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402" r:id="rId13"/>
    <p:sldId id="403" r:id="rId14"/>
    <p:sldId id="370" r:id="rId15"/>
    <p:sldId id="404" r:id="rId16"/>
    <p:sldId id="405" r:id="rId17"/>
    <p:sldId id="406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407" r:id="rId26"/>
    <p:sldId id="408" r:id="rId27"/>
    <p:sldId id="409" r:id="rId28"/>
    <p:sldId id="41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62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C4DDF-154A-4282-B70E-C058CD9B512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B76BC-BA93-43B7-B78B-144A5082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807" y="1383625"/>
            <a:ext cx="8222226" cy="2563997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Optothermal Spectroscopy</a:t>
            </a:r>
            <a:b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Ionization Spectroscopy</a:t>
            </a:r>
            <a:b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Optogalvanic Spectroscopy</a:t>
            </a:r>
            <a:b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Velocity-Modulation Spectroscopy</a:t>
            </a:r>
            <a:b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Laser Magnetic Resonance and Stark Spectroscopy</a:t>
            </a:r>
            <a:endParaRPr sz="28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D0D39-E5F5-96E2-59B6-0765E8158D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67" y="261476"/>
            <a:ext cx="2771775" cy="78105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F727777-CF68-1486-5545-C30B17BDD34E}"/>
              </a:ext>
            </a:extLst>
          </p:cNvPr>
          <p:cNvSpPr txBox="1"/>
          <p:nvPr/>
        </p:nvSpPr>
        <p:spPr>
          <a:xfrm>
            <a:off x="139191" y="4288721"/>
            <a:ext cx="6871209" cy="138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Prof. Dr M.A Gondal</a:t>
            </a:r>
          </a:p>
          <a:p>
            <a:r>
              <a:rPr lang="en-US" altLang="zh-TW" b="1" dirty="0"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Department of Physics, KFUPM.</a:t>
            </a:r>
          </a:p>
          <a:p>
            <a:r>
              <a:rPr lang="en-US" altLang="zh-TW" b="1" dirty="0"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magondal@kfupm.edu.sa</a:t>
            </a:r>
          </a:p>
          <a:p>
            <a:pPr algn="ctr">
              <a:lnSpc>
                <a:spcPct val="150000"/>
              </a:lnSpc>
            </a:pPr>
            <a:r>
              <a:rPr lang="en-US" altLang="zh-TW" sz="1600" dirty="0">
                <a:latin typeface="Noto Sans CJK TC Light" panose="020B0300000000000000" pitchFamily="34" charset="-120"/>
                <a:ea typeface="Noto Sans CJK TC Light" panose="020B0300000000000000" pitchFamily="34" charset="-120"/>
              </a:rPr>
              <a:t>Dated: </a:t>
            </a:r>
            <a:endParaRPr lang="zh-TW" altLang="en-US" sz="1600" dirty="0">
              <a:latin typeface="Noto Sans CJK TC Light" panose="020B0300000000000000" pitchFamily="34" charset="-120"/>
              <a:ea typeface="Noto Sans CJK TC Light" panose="020B0300000000000000" pitchFamily="34" charset="-12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249379-A995-B49D-7D64-487E95BF4221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89AD8-8E70-25F9-6C7E-AC5F1D024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F7A068-57A1-69E9-DB4B-4140AAE62400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867C2-9434-A548-4EDC-22429C4CA5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6B4B6050-0ABC-3B7F-F2D2-30F515298916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Ionization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91B18-F575-9F97-9B74-B20F421ED044}"/>
              </a:ext>
            </a:extLst>
          </p:cNvPr>
          <p:cNvSpPr txBox="1"/>
          <p:nvPr/>
        </p:nvSpPr>
        <p:spPr>
          <a:xfrm>
            <a:off x="2070153" y="833387"/>
            <a:ext cx="4626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lang="en-US" sz="18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18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) </a:t>
            </a:r>
            <a:r>
              <a:rPr lang="en-US" sz="1800" b="1" u="sng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Collision-Induce</a:t>
            </a:r>
            <a:r>
              <a:rPr lang="en-US" sz="18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1800" b="1" u="sng" spc="11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Ionization</a:t>
            </a:r>
            <a:endParaRPr lang="en-US" sz="1800" u="sng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DEEDF5E-9D18-CADC-4797-391E5F840D6B}"/>
              </a:ext>
            </a:extLst>
          </p:cNvPr>
          <p:cNvSpPr txBox="1"/>
          <p:nvPr/>
        </p:nvSpPr>
        <p:spPr>
          <a:xfrm>
            <a:off x="304801" y="1361598"/>
            <a:ext cx="8669426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800" spc="-5" dirty="0">
                <a:latin typeface="Times New Roman"/>
                <a:cs typeface="Times New Roman"/>
              </a:rPr>
              <a:t>Ionizin</a:t>
            </a:r>
            <a:r>
              <a:rPr sz="2800" dirty="0">
                <a:latin typeface="Times New Roman"/>
                <a:cs typeface="Times New Roman"/>
              </a:rPr>
              <a:t>g 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collision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betwee</a:t>
            </a:r>
            <a:r>
              <a:rPr sz="2800" dirty="0">
                <a:latin typeface="Times New Roman"/>
                <a:cs typeface="Times New Roman"/>
              </a:rPr>
              <a:t>n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xcite</a:t>
            </a:r>
            <a:r>
              <a:rPr sz="2800" dirty="0">
                <a:latin typeface="Times New Roman"/>
                <a:cs typeface="Times New Roman"/>
              </a:rPr>
              <a:t>d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atom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 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molecule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d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electron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s </a:t>
            </a:r>
            <a:r>
              <a:rPr sz="2800" spc="-1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represent</a:t>
            </a:r>
            <a:r>
              <a:rPr sz="28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th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mai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ionizatio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proces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discha</a:t>
            </a:r>
            <a:r>
              <a:rPr sz="2800" spc="-2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ges: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73C8DEB-C7C7-F2A5-2C81-ED8C724760EB}"/>
              </a:ext>
            </a:extLst>
          </p:cNvPr>
          <p:cNvSpPr txBox="1"/>
          <p:nvPr/>
        </p:nvSpPr>
        <p:spPr>
          <a:xfrm>
            <a:off x="1385015" y="2808864"/>
            <a:ext cx="64599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600" b="1" spc="-27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∗</a:t>
            </a:r>
            <a:r>
              <a:rPr sz="2800" b="1" i="1" spc="10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800" b="1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600" b="1" i="1" spc="89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800" b="1" i="1" spc="4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800" b="1" i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2800" b="1" spc="-7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600" b="1" spc="-3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sz="3600" b="1" spc="37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800" b="1" spc="-114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sz="2800" b="1" spc="75" dirty="0">
                <a:solidFill>
                  <a:srgbClr val="FF0000"/>
                </a:solidFill>
                <a:latin typeface="Lucida Sans Unicode"/>
                <a:cs typeface="Lucida Sans Unicode"/>
              </a:rPr>
              <a:t>→</a:t>
            </a:r>
            <a:r>
              <a:rPr sz="2800" b="1" spc="-10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600" b="1" spc="-3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3600" b="1" spc="-97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2800" b="1" spc="-19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8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600" b="1" spc="-3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sz="3600" b="1" spc="37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1BE9D8A-7A91-F763-40D5-C943B39C1FC8}"/>
              </a:ext>
            </a:extLst>
          </p:cNvPr>
          <p:cNvSpPr txBox="1"/>
          <p:nvPr/>
        </p:nvSpPr>
        <p:spPr>
          <a:xfrm>
            <a:off x="304800" y="3257638"/>
            <a:ext cx="8262478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00B050"/>
                </a:solidFill>
                <a:latin typeface="Times New Roman"/>
                <a:cs typeface="Times New Roman"/>
              </a:rPr>
              <a:t>xcite</a:t>
            </a:r>
            <a:r>
              <a:rPr sz="2400" dirty="0">
                <a:solidFill>
                  <a:srgbClr val="00B050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Times New Roman"/>
                <a:cs typeface="Times New Roman"/>
              </a:rPr>
              <a:t>l</a:t>
            </a:r>
            <a:r>
              <a:rPr sz="2400" spc="-30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00B050"/>
                </a:solidFill>
                <a:latin typeface="Times New Roman"/>
                <a:cs typeface="Times New Roman"/>
              </a:rPr>
              <a:t>v</a:t>
            </a:r>
            <a:r>
              <a:rPr sz="2400" spc="-5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B050"/>
                </a:solidFill>
                <a:latin typeface="Times New Roman"/>
                <a:cs typeface="Times New Roman"/>
              </a:rPr>
              <a:t>l </a:t>
            </a:r>
            <a:r>
              <a:rPr sz="2400" spc="-5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i="1" spc="35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sz="3200" i="1" spc="-7" baseline="-10416" dirty="0">
                <a:solidFill>
                  <a:srgbClr val="00B050"/>
                </a:solidFill>
                <a:latin typeface="Times New Roman"/>
                <a:cs typeface="Times New Roman"/>
              </a:rPr>
              <a:t>k</a:t>
            </a:r>
            <a:r>
              <a:rPr lang="en-US" sz="3200" i="1" baseline="-10416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fro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ionizatio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limit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molecule ma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als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ionize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B0F0"/>
                </a:solidFill>
                <a:latin typeface="Times New Roman"/>
                <a:cs typeface="Times New Roman"/>
              </a:rPr>
              <a:t>therma</a:t>
            </a:r>
            <a:r>
              <a:rPr sz="2400" dirty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lang="en-US" sz="24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B0F0"/>
                </a:solidFill>
                <a:latin typeface="Times New Roman"/>
                <a:cs typeface="Times New Roman"/>
              </a:rPr>
              <a:t>collision</a:t>
            </a:r>
            <a:r>
              <a:rPr sz="2400" dirty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othe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atom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molecules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endParaRPr lang="en-US" sz="2400" spc="-130" dirty="0">
              <a:latin typeface="Times New Roman"/>
              <a:cs typeface="Times New Roman"/>
            </a:endParaRPr>
          </a:p>
          <a:p>
            <a:pPr marL="12700" marR="5080" algn="just"/>
            <a:r>
              <a:rPr sz="2400" spc="-5" dirty="0">
                <a:latin typeface="Times New Roman"/>
                <a:cs typeface="Times New Roman"/>
              </a:rPr>
              <a:t>If </a:t>
            </a:r>
            <a:r>
              <a:rPr sz="2400" i="1" spc="35" dirty="0">
                <a:latin typeface="Times New Roman"/>
                <a:cs typeface="Times New Roman"/>
              </a:rPr>
              <a:t>E</a:t>
            </a:r>
            <a:r>
              <a:rPr sz="3200" i="1" spc="-7" baseline="-10416" dirty="0">
                <a:latin typeface="Times New Roman"/>
                <a:cs typeface="Times New Roman"/>
              </a:rPr>
              <a:t>k</a:t>
            </a:r>
            <a:r>
              <a:rPr sz="3200" i="1" baseline="-10416" dirty="0">
                <a:latin typeface="Times New Roman"/>
                <a:cs typeface="Times New Roman"/>
              </a:rPr>
              <a:t> </a:t>
            </a:r>
            <a:r>
              <a:rPr sz="3200" i="1" spc="22" baseline="-10416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ab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ov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ionizatio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limi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collisio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partner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B0F0"/>
                </a:solidFill>
                <a:latin typeface="Times New Roman"/>
                <a:cs typeface="Times New Roman"/>
              </a:rPr>
              <a:t>Pennin</a:t>
            </a:r>
            <a:r>
              <a:rPr sz="2400" dirty="0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sz="2400" spc="8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B0F0"/>
                </a:solidFill>
                <a:latin typeface="Times New Roman"/>
                <a:cs typeface="Times New Roman"/>
              </a:rPr>
              <a:t>ionization</a:t>
            </a:r>
            <a:r>
              <a:rPr sz="2400" spc="1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become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400" spc="-30" dirty="0">
                <a:solidFill>
                  <a:srgbClr val="00B0F0"/>
                </a:solidFill>
                <a:latin typeface="Times New Roman"/>
                <a:cs typeface="Times New Roman"/>
              </a:rPr>
              <a:t>f</a:t>
            </a:r>
            <a:r>
              <a:rPr sz="2400" spc="-35" dirty="0">
                <a:solidFill>
                  <a:srgbClr val="00B0F0"/>
                </a:solidFill>
                <a:latin typeface="Times New Roman"/>
                <a:cs typeface="Times New Roman"/>
              </a:rPr>
              <a:t>fi</a:t>
            </a:r>
            <a:r>
              <a:rPr sz="2400" spc="-5" dirty="0">
                <a:solidFill>
                  <a:srgbClr val="00B0F0"/>
                </a:solidFill>
                <a:latin typeface="Times New Roman"/>
                <a:cs typeface="Times New Roman"/>
              </a:rPr>
              <a:t>cien</a:t>
            </a:r>
            <a:r>
              <a:rPr sz="2400" dirty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2400" spc="1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B0F0"/>
                </a:solidFill>
                <a:latin typeface="Times New Roman"/>
                <a:cs typeface="Times New Roman"/>
              </a:rPr>
              <a:t>proces</a:t>
            </a:r>
            <a:r>
              <a:rPr sz="2400" dirty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sz="2400" spc="1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proceed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5EB71BC-3D49-9E82-EFCF-5A5123763F26}"/>
              </a:ext>
            </a:extLst>
          </p:cNvPr>
          <p:cNvSpPr txBox="1"/>
          <p:nvPr/>
        </p:nvSpPr>
        <p:spPr>
          <a:xfrm>
            <a:off x="1486570" y="5496402"/>
            <a:ext cx="697255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600" b="1" spc="-27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∗</a:t>
            </a:r>
            <a:r>
              <a:rPr sz="2800" b="1" i="1" spc="10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800" b="1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600" b="1" i="1" spc="89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800" b="1" i="1" spc="4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800" b="1" i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2800" b="1" spc="-19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sz="2800" b="1" spc="75" dirty="0">
                <a:solidFill>
                  <a:srgbClr val="FF0000"/>
                </a:solidFill>
                <a:latin typeface="Lucida Sans Unicode"/>
                <a:cs typeface="Lucida Sans Unicode"/>
              </a:rPr>
              <a:t>→</a:t>
            </a:r>
            <a:r>
              <a:rPr sz="2800" b="1" spc="-1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2800" b="1" spc="-19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600" b="1" spc="-3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3600" b="1" spc="-89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2800" b="1" spc="-7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600" b="1" spc="-3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sz="3600" b="1" spc="37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48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DF08E-6D6E-8A61-48AE-9275967D2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B1992C-2D37-D782-A966-DD58C98E0D61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A8F51-78F6-056B-280D-E59CBDC890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B029D7AA-7926-6154-E252-53C41928DBB0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Ionization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A98C4-9230-DF2C-B7B8-2CC444A4803B}"/>
              </a:ext>
            </a:extLst>
          </p:cNvPr>
          <p:cNvSpPr txBox="1"/>
          <p:nvPr/>
        </p:nvSpPr>
        <p:spPr>
          <a:xfrm>
            <a:off x="2334119" y="608465"/>
            <a:ext cx="265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20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) </a:t>
            </a:r>
            <a:r>
              <a:rPr lang="en-US" sz="2000" b="1" u="sng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Fiel</a:t>
            </a:r>
            <a:r>
              <a:rPr lang="en-US" sz="20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000" b="1" u="sng" spc="11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Ionization</a:t>
            </a:r>
            <a:endParaRPr lang="en-US" sz="2000" u="sng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66AB5-5FEB-F745-629C-7221FD7D91EF}"/>
              </a:ext>
            </a:extLst>
          </p:cNvPr>
          <p:cNvSpPr txBox="1"/>
          <p:nvPr/>
        </p:nvSpPr>
        <p:spPr>
          <a:xfrm>
            <a:off x="71283" y="1073058"/>
            <a:ext cx="8922397" cy="5126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92200"/>
              </a:lnSpc>
              <a:spcBef>
                <a:spcPts val="290"/>
              </a:spcBef>
            </a:pPr>
            <a:r>
              <a:rPr lang="en-US" sz="2800" spc="-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f </a:t>
            </a:r>
            <a:r>
              <a:rPr lang="en-US" sz="2800" spc="-5" dirty="0">
                <a:latin typeface="Times New Roman"/>
                <a:cs typeface="Times New Roman"/>
              </a:rPr>
              <a:t>th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90" dirty="0">
                <a:latin typeface="Times New Roman"/>
                <a:cs typeface="Times New Roman"/>
              </a:rPr>
              <a:t> </a:t>
            </a:r>
            <a:r>
              <a:rPr lang="en-US" sz="2800" spc="-20" dirty="0">
                <a:latin typeface="Times New Roman"/>
                <a:cs typeface="Times New Roman"/>
              </a:rPr>
              <a:t>e</a:t>
            </a:r>
            <a:r>
              <a:rPr lang="en-US" sz="2800" spc="-5" dirty="0">
                <a:latin typeface="Times New Roman"/>
                <a:cs typeface="Times New Roman"/>
              </a:rPr>
              <a:t>xcite</a:t>
            </a:r>
            <a:r>
              <a:rPr lang="en-US" sz="2800" dirty="0">
                <a:latin typeface="Times New Roman"/>
                <a:cs typeface="Times New Roman"/>
              </a:rPr>
              <a:t>d </a:t>
            </a:r>
            <a:r>
              <a:rPr lang="en-US" sz="2800" spc="-5" dirty="0">
                <a:latin typeface="Times New Roman"/>
                <a:cs typeface="Times New Roman"/>
              </a:rPr>
              <a:t>l</a:t>
            </a:r>
            <a:r>
              <a:rPr lang="en-US" sz="2800" spc="-30" dirty="0">
                <a:latin typeface="Times New Roman"/>
                <a:cs typeface="Times New Roman"/>
              </a:rPr>
              <a:t>e</a:t>
            </a:r>
            <a:r>
              <a:rPr lang="en-US" sz="2800" spc="-20" dirty="0">
                <a:latin typeface="Times New Roman"/>
                <a:cs typeface="Times New Roman"/>
              </a:rPr>
              <a:t>v</a:t>
            </a:r>
            <a:r>
              <a:rPr lang="en-US" sz="2800" spc="-5" dirty="0">
                <a:latin typeface="Times New Roman"/>
                <a:cs typeface="Times New Roman"/>
              </a:rPr>
              <a:t>e</a:t>
            </a:r>
            <a:r>
              <a:rPr lang="en-US" sz="2800" dirty="0">
                <a:latin typeface="Times New Roman"/>
                <a:cs typeface="Times New Roman"/>
              </a:rPr>
              <a:t>l </a:t>
            </a:r>
            <a:r>
              <a:rPr lang="en-US" sz="2800" spc="-20" dirty="0">
                <a:latin typeface="Times New Roman"/>
                <a:cs typeface="Times New Roman"/>
              </a:rPr>
              <a:t> </a:t>
            </a:r>
            <a:r>
              <a:rPr lang="en-US" sz="2800" i="1" spc="35" dirty="0">
                <a:latin typeface="Times New Roman"/>
                <a:cs typeface="Times New Roman"/>
              </a:rPr>
              <a:t>E</a:t>
            </a:r>
            <a:r>
              <a:rPr lang="en-US" sz="3600" i="1" spc="-7" baseline="-10416" dirty="0">
                <a:latin typeface="Times New Roman"/>
                <a:cs typeface="Times New Roman"/>
              </a:rPr>
              <a:t>k</a:t>
            </a:r>
            <a:r>
              <a:rPr lang="en-US" sz="3600" i="1" baseline="-10416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lie</a:t>
            </a:r>
            <a:r>
              <a:rPr lang="en-US" sz="2800" dirty="0">
                <a:latin typeface="Times New Roman"/>
                <a:cs typeface="Times New Roman"/>
              </a:rPr>
              <a:t>s </a:t>
            </a:r>
            <a:r>
              <a:rPr lang="en-US" sz="2800" spc="-5" dirty="0">
                <a:latin typeface="Times New Roman"/>
                <a:cs typeface="Times New Roman"/>
              </a:rPr>
              <a:t>closel</a:t>
            </a:r>
            <a:r>
              <a:rPr lang="en-US" sz="2800" dirty="0">
                <a:latin typeface="Times New Roman"/>
                <a:cs typeface="Times New Roman"/>
              </a:rPr>
              <a:t>y </a:t>
            </a:r>
            <a:r>
              <a:rPr lang="en-US" sz="2800" spc="-5" dirty="0">
                <a:latin typeface="Times New Roman"/>
                <a:cs typeface="Times New Roman"/>
              </a:rPr>
              <a:t>bel</a:t>
            </a:r>
            <a:r>
              <a:rPr lang="en-US" sz="2800" spc="-30" dirty="0">
                <a:latin typeface="Times New Roman"/>
                <a:cs typeface="Times New Roman"/>
              </a:rPr>
              <a:t>o</a:t>
            </a:r>
            <a:r>
              <a:rPr lang="en-US" sz="2800" dirty="0">
                <a:latin typeface="Times New Roman"/>
                <a:cs typeface="Times New Roman"/>
              </a:rPr>
              <a:t>w </a:t>
            </a:r>
            <a:r>
              <a:rPr lang="en-US" sz="2800" spc="-5" dirty="0">
                <a:latin typeface="Times New Roman"/>
                <a:cs typeface="Times New Roman"/>
              </a:rPr>
              <a:t>th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5" dirty="0">
                <a:latin typeface="Times New Roman"/>
                <a:cs typeface="Times New Roman"/>
              </a:rPr>
              <a:t>ionizatio</a:t>
            </a:r>
            <a:r>
              <a:rPr lang="en-US" sz="2800" dirty="0">
                <a:latin typeface="Times New Roman"/>
                <a:cs typeface="Times New Roman"/>
              </a:rPr>
              <a:t>n </a:t>
            </a:r>
            <a:r>
              <a:rPr lang="en-US" sz="2800" spc="-5" dirty="0">
                <a:latin typeface="Times New Roman"/>
                <a:cs typeface="Times New Roman"/>
              </a:rPr>
              <a:t>limit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spc="-9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5" dirty="0">
                <a:latin typeface="Times New Roman"/>
                <a:cs typeface="Times New Roman"/>
              </a:rPr>
              <a:t>molecule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3600" spc="-270" baseline="27777" dirty="0">
                <a:solidFill>
                  <a:srgbClr val="FF0000"/>
                </a:solidFill>
                <a:latin typeface="Lucida Sans Unicode"/>
                <a:cs typeface="Lucida Sans Unicode"/>
              </a:rPr>
              <a:t>∗</a:t>
            </a:r>
            <a:r>
              <a:rPr lang="en-US" sz="2800" spc="7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2800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3600" i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3600" i="1" spc="-195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en-US" sz="28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ca</a:t>
            </a:r>
            <a:r>
              <a:rPr lang="en-US" sz="2800" dirty="0">
                <a:latin typeface="Times New Roman"/>
                <a:cs typeface="Times New Roman"/>
              </a:rPr>
              <a:t>n </a:t>
            </a:r>
            <a:r>
              <a:rPr lang="en-US" sz="2800" spc="-5" dirty="0">
                <a:latin typeface="Times New Roman"/>
                <a:cs typeface="Times New Roman"/>
              </a:rPr>
              <a:t>b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5" dirty="0">
                <a:latin typeface="Times New Roman"/>
                <a:cs typeface="Times New Roman"/>
              </a:rPr>
              <a:t>ionize</a:t>
            </a:r>
            <a:r>
              <a:rPr lang="en-US" sz="2800" dirty="0">
                <a:latin typeface="Times New Roman"/>
                <a:cs typeface="Times New Roman"/>
              </a:rPr>
              <a:t>d </a:t>
            </a:r>
            <a:r>
              <a:rPr lang="en-US" sz="2800" spc="-5" dirty="0">
                <a:latin typeface="Times New Roman"/>
                <a:cs typeface="Times New Roman"/>
              </a:rPr>
              <a:t>b</a:t>
            </a:r>
            <a:r>
              <a:rPr lang="en-US" sz="2800" dirty="0">
                <a:latin typeface="Times New Roman"/>
                <a:cs typeface="Times New Roman"/>
              </a:rPr>
              <a:t>y </a:t>
            </a:r>
            <a:r>
              <a:rPr lang="en-US" sz="2800" spc="-5" dirty="0">
                <a:latin typeface="Times New Roman"/>
                <a:cs typeface="Times New Roman"/>
              </a:rPr>
              <a:t>a</a:t>
            </a:r>
            <a:r>
              <a:rPr lang="en-US" sz="2800" dirty="0">
                <a:latin typeface="Times New Roman"/>
                <a:cs typeface="Times New Roman"/>
              </a:rPr>
              <a:t>n </a:t>
            </a:r>
            <a:r>
              <a:rPr lang="en-US" sz="2800" spc="-20" dirty="0">
                <a:latin typeface="Times New Roman"/>
                <a:cs typeface="Times New Roman"/>
              </a:rPr>
              <a:t>e</a:t>
            </a:r>
            <a:r>
              <a:rPr lang="en-US" sz="2800" spc="-5" dirty="0">
                <a:latin typeface="Times New Roman"/>
                <a:cs typeface="Times New Roman"/>
              </a:rPr>
              <a:t>xterna</a:t>
            </a:r>
            <a:r>
              <a:rPr lang="en-US" sz="2800" dirty="0">
                <a:latin typeface="Times New Roman"/>
                <a:cs typeface="Times New Roman"/>
              </a:rPr>
              <a:t>l </a:t>
            </a:r>
            <a:r>
              <a:rPr lang="en-US" sz="2800" spc="-5" dirty="0">
                <a:latin typeface="Times New Roman"/>
                <a:cs typeface="Times New Roman"/>
              </a:rPr>
              <a:t>electri</a:t>
            </a:r>
            <a:r>
              <a:rPr lang="en-US" sz="2800" dirty="0">
                <a:latin typeface="Times New Roman"/>
                <a:cs typeface="Times New Roman"/>
              </a:rPr>
              <a:t>c </a:t>
            </a:r>
            <a:r>
              <a:rPr lang="en-US" sz="2800" spc="-5" dirty="0">
                <a:latin typeface="Times New Roman"/>
                <a:cs typeface="Times New Roman"/>
              </a:rPr>
              <a:t>DC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35" dirty="0">
                <a:latin typeface="Times New Roman"/>
                <a:cs typeface="Times New Roman"/>
              </a:rPr>
              <a:t>fi</a:t>
            </a:r>
            <a:r>
              <a:rPr lang="en-US" sz="2800" spc="-5" dirty="0">
                <a:latin typeface="Times New Roman"/>
                <a:cs typeface="Times New Roman"/>
              </a:rPr>
              <a:t>el</a:t>
            </a:r>
            <a:r>
              <a:rPr lang="en-US" sz="2800" dirty="0">
                <a:latin typeface="Times New Roman"/>
                <a:cs typeface="Times New Roman"/>
              </a:rPr>
              <a:t>d 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(Fig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  <a:r>
              <a:rPr lang="en-US" sz="2800" spc="-9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a)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spc="30" dirty="0">
                <a:latin typeface="Times New Roman"/>
                <a:cs typeface="Times New Roman"/>
              </a:rPr>
              <a:t> </a:t>
            </a:r>
          </a:p>
          <a:p>
            <a:pPr marL="12700" marR="5080" algn="just">
              <a:lnSpc>
                <a:spcPct val="92200"/>
              </a:lnSpc>
              <a:spcBef>
                <a:spcPts val="290"/>
              </a:spcBef>
            </a:pPr>
            <a:r>
              <a:rPr lang="en-US" sz="2800" spc="-5" dirty="0">
                <a:latin typeface="Times New Roman"/>
                <a:cs typeface="Times New Roman"/>
              </a:rPr>
              <a:t>This metho</a:t>
            </a:r>
            <a:r>
              <a:rPr lang="en-US" sz="2800" dirty="0">
                <a:latin typeface="Times New Roman"/>
                <a:cs typeface="Times New Roman"/>
              </a:rPr>
              <a:t>d </a:t>
            </a:r>
            <a:r>
              <a:rPr lang="en-US" sz="2800" spc="-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s </a:t>
            </a:r>
            <a:r>
              <a:rPr lang="en-US" sz="2800" spc="-5" dirty="0">
                <a:latin typeface="Times New Roman"/>
                <a:cs typeface="Times New Roman"/>
              </a:rPr>
              <a:t>particularl</a:t>
            </a:r>
            <a:r>
              <a:rPr lang="en-US" sz="2800" dirty="0">
                <a:latin typeface="Times New Roman"/>
                <a:cs typeface="Times New Roman"/>
              </a:rPr>
              <a:t>y </a:t>
            </a:r>
            <a:r>
              <a:rPr lang="en-US" sz="2800" spc="-5" dirty="0">
                <a:latin typeface="Times New Roman"/>
                <a:cs typeface="Times New Roman"/>
              </a:rPr>
              <a:t>e</a:t>
            </a:r>
            <a:r>
              <a:rPr lang="en-US" sz="2800" spc="-30" dirty="0">
                <a:latin typeface="Times New Roman"/>
                <a:cs typeface="Times New Roman"/>
              </a:rPr>
              <a:t>f</a:t>
            </a:r>
            <a:r>
              <a:rPr lang="en-US" sz="2800" spc="-20" dirty="0">
                <a:latin typeface="Times New Roman"/>
                <a:cs typeface="Times New Roman"/>
              </a:rPr>
              <a:t>ficien</a:t>
            </a:r>
            <a:r>
              <a:rPr lang="en-US" sz="2800" spc="-10" dirty="0">
                <a:latin typeface="Times New Roman"/>
                <a:cs typeface="Times New Roman"/>
              </a:rPr>
              <a:t>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f </a:t>
            </a:r>
            <a:r>
              <a:rPr lang="en-US" sz="2800" spc="-5" dirty="0">
                <a:latin typeface="Times New Roman"/>
                <a:cs typeface="Times New Roman"/>
              </a:rPr>
              <a:t>th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20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lang="en-US" sz="2800" spc="-5" dirty="0">
                <a:solidFill>
                  <a:srgbClr val="00B050"/>
                </a:solidFill>
                <a:latin typeface="Times New Roman"/>
                <a:cs typeface="Times New Roman"/>
              </a:rPr>
              <a:t>xcite</a:t>
            </a:r>
            <a:r>
              <a:rPr lang="en-US" sz="2800" dirty="0">
                <a:solidFill>
                  <a:srgbClr val="00B050"/>
                </a:solidFill>
                <a:latin typeface="Times New Roman"/>
                <a:cs typeface="Times New Roman"/>
              </a:rPr>
              <a:t>d </a:t>
            </a:r>
            <a:r>
              <a:rPr lang="en-US" sz="2800" spc="-5" dirty="0">
                <a:solidFill>
                  <a:srgbClr val="00B050"/>
                </a:solidFill>
                <a:latin typeface="Times New Roman"/>
                <a:cs typeface="Times New Roman"/>
              </a:rPr>
              <a:t>l</a:t>
            </a:r>
            <a:r>
              <a:rPr lang="en-US" sz="2800" spc="-30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lang="en-US" sz="2800" spc="-20" dirty="0">
                <a:solidFill>
                  <a:srgbClr val="00B050"/>
                </a:solidFill>
                <a:latin typeface="Times New Roman"/>
                <a:cs typeface="Times New Roman"/>
              </a:rPr>
              <a:t>v</a:t>
            </a:r>
            <a:r>
              <a:rPr lang="en-US" sz="2800" spc="-5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>
                <a:solidFill>
                  <a:srgbClr val="00B050"/>
                </a:solidFill>
                <a:latin typeface="Times New Roman"/>
                <a:cs typeface="Times New Roman"/>
              </a:rPr>
              <a:t>l </a:t>
            </a:r>
            <a:r>
              <a:rPr lang="en-US" sz="2800" spc="-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s a </a:t>
            </a:r>
            <a:r>
              <a:rPr lang="en-US" sz="2800" spc="-5" dirty="0">
                <a:latin typeface="Times New Roman"/>
                <a:cs typeface="Times New Roman"/>
              </a:rPr>
              <a:t>long-l</a:t>
            </a:r>
            <a:r>
              <a:rPr lang="en-US" sz="2800" spc="-30" dirty="0">
                <a:latin typeface="Times New Roman"/>
                <a:cs typeface="Times New Roman"/>
              </a:rPr>
              <a:t>i</a:t>
            </a:r>
            <a:r>
              <a:rPr lang="en-US" sz="2800" spc="-20" dirty="0">
                <a:latin typeface="Times New Roman"/>
                <a:cs typeface="Times New Roman"/>
              </a:rPr>
              <a:t>v</a:t>
            </a:r>
            <a:r>
              <a:rPr lang="en-US" sz="2800" spc="-5" dirty="0">
                <a:latin typeface="Times New Roman"/>
                <a:cs typeface="Times New Roman"/>
              </a:rPr>
              <a:t>ed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highly </a:t>
            </a:r>
            <a:r>
              <a:rPr lang="en-US"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xcite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lang="en-US" sz="28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Rydbe</a:t>
            </a:r>
            <a:r>
              <a:rPr lang="en-US"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g </a:t>
            </a:r>
            <a:r>
              <a:rPr lang="en-US" sz="2800" spc="-5" dirty="0">
                <a:latin typeface="Times New Roman"/>
                <a:cs typeface="Times New Roman"/>
              </a:rPr>
              <a:t>stat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5" dirty="0">
                <a:latin typeface="Times New Roman"/>
                <a:cs typeface="Times New Roman"/>
              </a:rPr>
              <a:t>wit</a:t>
            </a:r>
            <a:r>
              <a:rPr lang="en-US" sz="2800" dirty="0">
                <a:latin typeface="Times New Roman"/>
                <a:cs typeface="Times New Roman"/>
              </a:rPr>
              <a:t>h </a:t>
            </a:r>
          </a:p>
          <a:p>
            <a:pPr marL="12700" marR="5080" algn="just">
              <a:lnSpc>
                <a:spcPct val="92200"/>
              </a:lnSpc>
              <a:spcBef>
                <a:spcPts val="290"/>
              </a:spcBef>
            </a:pPr>
            <a:endParaRPr lang="en-US" sz="2800" spc="-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92200"/>
              </a:lnSpc>
              <a:spcBef>
                <a:spcPts val="290"/>
              </a:spcBef>
            </a:pP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principa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quantu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m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numbe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lang="en-US" sz="2800" i="1" spc="4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spc="-80" dirty="0">
                <a:latin typeface="Times New Roman"/>
                <a:cs typeface="Times New Roman"/>
              </a:rPr>
              <a:t> </a:t>
            </a:r>
          </a:p>
          <a:p>
            <a:pPr marL="12700" marR="5080" algn="ctr">
              <a:lnSpc>
                <a:spcPct val="92200"/>
              </a:lnSpc>
              <a:spcBef>
                <a:spcPts val="290"/>
              </a:spcBef>
            </a:pP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quantu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m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defec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lang="en-US" sz="2800" i="1" spc="-13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spc="-5" dirty="0">
                <a:latin typeface="Times New Roman"/>
                <a:cs typeface="Times New Roman"/>
              </a:rPr>
              <a:t>an</a:t>
            </a:r>
            <a:r>
              <a:rPr lang="en-US" sz="2800" dirty="0">
                <a:latin typeface="Times New Roman"/>
                <a:cs typeface="Times New Roman"/>
              </a:rPr>
              <a:t>d </a:t>
            </a:r>
          </a:p>
          <a:p>
            <a:pPr marL="12700" marR="5080" algn="ctr">
              <a:lnSpc>
                <a:spcPct val="92200"/>
              </a:lnSpc>
              <a:spcBef>
                <a:spcPts val="290"/>
              </a:spcBef>
            </a:pP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ionizatio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ene</a:t>
            </a:r>
            <a:r>
              <a:rPr lang="en-US"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y </a:t>
            </a:r>
            <a:r>
              <a:rPr lang="en-US" sz="28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Ry</a:t>
            </a:r>
            <a:r>
              <a:rPr lang="en-US" sz="2800" i="1" spc="19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en-US" sz="2800" i="1" spc="4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3600" spc="-345" baseline="27777" dirty="0">
                <a:solidFill>
                  <a:srgbClr val="FF0000"/>
                </a:solidFill>
                <a:latin typeface="Lucida Sans Unicode"/>
                <a:cs typeface="Lucida Sans Unicode"/>
              </a:rPr>
              <a:t>∗</a:t>
            </a:r>
            <a:r>
              <a:rPr lang="en-US" sz="3600" spc="52" baseline="27777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spc="-135" dirty="0">
                <a:latin typeface="Times New Roman"/>
                <a:cs typeface="Times New Roman"/>
              </a:rPr>
              <a:t> </a:t>
            </a:r>
          </a:p>
          <a:p>
            <a:pPr marL="12700" marR="5080" algn="just">
              <a:lnSpc>
                <a:spcPct val="92200"/>
              </a:lnSpc>
              <a:spcBef>
                <a:spcPts val="290"/>
              </a:spcBef>
            </a:pPr>
            <a:r>
              <a:rPr lang="en-US" sz="2800" spc="-5" dirty="0">
                <a:latin typeface="Times New Roman"/>
                <a:cs typeface="Times New Roman"/>
              </a:rPr>
              <a:t>whic</a:t>
            </a:r>
            <a:r>
              <a:rPr lang="en-US" sz="2800" dirty="0">
                <a:latin typeface="Times New Roman"/>
                <a:cs typeface="Times New Roman"/>
              </a:rPr>
              <a:t>h </a:t>
            </a:r>
            <a:r>
              <a:rPr lang="en-US" sz="2800" spc="-5" dirty="0">
                <a:latin typeface="Times New Roman"/>
                <a:cs typeface="Times New Roman"/>
              </a:rPr>
              <a:t>ca</a:t>
            </a:r>
            <a:r>
              <a:rPr lang="en-US" sz="2800" dirty="0">
                <a:latin typeface="Times New Roman"/>
                <a:cs typeface="Times New Roman"/>
              </a:rPr>
              <a:t>n</a:t>
            </a:r>
            <a:r>
              <a:rPr lang="en-US" sz="2800" spc="13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b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20" dirty="0">
                <a:latin typeface="Times New Roman"/>
                <a:cs typeface="Times New Roman"/>
              </a:rPr>
              <a:t>e</a:t>
            </a:r>
            <a:r>
              <a:rPr lang="en-US" sz="2800" spc="-5" dirty="0">
                <a:latin typeface="Times New Roman"/>
                <a:cs typeface="Times New Roman"/>
              </a:rPr>
              <a:t>xpresse</a:t>
            </a:r>
            <a:r>
              <a:rPr lang="en-US" sz="2800" dirty="0">
                <a:latin typeface="Times New Roman"/>
                <a:cs typeface="Times New Roman"/>
              </a:rPr>
              <a:t>d</a:t>
            </a:r>
            <a:r>
              <a:rPr lang="en-US" sz="2800" spc="13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b</a:t>
            </a:r>
            <a:r>
              <a:rPr lang="en-US" sz="2800" dirty="0">
                <a:latin typeface="Times New Roman"/>
                <a:cs typeface="Times New Roman"/>
              </a:rPr>
              <a:t>y </a:t>
            </a:r>
            <a:r>
              <a:rPr lang="en-US" sz="2800" spc="-5" dirty="0">
                <a:latin typeface="Times New Roman"/>
                <a:cs typeface="Times New Roman"/>
              </a:rPr>
              <a:t>th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13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Rydbe</a:t>
            </a:r>
            <a:r>
              <a:rPr lang="en-US" sz="2800" spc="-2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g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constant</a:t>
            </a:r>
            <a:r>
              <a:rPr lang="en-US" sz="28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2800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an</a:t>
            </a:r>
            <a:r>
              <a:rPr lang="en-US" sz="2800" dirty="0">
                <a:latin typeface="Times New Roman"/>
                <a:cs typeface="Times New Roman"/>
              </a:rPr>
              <a:t>d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</a:t>
            </a:r>
            <a:r>
              <a:rPr lang="en-US" sz="2800" dirty="0">
                <a:latin typeface="Times New Roman"/>
                <a:cs typeface="Times New Roman"/>
              </a:rPr>
              <a:t>e</a:t>
            </a:r>
            <a:r>
              <a:rPr lang="en-US" sz="2800" spc="3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800" spc="-30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fect</a:t>
            </a:r>
            <a:r>
              <a:rPr lang="en-US" sz="2800" spc="-3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2800" spc="-20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8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quantu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8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numbe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8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 marL="12700" marR="5080" algn="ctr">
              <a:lnSpc>
                <a:spcPct val="92200"/>
              </a:lnSpc>
              <a:spcBef>
                <a:spcPts val="290"/>
              </a:spcBef>
            </a:pPr>
            <a:r>
              <a:rPr lang="en-US" sz="2800" i="1" spc="4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3600" spc="-337" baseline="27777" dirty="0">
                <a:solidFill>
                  <a:srgbClr val="FF0000"/>
                </a:solidFill>
                <a:latin typeface="Lucida Sans Unicode"/>
                <a:cs typeface="Lucida Sans Unicode"/>
              </a:rPr>
              <a:t>∗</a:t>
            </a:r>
            <a:r>
              <a:rPr lang="en-US" sz="3600" baseline="2777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8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=</a:t>
            </a:r>
            <a:r>
              <a:rPr lang="en-US" sz="2800" spc="-13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lang="en-US" sz="2800" spc="-2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800" i="1" spc="-13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  <a:r>
              <a:rPr lang="en-US" sz="2800" spc="30" dirty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983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DC971-10DF-4E13-3F82-3CEEFBCA9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A0D853-6683-EE15-C3E2-4B3DED4F6CDA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4E93F-8EF2-0CCB-4158-06CFC6B483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30D5DDD7-007F-4051-B07D-8F22383FA7FF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Ionization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411C6-1E72-67FD-E03A-0C80ECC74F19}"/>
              </a:ext>
            </a:extLst>
          </p:cNvPr>
          <p:cNvSpPr txBox="1"/>
          <p:nvPr/>
        </p:nvSpPr>
        <p:spPr>
          <a:xfrm>
            <a:off x="2334119" y="672948"/>
            <a:ext cx="265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20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) </a:t>
            </a:r>
            <a:r>
              <a:rPr lang="en-US" sz="2000" b="1" u="sng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Fiel</a:t>
            </a:r>
            <a:r>
              <a:rPr lang="en-US" sz="20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000" b="1" u="sng" spc="11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Ionization</a:t>
            </a:r>
            <a:endParaRPr lang="en-US" sz="2000" u="sng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D9736-98EF-8C43-3778-890D4D28E384}"/>
              </a:ext>
            </a:extLst>
          </p:cNvPr>
          <p:cNvSpPr txBox="1"/>
          <p:nvPr/>
        </p:nvSpPr>
        <p:spPr>
          <a:xfrm>
            <a:off x="71283" y="1115028"/>
            <a:ext cx="8922397" cy="2169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ct val="92200"/>
              </a:lnSpc>
              <a:spcBef>
                <a:spcPts val="290"/>
              </a:spcBef>
              <a:buFont typeface="Wingdings" panose="05000000000000000000" pitchFamily="2" charset="2"/>
              <a:buChar char="v"/>
            </a:pP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spc="3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require</a:t>
            </a:r>
            <a:r>
              <a:rPr lang="en-US" sz="2400" dirty="0">
                <a:latin typeface="Times New Roman"/>
                <a:cs typeface="Times New Roman"/>
              </a:rPr>
              <a:t>d</a:t>
            </a:r>
            <a:r>
              <a:rPr lang="en-US" sz="2400" spc="2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minimum electri</a:t>
            </a:r>
            <a:r>
              <a:rPr lang="en-US" sz="2400" dirty="0">
                <a:latin typeface="Times New Roman"/>
                <a:cs typeface="Times New Roman"/>
              </a:rPr>
              <a:t>c</a:t>
            </a:r>
            <a:r>
              <a:rPr lang="en-US" sz="2400" spc="60" dirty="0">
                <a:latin typeface="Times New Roman"/>
                <a:cs typeface="Times New Roman"/>
              </a:rPr>
              <a:t> </a:t>
            </a:r>
            <a:r>
              <a:rPr lang="en-US" sz="2400" spc="-35" dirty="0">
                <a:latin typeface="Times New Roman"/>
                <a:cs typeface="Times New Roman"/>
              </a:rPr>
              <a:t>fi</a:t>
            </a:r>
            <a:r>
              <a:rPr lang="en-US" sz="2400" spc="-5" dirty="0">
                <a:latin typeface="Times New Roman"/>
                <a:cs typeface="Times New Roman"/>
              </a:rPr>
              <a:t>el</a:t>
            </a:r>
            <a:r>
              <a:rPr lang="en-US" sz="2400" dirty="0">
                <a:latin typeface="Times New Roman"/>
                <a:cs typeface="Times New Roman"/>
              </a:rPr>
              <a:t>d</a:t>
            </a:r>
            <a:r>
              <a:rPr lang="en-US" sz="2400" spc="6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ca</a:t>
            </a:r>
            <a:r>
              <a:rPr lang="en-US" sz="2400" dirty="0">
                <a:latin typeface="Times New Roman"/>
                <a:cs typeface="Times New Roman"/>
              </a:rPr>
              <a:t>n</a:t>
            </a:r>
            <a:r>
              <a:rPr lang="en-US" sz="2400" spc="6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readil</a:t>
            </a:r>
            <a:r>
              <a:rPr lang="en-US" sz="2400" dirty="0">
                <a:latin typeface="Times New Roman"/>
                <a:cs typeface="Times New Roman"/>
              </a:rPr>
              <a:t>y</a:t>
            </a:r>
            <a:r>
              <a:rPr lang="en-US" sz="2400" spc="6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spc="6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estimate</a:t>
            </a:r>
            <a:r>
              <a:rPr lang="en-US" sz="2400" dirty="0">
                <a:latin typeface="Times New Roman"/>
                <a:cs typeface="Times New Roman"/>
              </a:rPr>
              <a:t>d</a:t>
            </a:r>
            <a:r>
              <a:rPr lang="en-US" sz="2400" spc="5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fro</a:t>
            </a:r>
            <a:r>
              <a:rPr lang="en-US" sz="2400" dirty="0">
                <a:latin typeface="Times New Roman"/>
                <a:cs typeface="Times New Roman"/>
              </a:rPr>
              <a:t>m</a:t>
            </a:r>
            <a:r>
              <a:rPr lang="en-US" sz="2400" spc="6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B050"/>
                </a:solidFill>
                <a:latin typeface="Times New Roman"/>
                <a:cs typeface="Times New Roman"/>
              </a:rPr>
              <a:t>Bohr</a:t>
            </a:r>
            <a:r>
              <a:rPr lang="en-US" sz="2400" spc="-60" dirty="0">
                <a:solidFill>
                  <a:srgbClr val="00B050"/>
                </a:solidFill>
                <a:latin typeface="Times New Roman"/>
                <a:cs typeface="Times New Roman"/>
              </a:rPr>
              <a:t>’</a:t>
            </a:r>
            <a:r>
              <a:rPr lang="en-US" sz="2400" dirty="0">
                <a:solidFill>
                  <a:srgbClr val="00B050"/>
                </a:solidFill>
                <a:latin typeface="Times New Roman"/>
                <a:cs typeface="Times New Roman"/>
              </a:rPr>
              <a:t>s</a:t>
            </a:r>
            <a:r>
              <a:rPr lang="en-US" sz="2400" spc="6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B050"/>
                </a:solidFill>
                <a:latin typeface="Times New Roman"/>
                <a:cs typeface="Times New Roman"/>
              </a:rPr>
              <a:t>atomi</a:t>
            </a:r>
            <a:r>
              <a:rPr lang="en-US" sz="2400" dirty="0">
                <a:solidFill>
                  <a:srgbClr val="00B050"/>
                </a:solidFill>
                <a:latin typeface="Times New Roman"/>
                <a:cs typeface="Times New Roman"/>
              </a:rPr>
              <a:t>c</a:t>
            </a:r>
            <a:r>
              <a:rPr lang="en-US" sz="2400" spc="6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model</a:t>
            </a:r>
            <a:r>
              <a:rPr lang="en-US" sz="2400" dirty="0">
                <a:latin typeface="Times New Roman"/>
                <a:cs typeface="Times New Roman"/>
              </a:rPr>
              <a:t>,</a:t>
            </a:r>
            <a:r>
              <a:rPr lang="en-US" sz="2400" spc="6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whic</a:t>
            </a:r>
            <a:r>
              <a:rPr lang="en-US" sz="2400" dirty="0">
                <a:latin typeface="Times New Roman"/>
                <a:cs typeface="Times New Roman"/>
              </a:rPr>
              <a:t>h</a:t>
            </a:r>
            <a:r>
              <a:rPr lang="en-US" sz="2400" spc="6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g</a:t>
            </a:r>
            <a:r>
              <a:rPr lang="en-US" sz="2400" spc="-30" dirty="0">
                <a:latin typeface="Times New Roman"/>
                <a:cs typeface="Times New Roman"/>
              </a:rPr>
              <a:t>i</a:t>
            </a:r>
            <a:r>
              <a:rPr lang="en-US" sz="2400" spc="-20" dirty="0">
                <a:latin typeface="Times New Roman"/>
                <a:cs typeface="Times New Roman"/>
              </a:rPr>
              <a:t>v</a:t>
            </a:r>
            <a:r>
              <a:rPr lang="en-US" sz="2400" spc="-5" dirty="0">
                <a:latin typeface="Times New Roman"/>
                <a:cs typeface="Times New Roman"/>
              </a:rPr>
              <a:t>es </a:t>
            </a:r>
            <a:r>
              <a:rPr lang="en-US" sz="2400" dirty="0">
                <a:latin typeface="Times New Roman"/>
                <a:cs typeface="Times New Roman"/>
              </a:rPr>
              <a:t>a </a:t>
            </a:r>
            <a:r>
              <a:rPr lang="en-US" sz="2400" spc="-5" dirty="0">
                <a:latin typeface="Times New Roman"/>
                <a:cs typeface="Times New Roman"/>
              </a:rPr>
              <a:t>goo</a:t>
            </a:r>
            <a:r>
              <a:rPr lang="en-US" sz="2400" dirty="0">
                <a:latin typeface="Times New Roman"/>
                <a:cs typeface="Times New Roman"/>
              </a:rPr>
              <a:t>d </a:t>
            </a:r>
            <a:r>
              <a:rPr lang="en-US" sz="2400" spc="-5" dirty="0">
                <a:latin typeface="Times New Roman"/>
                <a:cs typeface="Times New Roman"/>
              </a:rPr>
              <a:t>approximatio</a:t>
            </a:r>
            <a:r>
              <a:rPr lang="en-US" sz="2400" dirty="0">
                <a:latin typeface="Times New Roman"/>
                <a:cs typeface="Times New Roman"/>
              </a:rPr>
              <a:t>n </a:t>
            </a:r>
            <a:r>
              <a:rPr lang="en-US" sz="2400" spc="-5" dirty="0">
                <a:latin typeface="Times New Roman"/>
                <a:cs typeface="Times New Roman"/>
              </a:rPr>
              <a:t>fo</a:t>
            </a:r>
            <a:r>
              <a:rPr lang="en-US" sz="2400" dirty="0">
                <a:latin typeface="Times New Roman"/>
                <a:cs typeface="Times New Roman"/>
              </a:rPr>
              <a:t>r </a:t>
            </a:r>
            <a:r>
              <a:rPr lang="en-US" sz="2400" spc="-5" dirty="0">
                <a:latin typeface="Times New Roman"/>
                <a:cs typeface="Times New Roman"/>
              </a:rPr>
              <a:t>atomi</a:t>
            </a:r>
            <a:r>
              <a:rPr lang="en-US" sz="2400" dirty="0">
                <a:latin typeface="Times New Roman"/>
                <a:cs typeface="Times New Roman"/>
              </a:rPr>
              <a:t>c </a:t>
            </a:r>
            <a:r>
              <a:rPr lang="en-US" sz="2400" spc="-5" dirty="0">
                <a:latin typeface="Times New Roman"/>
                <a:cs typeface="Times New Roman"/>
              </a:rPr>
              <a:t>l</a:t>
            </a:r>
            <a:r>
              <a:rPr lang="en-US" sz="2400" spc="-30" dirty="0">
                <a:latin typeface="Times New Roman"/>
                <a:cs typeface="Times New Roman"/>
              </a:rPr>
              <a:t>e</a:t>
            </a:r>
            <a:r>
              <a:rPr lang="en-US" sz="2400" spc="-20" dirty="0">
                <a:latin typeface="Times New Roman"/>
                <a:cs typeface="Times New Roman"/>
              </a:rPr>
              <a:t>v</a:t>
            </a:r>
            <a:r>
              <a:rPr lang="en-US" sz="2400" spc="-5" dirty="0">
                <a:latin typeface="Times New Roman"/>
                <a:cs typeface="Times New Roman"/>
              </a:rPr>
              <a:t>el</a:t>
            </a:r>
            <a:r>
              <a:rPr lang="en-US" sz="2400" dirty="0">
                <a:latin typeface="Times New Roman"/>
                <a:cs typeface="Times New Roman"/>
              </a:rPr>
              <a:t>s </a:t>
            </a:r>
            <a:r>
              <a:rPr lang="en-US" sz="2400" spc="-5" dirty="0">
                <a:latin typeface="Times New Roman"/>
                <a:cs typeface="Times New Roman"/>
              </a:rPr>
              <a:t>wit</a:t>
            </a:r>
            <a:r>
              <a:rPr lang="en-US" sz="2400" dirty="0">
                <a:latin typeface="Times New Roman"/>
                <a:cs typeface="Times New Roman"/>
              </a:rPr>
              <a:t>h a </a:t>
            </a:r>
            <a:r>
              <a:rPr lang="en-US" sz="2400" spc="-5" dirty="0">
                <a:latin typeface="Times New Roman"/>
                <a:cs typeface="Times New Roman"/>
              </a:rPr>
              <a:t>la</a:t>
            </a:r>
            <a:r>
              <a:rPr lang="en-US" sz="2400" spc="-20" dirty="0">
                <a:latin typeface="Times New Roman"/>
                <a:cs typeface="Times New Roman"/>
              </a:rPr>
              <a:t>r</a:t>
            </a:r>
            <a:r>
              <a:rPr lang="en-US" sz="2400" spc="-5" dirty="0">
                <a:latin typeface="Times New Roman"/>
                <a:cs typeface="Times New Roman"/>
              </a:rPr>
              <a:t>g</a:t>
            </a:r>
            <a:r>
              <a:rPr lang="en-US" sz="2400" dirty="0">
                <a:latin typeface="Times New Roman"/>
                <a:cs typeface="Times New Roman"/>
              </a:rPr>
              <a:t>e 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principa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quantu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m number </a:t>
            </a:r>
            <a:r>
              <a:rPr lang="en-US" sz="2400" i="1" spc="4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  <a:r>
              <a:rPr lang="en-US" sz="2400" spc="-105" dirty="0">
                <a:latin typeface="Times New Roman"/>
                <a:cs typeface="Times New Roman"/>
              </a:rPr>
              <a:t> </a:t>
            </a:r>
          </a:p>
          <a:p>
            <a:pPr marL="355600" marR="5080" indent="-342900" algn="just">
              <a:lnSpc>
                <a:spcPct val="92200"/>
              </a:lnSpc>
              <a:spcBef>
                <a:spcPts val="290"/>
              </a:spcBef>
              <a:buFont typeface="Wingdings" panose="05000000000000000000" pitchFamily="2" charset="2"/>
              <a:buChar char="v"/>
            </a:pPr>
            <a:r>
              <a:rPr lang="en-US" sz="2400" spc="-50" dirty="0">
                <a:solidFill>
                  <a:srgbClr val="00B0F0"/>
                </a:solidFill>
                <a:latin typeface="Times New Roman"/>
                <a:cs typeface="Times New Roman"/>
              </a:rPr>
              <a:t>W</a:t>
            </a:r>
            <a:r>
              <a:rPr lang="en-US" sz="2400" spc="-5" dirty="0">
                <a:solidFill>
                  <a:srgbClr val="00B0F0"/>
                </a:solidFill>
                <a:latin typeface="Times New Roman"/>
                <a:cs typeface="Times New Roman"/>
              </a:rPr>
              <a:t>ithou</a:t>
            </a:r>
            <a:r>
              <a:rPr lang="en-US" sz="2400" dirty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</a:t>
            </a:r>
            <a:r>
              <a:rPr lang="en-US" sz="2400" dirty="0">
                <a:latin typeface="Times New Roman"/>
                <a:cs typeface="Times New Roman"/>
              </a:rPr>
              <a:t>n </a:t>
            </a:r>
            <a:r>
              <a:rPr lang="en-US" sz="2400" spc="-20" dirty="0">
                <a:latin typeface="Times New Roman"/>
                <a:cs typeface="Times New Roman"/>
              </a:rPr>
              <a:t>e</a:t>
            </a:r>
            <a:r>
              <a:rPr lang="en-US" sz="2400" spc="-5" dirty="0">
                <a:latin typeface="Times New Roman"/>
                <a:cs typeface="Times New Roman"/>
              </a:rPr>
              <a:t>xterna</a:t>
            </a:r>
            <a:r>
              <a:rPr lang="en-US" sz="2400" dirty="0">
                <a:latin typeface="Times New Roman"/>
                <a:cs typeface="Times New Roman"/>
              </a:rPr>
              <a:t>l </a:t>
            </a:r>
            <a:r>
              <a:rPr lang="en-US" sz="2400" spc="-20" dirty="0">
                <a:latin typeface="Times New Roman"/>
                <a:cs typeface="Times New Roman"/>
              </a:rPr>
              <a:t>fiel</a:t>
            </a:r>
            <a:r>
              <a:rPr lang="en-US" sz="2400" spc="-25" dirty="0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 </a:t>
            </a:r>
            <a:r>
              <a:rPr lang="en-US" sz="2400" spc="-5" dirty="0">
                <a:latin typeface="Times New Roman"/>
                <a:cs typeface="Times New Roman"/>
              </a:rPr>
              <a:t>ionizatio</a:t>
            </a:r>
            <a:r>
              <a:rPr lang="en-US" sz="2400" dirty="0">
                <a:latin typeface="Times New Roman"/>
                <a:cs typeface="Times New Roman"/>
              </a:rPr>
              <a:t>n </a:t>
            </a:r>
            <a:r>
              <a:rPr lang="en-US" sz="2400" spc="-5" dirty="0">
                <a:latin typeface="Times New Roman"/>
                <a:cs typeface="Times New Roman"/>
              </a:rPr>
              <a:t>ene</a:t>
            </a:r>
            <a:r>
              <a:rPr lang="en-US" sz="2400" spc="-20" dirty="0">
                <a:latin typeface="Times New Roman"/>
                <a:cs typeface="Times New Roman"/>
              </a:rPr>
              <a:t>r</a:t>
            </a:r>
            <a:r>
              <a:rPr lang="en-US" sz="2400" spc="-5" dirty="0">
                <a:latin typeface="Times New Roman"/>
                <a:cs typeface="Times New Roman"/>
              </a:rPr>
              <a:t>g</a:t>
            </a:r>
            <a:r>
              <a:rPr lang="en-US" sz="2400" dirty="0">
                <a:latin typeface="Times New Roman"/>
                <a:cs typeface="Times New Roman"/>
              </a:rPr>
              <a:t>y </a:t>
            </a:r>
            <a:r>
              <a:rPr lang="en-US" sz="2400" spc="-5" dirty="0">
                <a:latin typeface="Times New Roman"/>
                <a:cs typeface="Times New Roman"/>
              </a:rPr>
              <a:t>fo</a:t>
            </a:r>
            <a:r>
              <a:rPr lang="en-US" sz="2400" dirty="0">
                <a:latin typeface="Times New Roman"/>
                <a:cs typeface="Times New Roman"/>
              </a:rPr>
              <a:t>r </a:t>
            </a: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 </a:t>
            </a:r>
            <a:r>
              <a:rPr lang="en-US" sz="2400" spc="-5" dirty="0">
                <a:latin typeface="Times New Roman"/>
                <a:cs typeface="Times New Roman"/>
              </a:rPr>
              <a:t>oute</a:t>
            </a:r>
            <a:r>
              <a:rPr lang="en-US" sz="2400" dirty="0">
                <a:latin typeface="Times New Roman"/>
                <a:cs typeface="Times New Roman"/>
              </a:rPr>
              <a:t>r </a:t>
            </a:r>
            <a:r>
              <a:rPr lang="en-US" sz="2400" spc="-5" dirty="0">
                <a:latin typeface="Times New Roman"/>
                <a:cs typeface="Times New Roman"/>
              </a:rPr>
              <a:t>electron a</a:t>
            </a: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mea</a:t>
            </a:r>
            <a:r>
              <a:rPr lang="en-US" sz="2400" dirty="0">
                <a:latin typeface="Times New Roman"/>
                <a:cs typeface="Times New Roman"/>
              </a:rPr>
              <a:t>n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radiu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lang="en-US" sz="2400" i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fro</a:t>
            </a:r>
            <a:r>
              <a:rPr lang="en-US" sz="2400" dirty="0">
                <a:latin typeface="Times New Roman"/>
                <a:cs typeface="Times New Roman"/>
              </a:rPr>
              <a:t>m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nucleu</a:t>
            </a:r>
            <a:r>
              <a:rPr lang="en-US" sz="2400" dirty="0">
                <a:latin typeface="Times New Roman"/>
                <a:cs typeface="Times New Roman"/>
              </a:rPr>
              <a:t>s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s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determine</a:t>
            </a:r>
            <a:r>
              <a:rPr lang="en-US" sz="2400" dirty="0">
                <a:latin typeface="Times New Roman"/>
                <a:cs typeface="Times New Roman"/>
              </a:rPr>
              <a:t>d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y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Coulom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400" spc="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fiel</a:t>
            </a:r>
            <a:r>
              <a:rPr lang="en-US" sz="2400" spc="-25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400" spc="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of th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4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nucleu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sz="2400" spc="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shielde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4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y</a:t>
            </a:r>
            <a:r>
              <a:rPr lang="en-US" sz="2400" spc="1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spc="1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B050"/>
                </a:solidFill>
                <a:latin typeface="Times New Roman"/>
                <a:cs typeface="Times New Roman"/>
              </a:rPr>
              <a:t>inne</a:t>
            </a:r>
            <a:r>
              <a:rPr lang="en-US" sz="2400" dirty="0">
                <a:solidFill>
                  <a:srgbClr val="00B050"/>
                </a:solidFill>
                <a:latin typeface="Times New Roman"/>
                <a:cs typeface="Times New Roman"/>
              </a:rPr>
              <a:t>r</a:t>
            </a:r>
            <a:r>
              <a:rPr lang="en-US" sz="2400" spc="10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B050"/>
                </a:solidFill>
                <a:latin typeface="Times New Roman"/>
                <a:cs typeface="Times New Roman"/>
              </a:rPr>
              <a:t>electro</a:t>
            </a:r>
            <a:r>
              <a:rPr lang="en-US" sz="2400" dirty="0">
                <a:solidFill>
                  <a:srgbClr val="00B050"/>
                </a:solidFill>
                <a:latin typeface="Times New Roman"/>
                <a:cs typeface="Times New Roman"/>
              </a:rPr>
              <a:t>n</a:t>
            </a:r>
            <a:r>
              <a:rPr lang="en-US" sz="2400" spc="10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B050"/>
                </a:solidFill>
                <a:latin typeface="Times New Roman"/>
                <a:cs typeface="Times New Roman"/>
              </a:rPr>
              <a:t>core</a:t>
            </a:r>
            <a:r>
              <a:rPr lang="en-US" sz="2400" spc="-5" dirty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object 32">
            <a:extLst>
              <a:ext uri="{FF2B5EF4-FFF2-40B4-BE49-F238E27FC236}">
                <a16:creationId xmlns:a16="http://schemas.microsoft.com/office/drawing/2014/main" id="{4F193403-4F85-215A-690E-052D0CADFF62}"/>
              </a:ext>
            </a:extLst>
          </p:cNvPr>
          <p:cNvSpPr/>
          <p:nvPr/>
        </p:nvSpPr>
        <p:spPr>
          <a:xfrm>
            <a:off x="4758815" y="3429000"/>
            <a:ext cx="4170959" cy="248093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558BDE-B834-0548-C499-0790C35E64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26" y="4448570"/>
            <a:ext cx="4239787" cy="8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4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0C3A2-F23B-8D44-44CD-AEB62C16D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EA7B02-3F34-B0CA-0FB6-E04FB391731A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4C56C-369E-7F18-AB28-70EFF94319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C94AB992-DA4C-3980-50CC-9873480AFC6F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Ionization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7ABF4-EDC9-EF52-BDA0-B965B329E45F}"/>
              </a:ext>
            </a:extLst>
          </p:cNvPr>
          <p:cNvSpPr txBox="1"/>
          <p:nvPr/>
        </p:nvSpPr>
        <p:spPr>
          <a:xfrm>
            <a:off x="2334119" y="672948"/>
            <a:ext cx="265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20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) </a:t>
            </a:r>
            <a:r>
              <a:rPr lang="en-US" sz="2000" b="1" u="sng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Fiel</a:t>
            </a:r>
            <a:r>
              <a:rPr lang="en-US" sz="20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000" b="1" u="sng" spc="11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Ionization</a:t>
            </a:r>
            <a:endParaRPr lang="en-US" sz="2000" u="sng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F1553-F7F8-F48C-B29A-6FEC2B0D733E}"/>
              </a:ext>
            </a:extLst>
          </p:cNvPr>
          <p:cNvSpPr txBox="1"/>
          <p:nvPr/>
        </p:nvSpPr>
        <p:spPr>
          <a:xfrm>
            <a:off x="304799" y="1254795"/>
            <a:ext cx="86888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5" dirty="0">
                <a:latin typeface="Times New Roman"/>
                <a:cs typeface="Times New Roman"/>
              </a:rPr>
              <a:t>Wher</a:t>
            </a:r>
            <a:r>
              <a:rPr lang="en-US" sz="2000" dirty="0">
                <a:latin typeface="Times New Roman"/>
                <a:cs typeface="Times New Roman"/>
              </a:rPr>
              <a:t>e </a:t>
            </a:r>
            <a:r>
              <a:rPr lang="en-US" sz="2000" spc="75" dirty="0" err="1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lang="en-US" sz="2000" i="1" spc="60" dirty="0" err="1">
                <a:solidFill>
                  <a:srgbClr val="00B0F0"/>
                </a:solidFill>
                <a:latin typeface="Times New Roman"/>
                <a:cs typeface="Times New Roman"/>
              </a:rPr>
              <a:t>Z</a:t>
            </a:r>
            <a:r>
              <a:rPr lang="en-US" sz="2800" spc="-15" baseline="-10416" dirty="0" err="1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lang="en-US" sz="2800" spc="-44" baseline="-10416" dirty="0" err="1">
                <a:solidFill>
                  <a:srgbClr val="00B0F0"/>
                </a:solidFill>
                <a:latin typeface="Times New Roman"/>
                <a:cs typeface="Times New Roman"/>
              </a:rPr>
              <a:t>f</a:t>
            </a:r>
            <a:r>
              <a:rPr lang="en-US" sz="2800" spc="-7" baseline="-10416" dirty="0" err="1">
                <a:solidFill>
                  <a:srgbClr val="00B0F0"/>
                </a:solidFill>
                <a:latin typeface="Times New Roman"/>
                <a:cs typeface="Times New Roman"/>
              </a:rPr>
              <a:t>f</a:t>
            </a:r>
            <a:r>
              <a:rPr lang="en-US" sz="2800" baseline="-10416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9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9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e</a:t>
            </a:r>
            <a:r>
              <a:rPr lang="en-US" sz="2000" spc="-30" dirty="0">
                <a:latin typeface="Times New Roman"/>
                <a:cs typeface="Times New Roman"/>
              </a:rPr>
              <a:t>f</a:t>
            </a:r>
            <a:r>
              <a:rPr lang="en-US" sz="2000" spc="-5" dirty="0">
                <a:latin typeface="Times New Roman"/>
                <a:cs typeface="Times New Roman"/>
              </a:rPr>
              <a:t>fect</a:t>
            </a:r>
            <a:r>
              <a:rPr lang="en-US" sz="2000" spc="-30" dirty="0">
                <a:latin typeface="Times New Roman"/>
                <a:cs typeface="Times New Roman"/>
              </a:rPr>
              <a:t>i</a:t>
            </a:r>
            <a:r>
              <a:rPr lang="en-US" sz="2000" spc="-20" dirty="0">
                <a:latin typeface="Times New Roman"/>
                <a:cs typeface="Times New Roman"/>
              </a:rPr>
              <a:t>v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9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nuclea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9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cha</a:t>
            </a:r>
            <a:r>
              <a:rPr lang="en-US" sz="2000" spc="-20" dirty="0">
                <a:latin typeface="Times New Roman"/>
                <a:cs typeface="Times New Roman"/>
              </a:rPr>
              <a:t>r</a:t>
            </a:r>
            <a:r>
              <a:rPr lang="en-US" sz="2000" spc="-5" dirty="0">
                <a:latin typeface="Times New Roman"/>
                <a:cs typeface="Times New Roman"/>
              </a:rPr>
              <a:t>ge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  <a:r>
              <a:rPr lang="en-US" sz="2000" spc="9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i.e.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  <a:r>
              <a:rPr lang="en-US" sz="2000" spc="9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9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B0F0"/>
                </a:solidFill>
                <a:latin typeface="Times New Roman"/>
                <a:cs typeface="Times New Roman"/>
              </a:rPr>
              <a:t>nuclea</a:t>
            </a:r>
            <a:r>
              <a:rPr lang="en-US" sz="2000" dirty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lang="en-US" sz="2000" spc="9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B0F0"/>
                </a:solidFill>
                <a:latin typeface="Times New Roman"/>
                <a:cs typeface="Times New Roman"/>
              </a:rPr>
              <a:t>cha</a:t>
            </a:r>
            <a:r>
              <a:rPr lang="en-US" sz="2000" spc="-20" dirty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lang="en-US" sz="2000" spc="-5" dirty="0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lang="en-US" sz="2000" dirty="0">
                <a:solidFill>
                  <a:srgbClr val="00B0F0"/>
                </a:solidFill>
                <a:latin typeface="Times New Roman"/>
                <a:cs typeface="Times New Roman"/>
              </a:rPr>
              <a:t>e </a:t>
            </a:r>
            <a:r>
              <a:rPr lang="en-US" sz="2000" spc="75" dirty="0" err="1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 err="1">
                <a:solidFill>
                  <a:srgbClr val="00B0F0"/>
                </a:solidFill>
                <a:latin typeface="Times New Roman"/>
                <a:cs typeface="Times New Roman"/>
              </a:rPr>
              <a:t>Z</a:t>
            </a:r>
            <a:r>
              <a:rPr lang="en-US" sz="2000" i="1" dirty="0">
                <a:solidFill>
                  <a:srgbClr val="00B0F0"/>
                </a:solidFill>
                <a:latin typeface="Times New Roman"/>
                <a:cs typeface="Times New Roman"/>
              </a:rPr>
              <a:t> is </a:t>
            </a:r>
            <a:r>
              <a:rPr lang="en-US" sz="2000" spc="-5" dirty="0">
                <a:latin typeface="Times New Roman"/>
                <a:cs typeface="Times New Roman"/>
              </a:rPr>
              <a:t>partly screene</a:t>
            </a:r>
            <a:r>
              <a:rPr lang="en-US" sz="2000" dirty="0">
                <a:latin typeface="Times New Roman"/>
                <a:cs typeface="Times New Roman"/>
              </a:rPr>
              <a:t>d </a:t>
            </a:r>
            <a:r>
              <a:rPr lang="en-US" sz="2000" spc="-5" dirty="0">
                <a:latin typeface="Times New Roman"/>
                <a:cs typeface="Times New Roman"/>
              </a:rPr>
              <a:t>b</a:t>
            </a:r>
            <a:r>
              <a:rPr lang="en-US" sz="2000" dirty="0">
                <a:latin typeface="Times New Roman"/>
                <a:cs typeface="Times New Roman"/>
              </a:rPr>
              <a:t>y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 </a:t>
            </a:r>
            <a:r>
              <a:rPr lang="en-US" sz="2000" spc="-5" dirty="0">
                <a:latin typeface="Times New Roman"/>
                <a:cs typeface="Times New Roman"/>
              </a:rPr>
              <a:t>electro</a:t>
            </a:r>
            <a:r>
              <a:rPr lang="en-US" sz="2000" dirty="0">
                <a:latin typeface="Times New Roman"/>
                <a:cs typeface="Times New Roman"/>
              </a:rPr>
              <a:t>n </a:t>
            </a:r>
            <a:r>
              <a:rPr lang="en-US" sz="2000" spc="-5" dirty="0">
                <a:latin typeface="Times New Roman"/>
                <a:cs typeface="Times New Roman"/>
              </a:rPr>
              <a:t>cloud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spc="-105" dirty="0">
                <a:latin typeface="Times New Roman"/>
                <a:cs typeface="Times New Roman"/>
              </a:rPr>
              <a:t> </a:t>
            </a:r>
          </a:p>
          <a:p>
            <a:endParaRPr lang="en-US" sz="2000" spc="-105" dirty="0">
              <a:latin typeface="Times New Roman"/>
              <a:cs typeface="Times New Roman"/>
            </a:endParaRPr>
          </a:p>
          <a:p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f </a:t>
            </a:r>
            <a:r>
              <a:rPr lang="en-US" sz="2000" spc="-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n </a:t>
            </a:r>
            <a:r>
              <a:rPr lang="en-US" sz="2000" spc="-105" dirty="0">
                <a:latin typeface="Times New Roman"/>
                <a:cs typeface="Times New Roman"/>
              </a:rPr>
              <a:t> </a:t>
            </a:r>
            <a:r>
              <a:rPr lang="en-US" sz="2000" spc="-20" dirty="0">
                <a:latin typeface="Times New Roman"/>
                <a:cs typeface="Times New Roman"/>
              </a:rPr>
              <a:t>e</a:t>
            </a:r>
            <a:r>
              <a:rPr lang="en-US" sz="2000" spc="-5" dirty="0">
                <a:latin typeface="Times New Roman"/>
                <a:cs typeface="Times New Roman"/>
              </a:rPr>
              <a:t>xterna</a:t>
            </a:r>
            <a:r>
              <a:rPr lang="en-US" sz="2000" dirty="0">
                <a:latin typeface="Times New Roman"/>
                <a:cs typeface="Times New Roman"/>
              </a:rPr>
              <a:t>l </a:t>
            </a:r>
            <a:r>
              <a:rPr lang="en-US" sz="2000" spc="-105" dirty="0">
                <a:latin typeface="Times New Roman"/>
                <a:cs typeface="Times New Roman"/>
              </a:rPr>
              <a:t> </a:t>
            </a:r>
            <a:r>
              <a:rPr lang="en-US" sz="2000" spc="-20" dirty="0">
                <a:latin typeface="Times New Roman"/>
                <a:cs typeface="Times New Roman"/>
              </a:rPr>
              <a:t>fiel</a:t>
            </a:r>
            <a:r>
              <a:rPr lang="en-US" sz="2000" spc="-25" dirty="0">
                <a:latin typeface="Times New Roman"/>
                <a:cs typeface="Times New Roman"/>
              </a:rPr>
              <a:t>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i="1" spc="35" dirty="0" err="1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lang="en-US" sz="2800" spc="-30" baseline="-10416" dirty="0" err="1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lang="en-US" sz="2800" spc="-7" baseline="-10416" dirty="0" err="1">
                <a:solidFill>
                  <a:srgbClr val="00B0F0"/>
                </a:solidFill>
                <a:latin typeface="Times New Roman"/>
                <a:cs typeface="Times New Roman"/>
              </a:rPr>
              <a:t>xt</a:t>
            </a:r>
            <a:r>
              <a:rPr lang="en-US" sz="2800" spc="127" baseline="-1041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000" spc="-20" dirty="0">
                <a:solidFill>
                  <a:srgbClr val="00B0F0"/>
                </a:solidFill>
                <a:latin typeface="Lucida Sans Unicode"/>
                <a:cs typeface="Lucida Sans Unicode"/>
              </a:rPr>
              <a:t>=</a:t>
            </a:r>
            <a:r>
              <a:rPr lang="en-US" sz="2000" spc="-95" dirty="0">
                <a:solidFill>
                  <a:srgbClr val="00B0F0"/>
                </a:solidFill>
                <a:latin typeface="Lucida Sans Unicode"/>
                <a:cs typeface="Lucida Sans Unicode"/>
              </a:rPr>
              <a:t> </a:t>
            </a:r>
            <a:r>
              <a:rPr lang="en-US" sz="2000" spc="45" dirty="0">
                <a:solidFill>
                  <a:srgbClr val="00B0F0"/>
                </a:solidFill>
                <a:latin typeface="Lucida Sans Unicode"/>
                <a:cs typeface="Lucida Sans Unicode"/>
              </a:rPr>
              <a:t>−</a:t>
            </a:r>
            <a:r>
              <a:rPr lang="en-US" sz="2000" i="1" spc="35" dirty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lang="en-US" sz="2800" spc="-7" baseline="-10416" dirty="0">
                <a:solidFill>
                  <a:srgbClr val="00B0F0"/>
                </a:solidFill>
                <a:latin typeface="Times New Roman"/>
                <a:cs typeface="Times New Roman"/>
              </a:rPr>
              <a:t>0</a:t>
            </a:r>
            <a:r>
              <a:rPr lang="en-US" sz="2800" spc="-187" baseline="-1041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B0F0"/>
                </a:solidFill>
                <a:latin typeface="Times New Roman"/>
                <a:cs typeface="Times New Roman"/>
              </a:rPr>
              <a:t>x </a:t>
            </a:r>
            <a:r>
              <a:rPr lang="en-US" sz="2000" i="1" spc="-4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s </a:t>
            </a:r>
            <a:r>
              <a:rPr lang="en-US" sz="2000" spc="-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applied, 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lang="en-US" sz="2000" spc="-30" dirty="0">
                <a:solidFill>
                  <a:srgbClr val="00B050"/>
                </a:solidFill>
                <a:latin typeface="Times New Roman"/>
                <a:cs typeface="Times New Roman"/>
              </a:rPr>
              <a:t>f</a:t>
            </a:r>
            <a:r>
              <a:rPr lang="en-US" sz="2000" spc="-5" dirty="0">
                <a:solidFill>
                  <a:srgbClr val="00B050"/>
                </a:solidFill>
                <a:latin typeface="Times New Roman"/>
                <a:cs typeface="Times New Roman"/>
              </a:rPr>
              <a:t>fect</a:t>
            </a:r>
            <a:r>
              <a:rPr lang="en-US" sz="2000" spc="-30" dirty="0">
                <a:solidFill>
                  <a:srgbClr val="00B050"/>
                </a:solidFill>
                <a:latin typeface="Times New Roman"/>
                <a:cs typeface="Times New Roman"/>
              </a:rPr>
              <a:t>i</a:t>
            </a:r>
            <a:r>
              <a:rPr lang="en-US" sz="2000" spc="-20" dirty="0">
                <a:solidFill>
                  <a:srgbClr val="00B050"/>
                </a:solidFill>
                <a:latin typeface="Times New Roman"/>
                <a:cs typeface="Times New Roman"/>
              </a:rPr>
              <a:t>v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lang="en-US" sz="2000" spc="10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B050"/>
                </a:solidFill>
                <a:latin typeface="Times New Roman"/>
                <a:cs typeface="Times New Roman"/>
              </a:rPr>
              <a:t>ionizatio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n</a:t>
            </a:r>
            <a:r>
              <a:rPr lang="en-US" sz="2000" spc="10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B050"/>
                </a:solidFill>
                <a:latin typeface="Times New Roman"/>
                <a:cs typeface="Times New Roman"/>
              </a:rPr>
              <a:t>potentia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l</a:t>
            </a:r>
            <a:r>
              <a:rPr lang="en-US" sz="2000" spc="10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l</a:t>
            </a:r>
            <a:r>
              <a:rPr lang="en-US" sz="2000" spc="-30" dirty="0">
                <a:latin typeface="Times New Roman"/>
                <a:cs typeface="Times New Roman"/>
              </a:rPr>
              <a:t>o</a:t>
            </a:r>
            <a:r>
              <a:rPr lang="en-US" sz="2000" spc="-5" dirty="0">
                <a:latin typeface="Times New Roman"/>
                <a:cs typeface="Times New Roman"/>
              </a:rPr>
              <a:t>were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o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30" dirty="0">
                <a:latin typeface="Times New Roman"/>
                <a:cs typeface="Times New Roman"/>
              </a:rPr>
              <a:t>v</a:t>
            </a:r>
            <a:r>
              <a:rPr lang="en-US" sz="2000" spc="-5" dirty="0">
                <a:latin typeface="Times New Roman"/>
                <a:cs typeface="Times New Roman"/>
              </a:rPr>
              <a:t>alu</a:t>
            </a:r>
            <a:r>
              <a:rPr lang="en-US" sz="2000" dirty="0">
                <a:latin typeface="Times New Roman"/>
                <a:cs typeface="Times New Roman"/>
              </a:rPr>
              <a:t>e.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6D8061-337C-17CC-93BB-876B32E2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18531" y="2798126"/>
            <a:ext cx="3706938" cy="1173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A62432-B4D4-EDA0-E5A1-F8701E4E1AF3}"/>
              </a:ext>
            </a:extLst>
          </p:cNvPr>
          <p:cNvSpPr txBox="1"/>
          <p:nvPr/>
        </p:nvSpPr>
        <p:spPr>
          <a:xfrm>
            <a:off x="81115" y="4113053"/>
            <a:ext cx="8843739" cy="1951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ene</a:t>
            </a:r>
            <a:r>
              <a:rPr lang="en-US" sz="2000" spc="-20" dirty="0">
                <a:latin typeface="Times New Roman"/>
                <a:cs typeface="Times New Roman"/>
              </a:rPr>
              <a:t>r</a:t>
            </a:r>
            <a:r>
              <a:rPr lang="en-US" sz="2000" spc="-5" dirty="0">
                <a:latin typeface="Times New Roman"/>
                <a:cs typeface="Times New Roman"/>
              </a:rPr>
              <a:t>g</a:t>
            </a:r>
            <a:r>
              <a:rPr lang="en-US" sz="2000" dirty="0">
                <a:latin typeface="Times New Roman"/>
                <a:cs typeface="Times New Roman"/>
              </a:rPr>
              <a:t>y </a:t>
            </a:r>
            <a:r>
              <a:rPr lang="en-US" sz="2000" spc="-95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latin typeface="Times New Roman"/>
                <a:cs typeface="Times New Roman"/>
              </a:rPr>
              <a:t>E </a:t>
            </a:r>
            <a:r>
              <a:rPr lang="en-US" sz="2000" i="1" spc="-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20" dirty="0">
                <a:latin typeface="Times New Roman"/>
                <a:cs typeface="Times New Roman"/>
              </a:rPr>
              <a:t>e</a:t>
            </a:r>
            <a:r>
              <a:rPr lang="en-US" sz="2000" spc="-5" dirty="0">
                <a:latin typeface="Times New Roman"/>
                <a:cs typeface="Times New Roman"/>
              </a:rPr>
              <a:t>xcite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l</a:t>
            </a:r>
            <a:r>
              <a:rPr lang="en-US" sz="2000" spc="-30" dirty="0">
                <a:latin typeface="Times New Roman"/>
                <a:cs typeface="Times New Roman"/>
              </a:rPr>
              <a:t>e</a:t>
            </a:r>
            <a:r>
              <a:rPr lang="en-US" sz="2000" spc="-20" dirty="0">
                <a:latin typeface="Times New Roman"/>
                <a:cs typeface="Times New Roman"/>
              </a:rPr>
              <a:t>v</a:t>
            </a:r>
            <a:r>
              <a:rPr lang="en-US" sz="2000" spc="-5" dirty="0"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l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ab</a:t>
            </a:r>
            <a:r>
              <a:rPr lang="en-US" sz="2000" spc="-20" dirty="0">
                <a:latin typeface="Times New Roman"/>
                <a:cs typeface="Times New Roman"/>
              </a:rPr>
              <a:t>ov</a:t>
            </a:r>
            <a:r>
              <a:rPr lang="en-US" sz="2000" dirty="0">
                <a:latin typeface="Times New Roman"/>
                <a:cs typeface="Times New Roman"/>
              </a:rPr>
              <a:t>e </a:t>
            </a:r>
            <a:r>
              <a:rPr lang="en-US" sz="2000" spc="-85" dirty="0">
                <a:latin typeface="Times New Roman"/>
                <a:cs typeface="Times New Roman"/>
              </a:rPr>
              <a:t> </a:t>
            </a:r>
            <a:r>
              <a:rPr lang="en-US" sz="2000" i="1" dirty="0">
                <a:latin typeface="Times New Roman"/>
                <a:cs typeface="Times New Roman"/>
              </a:rPr>
              <a:t>I</a:t>
            </a:r>
            <a:r>
              <a:rPr lang="en-US" sz="2000" i="1" spc="-160" dirty="0">
                <a:latin typeface="Times New Roman"/>
                <a:cs typeface="Times New Roman"/>
              </a:rPr>
              <a:t> </a:t>
            </a:r>
            <a:r>
              <a:rPr lang="en-US" sz="2000" i="1" spc="-75" dirty="0" err="1">
                <a:latin typeface="Times New Roman"/>
                <a:cs typeface="Times New Roman"/>
              </a:rPr>
              <a:t>P</a:t>
            </a:r>
            <a:r>
              <a:rPr lang="en-US" sz="2000" spc="-15" baseline="-10416" dirty="0" err="1">
                <a:latin typeface="Times New Roman"/>
                <a:cs typeface="Times New Roman"/>
              </a:rPr>
              <a:t>e</a:t>
            </a:r>
            <a:r>
              <a:rPr lang="en-US" sz="2000" spc="-44" baseline="-10416" dirty="0" err="1">
                <a:latin typeface="Times New Roman"/>
                <a:cs typeface="Times New Roman"/>
              </a:rPr>
              <a:t>f</a:t>
            </a:r>
            <a:r>
              <a:rPr lang="en-US" sz="2000" spc="52" baseline="-10416" dirty="0" err="1">
                <a:latin typeface="Times New Roman"/>
                <a:cs typeface="Times New Roman"/>
              </a:rPr>
              <a:t>f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wil</a:t>
            </a:r>
            <a:r>
              <a:rPr lang="en-US" sz="2000" dirty="0">
                <a:latin typeface="Times New Roman"/>
                <a:cs typeface="Times New Roman"/>
              </a:rPr>
              <a:t>l</a:t>
            </a:r>
            <a:r>
              <a:rPr lang="en-US" sz="2000" spc="9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b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Times New Roman"/>
                <a:cs typeface="Times New Roman"/>
              </a:rPr>
              <a:t>field-ionized.</a:t>
            </a:r>
          </a:p>
          <a:p>
            <a:pPr marL="12700"/>
            <a:endParaRPr lang="en-US" sz="2000" dirty="0">
              <a:latin typeface="Times New Roman"/>
              <a:cs typeface="Times New Roman"/>
            </a:endParaRPr>
          </a:p>
          <a:p>
            <a:pPr marL="12700" marR="5080" indent="179705" algn="just">
              <a:spcBef>
                <a:spcPts val="75"/>
              </a:spcBef>
            </a:pPr>
            <a:r>
              <a:rPr lang="en-US" sz="2000" spc="-75" dirty="0">
                <a:latin typeface="Times New Roman"/>
                <a:cs typeface="Times New Roman"/>
              </a:rPr>
              <a:t>T</a:t>
            </a:r>
            <a:r>
              <a:rPr lang="en-US" sz="2000" spc="-5" dirty="0">
                <a:latin typeface="Times New Roman"/>
                <a:cs typeface="Times New Roman"/>
              </a:rPr>
              <a:t>echnique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wher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B050"/>
                </a:solidFill>
                <a:latin typeface="Times New Roman"/>
                <a:cs typeface="Times New Roman"/>
              </a:rPr>
              <a:t>lase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r</a:t>
            </a:r>
            <a:r>
              <a:rPr lang="en-US" sz="2000" spc="10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000" spc="-20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lang="en-US" sz="2000" spc="-5" dirty="0">
                <a:solidFill>
                  <a:srgbClr val="00B050"/>
                </a:solidFill>
                <a:latin typeface="Times New Roman"/>
                <a:cs typeface="Times New Roman"/>
              </a:rPr>
              <a:t>xcite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s</a:t>
            </a:r>
            <a:r>
              <a:rPr lang="en-US" sz="2000" spc="10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atom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25" dirty="0">
                <a:latin typeface="Times New Roman"/>
                <a:cs typeface="Times New Roman"/>
              </a:rPr>
              <a:t>b</a:t>
            </a:r>
            <a:r>
              <a:rPr lang="en-US" sz="2000" spc="-5" dirty="0">
                <a:latin typeface="Times New Roman"/>
                <a:cs typeface="Times New Roman"/>
              </a:rPr>
              <a:t>u</a:t>
            </a:r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spc="1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B050"/>
                </a:solidFill>
                <a:latin typeface="Times New Roman"/>
                <a:cs typeface="Times New Roman"/>
              </a:rPr>
              <a:t>ionizin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g</a:t>
            </a:r>
            <a:r>
              <a:rPr lang="en-US" sz="2000" spc="10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B050"/>
                </a:solidFill>
                <a:latin typeface="Times New Roman"/>
                <a:cs typeface="Times New Roman"/>
              </a:rPr>
              <a:t>ste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p</a:t>
            </a:r>
            <a:r>
              <a:rPr lang="en-US" sz="2000" spc="10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B050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s</a:t>
            </a:r>
            <a:r>
              <a:rPr lang="en-US" sz="2000" spc="10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B050"/>
                </a:solidFill>
                <a:latin typeface="Times New Roman"/>
                <a:cs typeface="Times New Roman"/>
              </a:rPr>
              <a:t>performed</a:t>
            </a:r>
            <a:r>
              <a:rPr lang="en-US" sz="2000" spc="7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b</a:t>
            </a:r>
            <a:r>
              <a:rPr lang="en-US" sz="2000" dirty="0">
                <a:latin typeface="Times New Roman"/>
                <a:cs typeface="Times New Roman"/>
              </a:rPr>
              <a:t>y</a:t>
            </a:r>
            <a:r>
              <a:rPr lang="en-US" sz="2000" spc="75" dirty="0">
                <a:latin typeface="Times New Roman"/>
                <a:cs typeface="Times New Roman"/>
              </a:rPr>
              <a:t> </a:t>
            </a:r>
            <a:r>
              <a:rPr lang="en-US" sz="2000" spc="-20" dirty="0">
                <a:latin typeface="Times New Roman"/>
                <a:cs typeface="Times New Roman"/>
              </a:rPr>
              <a:t>fiel</a:t>
            </a:r>
            <a:r>
              <a:rPr lang="en-US" sz="2000" spc="-25" dirty="0">
                <a:latin typeface="Times New Roman"/>
                <a:cs typeface="Times New Roman"/>
              </a:rPr>
              <a:t>d</a:t>
            </a:r>
            <a:r>
              <a:rPr lang="en-US" sz="2000" spc="7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ionizatio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7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h</a:t>
            </a:r>
            <a:r>
              <a:rPr lang="en-US" sz="2000" spc="-25" dirty="0">
                <a:latin typeface="Times New Roman"/>
                <a:cs typeface="Times New Roman"/>
              </a:rPr>
              <a:t>a</a:t>
            </a:r>
            <a:r>
              <a:rPr lang="en-US" sz="2000" spc="-20" dirty="0">
                <a:latin typeface="Times New Roman"/>
                <a:cs typeface="Times New Roman"/>
              </a:rPr>
              <a:t>v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7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foun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7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B050"/>
                </a:solidFill>
                <a:latin typeface="Times New Roman"/>
                <a:cs typeface="Times New Roman"/>
              </a:rPr>
              <a:t>increasin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g</a:t>
            </a:r>
            <a:r>
              <a:rPr lang="en-US" sz="2000" spc="7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B050"/>
                </a:solidFill>
                <a:latin typeface="Times New Roman"/>
                <a:cs typeface="Times New Roman"/>
              </a:rPr>
              <a:t>application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s</a:t>
            </a:r>
            <a:r>
              <a:rPr lang="en-US" sz="2000" spc="7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7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7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detection o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sz="2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Rydbe</a:t>
            </a:r>
            <a:r>
              <a:rPr lang="en-US"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lang="en-US"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atom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2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1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atomi</a:t>
            </a:r>
            <a:r>
              <a:rPr lang="en-US" sz="2000" dirty="0">
                <a:latin typeface="Times New Roman"/>
                <a:cs typeface="Times New Roman"/>
              </a:rPr>
              <a:t>c</a:t>
            </a:r>
            <a:r>
              <a:rPr lang="en-US" sz="2000" spc="2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beam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1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1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analytica</a:t>
            </a:r>
            <a:r>
              <a:rPr lang="en-US" sz="2000" dirty="0">
                <a:latin typeface="Times New Roman"/>
                <a:cs typeface="Times New Roman"/>
              </a:rPr>
              <a:t>l</a:t>
            </a:r>
            <a:r>
              <a:rPr lang="en-US" sz="2000" spc="1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chemistr</a:t>
            </a:r>
            <a:r>
              <a:rPr lang="en-US" sz="2000" dirty="0">
                <a:latin typeface="Times New Roman"/>
                <a:cs typeface="Times New Roman"/>
              </a:rPr>
              <a:t>y</a:t>
            </a:r>
            <a:r>
              <a:rPr lang="en-US" sz="2000" spc="1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fo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2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trace elements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fo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smal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concentration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20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sz="20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pollutant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s.</a:t>
            </a:r>
            <a:r>
              <a:rPr lang="en-US" sz="20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76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0D97B-1F2D-F160-37A2-6000D04F5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E782B2-6BE4-F769-11D3-316A63FCF143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C4E78-B0B3-1F62-35D7-177DF441A9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6D711BD0-D810-FF8F-69D6-D9E59774EF62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Ionization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D39CA-540E-251F-3F94-9E30CAC18414}"/>
              </a:ext>
            </a:extLst>
          </p:cNvPr>
          <p:cNvSpPr txBox="1"/>
          <p:nvPr/>
        </p:nvSpPr>
        <p:spPr>
          <a:xfrm>
            <a:off x="1762432" y="742023"/>
            <a:ext cx="4626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Sensit</a:t>
            </a:r>
            <a:r>
              <a:rPr lang="en-US" sz="2000" b="1" u="sng" spc="-1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vit</a:t>
            </a:r>
            <a:r>
              <a:rPr lang="en-US" sz="20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2000" b="1" u="sng" spc="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20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sz="2000" b="1" u="sng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Ionizatio</a:t>
            </a:r>
            <a:r>
              <a:rPr lang="en-US" sz="20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000" b="1" u="sng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Spect</a:t>
            </a:r>
            <a:r>
              <a:rPr lang="en-US" sz="2000" b="1" u="sng" spc="-2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oscopy</a:t>
            </a:r>
            <a:endParaRPr lang="en-US" sz="2000" u="sng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3A1DC-FF4A-95DD-BB36-11CB933243C9}"/>
              </a:ext>
            </a:extLst>
          </p:cNvPr>
          <p:cNvSpPr txBox="1"/>
          <p:nvPr/>
        </p:nvSpPr>
        <p:spPr>
          <a:xfrm>
            <a:off x="189272" y="1398158"/>
            <a:ext cx="89547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Le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t </a:t>
            </a:r>
            <a:r>
              <a:rPr lang="en-US" sz="2000" spc="-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10" dirty="0" err="1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800" i="1" spc="-7" baseline="-10416" dirty="0" err="1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sz="2800" i="1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000" spc="9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000" spc="9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densit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2000" spc="8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f</a:t>
            </a:r>
            <a:r>
              <a:rPr lang="en-US" sz="2000" spc="8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2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xcite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d</a:t>
            </a:r>
            <a:r>
              <a:rPr lang="en-US" sz="2000" spc="8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molecule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lang="en-US" sz="2000" spc="9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n</a:t>
            </a:r>
            <a:r>
              <a:rPr lang="en-US" sz="2000" spc="8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l</a:t>
            </a:r>
            <a:r>
              <a:rPr lang="en-US" sz="2000" spc="-3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000" spc="-20" dirty="0">
                <a:solidFill>
                  <a:srgbClr val="141314"/>
                </a:solidFill>
                <a:latin typeface="Times New Roman"/>
                <a:cs typeface="Times New Roman"/>
              </a:rPr>
              <a:t>v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l </a:t>
            </a:r>
            <a:r>
              <a:rPr lang="en-US" sz="2000" spc="-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800" i="1" spc="-7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sz="2800" i="1" spc="-195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2000" i="1" spc="-75" dirty="0" err="1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800" i="1" spc="15" baseline="-10416" dirty="0" err="1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sz="2800" spc="-7" baseline="-10416" dirty="0" err="1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2800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probabilit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y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pe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r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secon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d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tha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t a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molecul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n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l</a:t>
            </a:r>
            <a:r>
              <a:rPr lang="en-US" sz="2000" spc="-3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000" spc="-20" dirty="0">
                <a:solidFill>
                  <a:srgbClr val="141314"/>
                </a:solidFill>
                <a:latin typeface="Times New Roman"/>
                <a:cs typeface="Times New Roman"/>
              </a:rPr>
              <a:t>v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l </a:t>
            </a:r>
            <a:r>
              <a:rPr lang="en-US" sz="2000" spc="3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35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800" i="1" spc="-7" baseline="-10416" dirty="0">
                <a:solidFill>
                  <a:srgbClr val="141314"/>
                </a:solidFill>
                <a:latin typeface="Times New Roman"/>
                <a:cs typeface="Times New Roman"/>
              </a:rPr>
              <a:t>k</a:t>
            </a:r>
            <a:r>
              <a:rPr lang="en-US" sz="2800" i="1" baseline="-10416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s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ionized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, </a:t>
            </a:r>
            <a:r>
              <a:rPr lang="en-US" sz="2000" spc="-4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and</a:t>
            </a:r>
          </a:p>
          <a:p>
            <a:endParaRPr lang="en-US" sz="2000" spc="-5" dirty="0">
              <a:solidFill>
                <a:srgbClr val="141314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45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800" spc="-7" baseline="-10416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800" spc="135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= </a:t>
            </a:r>
            <a:r>
              <a:rPr lang="en-US" sz="2000" i="1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800" i="1" spc="142" baseline="-10416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000" i="1" spc="45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800" spc="52" baseline="-10416" dirty="0" err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i="1" spc="-90" dirty="0" err="1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sz="2800" i="1" spc="37" baseline="-10416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800" i="1" spc="-7" baseline="-10416" dirty="0" err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2800" i="1" spc="-195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155" dirty="0" err="1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lang="en-US" sz="20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000" spc="-7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numbe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r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f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photon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s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absorbe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d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pe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r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secon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d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n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the transitio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n </a:t>
            </a:r>
            <a:r>
              <a:rPr lang="en-US" sz="2000" spc="-7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3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800" i="1" spc="-7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2800" i="1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i="1" spc="-97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165" dirty="0">
                <a:solidFill>
                  <a:srgbClr val="0000FF"/>
                </a:solidFill>
                <a:latin typeface="Lucida Sans Unicode"/>
                <a:cs typeface="Lucida Sans Unicode"/>
              </a:rPr>
              <a:t>→</a:t>
            </a:r>
            <a:r>
              <a:rPr lang="en-US" sz="2000" spc="-35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800" i="1" spc="-7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sz="2000" spc="120" dirty="0">
              <a:solidFill>
                <a:srgbClr val="141314"/>
              </a:solidFill>
              <a:latin typeface="Times New Roman"/>
              <a:cs typeface="Times New Roman"/>
            </a:endParaRPr>
          </a:p>
          <a:p>
            <a:r>
              <a:rPr lang="en-US" sz="2000" spc="12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f </a:t>
            </a:r>
            <a:r>
              <a:rPr lang="en-US" sz="2000" spc="-6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5" dirty="0" err="1">
                <a:solidFill>
                  <a:srgbClr val="141314"/>
                </a:solidFill>
                <a:latin typeface="Times New Roman"/>
                <a:cs typeface="Times New Roman"/>
              </a:rPr>
              <a:t>R</a:t>
            </a:r>
            <a:r>
              <a:rPr lang="en-US" sz="2800" i="1" spc="-7" baseline="-10416" dirty="0" err="1">
                <a:solidFill>
                  <a:srgbClr val="141314"/>
                </a:solidFill>
                <a:latin typeface="Times New Roman"/>
                <a:cs typeface="Times New Roman"/>
              </a:rPr>
              <a:t>k</a:t>
            </a:r>
            <a:r>
              <a:rPr lang="en-US" sz="2800" i="1" baseline="-10416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800" i="1" spc="82" baseline="-10416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lang="en-US" sz="2000" spc="114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000" spc="12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tota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relaxatio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00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rat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0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f</a:t>
            </a:r>
            <a:r>
              <a:rPr lang="en-US" sz="2000" spc="114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l</a:t>
            </a:r>
            <a:r>
              <a:rPr lang="en-US" sz="2000" spc="-3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000" spc="-20" dirty="0">
                <a:solidFill>
                  <a:srgbClr val="141314"/>
                </a:solidFill>
                <a:latin typeface="Times New Roman"/>
                <a:cs typeface="Times New Roman"/>
              </a:rPr>
              <a:t>v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l </a:t>
            </a:r>
            <a:r>
              <a:rPr lang="en-US" sz="2000" spc="-7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35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800" i="1" spc="-7" baseline="-10416" dirty="0">
                <a:solidFill>
                  <a:srgbClr val="141314"/>
                </a:solidFill>
                <a:latin typeface="Times New Roman"/>
                <a:cs typeface="Times New Roman"/>
              </a:rPr>
              <a:t>k</a:t>
            </a:r>
            <a:r>
              <a:rPr lang="en-US" sz="2800" i="1" spc="-195" baseline="-10416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,</a:t>
            </a:r>
            <a:r>
              <a:rPr lang="en-US" sz="2000" spc="12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beside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lang="en-US" sz="2000" spc="114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the ionizatio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n </a:t>
            </a:r>
            <a:r>
              <a:rPr lang="en-US" sz="2000" spc="-1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rat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2000" spc="-1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(spontaneou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s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 transition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s </a:t>
            </a:r>
            <a:r>
              <a:rPr lang="en-US" sz="2000" spc="-1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plu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s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 collision-induce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d </a:t>
            </a:r>
            <a:r>
              <a:rPr lang="en-US" sz="2000" spc="-1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deact</a:t>
            </a:r>
            <a:r>
              <a:rPr lang="en-US" sz="2000" spc="-30" dirty="0">
                <a:solidFill>
                  <a:srgbClr val="141314"/>
                </a:solidFill>
                <a:latin typeface="Times New Roman"/>
                <a:cs typeface="Times New Roman"/>
              </a:rPr>
              <a:t>iv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ation) th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2000" spc="-8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signa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l </a:t>
            </a:r>
            <a:r>
              <a:rPr lang="en-US" sz="2000" spc="-8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rat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2000" spc="-8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n </a:t>
            </a:r>
            <a:r>
              <a:rPr lang="en-US" sz="2000" spc="-8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count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s </a:t>
            </a:r>
            <a:r>
              <a:rPr lang="en-US" sz="2000" spc="-8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pe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r </a:t>
            </a:r>
            <a:r>
              <a:rPr lang="en-US" sz="2000" spc="-8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secon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d </a:t>
            </a:r>
            <a:r>
              <a:rPr lang="en-US" sz="2000" spc="-8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fo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r </a:t>
            </a:r>
            <a:r>
              <a:rPr lang="en-US" sz="2000" spc="-8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2000" spc="-8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absorptio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n </a:t>
            </a:r>
            <a:r>
              <a:rPr lang="en-US" sz="2000" spc="-8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pat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 </a:t>
            </a:r>
            <a:r>
              <a:rPr lang="en-US" sz="2000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lengt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h </a:t>
            </a:r>
            <a:r>
              <a:rPr lang="en-US" sz="2000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155" dirty="0" err="1">
                <a:solidFill>
                  <a:srgbClr val="0000FF"/>
                </a:solidFill>
                <a:latin typeface="Arial"/>
                <a:cs typeface="Arial"/>
              </a:rPr>
              <a:t>Δ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and fo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45" dirty="0" err="1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800" spc="-7" baseline="-10416" dirty="0" err="1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en-US" sz="2800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spc="22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inciden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lase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spc="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photon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sz="2000" spc="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pe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secon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0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unde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r</a:t>
            </a:r>
            <a:r>
              <a:rPr lang="en-US" sz="20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steady-state</a:t>
            </a:r>
            <a:r>
              <a:rPr lang="en-US" sz="2000" spc="1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condition</a:t>
            </a:r>
            <a:r>
              <a:rPr lang="en-US" sz="20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lang="en-US" sz="20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141314"/>
                </a:solidFill>
                <a:latin typeface="Times New Roman"/>
                <a:cs typeface="Times New Roman"/>
              </a:rPr>
              <a:t>is: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C85549-EE16-7701-F756-BC24445153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6868" y="4824282"/>
            <a:ext cx="8630263" cy="11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7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7B71F-EE14-5169-9F78-51FA506CC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E7F264-D186-4EE8-425E-7C9B3423331C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43C20-D901-DAEE-B543-B285644151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ADB87185-36CC-8ABB-52EA-0B71FED2A5EC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Ionization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F90D4-E9FE-7AEC-F663-B87CC4323899}"/>
              </a:ext>
            </a:extLst>
          </p:cNvPr>
          <p:cNvSpPr txBox="1"/>
          <p:nvPr/>
        </p:nvSpPr>
        <p:spPr>
          <a:xfrm>
            <a:off x="1762432" y="742023"/>
            <a:ext cx="4626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Sensit</a:t>
            </a:r>
            <a:r>
              <a:rPr lang="en-US" sz="2000" b="1" u="sng" spc="-1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vit</a:t>
            </a:r>
            <a:r>
              <a:rPr lang="en-US" sz="20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2000" b="1" u="sng" spc="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20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sz="2000" b="1" u="sng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Ionizatio</a:t>
            </a:r>
            <a:r>
              <a:rPr lang="en-US" sz="20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000" b="1" u="sng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Spect</a:t>
            </a:r>
            <a:r>
              <a:rPr lang="en-US" sz="2000" b="1" u="sng" spc="-2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oscopy</a:t>
            </a:r>
            <a:endParaRPr lang="en-US" sz="2000" u="sng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64123-081C-455F-CCA0-F44C6F0543D5}"/>
              </a:ext>
            </a:extLst>
          </p:cNvPr>
          <p:cNvSpPr txBox="1"/>
          <p:nvPr/>
        </p:nvSpPr>
        <p:spPr>
          <a:xfrm>
            <a:off x="159774" y="1340174"/>
            <a:ext cx="8669593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en-US" sz="1800" spc="-50" dirty="0">
                <a:solidFill>
                  <a:srgbClr val="141314"/>
                </a:solidFill>
                <a:latin typeface="Times New Roman"/>
                <a:cs typeface="Times New Roman"/>
              </a:rPr>
              <a:t>W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it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h a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prope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r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desig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n </a:t>
            </a:r>
            <a:r>
              <a:rPr lang="en-US" sz="1800" spc="-12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1800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collectio</a:t>
            </a:r>
            <a:r>
              <a:rPr lang="en-US" sz="1800" i="1" dirty="0">
                <a:solidFill>
                  <a:srgbClr val="00B050"/>
                </a:solidFill>
                <a:latin typeface="Times New Roman"/>
                <a:cs typeface="Times New Roman"/>
              </a:rPr>
              <a:t>n </a:t>
            </a:r>
            <a:r>
              <a:rPr lang="en-US" sz="1800" spc="-5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lang="en-US" sz="1800" spc="-30" dirty="0">
                <a:solidFill>
                  <a:srgbClr val="00B050"/>
                </a:solidFill>
                <a:latin typeface="Times New Roman"/>
                <a:cs typeface="Times New Roman"/>
              </a:rPr>
              <a:t>f</a:t>
            </a:r>
            <a:r>
              <a:rPr lang="en-US" sz="1800" spc="-20" dirty="0">
                <a:solidFill>
                  <a:srgbClr val="00B050"/>
                </a:solidFill>
                <a:latin typeface="Times New Roman"/>
                <a:cs typeface="Times New Roman"/>
              </a:rPr>
              <a:t>ficien</a:t>
            </a:r>
            <a:r>
              <a:rPr lang="en-US" sz="1800" spc="-35" dirty="0">
                <a:solidFill>
                  <a:srgbClr val="00B050"/>
                </a:solidFill>
                <a:latin typeface="Times New Roman"/>
                <a:cs typeface="Times New Roman"/>
              </a:rPr>
              <a:t>c</a:t>
            </a:r>
            <a:r>
              <a:rPr lang="en-US" sz="1800" dirty="0">
                <a:solidFill>
                  <a:srgbClr val="00B050"/>
                </a:solidFill>
                <a:latin typeface="Times New Roman"/>
                <a:cs typeface="Times New Roman"/>
              </a:rPr>
              <a:t>y </a:t>
            </a:r>
            <a:r>
              <a:rPr lang="en-US" sz="1800" i="1" spc="-135" dirty="0">
                <a:solidFill>
                  <a:srgbClr val="00B050"/>
                </a:solidFill>
                <a:latin typeface="Arial"/>
                <a:cs typeface="Arial"/>
              </a:rPr>
              <a:t>δ</a:t>
            </a:r>
            <a:r>
              <a:rPr lang="en-US" sz="1800" i="1" spc="1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fo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r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ionize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d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electrons o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r</a:t>
            </a:r>
            <a:r>
              <a:rPr lang="en-US" sz="1800" spc="6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ion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lang="en-US" sz="1800" spc="6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ca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n</a:t>
            </a:r>
            <a:r>
              <a:rPr lang="en-US" sz="1800" spc="6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reac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h</a:t>
            </a:r>
            <a:r>
              <a:rPr lang="en-US" sz="1800" spc="6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135" dirty="0">
                <a:solidFill>
                  <a:srgbClr val="00B050"/>
                </a:solidFill>
                <a:latin typeface="Arial"/>
                <a:cs typeface="Arial"/>
              </a:rPr>
              <a:t>δ</a:t>
            </a:r>
            <a:r>
              <a:rPr lang="en-US" sz="1800" i="1" spc="-6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1800" spc="-20" dirty="0">
                <a:solidFill>
                  <a:srgbClr val="00B050"/>
                </a:solidFill>
                <a:latin typeface="Lucida Sans Unicode"/>
                <a:cs typeface="Lucida Sans Unicode"/>
              </a:rPr>
              <a:t>=</a:t>
            </a:r>
            <a:r>
              <a:rPr lang="en-US" sz="1800" spc="-12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lang="en-US" sz="1800" spc="-5" dirty="0">
                <a:solidFill>
                  <a:srgbClr val="00B050"/>
                </a:solidFill>
                <a:latin typeface="Times New Roman"/>
                <a:cs typeface="Times New Roman"/>
              </a:rPr>
              <a:t>1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.</a:t>
            </a:r>
            <a:r>
              <a:rPr lang="en-US" sz="1800" spc="6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f</a:t>
            </a:r>
            <a:r>
              <a:rPr lang="en-US" sz="1800" spc="6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6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electron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lang="en-US" sz="1800" spc="6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r</a:t>
            </a:r>
            <a:r>
              <a:rPr lang="en-US" sz="1800" spc="6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ion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lang="en-US" sz="1800" spc="6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ar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6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accelerate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d</a:t>
            </a:r>
            <a:r>
              <a:rPr lang="en-US" sz="1800" spc="6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1800" spc="6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lang="en-US" sz="1800" spc="-3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-20" dirty="0">
                <a:solidFill>
                  <a:srgbClr val="141314"/>
                </a:solidFill>
                <a:latin typeface="Times New Roman"/>
                <a:cs typeface="Times New Roman"/>
              </a:rPr>
              <a:t>v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era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l</a:t>
            </a:r>
            <a:r>
              <a:rPr lang="en-US" sz="1800" spc="6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k</a:t>
            </a:r>
            <a:r>
              <a:rPr lang="en-US" sz="1800" spc="-12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V. </a:t>
            </a:r>
          </a:p>
          <a:p>
            <a:pPr marL="12700"/>
            <a:endParaRPr lang="en-US" dirty="0">
              <a:solidFill>
                <a:srgbClr val="141314"/>
              </a:solidFill>
              <a:latin typeface="Times New Roman"/>
              <a:cs typeface="Times New Roman"/>
            </a:endParaRPr>
          </a:p>
          <a:p>
            <a:pPr marL="12700" marR="5080" algn="just"/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an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d</a:t>
            </a:r>
            <a:r>
              <a:rPr lang="en-US" sz="1800" spc="8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detecte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d</a:t>
            </a:r>
            <a:r>
              <a:rPr lang="en-US" sz="1800" spc="8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b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y</a:t>
            </a:r>
            <a:r>
              <a:rPr lang="en-US" sz="1800" spc="8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B050"/>
                </a:solidFill>
                <a:latin typeface="Times New Roman"/>
                <a:cs typeface="Times New Roman"/>
              </a:rPr>
              <a:t>electro</a:t>
            </a:r>
            <a:r>
              <a:rPr lang="en-US" sz="1800" dirty="0">
                <a:solidFill>
                  <a:srgbClr val="00B050"/>
                </a:solidFill>
                <a:latin typeface="Times New Roman"/>
                <a:cs typeface="Times New Roman"/>
              </a:rPr>
              <a:t>n</a:t>
            </a:r>
            <a:r>
              <a:rPr lang="en-US" sz="1800" spc="8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B050"/>
                </a:solidFill>
                <a:latin typeface="Times New Roman"/>
                <a:cs typeface="Times New Roman"/>
              </a:rPr>
              <a:t>multiplier</a:t>
            </a:r>
            <a:r>
              <a:rPr lang="en-US" sz="1800" dirty="0">
                <a:solidFill>
                  <a:srgbClr val="00B050"/>
                </a:solidFill>
                <a:latin typeface="Times New Roman"/>
                <a:cs typeface="Times New Roman"/>
              </a:rPr>
              <a:t>s</a:t>
            </a:r>
            <a:r>
              <a:rPr lang="en-US" sz="1800" spc="8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B050"/>
                </a:solidFill>
                <a:latin typeface="Times New Roman"/>
                <a:cs typeface="Times New Roman"/>
              </a:rPr>
              <a:t>o</a:t>
            </a:r>
            <a:r>
              <a:rPr lang="en-US" sz="1800" dirty="0">
                <a:solidFill>
                  <a:srgbClr val="00B050"/>
                </a:solidFill>
                <a:latin typeface="Times New Roman"/>
                <a:cs typeface="Times New Roman"/>
              </a:rPr>
              <a:t>r</a:t>
            </a:r>
            <a:r>
              <a:rPr lang="en-US" sz="1800" spc="8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 err="1">
                <a:solidFill>
                  <a:srgbClr val="00B050"/>
                </a:solidFill>
                <a:latin typeface="Times New Roman"/>
                <a:cs typeface="Times New Roman"/>
              </a:rPr>
              <a:t>channeltrons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,</a:t>
            </a:r>
            <a:r>
              <a:rPr lang="en-US" sz="1800" spc="8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a</a:t>
            </a:r>
            <a:r>
              <a:rPr lang="en-US" sz="1800" spc="8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B0F0"/>
                </a:solidFill>
                <a:latin typeface="Times New Roman"/>
                <a:cs typeface="Times New Roman"/>
              </a:rPr>
              <a:t>detectio</a:t>
            </a:r>
            <a:r>
              <a:rPr lang="en-US" sz="1800" i="1" dirty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lang="en-US" sz="1800" i="1" spc="8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lang="en-US" sz="1800" spc="-30" dirty="0">
                <a:solidFill>
                  <a:srgbClr val="00B0F0"/>
                </a:solidFill>
                <a:latin typeface="Times New Roman"/>
                <a:cs typeface="Times New Roman"/>
              </a:rPr>
              <a:t>f</a:t>
            </a:r>
            <a:r>
              <a:rPr lang="en-US" sz="1800" spc="-20" dirty="0">
                <a:solidFill>
                  <a:srgbClr val="00B0F0"/>
                </a:solidFill>
                <a:latin typeface="Times New Roman"/>
                <a:cs typeface="Times New Roman"/>
              </a:rPr>
              <a:t>ficien</a:t>
            </a:r>
            <a:r>
              <a:rPr lang="en-US" sz="1800" spc="-35" dirty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1800" spc="8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f </a:t>
            </a:r>
            <a:r>
              <a:rPr lang="en-US" sz="1800" i="1" spc="-45" dirty="0">
                <a:solidFill>
                  <a:srgbClr val="00B0F0"/>
                </a:solidFill>
                <a:latin typeface="Arial"/>
                <a:cs typeface="Arial"/>
              </a:rPr>
              <a:t>η</a:t>
            </a:r>
            <a:r>
              <a:rPr lang="en-US" sz="1800" i="1" spc="-8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1800" spc="-20" dirty="0">
                <a:solidFill>
                  <a:srgbClr val="00B0F0"/>
                </a:solidFill>
                <a:latin typeface="Lucida Sans Unicode"/>
                <a:cs typeface="Lucida Sans Unicode"/>
              </a:rPr>
              <a:t>=</a:t>
            </a:r>
            <a:r>
              <a:rPr lang="en-US" sz="1800" spc="-125" dirty="0">
                <a:solidFill>
                  <a:srgbClr val="00B0F0"/>
                </a:solidFill>
                <a:latin typeface="Lucida Sans Unicode"/>
                <a:cs typeface="Lucida Sans Unicode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1</a:t>
            </a:r>
            <a:r>
              <a:rPr lang="en-US" sz="1800" spc="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ca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n</a:t>
            </a:r>
            <a:r>
              <a:rPr lang="en-US" sz="1800" spc="3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als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1800" spc="3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b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3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achi</a:t>
            </a:r>
            <a:r>
              <a:rPr lang="en-US" sz="1800" spc="-3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-20" dirty="0">
                <a:solidFill>
                  <a:srgbClr val="141314"/>
                </a:solidFill>
                <a:latin typeface="Times New Roman"/>
                <a:cs typeface="Times New Roman"/>
              </a:rPr>
              <a:t>v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ed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.</a:t>
            </a:r>
            <a:r>
              <a:rPr lang="en-US" sz="1800" spc="3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</a:p>
          <a:p>
            <a:pPr marL="12700" marR="5080" algn="just"/>
            <a:endParaRPr lang="en-US" spc="35" dirty="0">
              <a:solidFill>
                <a:srgbClr val="141314"/>
              </a:solidFill>
              <a:latin typeface="Times New Roman"/>
              <a:cs typeface="Times New Roman"/>
            </a:endParaRPr>
          </a:p>
          <a:p>
            <a:pPr marL="12700" marR="5080" algn="just"/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f</a:t>
            </a:r>
            <a:r>
              <a:rPr lang="en-US" sz="1800" spc="3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3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ionizatio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lang="en-US" sz="1800" spc="4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probabilit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y </a:t>
            </a:r>
            <a:r>
              <a:rPr lang="en-US" sz="1800" spc="-13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75" dirty="0" err="1">
                <a:solidFill>
                  <a:srgbClr val="00B0F0"/>
                </a:solidFill>
                <a:latin typeface="Times New Roman"/>
                <a:cs typeface="Times New Roman"/>
              </a:rPr>
              <a:t>P</a:t>
            </a:r>
            <a:r>
              <a:rPr lang="en-US" sz="2400" i="1" spc="15" baseline="-10416" dirty="0" err="1">
                <a:solidFill>
                  <a:srgbClr val="00B0F0"/>
                </a:solidFill>
                <a:latin typeface="Times New Roman"/>
                <a:cs typeface="Times New Roman"/>
              </a:rPr>
              <a:t>k</a:t>
            </a:r>
            <a:r>
              <a:rPr lang="en-US" sz="2400" spc="-7" baseline="-10416" dirty="0" err="1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lang="en-US" sz="2400" baseline="-1041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400" spc="-82" baseline="-1041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ca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n</a:t>
            </a:r>
            <a:r>
              <a:rPr lang="en-US" sz="1800" spc="3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b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3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mad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3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la</a:t>
            </a:r>
            <a:r>
              <a:rPr lang="en-US" sz="1800" spc="-20" dirty="0">
                <a:solidFill>
                  <a:srgbClr val="141314"/>
                </a:solidFill>
                <a:latin typeface="Times New Roman"/>
                <a:cs typeface="Times New Roman"/>
              </a:rPr>
              <a:t>r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g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compare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d</a:t>
            </a:r>
            <a:r>
              <a:rPr lang="en-US" sz="1800" spc="4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1800" spc="4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4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relaxatio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lang="en-US" sz="1800" spc="4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rat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e </a:t>
            </a:r>
            <a:r>
              <a:rPr lang="en-US" sz="1800" spc="-1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5" dirty="0" err="1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lang="en-US" sz="2400" i="1" spc="-7" baseline="-10416" dirty="0" err="1">
                <a:solidFill>
                  <a:srgbClr val="00B0F0"/>
                </a:solidFill>
                <a:latin typeface="Times New Roman"/>
                <a:cs typeface="Times New Roman"/>
              </a:rPr>
              <a:t>k</a:t>
            </a:r>
            <a:r>
              <a:rPr lang="en-US" sz="2400" i="1" baseline="-1041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400" i="1" spc="-30" baseline="-1041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f</a:t>
            </a:r>
            <a:r>
              <a:rPr lang="en-US" sz="1800" spc="4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4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l</a:t>
            </a:r>
            <a:r>
              <a:rPr lang="en-US" sz="1800" spc="-3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-20" dirty="0">
                <a:solidFill>
                  <a:srgbClr val="141314"/>
                </a:solidFill>
                <a:latin typeface="Times New Roman"/>
                <a:cs typeface="Times New Roman"/>
              </a:rPr>
              <a:t>v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l</a:t>
            </a:r>
            <a:r>
              <a:rPr lang="en-US" sz="1800" spc="4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100" dirty="0">
                <a:solidFill>
                  <a:srgbClr val="141314"/>
                </a:solidFill>
                <a:latin typeface="Lucida Sans Unicode"/>
                <a:cs typeface="Lucida Sans Unicode"/>
              </a:rPr>
              <a:t>|</a:t>
            </a:r>
            <a:r>
              <a:rPr lang="en-US" sz="1800" i="1" spc="25" dirty="0">
                <a:solidFill>
                  <a:srgbClr val="141314"/>
                </a:solidFill>
                <a:latin typeface="Times New Roman"/>
                <a:cs typeface="Times New Roman"/>
              </a:rPr>
              <a:t>k</a:t>
            </a:r>
            <a:r>
              <a:rPr lang="en-US" sz="1800" spc="35" dirty="0">
                <a:solidFill>
                  <a:srgbClr val="141314"/>
                </a:solidFill>
                <a:latin typeface="Lucida Sans Unicode"/>
                <a:cs typeface="Lucida Sans Unicode"/>
              </a:rPr>
              <a:t>)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,</a:t>
            </a:r>
            <a:r>
              <a:rPr lang="en-US" sz="1800" spc="4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4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signa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lang="en-US" sz="1800" spc="1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20" dirty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lang="en-US" sz="2400" spc="-7" baseline="-10416" dirty="0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lang="en-US" sz="2400" baseline="-1041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400" spc="-60" baseline="-1041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the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n</a:t>
            </a:r>
            <a:r>
              <a:rPr lang="en-US" sz="1800" spc="4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becomes wit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h</a:t>
            </a:r>
            <a:r>
              <a:rPr lang="en-US" sz="1800" spc="1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135" dirty="0">
                <a:solidFill>
                  <a:srgbClr val="00B0F0"/>
                </a:solidFill>
                <a:latin typeface="Arial"/>
                <a:cs typeface="Arial"/>
              </a:rPr>
              <a:t>δ</a:t>
            </a:r>
            <a:r>
              <a:rPr lang="en-US" sz="1800" i="1" spc="-5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1800" spc="-20" dirty="0">
                <a:solidFill>
                  <a:srgbClr val="00B0F0"/>
                </a:solidFill>
                <a:latin typeface="Lucida Sans Unicode"/>
                <a:cs typeface="Lucida Sans Unicode"/>
              </a:rPr>
              <a:t>=</a:t>
            </a:r>
            <a:r>
              <a:rPr lang="en-US" sz="1800" spc="-105" dirty="0">
                <a:solidFill>
                  <a:srgbClr val="00B0F0"/>
                </a:solidFill>
                <a:latin typeface="Lucida Sans Unicode"/>
                <a:cs typeface="Lucida Sans Unicode"/>
              </a:rPr>
              <a:t> </a:t>
            </a:r>
            <a:r>
              <a:rPr lang="en-US" sz="1800" i="1" spc="-45" dirty="0">
                <a:solidFill>
                  <a:srgbClr val="00B0F0"/>
                </a:solidFill>
                <a:latin typeface="Arial"/>
                <a:cs typeface="Arial"/>
              </a:rPr>
              <a:t>η</a:t>
            </a:r>
            <a:r>
              <a:rPr lang="en-US" sz="1800" i="1" spc="-6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1800" spc="-20" dirty="0">
                <a:solidFill>
                  <a:srgbClr val="00B0F0"/>
                </a:solidFill>
                <a:latin typeface="Lucida Sans Unicode"/>
                <a:cs typeface="Lucida Sans Unicode"/>
              </a:rPr>
              <a:t>=</a:t>
            </a:r>
            <a:r>
              <a:rPr lang="en-US" sz="1800" spc="-105" dirty="0">
                <a:solidFill>
                  <a:srgbClr val="00B0F0"/>
                </a:solidFill>
                <a:latin typeface="Lucida Sans Unicode"/>
                <a:cs typeface="Lucida Sans Unicode"/>
              </a:rPr>
              <a:t>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1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:</a:t>
            </a:r>
            <a:endParaRPr lang="en-US" sz="1800" dirty="0">
              <a:latin typeface="Times New Roman"/>
              <a:cs typeface="Times New Roman"/>
            </a:endParaRPr>
          </a:p>
          <a:p>
            <a:pPr marL="199390" algn="ctr">
              <a:spcBef>
                <a:spcPts val="790"/>
              </a:spcBef>
            </a:pPr>
            <a:r>
              <a:rPr lang="en-US" sz="18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2400" b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400" b="1" spc="120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∼</a:t>
            </a:r>
            <a:r>
              <a:rPr lang="en-US" sz="1800" b="1" spc="-10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1800" b="1" i="1" spc="45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b="1" spc="-7" baseline="-10416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400" b="1" spc="120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/>
            <a:endParaRPr lang="en-US" sz="1800" dirty="0">
              <a:latin typeface="Times New Roman"/>
              <a:cs typeface="Times New Roman"/>
            </a:endParaRPr>
          </a:p>
          <a:p>
            <a:pPr marL="12700"/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76DB3-DC9A-E1BC-21DB-AF082342F257}"/>
              </a:ext>
            </a:extLst>
          </p:cNvPr>
          <p:cNvSpPr txBox="1"/>
          <p:nvPr/>
        </p:nvSpPr>
        <p:spPr>
          <a:xfrm>
            <a:off x="159774" y="4094267"/>
            <a:ext cx="8917857" cy="64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Thi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sz="18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mean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sz="1800" i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tha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18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ver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1800" i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lase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1800" i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photo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1800" i="1" spc="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absorbe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1800" i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1800" i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th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1800" i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1800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ansitio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n </a:t>
            </a:r>
            <a:r>
              <a:rPr lang="en-US" sz="1800" i="1" spc="-11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3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400" i="1" spc="-7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2400" i="1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i="1" spc="-112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spc="165" dirty="0">
                <a:solidFill>
                  <a:srgbClr val="0000FF"/>
                </a:solidFill>
                <a:latin typeface="Lucida Sans Unicode"/>
                <a:cs typeface="Lucida Sans Unicode"/>
              </a:rPr>
              <a:t>→</a:t>
            </a:r>
            <a:r>
              <a:rPr lang="en-US" sz="1800" spc="-40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lang="en-US" sz="1800" i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400" i="1" spc="-7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sz="2400" i="1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i="1" spc="22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gives ris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1800" i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1800" i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1800" i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detecte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1800" i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io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1800" i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1800" i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elect</a:t>
            </a:r>
            <a:r>
              <a:rPr lang="en-US" sz="1800" i="1" spc="-5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18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on.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C0BAD-2EA0-DD2F-9737-11497DD5392A}"/>
              </a:ext>
            </a:extLst>
          </p:cNvPr>
          <p:cNvSpPr txBox="1"/>
          <p:nvPr/>
        </p:nvSpPr>
        <p:spPr>
          <a:xfrm>
            <a:off x="34038" y="4832717"/>
            <a:ext cx="90776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t</a:t>
            </a:r>
            <a:r>
              <a:rPr lang="en-US" sz="1800" spc="7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implie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lang="en-US" sz="1800" spc="7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tha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t</a:t>
            </a:r>
            <a:r>
              <a:rPr lang="en-US" sz="1800" spc="7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singl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1800" i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absorbe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1800" i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photon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1800" i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can b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detecte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d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wit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h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a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n </a:t>
            </a:r>
            <a:r>
              <a:rPr lang="en-US" sz="1800" spc="-20" dirty="0">
                <a:solidFill>
                  <a:srgbClr val="00B0F0"/>
                </a:solidFill>
                <a:latin typeface="Times New Roman"/>
                <a:cs typeface="Times New Roman"/>
              </a:rPr>
              <a:t>ov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eral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l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lang="en-US" sz="1800" spc="-30" dirty="0">
                <a:solidFill>
                  <a:srgbClr val="00B0F0"/>
                </a:solidFill>
                <a:latin typeface="Times New Roman"/>
                <a:cs typeface="Times New Roman"/>
              </a:rPr>
              <a:t>f</a:t>
            </a:r>
            <a:r>
              <a:rPr lang="en-US" sz="1800" spc="-20" dirty="0">
                <a:solidFill>
                  <a:srgbClr val="00B0F0"/>
                </a:solidFill>
                <a:latin typeface="Times New Roman"/>
                <a:cs typeface="Times New Roman"/>
              </a:rPr>
              <a:t>ficien</a:t>
            </a:r>
            <a:r>
              <a:rPr lang="en-US" sz="1800" spc="-35" dirty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y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clos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o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unit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y </a:t>
            </a:r>
            <a:r>
              <a:rPr lang="en-US" sz="1800" spc="-5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(o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r </a:t>
            </a:r>
            <a:r>
              <a:rPr lang="en-US" sz="1800" spc="-5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100%)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. </a:t>
            </a:r>
            <a:r>
              <a:rPr lang="en-US" sz="1800" spc="-5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n-US" sz="1800" dirty="0">
                <a:solidFill>
                  <a:srgbClr val="0070C0"/>
                </a:solidFill>
                <a:latin typeface="Times New Roman"/>
                <a:cs typeface="Times New Roman"/>
              </a:rPr>
              <a:t>n </a:t>
            </a:r>
            <a:r>
              <a:rPr lang="en-US" sz="1800" spc="-2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xperimenta</a:t>
            </a:r>
            <a:r>
              <a:rPr lang="en-US" sz="1800" dirty="0">
                <a:solidFill>
                  <a:srgbClr val="0070C0"/>
                </a:solidFill>
                <a:latin typeface="Times New Roman"/>
                <a:cs typeface="Times New Roman"/>
              </a:rPr>
              <a:t>l </a:t>
            </a:r>
            <a:r>
              <a:rPr lang="en-US" sz="1800" spc="-5" dirty="0">
                <a:solidFill>
                  <a:srgbClr val="0070C0"/>
                </a:solidFill>
                <a:latin typeface="Times New Roman"/>
                <a:cs typeface="Times New Roman"/>
              </a:rPr>
              <a:t>practic</a:t>
            </a:r>
            <a:r>
              <a:rPr lang="en-US" sz="18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,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ther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are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, </a:t>
            </a:r>
            <a:r>
              <a:rPr lang="en-US" sz="1800" spc="-9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f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course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, </a:t>
            </a:r>
            <a:r>
              <a:rPr lang="en-US" sz="1800" spc="-9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additiona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l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losse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s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d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source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s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o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f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noise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, whic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h</a:t>
            </a:r>
            <a:r>
              <a:rPr lang="en-US" sz="1800" spc="11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limi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t</a:t>
            </a:r>
            <a:r>
              <a:rPr lang="en-US" sz="1800" spc="11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11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detectio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n</a:t>
            </a:r>
            <a:r>
              <a:rPr lang="en-US" sz="18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-30" dirty="0">
                <a:solidFill>
                  <a:srgbClr val="141314"/>
                </a:solidFill>
                <a:latin typeface="Times New Roman"/>
                <a:cs typeface="Times New Roman"/>
              </a:rPr>
              <a:t>f</a:t>
            </a:r>
            <a:r>
              <a:rPr lang="en-US" sz="1800" spc="-35" dirty="0">
                <a:solidFill>
                  <a:srgbClr val="141314"/>
                </a:solidFill>
                <a:latin typeface="Times New Roman"/>
                <a:cs typeface="Times New Roman"/>
              </a:rPr>
              <a:t>fi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cien</a:t>
            </a:r>
            <a:r>
              <a:rPr lang="en-US" sz="1800" spc="-20" dirty="0">
                <a:solidFill>
                  <a:srgbClr val="141314"/>
                </a:solidFill>
                <a:latin typeface="Times New Roman"/>
                <a:cs typeface="Times New Roman"/>
              </a:rPr>
              <a:t>c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y</a:t>
            </a:r>
            <a:r>
              <a:rPr lang="en-US" sz="18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t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1800" spc="11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a</a:t>
            </a:r>
            <a:r>
              <a:rPr lang="en-US" sz="18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som</a:t>
            </a:r>
            <a:r>
              <a:rPr lang="en-US" sz="1800" spc="-3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wha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t</a:t>
            </a:r>
            <a:r>
              <a:rPr lang="en-US" sz="1800" spc="11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l</a:t>
            </a:r>
            <a:r>
              <a:rPr lang="en-US" sz="1800" spc="-30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we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r</a:t>
            </a:r>
            <a:r>
              <a:rPr lang="en-US" sz="1800" spc="11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l</a:t>
            </a:r>
            <a:r>
              <a:rPr lang="en-US" sz="1800" spc="-3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1800" spc="-20" dirty="0">
                <a:solidFill>
                  <a:srgbClr val="141314"/>
                </a:solidFill>
                <a:latin typeface="Times New Roman"/>
                <a:cs typeface="Times New Roman"/>
              </a:rPr>
              <a:t>v</a:t>
            </a:r>
            <a:r>
              <a:rPr lang="en-US" sz="1800" spc="-5" dirty="0">
                <a:solidFill>
                  <a:srgbClr val="141314"/>
                </a:solidFill>
                <a:latin typeface="Times New Roman"/>
                <a:cs typeface="Times New Roman"/>
              </a:rPr>
              <a:t>el</a:t>
            </a:r>
            <a:r>
              <a:rPr lang="en-US" sz="1800" dirty="0">
                <a:solidFill>
                  <a:srgbClr val="141314"/>
                </a:solidFill>
                <a:latin typeface="Times New Roman"/>
                <a:cs typeface="Times New Roman"/>
              </a:rPr>
              <a:t>.</a:t>
            </a:r>
            <a:r>
              <a:rPr lang="en-US" sz="1800" spc="11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7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360EB-C799-BE43-7045-F254907C1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8089CE-6D26-8364-B421-12673CE472FE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DF56E-8BD2-B4D9-3DEB-D8C35C482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6A0B60F9-7AB1-09CB-63CA-AACCA7ED3EF2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Ionization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C7904-3A6B-613F-B5E9-D00F71FC14BD}"/>
              </a:ext>
            </a:extLst>
          </p:cNvPr>
          <p:cNvSpPr txBox="1"/>
          <p:nvPr/>
        </p:nvSpPr>
        <p:spPr>
          <a:xfrm>
            <a:off x="1209368" y="720212"/>
            <a:ext cx="58772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Pulsed Versus CW Lasers for Photoionization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7C635-38B9-D7CB-5177-1C54F2D4956D}"/>
              </a:ext>
            </a:extLst>
          </p:cNvPr>
          <p:cNvSpPr txBox="1"/>
          <p:nvPr/>
        </p:nvSpPr>
        <p:spPr>
          <a:xfrm>
            <a:off x="81117" y="1336827"/>
            <a:ext cx="8912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spcBef>
                <a:spcPts val="65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n </a:t>
            </a:r>
            <a:r>
              <a:rPr lang="en-US" sz="1800" spc="-1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cas</a:t>
            </a:r>
            <a:r>
              <a:rPr lang="en-US" sz="1800" dirty="0">
                <a:latin typeface="Times New Roman"/>
                <a:cs typeface="Times New Roman"/>
              </a:rPr>
              <a:t>e </a:t>
            </a:r>
            <a:r>
              <a:rPr lang="en-US" sz="1800" spc="-13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</a:t>
            </a:r>
            <a:r>
              <a:rPr lang="en-US" sz="1800" dirty="0">
                <a:latin typeface="Times New Roman"/>
                <a:cs typeface="Times New Roman"/>
              </a:rPr>
              <a:t>f </a:t>
            </a:r>
            <a:r>
              <a:rPr lang="en-US" sz="1800" spc="-1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photoionizatio</a:t>
            </a:r>
            <a:r>
              <a:rPr lang="en-US" sz="1800" dirty="0">
                <a:latin typeface="Times New Roman"/>
                <a:cs typeface="Times New Roman"/>
              </a:rPr>
              <a:t>n </a:t>
            </a:r>
            <a:r>
              <a:rPr lang="en-US" sz="1800" spc="-1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</a:t>
            </a:r>
            <a:r>
              <a:rPr lang="en-US" sz="1800" dirty="0">
                <a:latin typeface="Times New Roman"/>
                <a:cs typeface="Times New Roman"/>
              </a:rPr>
              <a:t>f </a:t>
            </a:r>
            <a:r>
              <a:rPr lang="en-US" sz="1800" spc="-1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e </a:t>
            </a:r>
            <a:r>
              <a:rPr lang="en-US" sz="1800" spc="-125" dirty="0">
                <a:latin typeface="Times New Roman"/>
                <a:cs typeface="Times New Roman"/>
              </a:rPr>
              <a:t> </a:t>
            </a:r>
            <a:r>
              <a:rPr lang="en-US"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xcite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lang="en-US" sz="18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lang="en-US" sz="18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100" dirty="0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lang="en-US" sz="18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1800" spc="35" dirty="0">
                <a:solidFill>
                  <a:srgbClr val="FF0000"/>
                </a:solidFill>
                <a:latin typeface="Lucida Sans Unicode"/>
                <a:cs typeface="Lucida Sans Unicode"/>
              </a:rPr>
              <a:t>)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18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e </a:t>
            </a:r>
            <a:r>
              <a:rPr lang="en-US" sz="1800" spc="-1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ionizatio</a:t>
            </a:r>
            <a:r>
              <a:rPr lang="en-US" sz="1800" dirty="0">
                <a:latin typeface="Times New Roman"/>
                <a:cs typeface="Times New Roman"/>
              </a:rPr>
              <a:t>n </a:t>
            </a:r>
            <a:r>
              <a:rPr lang="en-US" sz="1800" spc="-1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probability pe</a:t>
            </a:r>
            <a:r>
              <a:rPr lang="en-US" sz="1800" dirty="0">
                <a:latin typeface="Times New Roman"/>
                <a:cs typeface="Times New Roman"/>
              </a:rPr>
              <a:t>r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second 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48AA4-2140-D262-478C-8DD7A610D1A1}"/>
              </a:ext>
            </a:extLst>
          </p:cNvPr>
          <p:cNvSpPr txBox="1"/>
          <p:nvPr/>
        </p:nvSpPr>
        <p:spPr>
          <a:xfrm>
            <a:off x="81116" y="2532088"/>
            <a:ext cx="8994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spc="-5" dirty="0">
                <a:latin typeface="Times New Roman"/>
                <a:cs typeface="Times New Roman"/>
              </a:rPr>
              <a:t>equal</a:t>
            </a:r>
            <a:r>
              <a:rPr lang="en-US" sz="1800" dirty="0">
                <a:latin typeface="Times New Roman"/>
                <a:cs typeface="Times New Roman"/>
              </a:rPr>
              <a:t>s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produc</a:t>
            </a:r>
            <a:r>
              <a:rPr lang="en-US" sz="1800" dirty="0">
                <a:latin typeface="Times New Roman"/>
                <a:cs typeface="Times New Roman"/>
              </a:rPr>
              <a:t>t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</a:t>
            </a:r>
            <a:r>
              <a:rPr lang="en-US" sz="1800" dirty="0">
                <a:latin typeface="Times New Roman"/>
                <a:cs typeface="Times New Roman"/>
              </a:rPr>
              <a:t>f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ionizatio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lang="en-US" sz="1800" spc="1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cros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lang="en-US" sz="1800" spc="1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sectio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lang="en-US" sz="1800" spc="1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85" dirty="0" err="1">
                <a:solidFill>
                  <a:srgbClr val="00B0F0"/>
                </a:solidFill>
                <a:latin typeface="Arial"/>
                <a:cs typeface="Arial"/>
              </a:rPr>
              <a:t>σ</a:t>
            </a:r>
            <a:r>
              <a:rPr lang="en-US" sz="2400" i="1" spc="15" baseline="-10416" dirty="0" err="1">
                <a:solidFill>
                  <a:srgbClr val="00B0F0"/>
                </a:solidFill>
                <a:latin typeface="Times New Roman"/>
                <a:cs typeface="Times New Roman"/>
              </a:rPr>
              <a:t>k</a:t>
            </a:r>
            <a:r>
              <a:rPr lang="en-US" sz="2400" spc="-7" baseline="-10416" dirty="0" err="1">
                <a:solidFill>
                  <a:srgbClr val="00B0F0"/>
                </a:solidFill>
                <a:latin typeface="Times New Roman"/>
                <a:cs typeface="Times New Roman"/>
              </a:rPr>
              <a:t>I</a:t>
            </a:r>
            <a:r>
              <a:rPr lang="en-US" sz="2400" spc="30" baseline="-1041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Lucida Sans Unicode"/>
                <a:cs typeface="Lucida Sans Unicode"/>
              </a:rPr>
              <a:t>[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cm</a:t>
            </a:r>
            <a:r>
              <a:rPr lang="en-US" sz="2400" spc="52" baseline="27777" dirty="0">
                <a:solidFill>
                  <a:srgbClr val="00B0F0"/>
                </a:solidFill>
                <a:latin typeface="Times New Roman"/>
                <a:cs typeface="Times New Roman"/>
              </a:rPr>
              <a:t>2</a:t>
            </a:r>
            <a:r>
              <a:rPr lang="en-US" sz="1800" spc="5" dirty="0">
                <a:solidFill>
                  <a:srgbClr val="00B0F0"/>
                </a:solidFill>
                <a:latin typeface="Lucida Sans Unicode"/>
                <a:cs typeface="Lucida Sans Unicode"/>
              </a:rPr>
              <a:t>]</a:t>
            </a:r>
            <a:r>
              <a:rPr lang="en-US" sz="1800" spc="-50" dirty="0">
                <a:solidFill>
                  <a:srgbClr val="00B0F0"/>
                </a:solidFill>
                <a:latin typeface="Lucida Sans Unicode"/>
                <a:cs typeface="Lucida Sans Unicode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dirty="0">
                <a:latin typeface="Times New Roman"/>
                <a:cs typeface="Times New Roman"/>
              </a:rPr>
              <a:t>d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photo</a:t>
            </a:r>
            <a:r>
              <a:rPr lang="en-US" sz="1800" dirty="0">
                <a:latin typeface="Times New Roman"/>
                <a:cs typeface="Times New Roman"/>
              </a:rPr>
              <a:t>n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25" dirty="0">
                <a:latin typeface="Times New Roman"/>
                <a:cs typeface="Times New Roman"/>
              </a:rPr>
              <a:t>flux, 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densit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1800" spc="1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1800" i="1" dirty="0">
                <a:solidFill>
                  <a:srgbClr val="00B0F0"/>
                </a:solidFill>
                <a:latin typeface="Times New Roman"/>
                <a:cs typeface="Times New Roman"/>
              </a:rPr>
              <a:t>n </a:t>
            </a:r>
            <a:r>
              <a:rPr lang="en-US" sz="1800" dirty="0">
                <a:solidFill>
                  <a:srgbClr val="00B0F0"/>
                </a:solidFill>
                <a:latin typeface="Lucida Sans Unicode"/>
                <a:cs typeface="Lucida Sans Unicode"/>
              </a:rPr>
              <a:t>[</a:t>
            </a:r>
            <a:r>
              <a:rPr lang="en-US" sz="1800" spc="-5" dirty="0">
                <a:solidFill>
                  <a:srgbClr val="00B0F0"/>
                </a:solidFill>
                <a:latin typeface="Times New Roman"/>
                <a:cs typeface="Times New Roman"/>
              </a:rPr>
              <a:t>c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baseline="30000" dirty="0">
                <a:solidFill>
                  <a:srgbClr val="00B0F0"/>
                </a:solidFill>
                <a:latin typeface="Times New Roman"/>
                <a:cs typeface="Times New Roman"/>
              </a:rPr>
              <a:t>-2</a:t>
            </a:r>
            <a:r>
              <a:rPr lang="en-US" sz="1800" spc="-190" dirty="0">
                <a:solidFill>
                  <a:srgbClr val="00B0F0"/>
                </a:solidFill>
                <a:latin typeface="Lucida Sans Unicode"/>
                <a:cs typeface="Lucida Sans Unicode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lang="en-US" sz="1800" baseline="30000" dirty="0">
                <a:solidFill>
                  <a:srgbClr val="00B0F0"/>
                </a:solidFill>
                <a:latin typeface="Times New Roman"/>
                <a:cs typeface="Times New Roman"/>
              </a:rPr>
              <a:t>-1</a:t>
            </a:r>
            <a:r>
              <a:rPr lang="en-US" sz="1800" spc="5" dirty="0">
                <a:solidFill>
                  <a:srgbClr val="00B0F0"/>
                </a:solidFill>
                <a:latin typeface="Lucida Sans Unicode"/>
                <a:cs typeface="Lucida Sans Unicode"/>
              </a:rPr>
              <a:t>]</a:t>
            </a:r>
            <a:r>
              <a:rPr lang="en-US" sz="1800" spc="30" dirty="0">
                <a:latin typeface="Lucida Sans Unicode"/>
                <a:cs typeface="Lucida Sans Unicode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</a:t>
            </a:r>
            <a:r>
              <a:rPr lang="en-US" sz="1800" dirty="0">
                <a:latin typeface="Times New Roman"/>
                <a:cs typeface="Times New Roman"/>
              </a:rPr>
              <a:t>f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ionizin</a:t>
            </a:r>
            <a:r>
              <a:rPr lang="en-US" sz="1800" dirty="0">
                <a:latin typeface="Times New Roman"/>
                <a:cs typeface="Times New Roman"/>
              </a:rPr>
              <a:t>g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lase</a:t>
            </a:r>
            <a:r>
              <a:rPr lang="en-US" sz="1800" spc="-60" dirty="0">
                <a:latin typeface="Times New Roman"/>
                <a:cs typeface="Times New Roman"/>
              </a:rPr>
              <a:t>r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90" dirty="0">
                <a:latin typeface="Times New Roman"/>
                <a:cs typeface="Times New Roman"/>
              </a:rPr>
              <a:t>W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</a:t>
            </a:r>
            <a:r>
              <a:rPr lang="en-US" sz="1800" dirty="0">
                <a:latin typeface="Times New Roman"/>
                <a:cs typeface="Times New Roman"/>
              </a:rPr>
              <a:t>n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the</a:t>
            </a:r>
            <a:r>
              <a:rPr lang="en-US" sz="1800" dirty="0">
                <a:latin typeface="Times New Roman"/>
                <a:cs typeface="Times New Roman"/>
              </a:rPr>
              <a:t>n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writ</a:t>
            </a:r>
            <a:r>
              <a:rPr lang="en-US" sz="1800" dirty="0">
                <a:latin typeface="Times New Roman"/>
                <a:cs typeface="Times New Roman"/>
              </a:rPr>
              <a:t>e as: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804DF7-1B5D-79C5-702D-80C70C1F36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57059" y="1745591"/>
            <a:ext cx="3381847" cy="6763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6ECFAA-11DC-9AF3-CEBC-F11FD113C9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59039" y="3247889"/>
            <a:ext cx="3827351" cy="939919"/>
          </a:xfrm>
          <a:prstGeom prst="rect">
            <a:avLst/>
          </a:prstGeom>
        </p:spPr>
      </p:pic>
      <p:sp>
        <p:nvSpPr>
          <p:cNvPr id="17" name="object 18">
            <a:extLst>
              <a:ext uri="{FF2B5EF4-FFF2-40B4-BE49-F238E27FC236}">
                <a16:creationId xmlns:a16="http://schemas.microsoft.com/office/drawing/2014/main" id="{6345B0B4-7168-72E6-3E9C-F4091AC251F9}"/>
              </a:ext>
            </a:extLst>
          </p:cNvPr>
          <p:cNvSpPr txBox="1"/>
          <p:nvPr/>
        </p:nvSpPr>
        <p:spPr>
          <a:xfrm>
            <a:off x="304800" y="4219652"/>
            <a:ext cx="559899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Th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maximu</a:t>
            </a: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rat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sz="20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spc="-15" baseline="27777" dirty="0">
                <a:solidFill>
                  <a:srgbClr val="FF0000"/>
                </a:solidFill>
                <a:latin typeface="Times New Roman"/>
                <a:cs typeface="Times New Roman"/>
              </a:rPr>
              <a:t>ma</a:t>
            </a:r>
            <a:r>
              <a:rPr sz="2800" spc="67" baseline="27777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whic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achi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v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3C091D34-7B0C-1F73-43B0-1BBCE361CB38}"/>
              </a:ext>
            </a:extLst>
          </p:cNvPr>
          <p:cNvSpPr txBox="1"/>
          <p:nvPr/>
        </p:nvSpPr>
        <p:spPr>
          <a:xfrm>
            <a:off x="253204" y="5292649"/>
            <a:ext cx="856838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become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equa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rat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4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15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photon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absorbe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transitio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5" dirty="0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sz="2000" i="1" spc="6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280" dirty="0">
                <a:solidFill>
                  <a:srgbClr val="FF0000"/>
                </a:solidFill>
                <a:latin typeface="Lucida Sans Unicode"/>
                <a:cs typeface="Lucida Sans Unicode"/>
              </a:rPr>
              <a:t>)</a:t>
            </a:r>
            <a:r>
              <a:rPr sz="2000" spc="145" dirty="0">
                <a:solidFill>
                  <a:srgbClr val="FF0000"/>
                </a:solidFill>
                <a:latin typeface="Lucida Sans Unicode"/>
                <a:cs typeface="Lucida Sans Unicode"/>
              </a:rPr>
              <a:t>→</a:t>
            </a:r>
            <a:r>
              <a:rPr sz="2000" spc="-10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spc="-100" dirty="0">
                <a:solidFill>
                  <a:srgbClr val="FF0000"/>
                </a:solidFill>
                <a:latin typeface="Lucida Sans Unicode"/>
                <a:cs typeface="Lucida Sans Unicode"/>
              </a:rPr>
              <a:t>|</a:t>
            </a:r>
            <a:r>
              <a:rPr sz="20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000" spc="35" dirty="0">
                <a:solidFill>
                  <a:srgbClr val="FF0000"/>
                </a:solidFill>
                <a:latin typeface="Lucida Sans Unicode"/>
                <a:cs typeface="Lucida Sans Unicode"/>
              </a:rPr>
              <a:t>)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F8C7BE-A41D-21FA-F69B-021086E141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3868" y="4583763"/>
            <a:ext cx="5087060" cy="6001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5904D6-87EA-FA2B-699C-11E02E6E33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9508" y="5722057"/>
            <a:ext cx="3654284" cy="7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7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7046C-6881-5F4F-607B-917F18773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C86E82-DDC2-2236-D31C-1F151C0809BC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48868-F3FB-DD4F-A829-DFA8B3DA40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8863E1B7-0CF5-E8E1-4B12-B1BBA30651DC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Ionization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01012-55E5-4C5F-8ECC-EE3FBF10075B}"/>
              </a:ext>
            </a:extLst>
          </p:cNvPr>
          <p:cNvSpPr txBox="1"/>
          <p:nvPr/>
        </p:nvSpPr>
        <p:spPr>
          <a:xfrm>
            <a:off x="1209368" y="720212"/>
            <a:ext cx="58772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Pulsed Versus CW Lasers for Photoionization</a:t>
            </a:r>
          </a:p>
        </p:txBody>
      </p:sp>
      <p:sp>
        <p:nvSpPr>
          <p:cNvPr id="3" name="object 38">
            <a:extLst>
              <a:ext uri="{FF2B5EF4-FFF2-40B4-BE49-F238E27FC236}">
                <a16:creationId xmlns:a16="http://schemas.microsoft.com/office/drawing/2014/main" id="{1BEB28A7-304A-56D5-251A-6819D44E4933}"/>
              </a:ext>
            </a:extLst>
          </p:cNvPr>
          <p:cNvSpPr txBox="1"/>
          <p:nvPr/>
        </p:nvSpPr>
        <p:spPr>
          <a:xfrm>
            <a:off x="275907" y="1120322"/>
            <a:ext cx="8592186" cy="5293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9705" algn="just"/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antag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f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pulse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d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laser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la</a:t>
            </a:r>
            <a:r>
              <a:rPr sz="2800" spc="-20" dirty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photo</a:t>
            </a:r>
            <a:r>
              <a:rPr sz="2800" dirty="0">
                <a:solidFill>
                  <a:srgbClr val="00B0F0"/>
                </a:solidFill>
                <a:latin typeface="Times New Roman"/>
                <a:cs typeface="Times New Roman"/>
              </a:rPr>
              <a:t>n</a:t>
            </a:r>
            <a:r>
              <a:rPr lang="en-US" sz="28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B0F0"/>
                </a:solidFill>
                <a:latin typeface="Times New Roman"/>
                <a:cs typeface="Times New Roman"/>
              </a:rPr>
              <a:t>flux</a:t>
            </a:r>
            <a:r>
              <a:rPr lang="en-US" sz="280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durin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g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pulse tim</a:t>
            </a:r>
            <a:r>
              <a:rPr sz="2800" dirty="0">
                <a:solidFill>
                  <a:srgbClr val="00B0F0"/>
                </a:solidFill>
                <a:latin typeface="Times New Roman"/>
                <a:cs typeface="Times New Roman"/>
              </a:rPr>
              <a:t>e</a:t>
            </a:r>
            <a:r>
              <a:rPr sz="2800" spc="4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00B0F0"/>
                </a:solidFill>
                <a:latin typeface="Arial"/>
                <a:cs typeface="Arial"/>
              </a:rPr>
              <a:t>Δ</a:t>
            </a:r>
            <a:r>
              <a:rPr sz="2800" i="1" dirty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,</a:t>
            </a:r>
            <a:r>
              <a:rPr sz="2800" spc="4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endParaRPr lang="en-US" sz="2800" spc="45" dirty="0">
              <a:solidFill>
                <a:srgbClr val="141314"/>
              </a:solidFill>
              <a:latin typeface="Times New Roman"/>
              <a:cs typeface="Times New Roman"/>
            </a:endParaRPr>
          </a:p>
          <a:p>
            <a:pPr marL="12700" marR="5080" indent="179705" algn="just"/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whic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h</a:t>
            </a:r>
            <a:r>
              <a:rPr sz="2800" spc="4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all</a:t>
            </a:r>
            <a:r>
              <a:rPr sz="2800" spc="-30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w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sz="2800" spc="4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sz="2800" spc="4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ionizatio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n</a:t>
            </a:r>
            <a:r>
              <a:rPr sz="2800" spc="4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f</a:t>
            </a:r>
            <a:r>
              <a:rPr sz="2800" spc="4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sz="2800" spc="4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B050"/>
                </a:solidFill>
                <a:latin typeface="Times New Roman"/>
                <a:cs typeface="Times New Roman"/>
              </a:rPr>
              <a:t>xcite</a:t>
            </a:r>
            <a:r>
              <a:rPr sz="2800" dirty="0">
                <a:solidFill>
                  <a:srgbClr val="00B050"/>
                </a:solidFill>
                <a:latin typeface="Times New Roman"/>
                <a:cs typeface="Times New Roman"/>
              </a:rPr>
              <a:t>d</a:t>
            </a:r>
            <a:r>
              <a:rPr sz="2800" spc="4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B050"/>
                </a:solidFill>
                <a:latin typeface="Times New Roman"/>
                <a:cs typeface="Times New Roman"/>
              </a:rPr>
              <a:t>molecule</a:t>
            </a:r>
            <a:r>
              <a:rPr sz="2800" dirty="0">
                <a:solidFill>
                  <a:srgbClr val="00B050"/>
                </a:solidFill>
                <a:latin typeface="Times New Roman"/>
                <a:cs typeface="Times New Roman"/>
              </a:rPr>
              <a:t>s</a:t>
            </a:r>
            <a:r>
              <a:rPr sz="2800" spc="4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befo</a:t>
            </a:r>
            <a:r>
              <a:rPr sz="2800" i="1" spc="-40" dirty="0">
                <a:solidFill>
                  <a:srgbClr val="00B050"/>
                </a:solidFill>
                <a:latin typeface="Times New Roman"/>
                <a:cs typeface="Times New Roman"/>
              </a:rPr>
              <a:t>r</a:t>
            </a:r>
            <a:r>
              <a:rPr sz="2800" i="1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sz="2800" i="1" spc="4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th</a:t>
            </a:r>
            <a:r>
              <a:rPr sz="2800" i="1" spc="-35" dirty="0">
                <a:solidFill>
                  <a:srgbClr val="00B050"/>
                </a:solidFill>
                <a:latin typeface="Times New Roman"/>
                <a:cs typeface="Times New Roman"/>
              </a:rPr>
              <a:t>e</a:t>
            </a:r>
            <a:r>
              <a:rPr sz="2800" i="1" dirty="0">
                <a:solidFill>
                  <a:srgbClr val="00B050"/>
                </a:solidFill>
                <a:latin typeface="Times New Roman"/>
                <a:cs typeface="Times New Roman"/>
              </a:rPr>
              <a:t>y</a:t>
            </a:r>
            <a:r>
              <a:rPr sz="2800" i="1" spc="3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00B050"/>
                </a:solidFill>
                <a:latin typeface="Times New Roman"/>
                <a:cs typeface="Times New Roman"/>
              </a:rPr>
              <a:t>deca</a:t>
            </a:r>
            <a:r>
              <a:rPr sz="2800" i="1" dirty="0">
                <a:solidFill>
                  <a:srgbClr val="00B050"/>
                </a:solidFill>
                <a:latin typeface="Times New Roman"/>
                <a:cs typeface="Times New Roman"/>
              </a:rPr>
              <a:t>y</a:t>
            </a:r>
            <a:r>
              <a:rPr sz="2800" i="1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b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y</a:t>
            </a:r>
            <a:r>
              <a:rPr sz="28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relaxatio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n</a:t>
            </a:r>
            <a:r>
              <a:rPr sz="28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int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sz="28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l</a:t>
            </a:r>
            <a:r>
              <a:rPr sz="2800" spc="-30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we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r</a:t>
            </a:r>
            <a:r>
              <a:rPr sz="28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l</a:t>
            </a:r>
            <a:r>
              <a:rPr sz="2800" spc="-3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sz="2800" spc="-20" dirty="0">
                <a:solidFill>
                  <a:srgbClr val="141314"/>
                </a:solidFill>
                <a:latin typeface="Times New Roman"/>
                <a:cs typeface="Times New Roman"/>
              </a:rPr>
              <a:t>v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el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sz="28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wher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sz="28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sz="2800" spc="-2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y</a:t>
            </a:r>
            <a:r>
              <a:rPr sz="28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ar</a:t>
            </a:r>
            <a:r>
              <a:rPr sz="2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sz="28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los</a:t>
            </a:r>
            <a:r>
              <a:rPr sz="2800" dirty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sz="2800" spc="10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fo</a:t>
            </a:r>
            <a:r>
              <a:rPr sz="2800" dirty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2800" spc="11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furthe</a:t>
            </a:r>
            <a:r>
              <a:rPr sz="2800" dirty="0">
                <a:solidFill>
                  <a:srgbClr val="00B0F0"/>
                </a:solidFill>
                <a:latin typeface="Times New Roman"/>
                <a:cs typeface="Times New Roman"/>
              </a:rPr>
              <a:t>r</a:t>
            </a:r>
            <a:r>
              <a:rPr sz="2800" spc="11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ionization</a:t>
            </a:r>
            <a:r>
              <a:rPr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. </a:t>
            </a:r>
            <a:endParaRPr lang="en-US" sz="2800" spc="-5" dirty="0">
              <a:solidFill>
                <a:srgbClr val="141314"/>
              </a:solidFill>
              <a:latin typeface="Times New Roman"/>
              <a:cs typeface="Times New Roman"/>
            </a:endParaRPr>
          </a:p>
          <a:p>
            <a:pPr marL="12700" marR="5080" indent="179705" algn="just"/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Thei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 disadvantage </a:t>
            </a:r>
            <a:r>
              <a:rPr lang="en-US" sz="2800" dirty="0">
                <a:latin typeface="Times New Roman"/>
                <a:cs typeface="Times New Roman"/>
              </a:rPr>
              <a:t>is their large spectral bandwidth,  which is generally larger than the  Fourier-limited bandwidth  </a:t>
            </a:r>
            <a:r>
              <a:rPr lang="en-US" sz="2800" dirty="0" err="1">
                <a:latin typeface="Times New Roman"/>
                <a:cs typeface="Times New Roman"/>
              </a:rPr>
              <a:t>Δν</a:t>
            </a:r>
            <a:r>
              <a:rPr lang="en-US" sz="2800" dirty="0">
                <a:latin typeface="Times New Roman"/>
                <a:cs typeface="Times New Roman"/>
              </a:rPr>
              <a:t> ≥ 1/ΔT,  and their low duty </a:t>
            </a:r>
            <a:r>
              <a:rPr lang="en-US" sz="2800" spc="-20" dirty="0">
                <a:solidFill>
                  <a:srgbClr val="141314"/>
                </a:solidFill>
                <a:latin typeface="Times New Roman"/>
                <a:cs typeface="Times New Roman"/>
              </a:rPr>
              <a:t>c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ycle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. </a:t>
            </a:r>
            <a:r>
              <a:rPr lang="en-US" sz="2800" spc="-12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</a:p>
          <a:p>
            <a:pPr marL="12700" marR="5080" indent="179705" algn="just"/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A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t 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typica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l 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repetitio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n 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rate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s 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f </a:t>
            </a:r>
            <a:r>
              <a:rPr lang="en-US" sz="2800" i="1" spc="40" dirty="0" err="1">
                <a:solidFill>
                  <a:srgbClr val="00B0F0"/>
                </a:solidFill>
                <a:latin typeface="Times New Roman"/>
                <a:cs typeface="Times New Roman"/>
              </a:rPr>
              <a:t>f</a:t>
            </a:r>
            <a:r>
              <a:rPr lang="en-US" sz="3600" spc="-7" baseline="-10416" dirty="0" err="1">
                <a:solidFill>
                  <a:srgbClr val="00B0F0"/>
                </a:solidFill>
                <a:latin typeface="Times New Roman"/>
                <a:cs typeface="Times New Roman"/>
              </a:rPr>
              <a:t>L</a:t>
            </a:r>
            <a:r>
              <a:rPr lang="en-US" sz="3600" spc="120" baseline="-1041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spc="-20" dirty="0">
                <a:solidFill>
                  <a:srgbClr val="00B0F0"/>
                </a:solidFill>
                <a:latin typeface="Lucida Sans Unicode"/>
                <a:cs typeface="Lucida Sans Unicode"/>
              </a:rPr>
              <a:t>=</a:t>
            </a:r>
            <a:r>
              <a:rPr lang="en-US" sz="2800" spc="-95" dirty="0">
                <a:solidFill>
                  <a:srgbClr val="00B0F0"/>
                </a:solidFill>
                <a:latin typeface="Lucida Sans Unicode"/>
                <a:cs typeface="Lucida Sans Unicode"/>
              </a:rPr>
              <a:t> </a:t>
            </a:r>
            <a:r>
              <a:rPr lang="en-US"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>
                <a:solidFill>
                  <a:srgbClr val="00B0F0"/>
                </a:solidFill>
                <a:latin typeface="Times New Roman"/>
                <a:cs typeface="Times New Roman"/>
              </a:rPr>
              <a:t>0 </a:t>
            </a:r>
            <a:r>
              <a:rPr lang="en-US" sz="2800" spc="-13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>
                <a:solidFill>
                  <a:srgbClr val="00B0F0"/>
                </a:solidFill>
                <a:latin typeface="Times New Roman"/>
                <a:cs typeface="Times New Roman"/>
              </a:rPr>
              <a:t>o </a:t>
            </a:r>
            <a:r>
              <a:rPr lang="en-US" sz="2800" spc="-12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10</a:t>
            </a:r>
            <a:r>
              <a:rPr lang="en-US" sz="2800" dirty="0">
                <a:solidFill>
                  <a:srgbClr val="00B0F0"/>
                </a:solidFill>
                <a:latin typeface="Times New Roman"/>
                <a:cs typeface="Times New Roman"/>
              </a:rPr>
              <a:t>0</a:t>
            </a:r>
            <a:r>
              <a:rPr lang="en-US" sz="2800" spc="-9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lang="en-US" sz="3600" spc="-37" baseline="27777" dirty="0">
                <a:solidFill>
                  <a:srgbClr val="00B0F0"/>
                </a:solidFill>
                <a:latin typeface="Lucida Sans Unicode"/>
                <a:cs typeface="Lucida Sans Unicode"/>
              </a:rPr>
              <a:t>−</a:t>
            </a:r>
            <a:r>
              <a:rPr lang="en-US" sz="3600" spc="-7" baseline="27777" dirty="0">
                <a:solidFill>
                  <a:srgbClr val="00B0F0"/>
                </a:solidFill>
                <a:latin typeface="Times New Roman"/>
                <a:cs typeface="Times New Roman"/>
              </a:rPr>
              <a:t>1</a:t>
            </a:r>
            <a:r>
              <a:rPr lang="en-US" sz="3600" baseline="2777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spc="75" baseline="2777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an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d a 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puls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duration o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f</a:t>
            </a:r>
            <a:r>
              <a:rPr lang="en-US" sz="2800" spc="1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800" spc="150" dirty="0">
                <a:solidFill>
                  <a:srgbClr val="00B0F0"/>
                </a:solidFill>
                <a:latin typeface="Arial"/>
                <a:cs typeface="Arial"/>
              </a:rPr>
              <a:t>Δ</a:t>
            </a:r>
            <a:r>
              <a:rPr lang="en-US" sz="2800" i="1" dirty="0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2800" i="1" spc="9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spc="-20" dirty="0">
                <a:solidFill>
                  <a:srgbClr val="00B0F0"/>
                </a:solidFill>
                <a:latin typeface="Lucida Sans Unicode"/>
                <a:cs typeface="Lucida Sans Unicode"/>
              </a:rPr>
              <a:t>=</a:t>
            </a:r>
            <a:r>
              <a:rPr lang="en-US" sz="2800" spc="-105" dirty="0">
                <a:solidFill>
                  <a:srgbClr val="00B0F0"/>
                </a:solidFill>
                <a:latin typeface="Lucida Sans Unicode"/>
                <a:cs typeface="Lucida Sans Unicode"/>
              </a:rPr>
              <a:t> </a:t>
            </a:r>
            <a:r>
              <a:rPr lang="en-US"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10</a:t>
            </a:r>
            <a:r>
              <a:rPr lang="en-US" sz="3600" spc="-37" baseline="27777" dirty="0">
                <a:solidFill>
                  <a:srgbClr val="00B0F0"/>
                </a:solidFill>
                <a:latin typeface="Lucida Sans Unicode"/>
                <a:cs typeface="Lucida Sans Unicode"/>
              </a:rPr>
              <a:t>−</a:t>
            </a:r>
            <a:r>
              <a:rPr lang="en-US" sz="3600" spc="-7" baseline="27777" dirty="0">
                <a:solidFill>
                  <a:srgbClr val="00B0F0"/>
                </a:solidFill>
                <a:latin typeface="Times New Roman"/>
                <a:cs typeface="Times New Roman"/>
              </a:rPr>
              <a:t>8</a:t>
            </a:r>
            <a:r>
              <a:rPr lang="en-US" sz="3600" spc="37" baseline="2777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B0F0"/>
                </a:solidFill>
                <a:latin typeface="Times New Roman"/>
                <a:cs typeface="Times New Roman"/>
              </a:rPr>
              <a:t>s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,</a:t>
            </a:r>
            <a:r>
              <a:rPr lang="en-US" sz="2800" spc="10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800" spc="1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dut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y</a:t>
            </a:r>
            <a:r>
              <a:rPr lang="en-US" sz="2800" spc="1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800" spc="-20" dirty="0">
                <a:solidFill>
                  <a:srgbClr val="141314"/>
                </a:solidFill>
                <a:latin typeface="Times New Roman"/>
                <a:cs typeface="Times New Roman"/>
              </a:rPr>
              <a:t>c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ycl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800" spc="9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lang="en-US" sz="2800" spc="1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onl</a:t>
            </a:r>
            <a:r>
              <a:rPr lang="en-US" sz="2800" dirty="0">
                <a:solidFill>
                  <a:srgbClr val="141314"/>
                </a:solidFill>
                <a:latin typeface="Times New Roman"/>
                <a:cs typeface="Times New Roman"/>
              </a:rPr>
              <a:t>y</a:t>
            </a:r>
            <a:r>
              <a:rPr lang="en-US" sz="2800" spc="10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10</a:t>
            </a:r>
            <a:r>
              <a:rPr lang="en-US" sz="3600" spc="-37" baseline="27777" dirty="0">
                <a:solidFill>
                  <a:srgbClr val="141314"/>
                </a:solidFill>
                <a:latin typeface="Lucida Sans Unicode"/>
                <a:cs typeface="Lucida Sans Unicode"/>
              </a:rPr>
              <a:t>−</a:t>
            </a:r>
            <a:r>
              <a:rPr lang="en-US" sz="3600" spc="67" baseline="27777" dirty="0">
                <a:solidFill>
                  <a:srgbClr val="141314"/>
                </a:solidFill>
                <a:latin typeface="Times New Roman"/>
                <a:cs typeface="Times New Roman"/>
              </a:rPr>
              <a:t>7</a:t>
            </a:r>
            <a:r>
              <a:rPr lang="en-US" sz="2800" spc="-25" dirty="0">
                <a:solidFill>
                  <a:srgbClr val="141314"/>
                </a:solidFill>
                <a:latin typeface="Lucida Sans Unicode"/>
                <a:cs typeface="Lucida Sans Unicode"/>
              </a:rPr>
              <a:t>−</a:t>
            </a:r>
            <a:r>
              <a:rPr lang="en-US" sz="2800" spc="-5" dirty="0">
                <a:solidFill>
                  <a:srgbClr val="141314"/>
                </a:solidFill>
                <a:latin typeface="Times New Roman"/>
                <a:cs typeface="Times New Roman"/>
              </a:rPr>
              <a:t>10</a:t>
            </a:r>
            <a:r>
              <a:rPr lang="en-US" sz="3600" spc="-37" baseline="27777" dirty="0">
                <a:solidFill>
                  <a:srgbClr val="141314"/>
                </a:solidFill>
                <a:latin typeface="Lucida Sans Unicode"/>
                <a:cs typeface="Lucida Sans Unicode"/>
              </a:rPr>
              <a:t>−</a:t>
            </a:r>
            <a:r>
              <a:rPr lang="en-US" sz="3600" spc="52" baseline="27777" dirty="0">
                <a:solidFill>
                  <a:srgbClr val="141314"/>
                </a:solidFill>
                <a:latin typeface="Times New Roman"/>
                <a:cs typeface="Times New Roman"/>
              </a:rPr>
              <a:t>6</a:t>
            </a:r>
            <a:r>
              <a:rPr lang="en-US" sz="2800" spc="52" baseline="27777" dirty="0">
                <a:solidFill>
                  <a:srgbClr val="141314"/>
                </a:solidFill>
                <a:latin typeface="Times New Roman"/>
                <a:cs typeface="Times New Roman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5080" indent="179705" algn="just"/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323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AA845-F135-AE3B-E4AC-57D88EA3A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6CA390-153A-8042-5433-86F753E45D3E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6B08F-AB2B-C8D9-E1F8-5BFD19642D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A6E2BE65-5334-9675-7775-6D643C836A4F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Optogalvanic Spectroscopy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1B13E-05FD-4C6F-4E86-72AF708F8275}"/>
              </a:ext>
            </a:extLst>
          </p:cNvPr>
          <p:cNvSpPr txBox="1"/>
          <p:nvPr/>
        </p:nvSpPr>
        <p:spPr>
          <a:xfrm>
            <a:off x="0" y="968475"/>
            <a:ext cx="92591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spc="-5" dirty="0">
                <a:latin typeface="Times New Roman"/>
                <a:cs typeface="Times New Roman"/>
              </a:rPr>
              <a:t>Opto</a:t>
            </a:r>
            <a:r>
              <a:rPr lang="en-US" sz="3200" spc="-10" dirty="0">
                <a:latin typeface="Times New Roman"/>
                <a:cs typeface="Times New Roman"/>
              </a:rPr>
              <a:t>g</a:t>
            </a:r>
            <a:r>
              <a:rPr lang="en-US" sz="3200" spc="-5" dirty="0">
                <a:latin typeface="Times New Roman"/>
                <a:cs typeface="Times New Roman"/>
              </a:rPr>
              <a:t>al</a:t>
            </a:r>
            <a:r>
              <a:rPr lang="en-US" sz="3200" spc="-30" dirty="0">
                <a:latin typeface="Times New Roman"/>
                <a:cs typeface="Times New Roman"/>
              </a:rPr>
              <a:t>v</a:t>
            </a:r>
            <a:r>
              <a:rPr lang="en-US" sz="3200" spc="-5" dirty="0">
                <a:latin typeface="Times New Roman"/>
                <a:cs typeface="Times New Roman"/>
              </a:rPr>
              <a:t>ani</a:t>
            </a:r>
            <a:r>
              <a:rPr lang="en-US" sz="3200" dirty="0">
                <a:latin typeface="Times New Roman"/>
                <a:cs typeface="Times New Roman"/>
              </a:rPr>
              <a:t>c </a:t>
            </a:r>
            <a:r>
              <a:rPr lang="en-US" sz="3200" spc="-5" dirty="0">
                <a:latin typeface="Times New Roman"/>
                <a:cs typeface="Times New Roman"/>
              </a:rPr>
              <a:t>spectrosco</a:t>
            </a:r>
            <a:r>
              <a:rPr lang="en-US" sz="3200" spc="-15" dirty="0">
                <a:latin typeface="Times New Roman"/>
                <a:cs typeface="Times New Roman"/>
              </a:rPr>
              <a:t>p</a:t>
            </a:r>
            <a:r>
              <a:rPr lang="en-US" sz="3200" dirty="0">
                <a:latin typeface="Times New Roman"/>
                <a:cs typeface="Times New Roman"/>
              </a:rPr>
              <a:t>y </a:t>
            </a:r>
            <a:r>
              <a:rPr lang="en-US" sz="3200" spc="-5" dirty="0">
                <a:latin typeface="Times New Roman"/>
                <a:cs typeface="Times New Roman"/>
              </a:rPr>
              <a:t>i</a:t>
            </a:r>
            <a:r>
              <a:rPr lang="en-US" sz="3200" dirty="0">
                <a:latin typeface="Times New Roman"/>
                <a:cs typeface="Times New Roman"/>
              </a:rPr>
              <a:t>s </a:t>
            </a:r>
            <a:r>
              <a:rPr lang="en-US" sz="3200" spc="-5" dirty="0">
                <a:latin typeface="Times New Roman"/>
                <a:cs typeface="Times New Roman"/>
              </a:rPr>
              <a:t>a</a:t>
            </a:r>
            <a:r>
              <a:rPr lang="en-US" sz="3200" dirty="0">
                <a:latin typeface="Times New Roman"/>
                <a:cs typeface="Times New Roman"/>
              </a:rPr>
              <a:t>n </a:t>
            </a:r>
            <a:r>
              <a:rPr lang="en-US" sz="3200" spc="-2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3200" spc="-5" dirty="0">
                <a:solidFill>
                  <a:srgbClr val="0000FF"/>
                </a:solidFill>
                <a:latin typeface="Times New Roman"/>
                <a:cs typeface="Times New Roman"/>
              </a:rPr>
              <a:t>xcellen</a:t>
            </a:r>
            <a:r>
              <a:rPr lang="en-US" sz="3200" dirty="0">
                <a:solidFill>
                  <a:srgbClr val="0000FF"/>
                </a:solidFill>
                <a:latin typeface="Times New Roman"/>
                <a:cs typeface="Times New Roman"/>
              </a:rPr>
              <a:t>t </a:t>
            </a:r>
            <a:r>
              <a:rPr lang="en-US" sz="3200" spc="-5" dirty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lang="en-US" sz="3200" dirty="0">
                <a:solidFill>
                  <a:srgbClr val="0000FF"/>
                </a:solidFill>
                <a:latin typeface="Times New Roman"/>
                <a:cs typeface="Times New Roman"/>
              </a:rPr>
              <a:t>d </a:t>
            </a:r>
            <a:r>
              <a:rPr lang="en-US" sz="3200" spc="-5" dirty="0">
                <a:solidFill>
                  <a:srgbClr val="0000FF"/>
                </a:solidFill>
                <a:latin typeface="Times New Roman"/>
                <a:cs typeface="Times New Roman"/>
              </a:rPr>
              <a:t>simpl</a:t>
            </a:r>
            <a:r>
              <a:rPr lang="en-US" sz="3200" dirty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lang="en-US" sz="3200" spc="-5" dirty="0">
                <a:solidFill>
                  <a:srgbClr val="0000FF"/>
                </a:solidFill>
                <a:latin typeface="Times New Roman"/>
                <a:cs typeface="Times New Roman"/>
              </a:rPr>
              <a:t>techniqu</a:t>
            </a:r>
            <a:r>
              <a:rPr lang="en-US" sz="3200" dirty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lang="en-US" sz="3200" spc="-5" dirty="0">
                <a:latin typeface="Times New Roman"/>
                <a:cs typeface="Times New Roman"/>
              </a:rPr>
              <a:t>t</a:t>
            </a:r>
            <a:r>
              <a:rPr lang="en-US" sz="3200" dirty="0">
                <a:latin typeface="Times New Roman"/>
                <a:cs typeface="Times New Roman"/>
              </a:rPr>
              <a:t>o </a:t>
            </a:r>
            <a:r>
              <a:rPr lang="en-US" sz="3200" spc="-5" dirty="0">
                <a:latin typeface="Times New Roman"/>
                <a:cs typeface="Times New Roman"/>
              </a:rPr>
              <a:t>perform </a:t>
            </a:r>
            <a:r>
              <a:rPr lang="en-US" sz="3200" spc="-5" dirty="0">
                <a:solidFill>
                  <a:srgbClr val="0000FF"/>
                </a:solidFill>
                <a:latin typeface="Times New Roman"/>
                <a:cs typeface="Times New Roman"/>
              </a:rPr>
              <a:t>lase</a:t>
            </a:r>
            <a:r>
              <a:rPr lang="en-US" sz="3200" dirty="0">
                <a:solidFill>
                  <a:srgbClr val="0000FF"/>
                </a:solidFill>
                <a:latin typeface="Times New Roman"/>
                <a:cs typeface="Times New Roman"/>
              </a:rPr>
              <a:t>r </a:t>
            </a:r>
            <a:r>
              <a:rPr lang="en-US" sz="3200" spc="-5" dirty="0">
                <a:solidFill>
                  <a:srgbClr val="0000FF"/>
                </a:solidFill>
                <a:latin typeface="Times New Roman"/>
                <a:cs typeface="Times New Roman"/>
              </a:rPr>
              <a:t>spectrosco</a:t>
            </a:r>
            <a:r>
              <a:rPr lang="en-US" sz="3200" spc="-1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3200" dirty="0">
                <a:solidFill>
                  <a:srgbClr val="0000FF"/>
                </a:solidFill>
                <a:latin typeface="Times New Roman"/>
                <a:cs typeface="Times New Roman"/>
              </a:rPr>
              <a:t>y </a:t>
            </a:r>
            <a:r>
              <a:rPr lang="en-US" sz="3200" spc="-5" dirty="0">
                <a:latin typeface="Times New Roman"/>
                <a:cs typeface="Times New Roman"/>
              </a:rPr>
              <a:t>i</a:t>
            </a:r>
            <a:r>
              <a:rPr lang="en-US" sz="3200" dirty="0">
                <a:latin typeface="Times New Roman"/>
                <a:cs typeface="Times New Roman"/>
              </a:rPr>
              <a:t>n </a:t>
            </a:r>
            <a:r>
              <a:rPr lang="en-US"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lang="en-US"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as discha</a:t>
            </a:r>
            <a:r>
              <a:rPr lang="en-US"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ges</a:t>
            </a:r>
            <a:r>
              <a:rPr lang="en-US" sz="3200" dirty="0">
                <a:latin typeface="Times New Roman"/>
                <a:cs typeface="Times New Roman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spc="-5" dirty="0">
                <a:latin typeface="Times New Roman"/>
                <a:cs typeface="Times New Roman"/>
              </a:rPr>
              <a:t>E</a:t>
            </a:r>
            <a:r>
              <a:rPr lang="en-US" sz="3200" spc="-20" dirty="0">
                <a:latin typeface="Times New Roman"/>
                <a:cs typeface="Times New Roman"/>
              </a:rPr>
              <a:t>v</a:t>
            </a:r>
            <a:r>
              <a:rPr lang="en-US" sz="3200" spc="-5" dirty="0">
                <a:latin typeface="Times New Roman"/>
                <a:cs typeface="Times New Roman"/>
              </a:rPr>
              <a:t>e</a:t>
            </a:r>
            <a:r>
              <a:rPr lang="en-US" sz="3200" dirty="0">
                <a:latin typeface="Times New Roman"/>
                <a:cs typeface="Times New Roman"/>
              </a:rPr>
              <a:t>n </a:t>
            </a:r>
            <a:r>
              <a:rPr lang="en-US" sz="3200" spc="-5" dirty="0">
                <a:latin typeface="Times New Roman"/>
                <a:cs typeface="Times New Roman"/>
              </a:rPr>
              <a:t>wit</a:t>
            </a:r>
            <a:r>
              <a:rPr lang="en-US" sz="3200" dirty="0">
                <a:latin typeface="Times New Roman"/>
                <a:cs typeface="Times New Roman"/>
              </a:rPr>
              <a:t>h </a:t>
            </a:r>
            <a:r>
              <a:rPr lang="en-US"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moderat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n-US"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lase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lang="en-US"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sz="3200" spc="-3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wer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lang="en-US" sz="32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(</a:t>
            </a:r>
            <a:r>
              <a:rPr lang="en-US" sz="3200" dirty="0">
                <a:latin typeface="Times New Roman"/>
                <a:cs typeface="Times New Roman"/>
              </a:rPr>
              <a:t>a </a:t>
            </a:r>
            <a:r>
              <a:rPr lang="en-US" sz="3200" spc="-12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f</a:t>
            </a:r>
            <a:r>
              <a:rPr lang="en-US" sz="3200" spc="-30" dirty="0">
                <a:latin typeface="Times New Roman"/>
                <a:cs typeface="Times New Roman"/>
              </a:rPr>
              <a:t>e</a:t>
            </a:r>
            <a:r>
              <a:rPr lang="en-US" sz="3200" dirty="0">
                <a:latin typeface="Times New Roman"/>
                <a:cs typeface="Times New Roman"/>
              </a:rPr>
              <a:t>w </a:t>
            </a:r>
            <a:r>
              <a:rPr lang="en-US" sz="3200" spc="-5" dirty="0">
                <a:latin typeface="Times New Roman"/>
                <a:cs typeface="Times New Roman"/>
              </a:rPr>
              <a:t>milli</a:t>
            </a:r>
            <a:r>
              <a:rPr lang="en-US" sz="3200" spc="-15" dirty="0">
                <a:latin typeface="Times New Roman"/>
                <a:cs typeface="Times New Roman"/>
              </a:rPr>
              <a:t>w</a:t>
            </a:r>
            <a:r>
              <a:rPr lang="en-US" sz="3200" spc="-5" dirty="0">
                <a:latin typeface="Times New Roman"/>
                <a:cs typeface="Times New Roman"/>
              </a:rPr>
              <a:t>atts</a:t>
            </a:r>
            <a:r>
              <a:rPr lang="en-US" sz="3200" dirty="0">
                <a:latin typeface="Times New Roman"/>
                <a:cs typeface="Times New Roman"/>
              </a:rPr>
              <a:t>) </a:t>
            </a:r>
            <a:r>
              <a:rPr lang="en-US" sz="3200" spc="-12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la</a:t>
            </a:r>
            <a:r>
              <a:rPr lang="en-US" sz="3200" spc="-20" dirty="0">
                <a:latin typeface="Times New Roman"/>
                <a:cs typeface="Times New Roman"/>
              </a:rPr>
              <a:t>r</a:t>
            </a:r>
            <a:r>
              <a:rPr lang="en-US" sz="3200" spc="-5" dirty="0">
                <a:latin typeface="Times New Roman"/>
                <a:cs typeface="Times New Roman"/>
              </a:rPr>
              <a:t>g</a:t>
            </a:r>
            <a:r>
              <a:rPr lang="en-US" sz="3200" dirty="0">
                <a:latin typeface="Times New Roman"/>
                <a:cs typeface="Times New Roman"/>
              </a:rPr>
              <a:t>e </a:t>
            </a:r>
            <a:r>
              <a:rPr lang="en-US" sz="3200" spc="-5" dirty="0">
                <a:latin typeface="Times New Roman"/>
                <a:cs typeface="Times New Roman"/>
              </a:rPr>
              <a:t>signal</a:t>
            </a:r>
            <a:r>
              <a:rPr lang="en-US" sz="3200" dirty="0">
                <a:latin typeface="Times New Roman"/>
                <a:cs typeface="Times New Roman"/>
              </a:rPr>
              <a:t>s </a:t>
            </a:r>
            <a:r>
              <a:rPr lang="en-US" sz="3200" spc="-12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(</a:t>
            </a:r>
            <a:r>
              <a:rPr lang="en-US" sz="3200" spc="25" dirty="0" err="1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lang="en-US"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mV</a:t>
            </a:r>
            <a:r>
              <a:rPr lang="en-US" sz="3200" dirty="0">
                <a:latin typeface="Times New Roman"/>
                <a:cs typeface="Times New Roman"/>
              </a:rPr>
              <a:t>)</a:t>
            </a:r>
            <a:r>
              <a:rPr lang="en-US" sz="3200" spc="7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ca</a:t>
            </a:r>
            <a:r>
              <a:rPr lang="en-US" sz="3200" dirty="0">
                <a:latin typeface="Times New Roman"/>
                <a:cs typeface="Times New Roman"/>
              </a:rPr>
              <a:t>n</a:t>
            </a:r>
            <a:r>
              <a:rPr lang="en-US" sz="3200" spc="70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b</a:t>
            </a:r>
            <a:r>
              <a:rPr lang="en-US" sz="3200" dirty="0">
                <a:latin typeface="Times New Roman"/>
                <a:cs typeface="Times New Roman"/>
              </a:rPr>
              <a:t>e</a:t>
            </a:r>
            <a:r>
              <a:rPr lang="en-US" sz="3200" spc="7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achi</a:t>
            </a:r>
            <a:r>
              <a:rPr lang="en-US" sz="3200" spc="-30" dirty="0">
                <a:latin typeface="Times New Roman"/>
                <a:cs typeface="Times New Roman"/>
              </a:rPr>
              <a:t>e</a:t>
            </a:r>
            <a:r>
              <a:rPr lang="en-US" sz="3200" spc="-20" dirty="0">
                <a:latin typeface="Times New Roman"/>
                <a:cs typeface="Times New Roman"/>
              </a:rPr>
              <a:t>v</a:t>
            </a:r>
            <a:r>
              <a:rPr lang="en-US" sz="3200" spc="-5" dirty="0">
                <a:latin typeface="Times New Roman"/>
                <a:cs typeface="Times New Roman"/>
              </a:rPr>
              <a:t>e</a:t>
            </a:r>
            <a:r>
              <a:rPr lang="en-US" sz="3200" dirty="0">
                <a:latin typeface="Times New Roman"/>
                <a:cs typeface="Times New Roman"/>
              </a:rPr>
              <a:t>d</a:t>
            </a:r>
            <a:r>
              <a:rPr lang="en-US" sz="3200" spc="7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i</a:t>
            </a:r>
            <a:r>
              <a:rPr lang="en-US" sz="3200" dirty="0">
                <a:latin typeface="Times New Roman"/>
                <a:cs typeface="Times New Roman"/>
              </a:rPr>
              <a:t>n</a:t>
            </a:r>
            <a:r>
              <a:rPr lang="en-US" sz="3200" spc="75" dirty="0">
                <a:latin typeface="Times New Roman"/>
                <a:cs typeface="Times New Roman"/>
              </a:rPr>
              <a:t> </a:t>
            </a:r>
            <a:r>
              <a:rPr lang="en-US" sz="3200" spc="-10" dirty="0">
                <a:latin typeface="Times New Roman"/>
                <a:cs typeface="Times New Roman"/>
              </a:rPr>
              <a:t>g</a:t>
            </a:r>
            <a:r>
              <a:rPr lang="en-US" sz="3200" spc="-5" dirty="0">
                <a:latin typeface="Times New Roman"/>
                <a:cs typeface="Times New Roman"/>
              </a:rPr>
              <a:t>a</a:t>
            </a:r>
            <a:r>
              <a:rPr lang="en-US" sz="3200" dirty="0">
                <a:latin typeface="Times New Roman"/>
                <a:cs typeface="Times New Roman"/>
              </a:rPr>
              <a:t>s</a:t>
            </a:r>
            <a:r>
              <a:rPr lang="en-US" sz="3200" spc="7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discha</a:t>
            </a:r>
            <a:r>
              <a:rPr lang="en-US" sz="3200" spc="-20" dirty="0">
                <a:latin typeface="Times New Roman"/>
                <a:cs typeface="Times New Roman"/>
              </a:rPr>
              <a:t>r</a:t>
            </a:r>
            <a:r>
              <a:rPr lang="en-US" sz="3200" spc="-5" dirty="0">
                <a:latin typeface="Times New Roman"/>
                <a:cs typeface="Times New Roman"/>
              </a:rPr>
              <a:t>ge</a:t>
            </a:r>
            <a:r>
              <a:rPr lang="en-US" sz="3200" dirty="0">
                <a:latin typeface="Times New Roman"/>
                <a:cs typeface="Times New Roman"/>
              </a:rPr>
              <a:t>s</a:t>
            </a:r>
            <a:r>
              <a:rPr lang="en-US" sz="3200" spc="7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o</a:t>
            </a:r>
            <a:r>
              <a:rPr lang="en-US" sz="3200" dirty="0">
                <a:latin typeface="Times New Roman"/>
                <a:cs typeface="Times New Roman"/>
              </a:rPr>
              <a:t>f</a:t>
            </a:r>
            <a:r>
              <a:rPr lang="en-US" sz="3200" spc="7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sz="3200" spc="-3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3200" spc="-20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3200" spc="-5" dirty="0">
                <a:solidFill>
                  <a:srgbClr val="0000FF"/>
                </a:solidFill>
                <a:latin typeface="Times New Roman"/>
                <a:cs typeface="Times New Roman"/>
              </a:rPr>
              <a:t>era</a:t>
            </a:r>
            <a:r>
              <a:rPr lang="en-US" sz="320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en-US" sz="3200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rgbClr val="0000FF"/>
                </a:solidFill>
                <a:latin typeface="Times New Roman"/>
                <a:cs typeface="Times New Roman"/>
              </a:rPr>
              <a:t>milliamperes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  <a:r>
              <a:rPr lang="en-US" sz="3200" spc="75" dirty="0">
                <a:latin typeface="Times New Roman"/>
                <a:cs typeface="Times New Roman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spc="-5" dirty="0">
                <a:latin typeface="Times New Roman"/>
                <a:cs typeface="Times New Roman"/>
              </a:rPr>
              <a:t>Sinc</a:t>
            </a:r>
            <a:r>
              <a:rPr lang="en-US" sz="3200" dirty="0">
                <a:latin typeface="Times New Roman"/>
                <a:cs typeface="Times New Roman"/>
              </a:rPr>
              <a:t>e</a:t>
            </a:r>
            <a:r>
              <a:rPr lang="en-US" sz="3200" spc="7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th</a:t>
            </a:r>
            <a:r>
              <a:rPr lang="en-US" sz="3200" dirty="0">
                <a:latin typeface="Times New Roman"/>
                <a:cs typeface="Times New Roman"/>
              </a:rPr>
              <a:t>e</a:t>
            </a:r>
            <a:r>
              <a:rPr lang="en-US" sz="3200" spc="7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rgbClr val="00B050"/>
                </a:solidFill>
                <a:latin typeface="Times New Roman"/>
                <a:cs typeface="Times New Roman"/>
              </a:rPr>
              <a:t>absorbe</a:t>
            </a:r>
            <a:r>
              <a:rPr lang="en-US" sz="3200" dirty="0">
                <a:solidFill>
                  <a:srgbClr val="00B050"/>
                </a:solidFill>
                <a:latin typeface="Times New Roman"/>
                <a:cs typeface="Times New Roman"/>
              </a:rPr>
              <a:t>d</a:t>
            </a:r>
            <a:r>
              <a:rPr lang="en-US" sz="3200" spc="8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rgbClr val="00B050"/>
                </a:solidFill>
                <a:latin typeface="Times New Roman"/>
                <a:cs typeface="Times New Roman"/>
              </a:rPr>
              <a:t>lase</a:t>
            </a:r>
            <a:r>
              <a:rPr lang="en-US" sz="3200" dirty="0">
                <a:solidFill>
                  <a:srgbClr val="00B050"/>
                </a:solidFill>
                <a:latin typeface="Times New Roman"/>
                <a:cs typeface="Times New Roman"/>
              </a:rPr>
              <a:t>r</a:t>
            </a:r>
            <a:r>
              <a:rPr lang="en-US" sz="3200" spc="7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rgbClr val="00B050"/>
                </a:solidFill>
                <a:latin typeface="Times New Roman"/>
                <a:cs typeface="Times New Roman"/>
              </a:rPr>
              <a:t>photon</a:t>
            </a:r>
            <a:r>
              <a:rPr lang="en-US" sz="3200" dirty="0">
                <a:solidFill>
                  <a:srgbClr val="00B050"/>
                </a:solidFill>
                <a:latin typeface="Times New Roman"/>
                <a:cs typeface="Times New Roman"/>
              </a:rPr>
              <a:t>s</a:t>
            </a:r>
            <a:r>
              <a:rPr lang="en-US" sz="3200" spc="8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ar</a:t>
            </a:r>
            <a:r>
              <a:rPr lang="en-US" sz="3200" dirty="0">
                <a:latin typeface="Times New Roman"/>
                <a:cs typeface="Times New Roman"/>
              </a:rPr>
              <a:t>e</a:t>
            </a:r>
            <a:r>
              <a:rPr lang="en-US" sz="3200" spc="7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detected</a:t>
            </a:r>
            <a:r>
              <a:rPr lang="en-US" sz="3200" spc="7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b</a:t>
            </a:r>
            <a:r>
              <a:rPr lang="en-US" sz="3200" dirty="0">
                <a:latin typeface="Times New Roman"/>
                <a:cs typeface="Times New Roman"/>
              </a:rPr>
              <a:t>y</a:t>
            </a:r>
            <a:r>
              <a:rPr lang="en-US" sz="3200" spc="80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th</a:t>
            </a:r>
            <a:r>
              <a:rPr lang="en-US" sz="3200" dirty="0">
                <a:latin typeface="Times New Roman"/>
                <a:cs typeface="Times New Roman"/>
              </a:rPr>
              <a:t>e</a:t>
            </a:r>
            <a:r>
              <a:rPr lang="en-US" sz="3200" spc="80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accent4"/>
                </a:solidFill>
                <a:latin typeface="Times New Roman"/>
                <a:cs typeface="Times New Roman"/>
              </a:rPr>
              <a:t>opticall</a:t>
            </a:r>
            <a:r>
              <a:rPr lang="en-US" sz="3200" dirty="0">
                <a:solidFill>
                  <a:schemeClr val="accent4"/>
                </a:solidFill>
                <a:latin typeface="Times New Roman"/>
                <a:cs typeface="Times New Roman"/>
              </a:rPr>
              <a:t>y</a:t>
            </a:r>
            <a:r>
              <a:rPr lang="en-US" sz="3200" spc="75" dirty="0"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accent4"/>
                </a:solidFill>
                <a:latin typeface="Times New Roman"/>
                <a:cs typeface="Times New Roman"/>
              </a:rPr>
              <a:t>induce</a:t>
            </a:r>
            <a:r>
              <a:rPr lang="en-US" sz="3200" dirty="0">
                <a:solidFill>
                  <a:schemeClr val="accent4"/>
                </a:solidFill>
                <a:latin typeface="Times New Roman"/>
                <a:cs typeface="Times New Roman"/>
              </a:rPr>
              <a:t>d</a:t>
            </a:r>
            <a:r>
              <a:rPr lang="en-US" sz="3200" spc="80" dirty="0"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accent4"/>
                </a:solidFill>
                <a:latin typeface="Times New Roman"/>
                <a:cs typeface="Times New Roman"/>
              </a:rPr>
              <a:t>curren</a:t>
            </a:r>
            <a:r>
              <a:rPr lang="en-US" sz="3200" dirty="0">
                <a:solidFill>
                  <a:schemeClr val="accent4"/>
                </a:solidFill>
                <a:latin typeface="Times New Roman"/>
                <a:cs typeface="Times New Roman"/>
              </a:rPr>
              <a:t>t</a:t>
            </a:r>
            <a:r>
              <a:rPr lang="en-US" sz="3200" spc="80" dirty="0"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accent4"/>
                </a:solidFill>
                <a:latin typeface="Times New Roman"/>
                <a:cs typeface="Times New Roman"/>
              </a:rPr>
              <a:t>change</a:t>
            </a:r>
            <a:r>
              <a:rPr lang="en-US" sz="3200" dirty="0">
                <a:latin typeface="Times New Roman"/>
                <a:cs typeface="Times New Roman"/>
              </a:rPr>
              <a:t>,</a:t>
            </a:r>
            <a:r>
              <a:rPr lang="en-US" sz="3200" spc="80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this </a:t>
            </a:r>
            <a:r>
              <a:rPr lang="en-US" sz="3200" spc="-2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lang="en-US" sz="3200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er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lang="en-US" sz="3200" spc="1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sensit</a:t>
            </a:r>
            <a:r>
              <a:rPr lang="en-US" sz="3200" spc="-3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lang="en-US" sz="3200" spc="-2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n-US" sz="3200" spc="9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techniqu</a:t>
            </a:r>
            <a:r>
              <a:rPr lang="en-US" sz="3200" dirty="0">
                <a:latin typeface="Times New Roman"/>
                <a:cs typeface="Times New Roman"/>
              </a:rPr>
              <a:t>e</a:t>
            </a:r>
            <a:r>
              <a:rPr lang="en-US" sz="3200" spc="10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i</a:t>
            </a:r>
            <a:r>
              <a:rPr lang="en-US" sz="3200" dirty="0">
                <a:latin typeface="Times New Roman"/>
                <a:cs typeface="Times New Roman"/>
              </a:rPr>
              <a:t>s</a:t>
            </a:r>
            <a:r>
              <a:rPr lang="en-US" sz="3200" spc="100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calle</a:t>
            </a:r>
            <a:r>
              <a:rPr lang="en-US" sz="3200" dirty="0">
                <a:latin typeface="Times New Roman"/>
                <a:cs typeface="Times New Roman"/>
              </a:rPr>
              <a:t>d</a:t>
            </a:r>
            <a:r>
              <a:rPr lang="en-US" sz="3200" spc="95" dirty="0">
                <a:latin typeface="Times New Roman"/>
                <a:cs typeface="Times New Roman"/>
              </a:rPr>
              <a:t> </a:t>
            </a:r>
            <a:r>
              <a:rPr lang="en-US" sz="3200" i="1" spc="-5" dirty="0" err="1">
                <a:solidFill>
                  <a:srgbClr val="0000FF"/>
                </a:solidFill>
                <a:latin typeface="Times New Roman"/>
                <a:cs typeface="Times New Roman"/>
              </a:rPr>
              <a:t>opt</a:t>
            </a:r>
            <a:r>
              <a:rPr lang="en-US" sz="3200" i="1" spc="-15" dirty="0" err="1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3200" i="1" spc="-5" dirty="0" err="1">
                <a:solidFill>
                  <a:srgbClr val="0000FF"/>
                </a:solidFill>
                <a:latin typeface="Times New Roman"/>
                <a:cs typeface="Times New Roman"/>
              </a:rPr>
              <a:t>galvani</a:t>
            </a:r>
            <a:r>
              <a:rPr lang="en-US" sz="32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3200" i="1" spc="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2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spect</a:t>
            </a:r>
            <a:r>
              <a:rPr lang="en-US" sz="3200" i="1" spc="-5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32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oscop</a:t>
            </a:r>
            <a:r>
              <a:rPr lang="en-US" sz="3200" i="1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0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235E6-DCD6-7DC0-4050-B0757E759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8504D0-13C0-DAFC-0E70-437B9DED5B87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7271E-63B1-1520-58EB-3D003E4A10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06BBFCDA-6CCC-C860-6858-380B78698C76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Optothermal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D6C8A-0CE6-00F6-E262-D20246BADAD5}"/>
              </a:ext>
            </a:extLst>
          </p:cNvPr>
          <p:cNvSpPr txBox="1"/>
          <p:nvPr/>
        </p:nvSpPr>
        <p:spPr>
          <a:xfrm>
            <a:off x="0" y="752720"/>
            <a:ext cx="945617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</a:t>
            </a:r>
            <a:r>
              <a:rPr lang="en-US" sz="2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beam passes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part of the </a:t>
            </a:r>
            <a:r>
              <a:rPr lang="en-US" sz="22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 volume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laser frequency is tuned to the </a:t>
            </a:r>
            <a:r>
              <a:rPr lang="en-US" sz="22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</a:t>
            </a:r>
            <a:r>
              <a:rPr lang="en-US" sz="2200" b="0" i="1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 </a:t>
            </a:r>
            <a:r>
              <a:rPr lang="en-US" sz="22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200" b="0" i="1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levels of atoms or ions in the discharge,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population densities </a:t>
            </a:r>
            <a:r>
              <a:rPr lang="en-US" sz="2200" b="0" i="1" u="none" strike="noStrike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200" b="0" i="1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(Ei ) </a:t>
            </a:r>
            <a:r>
              <a:rPr lang="en-US" sz="22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0" i="1" u="none" strike="noStrike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en-US" sz="2200" b="0" i="1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(Ek)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changed by optical pumping.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different ionization probabilities from the two levels, this population change will result in a change in the </a:t>
            </a:r>
            <a:r>
              <a:rPr lang="en-US" sz="22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ions and free electrons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therefore a change Δ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discharge current that is detected as a </a:t>
            </a:r>
          </a:p>
          <a:p>
            <a:pPr algn="ctr"/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change Δ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the resistor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constant supply voltage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(Figure).</a:t>
            </a:r>
          </a:p>
          <a:p>
            <a:pPr algn="ctr"/>
            <a:endParaRPr lang="en-US" sz="20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sz="2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intensity is chopped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ac voltage is obtained, </a:t>
            </a:r>
          </a:p>
          <a:p>
            <a:pPr algn="l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can be directly fed into a lock-in amplifier.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E258A61E-5249-587C-853F-9376E35BADF8}"/>
              </a:ext>
            </a:extLst>
          </p:cNvPr>
          <p:cNvSpPr/>
          <p:nvPr/>
        </p:nvSpPr>
        <p:spPr>
          <a:xfrm>
            <a:off x="3595826" y="4479379"/>
            <a:ext cx="5354307" cy="1606789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74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28B7F-701B-1D6D-7CC2-7BC556C17412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2DD30-46C5-5477-2D35-C01FDDDAAC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0A3808EB-D7F7-737A-0F5D-28927D1458DB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Optothermal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C1AD3-71BD-2ADE-FD51-021CB4E1BF79}"/>
              </a:ext>
            </a:extLst>
          </p:cNvPr>
          <p:cNvSpPr txBox="1"/>
          <p:nvPr/>
        </p:nvSpPr>
        <p:spPr>
          <a:xfrm>
            <a:off x="218768" y="976046"/>
            <a:ext cx="86990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spectrosco</a:t>
            </a:r>
            <a:r>
              <a:rPr lang="en-US" sz="2400" spc="-15" dirty="0">
                <a:solidFill>
                  <a:srgbClr val="141314"/>
                </a:solidFill>
                <a:latin typeface="Times New Roman"/>
                <a:cs typeface="Times New Roman"/>
              </a:rPr>
              <a:t>p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y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f 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vibrational–rotationa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transition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n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molecule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s in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lase</a:t>
            </a:r>
            <a:r>
              <a:rPr lang="en-US"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en-US"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xcite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lang="en-US"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fl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uorescenc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s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generall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y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no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t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mos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t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sensit</a:t>
            </a:r>
            <a:r>
              <a:rPr lang="en-US" sz="2400" spc="-30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2400" spc="-20" dirty="0">
                <a:solidFill>
                  <a:srgbClr val="141314"/>
                </a:solidFill>
                <a:latin typeface="Times New Roman"/>
                <a:cs typeface="Times New Roman"/>
              </a:rPr>
              <a:t>v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tool.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Optoacousti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c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spectrosco</a:t>
            </a:r>
            <a:r>
              <a:rPr lang="en-US" sz="2400" spc="-15" dirty="0">
                <a:solidFill>
                  <a:srgbClr val="141314"/>
                </a:solidFill>
                <a:latin typeface="Times New Roman"/>
                <a:cs typeface="Times New Roman"/>
              </a:rPr>
              <a:t>p</a:t>
            </a:r>
            <a:r>
              <a:rPr lang="en-US" sz="2400" spc="-75" dirty="0">
                <a:solidFill>
                  <a:srgbClr val="141314"/>
                </a:solidFill>
                <a:latin typeface="Times New Roman"/>
                <a:cs typeface="Times New Roman"/>
              </a:rPr>
              <a:t>y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, </a:t>
            </a:r>
            <a:r>
              <a:rPr lang="en-US" sz="2400" spc="-8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n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other hand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, </a:t>
            </a:r>
            <a:r>
              <a:rPr lang="en-US" sz="2400" spc="-9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s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base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d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n 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collisiona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ene</a:t>
            </a:r>
            <a:r>
              <a:rPr lang="en-US"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y 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transfe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an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d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s, therefore,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no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t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applicable t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2400" spc="9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molecula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r</a:t>
            </a:r>
            <a:r>
              <a:rPr lang="en-US" sz="2400" spc="9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beams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,</a:t>
            </a:r>
            <a:r>
              <a:rPr lang="en-US" sz="2400" spc="9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wher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400" spc="9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collision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s</a:t>
            </a:r>
            <a:r>
              <a:rPr lang="en-US" sz="2400" spc="9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ar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400" spc="9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rar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400" spc="9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r</a:t>
            </a:r>
            <a:r>
              <a:rPr lang="en-US" sz="2400" spc="9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3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400" spc="-20" dirty="0">
                <a:solidFill>
                  <a:srgbClr val="141314"/>
                </a:solidFill>
                <a:latin typeface="Times New Roman"/>
                <a:cs typeface="Times New Roman"/>
              </a:rPr>
              <a:t>v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n</a:t>
            </a:r>
            <a:r>
              <a:rPr lang="en-US" sz="2400" spc="9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completel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y</a:t>
            </a:r>
            <a:r>
              <a:rPr lang="en-US" sz="2400" spc="9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absent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.</a:t>
            </a:r>
            <a:r>
              <a:rPr lang="en-US" sz="2400" spc="9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spc="-20" dirty="0">
                <a:solidFill>
                  <a:srgbClr val="141314"/>
                </a:solidFill>
                <a:latin typeface="Times New Roman"/>
                <a:cs typeface="Times New Roman"/>
              </a:rPr>
              <a:t>F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r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th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e 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infrare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400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spectrosco</a:t>
            </a:r>
            <a:r>
              <a:rPr lang="en-US"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US"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sz="2400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molecule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n</a:t>
            </a:r>
            <a:r>
              <a:rPr lang="en-US" sz="2400" spc="130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a</a:t>
            </a:r>
            <a:r>
              <a:rPr lang="en-US" sz="2400" spc="12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molecula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r</a:t>
            </a:r>
            <a:r>
              <a:rPr lang="en-US" sz="2400" spc="12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bea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m</a:t>
            </a:r>
            <a:r>
              <a:rPr lang="en-US" sz="2400" spc="125" dirty="0">
                <a:solidFill>
                  <a:srgbClr val="141314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141314"/>
                </a:solidFill>
                <a:latin typeface="Times New Roman"/>
                <a:cs typeface="Times New Roman"/>
              </a:rPr>
              <a:t>therefor</a:t>
            </a:r>
            <a:r>
              <a:rPr lang="en-US" sz="2400" dirty="0">
                <a:solidFill>
                  <a:srgbClr val="141314"/>
                </a:solidFill>
                <a:latin typeface="Times New Roman"/>
                <a:cs typeface="Times New Roman"/>
              </a:rPr>
              <a:t>e</a:t>
            </a:r>
            <a:r>
              <a:rPr lang="en-US" sz="2400" spc="125" dirty="0">
                <a:solidFill>
                  <a:srgbClr val="141314"/>
                </a:solidFill>
                <a:latin typeface="Times New Roman"/>
                <a:cs typeface="Times New Roman"/>
              </a:rPr>
              <a:t>, a new detection technique has been developed,  which </a:t>
            </a:r>
            <a:r>
              <a:rPr lang="en-US" sz="2400" spc="125" dirty="0">
                <a:solidFill>
                  <a:srgbClr val="0000FF"/>
                </a:solidFill>
                <a:latin typeface="Times New Roman"/>
                <a:cs typeface="Times New Roman"/>
              </a:rPr>
              <a:t>relies on the collision-free conditions </a:t>
            </a:r>
            <a:r>
              <a:rPr lang="en-US" sz="2400" spc="125" dirty="0">
                <a:solidFill>
                  <a:srgbClr val="141314"/>
                </a:solidFill>
                <a:latin typeface="Times New Roman"/>
                <a:cs typeface="Times New Roman"/>
              </a:rPr>
              <a:t>in a beam and on the </a:t>
            </a:r>
            <a:r>
              <a:rPr lang="en-US" sz="2400" spc="125" dirty="0">
                <a:solidFill>
                  <a:srgbClr val="0000FF"/>
                </a:solidFill>
                <a:latin typeface="Times New Roman"/>
                <a:cs typeface="Times New Roman"/>
              </a:rPr>
              <a:t>long radiative lifetimes </a:t>
            </a:r>
            <a:r>
              <a:rPr lang="en-US" sz="2400" spc="125" dirty="0">
                <a:solidFill>
                  <a:srgbClr val="141314"/>
                </a:solidFill>
                <a:latin typeface="Times New Roman"/>
                <a:cs typeface="Times New Roman"/>
              </a:rPr>
              <a:t>of </a:t>
            </a:r>
            <a:r>
              <a:rPr lang="en-US" sz="2400" spc="125" dirty="0">
                <a:solidFill>
                  <a:srgbClr val="0000FF"/>
                </a:solidFill>
                <a:latin typeface="Times New Roman"/>
                <a:cs typeface="Times New Roman"/>
              </a:rPr>
              <a:t>vibrational–rotational</a:t>
            </a:r>
            <a:r>
              <a:rPr lang="en-US" sz="2400" spc="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l</a:t>
            </a:r>
            <a:r>
              <a:rPr lang="en-US" sz="2400" spc="-30" dirty="0">
                <a:latin typeface="Times New Roman"/>
                <a:cs typeface="Times New Roman"/>
              </a:rPr>
              <a:t>e</a:t>
            </a:r>
            <a:r>
              <a:rPr lang="en-US" sz="2400" spc="-20" dirty="0">
                <a:latin typeface="Times New Roman"/>
                <a:cs typeface="Times New Roman"/>
              </a:rPr>
              <a:t>v</a:t>
            </a:r>
            <a:r>
              <a:rPr lang="en-US" sz="2400" spc="-5" dirty="0">
                <a:latin typeface="Times New Roman"/>
                <a:cs typeface="Times New Roman"/>
              </a:rPr>
              <a:t>el</a:t>
            </a:r>
            <a:r>
              <a:rPr lang="en-US" sz="2400" dirty="0">
                <a:latin typeface="Times New Roman"/>
                <a:cs typeface="Times New Roman"/>
              </a:rPr>
              <a:t>s</a:t>
            </a:r>
            <a:r>
              <a:rPr lang="en-US" sz="2400" spc="1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n</a:t>
            </a:r>
            <a:r>
              <a:rPr lang="en-US" sz="2400" spc="1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spc="1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electroni</a:t>
            </a:r>
            <a:r>
              <a:rPr lang="en-US" sz="2400" dirty="0">
                <a:latin typeface="Times New Roman"/>
                <a:cs typeface="Times New Roman"/>
              </a:rPr>
              <a:t>c</a:t>
            </a:r>
            <a:r>
              <a:rPr lang="en-US" sz="2400" spc="1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groun</a:t>
            </a:r>
            <a:r>
              <a:rPr lang="en-US" sz="2400" dirty="0">
                <a:latin typeface="Times New Roman"/>
                <a:cs typeface="Times New Roman"/>
              </a:rPr>
              <a:t>d</a:t>
            </a:r>
            <a:r>
              <a:rPr lang="en-US" sz="2400" spc="10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stat</a:t>
            </a:r>
            <a:r>
              <a:rPr lang="en-US" sz="2400" dirty="0">
                <a:latin typeface="Times New Roman"/>
                <a:cs typeface="Times New Roman"/>
              </a:rPr>
              <a:t>e.</a:t>
            </a:r>
            <a:r>
              <a:rPr lang="en-US" sz="2400" spc="95" dirty="0">
                <a:latin typeface="Times New Roman"/>
                <a:cs typeface="Times New Roman"/>
              </a:rPr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53A60-5E79-7F94-4C74-2B4292150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0198D1-D0E6-82BD-9517-77F0C80B418B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93473-2B39-694F-C1A9-B598F58C65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CE658B6F-10E5-4A6D-AB83-4C3ECCFDC4EB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Optothermal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02052-EB86-B30E-1375-0DB1192472DC}"/>
              </a:ext>
            </a:extLst>
          </p:cNvPr>
          <p:cNvSpPr txBox="1"/>
          <p:nvPr/>
        </p:nvSpPr>
        <p:spPr>
          <a:xfrm>
            <a:off x="223307" y="908231"/>
            <a:ext cx="8770374" cy="3565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7340" indent="-285750" algn="just">
              <a:buFont typeface="Wingdings" panose="05000000000000000000" pitchFamily="2" charset="2"/>
              <a:buChar char="v"/>
            </a:pPr>
            <a:r>
              <a:rPr lang="en-US" sz="2800" spc="-5" dirty="0">
                <a:latin typeface="Times New Roman"/>
                <a:cs typeface="Times New Roman"/>
              </a:rPr>
              <a:t>Bot</a:t>
            </a:r>
            <a:r>
              <a:rPr lang="en-US" sz="2800" dirty="0">
                <a:latin typeface="Times New Roman"/>
                <a:cs typeface="Times New Roman"/>
              </a:rPr>
              <a:t>h </a:t>
            </a:r>
            <a:r>
              <a:rPr lang="en-US" sz="2800" spc="-5" dirty="0">
                <a:latin typeface="Times New Roman"/>
                <a:cs typeface="Times New Roman"/>
              </a:rPr>
              <a:t>posit</a:t>
            </a:r>
            <a:r>
              <a:rPr lang="en-US" sz="2800" spc="-30" dirty="0">
                <a:latin typeface="Times New Roman"/>
                <a:cs typeface="Times New Roman"/>
              </a:rPr>
              <a:t>i</a:t>
            </a:r>
            <a:r>
              <a:rPr lang="en-US" sz="2800" spc="-20" dirty="0">
                <a:latin typeface="Times New Roman"/>
                <a:cs typeface="Times New Roman"/>
              </a:rPr>
              <a:t>v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5" dirty="0">
                <a:latin typeface="Times New Roman"/>
                <a:cs typeface="Times New Roman"/>
              </a:rPr>
              <a:t>an</a:t>
            </a:r>
            <a:r>
              <a:rPr lang="en-US" sz="2800" dirty="0">
                <a:latin typeface="Times New Roman"/>
                <a:cs typeface="Times New Roman"/>
              </a:rPr>
              <a:t>d </a:t>
            </a:r>
            <a:r>
              <a:rPr lang="en-US" sz="2800" spc="-5" dirty="0">
                <a:latin typeface="Times New Roman"/>
                <a:cs typeface="Times New Roman"/>
              </a:rPr>
              <a:t>n</a:t>
            </a:r>
            <a:r>
              <a:rPr lang="en-US" sz="2800" spc="-20" dirty="0">
                <a:latin typeface="Times New Roman"/>
                <a:cs typeface="Times New Roman"/>
              </a:rPr>
              <a:t>e</a:t>
            </a:r>
            <a:r>
              <a:rPr lang="en-US" sz="2800" spc="-10" dirty="0">
                <a:latin typeface="Times New Roman"/>
                <a:cs typeface="Times New Roman"/>
              </a:rPr>
              <a:t>g</a:t>
            </a:r>
            <a:r>
              <a:rPr lang="en-US" sz="2800" spc="-5" dirty="0">
                <a:latin typeface="Times New Roman"/>
                <a:cs typeface="Times New Roman"/>
              </a:rPr>
              <a:t>at</a:t>
            </a:r>
            <a:r>
              <a:rPr lang="en-US" sz="2800" spc="-30" dirty="0">
                <a:latin typeface="Times New Roman"/>
                <a:cs typeface="Times New Roman"/>
              </a:rPr>
              <a:t>i</a:t>
            </a:r>
            <a:r>
              <a:rPr lang="en-US" sz="2800" spc="-20" dirty="0">
                <a:latin typeface="Times New Roman"/>
                <a:cs typeface="Times New Roman"/>
              </a:rPr>
              <a:t>v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5" dirty="0">
                <a:latin typeface="Times New Roman"/>
                <a:cs typeface="Times New Roman"/>
              </a:rPr>
              <a:t>signal</a:t>
            </a:r>
            <a:r>
              <a:rPr lang="en-US" sz="2800" dirty="0">
                <a:latin typeface="Times New Roman"/>
                <a:cs typeface="Times New Roman"/>
              </a:rPr>
              <a:t>s </a:t>
            </a:r>
            <a:r>
              <a:rPr lang="en-US" sz="2800" spc="-5" dirty="0">
                <a:latin typeface="Times New Roman"/>
                <a:cs typeface="Times New Roman"/>
              </a:rPr>
              <a:t>ar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5" dirty="0">
                <a:latin typeface="Times New Roman"/>
                <a:cs typeface="Times New Roman"/>
              </a:rPr>
              <a:t>obser</a:t>
            </a:r>
            <a:r>
              <a:rPr lang="en-US" sz="2800" spc="-20" dirty="0">
                <a:latin typeface="Times New Roman"/>
                <a:cs typeface="Times New Roman"/>
              </a:rPr>
              <a:t>v</a:t>
            </a:r>
            <a:r>
              <a:rPr lang="en-US" sz="2800" spc="-5" dirty="0">
                <a:latin typeface="Times New Roman"/>
                <a:cs typeface="Times New Roman"/>
              </a:rPr>
              <a:t>ed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spc="-1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dependin</a:t>
            </a:r>
            <a:r>
              <a:rPr lang="en-US" sz="2800" dirty="0">
                <a:latin typeface="Times New Roman"/>
                <a:cs typeface="Times New Roman"/>
              </a:rPr>
              <a:t>g </a:t>
            </a:r>
            <a:r>
              <a:rPr lang="en-US" sz="2800" spc="-5" dirty="0">
                <a:latin typeface="Times New Roman"/>
                <a:cs typeface="Times New Roman"/>
              </a:rPr>
              <a:t>o</a:t>
            </a:r>
            <a:r>
              <a:rPr lang="en-US" sz="2800" dirty="0">
                <a:latin typeface="Times New Roman"/>
                <a:cs typeface="Times New Roman"/>
              </a:rPr>
              <a:t>n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els </a:t>
            </a:r>
            <a:r>
              <a:rPr lang="en-US" sz="280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3600" i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en-US" sz="2800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3600" i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3600" i="1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</a:t>
            </a:r>
            <a:r>
              <a:rPr lang="en-US" sz="2800" spc="-45" dirty="0">
                <a:latin typeface="Times New Roman"/>
                <a:cs typeface="Times New Roman"/>
              </a:rPr>
              <a:t>n</a:t>
            </a:r>
            <a:r>
              <a:rPr lang="en-US" sz="2800" spc="-25" dirty="0">
                <a:latin typeface="Times New Roman"/>
                <a:cs typeface="Times New Roman"/>
              </a:rPr>
              <a:t>v</a:t>
            </a:r>
            <a:r>
              <a:rPr lang="en-US" sz="2800" spc="-5" dirty="0">
                <a:latin typeface="Times New Roman"/>
                <a:cs typeface="Times New Roman"/>
              </a:rPr>
              <a:t>ol</a:t>
            </a:r>
            <a:r>
              <a:rPr lang="en-US" sz="2800" spc="-20" dirty="0">
                <a:latin typeface="Times New Roman"/>
                <a:cs typeface="Times New Roman"/>
              </a:rPr>
              <a:t>v</a:t>
            </a:r>
            <a:r>
              <a:rPr lang="en-US" sz="2800" spc="-5" dirty="0">
                <a:latin typeface="Times New Roman"/>
                <a:cs typeface="Times New Roman"/>
              </a:rPr>
              <a:t>e</a:t>
            </a:r>
            <a:r>
              <a:rPr lang="en-US" sz="2800" dirty="0">
                <a:latin typeface="Times New Roman"/>
                <a:cs typeface="Times New Roman"/>
              </a:rPr>
              <a:t>d</a:t>
            </a:r>
            <a:r>
              <a:rPr lang="en-US" sz="2800" spc="5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n</a:t>
            </a:r>
            <a:r>
              <a:rPr lang="en-US" sz="2800" spc="5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</a:t>
            </a:r>
            <a:r>
              <a:rPr lang="en-US" sz="2800" dirty="0">
                <a:latin typeface="Times New Roman"/>
                <a:cs typeface="Times New Roman"/>
              </a:rPr>
              <a:t>e</a:t>
            </a:r>
            <a:r>
              <a:rPr lang="en-US" sz="2800" spc="5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lase</a:t>
            </a:r>
            <a:r>
              <a:rPr lang="en-US"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-induce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8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transitio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8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marL="21590" algn="ctr"/>
            <a:r>
              <a:rPr lang="en-US" sz="280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3600" i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3600" i="1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i="1" spc="-120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165" dirty="0">
                <a:solidFill>
                  <a:srgbClr val="FF0000"/>
                </a:solidFill>
                <a:latin typeface="Lucida Sans Unicode"/>
                <a:cs typeface="Lucida Sans Unicode"/>
              </a:rPr>
              <a:t>→</a:t>
            </a:r>
            <a:r>
              <a:rPr lang="en-US" sz="28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800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3600" i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  <a:r>
              <a:rPr lang="en-US" sz="2800" spc="55" dirty="0">
                <a:latin typeface="Times New Roman"/>
                <a:cs typeface="Times New Roman"/>
              </a:rPr>
              <a:t> </a:t>
            </a:r>
          </a:p>
          <a:p>
            <a:pPr marL="298450" marR="6350" indent="-285750" algn="just">
              <a:spcBef>
                <a:spcPts val="75"/>
              </a:spcBef>
              <a:buFont typeface="Wingdings" panose="05000000000000000000" pitchFamily="2" charset="2"/>
              <a:buChar char="v"/>
            </a:pPr>
            <a:r>
              <a:rPr lang="en-US" sz="2800" spc="-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f </a:t>
            </a:r>
            <a:r>
              <a:rPr lang="en-US" sz="2800" spc="-135" dirty="0">
                <a:latin typeface="Times New Roman"/>
                <a:cs typeface="Times New Roman"/>
              </a:rPr>
              <a:t> </a:t>
            </a:r>
            <a:r>
              <a:rPr lang="en-US" sz="2800" i="1" dirty="0">
                <a:latin typeface="Times New Roman"/>
                <a:cs typeface="Times New Roman"/>
              </a:rPr>
              <a:t>I</a:t>
            </a:r>
            <a:r>
              <a:rPr lang="en-US" sz="2800" i="1" spc="-160" dirty="0">
                <a:latin typeface="Times New Roman"/>
                <a:cs typeface="Times New Roman"/>
              </a:rPr>
              <a:t> </a:t>
            </a:r>
            <a:r>
              <a:rPr lang="en-US" sz="2800" i="1" spc="-75" dirty="0">
                <a:latin typeface="Times New Roman"/>
                <a:cs typeface="Times New Roman"/>
              </a:rPr>
              <a:t>P</a:t>
            </a:r>
            <a:r>
              <a:rPr lang="en-US" sz="2800" i="1" spc="105" dirty="0">
                <a:latin typeface="Arial"/>
                <a:cs typeface="Arial"/>
              </a:rPr>
              <a:t>(</a:t>
            </a:r>
            <a:r>
              <a:rPr lang="en-US" sz="2800" i="1" spc="30" dirty="0">
                <a:latin typeface="Times New Roman"/>
                <a:cs typeface="Times New Roman"/>
              </a:rPr>
              <a:t>E</a:t>
            </a:r>
            <a:r>
              <a:rPr lang="en-US" sz="3600" i="1" spc="-7" baseline="-10416" dirty="0">
                <a:latin typeface="Times New Roman"/>
                <a:cs typeface="Times New Roman"/>
              </a:rPr>
              <a:t>i</a:t>
            </a:r>
            <a:r>
              <a:rPr lang="en-US" sz="3600" i="1" spc="-150" baseline="-10416" dirty="0">
                <a:latin typeface="Times New Roman"/>
                <a:cs typeface="Times New Roman"/>
              </a:rPr>
              <a:t> </a:t>
            </a:r>
            <a:r>
              <a:rPr lang="en-US" sz="2800" i="1" spc="40" dirty="0">
                <a:latin typeface="Arial"/>
                <a:cs typeface="Arial"/>
              </a:rPr>
              <a:t>)</a:t>
            </a:r>
            <a:r>
              <a:rPr lang="en-US" sz="2800" i="1" spc="25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s</a:t>
            </a:r>
            <a:r>
              <a:rPr lang="en-US" sz="2800" spc="5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</a:t>
            </a:r>
            <a:r>
              <a:rPr lang="en-US" sz="2800" dirty="0">
                <a:latin typeface="Times New Roman"/>
                <a:cs typeface="Times New Roman"/>
              </a:rPr>
              <a:t>e</a:t>
            </a:r>
            <a:r>
              <a:rPr lang="en-US" sz="2800" spc="5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total ionizatio</a:t>
            </a:r>
            <a:r>
              <a:rPr lang="en-US" sz="2800" dirty="0">
                <a:latin typeface="Times New Roman"/>
                <a:cs typeface="Times New Roman"/>
              </a:rPr>
              <a:t>n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probabilit</a:t>
            </a:r>
            <a:r>
              <a:rPr lang="en-US" sz="2800" dirty="0">
                <a:latin typeface="Times New Roman"/>
                <a:cs typeface="Times New Roman"/>
              </a:rPr>
              <a:t>y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o</a:t>
            </a:r>
            <a:r>
              <a:rPr lang="en-US" sz="2800" dirty="0">
                <a:latin typeface="Times New Roman"/>
                <a:cs typeface="Times New Roman"/>
              </a:rPr>
              <a:t>f</a:t>
            </a:r>
            <a:r>
              <a:rPr lang="en-US" sz="2800" spc="2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</a:t>
            </a:r>
            <a:r>
              <a:rPr lang="en-US" sz="2800" dirty="0">
                <a:latin typeface="Times New Roman"/>
                <a:cs typeface="Times New Roman"/>
              </a:rPr>
              <a:t>n</a:t>
            </a:r>
            <a:r>
              <a:rPr lang="en-US" sz="2800" spc="1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ato</a:t>
            </a:r>
            <a:r>
              <a:rPr lang="en-US" sz="2800" dirty="0">
                <a:latin typeface="Times New Roman"/>
                <a:cs typeface="Times New Roman"/>
              </a:rPr>
              <a:t>m</a:t>
            </a:r>
            <a:r>
              <a:rPr lang="en-US" sz="2800" spc="2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n</a:t>
            </a:r>
            <a:r>
              <a:rPr lang="en-US" sz="2800" spc="2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l</a:t>
            </a:r>
            <a:r>
              <a:rPr lang="en-US" sz="2800" spc="-30" dirty="0">
                <a:latin typeface="Times New Roman"/>
                <a:cs typeface="Times New Roman"/>
              </a:rPr>
              <a:t>e</a:t>
            </a:r>
            <a:r>
              <a:rPr lang="en-US" sz="2800" spc="-20" dirty="0">
                <a:latin typeface="Times New Roman"/>
                <a:cs typeface="Times New Roman"/>
              </a:rPr>
              <a:t>v</a:t>
            </a:r>
            <a:r>
              <a:rPr lang="en-US" sz="2800" spc="-5" dirty="0">
                <a:latin typeface="Times New Roman"/>
                <a:cs typeface="Times New Roman"/>
              </a:rPr>
              <a:t>e</a:t>
            </a:r>
            <a:r>
              <a:rPr lang="en-US" sz="2800" dirty="0">
                <a:latin typeface="Times New Roman"/>
                <a:cs typeface="Times New Roman"/>
              </a:rPr>
              <a:t>l</a:t>
            </a:r>
            <a:r>
              <a:rPr lang="en-US" sz="2800" spc="95" dirty="0">
                <a:latin typeface="Times New Roman"/>
                <a:cs typeface="Times New Roman"/>
              </a:rPr>
              <a:t> </a:t>
            </a:r>
            <a:r>
              <a:rPr lang="en-US" sz="2800" i="1" spc="30" dirty="0">
                <a:latin typeface="Times New Roman"/>
                <a:cs typeface="Times New Roman"/>
              </a:rPr>
              <a:t>E</a:t>
            </a:r>
            <a:r>
              <a:rPr lang="en-US" sz="3600" i="1" spc="-7" baseline="-10416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,</a:t>
            </a:r>
            <a:r>
              <a:rPr lang="en-US" sz="2800" spc="2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</a:t>
            </a:r>
            <a:r>
              <a:rPr lang="en-US" sz="2800" dirty="0">
                <a:latin typeface="Times New Roman"/>
                <a:cs typeface="Times New Roman"/>
              </a:rPr>
              <a:t>e</a:t>
            </a:r>
            <a:r>
              <a:rPr lang="en-US" sz="2800" spc="20" dirty="0">
                <a:latin typeface="Times New Roman"/>
                <a:cs typeface="Times New Roman"/>
              </a:rPr>
              <a:t> </a:t>
            </a:r>
            <a:r>
              <a:rPr lang="en-US" sz="2800" spc="-25" dirty="0">
                <a:latin typeface="Times New Roman"/>
                <a:cs typeface="Times New Roman"/>
              </a:rPr>
              <a:t>v</a:t>
            </a:r>
            <a:r>
              <a:rPr lang="en-US" sz="2800" spc="-5" dirty="0">
                <a:latin typeface="Times New Roman"/>
                <a:cs typeface="Times New Roman"/>
              </a:rPr>
              <a:t>oltag</a:t>
            </a:r>
            <a:r>
              <a:rPr lang="en-US" sz="2800" dirty="0">
                <a:latin typeface="Times New Roman"/>
                <a:cs typeface="Times New Roman"/>
              </a:rPr>
              <a:t>e</a:t>
            </a:r>
            <a:r>
              <a:rPr lang="en-US" sz="2800" spc="2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chang</a:t>
            </a:r>
            <a:r>
              <a:rPr lang="en-US" sz="2800" dirty="0">
                <a:latin typeface="Times New Roman"/>
                <a:cs typeface="Times New Roman"/>
              </a:rPr>
              <a:t>e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spc="114" dirty="0">
                <a:latin typeface="Arial"/>
                <a:cs typeface="Arial"/>
              </a:rPr>
              <a:t>Δ</a:t>
            </a:r>
            <a:r>
              <a:rPr lang="en-US" sz="2800" i="1" dirty="0">
                <a:latin typeface="Times New Roman"/>
                <a:cs typeface="Times New Roman"/>
              </a:rPr>
              <a:t>U</a:t>
            </a:r>
            <a:r>
              <a:rPr lang="en-US" sz="2800" i="1" spc="11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produced b</a:t>
            </a:r>
            <a:r>
              <a:rPr lang="en-US" sz="2800" dirty="0">
                <a:latin typeface="Times New Roman"/>
                <a:cs typeface="Times New Roman"/>
              </a:rPr>
              <a:t>y</a:t>
            </a:r>
            <a:r>
              <a:rPr lang="en-US" sz="2800" spc="1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</a:t>
            </a:r>
            <a:r>
              <a:rPr lang="en-US" sz="2800" dirty="0">
                <a:latin typeface="Times New Roman"/>
                <a:cs typeface="Times New Roman"/>
              </a:rPr>
              <a:t>e</a:t>
            </a:r>
            <a:r>
              <a:rPr lang="en-US" sz="2800" spc="1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lase</a:t>
            </a:r>
            <a:r>
              <a:rPr lang="en-US" sz="2800" spc="-25" dirty="0">
                <a:latin typeface="Times New Roman"/>
                <a:cs typeface="Times New Roman"/>
              </a:rPr>
              <a:t>r</a:t>
            </a:r>
            <a:r>
              <a:rPr lang="en-US" sz="2800" spc="-5" dirty="0">
                <a:latin typeface="Times New Roman"/>
                <a:cs typeface="Times New Roman"/>
              </a:rPr>
              <a:t>-induce</a:t>
            </a:r>
            <a:r>
              <a:rPr lang="en-US" sz="2800" dirty="0">
                <a:latin typeface="Times New Roman"/>
                <a:cs typeface="Times New Roman"/>
              </a:rPr>
              <a:t>d</a:t>
            </a:r>
            <a:r>
              <a:rPr lang="en-US" sz="2800" spc="1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chang</a:t>
            </a:r>
            <a:r>
              <a:rPr lang="en-US" sz="2800" dirty="0">
                <a:latin typeface="Times New Roman"/>
                <a:cs typeface="Times New Roman"/>
              </a:rPr>
              <a:t>e</a:t>
            </a:r>
            <a:r>
              <a:rPr lang="en-US" sz="2800" spc="100" dirty="0">
                <a:latin typeface="Times New Roman"/>
                <a:cs typeface="Times New Roman"/>
              </a:rPr>
              <a:t> </a:t>
            </a:r>
          </a:p>
          <a:p>
            <a:pPr marL="12700" marR="6350" algn="ctr">
              <a:spcBef>
                <a:spcPts val="75"/>
              </a:spcBef>
            </a:pPr>
            <a:r>
              <a:rPr lang="en-US" sz="2800" spc="135" dirty="0" err="1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lang="en-US" sz="2800" i="1" spc="35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3600" i="1" spc="-7" baseline="-10416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3600" i="1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i="1" spc="-9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=</a:t>
            </a:r>
            <a:r>
              <a:rPr lang="en-US" sz="2800" spc="-10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800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3600" i="1" spc="6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3600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en-US" sz="3600" spc="-15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lang="en-US" sz="2800" spc="-19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800" i="1" spc="35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3600" i="1" spc="67" baseline="-10416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3600" spc="-7" baseline="-10416" dirty="0" err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3600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spc="15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s</a:t>
            </a:r>
            <a:r>
              <a:rPr lang="en-US" sz="2800" spc="1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g</a:t>
            </a:r>
            <a:r>
              <a:rPr lang="en-US" sz="2800" spc="-30" dirty="0">
                <a:latin typeface="Times New Roman"/>
                <a:cs typeface="Times New Roman"/>
              </a:rPr>
              <a:t>i</a:t>
            </a:r>
            <a:r>
              <a:rPr lang="en-US" sz="2800" spc="-20" dirty="0">
                <a:latin typeface="Times New Roman"/>
                <a:cs typeface="Times New Roman"/>
              </a:rPr>
              <a:t>v</a:t>
            </a:r>
            <a:r>
              <a:rPr lang="en-US" sz="2800" spc="-5" dirty="0">
                <a:latin typeface="Times New Roman"/>
                <a:cs typeface="Times New Roman"/>
              </a:rPr>
              <a:t>e</a:t>
            </a:r>
            <a:r>
              <a:rPr lang="en-US" sz="2800" dirty="0">
                <a:latin typeface="Times New Roman"/>
                <a:cs typeface="Times New Roman"/>
              </a:rPr>
              <a:t>n</a:t>
            </a:r>
            <a:r>
              <a:rPr lang="en-US" sz="2800" spc="1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b</a:t>
            </a:r>
            <a:r>
              <a:rPr lang="en-US" sz="2800" dirty="0"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73031F9-329C-4A75-259C-A97EC7F4BB6A}"/>
              </a:ext>
            </a:extLst>
          </p:cNvPr>
          <p:cNvSpPr txBox="1"/>
          <p:nvPr/>
        </p:nvSpPr>
        <p:spPr>
          <a:xfrm>
            <a:off x="1195778" y="4823706"/>
            <a:ext cx="75225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14" dirty="0">
                <a:solidFill>
                  <a:srgbClr val="0000FF"/>
                </a:solidFill>
                <a:latin typeface="Arial"/>
                <a:cs typeface="Arial"/>
              </a:rPr>
              <a:t>Δ</a:t>
            </a:r>
            <a:r>
              <a:rPr sz="2800" i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800" i="1" spc="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FF"/>
                </a:solidFill>
                <a:latin typeface="Lucida Sans Unicode"/>
                <a:cs typeface="Lucida Sans Unicode"/>
              </a:rPr>
              <a:t>= </a:t>
            </a:r>
            <a:r>
              <a:rPr sz="280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spc="204" dirty="0">
                <a:solidFill>
                  <a:srgbClr val="0000FF"/>
                </a:solidFill>
                <a:latin typeface="Arial"/>
                <a:cs typeface="Arial"/>
              </a:rPr>
              <a:t>Δ</a:t>
            </a:r>
            <a:r>
              <a:rPr sz="2800" i="1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i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FF"/>
                </a:solidFill>
                <a:latin typeface="Lucida Sans Unicode"/>
                <a:cs typeface="Lucida Sans Unicode"/>
              </a:rPr>
              <a:t>=</a:t>
            </a:r>
            <a:r>
              <a:rPr sz="2800" spc="-105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sz="28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00FF"/>
                </a:solidFill>
                <a:latin typeface="Lucida Sans Unicode"/>
                <a:cs typeface="Lucida Sans Unicode"/>
              </a:rPr>
              <a:t>[</a:t>
            </a:r>
            <a:r>
              <a:rPr sz="2800" spc="135" dirty="0">
                <a:solidFill>
                  <a:srgbClr val="0000FF"/>
                </a:solidFill>
                <a:latin typeface="Arial"/>
                <a:cs typeface="Arial"/>
              </a:rPr>
              <a:t>Δ</a:t>
            </a:r>
            <a:r>
              <a:rPr sz="2800" i="1" spc="3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600" i="1" spc="-7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600" i="1" spc="-30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i="1" spc="-1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i="1" spc="-7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800" i="1" spc="105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800" i="1" spc="3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600" i="1" spc="-7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600" i="1" spc="-150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i="1" spc="4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2800" i="1" spc="-1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sz="2800" spc="-195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sz="2800" spc="135" dirty="0">
                <a:solidFill>
                  <a:srgbClr val="0000FF"/>
                </a:solidFill>
                <a:latin typeface="Arial"/>
                <a:cs typeface="Arial"/>
              </a:rPr>
              <a:t>Δ</a:t>
            </a:r>
            <a:r>
              <a:rPr sz="2800" i="1" spc="4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600" i="1" spc="-7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3600" i="1" spc="-75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i="1" spc="-1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i="1" spc="-7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800" i="1" spc="105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800" i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600" i="1" spc="-7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3600" i="1" spc="-195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i="1" spc="35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2800" spc="5" dirty="0">
                <a:solidFill>
                  <a:srgbClr val="0000FF"/>
                </a:solidFill>
                <a:latin typeface="Lucida Sans Unicode"/>
                <a:cs typeface="Lucida Sans Unicode"/>
              </a:rPr>
              <a:t>]</a:t>
            </a:r>
            <a:endParaRPr sz="28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086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50939-0E85-FE11-A1C1-20A316B1B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7650DF-86AD-E17D-2784-7EB75A16CA80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1DB4F-9A06-9CB3-8AE4-5D02F305E4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EEFD4794-5065-987F-CA61-BC09ACF3BD95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Optothermal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280E843D-4F76-D9E2-956B-81237C42B34D}"/>
              </a:ext>
            </a:extLst>
          </p:cNvPr>
          <p:cNvSpPr/>
          <p:nvPr/>
        </p:nvSpPr>
        <p:spPr>
          <a:xfrm>
            <a:off x="586584" y="718360"/>
            <a:ext cx="8204571" cy="3264454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7E7A4-D7D2-FFFC-4BD1-1032985ACBAC}"/>
              </a:ext>
            </a:extLst>
          </p:cNvPr>
          <p:cNvSpPr txBox="1"/>
          <p:nvPr/>
        </p:nvSpPr>
        <p:spPr>
          <a:xfrm>
            <a:off x="352843" y="4157192"/>
            <a:ext cx="84383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0000FF"/>
                </a:solidFill>
                <a:latin typeface="Times-Roman"/>
              </a:rPr>
              <a:t>Figure a shows the </a:t>
            </a:r>
            <a:r>
              <a:rPr lang="en-US" b="0" i="0" u="none" strike="noStrike" baseline="0" dirty="0" err="1">
                <a:solidFill>
                  <a:srgbClr val="0000FF"/>
                </a:solidFill>
                <a:latin typeface="Times-Roman"/>
              </a:rPr>
              <a:t>optogalvanic</a:t>
            </a:r>
            <a:r>
              <a:rPr lang="en-US" b="0" i="0" u="none" strike="noStrike" baseline="0" dirty="0">
                <a:solidFill>
                  <a:srgbClr val="0000FF"/>
                </a:solidFill>
                <a:latin typeface="Times-Roman"/>
              </a:rPr>
              <a:t> spectrum of a Ne discharge (5mA) recorded in a fast scan with 0</a:t>
            </a:r>
            <a:r>
              <a:rPr lang="en-US" b="0" i="1" u="none" strike="noStrike" baseline="0" dirty="0">
                <a:solidFill>
                  <a:srgbClr val="0000FF"/>
                </a:solidFill>
                <a:latin typeface="RMTMI"/>
              </a:rPr>
              <a:t>.</a:t>
            </a:r>
            <a:r>
              <a:rPr lang="en-US" b="0" i="0" u="none" strike="noStrike" baseline="0" dirty="0">
                <a:solidFill>
                  <a:srgbClr val="0000FF"/>
                </a:solidFill>
                <a:latin typeface="Times-Roman"/>
              </a:rPr>
              <a:t>1-s </a:t>
            </a:r>
            <a:r>
              <a:rPr lang="en-US" b="0" i="0" u="none" strike="noStrike" baseline="0" dirty="0">
                <a:latin typeface="Times-Roman"/>
              </a:rPr>
              <a:t>time constant. The good signal-to-noise ratio demonstrates the sensitivity of the method.</a:t>
            </a:r>
          </a:p>
          <a:p>
            <a:pPr algn="l"/>
            <a:r>
              <a:rPr lang="en-US" b="0" i="0" u="none" strike="noStrike" baseline="0" dirty="0">
                <a:solidFill>
                  <a:srgbClr val="0000FF"/>
                </a:solidFill>
                <a:latin typeface="Times-Roman"/>
              </a:rPr>
              <a:t>Figure. b </a:t>
            </a:r>
            <a:r>
              <a:rPr lang="en-US" b="0" i="0" u="none" strike="noStrike" baseline="0" dirty="0">
                <a:latin typeface="Times-Roman"/>
              </a:rPr>
              <a:t>illustrates a section of the </a:t>
            </a:r>
            <a:r>
              <a:rPr lang="en-US" b="0" i="0" u="none" strike="noStrike" baseline="0" dirty="0" err="1">
                <a:latin typeface="Times-Roman"/>
              </a:rPr>
              <a:t>optogalvanic</a:t>
            </a:r>
            <a:r>
              <a:rPr lang="en-US" b="0" i="0" u="none" strike="noStrike" baseline="0" dirty="0">
                <a:latin typeface="Times-Roman"/>
              </a:rPr>
              <a:t> spectrum of aluminum, copper, and iron atoms, and </a:t>
            </a:r>
            <a:r>
              <a:rPr lang="en-US" b="0" i="0" u="none" strike="noStrike" baseline="0" dirty="0">
                <a:solidFill>
                  <a:srgbClr val="0000FF"/>
                </a:solidFill>
                <a:latin typeface="Times-Roman"/>
              </a:rPr>
              <a:t>ions Al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MTSYN"/>
              </a:rPr>
              <a:t>+</a:t>
            </a:r>
            <a:r>
              <a:rPr lang="en-US" b="0" i="0" u="none" strike="noStrike" baseline="0" dirty="0">
                <a:solidFill>
                  <a:srgbClr val="0000FF"/>
                </a:solidFill>
                <a:latin typeface="Times-Roman"/>
              </a:rPr>
              <a:t> and Fe</a:t>
            </a:r>
            <a:r>
              <a:rPr lang="en-US" sz="1400" b="0" i="0" u="none" strike="noStrike" baseline="0" dirty="0">
                <a:latin typeface="MTSYN"/>
              </a:rPr>
              <a:t>+</a:t>
            </a:r>
            <a:r>
              <a:rPr lang="en-US" b="0" i="0" u="none" strike="noStrike" baseline="0" dirty="0">
                <a:latin typeface="Times-Roman"/>
              </a:rPr>
              <a:t>, measured simultaneously in two hollow cathodes irradiated with </a:t>
            </a:r>
            <a:r>
              <a:rPr lang="es-ES" b="0" i="0" u="none" strike="noStrike" baseline="0" dirty="0">
                <a:latin typeface="Times-Roman"/>
              </a:rPr>
              <a:t>a </a:t>
            </a:r>
            <a:r>
              <a:rPr lang="es-ES" b="0" i="0" u="none" strike="noStrike" baseline="0" dirty="0" err="1">
                <a:solidFill>
                  <a:srgbClr val="00B050"/>
                </a:solidFill>
                <a:latin typeface="Times-Roman"/>
              </a:rPr>
              <a:t>tunable</a:t>
            </a:r>
            <a:r>
              <a:rPr lang="es-ES" b="0" i="0" u="none" strike="noStrike" baseline="0" dirty="0">
                <a:solidFill>
                  <a:srgbClr val="00B050"/>
                </a:solidFill>
                <a:latin typeface="Times-Roman"/>
              </a:rPr>
              <a:t> </a:t>
            </a:r>
            <a:r>
              <a:rPr lang="es-ES" b="0" i="0" u="none" strike="noStrike" baseline="0" dirty="0" err="1">
                <a:solidFill>
                  <a:srgbClr val="00B050"/>
                </a:solidFill>
                <a:latin typeface="Times-Roman"/>
              </a:rPr>
              <a:t>pulsed</a:t>
            </a:r>
            <a:r>
              <a:rPr lang="es-ES" b="0" i="0" u="none" strike="noStrike" baseline="0" dirty="0">
                <a:solidFill>
                  <a:srgbClr val="00B050"/>
                </a:solidFill>
                <a:latin typeface="Times-Roman"/>
              </a:rPr>
              <a:t> </a:t>
            </a:r>
            <a:r>
              <a:rPr lang="es-ES" b="0" i="0" u="none" strike="noStrike" baseline="0" dirty="0" err="1">
                <a:solidFill>
                  <a:srgbClr val="00B050"/>
                </a:solidFill>
                <a:latin typeface="Times-Roman"/>
              </a:rPr>
              <a:t>dye</a:t>
            </a:r>
            <a:r>
              <a:rPr lang="es-ES" b="0" i="0" u="none" strike="noStrike" baseline="0" dirty="0">
                <a:solidFill>
                  <a:srgbClr val="00B050"/>
                </a:solidFill>
                <a:latin typeface="Times-Roman"/>
              </a:rPr>
              <a:t> laser</a:t>
            </a:r>
            <a:r>
              <a:rPr lang="es-ES" b="0" i="0" u="none" strike="noStrike" baseline="0" dirty="0">
                <a:latin typeface="Times-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93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2200C-61BC-B374-EF83-BA230098B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4556C8-018E-D7F0-D760-65B3F3DE3DA1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F9182-FE4D-F083-BD38-0DAD443C78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C324F9BB-A8CD-E7D4-4036-1C2C067C3F90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Velocity-Modulation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4AB37-CABD-29F6-FD6E-9432EB8735E2}"/>
              </a:ext>
            </a:extLst>
          </p:cNvPr>
          <p:cNvSpPr txBox="1"/>
          <p:nvPr/>
        </p:nvSpPr>
        <p:spPr>
          <a:xfrm>
            <a:off x="58994" y="889548"/>
            <a:ext cx="9085006" cy="60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92200"/>
              </a:lnSpc>
              <a:spcBef>
                <a:spcPts val="66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n </a:t>
            </a:r>
            <a:r>
              <a:rPr lang="en-US" sz="1800" spc="-5" dirty="0">
                <a:latin typeface="Times New Roman"/>
                <a:cs typeface="Times New Roman"/>
              </a:rPr>
              <a:t>el</a:t>
            </a:r>
            <a:r>
              <a:rPr lang="en-US" sz="1800" spc="-20" dirty="0">
                <a:latin typeface="Times New Roman"/>
                <a:cs typeface="Times New Roman"/>
              </a:rPr>
              <a:t>e</a:t>
            </a:r>
            <a:r>
              <a:rPr lang="en-US" sz="1800" spc="-10" dirty="0">
                <a:latin typeface="Times New Roman"/>
                <a:cs typeface="Times New Roman"/>
              </a:rPr>
              <a:t>g</a:t>
            </a:r>
            <a:r>
              <a:rPr lang="en-US" sz="1800" spc="-5" dirty="0">
                <a:latin typeface="Times New Roman"/>
                <a:cs typeface="Times New Roman"/>
              </a:rPr>
              <a:t>an</a:t>
            </a:r>
            <a:r>
              <a:rPr lang="en-US" sz="1800" dirty="0">
                <a:latin typeface="Times New Roman"/>
                <a:cs typeface="Times New Roman"/>
              </a:rPr>
              <a:t>t </a:t>
            </a:r>
            <a:r>
              <a:rPr lang="en-US" sz="1800" spc="-5" dirty="0">
                <a:latin typeface="Times New Roman"/>
                <a:cs typeface="Times New Roman"/>
              </a:rPr>
              <a:t>technique</a:t>
            </a:r>
            <a:r>
              <a:rPr lang="en-US" sz="1800" dirty="0">
                <a:latin typeface="Times New Roman"/>
                <a:cs typeface="Times New Roman"/>
              </a:rPr>
              <a:t> developed by </a:t>
            </a:r>
            <a:r>
              <a:rPr lang="en-US" sz="1800" dirty="0" err="1">
                <a:solidFill>
                  <a:srgbClr val="0000FF"/>
                </a:solidFill>
                <a:latin typeface="Times New Roman"/>
                <a:cs typeface="Times New Roman"/>
              </a:rPr>
              <a:t>Saykally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 et al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s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20" dirty="0">
                <a:latin typeface="Times New Roman"/>
                <a:cs typeface="Times New Roman"/>
              </a:rPr>
              <a:t>v</a:t>
            </a:r>
            <a:r>
              <a:rPr lang="en-US" sz="1800" spc="-5" dirty="0">
                <a:latin typeface="Times New Roman"/>
                <a:cs typeface="Times New Roman"/>
              </a:rPr>
              <a:t>er</a:t>
            </a:r>
            <a:r>
              <a:rPr lang="en-US" sz="1800" dirty="0">
                <a:latin typeface="Times New Roman"/>
                <a:cs typeface="Times New Roman"/>
              </a:rPr>
              <a:t>y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helpfu</a:t>
            </a:r>
            <a:r>
              <a:rPr lang="en-US" sz="1800" dirty="0">
                <a:latin typeface="Times New Roman"/>
                <a:cs typeface="Times New Roman"/>
              </a:rPr>
              <a:t>l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n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distinguishin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lang="en-US" sz="18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betwee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1800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spectra o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sz="18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ionize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18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18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neutra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18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species</a:t>
            </a:r>
            <a:r>
              <a:rPr lang="en-US" sz="1800" spc="-5" dirty="0">
                <a:latin typeface="Times New Roman"/>
                <a:cs typeface="Times New Roman"/>
              </a:rPr>
              <a:t>.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D0A7EF1-0B18-918E-EC38-DFFC70DFB5FA}"/>
              </a:ext>
            </a:extLst>
          </p:cNvPr>
          <p:cNvSpPr/>
          <p:nvPr/>
        </p:nvSpPr>
        <p:spPr>
          <a:xfrm>
            <a:off x="5742038" y="3522832"/>
            <a:ext cx="3244645" cy="2457799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8109C-A961-89A0-3918-2C2691979F1C}"/>
              </a:ext>
            </a:extLst>
          </p:cNvPr>
          <p:cNvSpPr txBox="1"/>
          <p:nvPr/>
        </p:nvSpPr>
        <p:spPr>
          <a:xfrm>
            <a:off x="58994" y="1562620"/>
            <a:ext cx="856389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Times-Roman"/>
              </a:rPr>
              <a:t>The external voltage applied to the gas discharge accelerates the positive ions toward the cathode and the negative ions toward the anode. They, therefore, acquire a drift velocity </a:t>
            </a:r>
            <a:r>
              <a:rPr lang="en-US" sz="1600" b="0" i="1" u="none" strike="noStrike" baseline="0" dirty="0" err="1">
                <a:latin typeface="RMTMI"/>
              </a:rPr>
              <a:t>v</a:t>
            </a:r>
            <a:r>
              <a:rPr lang="en-US" sz="1200" b="0" i="0" u="none" strike="noStrike" baseline="0" dirty="0" err="1">
                <a:latin typeface="Times-Roman"/>
              </a:rPr>
              <a:t>D</a:t>
            </a:r>
            <a:r>
              <a:rPr lang="en-US" sz="1600" b="0" i="0" u="none" strike="noStrike" baseline="0" dirty="0">
                <a:latin typeface="Times-Roman"/>
              </a:rPr>
              <a:t>, which causes a corresponding: </a:t>
            </a:r>
          </a:p>
          <a:p>
            <a:pPr algn="l"/>
            <a:endParaRPr lang="en-US" sz="1600" b="0" i="0" u="none" strike="noStrike" baseline="0" dirty="0">
              <a:latin typeface="Times-Roman"/>
            </a:endParaRPr>
          </a:p>
          <a:p>
            <a:pPr algn="l"/>
            <a:r>
              <a:rPr lang="en-US" sz="1600" b="0" i="0" u="none" strike="noStrike" baseline="0" dirty="0">
                <a:latin typeface="Times-Roman"/>
              </a:rPr>
              <a:t>Doppler shift    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MTGU"/>
              </a:rPr>
              <a:t>Δ</a:t>
            </a:r>
            <a:r>
              <a:rPr lang="en-US" sz="2000" b="0" i="1" u="none" strike="noStrike" baseline="0" dirty="0" err="1">
                <a:solidFill>
                  <a:srgbClr val="FF0000"/>
                </a:solidFill>
                <a:latin typeface="RMTMI"/>
              </a:rPr>
              <a:t>ω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RMTMI"/>
              </a:rPr>
              <a:t>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MTSYN"/>
              </a:rPr>
              <a:t>=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RMTMI"/>
              </a:rPr>
              <a:t>ω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MTSYN"/>
              </a:rPr>
              <a:t>−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RMTMI"/>
              </a:rPr>
              <a:t>ω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Times-Roman"/>
              </a:rPr>
              <a:t>0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MTSYN"/>
              </a:rPr>
              <a:t>= </a:t>
            </a:r>
            <a:r>
              <a:rPr lang="en-US" sz="2000" b="1" i="1" u="none" strike="noStrike" baseline="0" dirty="0" err="1">
                <a:solidFill>
                  <a:srgbClr val="FF0000"/>
                </a:solidFill>
                <a:latin typeface="Times-BoldItalic"/>
              </a:rPr>
              <a:t>k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MTSYN"/>
              </a:rPr>
              <a:t>·</a:t>
            </a:r>
            <a:r>
              <a:rPr lang="en-US" sz="2000" b="1" i="1" u="none" strike="noStrike" baseline="0" dirty="0" err="1">
                <a:solidFill>
                  <a:srgbClr val="FF0000"/>
                </a:solidFill>
                <a:latin typeface="RMTMIB"/>
              </a:rPr>
              <a:t>v</a:t>
            </a:r>
            <a:r>
              <a:rPr lang="en-US" sz="1600" b="0" i="0" u="none" strike="noStrike" baseline="0" dirty="0" err="1">
                <a:solidFill>
                  <a:srgbClr val="FF0000"/>
                </a:solidFill>
                <a:latin typeface="Times-Roman"/>
              </a:rPr>
              <a:t>D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Times-Roman"/>
              </a:rPr>
              <a:t>    </a:t>
            </a:r>
            <a:r>
              <a:rPr lang="en-US" sz="1600" b="0" i="0" u="none" strike="noStrike" baseline="0" dirty="0">
                <a:latin typeface="Times-Roman"/>
              </a:rPr>
              <a:t>of their absorption frequency </a:t>
            </a:r>
            <a:r>
              <a:rPr lang="en-US" sz="1600" b="0" i="1" u="none" strike="noStrike" baseline="0" dirty="0">
                <a:latin typeface="RMTMI"/>
              </a:rPr>
              <a:t>ω</a:t>
            </a:r>
            <a:r>
              <a:rPr lang="en-US" sz="1200" b="0" i="0" u="none" strike="noStrike" baseline="0" dirty="0">
                <a:latin typeface="Times-Roman"/>
              </a:rPr>
              <a:t>0</a:t>
            </a:r>
            <a:r>
              <a:rPr lang="en-US" sz="1600" b="0" i="0" u="none" strike="noStrike" baseline="0" dirty="0">
                <a:latin typeface="Times-Roman"/>
              </a:rPr>
              <a:t>. </a:t>
            </a:r>
          </a:p>
          <a:p>
            <a:pPr algn="l"/>
            <a:endParaRPr lang="en-US" sz="1600" dirty="0">
              <a:latin typeface="Times-Roman"/>
            </a:endParaRPr>
          </a:p>
          <a:p>
            <a:pPr algn="l"/>
            <a:r>
              <a:rPr lang="en-US" sz="1600" b="0" i="0" u="none" strike="noStrike" baseline="0" dirty="0">
                <a:latin typeface="Times-Roman"/>
              </a:rPr>
              <a:t>If an AC voltage of frequency f is applied instead of a DC voltage, the drift velocity is periodically changed, and the absorption frequency </a:t>
            </a:r>
          </a:p>
          <a:p>
            <a:r>
              <a:rPr lang="en-US" sz="1600" b="0" i="1" u="none" strike="noStrike" baseline="0" dirty="0">
                <a:solidFill>
                  <a:srgbClr val="FF0000"/>
                </a:solidFill>
                <a:latin typeface="RMTMI"/>
              </a:rPr>
              <a:t>			</a:t>
            </a:r>
            <a:r>
              <a:rPr lang="en-US" sz="2400" b="0" i="1" u="none" strike="noStrike" baseline="0" dirty="0">
                <a:solidFill>
                  <a:srgbClr val="FF0000"/>
                </a:solidFill>
                <a:latin typeface="RMTMI"/>
              </a:rPr>
              <a:t>ω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MTSYN"/>
              </a:rPr>
              <a:t>= </a:t>
            </a:r>
            <a:r>
              <a:rPr lang="en-US" sz="2400" b="0" i="1" u="none" strike="noStrike" baseline="0" dirty="0">
                <a:solidFill>
                  <a:srgbClr val="FF0000"/>
                </a:solidFill>
                <a:latin typeface="RMTMI"/>
              </a:rPr>
              <a:t>ω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-Roman"/>
              </a:rPr>
              <a:t>0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MTSYN"/>
              </a:rPr>
              <a:t>+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Times-BoldItalic"/>
              </a:rPr>
              <a:t>k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MTSYN"/>
              </a:rPr>
              <a:t>· </a:t>
            </a:r>
            <a:r>
              <a:rPr lang="en-US" sz="2400" b="1" i="1" u="none" strike="noStrike" baseline="0" dirty="0" err="1">
                <a:solidFill>
                  <a:srgbClr val="FF0000"/>
                </a:solidFill>
                <a:latin typeface="RMTMIB"/>
              </a:rPr>
              <a:t>v</a:t>
            </a:r>
            <a:r>
              <a:rPr lang="en-US" b="0" i="0" u="none" strike="noStrike" baseline="0" dirty="0" err="1">
                <a:solidFill>
                  <a:srgbClr val="FF0000"/>
                </a:solidFill>
                <a:latin typeface="Times-Roman"/>
              </a:rPr>
              <a:t>D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-Roman"/>
              </a:rPr>
              <a:t> </a:t>
            </a:r>
          </a:p>
          <a:p>
            <a:pPr algn="l"/>
            <a:r>
              <a:rPr lang="en-US" sz="1600" b="0" i="0" u="none" strike="noStrike" baseline="0" dirty="0">
                <a:latin typeface="Times-Roman"/>
              </a:rPr>
              <a:t>is modulated at the frequency </a:t>
            </a:r>
            <a:r>
              <a:rPr lang="en-US" sz="1600" b="0" i="1" u="none" strike="noStrike" baseline="0" dirty="0">
                <a:latin typeface="Times-Italic"/>
              </a:rPr>
              <a:t>f </a:t>
            </a:r>
            <a:r>
              <a:rPr lang="en-US" sz="1600" b="0" i="0" u="none" strike="noStrike" baseline="0" dirty="0">
                <a:latin typeface="Times-Roman"/>
              </a:rPr>
              <a:t>around the unshifted frequency </a:t>
            </a:r>
            <a:r>
              <a:rPr lang="en-US" sz="1600" b="0" i="1" u="none" strike="noStrike" baseline="0" dirty="0">
                <a:latin typeface="RMTMI"/>
              </a:rPr>
              <a:t>ω</a:t>
            </a:r>
            <a:r>
              <a:rPr lang="en-US" sz="1200" b="0" i="0" u="none" strike="noStrike" baseline="0" dirty="0">
                <a:latin typeface="Times-Roman"/>
              </a:rPr>
              <a:t>0</a:t>
            </a:r>
            <a:r>
              <a:rPr lang="en-US" sz="1600" b="0" i="0" u="none" strike="noStrike" baseline="0" dirty="0">
                <a:latin typeface="Times-Roman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5A1874-93AA-8971-64DA-956C12C42F5F}"/>
              </a:ext>
            </a:extLst>
          </p:cNvPr>
          <p:cNvSpPr txBox="1"/>
          <p:nvPr/>
        </p:nvSpPr>
        <p:spPr>
          <a:xfrm>
            <a:off x="304800" y="4399978"/>
            <a:ext cx="54372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Times-Roman"/>
              </a:rPr>
              <a:t>When the laser is scanned through the spectrum, the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Times-Roman"/>
              </a:rPr>
              <a:t>first derivatives of the ion lines </a:t>
            </a:r>
            <a:r>
              <a:rPr lang="en-US" sz="1800" b="0" i="0" u="none" strike="noStrike" baseline="0" dirty="0">
                <a:latin typeface="Times-Roman"/>
              </a:rPr>
              <a:t>are seen where the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Times-Roman"/>
              </a:rPr>
              <a:t>phase of the signals is opposite </a:t>
            </a:r>
            <a:r>
              <a:rPr lang="en-US" sz="1800" b="0" i="0" u="none" strike="noStrike" baseline="0" dirty="0">
                <a:latin typeface="Times-Roman"/>
              </a:rPr>
              <a:t>for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-Roman"/>
              </a:rPr>
              <a:t>positive and negative ions</a:t>
            </a:r>
            <a:r>
              <a:rPr lang="en-US" sz="1800" b="0" i="0" u="none" strike="noStrike" baseline="0" dirty="0">
                <a:latin typeface="Times-Roman"/>
              </a:rPr>
              <a:t>, respectively (Fig</a:t>
            </a:r>
            <a:r>
              <a:rPr lang="en-US" sz="1800" dirty="0">
                <a:latin typeface="Times-Roman"/>
              </a:rPr>
              <a:t>ure</a:t>
            </a:r>
            <a:r>
              <a:rPr lang="en-US" sz="1800" b="0" i="0" u="none" strike="noStrike" baseline="0" dirty="0">
                <a:latin typeface="Times-Roman"/>
              </a:rPr>
              <a:t>). The two species can, therefore, be distinguished by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Times-Roman"/>
              </a:rPr>
              <a:t>the sign of the lock-in output signal.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07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92AB9-021E-1DAE-CBB2-2475733E8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BBB1C7-5FAF-AF5A-952D-9045EE07D25A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0A6E2-BBAC-DCE5-8C31-3011DA2EA7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CBB7FB-FB9B-10F3-29B0-CE92858A914B}"/>
              </a:ext>
            </a:extLst>
          </p:cNvPr>
          <p:cNvSpPr txBox="1"/>
          <p:nvPr/>
        </p:nvSpPr>
        <p:spPr>
          <a:xfrm>
            <a:off x="254997" y="956816"/>
            <a:ext cx="80698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-Roman"/>
              </a:rPr>
              <a:t>A typical experimental arrangement is depicted in Figure 1. With specially designed electron-switching circuits, polarity modulation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-Roman"/>
              </a:rPr>
              <a:t>frequencies up to 50 kHz can be realized for gas discharges of 300V and 3A.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B943BF5-F439-2EDE-A030-3CC2D3346E6F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Velocity-Modulation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82784-4CA0-E834-094E-DB36D5290CF9}"/>
              </a:ext>
            </a:extLst>
          </p:cNvPr>
          <p:cNvSpPr txBox="1"/>
          <p:nvPr/>
        </p:nvSpPr>
        <p:spPr>
          <a:xfrm>
            <a:off x="254996" y="4100691"/>
            <a:ext cx="8367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Times-Roman"/>
              </a:rPr>
              <a:t>The attainable signal-to-noise ratio is illustrated in Fig</a:t>
            </a:r>
            <a:r>
              <a:rPr lang="en-US" dirty="0">
                <a:latin typeface="Times-Roman"/>
              </a:rPr>
              <a:t>ure 2</a:t>
            </a:r>
            <a:r>
              <a:rPr lang="en-US" sz="1800" b="0" i="0" u="none" strike="noStrike" baseline="0" dirty="0">
                <a:latin typeface="Times-Roman"/>
              </a:rPr>
              <a:t>,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-Roman"/>
              </a:rPr>
              <a:t>which shows the band head of a vibrational band of the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FF"/>
                </a:solidFill>
                <a:latin typeface="Times-Roman"/>
              </a:rPr>
              <a:t>A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Times-Roman"/>
              </a:rPr>
              <a:t>2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MTGU"/>
              </a:rPr>
              <a:t>Π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Times-Roman"/>
              </a:rPr>
              <a:t>1</a:t>
            </a:r>
            <a:r>
              <a:rPr lang="en-US" sz="1400" b="0" i="1" u="none" strike="noStrike" baseline="0" dirty="0">
                <a:solidFill>
                  <a:srgbClr val="0000FF"/>
                </a:solidFill>
                <a:latin typeface="RMTMI"/>
              </a:rPr>
              <a:t>/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Times-Roman"/>
              </a:rPr>
              <a:t>2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MTSYN"/>
              </a:rPr>
              <a:t>←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-Roman"/>
              </a:rPr>
              <a:t>X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Times-Roman"/>
              </a:rPr>
              <a:t>2</a:t>
            </a:r>
            <a:r>
              <a:rPr lang="el-GR" sz="1800" b="0" i="0" u="none" strike="noStrike" baseline="0" dirty="0">
                <a:solidFill>
                  <a:srgbClr val="0000FF"/>
                </a:solidFill>
                <a:latin typeface="MTGU"/>
              </a:rPr>
              <a:t>Σ</a:t>
            </a:r>
            <a:r>
              <a:rPr lang="en-US" sz="1400" b="0" i="1" u="none" strike="noStrike" baseline="0" dirty="0">
                <a:solidFill>
                  <a:srgbClr val="0000FF"/>
                </a:solidFill>
                <a:latin typeface="Times-Italic"/>
              </a:rPr>
              <a:t>g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-Roman"/>
              </a:rPr>
              <a:t>transition of the CO</a:t>
            </a:r>
            <a:r>
              <a:rPr lang="en-US" sz="1600" b="0" i="0" u="none" strike="noStrike" baseline="30000" dirty="0">
                <a:solidFill>
                  <a:srgbClr val="0000FF"/>
                </a:solidFill>
                <a:latin typeface="MTSYN"/>
              </a:rPr>
              <a:t>+</a:t>
            </a:r>
            <a:r>
              <a:rPr lang="en-US" sz="1600" b="0" i="0" u="none" strike="noStrike" dirty="0">
                <a:solidFill>
                  <a:srgbClr val="0000FF"/>
                </a:solidFill>
                <a:latin typeface="MTSYN"/>
              </a:rPr>
              <a:t>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-Roman"/>
              </a:rPr>
              <a:t>-ion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C5B7742-E25F-ADD3-6D78-F7A9DE523210}"/>
              </a:ext>
            </a:extLst>
          </p:cNvPr>
          <p:cNvSpPr/>
          <p:nvPr/>
        </p:nvSpPr>
        <p:spPr>
          <a:xfrm>
            <a:off x="1559587" y="1954207"/>
            <a:ext cx="6001419" cy="2072422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F8A12-EBE5-D30E-E709-38D20C62A460}"/>
              </a:ext>
            </a:extLst>
          </p:cNvPr>
          <p:cNvSpPr txBox="1"/>
          <p:nvPr/>
        </p:nvSpPr>
        <p:spPr>
          <a:xfrm>
            <a:off x="7726968" y="2253072"/>
            <a:ext cx="964748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imes-Roman"/>
              </a:rPr>
              <a:t>Figure 1</a:t>
            </a:r>
            <a:endParaRPr lang="en-US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5375A86-2308-D13A-DB9A-B5C4BF3CD4BD}"/>
              </a:ext>
            </a:extLst>
          </p:cNvPr>
          <p:cNvSpPr/>
          <p:nvPr/>
        </p:nvSpPr>
        <p:spPr>
          <a:xfrm>
            <a:off x="2445712" y="5098083"/>
            <a:ext cx="4052175" cy="164394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CF2271-25FC-9184-B357-51ADCA29C105}"/>
              </a:ext>
            </a:extLst>
          </p:cNvPr>
          <p:cNvSpPr txBox="1"/>
          <p:nvPr/>
        </p:nvSpPr>
        <p:spPr>
          <a:xfrm>
            <a:off x="6939200" y="5716518"/>
            <a:ext cx="96474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imes-Roman"/>
              </a:rPr>
              <a:t>Figure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19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16608-B997-C77E-4F78-5C98D6EC3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CA6A62-E443-0997-42CD-A33CE541A1C9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127CA-1B62-029D-D218-C3C3C4C068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AF4DE7AB-2679-00EA-9BE8-D901B388E908}"/>
              </a:ext>
            </a:extLst>
          </p:cNvPr>
          <p:cNvSpPr txBox="1"/>
          <p:nvPr/>
        </p:nvSpPr>
        <p:spPr>
          <a:xfrm>
            <a:off x="304800" y="190039"/>
            <a:ext cx="596818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Laser Magnetic Resonance and Stark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21E0A-9508-2F6C-AFDF-93D743BB1470}"/>
              </a:ext>
            </a:extLst>
          </p:cNvPr>
          <p:cNvSpPr txBox="1"/>
          <p:nvPr/>
        </p:nvSpPr>
        <p:spPr>
          <a:xfrm>
            <a:off x="152400" y="923236"/>
            <a:ext cx="883920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0" i="0" u="none" strike="noStrike" baseline="0" dirty="0">
                <a:latin typeface="Times-Roman"/>
              </a:rPr>
              <a:t>For molecules with </a:t>
            </a:r>
            <a:r>
              <a:rPr lang="en-US" sz="2500" b="0" i="0" u="none" strike="noStrike" baseline="0" dirty="0">
                <a:solidFill>
                  <a:srgbClr val="0000FF"/>
                </a:solidFill>
                <a:latin typeface="Times-Roman"/>
              </a:rPr>
              <a:t>permanent magnetic or electric dipole moments</a:t>
            </a:r>
            <a:r>
              <a:rPr lang="en-US" sz="2500" b="0" i="0" u="none" strike="noStrike" baseline="0" dirty="0">
                <a:latin typeface="Times-Roman"/>
              </a:rPr>
              <a:t>,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500" b="0" i="0" u="none" strike="noStrike" baseline="0" dirty="0">
                <a:latin typeface="Times-Roman"/>
              </a:rPr>
              <a:t>it is often preferable to tune the absorption lines by means of </a:t>
            </a:r>
            <a:r>
              <a:rPr lang="en-US" sz="2500" b="0" i="0" u="none" strike="noStrike" baseline="0" dirty="0">
                <a:solidFill>
                  <a:srgbClr val="FF0000"/>
                </a:solidFill>
                <a:latin typeface="Times-Roman"/>
              </a:rPr>
              <a:t>external magnetic or electric fields </a:t>
            </a:r>
            <a:r>
              <a:rPr lang="en-US" sz="2500" b="0" i="0" u="none" strike="noStrike" baseline="0" dirty="0">
                <a:latin typeface="Times-Roman"/>
              </a:rPr>
              <a:t>across a </a:t>
            </a:r>
            <a:r>
              <a:rPr lang="en-US" sz="2500" b="0" i="0" u="none" strike="noStrike" baseline="0" dirty="0">
                <a:solidFill>
                  <a:srgbClr val="0000FF"/>
                </a:solidFill>
                <a:latin typeface="Times-Roman"/>
              </a:rPr>
              <a:t>fixed-frequency laser line</a:t>
            </a:r>
            <a:r>
              <a:rPr lang="en-US" sz="2500" b="0" i="0" u="none" strike="noStrike" baseline="0" dirty="0">
                <a:latin typeface="Times-Roman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500" b="0" i="0" u="none" strike="noStrike" baseline="0" dirty="0">
                <a:latin typeface="Times-Roman"/>
              </a:rPr>
              <a:t>This is particularly advantageous if intense lines of </a:t>
            </a:r>
            <a:r>
              <a:rPr lang="en-US" sz="2500" b="0" i="0" u="none" strike="noStrike" baseline="0" dirty="0">
                <a:solidFill>
                  <a:srgbClr val="FF0000"/>
                </a:solidFill>
                <a:latin typeface="Times-Roman"/>
              </a:rPr>
              <a:t>fixed-frequency lasers exist</a:t>
            </a:r>
            <a:r>
              <a:rPr lang="en-US" sz="2500" b="0" i="0" u="none" strike="noStrike" baseline="0" dirty="0">
                <a:latin typeface="Times-Roman"/>
              </a:rPr>
              <a:t> in the spectral region of interest but no tunable source with sufficient intensity is available.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500" b="0" i="0" u="none" strike="noStrike" baseline="0" dirty="0">
                <a:latin typeface="Times-Roman"/>
              </a:rPr>
              <a:t>Such spectral regions of interest are, </a:t>
            </a:r>
            <a:r>
              <a:rPr lang="en-US" sz="2500" b="0" i="0" u="none" strike="noStrike" baseline="0" dirty="0">
                <a:solidFill>
                  <a:srgbClr val="00B050"/>
                </a:solidFill>
                <a:latin typeface="Times-Roman"/>
              </a:rPr>
              <a:t>for example</a:t>
            </a:r>
            <a:r>
              <a:rPr lang="en-US" sz="2500" b="0" i="0" u="none" strike="noStrike" baseline="0" dirty="0">
                <a:latin typeface="Times-Roman"/>
              </a:rPr>
              <a:t>, the 3</a:t>
            </a:r>
            <a:r>
              <a:rPr lang="en-US" sz="2500" b="0" i="0" u="none" strike="noStrike" baseline="0" dirty="0">
                <a:latin typeface="MTSYN"/>
              </a:rPr>
              <a:t>−</a:t>
            </a:r>
            <a:r>
              <a:rPr lang="en-US" sz="2500" b="0" i="0" u="none" strike="noStrike" baseline="0" dirty="0">
                <a:latin typeface="Times-Roman"/>
              </a:rPr>
              <a:t>5</a:t>
            </a:r>
            <a:r>
              <a:rPr lang="en-US" sz="2500" b="0" i="0" u="none" strike="noStrike" baseline="0" dirty="0">
                <a:latin typeface="MTGU"/>
              </a:rPr>
              <a:t>μ</a:t>
            </a:r>
            <a:r>
              <a:rPr lang="en-US" sz="2500" b="0" i="0" u="none" strike="noStrike" baseline="0" dirty="0">
                <a:latin typeface="Times-Roman"/>
              </a:rPr>
              <a:t>m and the 10</a:t>
            </a:r>
            <a:r>
              <a:rPr lang="en-US" sz="2500" b="0" i="0" u="none" strike="noStrike" baseline="0" dirty="0">
                <a:latin typeface="MTGU"/>
              </a:rPr>
              <a:t>μ</a:t>
            </a:r>
            <a:r>
              <a:rPr lang="en-US" sz="2500" b="0" i="0" u="none" strike="noStrike" baseline="0" dirty="0">
                <a:latin typeface="Times-Roman"/>
              </a:rPr>
              <a:t>m ranges, where numerous intense lines of HF, DF, CO, N2O, and CO2 lasers can be utilized.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500" b="0" i="0" u="none" strike="noStrike" baseline="0" dirty="0">
                <a:latin typeface="Times-Roman"/>
              </a:rPr>
              <a:t>Since many of the vibrational bands fall into this spectral range, it is often called the </a:t>
            </a:r>
            <a:r>
              <a:rPr lang="en-US" sz="2500" b="0" i="1" u="none" strike="noStrike" baseline="0" dirty="0">
                <a:solidFill>
                  <a:srgbClr val="FF0000"/>
                </a:solidFill>
                <a:latin typeface="Times-Italic"/>
              </a:rPr>
              <a:t>fingerprint </a:t>
            </a:r>
            <a:r>
              <a:rPr lang="en-US" sz="2500" b="0" i="0" u="none" strike="noStrike" baseline="0" dirty="0">
                <a:solidFill>
                  <a:srgbClr val="FF0000"/>
                </a:solidFill>
                <a:latin typeface="Times-Roman"/>
              </a:rPr>
              <a:t>region </a:t>
            </a:r>
            <a:r>
              <a:rPr lang="en-US" sz="2500" b="0" i="0" u="none" strike="noStrike" baseline="0" dirty="0">
                <a:latin typeface="Times-Roman"/>
              </a:rPr>
              <a:t>of molecules.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0743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1B177-BB6E-2538-DF29-95A463F80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221134-A840-7909-490F-404C2DDB6CD2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9AC9B-6CCD-B4CA-FFB0-574BAD0124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E140AAC3-10E9-19B8-AE6D-0382164B315E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Laser Magnetic Resonance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0C208-CC13-8440-5422-A13229107DB0}"/>
              </a:ext>
            </a:extLst>
          </p:cNvPr>
          <p:cNvSpPr txBox="1"/>
          <p:nvPr/>
        </p:nvSpPr>
        <p:spPr>
          <a:xfrm>
            <a:off x="189272" y="799106"/>
            <a:ext cx="89547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u="none" strike="noStrike" baseline="0" dirty="0">
                <a:latin typeface="Times-Roman"/>
              </a:rPr>
              <a:t>The 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Times-Roman"/>
              </a:rPr>
              <a:t>molecular level </a:t>
            </a:r>
            <a:r>
              <a:rPr lang="en-US" sz="2000" b="0" i="1" u="none" strike="noStrike" baseline="0" dirty="0">
                <a:solidFill>
                  <a:srgbClr val="00B050"/>
                </a:solidFill>
                <a:latin typeface="Times-Italic"/>
              </a:rPr>
              <a:t>E</a:t>
            </a:r>
            <a:r>
              <a:rPr lang="en-US" sz="1600" b="0" i="0" u="none" strike="noStrike" baseline="0" dirty="0">
                <a:solidFill>
                  <a:srgbClr val="00B050"/>
                </a:solidFill>
                <a:latin typeface="Times-Roman"/>
              </a:rPr>
              <a:t>0 </a:t>
            </a:r>
            <a:r>
              <a:rPr lang="en-US" sz="2000" b="0" i="0" u="none" strike="noStrike" baseline="0" dirty="0">
                <a:latin typeface="Times-Roman"/>
              </a:rPr>
              <a:t>with the 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Times-Roman"/>
              </a:rPr>
              <a:t>total angular momentum </a:t>
            </a:r>
            <a:r>
              <a:rPr lang="en-US" sz="2000" b="0" i="1" u="none" strike="noStrike" baseline="0" dirty="0">
                <a:solidFill>
                  <a:srgbClr val="00B050"/>
                </a:solidFill>
                <a:latin typeface="Times-Italic"/>
              </a:rPr>
              <a:t>J </a:t>
            </a:r>
            <a:r>
              <a:rPr lang="en-US" sz="2000" b="0" i="0" u="none" strike="noStrike" baseline="0" dirty="0">
                <a:latin typeface="Times-Roman"/>
              </a:rPr>
              <a:t>splits in an </a:t>
            </a:r>
          </a:p>
          <a:p>
            <a:pPr algn="just"/>
            <a:r>
              <a:rPr lang="en-US" sz="2000" b="0" i="0" u="none" strike="noStrike" baseline="0" dirty="0">
                <a:latin typeface="Times-Roman"/>
              </a:rPr>
              <a:t>		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-Roman"/>
              </a:rPr>
              <a:t>external magnetic field </a:t>
            </a:r>
            <a:r>
              <a:rPr lang="en-US" sz="2000" b="1" i="1" u="none" strike="noStrike" baseline="0" dirty="0">
                <a:solidFill>
                  <a:srgbClr val="FF0000"/>
                </a:solidFill>
                <a:latin typeface="Times-BoldItalic"/>
              </a:rPr>
              <a:t>B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-Roman"/>
              </a:rPr>
              <a:t>into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RMTMI"/>
              </a:rPr>
              <a:t>(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-Roman"/>
              </a:rPr>
              <a:t>2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-Italic"/>
              </a:rPr>
              <a:t>J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MTSYN"/>
              </a:rPr>
              <a:t>+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-Roman"/>
              </a:rPr>
              <a:t>1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RMTMI"/>
              </a:rPr>
              <a:t>)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-Roman"/>
              </a:rPr>
              <a:t>Zeeman components </a:t>
            </a:r>
          </a:p>
          <a:p>
            <a:pPr algn="just"/>
            <a:r>
              <a:rPr lang="en-US" sz="2000" b="0" i="0" u="none" strike="noStrike" baseline="0" dirty="0">
                <a:latin typeface="Times-Roman"/>
              </a:rPr>
              <a:t>The sublevel with the magnetic quantum number </a:t>
            </a:r>
            <a:r>
              <a:rPr lang="en-US" sz="2000" b="0" i="1" u="none" strike="noStrike" baseline="0" dirty="0">
                <a:solidFill>
                  <a:srgbClr val="00B050"/>
                </a:solidFill>
                <a:latin typeface="Times-Italic"/>
              </a:rPr>
              <a:t>M 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Times-Roman"/>
              </a:rPr>
              <a:t>shifts </a:t>
            </a:r>
            <a:r>
              <a:rPr lang="en-US" sz="2000" b="0" i="0" u="none" strike="noStrike" baseline="0" dirty="0">
                <a:latin typeface="Times-Roman"/>
              </a:rPr>
              <a:t>from the 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Times-Roman"/>
              </a:rPr>
              <a:t>energy </a:t>
            </a:r>
            <a:r>
              <a:rPr lang="en-US" sz="2000" b="0" i="1" u="none" strike="noStrike" baseline="0" dirty="0">
                <a:solidFill>
                  <a:srgbClr val="00B050"/>
                </a:solidFill>
                <a:latin typeface="Times-Italic"/>
              </a:rPr>
              <a:t>E</a:t>
            </a:r>
            <a:r>
              <a:rPr lang="en-US" sz="1600" b="0" i="0" u="none" strike="noStrike" baseline="0" dirty="0">
                <a:solidFill>
                  <a:srgbClr val="00B050"/>
                </a:solidFill>
                <a:latin typeface="Times-Roman"/>
              </a:rPr>
              <a:t>0 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Times-Roman"/>
              </a:rPr>
              <a:t>at zero field </a:t>
            </a:r>
            <a:r>
              <a:rPr lang="en-US" sz="2000" b="0" i="0" u="none" strike="noStrike" baseline="0" dirty="0">
                <a:latin typeface="Times-Roman"/>
              </a:rPr>
              <a:t>to</a:t>
            </a:r>
            <a:endParaRPr lang="en-US" sz="200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45FEBBB-6BFF-0F8F-44FF-695446554038}"/>
              </a:ext>
            </a:extLst>
          </p:cNvPr>
          <p:cNvSpPr txBox="1"/>
          <p:nvPr/>
        </p:nvSpPr>
        <p:spPr>
          <a:xfrm>
            <a:off x="2736885" y="1909856"/>
            <a:ext cx="385950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b="1" i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0000FF"/>
                </a:solidFill>
                <a:latin typeface="Lucida Sans Unicode"/>
                <a:cs typeface="Lucida Sans Unicode"/>
              </a:rPr>
              <a:t>=</a:t>
            </a:r>
            <a:r>
              <a:rPr b="1" spc="-30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b="1" i="1" spc="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b="1" spc="-7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400" b="1" spc="-15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b="1" spc="-170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b="1" i="1" spc="135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2400" b="1" spc="-7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400" b="1" spc="-112" baseline="-1041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spc="40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endParaRPr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9984A-4FB7-6010-5B28-00675F06E098}"/>
              </a:ext>
            </a:extLst>
          </p:cNvPr>
          <p:cNvSpPr txBox="1"/>
          <p:nvPr/>
        </p:nvSpPr>
        <p:spPr>
          <a:xfrm>
            <a:off x="189272" y="2263799"/>
            <a:ext cx="89547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B050"/>
                </a:solidFill>
                <a:latin typeface="Times-Roman"/>
              </a:rPr>
              <a:t>where </a:t>
            </a:r>
            <a:r>
              <a:rPr lang="en-US" sz="2000" b="0" i="1" u="none" strike="noStrike" baseline="0" dirty="0">
                <a:solidFill>
                  <a:srgbClr val="00B050"/>
                </a:solidFill>
                <a:latin typeface="RMTMI"/>
              </a:rPr>
              <a:t>μ</a:t>
            </a:r>
            <a:r>
              <a:rPr lang="en-US" sz="1600" b="0" i="0" u="none" strike="noStrike" baseline="0" dirty="0">
                <a:solidFill>
                  <a:srgbClr val="00B050"/>
                </a:solidFill>
                <a:latin typeface="Times-Roman"/>
              </a:rPr>
              <a:t>0 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Times-Roman"/>
              </a:rPr>
              <a:t>is the Bohr magneton,</a:t>
            </a:r>
            <a:r>
              <a:rPr lang="en-US" sz="2000" b="0" i="0" u="none" strike="noStrike" baseline="0" dirty="0">
                <a:latin typeface="Times-Roman"/>
              </a:rPr>
              <a:t> and </a:t>
            </a:r>
            <a:r>
              <a:rPr lang="en-US" sz="2000" b="0" i="1" u="none" strike="noStrike" baseline="0" dirty="0">
                <a:solidFill>
                  <a:srgbClr val="00B050"/>
                </a:solidFill>
                <a:latin typeface="Times-Italic"/>
              </a:rPr>
              <a:t>g 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Times-Roman"/>
              </a:rPr>
              <a:t>is the </a:t>
            </a:r>
            <a:r>
              <a:rPr lang="en-US" sz="2000" b="0" i="0" u="none" strike="noStrike" baseline="0" dirty="0" err="1">
                <a:solidFill>
                  <a:srgbClr val="00B050"/>
                </a:solidFill>
                <a:latin typeface="Times-Roman"/>
              </a:rPr>
              <a:t>Land´e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Times-Roman"/>
              </a:rPr>
              <a:t> factor</a:t>
            </a:r>
            <a:r>
              <a:rPr lang="en-US" sz="2000" b="0" i="0" u="none" strike="noStrike" baseline="0" dirty="0">
                <a:latin typeface="Times-Roman"/>
              </a:rPr>
              <a:t>, which depends on the coupling scheme of the different angular momenta (electronic angular momentum, electron spin, molecular rotation, and nuclear spin). </a:t>
            </a:r>
          </a:p>
          <a:p>
            <a:pPr algn="l"/>
            <a:endParaRPr lang="en-US" sz="2000" dirty="0">
              <a:latin typeface="Times-Roman"/>
            </a:endParaRPr>
          </a:p>
          <a:p>
            <a:pPr algn="l"/>
            <a:r>
              <a:rPr lang="en-US" sz="2000" b="0" i="0" u="none" strike="noStrike" baseline="0" dirty="0">
                <a:latin typeface="Times-Roman"/>
              </a:rPr>
              <a:t>The 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Times-Roman"/>
              </a:rPr>
              <a:t>frequency </a:t>
            </a:r>
            <a:r>
              <a:rPr lang="en-US" sz="2000" b="0" i="1" u="none" strike="noStrike" baseline="0" dirty="0">
                <a:solidFill>
                  <a:srgbClr val="00B050"/>
                </a:solidFill>
                <a:latin typeface="RMTMI"/>
              </a:rPr>
              <a:t>ω </a:t>
            </a:r>
            <a:r>
              <a:rPr lang="en-US" sz="2000" b="0" i="0" u="none" strike="noStrike" baseline="0" dirty="0">
                <a:latin typeface="Times-Roman"/>
              </a:rPr>
              <a:t>of a 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-Roman"/>
              </a:rPr>
              <a:t>transition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RMTMI"/>
              </a:rPr>
              <a:t>(v,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-Italic"/>
              </a:rPr>
              <a:t>J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RMTMI"/>
              </a:rPr>
              <a:t>,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-Italic"/>
              </a:rPr>
              <a:t>M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RMTMI"/>
              </a:rPr>
              <a:t>)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MTSYN"/>
              </a:rPr>
              <a:t>→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RMTMI"/>
              </a:rPr>
              <a:t>(v,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-Italic"/>
              </a:rPr>
              <a:t>J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RMTMI"/>
              </a:rPr>
              <a:t>, 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Times-Italic"/>
              </a:rPr>
              <a:t>M</a:t>
            </a:r>
            <a:r>
              <a:rPr lang="en-US" sz="2000" b="0" i="1" u="none" strike="noStrike" baseline="0" dirty="0">
                <a:solidFill>
                  <a:srgbClr val="FF0000"/>
                </a:solidFill>
                <a:latin typeface="RMTMI"/>
              </a:rPr>
              <a:t>) </a:t>
            </a:r>
            <a:r>
              <a:rPr lang="en-US" sz="2000" b="0" i="0" u="none" strike="noStrike" baseline="0" dirty="0">
                <a:latin typeface="Times-Roman"/>
              </a:rPr>
              <a:t>is therefore tuned by the magnetic field from its unperturbed position </a:t>
            </a:r>
            <a:r>
              <a:rPr lang="en-US" sz="2000" b="0" i="1" u="none" strike="noStrike" baseline="0" dirty="0">
                <a:latin typeface="RMTMI"/>
              </a:rPr>
              <a:t>ω</a:t>
            </a:r>
            <a:r>
              <a:rPr lang="en-US" sz="1600" b="0" i="0" u="none" strike="noStrike" baseline="-25000" dirty="0">
                <a:latin typeface="Times-Roman"/>
              </a:rPr>
              <a:t>0</a:t>
            </a:r>
            <a:r>
              <a:rPr lang="en-US" sz="1600" b="0" i="0" u="none" strike="noStrike" baseline="0" dirty="0">
                <a:latin typeface="Times-Roman"/>
              </a:rPr>
              <a:t> </a:t>
            </a:r>
            <a:r>
              <a:rPr lang="en-US" sz="2000" b="0" i="0" u="none" strike="noStrike" baseline="0" dirty="0">
                <a:latin typeface="Times-Roman"/>
              </a:rPr>
              <a:t>to</a:t>
            </a: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1B999A-62F9-3574-F29A-DB32231774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0274" y="4279735"/>
            <a:ext cx="5106113" cy="6096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59FD26-3CC7-5DA3-9E04-1250AF652C40}"/>
              </a:ext>
            </a:extLst>
          </p:cNvPr>
          <p:cNvSpPr txBox="1"/>
          <p:nvPr/>
        </p:nvSpPr>
        <p:spPr>
          <a:xfrm>
            <a:off x="51619" y="4950674"/>
            <a:ext cx="9040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spc="-1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</a:t>
            </a:r>
            <a:r>
              <a:rPr lang="en-US" sz="1800" dirty="0">
                <a:latin typeface="Times New Roman"/>
                <a:cs typeface="Times New Roman"/>
              </a:rPr>
              <a:t>e </a:t>
            </a:r>
            <a:r>
              <a:rPr lang="en-US" sz="1800" spc="-5" dirty="0">
                <a:latin typeface="Times New Roman"/>
                <a:cs typeface="Times New Roman"/>
              </a:rPr>
              <a:t>obtai</a:t>
            </a:r>
            <a:r>
              <a:rPr lang="en-US" sz="1800" dirty="0">
                <a:latin typeface="Times New Roman"/>
                <a:cs typeface="Times New Roman"/>
              </a:rPr>
              <a:t>n </a:t>
            </a:r>
            <a:r>
              <a:rPr lang="en-US" sz="1800" spc="-5" dirty="0">
                <a:latin typeface="Times New Roman"/>
                <a:cs typeface="Times New Roman"/>
              </a:rPr>
              <a:t>o</a:t>
            </a:r>
            <a:r>
              <a:rPr lang="en-US" sz="1800" dirty="0">
                <a:latin typeface="Times New Roman"/>
                <a:cs typeface="Times New Roman"/>
              </a:rPr>
              <a:t>n </a:t>
            </a:r>
            <a:r>
              <a:rPr lang="en-US" sz="1800" spc="-5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e </a:t>
            </a:r>
            <a:r>
              <a:rPr lang="en-US"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transitio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n </a:t>
            </a:r>
            <a:r>
              <a:rPr lang="en-US" sz="1800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5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sz="1800" i="1" spc="2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lang="en-US" sz="2400" spc="-37" baseline="27777" dirty="0">
                <a:solidFill>
                  <a:srgbClr val="0000FF"/>
                </a:solidFill>
                <a:latin typeface="Lucida Sans Unicode"/>
                <a:cs typeface="Lucida Sans Unicode"/>
              </a:rPr>
              <a:t>i</a:t>
            </a:r>
            <a:r>
              <a:rPr lang="en-US" sz="2400" spc="44" baseline="27777" dirty="0">
                <a:solidFill>
                  <a:srgbClr val="0000FF"/>
                </a:solidFill>
                <a:latin typeface="Lucida Sans Unicode"/>
                <a:cs typeface="Lucida Sans Unicode"/>
              </a:rPr>
              <a:t>i</a:t>
            </a:r>
            <a:r>
              <a:rPr lang="en-US" sz="1800" i="1" spc="5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lang="en-US" sz="1800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J</a:t>
            </a:r>
            <a:r>
              <a:rPr lang="en-US" sz="1800" i="1" spc="-1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30" baseline="27777" dirty="0">
                <a:solidFill>
                  <a:srgbClr val="0000FF"/>
                </a:solidFill>
                <a:latin typeface="Lucida Sans Unicode"/>
                <a:cs typeface="Lucida Sans Unicode"/>
              </a:rPr>
              <a:t>i</a:t>
            </a:r>
            <a:r>
              <a:rPr lang="en-US" sz="2400" spc="37" baseline="27777" dirty="0">
                <a:solidFill>
                  <a:srgbClr val="0000FF"/>
                </a:solidFill>
                <a:latin typeface="Lucida Sans Unicode"/>
                <a:cs typeface="Lucida Sans Unicode"/>
              </a:rPr>
              <a:t>i</a:t>
            </a:r>
            <a:r>
              <a:rPr lang="en-US" sz="1800" i="1" spc="5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lang="en-US" sz="1800" i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i="1" spc="55" dirty="0" err="1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400" spc="-30" baseline="27777" dirty="0" err="1">
                <a:solidFill>
                  <a:srgbClr val="0000FF"/>
                </a:solidFill>
                <a:latin typeface="Lucida Sans Unicode"/>
                <a:cs typeface="Lucida Sans Unicode"/>
              </a:rPr>
              <a:t>i</a:t>
            </a:r>
            <a:r>
              <a:rPr lang="en-US" sz="2400" spc="37" baseline="27777" dirty="0" err="1">
                <a:solidFill>
                  <a:srgbClr val="0000FF"/>
                </a:solidFill>
                <a:latin typeface="Lucida Sans Unicode"/>
                <a:cs typeface="Lucida Sans Unicode"/>
              </a:rPr>
              <a:t>i</a:t>
            </a:r>
            <a:r>
              <a:rPr lang="en-US" sz="1800" i="1" spc="4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lang="en-US" sz="1800" i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spc="165" dirty="0">
                <a:solidFill>
                  <a:srgbClr val="0000FF"/>
                </a:solidFill>
                <a:latin typeface="Lucida Sans Unicode"/>
                <a:cs typeface="Lucida Sans Unicode"/>
              </a:rPr>
              <a:t>→</a:t>
            </a:r>
            <a:r>
              <a:rPr lang="en-US" sz="1800" spc="-100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lang="en-US" sz="1800" i="1" spc="5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sz="1800" i="1" spc="2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lang="en-US" sz="2400" spc="44" baseline="27777" dirty="0">
                <a:solidFill>
                  <a:srgbClr val="0000FF"/>
                </a:solidFill>
                <a:latin typeface="Lucida Sans Unicode"/>
                <a:cs typeface="Lucida Sans Unicode"/>
              </a:rPr>
              <a:t>i</a:t>
            </a:r>
            <a:r>
              <a:rPr lang="en-US" sz="1800" i="1" spc="5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lang="en-US" sz="1800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J</a:t>
            </a:r>
            <a:r>
              <a:rPr lang="en-US" sz="1800" i="1" spc="-1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37" baseline="27777" dirty="0" err="1">
                <a:solidFill>
                  <a:srgbClr val="0000FF"/>
                </a:solidFill>
                <a:latin typeface="Lucida Sans Unicode"/>
                <a:cs typeface="Lucida Sans Unicode"/>
              </a:rPr>
              <a:t>i</a:t>
            </a:r>
            <a:r>
              <a:rPr lang="en-US" sz="1800" i="1" spc="5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lang="en-US" sz="1800" i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i="1" spc="5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400" spc="44" baseline="27777" dirty="0">
                <a:solidFill>
                  <a:srgbClr val="0000FF"/>
                </a:solidFill>
                <a:latin typeface="Lucida Sans Unicode"/>
                <a:cs typeface="Lucida Sans Unicode"/>
              </a:rPr>
              <a:t>i</a:t>
            </a:r>
            <a:r>
              <a:rPr lang="en-US" sz="1800" i="1" spc="4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lang="en-US" sz="1800" i="1" spc="1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thre</a:t>
            </a:r>
            <a:r>
              <a:rPr lang="en-US" sz="1800" dirty="0">
                <a:latin typeface="Times New Roman"/>
                <a:cs typeface="Times New Roman"/>
              </a:rPr>
              <a:t>e </a:t>
            </a:r>
            <a:r>
              <a:rPr lang="en-US" sz="1800" spc="-5" dirty="0">
                <a:latin typeface="Times New Roman"/>
                <a:cs typeface="Times New Roman"/>
              </a:rPr>
              <a:t>group</a:t>
            </a:r>
            <a:r>
              <a:rPr lang="en-US" sz="1800" dirty="0">
                <a:latin typeface="Times New Roman"/>
                <a:cs typeface="Times New Roman"/>
              </a:rPr>
              <a:t>s </a:t>
            </a:r>
            <a:r>
              <a:rPr lang="en-US" sz="1800" spc="-5" dirty="0">
                <a:latin typeface="Times New Roman"/>
                <a:cs typeface="Times New Roman"/>
              </a:rPr>
              <a:t>of line</a:t>
            </a:r>
            <a:r>
              <a:rPr lang="en-US" sz="1800" dirty="0">
                <a:latin typeface="Times New Roman"/>
                <a:cs typeface="Times New Roman"/>
              </a:rPr>
              <a:t>s </a:t>
            </a:r>
            <a:r>
              <a:rPr lang="en-US" sz="1800" spc="-5" dirty="0">
                <a:latin typeface="Times New Roman"/>
                <a:cs typeface="Times New Roman"/>
              </a:rPr>
              <a:t>wit</a:t>
            </a:r>
            <a:r>
              <a:rPr lang="en-US" sz="1800" dirty="0">
                <a:latin typeface="Times New Roman"/>
                <a:cs typeface="Times New Roman"/>
              </a:rPr>
              <a:t>h </a:t>
            </a:r>
            <a:r>
              <a:rPr lang="en-US" sz="1800" spc="-40" dirty="0">
                <a:latin typeface="Times New Roman"/>
                <a:cs typeface="Times New Roman"/>
              </a:rPr>
              <a:t> </a:t>
            </a:r>
            <a:r>
              <a:rPr lang="en-US" sz="1800" spc="200" dirty="0">
                <a:solidFill>
                  <a:srgbClr val="0000FF"/>
                </a:solidFill>
                <a:latin typeface="Arial"/>
                <a:cs typeface="Arial"/>
              </a:rPr>
              <a:t>Δ</a:t>
            </a:r>
            <a:r>
              <a:rPr lang="en-US" sz="1800" i="1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1800" i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spc="-20" dirty="0">
                <a:solidFill>
                  <a:srgbClr val="0000FF"/>
                </a:solidFill>
                <a:latin typeface="Lucida Sans Unicode"/>
                <a:cs typeface="Lucida Sans Unicode"/>
              </a:rPr>
              <a:t>= </a:t>
            </a:r>
            <a:r>
              <a:rPr lang="en-US" sz="1800" i="1" spc="55" dirty="0" err="1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400" spc="-30" baseline="27777" dirty="0" err="1">
                <a:solidFill>
                  <a:srgbClr val="0000FF"/>
                </a:solidFill>
                <a:latin typeface="Lucida Sans Unicode"/>
                <a:cs typeface="Lucida Sans Unicode"/>
              </a:rPr>
              <a:t>ii</a:t>
            </a:r>
            <a:r>
              <a:rPr lang="en-US" sz="2400" spc="-82" baseline="27777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lang="en-US" sz="1800" spc="-20" dirty="0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lang="en-US" sz="1800" spc="-114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lang="en-US" sz="1800" i="1" spc="5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400" spc="-30" baseline="27777" dirty="0">
                <a:solidFill>
                  <a:srgbClr val="0000FF"/>
                </a:solidFill>
                <a:latin typeface="Lucida Sans Unicode"/>
                <a:cs typeface="Lucida Sans Unicode"/>
              </a:rPr>
              <a:t>i</a:t>
            </a:r>
            <a:r>
              <a:rPr lang="en-US" sz="2400" spc="67" baseline="27777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lang="en-US" sz="1800" spc="-20" dirty="0">
                <a:solidFill>
                  <a:srgbClr val="0000FF"/>
                </a:solidFill>
                <a:latin typeface="Lucida Sans Unicode"/>
                <a:cs typeface="Lucida Sans Unicode"/>
              </a:rPr>
              <a:t>=</a:t>
            </a:r>
            <a:r>
              <a:rPr lang="en-US" sz="1800" spc="-90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lang="en-US"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US" sz="1800" i="1" spc="5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lang="en-US" sz="1800" i="1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spc="-25" dirty="0">
                <a:solidFill>
                  <a:srgbClr val="0000FF"/>
                </a:solidFill>
                <a:latin typeface="Lucida Sans Unicode"/>
                <a:cs typeface="Lucida Sans Unicode"/>
              </a:rPr>
              <a:t>±</a:t>
            </a:r>
            <a:r>
              <a:rPr lang="en-US"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18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whic</a:t>
            </a:r>
            <a:r>
              <a:rPr lang="en-US" sz="1800" dirty="0">
                <a:latin typeface="Times New Roman"/>
                <a:cs typeface="Times New Roman"/>
              </a:rPr>
              <a:t>h </a:t>
            </a:r>
            <a:r>
              <a:rPr lang="en-US" sz="1800" spc="-5" dirty="0">
                <a:latin typeface="Times New Roman"/>
                <a:cs typeface="Times New Roman"/>
              </a:rPr>
              <a:t>d</a:t>
            </a:r>
            <a:r>
              <a:rPr lang="en-US" sz="1800" spc="-20" dirty="0">
                <a:latin typeface="Times New Roman"/>
                <a:cs typeface="Times New Roman"/>
              </a:rPr>
              <a:t>e</a:t>
            </a:r>
            <a:r>
              <a:rPr lang="en-US" sz="1800" spc="-5" dirty="0">
                <a:latin typeface="Times New Roman"/>
                <a:cs typeface="Times New Roman"/>
              </a:rPr>
              <a:t>generat</a:t>
            </a:r>
            <a:r>
              <a:rPr lang="en-US" sz="1800" dirty="0">
                <a:latin typeface="Times New Roman"/>
                <a:cs typeface="Times New Roman"/>
              </a:rPr>
              <a:t>e </a:t>
            </a:r>
            <a:r>
              <a:rPr lang="en-US" sz="1800" spc="-5" dirty="0">
                <a:latin typeface="Times New Roman"/>
                <a:cs typeface="Times New Roman"/>
              </a:rPr>
              <a:t>t</a:t>
            </a:r>
            <a:r>
              <a:rPr lang="en-US" sz="1800" dirty="0">
                <a:latin typeface="Times New Roman"/>
                <a:cs typeface="Times New Roman"/>
              </a:rPr>
              <a:t>o </a:t>
            </a:r>
            <a:r>
              <a:rPr lang="en-US" sz="1800" spc="-5" dirty="0">
                <a:latin typeface="Times New Roman"/>
                <a:cs typeface="Times New Roman"/>
              </a:rPr>
              <a:t>thre</a:t>
            </a:r>
            <a:r>
              <a:rPr lang="en-US" sz="1800" dirty="0">
                <a:latin typeface="Times New Roman"/>
                <a:cs typeface="Times New Roman"/>
              </a:rPr>
              <a:t>e </a:t>
            </a:r>
            <a:r>
              <a:rPr lang="en-US" sz="1800" spc="-5" dirty="0">
                <a:latin typeface="Times New Roman"/>
                <a:cs typeface="Times New Roman"/>
              </a:rPr>
              <a:t>singl</a:t>
            </a:r>
            <a:r>
              <a:rPr lang="en-US" sz="1800" dirty="0">
                <a:latin typeface="Times New Roman"/>
                <a:cs typeface="Times New Roman"/>
              </a:rPr>
              <a:t>e </a:t>
            </a:r>
            <a:r>
              <a:rPr lang="en-US" sz="1800" spc="-5" dirty="0">
                <a:latin typeface="Times New Roman"/>
                <a:cs typeface="Times New Roman"/>
              </a:rPr>
              <a:t>lines i</a:t>
            </a:r>
            <a:r>
              <a:rPr lang="en-US" sz="1800" dirty="0">
                <a:latin typeface="Times New Roman"/>
                <a:cs typeface="Times New Roman"/>
              </a:rPr>
              <a:t>f </a:t>
            </a:r>
            <a:r>
              <a:rPr lang="en-US" sz="1800" i="1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lang="en-US" sz="2400" spc="-37" baseline="27777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lang="en-US" sz="2400" spc="-30" baseline="27777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lang="en-US" sz="2400" spc="60" baseline="2777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18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=</a:t>
            </a:r>
            <a:r>
              <a:rPr lang="en-US" sz="1800" spc="-6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1800" i="1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lang="en-US" sz="2400" spc="-30" baseline="27777" dirty="0" err="1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lang="en-US" sz="2400" baseline="2777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15" baseline="2777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(norma</a:t>
            </a:r>
            <a:r>
              <a:rPr lang="en-US" sz="1800" dirty="0">
                <a:latin typeface="Times New Roman"/>
                <a:cs typeface="Times New Roman"/>
              </a:rPr>
              <a:t>l </a:t>
            </a:r>
            <a:r>
              <a:rPr lang="en-US" sz="1800" spc="-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Zeema</a:t>
            </a:r>
            <a:r>
              <a:rPr lang="en-US" sz="1800" dirty="0">
                <a:latin typeface="Times New Roman"/>
                <a:cs typeface="Times New Roman"/>
              </a:rPr>
              <a:t>n </a:t>
            </a:r>
            <a:r>
              <a:rPr lang="en-US" sz="1800" spc="-5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e</a:t>
            </a:r>
            <a:r>
              <a:rPr lang="en-US" sz="1800" spc="-30" dirty="0">
                <a:latin typeface="Times New Roman"/>
                <a:cs typeface="Times New Roman"/>
              </a:rPr>
              <a:t>f</a:t>
            </a:r>
            <a:r>
              <a:rPr lang="en-US" sz="1800" spc="-5" dirty="0">
                <a:latin typeface="Times New Roman"/>
                <a:cs typeface="Times New Roman"/>
              </a:rPr>
              <a:t>fect)</a:t>
            </a:r>
            <a:r>
              <a:rPr lang="en-US" sz="1800" dirty="0">
                <a:latin typeface="Times New Roman"/>
                <a:cs typeface="Times New Roman"/>
              </a:rPr>
              <a:t>. </a:t>
            </a:r>
            <a:endParaRPr lang="en-US" sz="1800" b="0" i="0" u="none" strike="noStrike" baseline="0" dirty="0">
              <a:latin typeface="Times-Roman"/>
            </a:endParaRP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The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-Roman"/>
              </a:rPr>
              <a:t>tuning range depends </a:t>
            </a:r>
            <a:r>
              <a:rPr lang="en-US" sz="1800" b="0" i="0" u="none" strike="noStrike" baseline="0" dirty="0">
                <a:latin typeface="Times-Roman"/>
              </a:rPr>
              <a:t>on the magnitude of </a:t>
            </a:r>
            <a:r>
              <a:rPr lang="en-US" sz="1800" b="0" i="1" u="none" strike="noStrike" baseline="0" dirty="0" err="1">
                <a:latin typeface="Times-Italic"/>
              </a:rPr>
              <a:t>gii</a:t>
            </a:r>
            <a:r>
              <a:rPr lang="en-US" sz="1800" b="0" i="1" u="none" strike="noStrike" baseline="0" dirty="0">
                <a:latin typeface="Times-Italic"/>
              </a:rPr>
              <a:t> − </a:t>
            </a:r>
            <a:r>
              <a:rPr lang="en-US" sz="1800" b="0" i="1" u="none" strike="noStrike" baseline="0" dirty="0" err="1">
                <a:latin typeface="Times-Italic"/>
              </a:rPr>
              <a:t>gi</a:t>
            </a:r>
            <a:r>
              <a:rPr lang="en-US" sz="1800" b="0" i="1" u="none" strike="noStrike" baseline="0" dirty="0">
                <a:latin typeface="Times-Italic"/>
              </a:rPr>
              <a:t> </a:t>
            </a:r>
            <a:r>
              <a:rPr lang="en-US" sz="1800" b="0" i="0" u="none" strike="noStrike" baseline="0" dirty="0">
                <a:latin typeface="Times-Roman"/>
              </a:rPr>
              <a:t>and is larger for molecules with a large permanent dipole moment.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09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7FA55-FBDA-D239-0EE9-013C91FC8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C86E6A-A8E6-3F77-AC70-A8A3903E6331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FC5BE-D39A-AAAF-6EE5-FA8C711FCF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BAC7DE9E-EDF1-B82F-204A-EBE81C61963D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Laser Magnetic Resonance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99E87A4-1F29-4E19-FAEA-A8FEBAD5F64C}"/>
              </a:ext>
            </a:extLst>
          </p:cNvPr>
          <p:cNvSpPr/>
          <p:nvPr/>
        </p:nvSpPr>
        <p:spPr>
          <a:xfrm>
            <a:off x="972106" y="798870"/>
            <a:ext cx="6795378" cy="3134612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20828-8F5F-909E-20B6-B41C50BD298A}"/>
              </a:ext>
            </a:extLst>
          </p:cNvPr>
          <p:cNvSpPr txBox="1"/>
          <p:nvPr/>
        </p:nvSpPr>
        <p:spPr>
          <a:xfrm>
            <a:off x="154480" y="3999801"/>
            <a:ext cx="8839201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Figur</a:t>
            </a:r>
            <a:r>
              <a:rPr lang="en-US" sz="17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n-US" sz="1700" spc="6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1700" dirty="0">
                <a:solidFill>
                  <a:srgbClr val="FF0000"/>
                </a:solidFill>
                <a:latin typeface="Times New Roman"/>
                <a:cs typeface="Times New Roman"/>
              </a:rPr>
              <a:t>a) </a:t>
            </a:r>
            <a:r>
              <a:rPr lang="en-US" sz="17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700" spc="-20" dirty="0">
                <a:latin typeface="Times New Roman"/>
                <a:cs typeface="Times New Roman"/>
              </a:rPr>
              <a:t>e</a:t>
            </a:r>
            <a:r>
              <a:rPr lang="en-US" sz="1700" spc="-5" dirty="0">
                <a:latin typeface="Times New Roman"/>
                <a:cs typeface="Times New Roman"/>
              </a:rPr>
              <a:t>xplain</a:t>
            </a:r>
            <a:r>
              <a:rPr lang="en-US" sz="1700" dirty="0">
                <a:latin typeface="Times New Roman"/>
                <a:cs typeface="Times New Roman"/>
              </a:rPr>
              <a:t>s </a:t>
            </a:r>
            <a:r>
              <a:rPr lang="en-US" sz="1700" spc="-5" dirty="0">
                <a:latin typeface="Times New Roman"/>
                <a:cs typeface="Times New Roman"/>
              </a:rPr>
              <a:t>schematicall</a:t>
            </a:r>
            <a:r>
              <a:rPr lang="en-US" sz="1700" dirty="0">
                <a:latin typeface="Times New Roman"/>
                <a:cs typeface="Times New Roman"/>
              </a:rPr>
              <a:t>y </a:t>
            </a:r>
            <a:r>
              <a:rPr lang="en-US" sz="1700" spc="-5" dirty="0">
                <a:latin typeface="Times New Roman"/>
                <a:cs typeface="Times New Roman"/>
              </a:rPr>
              <a:t>th</a:t>
            </a:r>
            <a:r>
              <a:rPr lang="en-US" sz="1700" dirty="0">
                <a:latin typeface="Times New Roman"/>
                <a:cs typeface="Times New Roman"/>
              </a:rPr>
              <a:t>e </a:t>
            </a:r>
            <a:r>
              <a:rPr lang="en-US" sz="1700" spc="-5" dirty="0">
                <a:latin typeface="Times New Roman"/>
                <a:cs typeface="Times New Roman"/>
              </a:rPr>
              <a:t>appearanc</a:t>
            </a:r>
            <a:r>
              <a:rPr lang="en-US" sz="1700" dirty="0">
                <a:latin typeface="Times New Roman"/>
                <a:cs typeface="Times New Roman"/>
              </a:rPr>
              <a:t>e </a:t>
            </a:r>
            <a:r>
              <a:rPr lang="en-US" sz="1700" spc="-5" dirty="0">
                <a:latin typeface="Times New Roman"/>
                <a:cs typeface="Times New Roman"/>
              </a:rPr>
              <a:t>o</a:t>
            </a:r>
            <a:r>
              <a:rPr lang="en-US" sz="1700" dirty="0">
                <a:latin typeface="Times New Roman"/>
                <a:cs typeface="Times New Roman"/>
              </a:rPr>
              <a:t>f </a:t>
            </a:r>
            <a:r>
              <a:rPr lang="en-US" sz="1700" spc="-5" dirty="0">
                <a:latin typeface="Times New Roman"/>
                <a:cs typeface="Times New Roman"/>
              </a:rPr>
              <a:t>resonance</a:t>
            </a:r>
            <a:r>
              <a:rPr lang="en-US" sz="1700" dirty="0">
                <a:latin typeface="Times New Roman"/>
                <a:cs typeface="Times New Roman"/>
              </a:rPr>
              <a:t>s </a:t>
            </a:r>
            <a:r>
              <a:rPr lang="en-US" sz="1700" spc="-5" dirty="0">
                <a:latin typeface="Times New Roman"/>
                <a:cs typeface="Times New Roman"/>
              </a:rPr>
              <a:t>betwee</a:t>
            </a:r>
            <a:r>
              <a:rPr lang="en-US" sz="1700" dirty="0">
                <a:latin typeface="Times New Roman"/>
                <a:cs typeface="Times New Roman"/>
              </a:rPr>
              <a:t>n </a:t>
            </a:r>
            <a:r>
              <a:rPr lang="en-US" sz="1700" spc="-5" dirty="0">
                <a:latin typeface="Times New Roman"/>
                <a:cs typeface="Times New Roman"/>
              </a:rPr>
              <a:t>th</a:t>
            </a:r>
            <a:r>
              <a:rPr lang="en-US" sz="1700" dirty="0">
                <a:latin typeface="Times New Roman"/>
                <a:cs typeface="Times New Roman"/>
              </a:rPr>
              <a:t>e </a:t>
            </a:r>
            <a:r>
              <a:rPr lang="en-US" sz="1700" spc="-25" dirty="0">
                <a:latin typeface="Times New Roman"/>
                <a:cs typeface="Times New Roman"/>
              </a:rPr>
              <a:t>fi</a:t>
            </a:r>
            <a:r>
              <a:rPr lang="en-US" sz="1700" spc="-50" dirty="0">
                <a:latin typeface="Times New Roman"/>
                <a:cs typeface="Times New Roman"/>
              </a:rPr>
              <a:t>x</a:t>
            </a:r>
            <a:r>
              <a:rPr lang="en-US" sz="1700" spc="-5" dirty="0">
                <a:latin typeface="Times New Roman"/>
                <a:cs typeface="Times New Roman"/>
              </a:rPr>
              <a:t>e</a:t>
            </a:r>
            <a:r>
              <a:rPr lang="en-US" sz="1700" dirty="0">
                <a:latin typeface="Times New Roman"/>
                <a:cs typeface="Times New Roman"/>
              </a:rPr>
              <a:t>d </a:t>
            </a:r>
            <a:r>
              <a:rPr lang="en-US" sz="1700" spc="-5" dirty="0">
                <a:latin typeface="Times New Roman"/>
                <a:cs typeface="Times New Roman"/>
              </a:rPr>
              <a:t>frequen</a:t>
            </a:r>
            <a:r>
              <a:rPr lang="en-US" sz="1700" spc="-20" dirty="0">
                <a:latin typeface="Times New Roman"/>
                <a:cs typeface="Times New Roman"/>
              </a:rPr>
              <a:t>c</a:t>
            </a:r>
            <a:r>
              <a:rPr lang="en-US" sz="1700" dirty="0">
                <a:latin typeface="Times New Roman"/>
                <a:cs typeface="Times New Roman"/>
              </a:rPr>
              <a:t>y </a:t>
            </a:r>
            <a:r>
              <a:rPr lang="en-US" sz="1700" i="1" spc="-95" dirty="0" err="1">
                <a:latin typeface="Arial"/>
                <a:cs typeface="Arial"/>
              </a:rPr>
              <a:t>ω</a:t>
            </a:r>
            <a:r>
              <a:rPr lang="en-US" sz="1700" i="1" spc="-7" baseline="-10416" dirty="0" err="1">
                <a:latin typeface="Times New Roman"/>
                <a:cs typeface="Times New Roman"/>
              </a:rPr>
              <a:t>L</a:t>
            </a:r>
            <a:r>
              <a:rPr lang="en-US" sz="1700" i="1" baseline="-10416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an</a:t>
            </a:r>
            <a:r>
              <a:rPr lang="en-US" sz="1700" dirty="0">
                <a:latin typeface="Times New Roman"/>
                <a:cs typeface="Times New Roman"/>
              </a:rPr>
              <a:t>d </a:t>
            </a:r>
            <a:r>
              <a:rPr lang="en-US" sz="1700" spc="-5" dirty="0">
                <a:latin typeface="Times New Roman"/>
                <a:cs typeface="Times New Roman"/>
              </a:rPr>
              <a:t>th</a:t>
            </a:r>
            <a:r>
              <a:rPr lang="en-US" sz="1700" dirty="0">
                <a:latin typeface="Times New Roman"/>
                <a:cs typeface="Times New Roman"/>
              </a:rPr>
              <a:t>e </a:t>
            </a:r>
            <a:r>
              <a:rPr lang="en-US" sz="1700" spc="-5" dirty="0">
                <a:latin typeface="Times New Roman"/>
                <a:cs typeface="Times New Roman"/>
              </a:rPr>
              <a:t>di</a:t>
            </a:r>
            <a:r>
              <a:rPr lang="en-US" sz="1700" spc="-30" dirty="0">
                <a:latin typeface="Times New Roman"/>
                <a:cs typeface="Times New Roman"/>
              </a:rPr>
              <a:t>f</a:t>
            </a:r>
            <a:r>
              <a:rPr lang="en-US" sz="1700" spc="-5" dirty="0">
                <a:latin typeface="Times New Roman"/>
                <a:cs typeface="Times New Roman"/>
              </a:rPr>
              <a:t>feren</a:t>
            </a:r>
            <a:r>
              <a:rPr lang="en-US" sz="1700" dirty="0">
                <a:latin typeface="Times New Roman"/>
                <a:cs typeface="Times New Roman"/>
              </a:rPr>
              <a:t>t </a:t>
            </a:r>
            <a:r>
              <a:rPr lang="en-US" sz="1700" spc="-45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Zeema</a:t>
            </a:r>
            <a:r>
              <a:rPr lang="en-US" sz="1700" dirty="0">
                <a:latin typeface="Times New Roman"/>
                <a:cs typeface="Times New Roman"/>
              </a:rPr>
              <a:t>n </a:t>
            </a:r>
            <a:r>
              <a:rPr lang="en-US" sz="1700" spc="-5" dirty="0">
                <a:latin typeface="Times New Roman"/>
                <a:cs typeface="Times New Roman"/>
              </a:rPr>
              <a:t>component</a:t>
            </a:r>
            <a:r>
              <a:rPr lang="en-US" sz="1700" dirty="0">
                <a:latin typeface="Times New Roman"/>
                <a:cs typeface="Times New Roman"/>
              </a:rPr>
              <a:t>s </a:t>
            </a:r>
            <a:r>
              <a:rPr lang="en-US" sz="1700" spc="-5" dirty="0">
                <a:latin typeface="Times New Roman"/>
                <a:cs typeface="Times New Roman"/>
              </a:rPr>
              <a:t>when th</a:t>
            </a:r>
            <a:r>
              <a:rPr lang="en-US" sz="1700" dirty="0">
                <a:latin typeface="Times New Roman"/>
                <a:cs typeface="Times New Roman"/>
              </a:rPr>
              <a:t>e </a:t>
            </a:r>
            <a:r>
              <a:rPr lang="en-US" sz="1700" spc="-5" dirty="0">
                <a:latin typeface="Times New Roman"/>
                <a:cs typeface="Times New Roman"/>
              </a:rPr>
              <a:t>magneti</a:t>
            </a:r>
            <a:r>
              <a:rPr lang="en-US" sz="1700" dirty="0">
                <a:latin typeface="Times New Roman"/>
                <a:cs typeface="Times New Roman"/>
              </a:rPr>
              <a:t>c </a:t>
            </a:r>
            <a:r>
              <a:rPr lang="en-US" sz="1700" spc="-20" dirty="0">
                <a:latin typeface="Times New Roman"/>
                <a:cs typeface="Times New Roman"/>
              </a:rPr>
              <a:t>fiel</a:t>
            </a:r>
            <a:r>
              <a:rPr lang="en-US" sz="1700" spc="-25" dirty="0">
                <a:latin typeface="Times New Roman"/>
                <a:cs typeface="Times New Roman"/>
              </a:rPr>
              <a:t>d</a:t>
            </a:r>
            <a:r>
              <a:rPr lang="en-US" sz="1700" dirty="0">
                <a:latin typeface="Times New Roman"/>
                <a:cs typeface="Times New Roman"/>
              </a:rPr>
              <a:t> </a:t>
            </a:r>
            <a:r>
              <a:rPr lang="en-US" sz="1700" spc="45" dirty="0">
                <a:latin typeface="Times New Roman"/>
                <a:cs typeface="Times New Roman"/>
              </a:rPr>
              <a:t> </a:t>
            </a:r>
            <a:r>
              <a:rPr lang="en-US" sz="1700" b="1" i="1" dirty="0">
                <a:latin typeface="Times New Roman"/>
                <a:cs typeface="Times New Roman"/>
              </a:rPr>
              <a:t>B </a:t>
            </a:r>
            <a:r>
              <a:rPr lang="en-US" sz="1700" b="1" i="1" spc="-60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i</a:t>
            </a:r>
            <a:r>
              <a:rPr lang="en-US" sz="1700" dirty="0">
                <a:latin typeface="Times New Roman"/>
                <a:cs typeface="Times New Roman"/>
              </a:rPr>
              <a:t>s </a:t>
            </a:r>
            <a:r>
              <a:rPr lang="en-US" sz="1700" spc="-5" dirty="0">
                <a:latin typeface="Times New Roman"/>
                <a:cs typeface="Times New Roman"/>
              </a:rPr>
              <a:t>tuned</a:t>
            </a:r>
            <a:r>
              <a:rPr lang="en-US" sz="1700" dirty="0">
                <a:latin typeface="Times New Roman"/>
                <a:cs typeface="Times New Roman"/>
              </a:rPr>
              <a:t>. </a:t>
            </a:r>
            <a:r>
              <a:rPr lang="en-US" sz="1700" spc="-30" dirty="0">
                <a:latin typeface="Times New Roman"/>
                <a:cs typeface="Times New Roman"/>
              </a:rPr>
              <a:t> 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700" spc="-5" dirty="0">
                <a:latin typeface="Times New Roman"/>
                <a:cs typeface="Times New Roman"/>
              </a:rPr>
              <a:t>Th</a:t>
            </a:r>
            <a:r>
              <a:rPr lang="en-US" sz="1700" dirty="0">
                <a:latin typeface="Times New Roman"/>
                <a:cs typeface="Times New Roman"/>
              </a:rPr>
              <a:t>e </a:t>
            </a:r>
            <a:r>
              <a:rPr lang="en-US" sz="1700" spc="-20" dirty="0">
                <a:latin typeface="Times New Roman"/>
                <a:cs typeface="Times New Roman"/>
              </a:rPr>
              <a:t>e</a:t>
            </a:r>
            <a:r>
              <a:rPr lang="en-US" sz="1700" spc="-5" dirty="0">
                <a:latin typeface="Times New Roman"/>
                <a:cs typeface="Times New Roman"/>
              </a:rPr>
              <a:t>xperimenta</a:t>
            </a:r>
            <a:r>
              <a:rPr lang="en-US" sz="1700" dirty="0">
                <a:latin typeface="Times New Roman"/>
                <a:cs typeface="Times New Roman"/>
              </a:rPr>
              <a:t>l </a:t>
            </a:r>
            <a:r>
              <a:rPr lang="en-US" sz="1700" spc="-5" dirty="0">
                <a:latin typeface="Times New Roman"/>
                <a:cs typeface="Times New Roman"/>
              </a:rPr>
              <a:t>arrangemen</a:t>
            </a:r>
            <a:r>
              <a:rPr lang="en-US" sz="1700" dirty="0">
                <a:latin typeface="Times New Roman"/>
                <a:cs typeface="Times New Roman"/>
              </a:rPr>
              <a:t>t </a:t>
            </a:r>
            <a:r>
              <a:rPr lang="en-US" sz="1700" spc="-5" dirty="0">
                <a:latin typeface="Times New Roman"/>
                <a:cs typeface="Times New Roman"/>
              </a:rPr>
              <a:t>i</a:t>
            </a:r>
            <a:r>
              <a:rPr lang="en-US" sz="1700" dirty="0">
                <a:latin typeface="Times New Roman"/>
                <a:cs typeface="Times New Roman"/>
              </a:rPr>
              <a:t>s </a:t>
            </a:r>
            <a:r>
              <a:rPr lang="en-US" sz="1700" spc="-5" dirty="0">
                <a:latin typeface="Times New Roman"/>
                <a:cs typeface="Times New Roman"/>
              </a:rPr>
              <a:t>illustrated i</a:t>
            </a:r>
            <a:r>
              <a:rPr lang="en-US" sz="1700" dirty="0">
                <a:latin typeface="Times New Roman"/>
                <a:cs typeface="Times New Roman"/>
              </a:rPr>
              <a:t>n </a:t>
            </a:r>
            <a:r>
              <a:rPr lang="en-US" sz="1700" spc="-130" dirty="0">
                <a:latin typeface="Times New Roman"/>
                <a:cs typeface="Times New Roman"/>
              </a:rPr>
              <a:t> </a:t>
            </a:r>
            <a:r>
              <a:rPr lang="en-US"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Fig</a:t>
            </a:r>
            <a:r>
              <a:rPr lang="en-US" sz="17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1700" spc="-90" dirty="0">
                <a:solidFill>
                  <a:srgbClr val="FF0000"/>
                </a:solidFill>
                <a:latin typeface="Times New Roman"/>
                <a:cs typeface="Times New Roman"/>
              </a:rPr>
              <a:t> (</a:t>
            </a:r>
            <a:r>
              <a:rPr lang="en-US" sz="1700" spc="-45" dirty="0">
                <a:solidFill>
                  <a:srgbClr val="FF0000"/>
                </a:solidFill>
                <a:latin typeface="Times New Roman"/>
                <a:cs typeface="Times New Roman"/>
              </a:rPr>
              <a:t>b)</a:t>
            </a:r>
            <a:r>
              <a:rPr lang="en-US" sz="1700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lang="en-US" sz="17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700" spc="-5" dirty="0">
                <a:latin typeface="Times New Roman"/>
                <a:cs typeface="Times New Roman"/>
              </a:rPr>
              <a:t>Th</a:t>
            </a:r>
            <a:r>
              <a:rPr lang="en-US" sz="1700" dirty="0">
                <a:latin typeface="Times New Roman"/>
                <a:cs typeface="Times New Roman"/>
              </a:rPr>
              <a:t>e </a:t>
            </a:r>
            <a:r>
              <a:rPr lang="en-US" sz="1700" spc="-5" dirty="0">
                <a:latin typeface="Times New Roman"/>
                <a:cs typeface="Times New Roman"/>
              </a:rPr>
              <a:t>sampl</a:t>
            </a:r>
            <a:r>
              <a:rPr lang="en-US" sz="1700" dirty="0">
                <a:latin typeface="Times New Roman"/>
                <a:cs typeface="Times New Roman"/>
              </a:rPr>
              <a:t>e </a:t>
            </a:r>
            <a:r>
              <a:rPr lang="en-US" sz="1700" spc="-5" dirty="0">
                <a:latin typeface="Times New Roman"/>
                <a:cs typeface="Times New Roman"/>
              </a:rPr>
              <a:t>i</a:t>
            </a:r>
            <a:r>
              <a:rPr lang="en-US" sz="1700" dirty="0">
                <a:latin typeface="Times New Roman"/>
                <a:cs typeface="Times New Roman"/>
              </a:rPr>
              <a:t>s </a:t>
            </a:r>
            <a:r>
              <a:rPr lang="en-US" sz="1700" spc="-5" dirty="0">
                <a:latin typeface="Times New Roman"/>
                <a:cs typeface="Times New Roman"/>
              </a:rPr>
              <a:t>place</a:t>
            </a:r>
            <a:r>
              <a:rPr lang="en-US" sz="1700" dirty="0">
                <a:latin typeface="Times New Roman"/>
                <a:cs typeface="Times New Roman"/>
              </a:rPr>
              <a:t>d </a:t>
            </a:r>
            <a:r>
              <a:rPr lang="en-US" sz="1700" spc="-5" dirty="0">
                <a:latin typeface="Times New Roman"/>
                <a:cs typeface="Times New Roman"/>
              </a:rPr>
              <a:t>insid</a:t>
            </a:r>
            <a:r>
              <a:rPr lang="en-US" sz="1700" dirty="0">
                <a:latin typeface="Times New Roman"/>
                <a:cs typeface="Times New Roman"/>
              </a:rPr>
              <a:t>e </a:t>
            </a:r>
            <a:r>
              <a:rPr lang="en-US" sz="1700" spc="-5" dirty="0">
                <a:latin typeface="Times New Roman"/>
                <a:cs typeface="Times New Roman"/>
              </a:rPr>
              <a:t>th</a:t>
            </a:r>
            <a:r>
              <a:rPr lang="en-US" sz="1700" dirty="0">
                <a:latin typeface="Times New Roman"/>
                <a:cs typeface="Times New Roman"/>
              </a:rPr>
              <a:t>e </a:t>
            </a:r>
            <a:r>
              <a:rPr lang="en-US" sz="1700" spc="-5" dirty="0">
                <a:latin typeface="Times New Roman"/>
                <a:cs typeface="Times New Roman"/>
              </a:rPr>
              <a:t>lase</a:t>
            </a:r>
            <a:r>
              <a:rPr lang="en-US" sz="1700" dirty="0">
                <a:latin typeface="Times New Roman"/>
                <a:cs typeface="Times New Roman"/>
              </a:rPr>
              <a:t>r </a:t>
            </a:r>
            <a:r>
              <a:rPr lang="en-US" sz="1700" spc="-5" dirty="0">
                <a:latin typeface="Times New Roman"/>
                <a:cs typeface="Times New Roman"/>
              </a:rPr>
              <a:t>c</a:t>
            </a:r>
            <a:r>
              <a:rPr lang="en-US" sz="1700" spc="-25" dirty="0">
                <a:latin typeface="Times New Roman"/>
                <a:cs typeface="Times New Roman"/>
              </a:rPr>
              <a:t>a</a:t>
            </a:r>
            <a:r>
              <a:rPr lang="en-US" sz="1700" spc="-5" dirty="0">
                <a:latin typeface="Times New Roman"/>
                <a:cs typeface="Times New Roman"/>
              </a:rPr>
              <a:t>vit</a:t>
            </a:r>
            <a:r>
              <a:rPr lang="en-US" sz="1700" dirty="0">
                <a:latin typeface="Times New Roman"/>
                <a:cs typeface="Times New Roman"/>
              </a:rPr>
              <a:t>y, and the laser output </a:t>
            </a:r>
            <a:r>
              <a:rPr lang="en-US" sz="1700" spc="-5" dirty="0">
                <a:latin typeface="Times New Roman"/>
                <a:cs typeface="Times New Roman"/>
              </a:rPr>
              <a:t>i</a:t>
            </a:r>
            <a:r>
              <a:rPr lang="en-US" sz="1700" dirty="0">
                <a:latin typeface="Times New Roman"/>
                <a:cs typeface="Times New Roman"/>
              </a:rPr>
              <a:t>s </a:t>
            </a:r>
            <a:r>
              <a:rPr lang="en-US" sz="1700" spc="-5" dirty="0">
                <a:latin typeface="Times New Roman"/>
                <a:cs typeface="Times New Roman"/>
              </a:rPr>
              <a:t>monitore</a:t>
            </a:r>
            <a:r>
              <a:rPr lang="en-US" sz="1700" dirty="0">
                <a:latin typeface="Times New Roman"/>
                <a:cs typeface="Times New Roman"/>
              </a:rPr>
              <a:t>d </a:t>
            </a:r>
            <a:r>
              <a:rPr lang="en-US" sz="1700" spc="-5" dirty="0">
                <a:latin typeface="Times New Roman"/>
                <a:cs typeface="Times New Roman"/>
              </a:rPr>
              <a:t>a</a:t>
            </a:r>
            <a:r>
              <a:rPr lang="en-US" sz="1700" dirty="0">
                <a:latin typeface="Times New Roman"/>
                <a:cs typeface="Times New Roman"/>
              </a:rPr>
              <a:t>s a </a:t>
            </a:r>
            <a:r>
              <a:rPr lang="en-US" sz="1700" spc="-5" dirty="0">
                <a:latin typeface="Times New Roman"/>
                <a:cs typeface="Times New Roman"/>
              </a:rPr>
              <a:t>functio</a:t>
            </a:r>
            <a:r>
              <a:rPr lang="en-US" sz="1700" dirty="0">
                <a:latin typeface="Times New Roman"/>
                <a:cs typeface="Times New Roman"/>
              </a:rPr>
              <a:t>n </a:t>
            </a:r>
            <a:r>
              <a:rPr lang="en-US" sz="1700" spc="-5" dirty="0">
                <a:latin typeface="Times New Roman"/>
                <a:cs typeface="Times New Roman"/>
              </a:rPr>
              <a:t>o</a:t>
            </a:r>
            <a:r>
              <a:rPr lang="en-US" sz="1700" dirty="0">
                <a:latin typeface="Times New Roman"/>
                <a:cs typeface="Times New Roman"/>
              </a:rPr>
              <a:t>f </a:t>
            </a:r>
            <a:r>
              <a:rPr lang="en-US" sz="1700" spc="-5" dirty="0">
                <a:latin typeface="Times New Roman"/>
                <a:cs typeface="Times New Roman"/>
              </a:rPr>
              <a:t>th</a:t>
            </a:r>
            <a:r>
              <a:rPr lang="en-US" sz="1700" dirty="0">
                <a:latin typeface="Times New Roman"/>
                <a:cs typeface="Times New Roman"/>
              </a:rPr>
              <a:t>e </a:t>
            </a:r>
            <a:r>
              <a:rPr lang="en-US" sz="1700" spc="-5" dirty="0">
                <a:latin typeface="Times New Roman"/>
                <a:cs typeface="Times New Roman"/>
              </a:rPr>
              <a:t>magneti</a:t>
            </a:r>
            <a:r>
              <a:rPr lang="en-US" sz="1700" dirty="0">
                <a:latin typeface="Times New Roman"/>
                <a:cs typeface="Times New Roman"/>
              </a:rPr>
              <a:t>c </a:t>
            </a:r>
            <a:r>
              <a:rPr lang="en-US" sz="1700" spc="-20" dirty="0">
                <a:latin typeface="Times New Roman"/>
                <a:cs typeface="Times New Roman"/>
              </a:rPr>
              <a:t>field. 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700" spc="-20" dirty="0">
                <a:solidFill>
                  <a:srgbClr val="FF0000"/>
                </a:solidFill>
                <a:latin typeface="Times New Roman"/>
                <a:cs typeface="Times New Roman"/>
              </a:rPr>
              <a:t>Fig. (c)</a:t>
            </a:r>
            <a:r>
              <a:rPr lang="en-US" sz="1700" spc="-20" dirty="0">
                <a:latin typeface="Times New Roman"/>
                <a:cs typeface="Times New Roman"/>
              </a:rPr>
              <a:t> shows the laser magnetic resonance  (LMR) spectrum of the  CH  radical with some  OH  lines overlapping.  Concentrations of 2 ×108 molecules/cm3  could still be detected with a reasonable signal-to-noise ratio for the detector time constant of 1 s. </a:t>
            </a:r>
            <a:endParaRPr lang="en-US" sz="17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7845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54105-8253-68B2-76E6-2FFEB943E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854D5A-A830-A126-7510-F342104C23AE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B0981-C268-51C0-3314-B9A837A269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2BC7F882-8748-270A-749F-52352D27C0F6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Stark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D23B9-786E-3703-C01A-6E904E07D4F4}"/>
              </a:ext>
            </a:extLst>
          </p:cNvPr>
          <p:cNvSpPr txBox="1"/>
          <p:nvPr/>
        </p:nvSpPr>
        <p:spPr>
          <a:xfrm>
            <a:off x="275303" y="906355"/>
            <a:ext cx="844061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spc="-5" dirty="0">
                <a:latin typeface="Times New Roman"/>
                <a:cs typeface="Times New Roman"/>
              </a:rPr>
              <a:t>Star</a:t>
            </a:r>
            <a:r>
              <a:rPr lang="en-US" sz="2800" dirty="0">
                <a:latin typeface="Times New Roman"/>
                <a:cs typeface="Times New Roman"/>
              </a:rPr>
              <a:t>k </a:t>
            </a:r>
            <a:r>
              <a:rPr lang="en-US" sz="2800" spc="-5" dirty="0">
                <a:latin typeface="Times New Roman"/>
                <a:cs typeface="Times New Roman"/>
              </a:rPr>
              <a:t>spectrosco</a:t>
            </a:r>
            <a:r>
              <a:rPr lang="en-US" sz="2800" spc="-15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y </a:t>
            </a:r>
            <a:r>
              <a:rPr lang="en-US" sz="2800" spc="-5" dirty="0">
                <a:latin typeface="Times New Roman"/>
                <a:cs typeface="Times New Roman"/>
              </a:rPr>
              <a:t>utilize</a:t>
            </a:r>
            <a:r>
              <a:rPr lang="en-US" sz="2800" dirty="0">
                <a:latin typeface="Times New Roman"/>
                <a:cs typeface="Times New Roman"/>
              </a:rPr>
              <a:t>s </a:t>
            </a:r>
            <a:r>
              <a:rPr lang="en-US" sz="2800" spc="-5" dirty="0">
                <a:latin typeface="Times New Roman"/>
                <a:cs typeface="Times New Roman"/>
              </a:rPr>
              <a:t>th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Stark shif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f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molecula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lang="en-US"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electri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lang="en-US"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field</a:t>
            </a:r>
            <a:r>
              <a:rPr lang="en-US"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</a:t>
            </a:r>
            <a:r>
              <a:rPr lang="en-US" sz="2800" dirty="0">
                <a:latin typeface="Times New Roman"/>
                <a:cs typeface="Times New Roman"/>
              </a:rPr>
              <a:t>o </a:t>
            </a:r>
            <a:r>
              <a:rPr lang="en-US" sz="2800" spc="-5" dirty="0">
                <a:latin typeface="Times New Roman"/>
                <a:cs typeface="Times New Roman"/>
              </a:rPr>
              <a:t>tun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molecula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r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absorptio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n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lines </a:t>
            </a:r>
            <a:r>
              <a:rPr lang="en-US" sz="2800" spc="-5" dirty="0">
                <a:latin typeface="Times New Roman"/>
                <a:cs typeface="Times New Roman"/>
              </a:rPr>
              <a:t>int</a:t>
            </a:r>
            <a:r>
              <a:rPr lang="en-US" sz="2800" dirty="0">
                <a:latin typeface="Times New Roman"/>
                <a:cs typeface="Times New Roman"/>
              </a:rPr>
              <a:t>o </a:t>
            </a:r>
            <a:r>
              <a:rPr lang="en-US" sz="2800" spc="-5" dirty="0">
                <a:latin typeface="Times New Roman"/>
                <a:cs typeface="Times New Roman"/>
              </a:rPr>
              <a:t>resonanc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5" dirty="0">
                <a:latin typeface="Times New Roman"/>
                <a:cs typeface="Times New Roman"/>
              </a:rPr>
              <a:t>wit</a:t>
            </a:r>
            <a:r>
              <a:rPr lang="en-US" sz="2800" dirty="0">
                <a:latin typeface="Times New Roman"/>
                <a:cs typeface="Times New Roman"/>
              </a:rPr>
              <a:t>h </a:t>
            </a:r>
            <a:r>
              <a:rPr lang="en-US" sz="2800" spc="-5" dirty="0">
                <a:latin typeface="Times New Roman"/>
                <a:cs typeface="Times New Roman"/>
              </a:rPr>
              <a:t>line</a:t>
            </a:r>
            <a:r>
              <a:rPr lang="en-US" sz="2800" dirty="0">
                <a:latin typeface="Times New Roman"/>
                <a:cs typeface="Times New Roman"/>
              </a:rPr>
              <a:t>s </a:t>
            </a:r>
            <a:r>
              <a:rPr lang="en-US" sz="2800" spc="-5" dirty="0">
                <a:latin typeface="Times New Roman"/>
                <a:cs typeface="Times New Roman"/>
              </a:rPr>
              <a:t>o</a:t>
            </a:r>
            <a:r>
              <a:rPr lang="en-US" sz="2800" dirty="0">
                <a:latin typeface="Times New Roman"/>
                <a:cs typeface="Times New Roman"/>
              </a:rPr>
              <a:t>f </a:t>
            </a:r>
            <a:r>
              <a:rPr lang="en-US" sz="2800" spc="-25" dirty="0">
                <a:latin typeface="Times New Roman"/>
                <a:cs typeface="Times New Roman"/>
              </a:rPr>
              <a:t>fi</a:t>
            </a:r>
            <a:r>
              <a:rPr lang="en-US" sz="2800" spc="-50" dirty="0">
                <a:latin typeface="Times New Roman"/>
                <a:cs typeface="Times New Roman"/>
              </a:rPr>
              <a:t>x</a:t>
            </a:r>
            <a:r>
              <a:rPr lang="en-US" sz="2800" spc="-5" dirty="0">
                <a:latin typeface="Times New Roman"/>
                <a:cs typeface="Times New Roman"/>
              </a:rPr>
              <a:t>ed-frequen</a:t>
            </a:r>
            <a:r>
              <a:rPr lang="en-US" sz="2800" spc="-20" dirty="0">
                <a:latin typeface="Times New Roman"/>
                <a:cs typeface="Times New Roman"/>
              </a:rPr>
              <a:t>c</a:t>
            </a:r>
            <a:r>
              <a:rPr lang="en-US" sz="2800" dirty="0">
                <a:latin typeface="Times New Roman"/>
                <a:cs typeface="Times New Roman"/>
              </a:rPr>
              <a:t>y </a:t>
            </a:r>
            <a:r>
              <a:rPr lang="en-US" sz="2800" spc="-5" dirty="0">
                <a:latin typeface="Times New Roman"/>
                <a:cs typeface="Times New Roman"/>
              </a:rPr>
              <a:t>lasers.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spc="-5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n </a:t>
            </a:r>
            <a:r>
              <a:rPr lang="en-US" sz="2800" spc="-5" dirty="0">
                <a:latin typeface="Times New Roman"/>
                <a:cs typeface="Times New Roman"/>
              </a:rPr>
              <a:t>particula</a:t>
            </a:r>
            <a:r>
              <a:rPr lang="en-US" sz="2800" spc="-45" dirty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spc="-5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latin typeface="Times New Roman"/>
                <a:cs typeface="Times New Roman"/>
              </a:rPr>
              <a:t>thos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5" dirty="0">
                <a:latin typeface="Times New Roman"/>
                <a:cs typeface="Times New Roman"/>
              </a:rPr>
              <a:t>molecule</a:t>
            </a:r>
            <a:r>
              <a:rPr lang="en-US" sz="2800" dirty="0">
                <a:latin typeface="Times New Roman"/>
                <a:cs typeface="Times New Roman"/>
              </a:rPr>
              <a:t>s </a:t>
            </a:r>
            <a:r>
              <a:rPr lang="en-US" sz="2800" spc="-5" dirty="0">
                <a:latin typeface="Times New Roman"/>
                <a:cs typeface="Times New Roman"/>
              </a:rPr>
              <a:t>tha</a:t>
            </a:r>
            <a:r>
              <a:rPr lang="en-US" sz="2800" dirty="0">
                <a:latin typeface="Times New Roman"/>
                <a:cs typeface="Times New Roman"/>
              </a:rPr>
              <a:t>t </a:t>
            </a:r>
            <a:r>
              <a:rPr lang="en-US" sz="2800" spc="-5" dirty="0">
                <a:latin typeface="Times New Roman"/>
                <a:cs typeface="Times New Roman"/>
              </a:rPr>
              <a:t>h</a:t>
            </a:r>
            <a:r>
              <a:rPr lang="en-US" sz="2800" spc="-25" dirty="0">
                <a:latin typeface="Times New Roman"/>
                <a:cs typeface="Times New Roman"/>
              </a:rPr>
              <a:t>a</a:t>
            </a:r>
            <a:r>
              <a:rPr lang="en-US" sz="2800" spc="-20" dirty="0">
                <a:latin typeface="Times New Roman"/>
                <a:cs typeface="Times New Roman"/>
              </a:rPr>
              <a:t>v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5" dirty="0">
                <a:latin typeface="Times New Roman"/>
                <a:cs typeface="Times New Roman"/>
              </a:rPr>
              <a:t>rotational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spectr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a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outsid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spectra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l 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800" spc="-2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gion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s </a:t>
            </a:r>
            <a:r>
              <a:rPr lang="en-US" sz="2800" spc="-5" dirty="0">
                <a:latin typeface="Times New Roman"/>
                <a:cs typeface="Times New Roman"/>
              </a:rPr>
              <a:t>accessibl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5" dirty="0">
                <a:latin typeface="Times New Roman"/>
                <a:cs typeface="Times New Roman"/>
              </a:rPr>
              <a:t>t</a:t>
            </a:r>
            <a:r>
              <a:rPr lang="en-US" sz="2800" dirty="0">
                <a:latin typeface="Times New Roman"/>
                <a:cs typeface="Times New Roman"/>
              </a:rPr>
              <a:t>o </a:t>
            </a:r>
            <a:r>
              <a:rPr lang="en-US" sz="2800" spc="-5" dirty="0">
                <a:latin typeface="Times New Roman"/>
                <a:cs typeface="Times New Roman"/>
              </a:rPr>
              <a:t>co</a:t>
            </a:r>
            <a:r>
              <a:rPr lang="en-US" sz="2800" spc="-45" dirty="0">
                <a:latin typeface="Times New Roman"/>
                <a:cs typeface="Times New Roman"/>
              </a:rPr>
              <a:t>n</a:t>
            </a:r>
            <a:r>
              <a:rPr lang="en-US" sz="2800" spc="-20" dirty="0">
                <a:latin typeface="Times New Roman"/>
                <a:cs typeface="Times New Roman"/>
              </a:rPr>
              <a:t>v</a:t>
            </a:r>
            <a:r>
              <a:rPr lang="en-US" sz="2800" spc="-5" dirty="0">
                <a:latin typeface="Times New Roman"/>
                <a:cs typeface="Times New Roman"/>
              </a:rPr>
              <a:t>entiona</a:t>
            </a:r>
            <a:r>
              <a:rPr lang="en-US" sz="2800" dirty="0">
                <a:latin typeface="Times New Roman"/>
                <a:cs typeface="Times New Roman"/>
              </a:rPr>
              <a:t>l </a:t>
            </a:r>
            <a:r>
              <a:rPr lang="en-US" sz="2800" spc="-5" dirty="0">
                <a:latin typeface="Times New Roman"/>
                <a:cs typeface="Times New Roman"/>
              </a:rPr>
              <a:t>micr</a:t>
            </a:r>
            <a:r>
              <a:rPr lang="en-US" sz="2800" spc="-30" dirty="0">
                <a:latin typeface="Times New Roman"/>
                <a:cs typeface="Times New Roman"/>
              </a:rPr>
              <a:t>o</a:t>
            </a:r>
            <a:r>
              <a:rPr lang="en-US" sz="2800" spc="-15" dirty="0">
                <a:latin typeface="Times New Roman"/>
                <a:cs typeface="Times New Roman"/>
              </a:rPr>
              <a:t>w</a:t>
            </a:r>
            <a:r>
              <a:rPr lang="en-US" sz="2800" spc="-25" dirty="0">
                <a:latin typeface="Times New Roman"/>
                <a:cs typeface="Times New Roman"/>
              </a:rPr>
              <a:t>a</a:t>
            </a:r>
            <a:r>
              <a:rPr lang="en-US" sz="2800" spc="-20" dirty="0">
                <a:latin typeface="Times New Roman"/>
                <a:cs typeface="Times New Roman"/>
              </a:rPr>
              <a:t>v</a:t>
            </a:r>
            <a:r>
              <a:rPr lang="en-US" sz="2800" dirty="0">
                <a:latin typeface="Times New Roman"/>
                <a:cs typeface="Times New Roman"/>
              </a:rPr>
              <a:t>e </a:t>
            </a:r>
            <a:r>
              <a:rPr lang="en-US" sz="2800" spc="-5" dirty="0">
                <a:latin typeface="Times New Roman"/>
                <a:cs typeface="Times New Roman"/>
              </a:rPr>
              <a:t>spectrosco</a:t>
            </a:r>
            <a:r>
              <a:rPr lang="en-US" sz="2800" spc="-15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This </a:t>
            </a:r>
            <a:r>
              <a:rPr lang="en-US" sz="2800" dirty="0">
                <a:solidFill>
                  <a:srgbClr val="0000FF"/>
                </a:solidFill>
              </a:rPr>
              <a:t>modulation technique </a:t>
            </a:r>
            <a:r>
              <a:rPr lang="en-US" sz="2800" dirty="0"/>
              <a:t>is also common in microwave spectroscopy.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00FF"/>
                </a:solidFill>
              </a:rPr>
              <a:t>accuracy of 10</a:t>
            </a:r>
            <a:r>
              <a:rPr lang="en-US" sz="2800" baseline="30000" dirty="0">
                <a:solidFill>
                  <a:srgbClr val="0000FF"/>
                </a:solidFill>
              </a:rPr>
              <a:t>−4</a:t>
            </a:r>
            <a:r>
              <a:rPr lang="en-US" sz="2800" dirty="0">
                <a:solidFill>
                  <a:srgbClr val="0000FF"/>
                </a:solidFill>
              </a:rPr>
              <a:t> for the Stark field measurements </a:t>
            </a:r>
            <a:r>
              <a:rPr lang="en-US" sz="2800" dirty="0"/>
              <a:t>allows a precise determination of the absolute value for the electric dipole moment.</a:t>
            </a:r>
          </a:p>
        </p:txBody>
      </p:sp>
    </p:spTree>
    <p:extLst>
      <p:ext uri="{BB962C8B-B14F-4D97-AF65-F5344CB8AC3E}">
        <p14:creationId xmlns:p14="http://schemas.microsoft.com/office/powerpoint/2010/main" val="3080106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4E7F5-1FDC-8D57-FDCE-B77614401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BCFB45-440B-93DF-31A2-A4D0A820E2DB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CD38C-6102-B9A8-DBC4-40D8BCAB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450C8D82-C30C-7C36-5B28-8FD5A2ACC811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Stark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CFC688A-AC15-DEFA-155B-1535B7EECC0E}"/>
              </a:ext>
            </a:extLst>
          </p:cNvPr>
          <p:cNvSpPr/>
          <p:nvPr/>
        </p:nvSpPr>
        <p:spPr>
          <a:xfrm>
            <a:off x="775463" y="792318"/>
            <a:ext cx="7110007" cy="4320456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667BD-55DA-8238-6871-321A030CCD9A}"/>
              </a:ext>
            </a:extLst>
          </p:cNvPr>
          <p:cNvSpPr txBox="1"/>
          <p:nvPr/>
        </p:nvSpPr>
        <p:spPr>
          <a:xfrm>
            <a:off x="164879" y="5191501"/>
            <a:ext cx="8814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F0000"/>
                </a:solidFill>
                <a:latin typeface="Times-Roman"/>
              </a:rPr>
              <a:t>The figure illustrates </a:t>
            </a:r>
            <a:r>
              <a:rPr lang="en-US" sz="1800" b="0" i="0" u="none" strike="noStrike" baseline="0" dirty="0">
                <a:latin typeface="Times-Roman"/>
              </a:rPr>
              <a:t>the obtainable sensitivity by a </a:t>
            </a:r>
            <a:r>
              <a:rPr lang="en-US" sz="1800" b="0" i="0" u="none" strike="noStrike" baseline="0" dirty="0">
                <a:latin typeface="MTGU"/>
              </a:rPr>
              <a:t>Δ</a:t>
            </a:r>
            <a:r>
              <a:rPr lang="en-US" sz="1800" b="0" i="1" u="none" strike="noStrike" baseline="0" dirty="0">
                <a:latin typeface="Times-Italic"/>
              </a:rPr>
              <a:t>M </a:t>
            </a:r>
            <a:r>
              <a:rPr lang="en-US" sz="1800" b="0" i="0" u="none" strike="noStrike" baseline="0" dirty="0">
                <a:latin typeface="MTSYN"/>
              </a:rPr>
              <a:t>= </a:t>
            </a:r>
            <a:r>
              <a:rPr lang="en-US" sz="1800" b="0" i="0" u="none" strike="noStrike" baseline="0" dirty="0">
                <a:latin typeface="Times-Roman"/>
              </a:rPr>
              <a:t>0 Stark spectrum of the ammonia isotope </a:t>
            </a:r>
            <a:r>
              <a:rPr lang="en-US" sz="1400" b="0" i="0" u="none" strike="noStrike" baseline="0" dirty="0">
                <a:latin typeface="Times-Roman"/>
              </a:rPr>
              <a:t>14</a:t>
            </a:r>
            <a:r>
              <a:rPr lang="en-US" sz="1800" b="0" i="0" u="none" strike="noStrike" baseline="0" dirty="0">
                <a:latin typeface="Times-Roman"/>
              </a:rPr>
              <a:t>NH</a:t>
            </a:r>
            <a:r>
              <a:rPr lang="en-US" sz="1400" b="0" i="0" u="none" strike="noStrike" baseline="-25000" dirty="0">
                <a:latin typeface="Times-Roman"/>
              </a:rPr>
              <a:t>2</a:t>
            </a:r>
            <a:r>
              <a:rPr lang="en-US" sz="1800" b="0" i="0" u="none" strike="noStrike" baseline="0" dirty="0">
                <a:latin typeface="Times-Roman"/>
              </a:rPr>
              <a:t>D composed of measurements with several laser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8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0D196-BC4F-9CBC-A007-74496E393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82F536-6B81-9AC7-CA5C-3EF2AC238433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B90F4-65FE-1C35-AA77-3173139A6A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48470507-4665-E29C-AFA4-2EC99A290313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Optothermal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8A756B5F-2196-DA07-62E0-0DAFFF968537}"/>
              </a:ext>
            </a:extLst>
          </p:cNvPr>
          <p:cNvSpPr/>
          <p:nvPr/>
        </p:nvSpPr>
        <p:spPr>
          <a:xfrm>
            <a:off x="5246306" y="899834"/>
            <a:ext cx="3747375" cy="2754702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AC30E-A60C-4B8F-2F5D-016C9750E570}"/>
              </a:ext>
            </a:extLst>
          </p:cNvPr>
          <p:cNvSpPr txBox="1"/>
          <p:nvPr/>
        </p:nvSpPr>
        <p:spPr>
          <a:xfrm>
            <a:off x="150318" y="723604"/>
            <a:ext cx="509598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indent="179705"/>
            <a:r>
              <a:rPr lang="en-US" sz="2200" spc="-5" dirty="0">
                <a:latin typeface="Times New Roman"/>
                <a:cs typeface="Times New Roman"/>
              </a:rPr>
              <a:t>Optotherma</a:t>
            </a:r>
            <a:r>
              <a:rPr lang="en-US" sz="2200" dirty="0">
                <a:latin typeface="Times New Roman"/>
                <a:cs typeface="Times New Roman"/>
              </a:rPr>
              <a:t>l</a:t>
            </a:r>
            <a:r>
              <a:rPr lang="en-US" sz="2200" spc="3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spectrosco</a:t>
            </a:r>
            <a:r>
              <a:rPr lang="en-US" sz="2200" spc="-15" dirty="0">
                <a:latin typeface="Times New Roman"/>
                <a:cs typeface="Times New Roman"/>
              </a:rPr>
              <a:t>p</a:t>
            </a:r>
            <a:r>
              <a:rPr lang="en-US" sz="2200" dirty="0">
                <a:latin typeface="Times New Roman"/>
                <a:cs typeface="Times New Roman"/>
              </a:rPr>
              <a:t>y</a:t>
            </a:r>
            <a:r>
              <a:rPr lang="en-US" sz="2200" spc="3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use</a:t>
            </a:r>
            <a:r>
              <a:rPr lang="en-US" sz="2200" dirty="0">
                <a:latin typeface="Times New Roman"/>
                <a:cs typeface="Times New Roman"/>
              </a:rPr>
              <a:t>s</a:t>
            </a:r>
            <a:r>
              <a:rPr lang="en-US" sz="2200" spc="3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a</a:t>
            </a:r>
            <a:r>
              <a:rPr lang="en-US" sz="2200" spc="3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solidFill>
                  <a:srgbClr val="0000FF"/>
                </a:solidFill>
                <a:latin typeface="Times New Roman"/>
                <a:cs typeface="Times New Roman"/>
              </a:rPr>
              <a:t>coole</a:t>
            </a:r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2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spc="-5" dirty="0">
                <a:solidFill>
                  <a:srgbClr val="0000FF"/>
                </a:solidFill>
                <a:latin typeface="Times New Roman"/>
                <a:cs typeface="Times New Roman"/>
              </a:rPr>
              <a:t>bolomete</a:t>
            </a:r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200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t</a:t>
            </a:r>
            <a:r>
              <a:rPr lang="en-US" sz="2200" dirty="0">
                <a:latin typeface="Times New Roman"/>
                <a:cs typeface="Times New Roman"/>
              </a:rPr>
              <a:t>o</a:t>
            </a:r>
            <a:r>
              <a:rPr lang="en-US" sz="2200" spc="3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detec</a:t>
            </a:r>
            <a:r>
              <a:rPr lang="en-US" sz="2200" dirty="0">
                <a:latin typeface="Times New Roman"/>
                <a:cs typeface="Times New Roman"/>
              </a:rPr>
              <a:t>t </a:t>
            </a:r>
            <a:r>
              <a:rPr lang="en-US"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n-US" sz="2200" spc="-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xcitatio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f </a:t>
            </a:r>
            <a:r>
              <a:rPr lang="en-US"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molecule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i</a:t>
            </a:r>
            <a:r>
              <a:rPr lang="en-US" sz="2200" dirty="0">
                <a:latin typeface="Times New Roman"/>
                <a:cs typeface="Times New Roman"/>
              </a:rPr>
              <a:t>n </a:t>
            </a:r>
            <a:r>
              <a:rPr lang="en-US" sz="2200" spc="-75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a </a:t>
            </a:r>
            <a:r>
              <a:rPr lang="en-US" sz="2200" spc="-5" dirty="0">
                <a:latin typeface="Times New Roman"/>
                <a:cs typeface="Times New Roman"/>
              </a:rPr>
              <a:t>bea</a:t>
            </a:r>
            <a:r>
              <a:rPr lang="en-US" sz="2200" dirty="0">
                <a:latin typeface="Times New Roman"/>
                <a:cs typeface="Times New Roman"/>
              </a:rPr>
              <a:t>m </a:t>
            </a:r>
            <a:r>
              <a:rPr lang="en-US" sz="2200" spc="-8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highlight>
                  <a:srgbClr val="FFFF00"/>
                </a:highlight>
                <a:latin typeface="Times New Roman"/>
                <a:cs typeface="Times New Roman"/>
              </a:rPr>
              <a:t>(Fig)</a:t>
            </a:r>
            <a:r>
              <a:rPr lang="en-US" sz="2200" dirty="0">
                <a:highlight>
                  <a:srgbClr val="FFFF00"/>
                </a:highlight>
                <a:latin typeface="Times New Roman"/>
                <a:cs typeface="Times New Roman"/>
              </a:rPr>
              <a:t>. </a:t>
            </a:r>
            <a:r>
              <a:rPr lang="en-US" sz="2200" spc="-7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</a:p>
          <a:p>
            <a:pPr marL="298450" indent="-285750">
              <a:buFont typeface="Wingdings" panose="05000000000000000000" pitchFamily="2" charset="2"/>
              <a:buChar char="ü"/>
            </a:pPr>
            <a:r>
              <a:rPr lang="en-US" sz="2200" spc="-5" dirty="0">
                <a:latin typeface="Times New Roman"/>
                <a:cs typeface="Times New Roman"/>
              </a:rPr>
              <a:t>Whe</a:t>
            </a:r>
            <a:r>
              <a:rPr lang="en-US" sz="2200" dirty="0">
                <a:latin typeface="Times New Roman"/>
                <a:cs typeface="Times New Roman"/>
              </a:rPr>
              <a:t>n </a:t>
            </a:r>
            <a:r>
              <a:rPr lang="en-US" sz="2200" spc="-5" dirty="0">
                <a:latin typeface="Times New Roman"/>
                <a:cs typeface="Times New Roman"/>
              </a:rPr>
              <a:t>th</a:t>
            </a:r>
            <a:r>
              <a:rPr lang="en-US" sz="2200" dirty="0">
                <a:latin typeface="Times New Roman"/>
                <a:cs typeface="Times New Roman"/>
              </a:rPr>
              <a:t>e </a:t>
            </a:r>
            <a:r>
              <a:rPr lang="en-US" sz="2200" spc="-5" dirty="0">
                <a:latin typeface="Times New Roman"/>
                <a:cs typeface="Times New Roman"/>
              </a:rPr>
              <a:t>molecules hi</a:t>
            </a:r>
            <a:r>
              <a:rPr lang="en-US" sz="2200" dirty="0">
                <a:latin typeface="Times New Roman"/>
                <a:cs typeface="Times New Roman"/>
              </a:rPr>
              <a:t>t </a:t>
            </a:r>
            <a:r>
              <a:rPr lang="en-US" sz="2200" spc="-5" dirty="0">
                <a:latin typeface="Times New Roman"/>
                <a:cs typeface="Times New Roman"/>
              </a:rPr>
              <a:t>th</a:t>
            </a:r>
            <a:r>
              <a:rPr lang="en-US" sz="2200" dirty="0">
                <a:latin typeface="Times New Roman"/>
                <a:cs typeface="Times New Roman"/>
              </a:rPr>
              <a:t>e </a:t>
            </a:r>
            <a:r>
              <a:rPr lang="en-US" sz="2200" spc="-5" dirty="0">
                <a:latin typeface="Times New Roman"/>
                <a:cs typeface="Times New Roman"/>
              </a:rPr>
              <a:t>bolomete</a:t>
            </a:r>
            <a:r>
              <a:rPr lang="en-US" sz="2200" dirty="0">
                <a:latin typeface="Times New Roman"/>
                <a:cs typeface="Times New Roman"/>
              </a:rPr>
              <a:t>r, they transfer 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their kinetic and internal thermal energy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spc="-1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thereb</a:t>
            </a:r>
            <a:r>
              <a:rPr lang="en-US" sz="2200" dirty="0">
                <a:latin typeface="Times New Roman"/>
                <a:cs typeface="Times New Roman"/>
              </a:rPr>
              <a:t>y </a:t>
            </a:r>
            <a:r>
              <a:rPr lang="en-US" sz="2200" spc="-5" dirty="0">
                <a:latin typeface="Times New Roman"/>
                <a:cs typeface="Times New Roman"/>
              </a:rPr>
              <a:t>increasin</a:t>
            </a:r>
            <a:r>
              <a:rPr lang="en-US" sz="2200" dirty="0">
                <a:latin typeface="Times New Roman"/>
                <a:cs typeface="Times New Roman"/>
              </a:rPr>
              <a:t>g </a:t>
            </a:r>
            <a:r>
              <a:rPr lang="en-US" sz="2200" spc="-5" dirty="0">
                <a:latin typeface="Times New Roman"/>
                <a:cs typeface="Times New Roman"/>
              </a:rPr>
              <a:t>th</a:t>
            </a:r>
            <a:r>
              <a:rPr lang="en-US" sz="2200" dirty="0">
                <a:latin typeface="Times New Roman"/>
                <a:cs typeface="Times New Roman"/>
              </a:rPr>
              <a:t>e </a:t>
            </a:r>
            <a:r>
              <a:rPr lang="en-US" sz="2200" spc="-5" dirty="0">
                <a:latin typeface="Times New Roman"/>
                <a:cs typeface="Times New Roman"/>
              </a:rPr>
              <a:t>bolomete</a:t>
            </a:r>
            <a:r>
              <a:rPr lang="en-US" sz="2200" dirty="0">
                <a:latin typeface="Times New Roman"/>
                <a:cs typeface="Times New Roman"/>
              </a:rPr>
              <a:t>r </a:t>
            </a:r>
            <a:r>
              <a:rPr lang="en-US" sz="2200" spc="-5" dirty="0">
                <a:latin typeface="Times New Roman"/>
                <a:cs typeface="Times New Roman"/>
              </a:rPr>
              <a:t>temperatur</a:t>
            </a:r>
            <a:r>
              <a:rPr lang="en-US" sz="2200" dirty="0">
                <a:latin typeface="Times New Roman"/>
                <a:cs typeface="Times New Roman"/>
              </a:rPr>
              <a:t>e </a:t>
            </a:r>
            <a:r>
              <a:rPr lang="en-US" sz="2200" spc="5" dirty="0">
                <a:latin typeface="Times New Roman"/>
                <a:cs typeface="Times New Roman"/>
              </a:rPr>
              <a:t> </a:t>
            </a:r>
            <a:r>
              <a:rPr lang="en-US" sz="2200" i="1" spc="-45" dirty="0">
                <a:latin typeface="Times New Roman"/>
                <a:cs typeface="Times New Roman"/>
              </a:rPr>
              <a:t>T</a:t>
            </a:r>
            <a:r>
              <a:rPr lang="en-US" sz="2200" spc="-7" baseline="-25000" dirty="0">
                <a:latin typeface="Times New Roman"/>
                <a:cs typeface="Times New Roman"/>
              </a:rPr>
              <a:t>0</a:t>
            </a:r>
            <a:r>
              <a:rPr lang="en-US" sz="2200" baseline="-10416" dirty="0">
                <a:latin typeface="Times New Roman"/>
                <a:cs typeface="Times New Roman"/>
              </a:rPr>
              <a:t>  </a:t>
            </a:r>
            <a:r>
              <a:rPr lang="en-US" sz="2200" spc="-52" baseline="-10416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b</a:t>
            </a:r>
            <a:r>
              <a:rPr lang="en-US" sz="2200" dirty="0">
                <a:latin typeface="Times New Roman"/>
                <a:cs typeface="Times New Roman"/>
              </a:rPr>
              <a:t>y </a:t>
            </a:r>
            <a:r>
              <a:rPr lang="en-US" sz="2200" spc="-5" dirty="0">
                <a:latin typeface="Times New Roman"/>
                <a:cs typeface="Times New Roman"/>
              </a:rPr>
              <a:t>a</a:t>
            </a:r>
            <a:r>
              <a:rPr lang="en-US" sz="2200" dirty="0">
                <a:latin typeface="Times New Roman"/>
                <a:cs typeface="Times New Roman"/>
              </a:rPr>
              <a:t>n </a:t>
            </a:r>
            <a:r>
              <a:rPr lang="en-US"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amoun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lang="en-US"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spc="15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lang="en-US" sz="2200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latin typeface="Times New Roman"/>
                <a:cs typeface="Times New Roman"/>
              </a:rPr>
              <a:t>. </a:t>
            </a:r>
          </a:p>
          <a:p>
            <a:pPr marL="298450" indent="-285750">
              <a:buFont typeface="Wingdings" panose="05000000000000000000" pitchFamily="2" charset="2"/>
              <a:buChar char="ü"/>
            </a:pPr>
            <a:r>
              <a:rPr lang="en-US" sz="2200" spc="-5" dirty="0">
                <a:latin typeface="Times New Roman"/>
                <a:cs typeface="Times New Roman"/>
              </a:rPr>
              <a:t>I</a:t>
            </a:r>
            <a:r>
              <a:rPr lang="en-US" sz="2200" dirty="0">
                <a:latin typeface="Times New Roman"/>
                <a:cs typeface="Times New Roman"/>
              </a:rPr>
              <a:t>f </a:t>
            </a:r>
            <a:r>
              <a:rPr lang="en-US" sz="2200" spc="-5" dirty="0">
                <a:latin typeface="Times New Roman"/>
                <a:cs typeface="Times New Roman"/>
              </a:rPr>
              <a:t>th</a:t>
            </a:r>
            <a:r>
              <a:rPr lang="en-US" sz="2200" dirty="0">
                <a:latin typeface="Times New Roman"/>
                <a:cs typeface="Times New Roman"/>
              </a:rPr>
              <a:t>e </a:t>
            </a:r>
            <a:r>
              <a:rPr lang="en-US" sz="2200" spc="-5" dirty="0">
                <a:latin typeface="Times New Roman"/>
                <a:cs typeface="Times New Roman"/>
              </a:rPr>
              <a:t>molecule</a:t>
            </a:r>
            <a:r>
              <a:rPr lang="en-US" sz="2200" dirty="0">
                <a:latin typeface="Times New Roman"/>
                <a:cs typeface="Times New Roman"/>
              </a:rPr>
              <a:t>s </a:t>
            </a:r>
            <a:r>
              <a:rPr lang="en-US" sz="2200" spc="-5" dirty="0">
                <a:latin typeface="Times New Roman"/>
                <a:cs typeface="Times New Roman"/>
              </a:rPr>
              <a:t>ar</a:t>
            </a:r>
            <a:r>
              <a:rPr lang="en-US" sz="2200" dirty="0">
                <a:latin typeface="Times New Roman"/>
                <a:cs typeface="Times New Roman"/>
              </a:rPr>
              <a:t>e </a:t>
            </a:r>
            <a:r>
              <a:rPr lang="en-US" sz="2200" spc="-20" dirty="0">
                <a:latin typeface="Times New Roman"/>
                <a:cs typeface="Times New Roman"/>
              </a:rPr>
              <a:t>e</a:t>
            </a:r>
            <a:r>
              <a:rPr lang="en-US" sz="2200" spc="-5" dirty="0">
                <a:latin typeface="Times New Roman"/>
                <a:cs typeface="Times New Roman"/>
              </a:rPr>
              <a:t>xcite</a:t>
            </a:r>
            <a:r>
              <a:rPr lang="en-US" sz="2200" dirty="0">
                <a:latin typeface="Times New Roman"/>
                <a:cs typeface="Times New Roman"/>
              </a:rPr>
              <a:t>d </a:t>
            </a:r>
            <a:r>
              <a:rPr lang="en-US" sz="2200" spc="-5" dirty="0">
                <a:latin typeface="Times New Roman"/>
                <a:cs typeface="Times New Roman"/>
              </a:rPr>
              <a:t>b</a:t>
            </a:r>
            <a:r>
              <a:rPr lang="en-US" sz="2200" dirty="0">
                <a:latin typeface="Times New Roman"/>
                <a:cs typeface="Times New Roman"/>
              </a:rPr>
              <a:t>y a </a:t>
            </a:r>
            <a:r>
              <a:rPr lang="en-US" sz="2200" spc="-5" dirty="0">
                <a:latin typeface="Times New Roman"/>
                <a:cs typeface="Times New Roman"/>
              </a:rPr>
              <a:t>tunabl</a:t>
            </a:r>
            <a:r>
              <a:rPr lang="en-US" sz="2200" dirty="0">
                <a:latin typeface="Times New Roman"/>
                <a:cs typeface="Times New Roman"/>
              </a:rPr>
              <a:t>e </a:t>
            </a:r>
            <a:r>
              <a:rPr lang="en-US" sz="2200" spc="-5" dirty="0">
                <a:latin typeface="Times New Roman"/>
                <a:cs typeface="Times New Roman"/>
              </a:rPr>
              <a:t>lase</a:t>
            </a:r>
            <a:r>
              <a:rPr lang="en-US" sz="2200" dirty="0">
                <a:latin typeface="Times New Roman"/>
                <a:cs typeface="Times New Roman"/>
              </a:rPr>
              <a:t>r </a:t>
            </a:r>
            <a:r>
              <a:rPr lang="en-US" sz="2200" spc="12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(fo</a:t>
            </a:r>
            <a:r>
              <a:rPr lang="en-US" sz="2200" dirty="0">
                <a:latin typeface="Times New Roman"/>
                <a:cs typeface="Times New Roman"/>
              </a:rPr>
              <a:t>r </a:t>
            </a:r>
            <a:r>
              <a:rPr lang="en-US" sz="2200" spc="-20" dirty="0">
                <a:latin typeface="Times New Roman"/>
                <a:cs typeface="Times New Roman"/>
              </a:rPr>
              <a:t>e</a:t>
            </a:r>
            <a:r>
              <a:rPr lang="en-US" sz="2200" spc="-5" dirty="0">
                <a:latin typeface="Times New Roman"/>
                <a:cs typeface="Times New Roman"/>
              </a:rPr>
              <a:t>xample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spc="120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a </a:t>
            </a:r>
            <a:r>
              <a:rPr lang="en-US" sz="2200" spc="-5" dirty="0">
                <a:latin typeface="Times New Roman"/>
                <a:cs typeface="Times New Roman"/>
              </a:rPr>
              <a:t>color-center laser or a diode laser),</a:t>
            </a:r>
          </a:p>
          <a:p>
            <a:pPr marL="298450" indent="-285750" algn="ctr">
              <a:buFont typeface="Wingdings" panose="05000000000000000000" pitchFamily="2" charset="2"/>
              <a:buChar char="ü"/>
            </a:pPr>
            <a:r>
              <a:rPr lang="en-US" sz="2200" spc="-5" dirty="0">
                <a:latin typeface="Times New Roman"/>
                <a:cs typeface="Times New Roman"/>
              </a:rPr>
              <a:t>Thei</a:t>
            </a:r>
            <a:r>
              <a:rPr lang="en-US" sz="2200" dirty="0">
                <a:latin typeface="Times New Roman"/>
                <a:cs typeface="Times New Roman"/>
              </a:rPr>
              <a:t>r </a:t>
            </a:r>
            <a:r>
              <a:rPr lang="en-US" sz="2200" spc="-5" dirty="0">
                <a:latin typeface="Times New Roman"/>
                <a:cs typeface="Times New Roman"/>
              </a:rPr>
              <a:t>vibrational–rotationa</a:t>
            </a:r>
            <a:r>
              <a:rPr lang="en-US" sz="2200" dirty="0">
                <a:latin typeface="Times New Roman"/>
                <a:cs typeface="Times New Roman"/>
              </a:rPr>
              <a:t>l </a:t>
            </a:r>
            <a:r>
              <a:rPr lang="en-US" sz="2200" spc="-5" dirty="0">
                <a:latin typeface="Times New Roman"/>
                <a:cs typeface="Times New Roman"/>
              </a:rPr>
              <a:t>ene</a:t>
            </a:r>
            <a:r>
              <a:rPr lang="en-US" sz="2200" spc="-20" dirty="0">
                <a:latin typeface="Times New Roman"/>
                <a:cs typeface="Times New Roman"/>
              </a:rPr>
              <a:t>r</a:t>
            </a:r>
            <a:r>
              <a:rPr lang="en-US" sz="2200" spc="-5" dirty="0">
                <a:latin typeface="Times New Roman"/>
                <a:cs typeface="Times New Roman"/>
              </a:rPr>
              <a:t>g</a:t>
            </a:r>
            <a:r>
              <a:rPr lang="en-US" sz="2200" dirty="0">
                <a:latin typeface="Times New Roman"/>
                <a:cs typeface="Times New Roman"/>
              </a:rPr>
              <a:t>y </a:t>
            </a:r>
            <a:r>
              <a:rPr lang="en-US" sz="2200" spc="-5" dirty="0">
                <a:latin typeface="Times New Roman"/>
                <a:cs typeface="Times New Roman"/>
              </a:rPr>
              <a:t>increase</a:t>
            </a:r>
            <a:r>
              <a:rPr lang="en-US" sz="2200" dirty="0">
                <a:latin typeface="Times New Roman"/>
                <a:cs typeface="Times New Roman"/>
              </a:rPr>
              <a:t>s</a:t>
            </a:r>
            <a:r>
              <a:rPr lang="en-US" sz="2200" spc="13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by </a:t>
            </a:r>
            <a:r>
              <a:rPr lang="en-US" sz="2200" spc="20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lang="en-US" sz="22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2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=</a:t>
            </a:r>
            <a:r>
              <a:rPr lang="en-US" sz="2200" spc="-1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200" i="1" spc="50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lang="en-US" sz="2200" i="1" spc="-35" dirty="0" err="1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lang="en-US" sz="2200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spc="475" dirty="0">
                <a:solidFill>
                  <a:srgbClr val="FF0000"/>
                </a:solidFill>
                <a:latin typeface="Lucida Sans Unicode"/>
                <a:cs typeface="Lucida Sans Unicode"/>
              </a:rPr>
              <a:t>»</a:t>
            </a:r>
            <a:r>
              <a:rPr lang="en-US" sz="2200" spc="-5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200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200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ki</a:t>
            </a:r>
            <a:r>
              <a:rPr lang="en-US" sz="2200" spc="52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  <a:r>
              <a:rPr lang="en-US" sz="2200" spc="35" dirty="0">
                <a:latin typeface="Times New Roman"/>
                <a:cs typeface="Times New Roman"/>
              </a:rPr>
              <a:t> </a:t>
            </a:r>
          </a:p>
          <a:p>
            <a:pPr marL="298450" indent="-285750">
              <a:buFont typeface="Wingdings" panose="05000000000000000000" pitchFamily="2" charset="2"/>
              <a:buChar char="ü"/>
            </a:pPr>
            <a:r>
              <a:rPr lang="en-US" sz="2200" spc="-5" dirty="0">
                <a:latin typeface="Times New Roman"/>
                <a:cs typeface="Times New Roman"/>
              </a:rPr>
              <a:t>I</a:t>
            </a:r>
            <a:r>
              <a:rPr lang="en-US" sz="2200" dirty="0">
                <a:latin typeface="Times New Roman"/>
                <a:cs typeface="Times New Roman"/>
              </a:rPr>
              <a:t>f</a:t>
            </a:r>
            <a:r>
              <a:rPr lang="en-US" sz="2200" spc="3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th</a:t>
            </a:r>
            <a:r>
              <a:rPr lang="en-US" sz="2200" dirty="0">
                <a:latin typeface="Times New Roman"/>
                <a:cs typeface="Times New Roman"/>
              </a:rPr>
              <a:t>e</a:t>
            </a:r>
            <a:r>
              <a:rPr lang="en-US" sz="2200" spc="3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lifetim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2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i="1" spc="5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lang="en-US" sz="2200" i="1" spc="105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o</a:t>
            </a:r>
            <a:r>
              <a:rPr lang="en-US" sz="2200" dirty="0">
                <a:latin typeface="Times New Roman"/>
                <a:cs typeface="Times New Roman"/>
              </a:rPr>
              <a:t>f</a:t>
            </a:r>
            <a:r>
              <a:rPr lang="en-US" sz="2200" spc="3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th</a:t>
            </a:r>
            <a:r>
              <a:rPr lang="en-US" sz="2200" dirty="0">
                <a:latin typeface="Times New Roman"/>
                <a:cs typeface="Times New Roman"/>
              </a:rPr>
              <a:t>e</a:t>
            </a:r>
            <a:r>
              <a:rPr lang="en-US" sz="2200" spc="35" dirty="0">
                <a:latin typeface="Times New Roman"/>
                <a:cs typeface="Times New Roman"/>
              </a:rPr>
              <a:t> </a:t>
            </a:r>
            <a:r>
              <a:rPr lang="en-US" sz="2200" spc="-20" dirty="0">
                <a:latin typeface="Times New Roman"/>
                <a:cs typeface="Times New Roman"/>
              </a:rPr>
              <a:t>e</a:t>
            </a:r>
            <a:r>
              <a:rPr lang="en-US" sz="2200" spc="-5" dirty="0">
                <a:latin typeface="Times New Roman"/>
                <a:cs typeface="Times New Roman"/>
              </a:rPr>
              <a:t>xcite</a:t>
            </a:r>
            <a:r>
              <a:rPr lang="en-US" sz="2200" dirty="0">
                <a:latin typeface="Times New Roman"/>
                <a:cs typeface="Times New Roman"/>
              </a:rPr>
              <a:t>d</a:t>
            </a:r>
            <a:r>
              <a:rPr lang="en-US" sz="2200" spc="3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l</a:t>
            </a:r>
            <a:r>
              <a:rPr lang="en-US" sz="2200" spc="-30" dirty="0">
                <a:latin typeface="Times New Roman"/>
                <a:cs typeface="Times New Roman"/>
              </a:rPr>
              <a:t>e</a:t>
            </a:r>
            <a:r>
              <a:rPr lang="en-US" sz="2200" spc="-20" dirty="0">
                <a:latin typeface="Times New Roman"/>
                <a:cs typeface="Times New Roman"/>
              </a:rPr>
              <a:t>v</a:t>
            </a:r>
            <a:r>
              <a:rPr lang="en-US" sz="2200" spc="-5" dirty="0">
                <a:latin typeface="Times New Roman"/>
                <a:cs typeface="Times New Roman"/>
              </a:rPr>
              <a:t>el</a:t>
            </a:r>
            <a:r>
              <a:rPr lang="en-US" sz="2200" dirty="0">
                <a:latin typeface="Times New Roman"/>
                <a:cs typeface="Times New Roman"/>
              </a:rPr>
              <a:t>s</a:t>
            </a:r>
            <a:r>
              <a:rPr lang="en-US" sz="2200" spc="3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i</a:t>
            </a:r>
            <a:r>
              <a:rPr lang="en-US" sz="2200" dirty="0">
                <a:latin typeface="Times New Roman"/>
                <a:cs typeface="Times New Roman"/>
              </a:rPr>
              <a:t>s</a:t>
            </a:r>
            <a:r>
              <a:rPr lang="en-US" sz="2200" spc="40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la</a:t>
            </a:r>
            <a:r>
              <a:rPr lang="en-US" sz="2200" spc="-20" dirty="0">
                <a:latin typeface="Times New Roman"/>
                <a:cs typeface="Times New Roman"/>
              </a:rPr>
              <a:t>r</a:t>
            </a:r>
            <a:r>
              <a:rPr lang="en-US" sz="2200" spc="-5" dirty="0">
                <a:latin typeface="Times New Roman"/>
                <a:cs typeface="Times New Roman"/>
              </a:rPr>
              <a:t>ge</a:t>
            </a:r>
            <a:r>
              <a:rPr lang="en-US" sz="2200" dirty="0">
                <a:latin typeface="Times New Roman"/>
                <a:cs typeface="Times New Roman"/>
              </a:rPr>
              <a:t>r</a:t>
            </a:r>
            <a:r>
              <a:rPr lang="en-US" sz="2200" spc="3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tha</a:t>
            </a:r>
            <a:r>
              <a:rPr lang="en-US" sz="2200" dirty="0">
                <a:latin typeface="Times New Roman"/>
                <a:cs typeface="Times New Roman"/>
              </a:rPr>
              <a:t>n</a:t>
            </a:r>
            <a:r>
              <a:rPr lang="en-US" sz="2200" spc="35" dirty="0">
                <a:latin typeface="Times New Roman"/>
                <a:cs typeface="Times New Roman"/>
              </a:rPr>
              <a:t> </a:t>
            </a:r>
            <a:r>
              <a:rPr lang="en-US" sz="2200" spc="-5" dirty="0">
                <a:latin typeface="Times New Roman"/>
                <a:cs typeface="Times New Roman"/>
              </a:rPr>
              <a:t>th</a:t>
            </a:r>
            <a:r>
              <a:rPr lang="en-US" sz="2200" dirty="0">
                <a:latin typeface="Times New Roman"/>
                <a:cs typeface="Times New Roman"/>
              </a:rPr>
              <a:t>e</a:t>
            </a:r>
            <a:r>
              <a:rPr lang="en-US" sz="2200" spc="35" dirty="0">
                <a:latin typeface="Times New Roman"/>
                <a:cs typeface="Times New Roman"/>
              </a:rPr>
              <a:t> </a:t>
            </a:r>
            <a:r>
              <a:rPr lang="en-US" sz="2200" spc="-20" dirty="0">
                <a:latin typeface="Times New Roman"/>
                <a:cs typeface="Times New Roman"/>
              </a:rPr>
              <a:t>flight </a:t>
            </a:r>
            <a:r>
              <a:rPr lang="en-US"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tim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n-US" sz="2200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200" i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=</a:t>
            </a:r>
            <a:r>
              <a:rPr lang="en-US" sz="2200" spc="-9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2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200" i="1" spc="6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en-US" sz="2200" i="1" spc="120" dirty="0">
                <a:solidFill>
                  <a:srgbClr val="FF0000"/>
                </a:solidFill>
                <a:latin typeface="Arial"/>
                <a:cs typeface="Arial"/>
              </a:rPr>
              <a:t>v.</a:t>
            </a:r>
            <a:r>
              <a:rPr lang="en-US" sz="22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2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092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7F66D-6399-07A7-47FC-7F1D37829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436E08-F40B-202F-3664-279E77006700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97110-6476-E65B-539E-3110D49C2C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6BA948F6-518B-7A0A-9253-F380C92E80A2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Optothermal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7F6C0-965D-96B6-DDA4-59435FD4306E}"/>
              </a:ext>
            </a:extLst>
          </p:cNvPr>
          <p:cNvSpPr txBox="1"/>
          <p:nvPr/>
        </p:nvSpPr>
        <p:spPr>
          <a:xfrm>
            <a:off x="1169529" y="2931283"/>
            <a:ext cx="71490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Bef>
                <a:spcPts val="735"/>
              </a:spcBef>
            </a:pPr>
            <a:r>
              <a:rPr lang="en-US" sz="1600" spc="-5" dirty="0">
                <a:latin typeface="Times New Roman"/>
                <a:cs typeface="Times New Roman"/>
              </a:rPr>
              <a:t>Unde</a:t>
            </a:r>
            <a:r>
              <a:rPr lang="en-US" sz="1600" dirty="0">
                <a:latin typeface="Times New Roman"/>
                <a:cs typeface="Times New Roman"/>
              </a:rPr>
              <a:t>r</a:t>
            </a:r>
            <a:r>
              <a:rPr lang="en-US" sz="1600" spc="9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stationar</a:t>
            </a:r>
            <a:r>
              <a:rPr lang="en-US" sz="1600" dirty="0">
                <a:latin typeface="Times New Roman"/>
                <a:cs typeface="Times New Roman"/>
              </a:rPr>
              <a:t>y</a:t>
            </a:r>
            <a:r>
              <a:rPr lang="en-US" sz="1600" spc="9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condition</a:t>
            </a:r>
            <a:r>
              <a:rPr lang="en-US" sz="1600" dirty="0">
                <a:latin typeface="Times New Roman"/>
                <a:cs typeface="Times New Roman"/>
              </a:rPr>
              <a:t>s</a:t>
            </a:r>
            <a:r>
              <a:rPr lang="en-US" sz="1600" spc="10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(</a:t>
            </a:r>
            <a:r>
              <a:rPr lang="en-US" sz="1600" spc="-150" dirty="0">
                <a:latin typeface="Times New Roman"/>
                <a:cs typeface="Times New Roman"/>
              </a:rPr>
              <a:t> </a:t>
            </a:r>
            <a:r>
              <a:rPr lang="en-US" sz="1600" spc="20" dirty="0">
                <a:latin typeface="Times New Roman"/>
                <a:cs typeface="Times New Roman"/>
              </a:rPr>
              <a:t>d</a:t>
            </a:r>
            <a:r>
              <a:rPr lang="en-US" sz="1600" i="1" spc="-45" dirty="0">
                <a:latin typeface="Times New Roman"/>
                <a:cs typeface="Times New Roman"/>
              </a:rPr>
              <a:t>T</a:t>
            </a:r>
            <a:r>
              <a:rPr lang="en-US" sz="1600" i="1" spc="200" dirty="0">
                <a:latin typeface="Arial"/>
                <a:cs typeface="Arial"/>
              </a:rPr>
              <a:t>/</a:t>
            </a:r>
            <a:r>
              <a:rPr lang="en-US" sz="1600" i="1" spc="-180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d</a:t>
            </a:r>
            <a:r>
              <a:rPr lang="en-US" sz="1600" i="1" dirty="0">
                <a:latin typeface="Times New Roman"/>
                <a:cs typeface="Times New Roman"/>
              </a:rPr>
              <a:t>t</a:t>
            </a:r>
            <a:r>
              <a:rPr lang="en-US" sz="1600" i="1" spc="30" dirty="0">
                <a:latin typeface="Times New Roman"/>
                <a:cs typeface="Times New Roman"/>
              </a:rPr>
              <a:t> </a:t>
            </a:r>
            <a:r>
              <a:rPr lang="en-US" sz="1600" spc="-20" dirty="0">
                <a:latin typeface="Lucida Sans Unicode"/>
                <a:cs typeface="Lucida Sans Unicode"/>
              </a:rPr>
              <a:t>=</a:t>
            </a:r>
            <a:r>
              <a:rPr lang="en-US" sz="1600" spc="-110" dirty="0">
                <a:latin typeface="Lucida Sans Unicode"/>
                <a:cs typeface="Lucida Sans Unicode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0)</a:t>
            </a:r>
            <a:r>
              <a:rPr lang="en-US" sz="1600" dirty="0">
                <a:latin typeface="Times New Roman"/>
                <a:cs typeface="Times New Roman"/>
              </a:rPr>
              <a:t>,</a:t>
            </a:r>
            <a:r>
              <a:rPr lang="en-US" sz="1600" spc="9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w</a:t>
            </a:r>
            <a:r>
              <a:rPr lang="en-US" sz="1600" dirty="0">
                <a:latin typeface="Times New Roman"/>
                <a:cs typeface="Times New Roman"/>
              </a:rPr>
              <a:t>e</a:t>
            </a:r>
            <a:r>
              <a:rPr lang="en-US" sz="1600" spc="9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obtai</a:t>
            </a:r>
            <a:r>
              <a:rPr lang="en-US" sz="1600" dirty="0">
                <a:latin typeface="Times New Roman"/>
                <a:cs typeface="Times New Roman"/>
              </a:rPr>
              <a:t>n</a:t>
            </a:r>
            <a:r>
              <a:rPr lang="en-US" sz="1600" spc="9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fro</a:t>
            </a:r>
            <a:r>
              <a:rPr lang="en-US" sz="1600" dirty="0">
                <a:latin typeface="Times New Roman"/>
                <a:cs typeface="Times New Roman"/>
              </a:rPr>
              <a:t>m</a:t>
            </a:r>
            <a:r>
              <a:rPr lang="en-US" sz="1600" spc="9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th</a:t>
            </a:r>
            <a:r>
              <a:rPr lang="en-US" sz="1600" dirty="0">
                <a:latin typeface="Times New Roman"/>
                <a:cs typeface="Times New Roman"/>
              </a:rPr>
              <a:t>e</a:t>
            </a:r>
            <a:r>
              <a:rPr lang="en-US" sz="1600" spc="9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temperatur</a:t>
            </a:r>
            <a:r>
              <a:rPr lang="en-US" sz="1400" dirty="0">
                <a:latin typeface="Times New Roman"/>
                <a:cs typeface="Times New Roman"/>
              </a:rPr>
              <a:t>e</a:t>
            </a:r>
            <a:r>
              <a:rPr lang="en-US" sz="1600" spc="10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rise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131AC736-4870-114E-1D60-BFDD49E9BF70}"/>
              </a:ext>
            </a:extLst>
          </p:cNvPr>
          <p:cNvSpPr txBox="1"/>
          <p:nvPr/>
        </p:nvSpPr>
        <p:spPr>
          <a:xfrm>
            <a:off x="2715162" y="932103"/>
            <a:ext cx="2604090" cy="29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b="1" spc="7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b="1" i="1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endParaRPr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6355">
              <a:lnSpc>
                <a:spcPts val="1000"/>
              </a:lnSpc>
            </a:pPr>
            <a:r>
              <a:rPr sz="2800" b="1" spc="-7" baseline="-39682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800" b="1" i="1" baseline="-39682" dirty="0">
                <a:solidFill>
                  <a:srgbClr val="FF0000"/>
                </a:solidFill>
                <a:latin typeface="Times New Roman"/>
                <a:cs typeface="Times New Roman"/>
              </a:rPr>
              <a:t>t  </a:t>
            </a:r>
            <a:r>
              <a:rPr sz="2800" b="1" i="1" spc="-157" baseline="-396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=</a:t>
            </a:r>
            <a:r>
              <a:rPr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b="1" i="1" spc="8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b="1" spc="20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b="1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b="1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=</a:t>
            </a:r>
            <a:r>
              <a:rPr b="1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b="1" i="1" spc="5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b="1" i="1" spc="23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b="1" i="1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7BC5D-1A6A-0B66-DD89-86AF53A4A7A8}"/>
              </a:ext>
            </a:extLst>
          </p:cNvPr>
          <p:cNvSpPr txBox="1"/>
          <p:nvPr/>
        </p:nvSpPr>
        <p:spPr>
          <a:xfrm>
            <a:off x="1169529" y="1486610"/>
            <a:ext cx="6804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en-US" sz="1600" spc="-5" dirty="0">
                <a:latin typeface="Times New Roman"/>
                <a:cs typeface="Times New Roman"/>
              </a:rPr>
              <a:t>th</a:t>
            </a:r>
            <a:r>
              <a:rPr lang="en-US" sz="1600" dirty="0">
                <a:latin typeface="Times New Roman"/>
                <a:cs typeface="Times New Roman"/>
              </a:rPr>
              <a:t>e</a:t>
            </a:r>
            <a:r>
              <a:rPr lang="en-US" sz="1600" spc="12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hea</a:t>
            </a:r>
            <a:r>
              <a:rPr lang="en-US" sz="1600" dirty="0">
                <a:latin typeface="Times New Roman"/>
                <a:cs typeface="Times New Roman"/>
              </a:rPr>
              <a:t>t</a:t>
            </a:r>
            <a:r>
              <a:rPr lang="en-US" sz="1600" spc="12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capacit</a:t>
            </a:r>
            <a:r>
              <a:rPr lang="en-US" sz="1600" dirty="0">
                <a:latin typeface="Times New Roman"/>
                <a:cs typeface="Times New Roman"/>
              </a:rPr>
              <a:t>y</a:t>
            </a:r>
            <a:r>
              <a:rPr lang="en-US" sz="1600" spc="110" dirty="0">
                <a:latin typeface="Times New Roman"/>
                <a:cs typeface="Times New Roman"/>
              </a:rPr>
              <a:t> </a:t>
            </a:r>
            <a:r>
              <a:rPr lang="en-US" sz="1600" i="1" dirty="0">
                <a:latin typeface="Times New Roman"/>
                <a:cs typeface="Times New Roman"/>
              </a:rPr>
              <a:t>C </a:t>
            </a:r>
            <a:r>
              <a:rPr lang="en-US" sz="1600" i="1" spc="-9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o</a:t>
            </a:r>
            <a:r>
              <a:rPr lang="en-US" sz="1600" dirty="0">
                <a:latin typeface="Times New Roman"/>
                <a:cs typeface="Times New Roman"/>
              </a:rPr>
              <a:t>f</a:t>
            </a:r>
            <a:r>
              <a:rPr lang="en-US" sz="1600" spc="12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th</a:t>
            </a:r>
            <a:r>
              <a:rPr lang="en-US" sz="1600" dirty="0">
                <a:latin typeface="Times New Roman"/>
                <a:cs typeface="Times New Roman"/>
              </a:rPr>
              <a:t>e</a:t>
            </a:r>
            <a:r>
              <a:rPr lang="en-US" sz="1600" spc="12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bolomete</a:t>
            </a:r>
            <a:r>
              <a:rPr lang="en-US" sz="1600" dirty="0">
                <a:latin typeface="Times New Roman"/>
                <a:cs typeface="Times New Roman"/>
              </a:rPr>
              <a:t>r</a:t>
            </a:r>
            <a:r>
              <a:rPr lang="en-US" sz="1600" spc="12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an</a:t>
            </a:r>
            <a:r>
              <a:rPr lang="en-US" sz="1600" dirty="0">
                <a:latin typeface="Times New Roman"/>
                <a:cs typeface="Times New Roman"/>
              </a:rPr>
              <a:t>d</a:t>
            </a:r>
            <a:r>
              <a:rPr lang="en-US" sz="1600" spc="12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</a:t>
            </a:r>
            <a:r>
              <a:rPr lang="en-US" sz="1600" spc="12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hea</a:t>
            </a:r>
            <a:r>
              <a:rPr lang="en-US" sz="1600" dirty="0">
                <a:latin typeface="Times New Roman"/>
                <a:cs typeface="Times New Roman"/>
              </a:rPr>
              <a:t>t</a:t>
            </a:r>
            <a:r>
              <a:rPr lang="en-US" sz="1600" spc="12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conductio</a:t>
            </a:r>
            <a:r>
              <a:rPr lang="en-US" sz="1600" dirty="0">
                <a:latin typeface="Times New Roman"/>
                <a:cs typeface="Times New Roman"/>
              </a:rPr>
              <a:t>n </a:t>
            </a:r>
            <a:r>
              <a:rPr lang="en-US" sz="1600" spc="-120" dirty="0">
                <a:latin typeface="Times New Roman"/>
                <a:cs typeface="Times New Roman"/>
              </a:rPr>
              <a:t> </a:t>
            </a:r>
            <a:r>
              <a:rPr lang="en-US" sz="1600" i="1" spc="60" dirty="0">
                <a:latin typeface="Times New Roman"/>
                <a:cs typeface="Times New Roman"/>
              </a:rPr>
              <a:t>G</a:t>
            </a:r>
            <a:r>
              <a:rPr lang="en-US" sz="1600" i="1" spc="55" dirty="0">
                <a:latin typeface="Arial"/>
                <a:cs typeface="Arial"/>
              </a:rPr>
              <a:t>(</a:t>
            </a:r>
            <a:r>
              <a:rPr lang="en-US" sz="1600" i="1" dirty="0">
                <a:latin typeface="Times New Roman"/>
                <a:cs typeface="Times New Roman"/>
              </a:rPr>
              <a:t>T</a:t>
            </a:r>
            <a:r>
              <a:rPr lang="en-US" sz="1600" i="1" spc="5" dirty="0">
                <a:latin typeface="Times New Roman"/>
                <a:cs typeface="Times New Roman"/>
              </a:rPr>
              <a:t> </a:t>
            </a:r>
            <a:r>
              <a:rPr lang="en-US" sz="1600" spc="-20" dirty="0">
                <a:latin typeface="Lucida Sans Unicode"/>
                <a:cs typeface="Lucida Sans Unicode"/>
              </a:rPr>
              <a:t>−</a:t>
            </a:r>
            <a:r>
              <a:rPr lang="en-US" sz="1600" spc="-165" dirty="0">
                <a:latin typeface="Lucida Sans Unicode"/>
                <a:cs typeface="Lucida Sans Unicode"/>
              </a:rPr>
              <a:t> </a:t>
            </a:r>
            <a:r>
              <a:rPr lang="en-US" sz="1600" i="1" spc="-45" dirty="0">
                <a:latin typeface="Times New Roman"/>
                <a:cs typeface="Times New Roman"/>
              </a:rPr>
              <a:t>T</a:t>
            </a:r>
            <a:r>
              <a:rPr lang="en-US" sz="1600" spc="52" baseline="-10416" dirty="0">
                <a:latin typeface="Times New Roman"/>
                <a:cs typeface="Times New Roman"/>
              </a:rPr>
              <a:t>0</a:t>
            </a:r>
            <a:r>
              <a:rPr lang="en-US" sz="1600" i="1" spc="40" dirty="0">
                <a:latin typeface="Arial"/>
                <a:cs typeface="Arial"/>
              </a:rPr>
              <a:t>) </a:t>
            </a:r>
            <a:r>
              <a:rPr lang="en-US" sz="1600" spc="-5" dirty="0">
                <a:latin typeface="Times New Roman"/>
                <a:cs typeface="Times New Roman"/>
              </a:rPr>
              <a:t>th</a:t>
            </a:r>
            <a:r>
              <a:rPr lang="en-US" sz="1600" dirty="0">
                <a:latin typeface="Times New Roman"/>
                <a:cs typeface="Times New Roman"/>
              </a:rPr>
              <a:t>e</a:t>
            </a:r>
            <a:r>
              <a:rPr lang="en-US" sz="1600" spc="1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temperatur</a:t>
            </a:r>
            <a:r>
              <a:rPr lang="en-US" sz="1600" dirty="0">
                <a:latin typeface="Times New Roman"/>
                <a:cs typeface="Times New Roman"/>
              </a:rPr>
              <a:t>e</a:t>
            </a:r>
            <a:r>
              <a:rPr lang="en-US" sz="1600" spc="125" dirty="0">
                <a:latin typeface="Times New Roman"/>
                <a:cs typeface="Times New Roman"/>
              </a:rPr>
              <a:t> </a:t>
            </a:r>
            <a:r>
              <a:rPr lang="en-US" sz="1600" i="1" dirty="0">
                <a:latin typeface="Times New Roman"/>
                <a:cs typeface="Times New Roman"/>
              </a:rPr>
              <a:t>T </a:t>
            </a:r>
            <a:r>
              <a:rPr lang="en-US" sz="1600" i="1" spc="-3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i</a:t>
            </a:r>
            <a:r>
              <a:rPr lang="en-US" sz="1600" dirty="0">
                <a:latin typeface="Times New Roman"/>
                <a:cs typeface="Times New Roman"/>
              </a:rPr>
              <a:t>s</a:t>
            </a:r>
            <a:r>
              <a:rPr lang="en-US" sz="1600" spc="1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determine</a:t>
            </a:r>
            <a:r>
              <a:rPr lang="en-US" sz="1600" dirty="0">
                <a:latin typeface="Times New Roman"/>
                <a:cs typeface="Times New Roman"/>
              </a:rPr>
              <a:t>d</a:t>
            </a:r>
            <a:r>
              <a:rPr lang="en-US" sz="1600" spc="100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by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A9E4DB6-D8E4-80C4-D8CE-2FB5E703569C}"/>
              </a:ext>
            </a:extLst>
          </p:cNvPr>
          <p:cNvSpPr/>
          <p:nvPr/>
        </p:nvSpPr>
        <p:spPr>
          <a:xfrm>
            <a:off x="2770648" y="1109534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3928" y="0"/>
                </a:lnTo>
              </a:path>
            </a:pathLst>
          </a:custGeom>
          <a:ln w="7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E69AC-90FB-76B0-2E04-263E60B23E69}"/>
              </a:ext>
            </a:extLst>
          </p:cNvPr>
          <p:cNvSpPr txBox="1"/>
          <p:nvPr/>
        </p:nvSpPr>
        <p:spPr>
          <a:xfrm>
            <a:off x="778624" y="4244432"/>
            <a:ext cx="7586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9705" algn="just">
              <a:spcBef>
                <a:spcPts val="20"/>
              </a:spcBef>
            </a:pPr>
            <a:r>
              <a:rPr lang="en-US" sz="1800" spc="-5" dirty="0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f </a:t>
            </a:r>
            <a:r>
              <a:rPr lang="en-US" sz="1800" spc="-12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 </a:t>
            </a:r>
            <a:r>
              <a:rPr lang="en-US" sz="1800" spc="-5" dirty="0">
                <a:latin typeface="Times New Roman"/>
                <a:cs typeface="Times New Roman"/>
              </a:rPr>
              <a:t>smal</a:t>
            </a:r>
            <a:r>
              <a:rPr lang="en-US" sz="1800" dirty="0">
                <a:latin typeface="Times New Roman"/>
                <a:cs typeface="Times New Roman"/>
              </a:rPr>
              <a:t>l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electri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curren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lang="en-US" sz="1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s </a:t>
            </a:r>
            <a:r>
              <a:rPr lang="en-US" sz="1800" spc="-5" dirty="0">
                <a:latin typeface="Times New Roman"/>
                <a:cs typeface="Times New Roman"/>
              </a:rPr>
              <a:t>sen</a:t>
            </a:r>
            <a:r>
              <a:rPr lang="en-US" sz="1800" dirty="0">
                <a:latin typeface="Times New Roman"/>
                <a:cs typeface="Times New Roman"/>
              </a:rPr>
              <a:t>t </a:t>
            </a:r>
            <a:r>
              <a:rPr lang="en-US" sz="1800" spc="-5" dirty="0">
                <a:latin typeface="Times New Roman"/>
                <a:cs typeface="Times New Roman"/>
              </a:rPr>
              <a:t>throug</a:t>
            </a:r>
            <a:r>
              <a:rPr lang="en-US" sz="1800" dirty="0">
                <a:latin typeface="Times New Roman"/>
                <a:cs typeface="Times New Roman"/>
              </a:rPr>
              <a:t>h </a:t>
            </a:r>
            <a:r>
              <a:rPr lang="en-US" sz="1800" spc="-5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e </a:t>
            </a:r>
            <a:r>
              <a:rPr lang="en-US" sz="1800" spc="-5" dirty="0">
                <a:latin typeface="Times New Roman"/>
                <a:cs typeface="Times New Roman"/>
              </a:rPr>
              <a:t>crysta</a:t>
            </a:r>
            <a:r>
              <a:rPr lang="en-US" sz="1800" dirty="0">
                <a:latin typeface="Times New Roman"/>
                <a:cs typeface="Times New Roman"/>
              </a:rPr>
              <a:t>l </a:t>
            </a:r>
            <a:r>
              <a:rPr lang="en-US" sz="1800" spc="-5" dirty="0">
                <a:latin typeface="Times New Roman"/>
                <a:cs typeface="Times New Roman"/>
              </a:rPr>
              <a:t>wit</a:t>
            </a:r>
            <a:r>
              <a:rPr lang="en-US" sz="1800" dirty="0">
                <a:latin typeface="Times New Roman"/>
                <a:cs typeface="Times New Roman"/>
              </a:rPr>
              <a:t>h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resistanc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n-US"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, a</a:t>
            </a:r>
            <a:r>
              <a:rPr lang="en-US" sz="18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oltag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lang="en-US" sz="1800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=</a:t>
            </a:r>
            <a:r>
              <a:rPr lang="en-US" sz="1800" spc="-4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1800" i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380" dirty="0">
                <a:latin typeface="Lucida Sans Unicode"/>
                <a:cs typeface="Lucida Sans Unicode"/>
              </a:rPr>
              <a:t>·</a:t>
            </a:r>
            <a:r>
              <a:rPr lang="en-US" sz="1800" spc="-210" dirty="0">
                <a:latin typeface="Lucida Sans Unicode"/>
                <a:cs typeface="Lucida Sans Unicode"/>
              </a:rPr>
              <a:t> </a:t>
            </a:r>
            <a:r>
              <a:rPr lang="en-US" sz="1800" i="1" dirty="0" err="1">
                <a:latin typeface="Times New Roman"/>
                <a:cs typeface="Times New Roman"/>
              </a:rPr>
              <a:t>i</a:t>
            </a:r>
            <a:r>
              <a:rPr lang="en-US" sz="1800" i="1" spc="1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s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generate</a:t>
            </a:r>
            <a:r>
              <a:rPr lang="en-US" sz="1800" dirty="0">
                <a:latin typeface="Times New Roman"/>
                <a:cs typeface="Times New Roman"/>
              </a:rPr>
              <a:t>d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acros</a:t>
            </a:r>
            <a:r>
              <a:rPr lang="en-US" sz="1800" dirty="0">
                <a:latin typeface="Times New Roman"/>
                <a:cs typeface="Times New Roman"/>
              </a:rPr>
              <a:t>s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bolomete</a:t>
            </a:r>
            <a:r>
              <a:rPr lang="en-US" sz="1800" spc="-60" dirty="0">
                <a:latin typeface="Times New Roman"/>
                <a:cs typeface="Times New Roman"/>
              </a:rPr>
              <a:t>r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resistanc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decreases wit</a:t>
            </a:r>
            <a:r>
              <a:rPr lang="en-US" sz="1800" dirty="0">
                <a:latin typeface="Times New Roman"/>
                <a:cs typeface="Times New Roman"/>
              </a:rPr>
              <a:t>h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increasin</a:t>
            </a:r>
            <a:r>
              <a:rPr lang="en-US" sz="1800" dirty="0">
                <a:latin typeface="Times New Roman"/>
                <a:cs typeface="Times New Roman"/>
              </a:rPr>
              <a:t>g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temperature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temperatur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18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chang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18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15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lang="en-US"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lang="en-US" sz="1800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ca</a:t>
            </a:r>
            <a:r>
              <a:rPr lang="en-US" sz="1800" dirty="0">
                <a:latin typeface="Times New Roman"/>
                <a:cs typeface="Times New Roman"/>
              </a:rPr>
              <a:t>n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measure</a:t>
            </a:r>
            <a:r>
              <a:rPr lang="en-US" sz="1800" dirty="0">
                <a:latin typeface="Times New Roman"/>
                <a:cs typeface="Times New Roman"/>
              </a:rPr>
              <a:t>d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by</a:t>
            </a:r>
            <a:endParaRPr lang="en-US" sz="1800" dirty="0">
              <a:latin typeface="Times New Roman"/>
              <a:cs typeface="Times New Roman"/>
            </a:endParaRPr>
          </a:p>
          <a:p>
            <a:pPr marL="12700" algn="just"/>
            <a:r>
              <a:rPr lang="en-US" sz="1800" spc="-5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resultin</a:t>
            </a:r>
            <a:r>
              <a:rPr lang="en-US" sz="1800" dirty="0">
                <a:latin typeface="Times New Roman"/>
                <a:cs typeface="Times New Roman"/>
              </a:rPr>
              <a:t>g</a:t>
            </a:r>
            <a:r>
              <a:rPr lang="en-US" sz="1800" spc="10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resistanc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change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084A33-BBD4-4961-2C99-C560FF9529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77037" y="5188641"/>
            <a:ext cx="2294493" cy="8782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9E7375-CCF1-435F-CEA4-1E53A39DAC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7120" y="3532050"/>
            <a:ext cx="2380339" cy="7721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1BB62A-CA77-66AC-96A1-0EA86F5D630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890" y="2042820"/>
            <a:ext cx="2096801" cy="9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0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6AFB-C23C-97A1-1901-DAFCC45FA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69E3A0-9764-F9BF-03D9-E5A45F946F2A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CBC5E-0734-4925-31DC-280A5CECBA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1FE07F93-5198-24FD-A5B5-A954FA7053D1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Optothermal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38327-408E-84FB-1260-31196AD06EBD}"/>
              </a:ext>
            </a:extLst>
          </p:cNvPr>
          <p:cNvSpPr txBox="1"/>
          <p:nvPr/>
        </p:nvSpPr>
        <p:spPr>
          <a:xfrm>
            <a:off x="109384" y="907582"/>
            <a:ext cx="8925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405"/>
            <a:r>
              <a:rPr lang="en-US" sz="1800" spc="-5" dirty="0">
                <a:latin typeface="Times New Roman"/>
                <a:cs typeface="Times New Roman"/>
              </a:rPr>
              <a:t>Th</a:t>
            </a:r>
            <a:r>
              <a:rPr lang="en-US" sz="1800" dirty="0">
                <a:latin typeface="Times New Roman"/>
                <a:cs typeface="Times New Roman"/>
              </a:rPr>
              <a:t>e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bolomete</a:t>
            </a:r>
            <a:r>
              <a:rPr lang="en-US" sz="1800" dirty="0">
                <a:latin typeface="Times New Roman"/>
                <a:cs typeface="Times New Roman"/>
              </a:rPr>
              <a:t>r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consist</a:t>
            </a:r>
            <a:r>
              <a:rPr lang="en-US" sz="1800" dirty="0">
                <a:latin typeface="Times New Roman"/>
                <a:cs typeface="Times New Roman"/>
              </a:rPr>
              <a:t>s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</a:t>
            </a:r>
            <a:r>
              <a:rPr lang="en-US" sz="1800" dirty="0">
                <a:latin typeface="Times New Roman"/>
                <a:cs typeface="Times New Roman"/>
              </a:rPr>
              <a:t>f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smal</a:t>
            </a:r>
            <a:r>
              <a:rPr lang="en-US" sz="1800" dirty="0">
                <a:latin typeface="Times New Roman"/>
                <a:cs typeface="Times New Roman"/>
              </a:rPr>
              <a:t>l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(0</a:t>
            </a:r>
            <a:r>
              <a:rPr lang="en-US" sz="1800" i="1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lang="en-US" sz="18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×</a:t>
            </a:r>
            <a:r>
              <a:rPr lang="en-US" sz="1800" spc="-19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en-US" sz="1800" i="1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lang="en-US" sz="18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×</a:t>
            </a:r>
            <a:r>
              <a:rPr lang="en-US" sz="1800" spc="-19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en-US" sz="1800" i="1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lang="en-US" sz="18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mm</a:t>
            </a:r>
            <a:r>
              <a:rPr lang="en-US" sz="2400" spc="75" baseline="27777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en-US" sz="18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dope</a:t>
            </a:r>
            <a:r>
              <a:rPr lang="en-US" sz="1800" dirty="0">
                <a:latin typeface="Times New Roman"/>
                <a:cs typeface="Times New Roman"/>
              </a:rPr>
              <a:t>d</a:t>
            </a:r>
            <a:r>
              <a:rPr lang="en-US" sz="1800" spc="9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silicon semiconducto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18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crysta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(Fig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  <a:r>
              <a:rPr lang="en-US" sz="1800" spc="-5" dirty="0">
                <a:latin typeface="Times New Roman"/>
                <a:cs typeface="Times New Roman"/>
              </a:rPr>
              <a:t>)</a:t>
            </a:r>
            <a:r>
              <a:rPr lang="en-US" sz="1800" dirty="0">
                <a:latin typeface="Times New Roman"/>
                <a:cs typeface="Times New Roman"/>
              </a:rPr>
              <a:t>,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whic</a:t>
            </a:r>
            <a:r>
              <a:rPr lang="en-US" sz="1800" dirty="0">
                <a:latin typeface="Times New Roman"/>
                <a:cs typeface="Times New Roman"/>
              </a:rPr>
              <a:t>h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ha</a:t>
            </a:r>
            <a:r>
              <a:rPr lang="en-US" sz="1800" dirty="0">
                <a:latin typeface="Times New Roman"/>
                <a:cs typeface="Times New Roman"/>
              </a:rPr>
              <a:t>s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a</a:t>
            </a:r>
            <a:r>
              <a:rPr lang="en-US" sz="1800" spc="5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en-US" sz="1800" spc="-3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lang="en-US" sz="1800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hea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1800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capacit</a:t>
            </a: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1800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t</a:t>
            </a:r>
            <a:r>
              <a:rPr lang="en-US" sz="1800" spc="70" dirty="0">
                <a:latin typeface="Times New Roman"/>
                <a:cs typeface="Times New Roman"/>
              </a:rPr>
              <a:t> </a:t>
            </a:r>
            <a:r>
              <a:rPr lang="en-US" sz="1800" i="1" dirty="0">
                <a:latin typeface="Times New Roman"/>
                <a:cs typeface="Times New Roman"/>
              </a:rPr>
              <a:t>T</a:t>
            </a:r>
            <a:r>
              <a:rPr lang="en-US" sz="1800" i="1" spc="75" dirty="0">
                <a:latin typeface="Times New Roman"/>
                <a:cs typeface="Times New Roman"/>
              </a:rPr>
              <a:t> </a:t>
            </a:r>
            <a:r>
              <a:rPr lang="en-US" sz="1800" spc="-20" dirty="0">
                <a:latin typeface="Lucida Sans Unicode"/>
                <a:cs typeface="Lucida Sans Unicode"/>
              </a:rPr>
              <a:t>=</a:t>
            </a:r>
            <a:r>
              <a:rPr lang="en-US" sz="1800" spc="-125" dirty="0">
                <a:latin typeface="Lucida Sans Unicode"/>
                <a:cs typeface="Lucida Sans Unicode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1</a:t>
            </a:r>
            <a:r>
              <a:rPr lang="en-US" sz="1800" i="1" spc="-15" dirty="0">
                <a:latin typeface="Arial"/>
                <a:cs typeface="Arial"/>
              </a:rPr>
              <a:t>.</a:t>
            </a:r>
            <a:r>
              <a:rPr lang="en-US" sz="1800" dirty="0">
                <a:latin typeface="Times New Roman"/>
                <a:cs typeface="Times New Roman"/>
              </a:rPr>
              <a:t>5</a:t>
            </a:r>
            <a:r>
              <a:rPr lang="en-US" sz="1800" spc="-9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K.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A24D5-2660-2FA5-5831-DA0FDA50A314}"/>
              </a:ext>
            </a:extLst>
          </p:cNvPr>
          <p:cNvSpPr txBox="1"/>
          <p:nvPr/>
        </p:nvSpPr>
        <p:spPr>
          <a:xfrm>
            <a:off x="0" y="1609780"/>
            <a:ext cx="9034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79705" algn="just">
              <a:spcBef>
                <a:spcPts val="20"/>
              </a:spcBef>
            </a:pP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f a </a:t>
            </a:r>
            <a:r>
              <a:rPr lang="en-US" sz="2000" spc="-5" dirty="0">
                <a:latin typeface="Times New Roman"/>
                <a:cs typeface="Times New Roman"/>
              </a:rPr>
              <a:t>smal</a:t>
            </a:r>
            <a:r>
              <a:rPr lang="en-US" sz="2000" dirty="0">
                <a:latin typeface="Times New Roman"/>
                <a:cs typeface="Times New Roman"/>
              </a:rPr>
              <a:t>l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electri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c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curren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 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s </a:t>
            </a:r>
            <a:r>
              <a:rPr lang="en-US" sz="2000" spc="-5" dirty="0">
                <a:latin typeface="Times New Roman"/>
                <a:cs typeface="Times New Roman"/>
              </a:rPr>
              <a:t>sen</a:t>
            </a:r>
            <a:r>
              <a:rPr lang="en-US" sz="2000" dirty="0">
                <a:latin typeface="Times New Roman"/>
                <a:cs typeface="Times New Roman"/>
              </a:rPr>
              <a:t>t </a:t>
            </a:r>
            <a:r>
              <a:rPr lang="en-US" sz="2000" spc="-5" dirty="0">
                <a:latin typeface="Times New Roman"/>
                <a:cs typeface="Times New Roman"/>
              </a:rPr>
              <a:t>throug</a:t>
            </a:r>
            <a:r>
              <a:rPr lang="en-US" sz="2000" dirty="0">
                <a:latin typeface="Times New Roman"/>
                <a:cs typeface="Times New Roman"/>
              </a:rPr>
              <a:t>h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 </a:t>
            </a:r>
            <a:r>
              <a:rPr lang="en-US" sz="2000" spc="-5" dirty="0">
                <a:latin typeface="Times New Roman"/>
                <a:cs typeface="Times New Roman"/>
              </a:rPr>
              <a:t>crysta</a:t>
            </a:r>
            <a:r>
              <a:rPr lang="en-US" sz="2000" dirty="0">
                <a:latin typeface="Times New Roman"/>
                <a:cs typeface="Times New Roman"/>
              </a:rPr>
              <a:t>l </a:t>
            </a:r>
            <a:r>
              <a:rPr lang="en-US" sz="2000" spc="-5" dirty="0">
                <a:latin typeface="Times New Roman"/>
                <a:cs typeface="Times New Roman"/>
              </a:rPr>
              <a:t>wit</a:t>
            </a:r>
            <a:r>
              <a:rPr lang="en-US" sz="2000" dirty="0">
                <a:latin typeface="Times New Roman"/>
                <a:cs typeface="Times New Roman"/>
              </a:rPr>
              <a:t>h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resistanc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lang="en-US" sz="2000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, a</a:t>
            </a:r>
            <a:r>
              <a:rPr lang="en-US" sz="2000" spc="40" dirty="0">
                <a:latin typeface="Times New Roman"/>
                <a:cs typeface="Times New Roman"/>
              </a:rPr>
              <a:t> </a:t>
            </a:r>
            <a:r>
              <a:rPr lang="en-US" sz="2000" spc="-2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oltag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000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sz="2000" i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20" dirty="0">
                <a:solidFill>
                  <a:srgbClr val="0000FF"/>
                </a:solidFill>
                <a:latin typeface="Lucida Sans Unicode"/>
                <a:cs typeface="Lucida Sans Unicode"/>
              </a:rPr>
              <a:t>=</a:t>
            </a:r>
            <a:r>
              <a:rPr lang="en-US" sz="2000" spc="-40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-1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380" dirty="0">
                <a:solidFill>
                  <a:srgbClr val="0000FF"/>
                </a:solidFill>
                <a:latin typeface="Lucida Sans Unicode"/>
                <a:cs typeface="Lucida Sans Unicode"/>
              </a:rPr>
              <a:t>·</a:t>
            </a:r>
            <a:r>
              <a:rPr lang="en-US" sz="2000" spc="-210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2000" i="1" spc="11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4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generate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4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acros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4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4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bolomete</a:t>
            </a:r>
            <a:r>
              <a:rPr lang="en-US" sz="2000" spc="-60" dirty="0">
                <a:latin typeface="Times New Roman"/>
                <a:cs typeface="Times New Roman"/>
              </a:rPr>
              <a:t>r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r>
              <a:rPr lang="en-US" sz="2000" spc="4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4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resistanc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4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decreases wit</a:t>
            </a:r>
            <a:r>
              <a:rPr lang="en-US" sz="2000" dirty="0">
                <a:latin typeface="Times New Roman"/>
                <a:cs typeface="Times New Roman"/>
              </a:rPr>
              <a:t>h</a:t>
            </a:r>
            <a:r>
              <a:rPr lang="en-US" sz="2000" spc="4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increasin</a:t>
            </a:r>
            <a:r>
              <a:rPr lang="en-US" sz="2000" dirty="0">
                <a:latin typeface="Times New Roman"/>
                <a:cs typeface="Times New Roman"/>
              </a:rPr>
              <a:t>g</a:t>
            </a:r>
            <a:r>
              <a:rPr lang="en-US" sz="2000" spc="4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temperature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r>
              <a:rPr lang="en-US" sz="2000" spc="4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4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temperatur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000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chang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000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150" dirty="0">
                <a:solidFill>
                  <a:srgbClr val="0000FF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T </a:t>
            </a:r>
            <a:r>
              <a:rPr lang="en-US" sz="2000" i="1" spc="-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ca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4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b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4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measure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4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by 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resultin</a:t>
            </a:r>
            <a:r>
              <a:rPr lang="en-US" sz="2000" dirty="0">
                <a:latin typeface="Times New Roman"/>
                <a:cs typeface="Times New Roman"/>
              </a:rPr>
              <a:t>g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resistanc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9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change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E3F34BB2-7C80-5050-A017-7517A78F41F7}"/>
              </a:ext>
            </a:extLst>
          </p:cNvPr>
          <p:cNvSpPr/>
          <p:nvPr/>
        </p:nvSpPr>
        <p:spPr>
          <a:xfrm>
            <a:off x="4572000" y="2851355"/>
            <a:ext cx="4188541" cy="2959509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78503D-AE02-77DB-69E4-00A5C8C746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6939" y="3554176"/>
            <a:ext cx="2629267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3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25FC3-60D5-CA55-CD4A-752B98034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2E5800-6670-424D-2A0F-07B88D8EE685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7A178-AC53-F854-C3E0-B6BE974503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FA9E155C-D3F3-6088-1D92-608153E19C19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Optothermal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9F8C0-4C58-B4A0-EEA7-A8B7A127398C}"/>
              </a:ext>
            </a:extLst>
          </p:cNvPr>
          <p:cNvSpPr txBox="1"/>
          <p:nvPr/>
        </p:nvSpPr>
        <p:spPr>
          <a:xfrm>
            <a:off x="189270" y="758811"/>
            <a:ext cx="85291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 algn="just">
              <a:spcBef>
                <a:spcPts val="20"/>
              </a:spcBef>
              <a:buFont typeface="Wingdings" panose="05000000000000000000" pitchFamily="2" charset="2"/>
              <a:buChar char="ü"/>
            </a:pP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sensit</a:t>
            </a:r>
            <a:r>
              <a:rPr lang="en-US" sz="2400" spc="-3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vit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y </a:t>
            </a:r>
            <a:r>
              <a:rPr lang="en-US" sz="2400" spc="-5" dirty="0">
                <a:latin typeface="Times New Roman"/>
                <a:cs typeface="Times New Roman"/>
              </a:rPr>
              <a:t>o</a:t>
            </a:r>
            <a:r>
              <a:rPr lang="en-US" sz="2400" dirty="0">
                <a:latin typeface="Times New Roman"/>
                <a:cs typeface="Times New Roman"/>
              </a:rPr>
              <a:t>f </a:t>
            </a: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 </a:t>
            </a:r>
            <a:r>
              <a:rPr lang="en-US" sz="2400" spc="-5" dirty="0">
                <a:latin typeface="Times New Roman"/>
                <a:cs typeface="Times New Roman"/>
              </a:rPr>
              <a:t>optotherma</a:t>
            </a:r>
            <a:r>
              <a:rPr lang="en-US" sz="2400" dirty="0">
                <a:latin typeface="Times New Roman"/>
                <a:cs typeface="Times New Roman"/>
              </a:rPr>
              <a:t>l </a:t>
            </a:r>
            <a:r>
              <a:rPr lang="en-US" sz="2400" spc="-5" dirty="0">
                <a:latin typeface="Times New Roman"/>
                <a:cs typeface="Times New Roman"/>
              </a:rPr>
              <a:t>techniqu</a:t>
            </a:r>
            <a:r>
              <a:rPr lang="en-US" sz="2400" dirty="0">
                <a:latin typeface="Times New Roman"/>
                <a:cs typeface="Times New Roman"/>
              </a:rPr>
              <a:t>e </a:t>
            </a:r>
            <a:r>
              <a:rPr lang="en-US" sz="2400" spc="-5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s </a:t>
            </a:r>
            <a:r>
              <a:rPr lang="en-US" sz="2400" spc="-5" dirty="0">
                <a:latin typeface="Times New Roman"/>
                <a:cs typeface="Times New Roman"/>
              </a:rPr>
              <a:t>illustrate</a:t>
            </a:r>
            <a:r>
              <a:rPr lang="en-US" sz="2400" dirty="0">
                <a:latin typeface="Times New Roman"/>
                <a:cs typeface="Times New Roman"/>
              </a:rPr>
              <a:t>d </a:t>
            </a:r>
            <a:r>
              <a:rPr lang="en-US" sz="2400" spc="-5" dirty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y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th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comparison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o</a:t>
            </a:r>
            <a:r>
              <a:rPr lang="en-US" sz="2400" dirty="0">
                <a:latin typeface="Times New Roman"/>
                <a:cs typeface="Times New Roman"/>
              </a:rPr>
              <a:t>f </a:t>
            </a: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 </a:t>
            </a:r>
            <a:r>
              <a:rPr lang="en-US" sz="2400" spc="-5" dirty="0">
                <a:latin typeface="Times New Roman"/>
                <a:cs typeface="Times New Roman"/>
              </a:rPr>
              <a:t>sam</a:t>
            </a:r>
            <a:r>
              <a:rPr lang="en-US" sz="2400" dirty="0">
                <a:latin typeface="Times New Roman"/>
                <a:cs typeface="Times New Roman"/>
              </a:rPr>
              <a:t>e </a:t>
            </a:r>
            <a:r>
              <a:rPr lang="en-US" sz="2400" spc="-5" dirty="0">
                <a:latin typeface="Times New Roman"/>
                <a:cs typeface="Times New Roman"/>
              </a:rPr>
              <a:t>section</a:t>
            </a:r>
            <a:r>
              <a:rPr lang="en-US" sz="2400" dirty="0">
                <a:latin typeface="Times New Roman"/>
                <a:cs typeface="Times New Roman"/>
              </a:rPr>
              <a:t>s </a:t>
            </a:r>
            <a:r>
              <a:rPr lang="en-US" sz="2400" spc="-5" dirty="0">
                <a:latin typeface="Times New Roman"/>
                <a:cs typeface="Times New Roman"/>
              </a:rPr>
              <a:t>o</a:t>
            </a:r>
            <a:r>
              <a:rPr lang="en-US" sz="2400" dirty="0">
                <a:latin typeface="Times New Roman"/>
                <a:cs typeface="Times New Roman"/>
              </a:rPr>
              <a:t>f </a:t>
            </a: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 </a:t>
            </a:r>
            <a:r>
              <a:rPr lang="en-US" sz="2400" spc="-20" dirty="0">
                <a:latin typeface="Times New Roman"/>
                <a:cs typeface="Times New Roman"/>
              </a:rPr>
              <a:t>ov</a:t>
            </a:r>
            <a:r>
              <a:rPr lang="en-US" sz="2400" spc="-5" dirty="0">
                <a:latin typeface="Times New Roman"/>
                <a:cs typeface="Times New Roman"/>
              </a:rPr>
              <a:t>erton</a:t>
            </a:r>
            <a:r>
              <a:rPr lang="en-US" sz="2400" dirty="0">
                <a:latin typeface="Times New Roman"/>
                <a:cs typeface="Times New Roman"/>
              </a:rPr>
              <a:t>e </a:t>
            </a:r>
            <a:r>
              <a:rPr lang="en-US" sz="2400" spc="-5" dirty="0">
                <a:latin typeface="Times New Roman"/>
                <a:cs typeface="Times New Roman"/>
              </a:rPr>
              <a:t>spectru</a:t>
            </a:r>
            <a:r>
              <a:rPr lang="en-US" sz="2400" dirty="0">
                <a:latin typeface="Times New Roman"/>
                <a:cs typeface="Times New Roman"/>
              </a:rPr>
              <a:t>m </a:t>
            </a:r>
            <a:r>
              <a:rPr lang="en-US" sz="2400" spc="-5" dirty="0">
                <a:latin typeface="Times New Roman"/>
                <a:cs typeface="Times New Roman"/>
              </a:rPr>
              <a:t>o</a:t>
            </a:r>
            <a:r>
              <a:rPr lang="en-US" sz="2400" dirty="0">
                <a:latin typeface="Times New Roman"/>
                <a:cs typeface="Times New Roman"/>
              </a:rPr>
              <a:t>f </a:t>
            </a:r>
            <a:r>
              <a:rPr lang="en-US" sz="2400" spc="-6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C</a:t>
            </a:r>
            <a:r>
              <a:rPr lang="en-US" sz="3200" spc="52" baseline="-10416" dirty="0">
                <a:latin typeface="Times New Roman"/>
                <a:cs typeface="Times New Roman"/>
              </a:rPr>
              <a:t>2</a:t>
            </a:r>
            <a:r>
              <a:rPr lang="en-US" sz="2400" spc="-5" dirty="0">
                <a:latin typeface="Times New Roman"/>
                <a:cs typeface="Times New Roman"/>
              </a:rPr>
              <a:t>H</a:t>
            </a:r>
            <a:r>
              <a:rPr lang="en-US" sz="3200" spc="-7" baseline="-10416" dirty="0">
                <a:latin typeface="Times New Roman"/>
                <a:cs typeface="Times New Roman"/>
              </a:rPr>
              <a:t>4</a:t>
            </a:r>
            <a:r>
              <a:rPr lang="en-US" sz="3200" baseline="-10416" dirty="0">
                <a:latin typeface="Times New Roman"/>
                <a:cs typeface="Times New Roman"/>
              </a:rPr>
              <a:t>  </a:t>
            </a:r>
            <a:r>
              <a:rPr lang="en-US" sz="3200" spc="-142" baseline="-10416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molecules, measure</a:t>
            </a:r>
            <a:r>
              <a:rPr lang="en-US" sz="2400" dirty="0">
                <a:latin typeface="Times New Roman"/>
                <a:cs typeface="Times New Roman"/>
              </a:rPr>
              <a:t>d </a:t>
            </a:r>
            <a:r>
              <a:rPr lang="en-US" sz="2400" spc="-5" dirty="0">
                <a:latin typeface="Times New Roman"/>
                <a:cs typeface="Times New Roman"/>
              </a:rPr>
              <a:t>wit</a:t>
            </a:r>
            <a:r>
              <a:rPr lang="en-US" sz="2400" dirty="0">
                <a:latin typeface="Times New Roman"/>
                <a:cs typeface="Times New Roman"/>
              </a:rPr>
              <a:t>h </a:t>
            </a:r>
            <a:r>
              <a:rPr lang="en-US" sz="2400" spc="-70" dirty="0">
                <a:latin typeface="Times New Roman"/>
                <a:cs typeface="Times New Roman"/>
              </a:rPr>
              <a:t> </a:t>
            </a:r>
            <a:r>
              <a:rPr lang="en-US"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ourie</a:t>
            </a:r>
            <a:r>
              <a:rPr lang="en-US" sz="2400" spc="-4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2400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optoacoustic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2400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d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optotherma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l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spectrosco</a:t>
            </a:r>
            <a:r>
              <a:rPr lang="en-US"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2400" spc="-75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sz="2400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respect</a:t>
            </a:r>
            <a:r>
              <a:rPr lang="en-US" sz="2400" spc="-3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el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2400" spc="11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(Fig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r>
              <a:rPr lang="en-US" sz="2400" spc="-5" dirty="0">
                <a:latin typeface="Times New Roman"/>
                <a:cs typeface="Times New Roman"/>
              </a:rPr>
              <a:t>)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r>
              <a:rPr lang="en-US" sz="2400" spc="120" dirty="0">
                <a:latin typeface="Times New Roman"/>
                <a:cs typeface="Times New Roman"/>
              </a:rPr>
              <a:t> </a:t>
            </a:r>
          </a:p>
          <a:p>
            <a:pPr marL="355600" marR="5080" indent="-342900" algn="just">
              <a:spcBef>
                <a:spcPts val="20"/>
              </a:spcBef>
              <a:buFont typeface="Wingdings" panose="05000000000000000000" pitchFamily="2" charset="2"/>
              <a:buChar char="ü"/>
            </a:pPr>
            <a:endParaRPr lang="en-US" sz="2400" spc="-5" dirty="0">
              <a:latin typeface="Times New Roman"/>
              <a:cs typeface="Times New Roman"/>
            </a:endParaRPr>
          </a:p>
          <a:p>
            <a:pPr marL="355600" marR="5080" indent="-342900" algn="just">
              <a:spcBef>
                <a:spcPts val="20"/>
              </a:spcBef>
              <a:buFont typeface="Wingdings" panose="05000000000000000000" pitchFamily="2" charset="2"/>
              <a:buChar char="ü"/>
            </a:pPr>
            <a:r>
              <a:rPr lang="en-US" sz="2400" spc="-5" dirty="0">
                <a:latin typeface="Times New Roman"/>
                <a:cs typeface="Times New Roman"/>
              </a:rPr>
              <a:t>Not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spc="114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spc="114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increas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spc="1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o</a:t>
            </a:r>
            <a:r>
              <a:rPr lang="en-US" sz="2400" dirty="0">
                <a:latin typeface="Times New Roman"/>
                <a:cs typeface="Times New Roman"/>
              </a:rPr>
              <a:t>f</a:t>
            </a:r>
            <a:r>
              <a:rPr lang="en-US" sz="2400" spc="114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spectra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en-US" sz="2400" spc="11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resolutio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spc="11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an</a:t>
            </a:r>
            <a:r>
              <a:rPr lang="en-US" sz="2400" dirty="0">
                <a:latin typeface="Times New Roman"/>
                <a:cs typeface="Times New Roman"/>
              </a:rPr>
              <a:t>d</a:t>
            </a:r>
            <a:r>
              <a:rPr lang="en-US" sz="2400" spc="114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signal-to-noise rati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2400" spc="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n</a:t>
            </a:r>
            <a:r>
              <a:rPr lang="en-US" sz="2400" spc="9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spc="9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optotherma</a:t>
            </a:r>
            <a:r>
              <a:rPr lang="en-US" sz="2400" dirty="0">
                <a:latin typeface="Times New Roman"/>
                <a:cs typeface="Times New Roman"/>
              </a:rPr>
              <a:t>l</a:t>
            </a:r>
            <a:r>
              <a:rPr lang="en-US" sz="2400" spc="10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spectru</a:t>
            </a:r>
            <a:r>
              <a:rPr lang="en-US" sz="2400" dirty="0">
                <a:latin typeface="Times New Roman"/>
                <a:cs typeface="Times New Roman"/>
              </a:rPr>
              <a:t>m</a:t>
            </a:r>
            <a:r>
              <a:rPr lang="en-US" sz="2400" spc="9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compare</a:t>
            </a:r>
            <a:r>
              <a:rPr lang="en-US" sz="2400" dirty="0">
                <a:latin typeface="Times New Roman"/>
                <a:cs typeface="Times New Roman"/>
              </a:rPr>
              <a:t>d</a:t>
            </a:r>
            <a:r>
              <a:rPr lang="en-US" sz="2400" spc="9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o</a:t>
            </a:r>
            <a:r>
              <a:rPr lang="en-US" sz="2400" spc="9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th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spc="9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t</a:t>
            </a:r>
            <a:r>
              <a:rPr lang="en-US" sz="2400" spc="-15" dirty="0">
                <a:latin typeface="Times New Roman"/>
                <a:cs typeface="Times New Roman"/>
              </a:rPr>
              <a:t>w</a:t>
            </a:r>
            <a:r>
              <a:rPr lang="en-US" sz="2400" dirty="0">
                <a:latin typeface="Times New Roman"/>
                <a:cs typeface="Times New Roman"/>
              </a:rPr>
              <a:t>o</a:t>
            </a:r>
            <a:r>
              <a:rPr lang="en-US" sz="2400" spc="9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othe</a:t>
            </a:r>
            <a:r>
              <a:rPr lang="en-US" sz="2400" dirty="0">
                <a:latin typeface="Times New Roman"/>
                <a:cs typeface="Times New Roman"/>
              </a:rPr>
              <a:t>r</a:t>
            </a:r>
            <a:r>
              <a:rPr lang="en-US" sz="2400" spc="9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Dopple</a:t>
            </a:r>
            <a:r>
              <a:rPr lang="en-US" sz="2400" spc="-2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-limited technique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s.</a:t>
            </a:r>
            <a:r>
              <a:rPr lang="en-US" sz="2400" spc="1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490D447-BCF5-E65F-1234-1AE8CB6ED61F}"/>
              </a:ext>
            </a:extLst>
          </p:cNvPr>
          <p:cNvSpPr/>
          <p:nvPr/>
        </p:nvSpPr>
        <p:spPr>
          <a:xfrm>
            <a:off x="3671609" y="3507678"/>
            <a:ext cx="4173346" cy="2402260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33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03F2D-9294-7193-BE8B-9E02C57A6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6C0278-BC2F-B0F5-D882-74A4BCC0DF26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E177A-0155-C470-38B0-173E137D80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16B54A79-21BC-BF10-913D-F945BACE4DA8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Optothermal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6AAB5-26D1-EAA1-1BF5-574A8A6E7EF0}"/>
              </a:ext>
            </a:extLst>
          </p:cNvPr>
          <p:cNvSpPr txBox="1"/>
          <p:nvPr/>
        </p:nvSpPr>
        <p:spPr>
          <a:xfrm>
            <a:off x="228601" y="760954"/>
            <a:ext cx="796167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 algn="just"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lang="en-US" sz="2000" spc="-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114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interestin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lang="en-US" sz="2000" spc="11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odification</a:t>
            </a:r>
            <a:r>
              <a:rPr lang="en-US" sz="2000" spc="1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spc="114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thi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114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techniqu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2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for 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6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stud</a:t>
            </a:r>
            <a:r>
              <a:rPr lang="en-US" sz="2000" dirty="0">
                <a:latin typeface="Times New Roman"/>
                <a:cs typeface="Times New Roman"/>
              </a:rPr>
              <a:t>y</a:t>
            </a:r>
            <a:r>
              <a:rPr lang="en-US" sz="2000" spc="6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spc="6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molecule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6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adsorbe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000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sur</a:t>
            </a:r>
            <a:r>
              <a:rPr lang="en-US"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ace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sz="2000" spc="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6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illustrate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5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6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Fig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r>
              <a:rPr lang="en-US" sz="2000" spc="65" dirty="0">
                <a:latin typeface="Times New Roman"/>
                <a:cs typeface="Times New Roman"/>
              </a:rPr>
              <a:t> </a:t>
            </a:r>
          </a:p>
          <a:p>
            <a:pPr marL="355600" marR="5080" indent="-342900" algn="just"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6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small spo</a:t>
            </a:r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spc="5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spc="5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5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sur</a:t>
            </a:r>
            <a:r>
              <a:rPr lang="en-US" sz="2000" spc="-15" dirty="0">
                <a:latin typeface="Times New Roman"/>
                <a:cs typeface="Times New Roman"/>
              </a:rPr>
              <a:t>f</a:t>
            </a:r>
            <a:r>
              <a:rPr lang="en-US" sz="2000" spc="-5" dirty="0">
                <a:latin typeface="Times New Roman"/>
                <a:cs typeface="Times New Roman"/>
              </a:rPr>
              <a:t>ac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5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irradiate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5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b</a:t>
            </a:r>
            <a:r>
              <a:rPr lang="en-US" sz="2000" dirty="0">
                <a:latin typeface="Times New Roman"/>
                <a:cs typeface="Times New Roman"/>
              </a:rPr>
              <a:t>y</a:t>
            </a:r>
            <a:r>
              <a:rPr lang="en-US" sz="2000" spc="5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5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pulse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000" spc="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lase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beam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r>
              <a:rPr lang="en-US" sz="2000" spc="5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5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absorbe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5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p</a:t>
            </a:r>
            <a:r>
              <a:rPr lang="en-US" sz="2000" spc="-30" dirty="0">
                <a:latin typeface="Times New Roman"/>
                <a:cs typeface="Times New Roman"/>
              </a:rPr>
              <a:t>o</a:t>
            </a:r>
            <a:r>
              <a:rPr lang="en-US" sz="2000" spc="-5" dirty="0">
                <a:latin typeface="Times New Roman"/>
                <a:cs typeface="Times New Roman"/>
              </a:rPr>
              <a:t>we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5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results</a:t>
            </a:r>
            <a:r>
              <a:rPr lang="en-US" sz="2000" spc="7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7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7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temperatur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000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ris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000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spc="7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7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illuminate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7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spot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r>
              <a:rPr lang="en-US" sz="2000" spc="75" dirty="0">
                <a:latin typeface="Times New Roman"/>
                <a:cs typeface="Times New Roman"/>
              </a:rPr>
              <a:t> </a:t>
            </a:r>
          </a:p>
          <a:p>
            <a:pPr marL="355600" marR="5080" indent="-342900" algn="just"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lang="en-US" sz="2000" spc="-5" dirty="0">
                <a:latin typeface="Times New Roman"/>
                <a:cs typeface="Times New Roman"/>
              </a:rPr>
              <a:t>Thi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7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temperatur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7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tr</a:t>
            </a:r>
            <a:r>
              <a:rPr lang="en-US" sz="2000" spc="-25" dirty="0">
                <a:latin typeface="Times New Roman"/>
                <a:cs typeface="Times New Roman"/>
              </a:rPr>
              <a:t>a</a:t>
            </a:r>
            <a:r>
              <a:rPr lang="en-US" sz="2000" spc="-20" dirty="0">
                <a:latin typeface="Times New Roman"/>
                <a:cs typeface="Times New Roman"/>
              </a:rPr>
              <a:t>v</a:t>
            </a:r>
            <a:r>
              <a:rPr lang="en-US" sz="2000" spc="-5" dirty="0">
                <a:latin typeface="Times New Roman"/>
                <a:cs typeface="Times New Roman"/>
              </a:rPr>
              <a:t>el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7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</a:t>
            </a:r>
            <a:r>
              <a:rPr lang="en-US" sz="2000" dirty="0">
                <a:latin typeface="Times New Roman"/>
                <a:cs typeface="Times New Roman"/>
              </a:rPr>
              <a:t>s a</a:t>
            </a:r>
            <a:r>
              <a:rPr lang="en-US" sz="2000" spc="3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therma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en-US" sz="20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shoc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sz="20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lang="en-US" sz="2000" spc="-2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spc="-20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0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throug</a:t>
            </a:r>
            <a:r>
              <a:rPr lang="en-US" sz="2000" dirty="0">
                <a:latin typeface="Times New Roman"/>
                <a:cs typeface="Times New Roman"/>
              </a:rPr>
              <a:t>h</a:t>
            </a:r>
            <a:r>
              <a:rPr lang="en-US" sz="2000" spc="3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3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solid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r>
              <a:rPr lang="en-US" sz="2000" spc="30" dirty="0">
                <a:latin typeface="Times New Roman"/>
                <a:cs typeface="Times New Roman"/>
              </a:rPr>
              <a:t> </a:t>
            </a:r>
          </a:p>
          <a:p>
            <a:pPr marL="355600" marR="5080" indent="-342900" algn="just"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spc="3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lead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3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</a:t>
            </a:r>
            <a:r>
              <a:rPr lang="en-US" sz="2000" dirty="0">
                <a:latin typeface="Times New Roman"/>
                <a:cs typeface="Times New Roman"/>
              </a:rPr>
              <a:t>o</a:t>
            </a:r>
            <a:r>
              <a:rPr lang="en-US" sz="2000" spc="3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3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sligh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time-dependen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deformation</a:t>
            </a:r>
            <a:r>
              <a:rPr lang="en-US" sz="2000" spc="9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spc="9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9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sur</a:t>
            </a:r>
            <a:r>
              <a:rPr lang="en-US" sz="2000" spc="-15" dirty="0">
                <a:latin typeface="Times New Roman"/>
                <a:cs typeface="Times New Roman"/>
              </a:rPr>
              <a:t>f</a:t>
            </a:r>
            <a:r>
              <a:rPr lang="en-US" sz="2000" spc="-5" dirty="0">
                <a:latin typeface="Times New Roman"/>
                <a:cs typeface="Times New Roman"/>
              </a:rPr>
              <a:t>ac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9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fro</a:t>
            </a:r>
            <a:r>
              <a:rPr lang="en-US" sz="2000" dirty="0">
                <a:latin typeface="Times New Roman"/>
                <a:cs typeface="Times New Roman"/>
              </a:rPr>
              <a:t>m</a:t>
            </a:r>
            <a:r>
              <a:rPr lang="en-US" sz="2000" spc="9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therma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en-US" sz="2000" spc="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2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xpansion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r>
              <a:rPr lang="en-US" sz="2000" spc="95" dirty="0">
                <a:latin typeface="Times New Roman"/>
                <a:cs typeface="Times New Roman"/>
              </a:rPr>
              <a:t> </a:t>
            </a:r>
          </a:p>
          <a:p>
            <a:pPr marL="355600" marR="5080" indent="-342900" algn="just"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lang="en-US" sz="2000" spc="-5" dirty="0">
                <a:latin typeface="Times New Roman"/>
                <a:cs typeface="Times New Roman"/>
              </a:rPr>
              <a:t>Thi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9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deformatio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9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9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probed b</a:t>
            </a:r>
            <a:r>
              <a:rPr lang="en-US" sz="2000" dirty="0">
                <a:latin typeface="Times New Roman"/>
                <a:cs typeface="Times New Roman"/>
              </a:rPr>
              <a:t>y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 </a:t>
            </a:r>
            <a:r>
              <a:rPr lang="en-US" sz="2000" spc="-5" dirty="0">
                <a:latin typeface="Times New Roman"/>
                <a:cs typeface="Times New Roman"/>
              </a:rPr>
              <a:t>time-dependen</a:t>
            </a:r>
            <a:r>
              <a:rPr lang="en-US" sz="2000" dirty="0">
                <a:latin typeface="Times New Roman"/>
                <a:cs typeface="Times New Roman"/>
              </a:rPr>
              <a:t>t </a:t>
            </a:r>
            <a:r>
              <a:rPr lang="en-US" sz="2000" spc="-15" dirty="0">
                <a:latin typeface="Times New Roman"/>
                <a:cs typeface="Times New Roman"/>
              </a:rPr>
              <a:t>deflection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f a </a:t>
            </a:r>
            <a:r>
              <a:rPr lang="en-US" sz="2000" spc="-5" dirty="0">
                <a:latin typeface="Times New Roman"/>
                <a:cs typeface="Times New Roman"/>
              </a:rPr>
              <a:t>l</a:t>
            </a:r>
            <a:r>
              <a:rPr lang="en-US" sz="2000" spc="-30" dirty="0">
                <a:latin typeface="Times New Roman"/>
                <a:cs typeface="Times New Roman"/>
              </a:rPr>
              <a:t>o</a:t>
            </a:r>
            <a:r>
              <a:rPr lang="en-US" sz="2000" spc="-5" dirty="0">
                <a:latin typeface="Times New Roman"/>
                <a:cs typeface="Times New Roman"/>
              </a:rPr>
              <a:t>w-p</a:t>
            </a:r>
            <a:r>
              <a:rPr lang="en-US" sz="2000" spc="-30" dirty="0">
                <a:latin typeface="Times New Roman"/>
                <a:cs typeface="Times New Roman"/>
              </a:rPr>
              <a:t>o</a:t>
            </a:r>
            <a:r>
              <a:rPr lang="en-US" sz="2000" spc="-5" dirty="0">
                <a:latin typeface="Times New Roman"/>
                <a:cs typeface="Times New Roman"/>
              </a:rPr>
              <a:t>we</a:t>
            </a:r>
            <a:r>
              <a:rPr lang="en-US" sz="2000" dirty="0">
                <a:latin typeface="Times New Roman"/>
                <a:cs typeface="Times New Roman"/>
              </a:rPr>
              <a:t>r </a:t>
            </a:r>
            <a:r>
              <a:rPr lang="en-US" sz="2000" spc="-4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HeN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e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lase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r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beam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spc="-4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n </a:t>
            </a:r>
            <a:r>
              <a:rPr lang="en-US" sz="2000" spc="-4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the cas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adsorbe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molecules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absorbe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p</a:t>
            </a:r>
            <a:r>
              <a:rPr lang="en-US" sz="2000" spc="-30" dirty="0">
                <a:latin typeface="Times New Roman"/>
                <a:cs typeface="Times New Roman"/>
              </a:rPr>
              <a:t>o</a:t>
            </a:r>
            <a:r>
              <a:rPr lang="en-US" sz="2000" spc="-5" dirty="0">
                <a:latin typeface="Times New Roman"/>
                <a:cs typeface="Times New Roman"/>
              </a:rPr>
              <a:t>we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30" dirty="0">
                <a:latin typeface="Times New Roman"/>
                <a:cs typeface="Times New Roman"/>
              </a:rPr>
              <a:t>v</a:t>
            </a:r>
            <a:r>
              <a:rPr lang="en-US" sz="2000" spc="-5" dirty="0">
                <a:latin typeface="Times New Roman"/>
                <a:cs typeface="Times New Roman"/>
              </a:rPr>
              <a:t>arie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whe</a:t>
            </a:r>
            <a:r>
              <a:rPr lang="en-US" sz="2000" dirty="0">
                <a:latin typeface="Times New Roman"/>
                <a:cs typeface="Times New Roman"/>
              </a:rPr>
              <a:t>n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10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lase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100" dirty="0">
                <a:latin typeface="Times New Roman"/>
                <a:cs typeface="Times New Roman"/>
              </a:rPr>
              <a:t> </a:t>
            </a:r>
            <a:r>
              <a:rPr lang="en-US" sz="2000" spc="-15" dirty="0">
                <a:latin typeface="Times New Roman"/>
                <a:cs typeface="Times New Roman"/>
              </a:rPr>
              <a:t>wavelength</a:t>
            </a:r>
            <a:r>
              <a:rPr lang="en-US" sz="2000" spc="85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spc="8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tune</a:t>
            </a:r>
            <a:r>
              <a:rPr lang="en-US" sz="2000" dirty="0">
                <a:latin typeface="Times New Roman"/>
                <a:cs typeface="Times New Roman"/>
              </a:rPr>
              <a:t>d</a:t>
            </a:r>
            <a:r>
              <a:rPr lang="en-US" sz="2000" spc="80" dirty="0">
                <a:latin typeface="Times New Roman"/>
                <a:cs typeface="Times New Roman"/>
              </a:rPr>
              <a:t> </a:t>
            </a:r>
            <a:r>
              <a:rPr lang="en-US" sz="2000" spc="-20" dirty="0">
                <a:latin typeface="Times New Roman"/>
                <a:cs typeface="Times New Roman"/>
              </a:rPr>
              <a:t>ov</a:t>
            </a:r>
            <a:r>
              <a:rPr lang="en-US" sz="2000" spc="-5" dirty="0">
                <a:latin typeface="Times New Roman"/>
                <a:cs typeface="Times New Roman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r</a:t>
            </a:r>
            <a:r>
              <a:rPr lang="en-US" sz="2000" spc="8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8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absorptio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000" spc="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spectru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000" spc="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o</a:t>
            </a:r>
            <a:r>
              <a:rPr lang="en-US" sz="2000" dirty="0">
                <a:latin typeface="Times New Roman"/>
                <a:cs typeface="Times New Roman"/>
              </a:rPr>
              <a:t>f</a:t>
            </a:r>
            <a:r>
              <a:rPr lang="en-US" sz="2000" spc="8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e</a:t>
            </a:r>
            <a:r>
              <a:rPr lang="en-US" sz="2000" spc="80" dirty="0">
                <a:latin typeface="Times New Roman"/>
                <a:cs typeface="Times New Roman"/>
              </a:rPr>
              <a:t> </a:t>
            </a:r>
            <a:r>
              <a:rPr lang="en-US" sz="2000" spc="-5" dirty="0">
                <a:latin typeface="Times New Roman"/>
                <a:cs typeface="Times New Roman"/>
              </a:rPr>
              <a:t>molecules</a:t>
            </a:r>
            <a:endParaRPr lang="en-US" sz="20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05E9D69-3A6D-571A-939F-06A3FB1C5AC6}"/>
              </a:ext>
            </a:extLst>
          </p:cNvPr>
          <p:cNvSpPr/>
          <p:nvPr/>
        </p:nvSpPr>
        <p:spPr>
          <a:xfrm>
            <a:off x="2252759" y="4216408"/>
            <a:ext cx="5091937" cy="1869760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990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FA08B-71E3-0C52-9FE5-FF8F183B3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934D11-4E93-C96A-DEA2-FBA24E65922B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9F063-0B27-E85D-B2AC-A0B537748B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08CB7653-D689-DE80-7634-87495C717EBF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Ionization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F26B9-40A6-EC83-7503-4A4548AF9147}"/>
              </a:ext>
            </a:extLst>
          </p:cNvPr>
          <p:cNvSpPr txBox="1"/>
          <p:nvPr/>
        </p:nvSpPr>
        <p:spPr>
          <a:xfrm>
            <a:off x="2824317" y="718083"/>
            <a:ext cx="26325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10"/>
              </a:spcBef>
            </a:pP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Basi</a:t>
            </a:r>
            <a:r>
              <a:rPr lang="en-US" sz="20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2000" b="1" u="sng" spc="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spc="-10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20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echniques</a:t>
            </a:r>
            <a:endParaRPr lang="en-US" sz="2000" u="sng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BB391-78CF-637F-BE91-F4CB7B604972}"/>
              </a:ext>
            </a:extLst>
          </p:cNvPr>
          <p:cNvSpPr txBox="1"/>
          <p:nvPr/>
        </p:nvSpPr>
        <p:spPr>
          <a:xfrm>
            <a:off x="304800" y="1133638"/>
            <a:ext cx="8839200" cy="457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spc="-5" dirty="0">
                <a:latin typeface="Times New Roman"/>
                <a:cs typeface="Times New Roman"/>
              </a:rPr>
              <a:t>Ionizatio</a:t>
            </a:r>
            <a:r>
              <a:rPr lang="en-US" sz="2300" dirty="0">
                <a:latin typeface="Times New Roman"/>
                <a:cs typeface="Times New Roman"/>
              </a:rPr>
              <a:t>n</a:t>
            </a:r>
            <a:r>
              <a:rPr lang="en-US" sz="2300" spc="11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spectrosco</a:t>
            </a:r>
            <a:r>
              <a:rPr lang="en-US" sz="2300" spc="-15" dirty="0">
                <a:latin typeface="Times New Roman"/>
                <a:cs typeface="Times New Roman"/>
              </a:rPr>
              <a:t>p</a:t>
            </a:r>
            <a:r>
              <a:rPr lang="en-US" sz="2300" dirty="0">
                <a:latin typeface="Times New Roman"/>
                <a:cs typeface="Times New Roman"/>
              </a:rPr>
              <a:t>y</a:t>
            </a:r>
            <a:r>
              <a:rPr lang="en-US" sz="2300" spc="10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monitor</a:t>
            </a:r>
            <a:r>
              <a:rPr lang="en-US" sz="2300" dirty="0">
                <a:latin typeface="Times New Roman"/>
                <a:cs typeface="Times New Roman"/>
              </a:rPr>
              <a:t>s</a:t>
            </a:r>
            <a:r>
              <a:rPr lang="en-US" sz="2300" spc="11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th</a:t>
            </a:r>
            <a:r>
              <a:rPr lang="en-US" sz="2300" dirty="0">
                <a:latin typeface="Times New Roman"/>
                <a:cs typeface="Times New Roman"/>
              </a:rPr>
              <a:t>e</a:t>
            </a:r>
            <a:r>
              <a:rPr lang="en-US" sz="2300" spc="11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absorptio</a:t>
            </a:r>
            <a:r>
              <a:rPr lang="en-US" sz="2300" dirty="0">
                <a:latin typeface="Times New Roman"/>
                <a:cs typeface="Times New Roman"/>
              </a:rPr>
              <a:t>n</a:t>
            </a:r>
            <a:r>
              <a:rPr lang="en-US" sz="2300" spc="11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o</a:t>
            </a:r>
            <a:r>
              <a:rPr lang="en-US" sz="2300" dirty="0">
                <a:latin typeface="Times New Roman"/>
                <a:cs typeface="Times New Roman"/>
              </a:rPr>
              <a:t>f</a:t>
            </a:r>
            <a:r>
              <a:rPr lang="en-US" sz="2300" spc="11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photon</a:t>
            </a:r>
            <a:r>
              <a:rPr lang="en-US" sz="2300" dirty="0">
                <a:latin typeface="Times New Roman"/>
                <a:cs typeface="Times New Roman"/>
              </a:rPr>
              <a:t>s</a:t>
            </a:r>
            <a:r>
              <a:rPr lang="en-US" sz="2300" spc="114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o</a:t>
            </a:r>
            <a:r>
              <a:rPr lang="en-US" sz="2300" dirty="0">
                <a:latin typeface="Times New Roman"/>
                <a:cs typeface="Times New Roman"/>
              </a:rPr>
              <a:t>n</a:t>
            </a:r>
            <a:r>
              <a:rPr lang="en-US" sz="2300" spc="10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th</a:t>
            </a:r>
            <a:r>
              <a:rPr lang="en-US" sz="2300" dirty="0">
                <a:latin typeface="Times New Roman"/>
                <a:cs typeface="Times New Roman"/>
              </a:rPr>
              <a:t>e</a:t>
            </a:r>
            <a:r>
              <a:rPr lang="en-US" sz="2300" spc="110" dirty="0">
                <a:latin typeface="Times New Roman"/>
                <a:cs typeface="Times New Roman"/>
              </a:rPr>
              <a:t> </a:t>
            </a:r>
          </a:p>
          <a:p>
            <a:endParaRPr lang="en-US" sz="2300" spc="-5" dirty="0">
              <a:latin typeface="Times New Roman"/>
              <a:cs typeface="Times New Roman"/>
            </a:endParaRPr>
          </a:p>
          <a:p>
            <a:pPr algn="ctr"/>
            <a:r>
              <a:rPr lang="en-US" sz="2300" spc="-5" dirty="0">
                <a:solidFill>
                  <a:srgbClr val="FF0000"/>
                </a:solidFill>
                <a:latin typeface="Times New Roman"/>
                <a:cs typeface="Times New Roman"/>
              </a:rPr>
              <a:t>molecular transitio</a:t>
            </a:r>
            <a:r>
              <a:rPr lang="en-US" sz="2300" dirty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sz="23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300" i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2300" i="1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i="1" spc="-9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spc="165" dirty="0">
                <a:solidFill>
                  <a:srgbClr val="FF0000"/>
                </a:solidFill>
                <a:latin typeface="Lucida Sans Unicode"/>
                <a:cs typeface="Lucida Sans Unicode"/>
              </a:rPr>
              <a:t>→</a:t>
            </a:r>
            <a:r>
              <a:rPr lang="en-US" sz="2300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300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300" i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2300" i="1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i="1" spc="52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300" i="1" spc="-5" baseline="-10416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300" i="1" spc="-5" baseline="-10416" dirty="0">
              <a:latin typeface="Times New Roman"/>
              <a:cs typeface="Times New Roman"/>
            </a:endParaRPr>
          </a:p>
          <a:p>
            <a:r>
              <a:rPr lang="en-US" sz="2300" spc="-5" dirty="0">
                <a:latin typeface="Times New Roman"/>
                <a:cs typeface="Times New Roman"/>
              </a:rPr>
              <a:t>detectin</a:t>
            </a:r>
            <a:r>
              <a:rPr lang="en-US" sz="2300" dirty="0">
                <a:latin typeface="Times New Roman"/>
                <a:cs typeface="Times New Roman"/>
              </a:rPr>
              <a:t>g</a:t>
            </a:r>
            <a:r>
              <a:rPr lang="en-US" sz="2300" spc="1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th</a:t>
            </a:r>
            <a:r>
              <a:rPr lang="en-US" sz="2300" dirty="0">
                <a:latin typeface="Times New Roman"/>
                <a:cs typeface="Times New Roman"/>
              </a:rPr>
              <a:t>e</a:t>
            </a:r>
            <a:r>
              <a:rPr lang="en-US" sz="2300" spc="10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ion</a:t>
            </a:r>
            <a:r>
              <a:rPr lang="en-US" sz="2300" dirty="0">
                <a:latin typeface="Times New Roman"/>
                <a:cs typeface="Times New Roman"/>
              </a:rPr>
              <a:t>s</a:t>
            </a:r>
            <a:r>
              <a:rPr lang="en-US" sz="2300" spc="1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o</a:t>
            </a:r>
            <a:r>
              <a:rPr lang="en-US" sz="2300" dirty="0">
                <a:latin typeface="Times New Roman"/>
                <a:cs typeface="Times New Roman"/>
              </a:rPr>
              <a:t>r</a:t>
            </a:r>
            <a:r>
              <a:rPr lang="en-US" sz="2300" spc="10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electron</a:t>
            </a:r>
            <a:r>
              <a:rPr lang="en-US" sz="2300" dirty="0">
                <a:latin typeface="Times New Roman"/>
                <a:cs typeface="Times New Roman"/>
              </a:rPr>
              <a:t>s</a:t>
            </a:r>
            <a:r>
              <a:rPr lang="en-US" sz="2300" spc="10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produce</a:t>
            </a:r>
            <a:r>
              <a:rPr lang="en-US" sz="2300" dirty="0">
                <a:latin typeface="Times New Roman"/>
                <a:cs typeface="Times New Roman"/>
              </a:rPr>
              <a:t>d</a:t>
            </a:r>
            <a:r>
              <a:rPr lang="en-US" sz="2300" spc="10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b</a:t>
            </a:r>
            <a:r>
              <a:rPr lang="en-US" sz="2300" dirty="0">
                <a:latin typeface="Times New Roman"/>
                <a:cs typeface="Times New Roman"/>
              </a:rPr>
              <a:t>y</a:t>
            </a:r>
            <a:r>
              <a:rPr lang="en-US" sz="2300" spc="100" dirty="0">
                <a:latin typeface="Times New Roman"/>
                <a:cs typeface="Times New Roman"/>
              </a:rPr>
              <a:t> the </a:t>
            </a:r>
            <a:r>
              <a:rPr lang="en-US" sz="2300" spc="-5" dirty="0">
                <a:latin typeface="Times New Roman"/>
                <a:cs typeface="Times New Roman"/>
              </a:rPr>
              <a:t>ionization o</a:t>
            </a:r>
            <a:r>
              <a:rPr lang="en-US" sz="2300" dirty="0">
                <a:latin typeface="Times New Roman"/>
                <a:cs typeface="Times New Roman"/>
              </a:rPr>
              <a:t>f</a:t>
            </a:r>
            <a:r>
              <a:rPr lang="en-US" sz="2300" spc="65" dirty="0">
                <a:latin typeface="Times New Roman"/>
                <a:cs typeface="Times New Roman"/>
              </a:rPr>
              <a:t> </a:t>
            </a:r>
          </a:p>
          <a:p>
            <a:endParaRPr lang="en-US" sz="2300" spc="6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300" spc="65" dirty="0">
                <a:solidFill>
                  <a:srgbClr val="FF0000"/>
                </a:solidFill>
                <a:latin typeface="Times New Roman"/>
                <a:cs typeface="Times New Roman"/>
              </a:rPr>
              <a:t>							</a:t>
            </a:r>
            <a:r>
              <a:rPr lang="en-US" sz="2300" spc="-5" dirty="0">
                <a:solidFill>
                  <a:srgbClr val="FF0000"/>
                </a:solidFill>
                <a:latin typeface="Times New Roman"/>
                <a:cs typeface="Times New Roman"/>
              </a:rPr>
              <a:t>excite</a:t>
            </a:r>
            <a:r>
              <a:rPr lang="en-US" sz="23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lang="en-US" sz="23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spc="-5" dirty="0">
                <a:solidFill>
                  <a:srgbClr val="FF0000"/>
                </a:solidFill>
                <a:latin typeface="Times New Roman"/>
                <a:cs typeface="Times New Roman"/>
              </a:rPr>
              <a:t>stat</a:t>
            </a:r>
            <a:r>
              <a:rPr lang="en-US" sz="23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n-US" sz="23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300" i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z="2300" i="1" spc="-195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sz="2300" spc="65" dirty="0">
              <a:latin typeface="Times New Roman"/>
              <a:cs typeface="Times New Roman"/>
            </a:endParaRPr>
          </a:p>
          <a:p>
            <a:r>
              <a:rPr lang="en-US" sz="2300" spc="-5" dirty="0">
                <a:latin typeface="Times New Roman"/>
                <a:cs typeface="Times New Roman"/>
              </a:rPr>
              <a:t>Th</a:t>
            </a:r>
            <a:r>
              <a:rPr lang="en-US" sz="2300" dirty="0">
                <a:latin typeface="Times New Roman"/>
                <a:cs typeface="Times New Roman"/>
              </a:rPr>
              <a:t>e</a:t>
            </a:r>
            <a:r>
              <a:rPr lang="en-US" sz="2300" spc="6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necessar</a:t>
            </a:r>
            <a:r>
              <a:rPr lang="en-US" sz="2300" dirty="0">
                <a:latin typeface="Times New Roman"/>
                <a:cs typeface="Times New Roman"/>
              </a:rPr>
              <a:t>y</a:t>
            </a:r>
            <a:r>
              <a:rPr lang="en-US" sz="2300" spc="6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ionizatio</a:t>
            </a:r>
            <a:r>
              <a:rPr lang="en-US" sz="2300" dirty="0">
                <a:latin typeface="Times New Roman"/>
                <a:cs typeface="Times New Roman"/>
              </a:rPr>
              <a:t>n</a:t>
            </a:r>
            <a:r>
              <a:rPr lang="en-US" sz="2300" spc="7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o</a:t>
            </a:r>
            <a:r>
              <a:rPr lang="en-US" sz="2300" dirty="0">
                <a:latin typeface="Times New Roman"/>
                <a:cs typeface="Times New Roman"/>
              </a:rPr>
              <a:t>f</a:t>
            </a:r>
            <a:r>
              <a:rPr lang="en-US" sz="2300" spc="6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th</a:t>
            </a:r>
            <a:r>
              <a:rPr lang="en-US" sz="2300" dirty="0">
                <a:latin typeface="Times New Roman"/>
                <a:cs typeface="Times New Roman"/>
              </a:rPr>
              <a:t>e</a:t>
            </a:r>
            <a:r>
              <a:rPr lang="en-US" sz="2300" spc="65" dirty="0">
                <a:latin typeface="Times New Roman"/>
                <a:cs typeface="Times New Roman"/>
              </a:rPr>
              <a:t> </a:t>
            </a:r>
            <a:r>
              <a:rPr lang="en-US" sz="2300" spc="-20" dirty="0">
                <a:latin typeface="Times New Roman"/>
                <a:cs typeface="Times New Roman"/>
              </a:rPr>
              <a:t>e</a:t>
            </a:r>
            <a:r>
              <a:rPr lang="en-US" sz="2300" spc="-5" dirty="0">
                <a:latin typeface="Times New Roman"/>
                <a:cs typeface="Times New Roman"/>
              </a:rPr>
              <a:t>xcite</a:t>
            </a:r>
            <a:r>
              <a:rPr lang="en-US" sz="2300" dirty="0">
                <a:latin typeface="Times New Roman"/>
                <a:cs typeface="Times New Roman"/>
              </a:rPr>
              <a:t>d</a:t>
            </a:r>
            <a:r>
              <a:rPr lang="en-US" sz="2300" spc="60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molecul</a:t>
            </a:r>
            <a:r>
              <a:rPr lang="en-US" sz="2300" dirty="0">
                <a:latin typeface="Times New Roman"/>
                <a:cs typeface="Times New Roman"/>
              </a:rPr>
              <a:t>e</a:t>
            </a:r>
            <a:r>
              <a:rPr lang="en-US" sz="2300" spc="6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may b</a:t>
            </a:r>
            <a:r>
              <a:rPr lang="en-US" sz="2300" dirty="0">
                <a:latin typeface="Times New Roman"/>
                <a:cs typeface="Times New Roman"/>
              </a:rPr>
              <a:t>e</a:t>
            </a:r>
            <a:r>
              <a:rPr lang="en-US" sz="2300" spc="105" dirty="0"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performe</a:t>
            </a:r>
            <a:r>
              <a:rPr lang="en-US" sz="2300" dirty="0">
                <a:latin typeface="Times New Roman"/>
                <a:cs typeface="Times New Roman"/>
              </a:rPr>
              <a:t>d by</a:t>
            </a:r>
            <a:r>
              <a:rPr lang="en-US" sz="2300" spc="100" dirty="0">
                <a:latin typeface="Times New Roman"/>
                <a:cs typeface="Times New Roman"/>
              </a:rPr>
              <a:t> </a:t>
            </a:r>
          </a:p>
          <a:p>
            <a:endParaRPr lang="en-US" sz="2300" spc="1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300" spc="-5" dirty="0">
                <a:solidFill>
                  <a:srgbClr val="FF0000"/>
                </a:solidFill>
                <a:latin typeface="Times New Roman"/>
                <a:cs typeface="Times New Roman"/>
              </a:rPr>
              <a:t>Photons</a:t>
            </a:r>
            <a:r>
              <a:rPr lang="en-US" sz="2300" dirty="0">
                <a:latin typeface="Times New Roman"/>
                <a:cs typeface="Times New Roman"/>
              </a:rPr>
              <a:t>,</a:t>
            </a:r>
            <a:r>
              <a:rPr lang="en-US" sz="2300" spc="105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300" spc="-5" dirty="0">
                <a:solidFill>
                  <a:srgbClr val="00B050"/>
                </a:solidFill>
                <a:latin typeface="Times New Roman"/>
                <a:cs typeface="Times New Roman"/>
              </a:rPr>
              <a:t>Collisions</a:t>
            </a:r>
            <a:r>
              <a:rPr lang="en-US" sz="2300" dirty="0">
                <a:solidFill>
                  <a:srgbClr val="00B050"/>
                </a:solidFill>
                <a:latin typeface="Times New Roman"/>
                <a:cs typeface="Times New Roman"/>
              </a:rPr>
              <a:t>,</a:t>
            </a:r>
            <a:r>
              <a:rPr lang="en-US" sz="2300" spc="10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300" spc="-5" dirty="0">
                <a:latin typeface="Times New Roman"/>
                <a:cs typeface="Times New Roman"/>
              </a:rPr>
              <a:t>o</a:t>
            </a:r>
            <a:r>
              <a:rPr lang="en-US" sz="2300" dirty="0">
                <a:latin typeface="Times New Roman"/>
                <a:cs typeface="Times New Roman"/>
              </a:rPr>
              <a:t>r</a:t>
            </a:r>
            <a:r>
              <a:rPr lang="en-US" sz="2300" spc="100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300" spc="-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3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3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300" spc="-2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300" spc="-5" dirty="0">
                <a:solidFill>
                  <a:srgbClr val="0000FF"/>
                </a:solidFill>
                <a:latin typeface="Times New Roman"/>
                <a:cs typeface="Times New Roman"/>
              </a:rPr>
              <a:t>xterna</a:t>
            </a:r>
            <a:r>
              <a:rPr lang="en-US" sz="230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en-US" sz="23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300" spc="-5" dirty="0">
                <a:solidFill>
                  <a:srgbClr val="0000FF"/>
                </a:solidFill>
                <a:latin typeface="Times New Roman"/>
                <a:cs typeface="Times New Roman"/>
              </a:rPr>
              <a:t>electri</a:t>
            </a:r>
            <a:r>
              <a:rPr lang="en-US" sz="230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2300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300" spc="-35" dirty="0">
                <a:solidFill>
                  <a:srgbClr val="0000FF"/>
                </a:solidFill>
                <a:latin typeface="Times New Roman"/>
                <a:cs typeface="Times New Roman"/>
              </a:rPr>
              <a:t>fi</a:t>
            </a:r>
            <a:r>
              <a:rPr lang="en-US" sz="2300" spc="-5" dirty="0">
                <a:solidFill>
                  <a:srgbClr val="0000FF"/>
                </a:solidFill>
                <a:latin typeface="Times New Roman"/>
                <a:cs typeface="Times New Roman"/>
              </a:rPr>
              <a:t>eld</a:t>
            </a:r>
            <a:endParaRPr lang="en-US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3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21342-6E5A-F836-122E-1ADE40742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87825F-E09E-8CBE-CF9E-C70247D8F5A5}"/>
              </a:ext>
            </a:extLst>
          </p:cNvPr>
          <p:cNvSpPr/>
          <p:nvPr/>
        </p:nvSpPr>
        <p:spPr>
          <a:xfrm>
            <a:off x="1" y="6086168"/>
            <a:ext cx="9144000" cy="771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67AFA-EB02-D7E9-3C88-C45A3A733A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29" y="72820"/>
            <a:ext cx="2297452" cy="647392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8A2C278B-F9D4-35A9-6260-4F9E21BBA485}"/>
              </a:ext>
            </a:extLst>
          </p:cNvPr>
          <p:cNvSpPr txBox="1"/>
          <p:nvPr/>
        </p:nvSpPr>
        <p:spPr>
          <a:xfrm>
            <a:off x="304800" y="190039"/>
            <a:ext cx="59681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marL="703580" algn="ctr">
              <a:lnSpc>
                <a:spcPct val="100000"/>
              </a:lnSpc>
            </a:pPr>
            <a:r>
              <a:rPr lang="en-US" sz="2300" spc="25" dirty="0">
                <a:solidFill>
                  <a:srgbClr val="7030A0"/>
                </a:solidFill>
                <a:latin typeface="Arial Rounded MT Bold" panose="020F0704030504030204" pitchFamily="34" charset="0"/>
                <a:cs typeface="Times New Roman"/>
              </a:rPr>
              <a:t>Ionization Spectroscopy</a:t>
            </a:r>
            <a:endParaRPr sz="2300" dirty="0">
              <a:solidFill>
                <a:srgbClr val="7030A0"/>
              </a:solidFill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5BF7C5A-3703-4138-0CB5-FF929B27FD6D}"/>
              </a:ext>
            </a:extLst>
          </p:cNvPr>
          <p:cNvSpPr txBox="1"/>
          <p:nvPr/>
        </p:nvSpPr>
        <p:spPr>
          <a:xfrm>
            <a:off x="2304367" y="1217417"/>
            <a:ext cx="397030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spc="-27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∗</a:t>
            </a:r>
            <a:r>
              <a:rPr sz="1600" b="1" i="1" spc="10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600" b="1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89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600" b="1" i="1" spc="4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600" b="1" i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1600" b="1" spc="-18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5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600" b="1" i="1" spc="-4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000" b="1" spc="120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14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sz="1600" b="1" spc="75" dirty="0">
                <a:solidFill>
                  <a:srgbClr val="FF0000"/>
                </a:solidFill>
                <a:latin typeface="Lucida Sans Unicode"/>
                <a:cs typeface="Lucida Sans Unicode"/>
              </a:rPr>
              <a:t>→</a:t>
            </a:r>
            <a:r>
              <a:rPr sz="1600" b="1" spc="-10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spc="-3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2000" b="1" spc="-97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1600" b="1" spc="-7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-3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sz="2000" b="1" spc="-89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1600" b="1" spc="-1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kin</a:t>
            </a:r>
            <a:r>
              <a:rPr sz="2000" b="1" spc="112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2DDFEAC-9CB6-C04D-E037-08A019FFA939}"/>
              </a:ext>
            </a:extLst>
          </p:cNvPr>
          <p:cNvSpPr txBox="1"/>
          <p:nvPr/>
        </p:nvSpPr>
        <p:spPr>
          <a:xfrm>
            <a:off x="630850" y="1739154"/>
            <a:ext cx="8362831" cy="124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1600" spc="-5" dirty="0">
                <a:latin typeface="Times New Roman"/>
                <a:cs typeface="Times New Roman"/>
              </a:rPr>
              <a:t>Th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ionizin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1600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photo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1600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</a:t>
            </a:r>
            <a:r>
              <a:rPr sz="1600" dirty="0">
                <a:latin typeface="Times New Roman"/>
                <a:cs typeface="Times New Roman"/>
              </a:rPr>
              <a:t>y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com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eithe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fro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sam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lase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tha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xcite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l</a:t>
            </a:r>
            <a:r>
              <a:rPr sz="1600" spc="-30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v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l 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i="1" spc="35" dirty="0">
                <a:latin typeface="Times New Roman"/>
                <a:cs typeface="Times New Roman"/>
              </a:rPr>
              <a:t>E</a:t>
            </a:r>
            <a:r>
              <a:rPr sz="2000" i="1" spc="-7" baseline="-10416" dirty="0">
                <a:latin typeface="Times New Roman"/>
                <a:cs typeface="Times New Roman"/>
              </a:rPr>
              <a:t>k</a:t>
            </a:r>
            <a:r>
              <a:rPr lang="en-US" sz="2000" i="1" baseline="-10416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fro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separat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ligh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source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whic</a:t>
            </a:r>
            <a:r>
              <a:rPr sz="1600" dirty="0">
                <a:latin typeface="Times New Roman"/>
                <a:cs typeface="Times New Roman"/>
              </a:rPr>
              <a:t>h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anothe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lase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v</a:t>
            </a:r>
            <a:r>
              <a:rPr sz="1600" spc="-5" dirty="0">
                <a:latin typeface="Times New Roman"/>
                <a:cs typeface="Times New Roman"/>
              </a:rPr>
              <a:t>en a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incoheren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sourc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(Fig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a).</a:t>
            </a:r>
            <a:endParaRPr sz="1600" dirty="0">
              <a:latin typeface="Times New Roman"/>
              <a:cs typeface="Times New Roman"/>
            </a:endParaRPr>
          </a:p>
          <a:p>
            <a:pPr marL="12700" indent="179705"/>
            <a:r>
              <a:rPr sz="1600" dirty="0">
                <a:latin typeface="Times New Roman"/>
                <a:cs typeface="Times New Roman"/>
              </a:rPr>
              <a:t>A 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v</a:t>
            </a:r>
            <a:r>
              <a:rPr sz="1600" spc="-5" dirty="0">
                <a:latin typeface="Times New Roman"/>
                <a:cs typeface="Times New Roman"/>
              </a:rPr>
              <a:t>er</a:t>
            </a:r>
            <a:r>
              <a:rPr sz="1600" dirty="0">
                <a:latin typeface="Times New Roman"/>
                <a:cs typeface="Times New Roman"/>
              </a:rPr>
              <a:t>y 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f</a:t>
            </a:r>
            <a:r>
              <a:rPr sz="1600" spc="-20" dirty="0">
                <a:latin typeface="Times New Roman"/>
                <a:cs typeface="Times New Roman"/>
              </a:rPr>
              <a:t>ficien</a:t>
            </a:r>
            <a:r>
              <a:rPr sz="1600" spc="-10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lang="en-US" sz="1600" spc="-5" dirty="0">
                <a:latin typeface="Times New Roman"/>
                <a:cs typeface="Times New Roman"/>
              </a:rPr>
              <a:t>photoionization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proces</a:t>
            </a:r>
            <a:r>
              <a:rPr sz="1600" dirty="0">
                <a:latin typeface="Times New Roman"/>
                <a:cs typeface="Times New Roman"/>
              </a:rPr>
              <a:t>s 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s 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</a:t>
            </a:r>
            <a:r>
              <a:rPr sz="1600" dirty="0">
                <a:latin typeface="Times New Roman"/>
                <a:cs typeface="Times New Roman"/>
              </a:rPr>
              <a:t>e 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xcitatio</a:t>
            </a:r>
            <a:r>
              <a:rPr sz="1600" dirty="0">
                <a:latin typeface="Times New Roman"/>
                <a:cs typeface="Times New Roman"/>
              </a:rPr>
              <a:t>n 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f 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high-lying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just">
              <a:spcBef>
                <a:spcPts val="75"/>
              </a:spcBef>
            </a:pPr>
            <a:r>
              <a:rPr sz="1600" spc="-5" dirty="0">
                <a:latin typeface="Times New Roman"/>
                <a:cs typeface="Times New Roman"/>
              </a:rPr>
              <a:t>Rydbe</a:t>
            </a:r>
            <a:r>
              <a:rPr sz="1600" spc="-2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 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spc="-30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v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dirty="0">
                <a:latin typeface="Times New Roman"/>
                <a:cs typeface="Times New Roman"/>
              </a:rPr>
              <a:t>s 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ab</a:t>
            </a:r>
            <a:r>
              <a:rPr sz="1600" spc="-20" dirty="0">
                <a:latin typeface="Times New Roman"/>
                <a:cs typeface="Times New Roman"/>
              </a:rPr>
              <a:t>ov</a:t>
            </a:r>
            <a:r>
              <a:rPr sz="1600" dirty="0">
                <a:latin typeface="Times New Roman"/>
                <a:cs typeface="Times New Roman"/>
              </a:rPr>
              <a:t>e 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</a:t>
            </a:r>
            <a:r>
              <a:rPr sz="1600" dirty="0">
                <a:latin typeface="Times New Roman"/>
                <a:cs typeface="Times New Roman"/>
              </a:rPr>
              <a:t>e 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ionizatio</a:t>
            </a:r>
            <a:r>
              <a:rPr sz="1600" dirty="0">
                <a:latin typeface="Times New Roman"/>
                <a:cs typeface="Times New Roman"/>
              </a:rPr>
              <a:t>n 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limi</a:t>
            </a:r>
            <a:r>
              <a:rPr sz="1600" dirty="0">
                <a:latin typeface="Times New Roman"/>
                <a:cs typeface="Times New Roman"/>
              </a:rPr>
              <a:t>t 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(Fig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b)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whic</a:t>
            </a:r>
            <a:r>
              <a:rPr sz="1600" dirty="0">
                <a:latin typeface="Times New Roman"/>
                <a:cs typeface="Times New Roman"/>
              </a:rPr>
              <a:t>h 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deca</a:t>
            </a:r>
            <a:r>
              <a:rPr sz="1600" dirty="0">
                <a:latin typeface="Times New Roman"/>
                <a:cs typeface="Times New Roman"/>
              </a:rPr>
              <a:t>y 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y 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lang="en-US" sz="1600" spc="-5" dirty="0">
                <a:latin typeface="Times New Roman"/>
                <a:cs typeface="Times New Roman"/>
              </a:rPr>
              <a:t>n </a:t>
            </a:r>
            <a:r>
              <a:rPr sz="1600" spc="-5" dirty="0">
                <a:latin typeface="Times New Roman"/>
                <a:cs typeface="Times New Roman"/>
              </a:rPr>
              <a:t>ionizatio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spc="-3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we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spc="-30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v</a:t>
            </a:r>
            <a:r>
              <a:rPr sz="1600" spc="-5" dirty="0">
                <a:latin typeface="Times New Roman"/>
                <a:cs typeface="Times New Roman"/>
              </a:rPr>
              <a:t>el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io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2000" spc="-30" baseline="27777" dirty="0">
                <a:latin typeface="Lucida Sans Unicode"/>
                <a:cs typeface="Lucida Sans Unicode"/>
              </a:rPr>
              <a:t>+</a:t>
            </a:r>
            <a:endParaRPr sz="2000" baseline="27777" dirty="0">
              <a:latin typeface="Lucida Sans Unicode"/>
              <a:cs typeface="Lucida Sans Unicode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4E3B12C-20F8-F2A1-E73A-A34A860503D0}"/>
              </a:ext>
            </a:extLst>
          </p:cNvPr>
          <p:cNvSpPr txBox="1"/>
          <p:nvPr/>
        </p:nvSpPr>
        <p:spPr>
          <a:xfrm>
            <a:off x="1756668" y="3280079"/>
            <a:ext cx="543740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spc="-27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∗</a:t>
            </a:r>
            <a:r>
              <a:rPr sz="1600" b="1" i="1" spc="10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600" b="1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89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600" b="1" i="1" spc="4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600" b="1" i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1600" b="1" spc="-18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5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600" b="1" i="1" spc="-4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000" b="1" spc="120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14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sz="1600" b="1" spc="75" dirty="0">
                <a:solidFill>
                  <a:srgbClr val="FF0000"/>
                </a:solidFill>
                <a:latin typeface="Lucida Sans Unicode"/>
                <a:cs typeface="Lucida Sans Unicode"/>
              </a:rPr>
              <a:t>→</a:t>
            </a:r>
            <a:r>
              <a:rPr sz="1600" b="1" spc="-10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spc="-345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∗</a:t>
            </a:r>
            <a:r>
              <a:rPr sz="2000" b="1" spc="-337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∗</a:t>
            </a:r>
            <a:r>
              <a:rPr sz="2000" b="1" spc="37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165" dirty="0">
                <a:solidFill>
                  <a:srgbClr val="FF0000"/>
                </a:solidFill>
                <a:latin typeface="Lucida Sans Unicode"/>
                <a:cs typeface="Lucida Sans Unicode"/>
              </a:rPr>
              <a:t>→</a:t>
            </a:r>
            <a:r>
              <a:rPr sz="1600" b="1" spc="-10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spc="-3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2000" b="1" spc="-97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1600" b="1" spc="-7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-3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sz="2000" b="1" spc="-89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1600" b="1" spc="-1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kin</a:t>
            </a:r>
            <a:r>
              <a:rPr sz="2000" b="1" spc="30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4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600" b="1" i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37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sz="1600" b="1" i="1" spc="24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600" b="1" i="1" spc="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600" b="1" i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2D9833E-B89B-D1B0-D700-8C04308CA43C}"/>
              </a:ext>
            </a:extLst>
          </p:cNvPr>
          <p:cNvSpPr txBox="1"/>
          <p:nvPr/>
        </p:nvSpPr>
        <p:spPr>
          <a:xfrm>
            <a:off x="522696" y="3719001"/>
            <a:ext cx="836157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600" spc="-5" dirty="0">
                <a:latin typeface="Times New Roman"/>
                <a:cs typeface="Times New Roman"/>
              </a:rPr>
              <a:t>Th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absorptio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cros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sectio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fo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thi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proces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generall</a:t>
            </a:r>
            <a:r>
              <a:rPr sz="1600" dirty="0">
                <a:latin typeface="Times New Roman"/>
                <a:cs typeface="Times New Roman"/>
              </a:rPr>
              <a:t>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muc</a:t>
            </a:r>
            <a:r>
              <a:rPr sz="1600" dirty="0">
                <a:latin typeface="Times New Roman"/>
                <a:cs typeface="Times New Roman"/>
              </a:rPr>
              <a:t>h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</a:t>
            </a:r>
            <a:r>
              <a:rPr sz="1600" spc="-20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ge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tha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that o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bound–fre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transitio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lang="en-US" sz="1600" spc="100" dirty="0">
                <a:latin typeface="Times New Roman"/>
                <a:cs typeface="Times New Roman"/>
              </a:rPr>
              <a:t>.</a:t>
            </a:r>
            <a:r>
              <a:rPr sz="1600" spc="-5" dirty="0">
                <a:latin typeface="Times New Roman"/>
                <a:cs typeface="Times New Roman"/>
              </a:rPr>
              <a:t>Th</a:t>
            </a:r>
            <a:r>
              <a:rPr sz="1600" dirty="0">
                <a:latin typeface="Times New Roman"/>
                <a:cs typeface="Times New Roman"/>
              </a:rPr>
              <a:t>e 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5" dirty="0">
                <a:latin typeface="Times New Roman"/>
                <a:cs typeface="Times New Roman"/>
              </a:rPr>
              <a:t>xcite</a:t>
            </a:r>
            <a:r>
              <a:rPr sz="1600" dirty="0">
                <a:latin typeface="Times New Roman"/>
                <a:cs typeface="Times New Roman"/>
              </a:rPr>
              <a:t>d 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molecul</a:t>
            </a:r>
            <a:r>
              <a:rPr sz="1600" dirty="0">
                <a:latin typeface="Times New Roman"/>
                <a:cs typeface="Times New Roman"/>
              </a:rPr>
              <a:t>e 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</a:t>
            </a:r>
            <a:r>
              <a:rPr sz="1600" dirty="0">
                <a:latin typeface="Times New Roman"/>
                <a:cs typeface="Times New Roman"/>
              </a:rPr>
              <a:t>y 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als</a:t>
            </a:r>
            <a:r>
              <a:rPr sz="1600" dirty="0">
                <a:latin typeface="Times New Roman"/>
                <a:cs typeface="Times New Roman"/>
              </a:rPr>
              <a:t>o 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e 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ionize</a:t>
            </a:r>
            <a:r>
              <a:rPr sz="1600" dirty="0">
                <a:latin typeface="Times New Roman"/>
                <a:cs typeface="Times New Roman"/>
              </a:rPr>
              <a:t>d 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y 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nonresonan</a:t>
            </a:r>
            <a:r>
              <a:rPr sz="1600" dirty="0">
                <a:latin typeface="Times New Roman"/>
                <a:cs typeface="Times New Roman"/>
              </a:rPr>
              <a:t>t 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w</a:t>
            </a:r>
            <a:r>
              <a:rPr sz="1600" spc="-5" dirty="0">
                <a:latin typeface="Times New Roman"/>
                <a:cs typeface="Times New Roman"/>
              </a:rPr>
              <a:t>o-photon proces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(Fig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901476A-4F8A-A279-A4AC-1C344D9FB864}"/>
              </a:ext>
            </a:extLst>
          </p:cNvPr>
          <p:cNvSpPr txBox="1"/>
          <p:nvPr/>
        </p:nvSpPr>
        <p:spPr>
          <a:xfrm>
            <a:off x="1854235" y="4411515"/>
            <a:ext cx="471325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spc="-27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∗</a:t>
            </a:r>
            <a:r>
              <a:rPr sz="1600" b="1" i="1" spc="10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600" b="1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i="1" spc="89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600" b="1" i="1" spc="4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600" b="1" i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1600" b="1" spc="-19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600" b="1" i="1" spc="5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600" b="1" i="1" spc="-4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000" b="1" spc="120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14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sz="1600" b="1" spc="75" dirty="0">
                <a:solidFill>
                  <a:srgbClr val="FF0000"/>
                </a:solidFill>
                <a:latin typeface="Lucida Sans Unicode"/>
                <a:cs typeface="Lucida Sans Unicode"/>
              </a:rPr>
              <a:t>→</a:t>
            </a:r>
            <a:r>
              <a:rPr sz="1600" b="1" spc="-10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b="1" spc="-3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2000" b="1" spc="-89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1600" b="1" spc="-7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-30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sz="2000" b="1" spc="-97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+</a:t>
            </a:r>
            <a:r>
              <a:rPr sz="1600" b="1" spc="-12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b="1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-7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kin</a:t>
            </a:r>
            <a:r>
              <a:rPr sz="2000" b="1" spc="30" baseline="-1041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4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600" b="1" i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37" baseline="31250" dirty="0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sz="1600" b="1" i="1" spc="25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600" b="1" i="1" spc="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6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0ED488-C5F8-23B6-392C-D4CF3CC8C6A7}"/>
              </a:ext>
            </a:extLst>
          </p:cNvPr>
          <p:cNvSpPr txBox="1"/>
          <p:nvPr/>
        </p:nvSpPr>
        <p:spPr>
          <a:xfrm>
            <a:off x="2602252" y="624103"/>
            <a:ext cx="2297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05"/>
              </a:spcBef>
            </a:pPr>
            <a:r>
              <a:rPr lang="en-US" sz="18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18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) </a:t>
            </a:r>
            <a:r>
              <a:rPr lang="en-US" sz="1800" b="1" u="sng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8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Photoionization</a:t>
            </a:r>
            <a:endParaRPr lang="en-US" sz="1800" u="sng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17525F21-0C0E-D20F-A628-7FB7A6D7BC91}"/>
              </a:ext>
            </a:extLst>
          </p:cNvPr>
          <p:cNvSpPr/>
          <p:nvPr/>
        </p:nvSpPr>
        <p:spPr>
          <a:xfrm>
            <a:off x="1784922" y="4786530"/>
            <a:ext cx="5795749" cy="199865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36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54888</TotalTime>
  <Words>2851</Words>
  <Application>Microsoft Office PowerPoint</Application>
  <PresentationFormat>On-screen Show (4:3)</PresentationFormat>
  <Paragraphs>184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Aptos</vt:lpstr>
      <vt:lpstr>Arial</vt:lpstr>
      <vt:lpstr>Arial Rounded MT Bold</vt:lpstr>
      <vt:lpstr>Calibri</vt:lpstr>
      <vt:lpstr>Lucida Sans Unicode</vt:lpstr>
      <vt:lpstr>MTGU</vt:lpstr>
      <vt:lpstr>MTSYN</vt:lpstr>
      <vt:lpstr>Noto Sans CJK TC Light</vt:lpstr>
      <vt:lpstr>Noto Sans CJK TC Medium</vt:lpstr>
      <vt:lpstr>RMTMI</vt:lpstr>
      <vt:lpstr>RMTMIB</vt:lpstr>
      <vt:lpstr>Times New Roman</vt:lpstr>
      <vt:lpstr>Times-BoldItalic</vt:lpstr>
      <vt:lpstr>Times-Italic</vt:lpstr>
      <vt:lpstr>Times-Roman</vt:lpstr>
      <vt:lpstr>Wingdings</vt:lpstr>
      <vt:lpstr>Office Theme</vt:lpstr>
      <vt:lpstr>Optothermal Spectroscopy Ionization Spectroscopy Optogalvanic Spectroscopy  Velocity-Modulation Spectroscopy Laser Magnetic Resonance and Stark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Mujahid Mustaqeem</cp:lastModifiedBy>
  <cp:revision>156</cp:revision>
  <dcterms:created xsi:type="dcterms:W3CDTF">2013-01-27T09:14:16Z</dcterms:created>
  <dcterms:modified xsi:type="dcterms:W3CDTF">2025-06-17T07:48:37Z</dcterms:modified>
  <cp:category/>
</cp:coreProperties>
</file>