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363" r:id="rId4"/>
    <p:sldId id="322" r:id="rId5"/>
    <p:sldId id="323" r:id="rId6"/>
    <p:sldId id="324" r:id="rId7"/>
    <p:sldId id="321" r:id="rId8"/>
    <p:sldId id="365" r:id="rId9"/>
    <p:sldId id="325" r:id="rId10"/>
    <p:sldId id="326" r:id="rId11"/>
    <p:sldId id="327" r:id="rId12"/>
    <p:sldId id="328" r:id="rId13"/>
    <p:sldId id="361"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8" r:id="rId38"/>
    <p:sldId id="289" r:id="rId39"/>
    <p:sldId id="290" r:id="rId40"/>
    <p:sldId id="283" r:id="rId41"/>
    <p:sldId id="284" r:id="rId42"/>
    <p:sldId id="291" r:id="rId43"/>
    <p:sldId id="292" r:id="rId44"/>
    <p:sldId id="294" r:id="rId45"/>
    <p:sldId id="293" r:id="rId46"/>
    <p:sldId id="295" r:id="rId47"/>
    <p:sldId id="296" r:id="rId48"/>
    <p:sldId id="297" r:id="rId49"/>
    <p:sldId id="298" r:id="rId50"/>
    <p:sldId id="299" r:id="rId51"/>
    <p:sldId id="300" r:id="rId52"/>
    <p:sldId id="301" r:id="rId53"/>
    <p:sldId id="302" r:id="rId54"/>
    <p:sldId id="303" r:id="rId55"/>
    <p:sldId id="30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snapToGrid="0" snapToObjects="1">
      <p:cViewPr varScale="1">
        <p:scale>
          <a:sx n="101" d="100"/>
          <a:sy n="101" d="100"/>
        </p:scale>
        <p:origin x="208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C4DDF-154A-4282-B70E-C058CD9B5127}" type="datetimeFigureOut">
              <a:rPr lang="en-US" smtClean="0"/>
              <a:t>10/14/2025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B76BC-BA93-43B7-B78B-144A50824A15}" type="slidenum">
              <a:rPr lang="en-US" smtClean="0"/>
              <a:t>‹#›</a:t>
            </a:fld>
            <a:endParaRPr lang="en-US"/>
          </a:p>
        </p:txBody>
      </p:sp>
    </p:spTree>
    <p:extLst>
      <p:ext uri="{BB962C8B-B14F-4D97-AF65-F5344CB8AC3E}">
        <p14:creationId xmlns:p14="http://schemas.microsoft.com/office/powerpoint/2010/main" val="296525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B76BC-BA93-43B7-B78B-144A50824A15}" type="slidenum">
              <a:rPr lang="en-US" smtClean="0"/>
              <a:t>4</a:t>
            </a:fld>
            <a:endParaRPr lang="en-US"/>
          </a:p>
        </p:txBody>
      </p:sp>
    </p:spTree>
    <p:extLst>
      <p:ext uri="{BB962C8B-B14F-4D97-AF65-F5344CB8AC3E}">
        <p14:creationId xmlns:p14="http://schemas.microsoft.com/office/powerpoint/2010/main" val="2465092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5B474E-7F36-2189-3F0A-8B9CDEC792C1}"/>
              </a:ext>
            </a:extLst>
          </p:cNvPr>
          <p:cNvSpPr>
            <a:spLocks noGrp="1" noChangeArrowheads="1"/>
          </p:cNvSpPr>
          <p:nvPr>
            <p:ph type="sldNum" sz="quarter" idx="5"/>
          </p:nvPr>
        </p:nvSpPr>
        <p:spPr>
          <a:ln/>
        </p:spPr>
        <p:txBody>
          <a:bodyPr/>
          <a:lstStyle/>
          <a:p>
            <a:fld id="{2EEA1C7A-53EE-4D05-AF3F-8BDFF4134F4F}" type="slidenum">
              <a:rPr lang="en-US" altLang="en-US"/>
              <a:pPr/>
              <a:t>22</a:t>
            </a:fld>
            <a:endParaRPr lang="en-US" altLang="en-US"/>
          </a:p>
        </p:txBody>
      </p:sp>
      <p:sp>
        <p:nvSpPr>
          <p:cNvPr id="89090" name="Rectangle 2">
            <a:extLst>
              <a:ext uri="{FF2B5EF4-FFF2-40B4-BE49-F238E27FC236}">
                <a16:creationId xmlns:a16="http://schemas.microsoft.com/office/drawing/2014/main" id="{A473E598-DED9-0AB3-E8F9-562DFDCB366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BA91D9FE-BF9D-6DFF-3081-275A57316F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DFAE08-EE5E-BBD4-2DE4-BC383A19FC69}"/>
              </a:ext>
            </a:extLst>
          </p:cNvPr>
          <p:cNvSpPr>
            <a:spLocks noGrp="1" noChangeArrowheads="1"/>
          </p:cNvSpPr>
          <p:nvPr>
            <p:ph type="sldNum" sz="quarter" idx="5"/>
          </p:nvPr>
        </p:nvSpPr>
        <p:spPr>
          <a:ln/>
        </p:spPr>
        <p:txBody>
          <a:bodyPr/>
          <a:lstStyle/>
          <a:p>
            <a:fld id="{AAE9C957-1232-46F5-8A94-F5469583980A}" type="slidenum">
              <a:rPr lang="en-US" altLang="en-US"/>
              <a:pPr/>
              <a:t>23</a:t>
            </a:fld>
            <a:endParaRPr lang="en-US" altLang="en-US"/>
          </a:p>
        </p:txBody>
      </p:sp>
      <p:sp>
        <p:nvSpPr>
          <p:cNvPr id="93186" name="Rectangle 2">
            <a:extLst>
              <a:ext uri="{FF2B5EF4-FFF2-40B4-BE49-F238E27FC236}">
                <a16:creationId xmlns:a16="http://schemas.microsoft.com/office/drawing/2014/main" id="{43D54E74-15EB-9610-2C90-F533D4703AEF}"/>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CBB1E418-76C3-9225-E2EC-07D67F2D56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380E33-A4E8-7212-3F81-7C72ED0B833E}"/>
              </a:ext>
            </a:extLst>
          </p:cNvPr>
          <p:cNvSpPr>
            <a:spLocks noGrp="1" noChangeArrowheads="1"/>
          </p:cNvSpPr>
          <p:nvPr>
            <p:ph type="sldNum" sz="quarter" idx="5"/>
          </p:nvPr>
        </p:nvSpPr>
        <p:spPr>
          <a:ln/>
        </p:spPr>
        <p:txBody>
          <a:bodyPr/>
          <a:lstStyle/>
          <a:p>
            <a:fld id="{5E8C1185-F694-4E38-A6C7-D0D43590F2E2}" type="slidenum">
              <a:rPr lang="en-US" altLang="en-US"/>
              <a:pPr/>
              <a:t>24</a:t>
            </a:fld>
            <a:endParaRPr lang="en-US" altLang="en-US"/>
          </a:p>
        </p:txBody>
      </p:sp>
      <p:sp>
        <p:nvSpPr>
          <p:cNvPr id="97282" name="Rectangle 2">
            <a:extLst>
              <a:ext uri="{FF2B5EF4-FFF2-40B4-BE49-F238E27FC236}">
                <a16:creationId xmlns:a16="http://schemas.microsoft.com/office/drawing/2014/main" id="{3AEF6655-9FD7-924F-7514-51D6EF741787}"/>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E82A2559-53AF-760D-9A57-6C946EDE58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2CE690-78A5-129A-FDA3-D142857B6F3F}"/>
              </a:ext>
            </a:extLst>
          </p:cNvPr>
          <p:cNvSpPr>
            <a:spLocks noGrp="1" noChangeArrowheads="1"/>
          </p:cNvSpPr>
          <p:nvPr>
            <p:ph type="sldNum" sz="quarter" idx="5"/>
          </p:nvPr>
        </p:nvSpPr>
        <p:spPr>
          <a:ln/>
        </p:spPr>
        <p:txBody>
          <a:bodyPr/>
          <a:lstStyle/>
          <a:p>
            <a:fld id="{0EB039F9-EAC5-4EDD-BEE1-24297454E2EC}" type="slidenum">
              <a:rPr lang="en-US" altLang="en-US"/>
              <a:pPr/>
              <a:t>25</a:t>
            </a:fld>
            <a:endParaRPr lang="en-US" altLang="en-US"/>
          </a:p>
        </p:txBody>
      </p:sp>
      <p:sp>
        <p:nvSpPr>
          <p:cNvPr id="99330" name="Rectangle 2">
            <a:extLst>
              <a:ext uri="{FF2B5EF4-FFF2-40B4-BE49-F238E27FC236}">
                <a16:creationId xmlns:a16="http://schemas.microsoft.com/office/drawing/2014/main" id="{3B582306-9012-8AC0-B735-227198062F19}"/>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54A0779D-CB22-4842-DC07-523E67A071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D5D7C9-9BEB-8E29-1840-B61D74250D2B}"/>
              </a:ext>
            </a:extLst>
          </p:cNvPr>
          <p:cNvSpPr>
            <a:spLocks noGrp="1" noChangeArrowheads="1"/>
          </p:cNvSpPr>
          <p:nvPr>
            <p:ph type="sldNum" sz="quarter" idx="5"/>
          </p:nvPr>
        </p:nvSpPr>
        <p:spPr>
          <a:ln/>
        </p:spPr>
        <p:txBody>
          <a:bodyPr/>
          <a:lstStyle/>
          <a:p>
            <a:fld id="{51511298-4F87-493F-BD4F-DC07B50EDF06}" type="slidenum">
              <a:rPr lang="en-US" altLang="en-US"/>
              <a:pPr/>
              <a:t>26</a:t>
            </a:fld>
            <a:endParaRPr lang="en-US" altLang="en-US"/>
          </a:p>
        </p:txBody>
      </p:sp>
      <p:sp>
        <p:nvSpPr>
          <p:cNvPr id="103426" name="Rectangle 2">
            <a:extLst>
              <a:ext uri="{FF2B5EF4-FFF2-40B4-BE49-F238E27FC236}">
                <a16:creationId xmlns:a16="http://schemas.microsoft.com/office/drawing/2014/main" id="{3852E931-4E02-E5B3-EE0C-694215D28E0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0AF323FD-5F2C-B244-BB36-163F00AC0B6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677BA8-A449-4B53-4CBB-8050C4EDF7F4}"/>
              </a:ext>
            </a:extLst>
          </p:cNvPr>
          <p:cNvSpPr>
            <a:spLocks noGrp="1" noChangeArrowheads="1"/>
          </p:cNvSpPr>
          <p:nvPr>
            <p:ph type="sldNum" sz="quarter" idx="5"/>
          </p:nvPr>
        </p:nvSpPr>
        <p:spPr>
          <a:ln/>
        </p:spPr>
        <p:txBody>
          <a:bodyPr/>
          <a:lstStyle/>
          <a:p>
            <a:fld id="{D061AA07-217C-4342-9FAB-4A743719318A}" type="slidenum">
              <a:rPr lang="en-US" altLang="en-US"/>
              <a:pPr/>
              <a:t>27</a:t>
            </a:fld>
            <a:endParaRPr lang="en-US" altLang="en-US"/>
          </a:p>
        </p:txBody>
      </p:sp>
      <p:sp>
        <p:nvSpPr>
          <p:cNvPr id="107522" name="Rectangle 2">
            <a:extLst>
              <a:ext uri="{FF2B5EF4-FFF2-40B4-BE49-F238E27FC236}">
                <a16:creationId xmlns:a16="http://schemas.microsoft.com/office/drawing/2014/main" id="{B4E87F4B-8ED2-8012-F5D0-88F914E5704F}"/>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4E77EE0-5617-145F-9AB5-D3EE84B54D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519B48-5C9C-D5C2-0352-67FA2CC07FD7}"/>
              </a:ext>
            </a:extLst>
          </p:cNvPr>
          <p:cNvSpPr>
            <a:spLocks noGrp="1" noChangeArrowheads="1"/>
          </p:cNvSpPr>
          <p:nvPr>
            <p:ph type="sldNum" sz="quarter" idx="5"/>
          </p:nvPr>
        </p:nvSpPr>
        <p:spPr>
          <a:ln/>
        </p:spPr>
        <p:txBody>
          <a:bodyPr/>
          <a:lstStyle/>
          <a:p>
            <a:fld id="{294BE269-1DA1-47CD-A93F-68F5501D975B}" type="slidenum">
              <a:rPr lang="en-US" altLang="en-US"/>
              <a:pPr/>
              <a:t>28</a:t>
            </a:fld>
            <a:endParaRPr lang="en-US" altLang="en-US"/>
          </a:p>
        </p:txBody>
      </p:sp>
      <p:sp>
        <p:nvSpPr>
          <p:cNvPr id="111618" name="Rectangle 2">
            <a:extLst>
              <a:ext uri="{FF2B5EF4-FFF2-40B4-BE49-F238E27FC236}">
                <a16:creationId xmlns:a16="http://schemas.microsoft.com/office/drawing/2014/main" id="{ECF0776A-481F-B07C-C291-E671B34FFBAB}"/>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71A90863-446C-8D2C-C667-BE7B0D45D3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9828D5-7656-DFF8-E04E-387D40181F42}"/>
              </a:ext>
            </a:extLst>
          </p:cNvPr>
          <p:cNvSpPr>
            <a:spLocks noGrp="1" noChangeArrowheads="1"/>
          </p:cNvSpPr>
          <p:nvPr>
            <p:ph type="sldNum" sz="quarter" idx="5"/>
          </p:nvPr>
        </p:nvSpPr>
        <p:spPr>
          <a:ln/>
        </p:spPr>
        <p:txBody>
          <a:bodyPr/>
          <a:lstStyle/>
          <a:p>
            <a:fld id="{E70EFFB9-553F-4B07-A0AD-AC61EB4A0A68}" type="slidenum">
              <a:rPr lang="en-US" altLang="en-US"/>
              <a:pPr/>
              <a:t>29</a:t>
            </a:fld>
            <a:endParaRPr lang="en-US" altLang="en-US"/>
          </a:p>
        </p:txBody>
      </p:sp>
      <p:sp>
        <p:nvSpPr>
          <p:cNvPr id="115714" name="Rectangle 2">
            <a:extLst>
              <a:ext uri="{FF2B5EF4-FFF2-40B4-BE49-F238E27FC236}">
                <a16:creationId xmlns:a16="http://schemas.microsoft.com/office/drawing/2014/main" id="{9DC50780-4EDD-F874-4639-31B683AF546C}"/>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5C504B5A-B3B3-06C9-483C-47C3C79B20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F56770-9285-F37D-C96E-C53B5268FD39}"/>
              </a:ext>
            </a:extLst>
          </p:cNvPr>
          <p:cNvSpPr>
            <a:spLocks noGrp="1" noChangeArrowheads="1"/>
          </p:cNvSpPr>
          <p:nvPr>
            <p:ph type="sldNum" sz="quarter" idx="5"/>
          </p:nvPr>
        </p:nvSpPr>
        <p:spPr>
          <a:ln/>
        </p:spPr>
        <p:txBody>
          <a:bodyPr/>
          <a:lstStyle/>
          <a:p>
            <a:fld id="{B46BC71B-33C9-4481-ABEA-E089468B06A4}" type="slidenum">
              <a:rPr lang="en-US" altLang="en-US"/>
              <a:pPr/>
              <a:t>30</a:t>
            </a:fld>
            <a:endParaRPr lang="en-US" altLang="en-US"/>
          </a:p>
        </p:txBody>
      </p:sp>
      <p:sp>
        <p:nvSpPr>
          <p:cNvPr id="118786" name="Rectangle 2">
            <a:extLst>
              <a:ext uri="{FF2B5EF4-FFF2-40B4-BE49-F238E27FC236}">
                <a16:creationId xmlns:a16="http://schemas.microsoft.com/office/drawing/2014/main" id="{949FED02-0219-C2A0-8EA0-38E9E7BE4D3A}"/>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620E65C7-9592-8E91-DBD6-BA23A78986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7EE165-D23B-E0E2-8C44-29C1D33C169E}"/>
              </a:ext>
            </a:extLst>
          </p:cNvPr>
          <p:cNvSpPr>
            <a:spLocks noGrp="1" noChangeArrowheads="1"/>
          </p:cNvSpPr>
          <p:nvPr>
            <p:ph type="sldNum" sz="quarter" idx="5"/>
          </p:nvPr>
        </p:nvSpPr>
        <p:spPr>
          <a:ln/>
        </p:spPr>
        <p:txBody>
          <a:bodyPr/>
          <a:lstStyle/>
          <a:p>
            <a:fld id="{E4500558-73BA-459A-B956-771D74177999}" type="slidenum">
              <a:rPr lang="en-US" altLang="en-US"/>
              <a:pPr/>
              <a:t>31</a:t>
            </a:fld>
            <a:endParaRPr lang="en-US" altLang="en-US"/>
          </a:p>
        </p:txBody>
      </p:sp>
      <p:sp>
        <p:nvSpPr>
          <p:cNvPr id="121858" name="Rectangle 2">
            <a:extLst>
              <a:ext uri="{FF2B5EF4-FFF2-40B4-BE49-F238E27FC236}">
                <a16:creationId xmlns:a16="http://schemas.microsoft.com/office/drawing/2014/main" id="{AEEACAF1-6CD9-EFF0-D24D-A2E644E776A6}"/>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FD3CD240-D5C2-CA5C-364B-A753F33388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CB29A9-9D1C-A5A4-23DF-CFB3CF710ABF}"/>
              </a:ext>
            </a:extLst>
          </p:cNvPr>
          <p:cNvSpPr>
            <a:spLocks noGrp="1" noChangeArrowheads="1"/>
          </p:cNvSpPr>
          <p:nvPr>
            <p:ph type="sldNum" sz="quarter" idx="5"/>
          </p:nvPr>
        </p:nvSpPr>
        <p:spPr>
          <a:ln/>
        </p:spPr>
        <p:txBody>
          <a:bodyPr/>
          <a:lstStyle/>
          <a:p>
            <a:fld id="{F74328BD-D9C0-4FEB-B129-7A84DB5832D5}" type="slidenum">
              <a:rPr lang="en-US" altLang="en-US"/>
              <a:pPr/>
              <a:t>14</a:t>
            </a:fld>
            <a:endParaRPr lang="en-US" altLang="en-US"/>
          </a:p>
        </p:txBody>
      </p:sp>
      <p:sp>
        <p:nvSpPr>
          <p:cNvPr id="60418" name="Rectangle 2">
            <a:extLst>
              <a:ext uri="{FF2B5EF4-FFF2-40B4-BE49-F238E27FC236}">
                <a16:creationId xmlns:a16="http://schemas.microsoft.com/office/drawing/2014/main" id="{E58D26B1-D55C-21DF-F779-2BB134E7A476}"/>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8E157F2-F2E1-3DA9-B6B0-35178CE70E6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CEF0A1-4189-121C-F5D1-9CA3A0EADF26}"/>
              </a:ext>
            </a:extLst>
          </p:cNvPr>
          <p:cNvSpPr>
            <a:spLocks noGrp="1" noChangeArrowheads="1"/>
          </p:cNvSpPr>
          <p:nvPr>
            <p:ph type="sldNum" sz="quarter" idx="5"/>
          </p:nvPr>
        </p:nvSpPr>
        <p:spPr>
          <a:ln/>
        </p:spPr>
        <p:txBody>
          <a:bodyPr/>
          <a:lstStyle/>
          <a:p>
            <a:fld id="{277952D2-ECB1-402C-B2B1-B419283BEF81}" type="slidenum">
              <a:rPr lang="en-US" altLang="en-US"/>
              <a:pPr/>
              <a:t>32</a:t>
            </a:fld>
            <a:endParaRPr lang="en-US" altLang="en-US"/>
          </a:p>
        </p:txBody>
      </p:sp>
      <p:sp>
        <p:nvSpPr>
          <p:cNvPr id="123906" name="Rectangle 2">
            <a:extLst>
              <a:ext uri="{FF2B5EF4-FFF2-40B4-BE49-F238E27FC236}">
                <a16:creationId xmlns:a16="http://schemas.microsoft.com/office/drawing/2014/main" id="{E2676872-CCE7-3A05-063A-47CBF3C8927F}"/>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8A67196A-BF29-6D5F-8118-CA51FA026E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0B2C1A-2024-943E-3087-C966B1E1CF7E}"/>
              </a:ext>
            </a:extLst>
          </p:cNvPr>
          <p:cNvSpPr>
            <a:spLocks noGrp="1" noChangeArrowheads="1"/>
          </p:cNvSpPr>
          <p:nvPr>
            <p:ph type="sldNum" sz="quarter" idx="5"/>
          </p:nvPr>
        </p:nvSpPr>
        <p:spPr>
          <a:ln/>
        </p:spPr>
        <p:txBody>
          <a:bodyPr/>
          <a:lstStyle/>
          <a:p>
            <a:fld id="{CF1CC2AB-F6C9-4E59-88B4-5BE1248373D0}" type="slidenum">
              <a:rPr lang="en-US" altLang="en-US"/>
              <a:pPr/>
              <a:t>33</a:t>
            </a:fld>
            <a:endParaRPr lang="en-US" altLang="en-US"/>
          </a:p>
        </p:txBody>
      </p:sp>
      <p:sp>
        <p:nvSpPr>
          <p:cNvPr id="125954" name="Rectangle 2">
            <a:extLst>
              <a:ext uri="{FF2B5EF4-FFF2-40B4-BE49-F238E27FC236}">
                <a16:creationId xmlns:a16="http://schemas.microsoft.com/office/drawing/2014/main" id="{FA8A8E7D-09F3-FE3C-86E7-72C2C5F6F108}"/>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31A481A0-80C4-1456-B0D7-612CAFC53A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9D36B5-AAF5-70D8-0340-974B89E2185D}"/>
              </a:ext>
            </a:extLst>
          </p:cNvPr>
          <p:cNvSpPr>
            <a:spLocks noGrp="1" noChangeArrowheads="1"/>
          </p:cNvSpPr>
          <p:nvPr>
            <p:ph type="sldNum" sz="quarter" idx="5"/>
          </p:nvPr>
        </p:nvSpPr>
        <p:spPr>
          <a:ln/>
        </p:spPr>
        <p:txBody>
          <a:bodyPr/>
          <a:lstStyle/>
          <a:p>
            <a:fld id="{7552676A-0BFD-4D20-9338-3D2593058A19}" type="slidenum">
              <a:rPr lang="en-US" altLang="en-US"/>
              <a:pPr/>
              <a:t>34</a:t>
            </a:fld>
            <a:endParaRPr lang="en-US" altLang="en-US"/>
          </a:p>
        </p:txBody>
      </p:sp>
      <p:sp>
        <p:nvSpPr>
          <p:cNvPr id="128002" name="Rectangle 2">
            <a:extLst>
              <a:ext uri="{FF2B5EF4-FFF2-40B4-BE49-F238E27FC236}">
                <a16:creationId xmlns:a16="http://schemas.microsoft.com/office/drawing/2014/main" id="{775FB35E-4701-CC7E-E5EC-AF08BBD8F39C}"/>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BAFFAF2A-AD89-B6BB-6FBC-2347E74EC9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08A1A1-E902-32F5-7160-9F476371C17F}"/>
              </a:ext>
            </a:extLst>
          </p:cNvPr>
          <p:cNvSpPr>
            <a:spLocks noGrp="1" noChangeArrowheads="1"/>
          </p:cNvSpPr>
          <p:nvPr>
            <p:ph type="sldNum" sz="quarter" idx="5"/>
          </p:nvPr>
        </p:nvSpPr>
        <p:spPr>
          <a:ln/>
        </p:spPr>
        <p:txBody>
          <a:bodyPr/>
          <a:lstStyle/>
          <a:p>
            <a:fld id="{7BCF8682-DE04-4C8E-8B22-A3849C573754}" type="slidenum">
              <a:rPr lang="en-US" altLang="en-US"/>
              <a:pPr/>
              <a:t>35</a:t>
            </a:fld>
            <a:endParaRPr lang="en-US" altLang="en-US"/>
          </a:p>
        </p:txBody>
      </p:sp>
      <p:sp>
        <p:nvSpPr>
          <p:cNvPr id="132098" name="Rectangle 2">
            <a:extLst>
              <a:ext uri="{FF2B5EF4-FFF2-40B4-BE49-F238E27FC236}">
                <a16:creationId xmlns:a16="http://schemas.microsoft.com/office/drawing/2014/main" id="{A26C53D9-94CF-E314-AA0F-412F1593B0ED}"/>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E49EA640-8832-B49F-DD79-A9D966A68F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7F6DC2-0940-E96D-1B76-8DA3A172A6AF}"/>
              </a:ext>
            </a:extLst>
          </p:cNvPr>
          <p:cNvSpPr>
            <a:spLocks noGrp="1" noChangeArrowheads="1"/>
          </p:cNvSpPr>
          <p:nvPr>
            <p:ph type="sldNum" sz="quarter" idx="5"/>
          </p:nvPr>
        </p:nvSpPr>
        <p:spPr>
          <a:ln/>
        </p:spPr>
        <p:txBody>
          <a:bodyPr/>
          <a:lstStyle/>
          <a:p>
            <a:fld id="{89908B5E-D067-4266-9B88-DD5426B58629}" type="slidenum">
              <a:rPr lang="en-US" altLang="en-US"/>
              <a:pPr/>
              <a:t>36</a:t>
            </a:fld>
            <a:endParaRPr lang="en-US" altLang="en-US"/>
          </a:p>
        </p:txBody>
      </p:sp>
      <p:sp>
        <p:nvSpPr>
          <p:cNvPr id="135170" name="Rectangle 2">
            <a:extLst>
              <a:ext uri="{FF2B5EF4-FFF2-40B4-BE49-F238E27FC236}">
                <a16:creationId xmlns:a16="http://schemas.microsoft.com/office/drawing/2014/main" id="{6A5EB579-D403-1BEA-925D-F193B106472D}"/>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BD5C63C2-CEA1-4EE8-21F0-E6B9A05DD7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479476-6997-9B04-A9A6-6D1A3B82BF7F}"/>
              </a:ext>
            </a:extLst>
          </p:cNvPr>
          <p:cNvSpPr>
            <a:spLocks noGrp="1" noChangeArrowheads="1"/>
          </p:cNvSpPr>
          <p:nvPr>
            <p:ph type="sldNum" sz="quarter" idx="5"/>
          </p:nvPr>
        </p:nvSpPr>
        <p:spPr>
          <a:ln/>
        </p:spPr>
        <p:txBody>
          <a:bodyPr/>
          <a:lstStyle/>
          <a:p>
            <a:fld id="{1910D1CF-C73A-47A1-865E-1EEECFE0FCF0}" type="slidenum">
              <a:rPr lang="en-US" altLang="en-US"/>
              <a:pPr/>
              <a:t>37</a:t>
            </a:fld>
            <a:endParaRPr lang="en-US" altLang="en-US"/>
          </a:p>
        </p:txBody>
      </p:sp>
      <p:sp>
        <p:nvSpPr>
          <p:cNvPr id="147458" name="Rectangle 2">
            <a:extLst>
              <a:ext uri="{FF2B5EF4-FFF2-40B4-BE49-F238E27FC236}">
                <a16:creationId xmlns:a16="http://schemas.microsoft.com/office/drawing/2014/main" id="{3C5E3A29-C24F-EDB5-5C7B-1B0F912941A1}"/>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316A7E8B-9513-C274-B239-85F9BC8166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5158FC-485E-C7DB-7301-37744147DCA2}"/>
              </a:ext>
            </a:extLst>
          </p:cNvPr>
          <p:cNvSpPr>
            <a:spLocks noGrp="1" noChangeArrowheads="1"/>
          </p:cNvSpPr>
          <p:nvPr>
            <p:ph type="sldNum" sz="quarter" idx="5"/>
          </p:nvPr>
        </p:nvSpPr>
        <p:spPr>
          <a:ln/>
        </p:spPr>
        <p:txBody>
          <a:bodyPr/>
          <a:lstStyle/>
          <a:p>
            <a:fld id="{FD59E9A7-4C66-42BE-994D-9FB95DD338C5}" type="slidenum">
              <a:rPr lang="en-US" altLang="en-US"/>
              <a:pPr/>
              <a:t>38</a:t>
            </a:fld>
            <a:endParaRPr lang="en-US" altLang="en-US"/>
          </a:p>
        </p:txBody>
      </p:sp>
      <p:sp>
        <p:nvSpPr>
          <p:cNvPr id="149506" name="Rectangle 2">
            <a:extLst>
              <a:ext uri="{FF2B5EF4-FFF2-40B4-BE49-F238E27FC236}">
                <a16:creationId xmlns:a16="http://schemas.microsoft.com/office/drawing/2014/main" id="{A2C62834-994D-0596-9EF3-7391C7642830}"/>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1D17F5B4-5A35-BB7C-4F97-6492E9D6DA4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286D37-F4A3-61C9-B4F7-0C78FDE1C6BD}"/>
              </a:ext>
            </a:extLst>
          </p:cNvPr>
          <p:cNvSpPr>
            <a:spLocks noGrp="1" noChangeArrowheads="1"/>
          </p:cNvSpPr>
          <p:nvPr>
            <p:ph type="sldNum" sz="quarter" idx="5"/>
          </p:nvPr>
        </p:nvSpPr>
        <p:spPr>
          <a:ln/>
        </p:spPr>
        <p:txBody>
          <a:bodyPr/>
          <a:lstStyle/>
          <a:p>
            <a:fld id="{D86E0DE2-59CF-4E95-B324-D6C33E3CD895}" type="slidenum">
              <a:rPr lang="en-US" altLang="en-US"/>
              <a:pPr/>
              <a:t>39</a:t>
            </a:fld>
            <a:endParaRPr lang="en-US" altLang="en-US"/>
          </a:p>
        </p:txBody>
      </p:sp>
      <p:sp>
        <p:nvSpPr>
          <p:cNvPr id="151554" name="Rectangle 2">
            <a:extLst>
              <a:ext uri="{FF2B5EF4-FFF2-40B4-BE49-F238E27FC236}">
                <a16:creationId xmlns:a16="http://schemas.microsoft.com/office/drawing/2014/main" id="{BCC6BDE5-EC30-F6FD-FE54-3F23C9B4BF52}"/>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EF4478CB-D4DA-8D5D-6A49-786ADCF1B0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6473CB-2C3E-4545-2AA6-B88F10E954AE}"/>
              </a:ext>
            </a:extLst>
          </p:cNvPr>
          <p:cNvSpPr>
            <a:spLocks noGrp="1" noChangeArrowheads="1"/>
          </p:cNvSpPr>
          <p:nvPr>
            <p:ph type="sldNum" sz="quarter" idx="5"/>
          </p:nvPr>
        </p:nvSpPr>
        <p:spPr>
          <a:ln/>
        </p:spPr>
        <p:txBody>
          <a:bodyPr/>
          <a:lstStyle/>
          <a:p>
            <a:fld id="{855B1E88-8341-4CCA-849F-97156797B1DD}" type="slidenum">
              <a:rPr lang="en-US" altLang="en-US"/>
              <a:pPr/>
              <a:t>40</a:t>
            </a:fld>
            <a:endParaRPr lang="en-US" altLang="en-US"/>
          </a:p>
        </p:txBody>
      </p:sp>
      <p:sp>
        <p:nvSpPr>
          <p:cNvPr id="137218" name="Rectangle 2">
            <a:extLst>
              <a:ext uri="{FF2B5EF4-FFF2-40B4-BE49-F238E27FC236}">
                <a16:creationId xmlns:a16="http://schemas.microsoft.com/office/drawing/2014/main" id="{D3D38839-0879-8D3D-7538-F8EA7A231A2D}"/>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EBA94416-8BB2-5F74-ED1C-9354D45A46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C828D4-E0BB-03F8-2451-E6D951496E7B}"/>
              </a:ext>
            </a:extLst>
          </p:cNvPr>
          <p:cNvSpPr>
            <a:spLocks noGrp="1" noChangeArrowheads="1"/>
          </p:cNvSpPr>
          <p:nvPr>
            <p:ph type="sldNum" sz="quarter" idx="5"/>
          </p:nvPr>
        </p:nvSpPr>
        <p:spPr>
          <a:ln/>
        </p:spPr>
        <p:txBody>
          <a:bodyPr/>
          <a:lstStyle/>
          <a:p>
            <a:fld id="{C86C6041-34FE-4DB3-B502-1570F6B26AE8}" type="slidenum">
              <a:rPr lang="en-US" altLang="en-US"/>
              <a:pPr/>
              <a:t>41</a:t>
            </a:fld>
            <a:endParaRPr lang="en-US" altLang="en-US"/>
          </a:p>
        </p:txBody>
      </p:sp>
      <p:sp>
        <p:nvSpPr>
          <p:cNvPr id="139266" name="Rectangle 2">
            <a:extLst>
              <a:ext uri="{FF2B5EF4-FFF2-40B4-BE49-F238E27FC236}">
                <a16:creationId xmlns:a16="http://schemas.microsoft.com/office/drawing/2014/main" id="{D9C90F99-F674-E89F-579B-CF32B16DE987}"/>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63847F6D-DFFC-B4D2-D6A7-797CD6BF41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6905BC-2AAD-2827-DFF4-F2CD4D59A932}"/>
              </a:ext>
            </a:extLst>
          </p:cNvPr>
          <p:cNvSpPr>
            <a:spLocks noGrp="1" noChangeArrowheads="1"/>
          </p:cNvSpPr>
          <p:nvPr>
            <p:ph type="sldNum" sz="quarter" idx="5"/>
          </p:nvPr>
        </p:nvSpPr>
        <p:spPr>
          <a:ln/>
        </p:spPr>
        <p:txBody>
          <a:bodyPr/>
          <a:lstStyle/>
          <a:p>
            <a:fld id="{4DDB57C0-C281-4DC1-A5C7-3062071C485B}" type="slidenum">
              <a:rPr lang="en-US" altLang="en-US"/>
              <a:pPr/>
              <a:t>15</a:t>
            </a:fld>
            <a:endParaRPr lang="en-US" altLang="en-US"/>
          </a:p>
        </p:txBody>
      </p:sp>
      <p:sp>
        <p:nvSpPr>
          <p:cNvPr id="64514" name="Rectangle 2">
            <a:extLst>
              <a:ext uri="{FF2B5EF4-FFF2-40B4-BE49-F238E27FC236}">
                <a16:creationId xmlns:a16="http://schemas.microsoft.com/office/drawing/2014/main" id="{4F9E9DA1-F799-FADC-207B-4B6C75F5859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D11EB98D-4B1E-D2A7-ABA5-574B836FFA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3D7809-AC02-4106-2E5F-4CFA6F6A8BF9}"/>
              </a:ext>
            </a:extLst>
          </p:cNvPr>
          <p:cNvSpPr>
            <a:spLocks noGrp="1" noChangeArrowheads="1"/>
          </p:cNvSpPr>
          <p:nvPr>
            <p:ph type="sldNum" sz="quarter" idx="5"/>
          </p:nvPr>
        </p:nvSpPr>
        <p:spPr>
          <a:ln/>
        </p:spPr>
        <p:txBody>
          <a:bodyPr/>
          <a:lstStyle/>
          <a:p>
            <a:fld id="{6343FEA4-DD31-4797-A699-1DDC5103BABA}" type="slidenum">
              <a:rPr lang="en-US" altLang="en-US"/>
              <a:pPr/>
              <a:t>42</a:t>
            </a:fld>
            <a:endParaRPr lang="en-US" altLang="en-US"/>
          </a:p>
        </p:txBody>
      </p:sp>
      <p:sp>
        <p:nvSpPr>
          <p:cNvPr id="153602" name="Rectangle 2">
            <a:extLst>
              <a:ext uri="{FF2B5EF4-FFF2-40B4-BE49-F238E27FC236}">
                <a16:creationId xmlns:a16="http://schemas.microsoft.com/office/drawing/2014/main" id="{63B1ED4D-7050-AE2B-3A24-033890679606}"/>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70D52606-D0EF-0E0F-AD62-486D483CCC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F763C0-5405-9284-ECB1-75A0BBB5714F}"/>
              </a:ext>
            </a:extLst>
          </p:cNvPr>
          <p:cNvSpPr>
            <a:spLocks noGrp="1" noChangeArrowheads="1"/>
          </p:cNvSpPr>
          <p:nvPr>
            <p:ph type="sldNum" sz="quarter" idx="5"/>
          </p:nvPr>
        </p:nvSpPr>
        <p:spPr>
          <a:ln/>
        </p:spPr>
        <p:txBody>
          <a:bodyPr/>
          <a:lstStyle/>
          <a:p>
            <a:fld id="{4F65B22C-E815-43EA-ADC3-8B2F657AB878}" type="slidenum">
              <a:rPr lang="en-US" altLang="en-US"/>
              <a:pPr/>
              <a:t>43</a:t>
            </a:fld>
            <a:endParaRPr lang="en-US" altLang="en-US"/>
          </a:p>
        </p:txBody>
      </p:sp>
      <p:sp>
        <p:nvSpPr>
          <p:cNvPr id="155650" name="Rectangle 2">
            <a:extLst>
              <a:ext uri="{FF2B5EF4-FFF2-40B4-BE49-F238E27FC236}">
                <a16:creationId xmlns:a16="http://schemas.microsoft.com/office/drawing/2014/main" id="{4E0E1637-863E-7886-055E-94A3776DBF8A}"/>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C7C55578-4F25-5E49-49A8-4710760C3B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C9B426-0E62-2F80-A8F3-08BBBA9B1E04}"/>
              </a:ext>
            </a:extLst>
          </p:cNvPr>
          <p:cNvSpPr>
            <a:spLocks noGrp="1" noChangeArrowheads="1"/>
          </p:cNvSpPr>
          <p:nvPr>
            <p:ph type="sldNum" sz="quarter" idx="5"/>
          </p:nvPr>
        </p:nvSpPr>
        <p:spPr>
          <a:ln/>
        </p:spPr>
        <p:txBody>
          <a:bodyPr/>
          <a:lstStyle/>
          <a:p>
            <a:fld id="{ED34926B-DBBC-453D-AFF1-ADB584824BD6}" type="slidenum">
              <a:rPr lang="en-US" altLang="en-US"/>
              <a:pPr/>
              <a:t>44</a:t>
            </a:fld>
            <a:endParaRPr lang="en-US" altLang="en-US"/>
          </a:p>
        </p:txBody>
      </p:sp>
      <p:sp>
        <p:nvSpPr>
          <p:cNvPr id="159746" name="Rectangle 2">
            <a:extLst>
              <a:ext uri="{FF2B5EF4-FFF2-40B4-BE49-F238E27FC236}">
                <a16:creationId xmlns:a16="http://schemas.microsoft.com/office/drawing/2014/main" id="{F37920F0-1266-4EFC-DA50-A1B0DD6E0515}"/>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9BB94926-BD22-ED22-0A17-543033762F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8C5E29-611E-47FE-1902-DB97310D48BD}"/>
              </a:ext>
            </a:extLst>
          </p:cNvPr>
          <p:cNvSpPr>
            <a:spLocks noGrp="1" noChangeArrowheads="1"/>
          </p:cNvSpPr>
          <p:nvPr>
            <p:ph type="sldNum" sz="quarter" idx="5"/>
          </p:nvPr>
        </p:nvSpPr>
        <p:spPr>
          <a:ln/>
        </p:spPr>
        <p:txBody>
          <a:bodyPr/>
          <a:lstStyle/>
          <a:p>
            <a:fld id="{8E9CD20C-D743-4AFC-8A7E-34F966D0EA11}" type="slidenum">
              <a:rPr lang="en-US" altLang="en-US"/>
              <a:pPr/>
              <a:t>45</a:t>
            </a:fld>
            <a:endParaRPr lang="en-US" altLang="en-US"/>
          </a:p>
        </p:txBody>
      </p:sp>
      <p:sp>
        <p:nvSpPr>
          <p:cNvPr id="157698" name="Rectangle 2">
            <a:extLst>
              <a:ext uri="{FF2B5EF4-FFF2-40B4-BE49-F238E27FC236}">
                <a16:creationId xmlns:a16="http://schemas.microsoft.com/office/drawing/2014/main" id="{6471F42A-0871-6491-99E6-A0A1B76D50BF}"/>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8C8EF1E4-7239-361A-646E-02D045265E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A5C69E-2697-6192-EF6C-7B264D6C555D}"/>
              </a:ext>
            </a:extLst>
          </p:cNvPr>
          <p:cNvSpPr>
            <a:spLocks noGrp="1" noChangeArrowheads="1"/>
          </p:cNvSpPr>
          <p:nvPr>
            <p:ph type="sldNum" sz="quarter" idx="5"/>
          </p:nvPr>
        </p:nvSpPr>
        <p:spPr>
          <a:ln/>
        </p:spPr>
        <p:txBody>
          <a:bodyPr/>
          <a:lstStyle/>
          <a:p>
            <a:fld id="{EE8D60A0-E409-4D2B-A3F7-BFA71CF5132B}" type="slidenum">
              <a:rPr lang="en-US" altLang="en-US"/>
              <a:pPr/>
              <a:t>46</a:t>
            </a:fld>
            <a:endParaRPr lang="en-US" altLang="en-US"/>
          </a:p>
        </p:txBody>
      </p:sp>
      <p:sp>
        <p:nvSpPr>
          <p:cNvPr id="163842" name="Rectangle 2">
            <a:extLst>
              <a:ext uri="{FF2B5EF4-FFF2-40B4-BE49-F238E27FC236}">
                <a16:creationId xmlns:a16="http://schemas.microsoft.com/office/drawing/2014/main" id="{06F3BD00-6AE4-E267-C062-D934CFAB2949}"/>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53932CF6-040F-B2F0-4FED-9AB3A0CCF4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003574-F60B-D2FC-5414-032CF094CC1D}"/>
              </a:ext>
            </a:extLst>
          </p:cNvPr>
          <p:cNvSpPr>
            <a:spLocks noGrp="1" noChangeArrowheads="1"/>
          </p:cNvSpPr>
          <p:nvPr>
            <p:ph type="sldNum" sz="quarter" idx="5"/>
          </p:nvPr>
        </p:nvSpPr>
        <p:spPr>
          <a:ln/>
        </p:spPr>
        <p:txBody>
          <a:bodyPr/>
          <a:lstStyle/>
          <a:p>
            <a:fld id="{994164C4-2598-4039-A679-BA0D653F4A52}" type="slidenum">
              <a:rPr lang="en-US" altLang="en-US"/>
              <a:pPr/>
              <a:t>47</a:t>
            </a:fld>
            <a:endParaRPr lang="en-US" altLang="en-US"/>
          </a:p>
        </p:txBody>
      </p:sp>
      <p:sp>
        <p:nvSpPr>
          <p:cNvPr id="167938" name="Rectangle 2">
            <a:extLst>
              <a:ext uri="{FF2B5EF4-FFF2-40B4-BE49-F238E27FC236}">
                <a16:creationId xmlns:a16="http://schemas.microsoft.com/office/drawing/2014/main" id="{82B83033-F2FF-91A0-4A12-9DA8487E2901}"/>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AE559989-38D1-9DEA-6796-090C6592A5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05A8B8-ECCA-39DD-A4A1-E33A62B75E93}"/>
              </a:ext>
            </a:extLst>
          </p:cNvPr>
          <p:cNvSpPr>
            <a:spLocks noGrp="1" noChangeArrowheads="1"/>
          </p:cNvSpPr>
          <p:nvPr>
            <p:ph type="sldNum" sz="quarter" idx="5"/>
          </p:nvPr>
        </p:nvSpPr>
        <p:spPr>
          <a:ln/>
        </p:spPr>
        <p:txBody>
          <a:bodyPr/>
          <a:lstStyle/>
          <a:p>
            <a:fld id="{002D5F7C-3139-4C5F-B636-C45B6CBA9BCD}" type="slidenum">
              <a:rPr lang="en-US" altLang="en-US"/>
              <a:pPr/>
              <a:t>48</a:t>
            </a:fld>
            <a:endParaRPr lang="en-US" altLang="en-US"/>
          </a:p>
        </p:txBody>
      </p:sp>
      <p:sp>
        <p:nvSpPr>
          <p:cNvPr id="169986" name="Rectangle 2">
            <a:extLst>
              <a:ext uri="{FF2B5EF4-FFF2-40B4-BE49-F238E27FC236}">
                <a16:creationId xmlns:a16="http://schemas.microsoft.com/office/drawing/2014/main" id="{05A1C5C6-FC83-687E-083D-60EE9FE807CB}"/>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181408BE-C535-879C-32F3-33CC2C4C8C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C8197F-0594-F6B6-EE6F-D61159CC35D1}"/>
              </a:ext>
            </a:extLst>
          </p:cNvPr>
          <p:cNvSpPr>
            <a:spLocks noGrp="1" noChangeArrowheads="1"/>
          </p:cNvSpPr>
          <p:nvPr>
            <p:ph type="sldNum" sz="quarter" idx="5"/>
          </p:nvPr>
        </p:nvSpPr>
        <p:spPr>
          <a:ln/>
        </p:spPr>
        <p:txBody>
          <a:bodyPr/>
          <a:lstStyle/>
          <a:p>
            <a:fld id="{73BC3001-DE3F-4370-92DE-BC6FC05D7C98}" type="slidenum">
              <a:rPr lang="en-US" altLang="en-US"/>
              <a:pPr/>
              <a:t>49</a:t>
            </a:fld>
            <a:endParaRPr lang="en-US" altLang="en-US"/>
          </a:p>
        </p:txBody>
      </p:sp>
      <p:sp>
        <p:nvSpPr>
          <p:cNvPr id="174082" name="Rectangle 2">
            <a:extLst>
              <a:ext uri="{FF2B5EF4-FFF2-40B4-BE49-F238E27FC236}">
                <a16:creationId xmlns:a16="http://schemas.microsoft.com/office/drawing/2014/main" id="{52E31E4B-F5C9-0979-7CBA-3990BCC3222D}"/>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B68A77DA-0C67-77F6-6B4E-36D60234E3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1FFCE2-BC9A-114F-962C-8BF2539E52C1}"/>
              </a:ext>
            </a:extLst>
          </p:cNvPr>
          <p:cNvSpPr>
            <a:spLocks noGrp="1" noChangeArrowheads="1"/>
          </p:cNvSpPr>
          <p:nvPr>
            <p:ph type="sldNum" sz="quarter" idx="5"/>
          </p:nvPr>
        </p:nvSpPr>
        <p:spPr>
          <a:ln/>
        </p:spPr>
        <p:txBody>
          <a:bodyPr/>
          <a:lstStyle/>
          <a:p>
            <a:fld id="{AC88A849-674B-46FC-B9C9-01FC28C2EC60}" type="slidenum">
              <a:rPr lang="en-US" altLang="en-US"/>
              <a:pPr/>
              <a:t>50</a:t>
            </a:fld>
            <a:endParaRPr lang="en-US" altLang="en-US"/>
          </a:p>
        </p:txBody>
      </p:sp>
      <p:sp>
        <p:nvSpPr>
          <p:cNvPr id="178178" name="Rectangle 2">
            <a:extLst>
              <a:ext uri="{FF2B5EF4-FFF2-40B4-BE49-F238E27FC236}">
                <a16:creationId xmlns:a16="http://schemas.microsoft.com/office/drawing/2014/main" id="{F56A25AB-F3E2-975A-F170-460404D0E70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6641CC43-A6CA-FC8E-F73C-C5198E23CA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A0DBD0-DF87-5E0B-379A-8A3E57AB2837}"/>
              </a:ext>
            </a:extLst>
          </p:cNvPr>
          <p:cNvSpPr>
            <a:spLocks noGrp="1" noChangeArrowheads="1"/>
          </p:cNvSpPr>
          <p:nvPr>
            <p:ph type="sldNum" sz="quarter" idx="5"/>
          </p:nvPr>
        </p:nvSpPr>
        <p:spPr>
          <a:ln/>
        </p:spPr>
        <p:txBody>
          <a:bodyPr/>
          <a:lstStyle/>
          <a:p>
            <a:fld id="{803916B6-E3B7-4BA3-8307-19DA5D611982}" type="slidenum">
              <a:rPr lang="en-US" altLang="en-US"/>
              <a:pPr/>
              <a:t>51</a:t>
            </a:fld>
            <a:endParaRPr lang="en-US" altLang="en-US"/>
          </a:p>
        </p:txBody>
      </p:sp>
      <p:sp>
        <p:nvSpPr>
          <p:cNvPr id="182274" name="Rectangle 2">
            <a:extLst>
              <a:ext uri="{FF2B5EF4-FFF2-40B4-BE49-F238E27FC236}">
                <a16:creationId xmlns:a16="http://schemas.microsoft.com/office/drawing/2014/main" id="{1628C3A0-B385-2B0E-BDB3-8EE3C4B184D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76F4BC1B-B6BE-B648-D8F2-A54D35C2AD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5D791A-B140-5C8B-FA56-ACD3A473F169}"/>
              </a:ext>
            </a:extLst>
          </p:cNvPr>
          <p:cNvSpPr>
            <a:spLocks noGrp="1" noChangeArrowheads="1"/>
          </p:cNvSpPr>
          <p:nvPr>
            <p:ph type="sldNum" sz="quarter" idx="5"/>
          </p:nvPr>
        </p:nvSpPr>
        <p:spPr>
          <a:ln/>
        </p:spPr>
        <p:txBody>
          <a:bodyPr/>
          <a:lstStyle/>
          <a:p>
            <a:fld id="{CB2FEEC2-415D-4962-BC45-63CEEC403A0E}" type="slidenum">
              <a:rPr lang="en-US" altLang="en-US"/>
              <a:pPr/>
              <a:t>16</a:t>
            </a:fld>
            <a:endParaRPr lang="en-US" altLang="en-US"/>
          </a:p>
        </p:txBody>
      </p:sp>
      <p:sp>
        <p:nvSpPr>
          <p:cNvPr id="67586" name="Rectangle 2">
            <a:extLst>
              <a:ext uri="{FF2B5EF4-FFF2-40B4-BE49-F238E27FC236}">
                <a16:creationId xmlns:a16="http://schemas.microsoft.com/office/drawing/2014/main" id="{358B63B4-5F89-8540-3394-8EAD99136914}"/>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853D8BB9-EE27-F900-CF31-BA46AA1454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9E71A8-20C5-7565-516E-574242A80FB9}"/>
              </a:ext>
            </a:extLst>
          </p:cNvPr>
          <p:cNvSpPr>
            <a:spLocks noGrp="1" noChangeArrowheads="1"/>
          </p:cNvSpPr>
          <p:nvPr>
            <p:ph type="sldNum" sz="quarter" idx="5"/>
          </p:nvPr>
        </p:nvSpPr>
        <p:spPr>
          <a:ln/>
        </p:spPr>
        <p:txBody>
          <a:bodyPr/>
          <a:lstStyle/>
          <a:p>
            <a:fld id="{CC3EFCA3-849B-48B8-B1A1-C161825C39BD}" type="slidenum">
              <a:rPr lang="en-US" altLang="en-US"/>
              <a:pPr/>
              <a:t>52</a:t>
            </a:fld>
            <a:endParaRPr lang="en-US" altLang="en-US"/>
          </a:p>
        </p:txBody>
      </p:sp>
      <p:sp>
        <p:nvSpPr>
          <p:cNvPr id="184322" name="Rectangle 2">
            <a:extLst>
              <a:ext uri="{FF2B5EF4-FFF2-40B4-BE49-F238E27FC236}">
                <a16:creationId xmlns:a16="http://schemas.microsoft.com/office/drawing/2014/main" id="{F0684B21-E989-D750-98F5-94AC78A42609}"/>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54DF317D-F903-B090-E731-6E37A31F97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8AEDB4-59AD-1F45-EDCD-F1AF2A299362}"/>
              </a:ext>
            </a:extLst>
          </p:cNvPr>
          <p:cNvSpPr>
            <a:spLocks noGrp="1" noChangeArrowheads="1"/>
          </p:cNvSpPr>
          <p:nvPr>
            <p:ph type="sldNum" sz="quarter" idx="5"/>
          </p:nvPr>
        </p:nvSpPr>
        <p:spPr>
          <a:ln/>
        </p:spPr>
        <p:txBody>
          <a:bodyPr/>
          <a:lstStyle/>
          <a:p>
            <a:fld id="{42A5BF9A-D62D-48CA-B417-3AAD805B2BD2}" type="slidenum">
              <a:rPr lang="en-US" altLang="en-US"/>
              <a:pPr/>
              <a:t>53</a:t>
            </a:fld>
            <a:endParaRPr lang="en-US" altLang="en-US"/>
          </a:p>
        </p:txBody>
      </p:sp>
      <p:sp>
        <p:nvSpPr>
          <p:cNvPr id="186370" name="Rectangle 2">
            <a:extLst>
              <a:ext uri="{FF2B5EF4-FFF2-40B4-BE49-F238E27FC236}">
                <a16:creationId xmlns:a16="http://schemas.microsoft.com/office/drawing/2014/main" id="{436C8CC2-3C93-AF0F-EABE-F9D9FD502A92}"/>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77D98BF3-FD75-38CA-B345-DD83E9926F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9EAAAF-4070-C395-B9A5-A49A2B1691AF}"/>
              </a:ext>
            </a:extLst>
          </p:cNvPr>
          <p:cNvSpPr>
            <a:spLocks noGrp="1" noChangeArrowheads="1"/>
          </p:cNvSpPr>
          <p:nvPr>
            <p:ph type="sldNum" sz="quarter" idx="5"/>
          </p:nvPr>
        </p:nvSpPr>
        <p:spPr>
          <a:ln/>
        </p:spPr>
        <p:txBody>
          <a:bodyPr/>
          <a:lstStyle/>
          <a:p>
            <a:fld id="{782561F8-FC68-4AA6-BD81-D1FFEBE3033B}" type="slidenum">
              <a:rPr lang="en-US" altLang="en-US"/>
              <a:pPr/>
              <a:t>54</a:t>
            </a:fld>
            <a:endParaRPr lang="en-US" altLang="en-US"/>
          </a:p>
        </p:txBody>
      </p:sp>
      <p:sp>
        <p:nvSpPr>
          <p:cNvPr id="188418" name="Rectangle 2">
            <a:extLst>
              <a:ext uri="{FF2B5EF4-FFF2-40B4-BE49-F238E27FC236}">
                <a16:creationId xmlns:a16="http://schemas.microsoft.com/office/drawing/2014/main" id="{BCAAAB3A-4D7D-90B5-1D3C-E322DEFA4292}"/>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887096D5-3431-A9EB-3102-9F14A2F87B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87960E-EA27-7876-A6BE-081603F69CC4}"/>
              </a:ext>
            </a:extLst>
          </p:cNvPr>
          <p:cNvSpPr>
            <a:spLocks noGrp="1" noChangeArrowheads="1"/>
          </p:cNvSpPr>
          <p:nvPr>
            <p:ph type="sldNum" sz="quarter" idx="5"/>
          </p:nvPr>
        </p:nvSpPr>
        <p:spPr>
          <a:ln/>
        </p:spPr>
        <p:txBody>
          <a:bodyPr/>
          <a:lstStyle/>
          <a:p>
            <a:fld id="{AAC5F313-5CFA-4433-9D66-7F2DBC861936}" type="slidenum">
              <a:rPr lang="en-US" altLang="en-US"/>
              <a:pPr/>
              <a:t>55</a:t>
            </a:fld>
            <a:endParaRPr lang="en-US" altLang="en-US"/>
          </a:p>
        </p:txBody>
      </p:sp>
      <p:sp>
        <p:nvSpPr>
          <p:cNvPr id="190466" name="Rectangle 2">
            <a:extLst>
              <a:ext uri="{FF2B5EF4-FFF2-40B4-BE49-F238E27FC236}">
                <a16:creationId xmlns:a16="http://schemas.microsoft.com/office/drawing/2014/main" id="{D8FC7B5A-5D4E-D5A2-DDC5-B2C5B47EF610}"/>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2055A223-AE10-41DC-8364-583E259E597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34B34E-5CA5-99FD-43A3-B4BECE26D661}"/>
              </a:ext>
            </a:extLst>
          </p:cNvPr>
          <p:cNvSpPr>
            <a:spLocks noGrp="1" noChangeArrowheads="1"/>
          </p:cNvSpPr>
          <p:nvPr>
            <p:ph type="sldNum" sz="quarter" idx="5"/>
          </p:nvPr>
        </p:nvSpPr>
        <p:spPr>
          <a:ln/>
        </p:spPr>
        <p:txBody>
          <a:bodyPr/>
          <a:lstStyle/>
          <a:p>
            <a:fld id="{4E0A59A1-4637-4B4F-BCF8-B30E31E60B25}" type="slidenum">
              <a:rPr lang="en-US" altLang="en-US"/>
              <a:pPr/>
              <a:t>17</a:t>
            </a:fld>
            <a:endParaRPr lang="en-US" altLang="en-US"/>
          </a:p>
        </p:txBody>
      </p:sp>
      <p:sp>
        <p:nvSpPr>
          <p:cNvPr id="71682" name="Rectangle 2">
            <a:extLst>
              <a:ext uri="{FF2B5EF4-FFF2-40B4-BE49-F238E27FC236}">
                <a16:creationId xmlns:a16="http://schemas.microsoft.com/office/drawing/2014/main" id="{AF1D5B43-03E7-D5DD-C5B0-3CA563E3A17A}"/>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01776556-4296-C96F-96B6-6C36B4A66C0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B5E8FF-0F1C-2CEA-8CEB-7685825A80A4}"/>
              </a:ext>
            </a:extLst>
          </p:cNvPr>
          <p:cNvSpPr>
            <a:spLocks noGrp="1" noChangeArrowheads="1"/>
          </p:cNvSpPr>
          <p:nvPr>
            <p:ph type="sldNum" sz="quarter" idx="5"/>
          </p:nvPr>
        </p:nvSpPr>
        <p:spPr>
          <a:ln/>
        </p:spPr>
        <p:txBody>
          <a:bodyPr/>
          <a:lstStyle/>
          <a:p>
            <a:fld id="{5C67ACC2-16D8-4D50-B11B-E99EBF2F266B}" type="slidenum">
              <a:rPr lang="en-US" altLang="en-US"/>
              <a:pPr/>
              <a:t>18</a:t>
            </a:fld>
            <a:endParaRPr lang="en-US" altLang="en-US"/>
          </a:p>
        </p:txBody>
      </p:sp>
      <p:sp>
        <p:nvSpPr>
          <p:cNvPr id="73730" name="Rectangle 2">
            <a:extLst>
              <a:ext uri="{FF2B5EF4-FFF2-40B4-BE49-F238E27FC236}">
                <a16:creationId xmlns:a16="http://schemas.microsoft.com/office/drawing/2014/main" id="{4C512C60-AB79-E1A1-E3C0-4B2E238971D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7AEFD1C0-CDF1-D891-1F7F-3E922EC2D4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ABE5A2-137D-E2C3-540B-776661483B48}"/>
              </a:ext>
            </a:extLst>
          </p:cNvPr>
          <p:cNvSpPr>
            <a:spLocks noGrp="1" noChangeArrowheads="1"/>
          </p:cNvSpPr>
          <p:nvPr>
            <p:ph type="sldNum" sz="quarter" idx="5"/>
          </p:nvPr>
        </p:nvSpPr>
        <p:spPr>
          <a:ln/>
        </p:spPr>
        <p:txBody>
          <a:bodyPr/>
          <a:lstStyle/>
          <a:p>
            <a:fld id="{C94277FE-47EC-4C8A-A7BA-89FF854C9F23}" type="slidenum">
              <a:rPr lang="en-US" altLang="en-US"/>
              <a:pPr/>
              <a:t>19</a:t>
            </a:fld>
            <a:endParaRPr lang="en-US" altLang="en-US"/>
          </a:p>
        </p:txBody>
      </p:sp>
      <p:sp>
        <p:nvSpPr>
          <p:cNvPr id="77826" name="Rectangle 2">
            <a:extLst>
              <a:ext uri="{FF2B5EF4-FFF2-40B4-BE49-F238E27FC236}">
                <a16:creationId xmlns:a16="http://schemas.microsoft.com/office/drawing/2014/main" id="{1595B4E1-CC93-5AAA-2F81-39D8AA89EB27}"/>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CE9C41D6-396E-1E5A-6B2C-92FCA80F3C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CC0A29-C938-4F0A-EEEC-A7475000638B}"/>
              </a:ext>
            </a:extLst>
          </p:cNvPr>
          <p:cNvSpPr>
            <a:spLocks noGrp="1" noChangeArrowheads="1"/>
          </p:cNvSpPr>
          <p:nvPr>
            <p:ph type="sldNum" sz="quarter" idx="5"/>
          </p:nvPr>
        </p:nvSpPr>
        <p:spPr>
          <a:ln/>
        </p:spPr>
        <p:txBody>
          <a:bodyPr/>
          <a:lstStyle/>
          <a:p>
            <a:fld id="{F27F55CF-8227-40A5-A70F-A762FCE9AF0B}" type="slidenum">
              <a:rPr lang="en-US" altLang="en-US"/>
              <a:pPr/>
              <a:t>20</a:t>
            </a:fld>
            <a:endParaRPr lang="en-US" altLang="en-US"/>
          </a:p>
        </p:txBody>
      </p:sp>
      <p:sp>
        <p:nvSpPr>
          <p:cNvPr id="81922" name="Rectangle 2">
            <a:extLst>
              <a:ext uri="{FF2B5EF4-FFF2-40B4-BE49-F238E27FC236}">
                <a16:creationId xmlns:a16="http://schemas.microsoft.com/office/drawing/2014/main" id="{8E77A2D9-544B-6509-3583-0C85D17D114E}"/>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052474AF-004B-D8EE-B534-49F4E53517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FE7CC1-3997-5266-445D-066C115E9568}"/>
              </a:ext>
            </a:extLst>
          </p:cNvPr>
          <p:cNvSpPr>
            <a:spLocks noGrp="1" noChangeArrowheads="1"/>
          </p:cNvSpPr>
          <p:nvPr>
            <p:ph type="sldNum" sz="quarter" idx="5"/>
          </p:nvPr>
        </p:nvSpPr>
        <p:spPr>
          <a:ln/>
        </p:spPr>
        <p:txBody>
          <a:bodyPr/>
          <a:lstStyle/>
          <a:p>
            <a:fld id="{C6065360-F11A-410C-93BD-D3B30E67F510}" type="slidenum">
              <a:rPr lang="en-US" altLang="en-US"/>
              <a:pPr/>
              <a:t>21</a:t>
            </a:fld>
            <a:endParaRPr lang="en-US" altLang="en-US"/>
          </a:p>
        </p:txBody>
      </p:sp>
      <p:sp>
        <p:nvSpPr>
          <p:cNvPr id="84994" name="Rectangle 2">
            <a:extLst>
              <a:ext uri="{FF2B5EF4-FFF2-40B4-BE49-F238E27FC236}">
                <a16:creationId xmlns:a16="http://schemas.microsoft.com/office/drawing/2014/main" id="{387C2AD1-5887-BC8D-7527-5FC62DCE3573}"/>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F342DD70-0007-258B-1B35-9C96F8622F7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FAFE-B0A0-FA4E-6AE2-95D2054B2FCF}"/>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CBF581-7CD2-2D40-37B6-F271596D1009}"/>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90D9EA-E2BC-80DC-AA64-25CD19C77CF7}"/>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7F33757-51D4-0746-2195-9529D33E7302}"/>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536B6D4-92C2-AC0C-875A-732AEE2F8F0F}"/>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02A1A3-FDC2-B26F-DDBB-A1533AADA5A3}"/>
              </a:ext>
            </a:extLst>
          </p:cNvPr>
          <p:cNvSpPr>
            <a:spLocks noGrp="1"/>
          </p:cNvSpPr>
          <p:nvPr>
            <p:ph type="sldNum" sz="quarter" idx="11"/>
          </p:nvPr>
        </p:nvSpPr>
        <p:spPr>
          <a:xfrm>
            <a:off x="6553200" y="6248400"/>
            <a:ext cx="2133600" cy="476250"/>
          </a:xfrm>
        </p:spPr>
        <p:txBody>
          <a:bodyPr/>
          <a:lstStyle>
            <a:lvl1pPr>
              <a:defRPr/>
            </a:lvl1pPr>
          </a:lstStyle>
          <a:p>
            <a:fld id="{01808DD2-08ED-40A0-8729-69F7DA0D508B}" type="slidenum">
              <a:rPr lang="en-US" altLang="en-US"/>
              <a:pPr/>
              <a:t>‹#›</a:t>
            </a:fld>
            <a:endParaRPr lang="en-US" altLang="en-US"/>
          </a:p>
        </p:txBody>
      </p:sp>
      <p:sp>
        <p:nvSpPr>
          <p:cNvPr id="8" name="Footer Placeholder 7">
            <a:extLst>
              <a:ext uri="{FF2B5EF4-FFF2-40B4-BE49-F238E27FC236}">
                <a16:creationId xmlns:a16="http://schemas.microsoft.com/office/drawing/2014/main" id="{C6E1E3A9-14C6-DB49-8A6B-E1DECB21ED91}"/>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216063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5B56-F57C-A925-56A6-0B5D03FF2111}"/>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0E16FF-305D-513C-5172-5F8E4099771E}"/>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1398F-12C0-10A8-3784-5B040F9A743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969B5-4EFB-6693-5208-F4BADE725756}"/>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B9386E-F0EE-EF8B-D804-F2600860FD93}"/>
              </a:ext>
            </a:extLst>
          </p:cNvPr>
          <p:cNvSpPr>
            <a:spLocks noGrp="1"/>
          </p:cNvSpPr>
          <p:nvPr>
            <p:ph type="sldNum" sz="quarter" idx="11"/>
          </p:nvPr>
        </p:nvSpPr>
        <p:spPr>
          <a:xfrm>
            <a:off x="6553200" y="6248400"/>
            <a:ext cx="2133600" cy="476250"/>
          </a:xfrm>
        </p:spPr>
        <p:txBody>
          <a:bodyPr/>
          <a:lstStyle>
            <a:lvl1pPr>
              <a:defRPr/>
            </a:lvl1pPr>
          </a:lstStyle>
          <a:p>
            <a:fld id="{747AA2C9-EBFF-491E-9B5F-770CAE1E2D95}" type="slidenum">
              <a:rPr lang="en-US" altLang="en-US"/>
              <a:pPr/>
              <a:t>‹#›</a:t>
            </a:fld>
            <a:endParaRPr lang="en-US" altLang="en-US"/>
          </a:p>
        </p:txBody>
      </p:sp>
      <p:sp>
        <p:nvSpPr>
          <p:cNvPr id="7" name="Footer Placeholder 6">
            <a:extLst>
              <a:ext uri="{FF2B5EF4-FFF2-40B4-BE49-F238E27FC236}">
                <a16:creationId xmlns:a16="http://schemas.microsoft.com/office/drawing/2014/main" id="{A5A3B53F-F953-BA76-B860-C9A4EF7FC143}"/>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35934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7"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6.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wmf"/><Relationship Id="rId5" Type="http://schemas.openxmlformats.org/officeDocument/2006/relationships/oleObject" Target="../embeddings/oleObject17.bin"/><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8" Type="http://schemas.openxmlformats.org/officeDocument/2006/relationships/image" Target="../media/image26.wmf"/><Relationship Id="rId7" Type="http://schemas.openxmlformats.org/officeDocument/2006/relationships/oleObject" Target="../embeddings/oleObject18.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0.png"/><Relationship Id="rId11" Type="http://schemas.openxmlformats.org/officeDocument/2006/relationships/image" Target="../media/image1.png"/><Relationship Id="rId5" Type="http://schemas.openxmlformats.org/officeDocument/2006/relationships/image" Target="../media/image31.png"/><Relationship Id="rId10" Type="http://schemas.openxmlformats.org/officeDocument/2006/relationships/image" Target="../media/image27.wmf"/><Relationship Id="rId4" Type="http://schemas.openxmlformats.org/officeDocument/2006/relationships/image" Target="../media/image30.png"/><Relationship Id="rId9"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wmf"/><Relationship Id="rId5" Type="http://schemas.openxmlformats.org/officeDocument/2006/relationships/oleObject" Target="../embeddings/oleObject21.bin"/><Relationship Id="rId4" Type="http://schemas.openxmlformats.org/officeDocument/2006/relationships/image" Target="../media/image28.wmf"/><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wmf"/><Relationship Id="rId11" Type="http://schemas.openxmlformats.org/officeDocument/2006/relationships/image" Target="../media/image1.png"/><Relationship Id="rId5" Type="http://schemas.openxmlformats.org/officeDocument/2006/relationships/oleObject" Target="../embeddings/oleObject24.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33.bin"/><Relationship Id="rId4" Type="http://schemas.openxmlformats.org/officeDocument/2006/relationships/image" Target="../media/image45.wmf"/></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9.wmf"/><Relationship Id="rId5" Type="http://schemas.openxmlformats.org/officeDocument/2006/relationships/oleObject" Target="../embeddings/oleObject35.bin"/><Relationship Id="rId4" Type="http://schemas.openxmlformats.org/officeDocument/2006/relationships/image" Target="../media/image48.wmf"/><Relationship Id="rId9" Type="http://schemas.openxmlformats.org/officeDocument/2006/relationships/image" Target="../media/image1.png"/></Relationships>
</file>

<file path=ppt/slides/_rels/slide4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52.wmf"/><Relationship Id="rId5" Type="http://schemas.openxmlformats.org/officeDocument/2006/relationships/oleObject" Target="../embeddings/oleObject38.bin"/><Relationship Id="rId4" Type="http://schemas.openxmlformats.org/officeDocument/2006/relationships/image" Target="../media/image51.wmf"/><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1.bin"/><Relationship Id="rId4" Type="http://schemas.openxmlformats.org/officeDocument/2006/relationships/image" Target="../media/image54.wmf"/><Relationship Id="rId9"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129" y="1313169"/>
            <a:ext cx="8222226" cy="2563997"/>
          </a:xfrm>
          <a:solidFill>
            <a:schemeClr val="accent6">
              <a:lumMod val="20000"/>
              <a:lumOff val="80000"/>
            </a:schemeClr>
          </a:solidFill>
          <a:ln>
            <a:noFill/>
          </a:ln>
          <a:scene3d>
            <a:camera prst="orthographicFront"/>
            <a:lightRig rig="threePt" dir="t"/>
          </a:scene3d>
          <a:sp3d>
            <a:bevelT prst="angle"/>
          </a:sp3d>
        </p:spPr>
        <p:txBody>
          <a:bodyPr>
            <a:normAutofit fontScale="90000"/>
          </a:bodyPr>
          <a:lstStyle/>
          <a:p>
            <a:r>
              <a:rPr lang="en-US" dirty="0">
                <a:solidFill>
                  <a:srgbClr val="7030A0"/>
                </a:solidFill>
                <a:latin typeface="Arial Rounded MT Bold" panose="020F0704030504030204" pitchFamily="34" charset="0"/>
              </a:rPr>
              <a:t>Direct Determination of Absorbed Photons Including </a:t>
            </a:r>
            <a:br>
              <a:rPr lang="en-US" dirty="0">
                <a:solidFill>
                  <a:srgbClr val="7030A0"/>
                </a:solidFill>
                <a:latin typeface="Arial Rounded MT Bold" panose="020F0704030504030204" pitchFamily="34" charset="0"/>
              </a:rPr>
            </a:br>
            <a:r>
              <a:rPr lang="en-US" sz="3600" dirty="0">
                <a:solidFill>
                  <a:srgbClr val="0000FF"/>
                </a:solidFill>
                <a:latin typeface="Arial Rounded MT Bold" panose="020F0704030504030204" pitchFamily="34" charset="0"/>
              </a:rPr>
              <a:t>Fluorescence Excitation Spectroscopy</a:t>
            </a:r>
            <a:br>
              <a:rPr lang="en-US" sz="3600" dirty="0">
                <a:solidFill>
                  <a:srgbClr val="0000FF"/>
                </a:solidFill>
                <a:latin typeface="Arial Rounded MT Bold" panose="020F0704030504030204" pitchFamily="34" charset="0"/>
              </a:rPr>
            </a:br>
            <a:r>
              <a:rPr lang="en-US" sz="3600" dirty="0">
                <a:solidFill>
                  <a:srgbClr val="0000FF"/>
                </a:solidFill>
                <a:latin typeface="Arial Rounded MT Bold" panose="020F0704030504030204" pitchFamily="34" charset="0"/>
              </a:rPr>
              <a:t>Photoacoustic Spectroscopy</a:t>
            </a:r>
            <a:endParaRPr dirty="0">
              <a:solidFill>
                <a:srgbClr val="0000FF"/>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9E0D0D39-E5F5-96E2-59B6-0765E8158D6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6267" y="261476"/>
            <a:ext cx="2771775" cy="781050"/>
          </a:xfrm>
          <a:prstGeom prst="rect">
            <a:avLst/>
          </a:prstGeom>
        </p:spPr>
      </p:pic>
      <p:sp>
        <p:nvSpPr>
          <p:cNvPr id="7" name="文字方塊 6">
            <a:extLst>
              <a:ext uri="{FF2B5EF4-FFF2-40B4-BE49-F238E27FC236}">
                <a16:creationId xmlns:a16="http://schemas.microsoft.com/office/drawing/2014/main" id="{CF727777-CF68-1486-5545-C30B17BDD34E}"/>
              </a:ext>
            </a:extLst>
          </p:cNvPr>
          <p:cNvSpPr txBox="1"/>
          <p:nvPr/>
        </p:nvSpPr>
        <p:spPr>
          <a:xfrm>
            <a:off x="139191" y="4288721"/>
            <a:ext cx="6871209" cy="1385892"/>
          </a:xfrm>
          <a:prstGeom prst="rect">
            <a:avLst/>
          </a:prstGeom>
          <a:noFill/>
        </p:spPr>
        <p:txBody>
          <a:bodyPr wrap="square" rtlCol="0">
            <a:spAutoFit/>
          </a:bodyPr>
          <a:lstStyle/>
          <a:p>
            <a:pPr>
              <a:lnSpc>
                <a:spcPct val="150000"/>
              </a:lnSpc>
            </a:pPr>
            <a:r>
              <a:rPr lang="en-US" altLang="zh-TW" b="1" dirty="0">
                <a:solidFill>
                  <a:srgbClr val="0000FF"/>
                </a:solidFill>
                <a:effectLst>
                  <a:outerShdw blurRad="50800" dist="38100" dir="2700000" algn="tl" rotWithShape="0">
                    <a:prstClr val="black">
                      <a:alpha val="40000"/>
                    </a:prstClr>
                  </a:outerShdw>
                </a:effectLst>
                <a:latin typeface="Noto Sans CJK TC Medium" panose="020B0600000000000000" pitchFamily="34" charset="-120"/>
                <a:ea typeface="Noto Sans CJK TC Medium" panose="020B0600000000000000" pitchFamily="34" charset="-120"/>
              </a:rPr>
              <a:t>Prof. Dr M.A Gondal</a:t>
            </a:r>
          </a:p>
          <a:p>
            <a:r>
              <a:rPr lang="en-US" altLang="zh-TW" b="1" dirty="0">
                <a:latin typeface="Noto Sans CJK TC Medium" panose="020B0600000000000000" pitchFamily="34" charset="-120"/>
                <a:ea typeface="Noto Sans CJK TC Medium" panose="020B0600000000000000" pitchFamily="34" charset="-120"/>
              </a:rPr>
              <a:t>Department of Physics, KFUPM.</a:t>
            </a:r>
          </a:p>
          <a:p>
            <a:r>
              <a:rPr lang="en-US" altLang="zh-TW" b="1" dirty="0">
                <a:latin typeface="Noto Sans CJK TC Medium" panose="020B0600000000000000" pitchFamily="34" charset="-120"/>
                <a:ea typeface="Noto Sans CJK TC Medium" panose="020B0600000000000000" pitchFamily="34" charset="-120"/>
              </a:rPr>
              <a:t>magondal@kfupm.edu.sa</a:t>
            </a:r>
          </a:p>
          <a:p>
            <a:pPr algn="ctr">
              <a:lnSpc>
                <a:spcPct val="150000"/>
              </a:lnSpc>
            </a:pPr>
            <a:r>
              <a:rPr lang="en-US" altLang="zh-TW" sz="1600" dirty="0">
                <a:latin typeface="Noto Sans CJK TC Light" panose="020B0300000000000000" pitchFamily="34" charset="-120"/>
                <a:ea typeface="Noto Sans CJK TC Light" panose="020B0300000000000000" pitchFamily="34" charset="-120"/>
              </a:rPr>
              <a:t>Dated: </a:t>
            </a:r>
            <a:endParaRPr lang="zh-TW" altLang="en-US" sz="1600" dirty="0">
              <a:latin typeface="Noto Sans CJK TC Light" panose="020B0300000000000000" pitchFamily="34" charset="-120"/>
              <a:ea typeface="Noto Sans CJK TC Light" panose="020B0300000000000000" pitchFamily="34" charset="-120"/>
            </a:endParaRPr>
          </a:p>
        </p:txBody>
      </p:sp>
      <p:sp>
        <p:nvSpPr>
          <p:cNvPr id="8" name="Rectangle 7">
            <a:extLst>
              <a:ext uri="{FF2B5EF4-FFF2-40B4-BE49-F238E27FC236}">
                <a16:creationId xmlns:a16="http://schemas.microsoft.com/office/drawing/2014/main" id="{CF249379-A995-B49D-7D64-487E95BF4221}"/>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E99C2-C6A9-65D6-8B66-34B9A4C6B9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2B1835-0BA3-BB30-5231-4173FA413D9A}"/>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7CA121-2974-5808-27A1-D91E218DC2D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2" name="object 6">
            <a:extLst>
              <a:ext uri="{FF2B5EF4-FFF2-40B4-BE49-F238E27FC236}">
                <a16:creationId xmlns:a16="http://schemas.microsoft.com/office/drawing/2014/main" id="{9CE6B484-8E6B-8C81-ED60-2F71A81F0905}"/>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Photoacoustic Spectroscopy</a:t>
            </a:r>
          </a:p>
        </p:txBody>
      </p:sp>
      <p:sp>
        <p:nvSpPr>
          <p:cNvPr id="3" name="object 2">
            <a:extLst>
              <a:ext uri="{FF2B5EF4-FFF2-40B4-BE49-F238E27FC236}">
                <a16:creationId xmlns:a16="http://schemas.microsoft.com/office/drawing/2014/main" id="{9026DB7F-586F-3A81-9FB2-F59F84B2FDDA}"/>
              </a:ext>
            </a:extLst>
          </p:cNvPr>
          <p:cNvSpPr txBox="1"/>
          <p:nvPr/>
        </p:nvSpPr>
        <p:spPr>
          <a:xfrm>
            <a:off x="456248" y="856789"/>
            <a:ext cx="7561150" cy="800219"/>
          </a:xfrm>
          <a:prstGeom prst="rect">
            <a:avLst/>
          </a:prstGeom>
        </p:spPr>
        <p:txBody>
          <a:bodyPr vert="horz" wrap="square" lIns="0" tIns="0" rIns="0" bIns="0" rtlCol="0">
            <a:spAutoFit/>
          </a:bodyPr>
          <a:lstStyle/>
          <a:p>
            <a:pPr marL="12700" algn="ctr">
              <a:lnSpc>
                <a:spcPct val="100000"/>
              </a:lnSpc>
              <a:spcBef>
                <a:spcPts val="615"/>
              </a:spcBef>
            </a:pPr>
            <a:r>
              <a:rPr sz="1400" spc="-5" dirty="0">
                <a:solidFill>
                  <a:srgbClr val="FF0000"/>
                </a:solidFill>
                <a:latin typeface="Times New Roman" panose="02020603050405020304" pitchFamily="18" charset="0"/>
                <a:cs typeface="Times New Roman" panose="02020603050405020304" pitchFamily="18" charset="0"/>
              </a:rPr>
              <a:t>p</a:t>
            </a:r>
            <a:r>
              <a:rPr sz="1400" spc="-30" dirty="0">
                <a:solidFill>
                  <a:srgbClr val="FF0000"/>
                </a:solidFill>
                <a:latin typeface="Times New Roman" panose="02020603050405020304" pitchFamily="18" charset="0"/>
                <a:cs typeface="Times New Roman" panose="02020603050405020304" pitchFamily="18" charset="0"/>
              </a:rPr>
              <a:t>o</a:t>
            </a:r>
            <a:r>
              <a:rPr sz="1400" spc="-5" dirty="0">
                <a:solidFill>
                  <a:srgbClr val="FF0000"/>
                </a:solidFill>
                <a:latin typeface="Times New Roman" panose="02020603050405020304" pitchFamily="18" charset="0"/>
                <a:cs typeface="Times New Roman" panose="02020603050405020304" pitchFamily="18" charset="0"/>
              </a:rPr>
              <a:t>we</a:t>
            </a:r>
            <a:r>
              <a:rPr sz="1400" dirty="0">
                <a:solidFill>
                  <a:srgbClr val="FF0000"/>
                </a:solidFill>
                <a:latin typeface="Times New Roman" panose="02020603050405020304" pitchFamily="18" charset="0"/>
                <a:cs typeface="Times New Roman" panose="02020603050405020304" pitchFamily="18" charset="0"/>
              </a:rPr>
              <a:t>r</a:t>
            </a:r>
            <a:r>
              <a:rPr sz="1400" spc="95" dirty="0">
                <a:solidFill>
                  <a:srgbClr val="FF0000"/>
                </a:solidFill>
                <a:latin typeface="Times New Roman" panose="02020603050405020304" pitchFamily="18" charset="0"/>
                <a:cs typeface="Times New Roman" panose="02020603050405020304" pitchFamily="18" charset="0"/>
              </a:rPr>
              <a:t> </a:t>
            </a:r>
            <a:r>
              <a:rPr sz="1400" spc="155" dirty="0">
                <a:solidFill>
                  <a:srgbClr val="FF0000"/>
                </a:solidFill>
                <a:latin typeface="Times New Roman" panose="02020603050405020304" pitchFamily="18" charset="0"/>
                <a:cs typeface="Times New Roman" panose="02020603050405020304" pitchFamily="18" charset="0"/>
              </a:rPr>
              <a:t>Δ</a:t>
            </a:r>
            <a:r>
              <a:rPr sz="1400" i="1" spc="-5" dirty="0">
                <a:solidFill>
                  <a:srgbClr val="FF0000"/>
                </a:solidFill>
                <a:latin typeface="Times New Roman" panose="02020603050405020304" pitchFamily="18" charset="0"/>
                <a:cs typeface="Times New Roman" panose="02020603050405020304" pitchFamily="18" charset="0"/>
              </a:rPr>
              <a:t>W</a:t>
            </a:r>
            <a:r>
              <a:rPr sz="1400" i="1" spc="195" dirty="0">
                <a:solidFill>
                  <a:srgbClr val="FF0000"/>
                </a:solidFill>
                <a:latin typeface="Times New Roman" panose="02020603050405020304" pitchFamily="18" charset="0"/>
                <a:cs typeface="Times New Roman" panose="02020603050405020304" pitchFamily="18" charset="0"/>
              </a:rPr>
              <a:t>/</a:t>
            </a:r>
            <a:r>
              <a:rPr sz="1400" spc="135" dirty="0">
                <a:solidFill>
                  <a:srgbClr val="FF0000"/>
                </a:solidFill>
                <a:latin typeface="Times New Roman" panose="02020603050405020304" pitchFamily="18" charset="0"/>
                <a:cs typeface="Times New Roman" panose="02020603050405020304" pitchFamily="18" charset="0"/>
              </a:rPr>
              <a:t>Δ</a:t>
            </a:r>
            <a:r>
              <a:rPr sz="1400" i="1" spc="60" dirty="0">
                <a:solidFill>
                  <a:srgbClr val="FF0000"/>
                </a:solidFill>
                <a:latin typeface="Times New Roman" panose="02020603050405020304" pitchFamily="18" charset="0"/>
                <a:cs typeface="Times New Roman" panose="02020603050405020304" pitchFamily="18" charset="0"/>
              </a:rPr>
              <a:t>t</a:t>
            </a:r>
            <a:r>
              <a:rPr sz="1400" dirty="0">
                <a:solidFill>
                  <a:srgbClr val="FF0000"/>
                </a:solidFill>
                <a:latin typeface="Times New Roman" panose="02020603050405020304" pitchFamily="18" charset="0"/>
                <a:cs typeface="Times New Roman" panose="02020603050405020304" pitchFamily="18" charset="0"/>
              </a:rPr>
              <a:t>.</a:t>
            </a:r>
            <a:r>
              <a:rPr sz="1400" spc="100" dirty="0">
                <a:solidFill>
                  <a:srgbClr val="FF0000"/>
                </a:solidFill>
                <a:latin typeface="Times New Roman" panose="02020603050405020304" pitchFamily="18" charset="0"/>
                <a:cs typeface="Times New Roman" panose="02020603050405020304" pitchFamily="18" charset="0"/>
              </a:rPr>
              <a:t> </a:t>
            </a:r>
            <a:endParaRPr lang="en-US" sz="1400" spc="100" dirty="0">
              <a:solidFill>
                <a:srgbClr val="FF0000"/>
              </a:solidFill>
              <a:latin typeface="Times New Roman" panose="02020603050405020304" pitchFamily="18" charset="0"/>
              <a:cs typeface="Times New Roman" panose="02020603050405020304" pitchFamily="18" charset="0"/>
            </a:endParaRPr>
          </a:p>
          <a:p>
            <a:pPr marL="12700">
              <a:lnSpc>
                <a:spcPct val="100000"/>
              </a:lnSpc>
              <a:spcBef>
                <a:spcPts val="615"/>
              </a:spcBef>
            </a:pPr>
            <a:endParaRPr lang="en-US" sz="1400" spc="100" dirty="0">
              <a:latin typeface="Times New Roman" panose="02020603050405020304" pitchFamily="18" charset="0"/>
              <a:cs typeface="Times New Roman" panose="02020603050405020304" pitchFamily="18" charset="0"/>
            </a:endParaRPr>
          </a:p>
          <a:p>
            <a:pPr marL="12700">
              <a:lnSpc>
                <a:spcPct val="100000"/>
              </a:lnSpc>
              <a:spcBef>
                <a:spcPts val="615"/>
              </a:spcBef>
            </a:pPr>
            <a:r>
              <a:rPr sz="1400" spc="-5" dirty="0">
                <a:latin typeface="Times New Roman" panose="02020603050405020304" pitchFamily="18" charset="0"/>
                <a:cs typeface="Times New Roman" panose="02020603050405020304" pitchFamily="18" charset="0"/>
              </a:rPr>
              <a:t>I</a:t>
            </a:r>
            <a:r>
              <a:rPr sz="1400" dirty="0">
                <a:latin typeface="Times New Roman" panose="02020603050405020304" pitchFamily="18" charset="0"/>
                <a:cs typeface="Times New Roman" panose="02020603050405020304" pitchFamily="18" charset="0"/>
              </a:rPr>
              <a:t>f</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saturatio</a:t>
            </a:r>
            <a:r>
              <a:rPr sz="1400" dirty="0">
                <a:latin typeface="Times New Roman" panose="02020603050405020304" pitchFamily="18" charset="0"/>
                <a:cs typeface="Times New Roman" panose="02020603050405020304" pitchFamily="18" charset="0"/>
              </a:rPr>
              <a:t>n</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ca</a:t>
            </a:r>
            <a:r>
              <a:rPr sz="1400" dirty="0">
                <a:latin typeface="Times New Roman" panose="02020603050405020304" pitchFamily="18" charset="0"/>
                <a:cs typeface="Times New Roman" panose="02020603050405020304" pitchFamily="18" charset="0"/>
              </a:rPr>
              <a:t>n</a:t>
            </a:r>
            <a:r>
              <a:rPr sz="1400" spc="9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b</a:t>
            </a:r>
            <a:r>
              <a:rPr sz="1400" dirty="0">
                <a:latin typeface="Times New Roman" panose="02020603050405020304" pitchFamily="18" charset="0"/>
                <a:cs typeface="Times New Roman" panose="02020603050405020304" pitchFamily="18" charset="0"/>
              </a:rPr>
              <a:t>e</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n</a:t>
            </a:r>
            <a:r>
              <a:rPr sz="1400" spc="-20" dirty="0">
                <a:latin typeface="Times New Roman" panose="02020603050405020304" pitchFamily="18" charset="0"/>
                <a:cs typeface="Times New Roman" panose="02020603050405020304" pitchFamily="18" charset="0"/>
              </a:rPr>
              <a:t>e</a:t>
            </a:r>
            <a:r>
              <a:rPr sz="1400" spc="-5" dirty="0">
                <a:latin typeface="Times New Roman" panose="02020603050405020304" pitchFamily="18" charset="0"/>
                <a:cs typeface="Times New Roman" panose="02020603050405020304" pitchFamily="18" charset="0"/>
              </a:rPr>
              <a:t>glected</a:t>
            </a:r>
            <a:r>
              <a:rPr sz="1400" dirty="0">
                <a:latin typeface="Times New Roman" panose="02020603050405020304" pitchFamily="18" charset="0"/>
                <a:cs typeface="Times New Roman" panose="02020603050405020304" pitchFamily="18" charset="0"/>
              </a:rPr>
              <a:t>,</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absorbe</a:t>
            </a:r>
            <a:r>
              <a:rPr sz="1400" dirty="0">
                <a:latin typeface="Times New Roman" panose="02020603050405020304" pitchFamily="18" charset="0"/>
                <a:cs typeface="Times New Roman" panose="02020603050405020304" pitchFamily="18" charset="0"/>
              </a:rPr>
              <a:t>d</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ene</a:t>
            </a:r>
            <a:r>
              <a:rPr sz="1400" spc="-20" dirty="0">
                <a:latin typeface="Times New Roman" panose="02020603050405020304" pitchFamily="18" charset="0"/>
                <a:cs typeface="Times New Roman" panose="02020603050405020304" pitchFamily="18" charset="0"/>
              </a:rPr>
              <a:t>r</a:t>
            </a:r>
            <a:r>
              <a:rPr sz="1400" spc="-5" dirty="0">
                <a:latin typeface="Times New Roman" panose="02020603050405020304" pitchFamily="18" charset="0"/>
                <a:cs typeface="Times New Roman" panose="02020603050405020304" pitchFamily="18" charset="0"/>
              </a:rPr>
              <a:t>g</a:t>
            </a:r>
            <a:r>
              <a:rPr sz="1400" dirty="0">
                <a:latin typeface="Times New Roman" panose="02020603050405020304" pitchFamily="18" charset="0"/>
                <a:cs typeface="Times New Roman" panose="02020603050405020304" pitchFamily="18" charset="0"/>
              </a:rPr>
              <a:t>y</a:t>
            </a:r>
            <a:r>
              <a:rPr sz="1400" spc="9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pe</a:t>
            </a:r>
            <a:r>
              <a:rPr sz="1400" dirty="0">
                <a:latin typeface="Times New Roman" panose="02020603050405020304" pitchFamily="18" charset="0"/>
                <a:cs typeface="Times New Roman" panose="02020603050405020304" pitchFamily="18" charset="0"/>
              </a:rPr>
              <a:t>r</a:t>
            </a:r>
            <a:r>
              <a:rPr sz="1400" spc="95" dirty="0">
                <a:latin typeface="Times New Roman" panose="02020603050405020304" pitchFamily="18" charset="0"/>
                <a:cs typeface="Times New Roman" panose="02020603050405020304" pitchFamily="18" charset="0"/>
              </a:rPr>
              <a:t> </a:t>
            </a:r>
            <a:r>
              <a:rPr sz="1400" spc="-20" dirty="0">
                <a:latin typeface="Times New Roman" panose="02020603050405020304" pitchFamily="18" charset="0"/>
                <a:cs typeface="Times New Roman" panose="02020603050405020304" pitchFamily="18" charset="0"/>
              </a:rPr>
              <a:t>c</a:t>
            </a:r>
            <a:r>
              <a:rPr sz="1400" spc="-5" dirty="0">
                <a:latin typeface="Times New Roman" panose="02020603050405020304" pitchFamily="18" charset="0"/>
                <a:cs typeface="Times New Roman" panose="02020603050405020304" pitchFamily="18" charset="0"/>
              </a:rPr>
              <a:t>ycle</a:t>
            </a:r>
            <a:endParaRPr sz="1400" dirty="0">
              <a:latin typeface="Times New Roman" panose="02020603050405020304" pitchFamily="18" charset="0"/>
              <a:cs typeface="Times New Roman" panose="02020603050405020304" pitchFamily="18" charset="0"/>
            </a:endParaRPr>
          </a:p>
        </p:txBody>
      </p:sp>
      <p:sp>
        <p:nvSpPr>
          <p:cNvPr id="6" name="object 3">
            <a:extLst>
              <a:ext uri="{FF2B5EF4-FFF2-40B4-BE49-F238E27FC236}">
                <a16:creationId xmlns:a16="http://schemas.microsoft.com/office/drawing/2014/main" id="{9D30C406-7946-C228-74BB-674B2C62FDDB}"/>
              </a:ext>
            </a:extLst>
          </p:cNvPr>
          <p:cNvSpPr txBox="1"/>
          <p:nvPr/>
        </p:nvSpPr>
        <p:spPr>
          <a:xfrm>
            <a:off x="3047147" y="1821777"/>
            <a:ext cx="3159779" cy="215444"/>
          </a:xfrm>
          <a:prstGeom prst="rect">
            <a:avLst/>
          </a:prstGeom>
        </p:spPr>
        <p:txBody>
          <a:bodyPr vert="horz" wrap="square" lIns="0" tIns="0" rIns="0" bIns="0" rtlCol="0">
            <a:spAutoFit/>
          </a:bodyPr>
          <a:lstStyle/>
          <a:p>
            <a:pPr marL="12700">
              <a:lnSpc>
                <a:spcPct val="100000"/>
              </a:lnSpc>
            </a:pPr>
            <a:r>
              <a:rPr sz="1400" spc="155" dirty="0">
                <a:solidFill>
                  <a:srgbClr val="FF0000"/>
                </a:solidFill>
                <a:latin typeface="Times New Roman" panose="02020603050405020304" pitchFamily="18" charset="0"/>
                <a:cs typeface="Times New Roman" panose="02020603050405020304" pitchFamily="18" charset="0"/>
              </a:rPr>
              <a:t>Δ</a:t>
            </a:r>
            <a:r>
              <a:rPr sz="1400" i="1" dirty="0">
                <a:solidFill>
                  <a:srgbClr val="FF0000"/>
                </a:solidFill>
                <a:latin typeface="Times New Roman" panose="02020603050405020304" pitchFamily="18" charset="0"/>
                <a:cs typeface="Times New Roman" panose="02020603050405020304" pitchFamily="18" charset="0"/>
              </a:rPr>
              <a:t>W</a:t>
            </a:r>
            <a:r>
              <a:rPr sz="1400" i="1" spc="65" dirty="0">
                <a:solidFill>
                  <a:srgbClr val="FF0000"/>
                </a:solidFill>
                <a:latin typeface="Times New Roman" panose="02020603050405020304" pitchFamily="18" charset="0"/>
                <a:cs typeface="Times New Roman" panose="02020603050405020304" pitchFamily="18" charset="0"/>
              </a:rPr>
              <a:t> </a:t>
            </a:r>
            <a:r>
              <a:rPr sz="1400" spc="-20" dirty="0">
                <a:solidFill>
                  <a:srgbClr val="FF0000"/>
                </a:solidFill>
                <a:latin typeface="Times New Roman" panose="02020603050405020304" pitchFamily="18" charset="0"/>
                <a:cs typeface="Times New Roman" panose="02020603050405020304" pitchFamily="18" charset="0"/>
              </a:rPr>
              <a:t>=</a:t>
            </a:r>
            <a:r>
              <a:rPr sz="1400" spc="-35" dirty="0">
                <a:solidFill>
                  <a:srgbClr val="FF0000"/>
                </a:solidFill>
                <a:latin typeface="Times New Roman" panose="02020603050405020304" pitchFamily="18" charset="0"/>
                <a:cs typeface="Times New Roman" panose="02020603050405020304" pitchFamily="18" charset="0"/>
              </a:rPr>
              <a:t> </a:t>
            </a:r>
            <a:r>
              <a:rPr sz="1400" i="1" spc="5" dirty="0">
                <a:solidFill>
                  <a:srgbClr val="FF0000"/>
                </a:solidFill>
                <a:latin typeface="Times New Roman" panose="02020603050405020304" pitchFamily="18" charset="0"/>
                <a:cs typeface="Times New Roman" panose="02020603050405020304" pitchFamily="18" charset="0"/>
              </a:rPr>
              <a:t>N</a:t>
            </a:r>
            <a:r>
              <a:rPr i="1" spc="142" baseline="-10416" dirty="0">
                <a:solidFill>
                  <a:srgbClr val="FF0000"/>
                </a:solidFill>
                <a:latin typeface="Times New Roman" panose="02020603050405020304" pitchFamily="18" charset="0"/>
                <a:cs typeface="Times New Roman" panose="02020603050405020304" pitchFamily="18" charset="0"/>
              </a:rPr>
              <a:t>i</a:t>
            </a:r>
            <a:r>
              <a:rPr sz="1400" i="1" spc="-90" dirty="0">
                <a:solidFill>
                  <a:srgbClr val="FF0000"/>
                </a:solidFill>
                <a:latin typeface="Times New Roman" panose="02020603050405020304" pitchFamily="18" charset="0"/>
                <a:cs typeface="Times New Roman" panose="02020603050405020304" pitchFamily="18" charset="0"/>
              </a:rPr>
              <a:t>σ</a:t>
            </a:r>
            <a:r>
              <a:rPr i="1" spc="37" baseline="-10416" dirty="0">
                <a:solidFill>
                  <a:srgbClr val="FF0000"/>
                </a:solidFill>
                <a:latin typeface="Times New Roman" panose="02020603050405020304" pitchFamily="18" charset="0"/>
                <a:cs typeface="Times New Roman" panose="02020603050405020304" pitchFamily="18" charset="0"/>
              </a:rPr>
              <a:t>i</a:t>
            </a:r>
            <a:r>
              <a:rPr i="1" spc="-7" baseline="-10416" dirty="0">
                <a:solidFill>
                  <a:srgbClr val="FF0000"/>
                </a:solidFill>
                <a:latin typeface="Times New Roman" panose="02020603050405020304" pitchFamily="18" charset="0"/>
                <a:cs typeface="Times New Roman" panose="02020603050405020304" pitchFamily="18" charset="0"/>
              </a:rPr>
              <a:t>k</a:t>
            </a:r>
            <a:r>
              <a:rPr i="1" spc="-195" baseline="-10416" dirty="0">
                <a:solidFill>
                  <a:srgbClr val="FF0000"/>
                </a:solidFill>
                <a:latin typeface="Times New Roman" panose="02020603050405020304" pitchFamily="18" charset="0"/>
                <a:cs typeface="Times New Roman" panose="02020603050405020304" pitchFamily="18" charset="0"/>
              </a:rPr>
              <a:t> </a:t>
            </a:r>
            <a:r>
              <a:rPr sz="1400" spc="155" dirty="0">
                <a:solidFill>
                  <a:srgbClr val="FF0000"/>
                </a:solidFill>
                <a:latin typeface="Times New Roman" panose="02020603050405020304" pitchFamily="18" charset="0"/>
                <a:cs typeface="Times New Roman" panose="02020603050405020304" pitchFamily="18" charset="0"/>
              </a:rPr>
              <a:t>Δ</a:t>
            </a:r>
            <a:r>
              <a:rPr sz="1400" i="1" spc="25" dirty="0">
                <a:solidFill>
                  <a:srgbClr val="FF0000"/>
                </a:solidFill>
                <a:latin typeface="Times New Roman" panose="02020603050405020304" pitchFamily="18" charset="0"/>
                <a:cs typeface="Times New Roman" panose="02020603050405020304" pitchFamily="18" charset="0"/>
              </a:rPr>
              <a:t>x</a:t>
            </a:r>
            <a:r>
              <a:rPr sz="1400" i="1" spc="35" dirty="0">
                <a:solidFill>
                  <a:srgbClr val="FF0000"/>
                </a:solidFill>
                <a:latin typeface="Times New Roman" panose="02020603050405020304" pitchFamily="18" charset="0"/>
                <a:cs typeface="Times New Roman" panose="02020603050405020304" pitchFamily="18" charset="0"/>
              </a:rPr>
              <a:t>(</a:t>
            </a:r>
            <a:r>
              <a:rPr sz="1400" dirty="0">
                <a:solidFill>
                  <a:srgbClr val="FF0000"/>
                </a:solidFill>
                <a:latin typeface="Times New Roman" panose="02020603050405020304" pitchFamily="18" charset="0"/>
                <a:cs typeface="Times New Roman" panose="02020603050405020304" pitchFamily="18" charset="0"/>
              </a:rPr>
              <a:t>1</a:t>
            </a:r>
            <a:r>
              <a:rPr sz="1400" spc="-125" dirty="0">
                <a:solidFill>
                  <a:srgbClr val="FF0000"/>
                </a:solidFill>
                <a:latin typeface="Times New Roman" panose="02020603050405020304" pitchFamily="18" charset="0"/>
                <a:cs typeface="Times New Roman" panose="02020603050405020304" pitchFamily="18" charset="0"/>
              </a:rPr>
              <a:t> </a:t>
            </a:r>
            <a:r>
              <a:rPr sz="1400" spc="-20" dirty="0">
                <a:solidFill>
                  <a:srgbClr val="FF0000"/>
                </a:solidFill>
                <a:latin typeface="Times New Roman" panose="02020603050405020304" pitchFamily="18" charset="0"/>
                <a:cs typeface="Times New Roman" panose="02020603050405020304" pitchFamily="18" charset="0"/>
              </a:rPr>
              <a:t>−</a:t>
            </a:r>
            <a:r>
              <a:rPr sz="1400" spc="-195" dirty="0">
                <a:solidFill>
                  <a:srgbClr val="FF0000"/>
                </a:solidFill>
                <a:latin typeface="Times New Roman" panose="02020603050405020304" pitchFamily="18" charset="0"/>
                <a:cs typeface="Times New Roman" panose="02020603050405020304" pitchFamily="18" charset="0"/>
              </a:rPr>
              <a:t> </a:t>
            </a:r>
            <a:r>
              <a:rPr sz="1400" i="1" spc="-50" dirty="0">
                <a:solidFill>
                  <a:srgbClr val="FF0000"/>
                </a:solidFill>
                <a:latin typeface="Times New Roman" panose="02020603050405020304" pitchFamily="18" charset="0"/>
                <a:cs typeface="Times New Roman" panose="02020603050405020304" pitchFamily="18" charset="0"/>
              </a:rPr>
              <a:t>η</a:t>
            </a:r>
            <a:r>
              <a:rPr spc="60" baseline="-10416" dirty="0">
                <a:solidFill>
                  <a:srgbClr val="FF0000"/>
                </a:solidFill>
                <a:latin typeface="Times New Roman" panose="02020603050405020304" pitchFamily="18" charset="0"/>
                <a:cs typeface="Times New Roman" panose="02020603050405020304" pitchFamily="18" charset="0"/>
              </a:rPr>
              <a:t>K</a:t>
            </a:r>
            <a:r>
              <a:rPr sz="1400" i="1" spc="125" dirty="0">
                <a:solidFill>
                  <a:srgbClr val="FF0000"/>
                </a:solidFill>
                <a:latin typeface="Times New Roman" panose="02020603050405020304" pitchFamily="18" charset="0"/>
                <a:cs typeface="Times New Roman" panose="02020603050405020304" pitchFamily="18" charset="0"/>
              </a:rPr>
              <a:t>)</a:t>
            </a:r>
            <a:r>
              <a:rPr sz="1400" i="1" spc="-75" dirty="0">
                <a:solidFill>
                  <a:srgbClr val="FF0000"/>
                </a:solidFill>
                <a:latin typeface="Times New Roman" panose="02020603050405020304" pitchFamily="18" charset="0"/>
                <a:cs typeface="Times New Roman" panose="02020603050405020304" pitchFamily="18" charset="0"/>
              </a:rPr>
              <a:t>P</a:t>
            </a:r>
            <a:r>
              <a:rPr spc="52" baseline="-10416" dirty="0">
                <a:solidFill>
                  <a:srgbClr val="FF0000"/>
                </a:solidFill>
                <a:latin typeface="Times New Roman" panose="02020603050405020304" pitchFamily="18" charset="0"/>
                <a:cs typeface="Times New Roman" panose="02020603050405020304" pitchFamily="18" charset="0"/>
              </a:rPr>
              <a:t>L</a:t>
            </a:r>
            <a:r>
              <a:rPr sz="1400" spc="135" dirty="0">
                <a:solidFill>
                  <a:srgbClr val="FF0000"/>
                </a:solidFill>
                <a:latin typeface="Times New Roman" panose="02020603050405020304" pitchFamily="18" charset="0"/>
                <a:cs typeface="Times New Roman" panose="02020603050405020304" pitchFamily="18" charset="0"/>
              </a:rPr>
              <a:t>Δ</a:t>
            </a:r>
            <a:r>
              <a:rPr sz="1400" i="1" dirty="0">
                <a:solidFill>
                  <a:srgbClr val="FF0000"/>
                </a:solidFill>
                <a:latin typeface="Times New Roman" panose="02020603050405020304" pitchFamily="18" charset="0"/>
                <a:cs typeface="Times New Roman" panose="02020603050405020304" pitchFamily="18" charset="0"/>
              </a:rPr>
              <a:t>t</a:t>
            </a:r>
            <a:r>
              <a:rPr sz="1400" i="1" spc="30" dirty="0">
                <a:solidFill>
                  <a:srgbClr val="FF0000"/>
                </a:solidFill>
                <a:latin typeface="Times New Roman" panose="02020603050405020304" pitchFamily="18" charset="0"/>
                <a:cs typeface="Times New Roman" panose="02020603050405020304" pitchFamily="18" charset="0"/>
              </a:rPr>
              <a:t> </a:t>
            </a:r>
            <a:r>
              <a:rPr sz="1400" i="1" spc="55" dirty="0">
                <a:solidFill>
                  <a:srgbClr val="FF0000"/>
                </a:solidFill>
                <a:latin typeface="Times New Roman" panose="02020603050405020304" pitchFamily="18" charset="0"/>
                <a:cs typeface="Times New Roman" panose="02020603050405020304" pitchFamily="18" charset="0"/>
              </a:rPr>
              <a:t>,</a:t>
            </a:r>
            <a:endParaRPr sz="1400" dirty="0">
              <a:solidFill>
                <a:srgbClr val="FF0000"/>
              </a:solidFill>
              <a:latin typeface="Times New Roman" panose="02020603050405020304" pitchFamily="18" charset="0"/>
              <a:cs typeface="Times New Roman" panose="02020603050405020304" pitchFamily="18" charset="0"/>
            </a:endParaRPr>
          </a:p>
        </p:txBody>
      </p:sp>
      <p:sp>
        <p:nvSpPr>
          <p:cNvPr id="7" name="object 5">
            <a:extLst>
              <a:ext uri="{FF2B5EF4-FFF2-40B4-BE49-F238E27FC236}">
                <a16:creationId xmlns:a16="http://schemas.microsoft.com/office/drawing/2014/main" id="{92F81DFC-7967-41AF-6669-95F0DADAAD8B}"/>
              </a:ext>
            </a:extLst>
          </p:cNvPr>
          <p:cNvSpPr txBox="1"/>
          <p:nvPr/>
        </p:nvSpPr>
        <p:spPr>
          <a:xfrm>
            <a:off x="641582" y="2373250"/>
            <a:ext cx="8197619" cy="2246769"/>
          </a:xfrm>
          <a:prstGeom prst="rect">
            <a:avLst/>
          </a:prstGeom>
        </p:spPr>
        <p:txBody>
          <a:bodyPr vert="horz" wrap="square" lIns="0" tIns="0" rIns="0" bIns="0" rtlCol="0">
            <a:spAutoFit/>
          </a:bodyPr>
          <a:lstStyle/>
          <a:p>
            <a:pPr marL="12700" marR="5080" algn="just">
              <a:lnSpc>
                <a:spcPts val="1160"/>
              </a:lnSpc>
            </a:pPr>
            <a:r>
              <a:rPr lang="en-US" sz="1400" spc="-5" dirty="0">
                <a:latin typeface="Times New Roman" panose="02020603050405020304" pitchFamily="18" charset="0"/>
                <a:cs typeface="Times New Roman" panose="02020603050405020304" pitchFamily="18" charset="0"/>
              </a:rPr>
              <a:t>It is proportional to  the density   Ni    [cm−3]  of  the absorbing molecules  in level |</a:t>
            </a:r>
            <a:r>
              <a:rPr lang="en-US" sz="1400" spc="-5" dirty="0" err="1">
                <a:latin typeface="Times New Roman" panose="02020603050405020304" pitchFamily="18" charset="0"/>
                <a:cs typeface="Times New Roman" panose="02020603050405020304" pitchFamily="18" charset="0"/>
              </a:rPr>
              <a:t>i</a:t>
            </a:r>
            <a:r>
              <a:rPr lang="en-US" sz="1400" spc="-5" dirty="0">
                <a:latin typeface="Times New Roman" panose="02020603050405020304" pitchFamily="18" charset="0"/>
                <a:cs typeface="Times New Roman" panose="02020603050405020304" pitchFamily="18" charset="0"/>
              </a:rPr>
              <a:t>), </a:t>
            </a:r>
          </a:p>
          <a:p>
            <a:pPr marL="12700" marR="5080" algn="ctr"/>
            <a:endParaRPr lang="en-US" sz="1400" spc="-5" dirty="0">
              <a:latin typeface="Times New Roman" panose="02020603050405020304" pitchFamily="18" charset="0"/>
              <a:cs typeface="Times New Roman" panose="02020603050405020304" pitchFamily="18" charset="0"/>
            </a:endParaRPr>
          </a:p>
          <a:p>
            <a:pPr marL="12700" marR="5080" algn="ctr"/>
            <a:r>
              <a:rPr lang="en-US" sz="1400" spc="-5" dirty="0">
                <a:solidFill>
                  <a:srgbClr val="FF0000"/>
                </a:solidFill>
                <a:latin typeface="Times New Roman" panose="02020603050405020304" pitchFamily="18" charset="0"/>
                <a:cs typeface="Times New Roman" panose="02020603050405020304" pitchFamily="18" charset="0"/>
              </a:rPr>
              <a:t>absorption cross-section</a:t>
            </a:r>
            <a:r>
              <a:rPr sz="1400" spc="35" dirty="0">
                <a:solidFill>
                  <a:srgbClr val="FF0000"/>
                </a:solidFill>
                <a:latin typeface="Times New Roman" panose="02020603050405020304" pitchFamily="18" charset="0"/>
                <a:cs typeface="Times New Roman" panose="02020603050405020304" pitchFamily="18" charset="0"/>
              </a:rPr>
              <a:t> </a:t>
            </a:r>
            <a:r>
              <a:rPr sz="1400" i="1" spc="-90" dirty="0">
                <a:solidFill>
                  <a:srgbClr val="FF0000"/>
                </a:solidFill>
                <a:latin typeface="Times New Roman" panose="02020603050405020304" pitchFamily="18" charset="0"/>
                <a:cs typeface="Times New Roman" panose="02020603050405020304" pitchFamily="18" charset="0"/>
              </a:rPr>
              <a:t>σ</a:t>
            </a:r>
            <a:r>
              <a:rPr i="1" spc="37" baseline="-10416" dirty="0">
                <a:solidFill>
                  <a:srgbClr val="FF0000"/>
                </a:solidFill>
                <a:latin typeface="Times New Roman" panose="02020603050405020304" pitchFamily="18" charset="0"/>
                <a:cs typeface="Times New Roman" panose="02020603050405020304" pitchFamily="18" charset="0"/>
              </a:rPr>
              <a:t>i</a:t>
            </a:r>
            <a:r>
              <a:rPr i="1" spc="-7" baseline="-10416" dirty="0">
                <a:solidFill>
                  <a:srgbClr val="FF0000"/>
                </a:solidFill>
                <a:latin typeface="Times New Roman" panose="02020603050405020304" pitchFamily="18" charset="0"/>
                <a:cs typeface="Times New Roman" panose="02020603050405020304" pitchFamily="18" charset="0"/>
              </a:rPr>
              <a:t>k</a:t>
            </a:r>
            <a:r>
              <a:rPr i="1" baseline="-10416" dirty="0">
                <a:solidFill>
                  <a:srgbClr val="FF0000"/>
                </a:solidFill>
                <a:latin typeface="Times New Roman" panose="02020603050405020304" pitchFamily="18" charset="0"/>
                <a:cs typeface="Times New Roman" panose="02020603050405020304" pitchFamily="18" charset="0"/>
              </a:rPr>
              <a:t> </a:t>
            </a:r>
            <a:r>
              <a:rPr i="1" spc="-30" baseline="-10416"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[cm</a:t>
            </a:r>
            <a:r>
              <a:rPr spc="52" baseline="27777" dirty="0">
                <a:solidFill>
                  <a:srgbClr val="FF0000"/>
                </a:solidFill>
                <a:latin typeface="Times New Roman" panose="02020603050405020304" pitchFamily="18" charset="0"/>
                <a:cs typeface="Times New Roman" panose="02020603050405020304" pitchFamily="18" charset="0"/>
              </a:rPr>
              <a:t>2</a:t>
            </a:r>
            <a:r>
              <a:rPr sz="1400" spc="-5" dirty="0">
                <a:solidFill>
                  <a:srgbClr val="FF0000"/>
                </a:solidFill>
                <a:latin typeface="Times New Roman" panose="02020603050405020304" pitchFamily="18" charset="0"/>
                <a:cs typeface="Times New Roman" panose="02020603050405020304" pitchFamily="18" charset="0"/>
              </a:rPr>
              <a:t>]</a:t>
            </a:r>
            <a:r>
              <a:rPr sz="1400" dirty="0">
                <a:solidFill>
                  <a:srgbClr val="FF0000"/>
                </a:solidFill>
                <a:latin typeface="Times New Roman" panose="02020603050405020304" pitchFamily="18" charset="0"/>
                <a:cs typeface="Times New Roman" panose="02020603050405020304" pitchFamily="18" charset="0"/>
              </a:rPr>
              <a:t>,</a:t>
            </a:r>
            <a:r>
              <a:rPr sz="1400" spc="45" dirty="0">
                <a:solidFill>
                  <a:srgbClr val="FF0000"/>
                </a:solidFill>
                <a:latin typeface="Times New Roman" panose="02020603050405020304" pitchFamily="18" charset="0"/>
                <a:cs typeface="Times New Roman" panose="02020603050405020304" pitchFamily="18" charset="0"/>
              </a:rPr>
              <a:t> </a:t>
            </a:r>
            <a:endParaRPr lang="en-US" sz="1400" spc="45" dirty="0">
              <a:solidFill>
                <a:srgbClr val="FF0000"/>
              </a:solidFill>
              <a:latin typeface="Times New Roman" panose="02020603050405020304" pitchFamily="18" charset="0"/>
              <a:cs typeface="Times New Roman" panose="02020603050405020304" pitchFamily="18" charset="0"/>
            </a:endParaRPr>
          </a:p>
          <a:p>
            <a:pPr marL="12700" marR="5080" algn="ctr"/>
            <a:r>
              <a:rPr sz="1400" spc="-5" dirty="0">
                <a:solidFill>
                  <a:srgbClr val="FF0000"/>
                </a:solidFill>
                <a:latin typeface="Times New Roman" panose="02020603050405020304" pitchFamily="18" charset="0"/>
                <a:cs typeface="Times New Roman" panose="02020603050405020304" pitchFamily="18" charset="0"/>
              </a:rPr>
              <a:t>absorptio</a:t>
            </a:r>
            <a:r>
              <a:rPr sz="1400" dirty="0">
                <a:solidFill>
                  <a:srgbClr val="FF0000"/>
                </a:solidFill>
                <a:latin typeface="Times New Roman" panose="02020603050405020304" pitchFamily="18" charset="0"/>
                <a:cs typeface="Times New Roman" panose="02020603050405020304" pitchFamily="18" charset="0"/>
              </a:rPr>
              <a:t>n</a:t>
            </a:r>
            <a:r>
              <a:rPr sz="1400" spc="40"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pathlengt</a:t>
            </a:r>
            <a:r>
              <a:rPr sz="1400" dirty="0">
                <a:solidFill>
                  <a:srgbClr val="FF0000"/>
                </a:solidFill>
                <a:latin typeface="Times New Roman" panose="02020603050405020304" pitchFamily="18" charset="0"/>
                <a:cs typeface="Times New Roman" panose="02020603050405020304" pitchFamily="18" charset="0"/>
              </a:rPr>
              <a:t>h</a:t>
            </a:r>
            <a:r>
              <a:rPr sz="1400" spc="45" dirty="0">
                <a:solidFill>
                  <a:srgbClr val="FF0000"/>
                </a:solidFill>
                <a:latin typeface="Times New Roman" panose="02020603050405020304" pitchFamily="18" charset="0"/>
                <a:cs typeface="Times New Roman" panose="02020603050405020304" pitchFamily="18" charset="0"/>
              </a:rPr>
              <a:t> </a:t>
            </a:r>
            <a:r>
              <a:rPr sz="1400" spc="155" dirty="0">
                <a:solidFill>
                  <a:srgbClr val="FF0000"/>
                </a:solidFill>
                <a:latin typeface="Times New Roman" panose="02020603050405020304" pitchFamily="18" charset="0"/>
                <a:cs typeface="Times New Roman" panose="02020603050405020304" pitchFamily="18" charset="0"/>
              </a:rPr>
              <a:t>Δ</a:t>
            </a:r>
            <a:r>
              <a:rPr sz="1400" i="1" spc="55" dirty="0">
                <a:solidFill>
                  <a:srgbClr val="FF0000"/>
                </a:solidFill>
                <a:latin typeface="Times New Roman" panose="02020603050405020304" pitchFamily="18" charset="0"/>
                <a:cs typeface="Times New Roman" panose="02020603050405020304" pitchFamily="18" charset="0"/>
              </a:rPr>
              <a:t>x</a:t>
            </a:r>
            <a:r>
              <a:rPr sz="1400" dirty="0">
                <a:latin typeface="Times New Roman" panose="02020603050405020304" pitchFamily="18" charset="0"/>
                <a:cs typeface="Times New Roman" panose="02020603050405020304" pitchFamily="18" charset="0"/>
              </a:rPr>
              <a:t>, </a:t>
            </a:r>
            <a:r>
              <a:rPr sz="1400" spc="100" dirty="0">
                <a:latin typeface="Times New Roman" panose="02020603050405020304" pitchFamily="18" charset="0"/>
                <a:cs typeface="Times New Roman" panose="02020603050405020304" pitchFamily="18" charset="0"/>
              </a:rPr>
              <a:t> </a:t>
            </a:r>
            <a:r>
              <a:rPr sz="1400" spc="-20" dirty="0">
                <a:solidFill>
                  <a:srgbClr val="FF0000"/>
                </a:solidFill>
                <a:latin typeface="Times New Roman" panose="02020603050405020304" pitchFamily="18" charset="0"/>
                <a:cs typeface="Times New Roman" panose="02020603050405020304" pitchFamily="18" charset="0"/>
              </a:rPr>
              <a:t>c</a:t>
            </a:r>
            <a:r>
              <a:rPr sz="1400" spc="-5" dirty="0">
                <a:solidFill>
                  <a:srgbClr val="FF0000"/>
                </a:solidFill>
                <a:latin typeface="Times New Roman" panose="02020603050405020304" pitchFamily="18" charset="0"/>
                <a:cs typeface="Times New Roman" panose="02020603050405020304" pitchFamily="18" charset="0"/>
              </a:rPr>
              <a:t>ycl</a:t>
            </a:r>
            <a:r>
              <a:rPr sz="1400" dirty="0">
                <a:solidFill>
                  <a:srgbClr val="FF0000"/>
                </a:solidFill>
                <a:latin typeface="Times New Roman" panose="02020603050405020304" pitchFamily="18" charset="0"/>
                <a:cs typeface="Times New Roman" panose="02020603050405020304" pitchFamily="18" charset="0"/>
              </a:rPr>
              <a:t>e</a:t>
            </a:r>
            <a:r>
              <a:rPr sz="1400" spc="100"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perio</a:t>
            </a:r>
            <a:r>
              <a:rPr sz="1400" dirty="0">
                <a:solidFill>
                  <a:srgbClr val="FF0000"/>
                </a:solidFill>
                <a:latin typeface="Times New Roman" panose="02020603050405020304" pitchFamily="18" charset="0"/>
                <a:cs typeface="Times New Roman" panose="02020603050405020304" pitchFamily="18" charset="0"/>
              </a:rPr>
              <a:t>d</a:t>
            </a:r>
            <a:r>
              <a:rPr sz="1400" spc="100" dirty="0">
                <a:solidFill>
                  <a:srgbClr val="FF0000"/>
                </a:solidFill>
                <a:latin typeface="Times New Roman" panose="02020603050405020304" pitchFamily="18" charset="0"/>
                <a:cs typeface="Times New Roman" panose="02020603050405020304" pitchFamily="18" charset="0"/>
              </a:rPr>
              <a:t> </a:t>
            </a:r>
            <a:r>
              <a:rPr sz="1400" spc="135" dirty="0">
                <a:solidFill>
                  <a:srgbClr val="FF0000"/>
                </a:solidFill>
                <a:latin typeface="Times New Roman" panose="02020603050405020304" pitchFamily="18" charset="0"/>
                <a:cs typeface="Times New Roman" panose="02020603050405020304" pitchFamily="18" charset="0"/>
              </a:rPr>
              <a:t>Δ</a:t>
            </a:r>
            <a:r>
              <a:rPr sz="1400" i="1" spc="60" dirty="0">
                <a:solidFill>
                  <a:srgbClr val="FF0000"/>
                </a:solidFill>
                <a:latin typeface="Times New Roman" panose="02020603050405020304" pitchFamily="18" charset="0"/>
                <a:cs typeface="Times New Roman" panose="02020603050405020304" pitchFamily="18" charset="0"/>
              </a:rPr>
              <a:t>t</a:t>
            </a:r>
            <a:r>
              <a:rPr sz="1400" dirty="0">
                <a:latin typeface="Times New Roman" panose="02020603050405020304" pitchFamily="18" charset="0"/>
                <a:cs typeface="Times New Roman" panose="02020603050405020304" pitchFamily="18" charset="0"/>
              </a:rPr>
              <a:t>,</a:t>
            </a:r>
            <a:r>
              <a:rPr sz="1400" spc="1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an</a:t>
            </a:r>
            <a:r>
              <a:rPr sz="1400" dirty="0">
                <a:latin typeface="Times New Roman" panose="02020603050405020304" pitchFamily="18" charset="0"/>
                <a:cs typeface="Times New Roman" panose="02020603050405020304" pitchFamily="18" charset="0"/>
              </a:rPr>
              <a:t>d</a:t>
            </a:r>
            <a:r>
              <a:rPr sz="1400" spc="100" dirty="0">
                <a:latin typeface="Times New Roman" panose="02020603050405020304" pitchFamily="18" charset="0"/>
                <a:cs typeface="Times New Roman" panose="02020603050405020304" pitchFamily="18" charset="0"/>
              </a:rPr>
              <a:t> </a:t>
            </a:r>
            <a:endParaRPr lang="en-US" sz="1400" spc="100" dirty="0">
              <a:latin typeface="Times New Roman" panose="02020603050405020304" pitchFamily="18" charset="0"/>
              <a:cs typeface="Times New Roman" panose="02020603050405020304" pitchFamily="18" charset="0"/>
            </a:endParaRPr>
          </a:p>
          <a:p>
            <a:pPr marL="12700" marR="5080" algn="ctr"/>
            <a:r>
              <a:rPr sz="1400" spc="-5" dirty="0">
                <a:solidFill>
                  <a:srgbClr val="FF0000"/>
                </a:solidFill>
                <a:latin typeface="Times New Roman" panose="02020603050405020304" pitchFamily="18" charset="0"/>
                <a:cs typeface="Times New Roman" panose="02020603050405020304" pitchFamily="18" charset="0"/>
              </a:rPr>
              <a:t>inciden</a:t>
            </a:r>
            <a:r>
              <a:rPr sz="1400" dirty="0">
                <a:solidFill>
                  <a:srgbClr val="FF0000"/>
                </a:solidFill>
                <a:latin typeface="Times New Roman" panose="02020603050405020304" pitchFamily="18" charset="0"/>
                <a:cs typeface="Times New Roman" panose="02020603050405020304" pitchFamily="18" charset="0"/>
              </a:rPr>
              <a:t>t</a:t>
            </a:r>
            <a:r>
              <a:rPr sz="1400" spc="105"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lase</a:t>
            </a:r>
            <a:r>
              <a:rPr sz="1400" dirty="0">
                <a:solidFill>
                  <a:srgbClr val="FF0000"/>
                </a:solidFill>
                <a:latin typeface="Times New Roman" panose="02020603050405020304" pitchFamily="18" charset="0"/>
                <a:cs typeface="Times New Roman" panose="02020603050405020304" pitchFamily="18" charset="0"/>
              </a:rPr>
              <a:t>r</a:t>
            </a:r>
            <a:r>
              <a:rPr sz="1400" spc="95"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p</a:t>
            </a:r>
            <a:r>
              <a:rPr sz="1400" spc="-30" dirty="0">
                <a:solidFill>
                  <a:srgbClr val="FF0000"/>
                </a:solidFill>
                <a:latin typeface="Times New Roman" panose="02020603050405020304" pitchFamily="18" charset="0"/>
                <a:cs typeface="Times New Roman" panose="02020603050405020304" pitchFamily="18" charset="0"/>
              </a:rPr>
              <a:t>o</a:t>
            </a:r>
            <a:r>
              <a:rPr sz="1400" spc="-5" dirty="0">
                <a:solidFill>
                  <a:srgbClr val="FF0000"/>
                </a:solidFill>
                <a:latin typeface="Times New Roman" panose="02020603050405020304" pitchFamily="18" charset="0"/>
                <a:cs typeface="Times New Roman" panose="02020603050405020304" pitchFamily="18" charset="0"/>
              </a:rPr>
              <a:t>we</a:t>
            </a:r>
            <a:r>
              <a:rPr sz="1400" dirty="0">
                <a:solidFill>
                  <a:srgbClr val="FF0000"/>
                </a:solidFill>
                <a:latin typeface="Times New Roman" panose="02020603050405020304" pitchFamily="18" charset="0"/>
                <a:cs typeface="Times New Roman" panose="02020603050405020304" pitchFamily="18" charset="0"/>
              </a:rPr>
              <a:t>r </a:t>
            </a:r>
            <a:r>
              <a:rPr sz="1400" spc="-65" dirty="0">
                <a:solidFill>
                  <a:srgbClr val="FF0000"/>
                </a:solidFill>
                <a:latin typeface="Times New Roman" panose="02020603050405020304" pitchFamily="18" charset="0"/>
                <a:cs typeface="Times New Roman" panose="02020603050405020304" pitchFamily="18" charset="0"/>
              </a:rPr>
              <a:t> </a:t>
            </a:r>
            <a:r>
              <a:rPr sz="1400" i="1" spc="-75" dirty="0">
                <a:solidFill>
                  <a:srgbClr val="FF0000"/>
                </a:solidFill>
                <a:latin typeface="Times New Roman" panose="02020603050405020304" pitchFamily="18" charset="0"/>
                <a:cs typeface="Times New Roman" panose="02020603050405020304" pitchFamily="18" charset="0"/>
              </a:rPr>
              <a:t>P</a:t>
            </a:r>
            <a:r>
              <a:rPr spc="52" baseline="-10416" dirty="0">
                <a:solidFill>
                  <a:srgbClr val="FF0000"/>
                </a:solidFill>
                <a:latin typeface="Times New Roman" panose="02020603050405020304" pitchFamily="18" charset="0"/>
                <a:cs typeface="Times New Roman" panose="02020603050405020304" pitchFamily="18" charset="0"/>
              </a:rPr>
              <a:t>L</a:t>
            </a:r>
            <a:r>
              <a:rPr sz="1400" dirty="0">
                <a:solidFill>
                  <a:srgbClr val="FF0000"/>
                </a:solidFill>
                <a:latin typeface="Times New Roman" panose="02020603050405020304" pitchFamily="18" charset="0"/>
                <a:cs typeface="Times New Roman" panose="02020603050405020304" pitchFamily="18" charset="0"/>
              </a:rPr>
              <a:t>.</a:t>
            </a:r>
          </a:p>
          <a:p>
            <a:pPr marL="12700" marR="5080" indent="179705" algn="just">
              <a:lnSpc>
                <a:spcPts val="1160"/>
              </a:lnSpc>
              <a:spcBef>
                <a:spcPts val="5"/>
              </a:spcBef>
            </a:pPr>
            <a:endParaRPr lang="en-US" sz="1400" spc="-5" dirty="0">
              <a:latin typeface="Times New Roman" panose="02020603050405020304" pitchFamily="18" charset="0"/>
              <a:cs typeface="Times New Roman" panose="02020603050405020304" pitchFamily="18" charset="0"/>
            </a:endParaRPr>
          </a:p>
          <a:p>
            <a:pPr marL="12700" marR="5080" indent="179705" algn="just">
              <a:spcBef>
                <a:spcPts val="5"/>
              </a:spcBef>
            </a:pPr>
            <a:r>
              <a:rPr sz="1400" spc="-5" dirty="0">
                <a:latin typeface="Times New Roman" panose="02020603050405020304" pitchFamily="18" charset="0"/>
                <a:cs typeface="Times New Roman" panose="02020603050405020304" pitchFamily="18" charset="0"/>
              </a:rPr>
              <a:t>Contrar</a:t>
            </a:r>
            <a:r>
              <a:rPr sz="1400" dirty="0">
                <a:latin typeface="Times New Roman" panose="02020603050405020304" pitchFamily="18" charset="0"/>
                <a:cs typeface="Times New Roman" panose="02020603050405020304" pitchFamily="18" charset="0"/>
              </a:rPr>
              <a:t>y</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a:t>
            </a:r>
            <a:r>
              <a:rPr sz="1400" dirty="0">
                <a:latin typeface="Times New Roman" panose="02020603050405020304" pitchFamily="18" charset="0"/>
                <a:cs typeface="Times New Roman" panose="02020603050405020304" pitchFamily="18" charset="0"/>
              </a:rPr>
              <a:t>o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LI</a:t>
            </a:r>
            <a:r>
              <a:rPr sz="1400" spc="-90" dirty="0">
                <a:latin typeface="Times New Roman" panose="02020603050405020304" pitchFamily="18" charset="0"/>
                <a:cs typeface="Times New Roman" panose="02020603050405020304" pitchFamily="18" charset="0"/>
              </a:rPr>
              <a:t>F</a:t>
            </a:r>
            <a:r>
              <a:rPr sz="1400" dirty="0">
                <a:latin typeface="Times New Roman" panose="02020603050405020304" pitchFamily="18" charset="0"/>
                <a:cs typeface="Times New Roman" panose="02020603050405020304" pitchFamily="18" charset="0"/>
              </a:rPr>
              <a:t>, </a:t>
            </a:r>
            <a:r>
              <a:rPr sz="1400" spc="-10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optoacousti</a:t>
            </a:r>
            <a:r>
              <a:rPr sz="1400" dirty="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signa</a:t>
            </a:r>
            <a:r>
              <a:rPr sz="1400" dirty="0">
                <a:latin typeface="Times New Roman" panose="02020603050405020304" pitchFamily="18" charset="0"/>
                <a:cs typeface="Times New Roman" panose="02020603050405020304" pitchFamily="18" charset="0"/>
              </a:rPr>
              <a:t>l</a:t>
            </a:r>
            <a:r>
              <a:rPr lang="en-US" sz="1400" dirty="0">
                <a:latin typeface="Times New Roman" panose="02020603050405020304" pitchFamily="18" charset="0"/>
                <a:cs typeface="Times New Roman" panose="02020603050405020304" pitchFamily="18" charset="0"/>
              </a:rPr>
              <a:t> </a:t>
            </a:r>
            <a:r>
              <a:rPr sz="1400" i="1" spc="-5" dirty="0">
                <a:latin typeface="Times New Roman" panose="02020603050405020304" pitchFamily="18" charset="0"/>
                <a:cs typeface="Times New Roman" panose="02020603050405020304" pitchFamily="18" charset="0"/>
              </a:rPr>
              <a:t>dec</a:t>
            </a:r>
            <a:r>
              <a:rPr sz="1400" i="1" spc="-40" dirty="0">
                <a:latin typeface="Times New Roman" panose="02020603050405020304" pitchFamily="18" charset="0"/>
                <a:cs typeface="Times New Roman" panose="02020603050405020304" pitchFamily="18" charset="0"/>
              </a:rPr>
              <a:t>r</a:t>
            </a:r>
            <a:r>
              <a:rPr sz="1400" i="1" spc="-5" dirty="0">
                <a:latin typeface="Times New Roman" panose="02020603050405020304" pitchFamily="18" charset="0"/>
                <a:cs typeface="Times New Roman" panose="02020603050405020304" pitchFamily="18" charset="0"/>
              </a:rPr>
              <a:t>ease</a:t>
            </a:r>
            <a:r>
              <a:rPr sz="1400" i="1" dirty="0">
                <a:latin typeface="Times New Roman" panose="02020603050405020304" pitchFamily="18" charset="0"/>
                <a:cs typeface="Times New Roman" panose="02020603050405020304" pitchFamily="18" charset="0"/>
              </a:rPr>
              <a:t>s</a:t>
            </a:r>
            <a:r>
              <a:rPr lang="en-US" sz="1400" i="1"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wit</a:t>
            </a:r>
            <a:r>
              <a:rPr sz="1400" dirty="0">
                <a:latin typeface="Times New Roman" panose="02020603050405020304" pitchFamily="18" charset="0"/>
                <a:cs typeface="Times New Roman" panose="02020603050405020304" pitchFamily="18" charset="0"/>
              </a:rPr>
              <a:t>h</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increasin</a:t>
            </a:r>
            <a:r>
              <a:rPr sz="1400" dirty="0">
                <a:latin typeface="Times New Roman" panose="02020603050405020304" pitchFamily="18" charset="0"/>
                <a:cs typeface="Times New Roman" panose="02020603050405020304" pitchFamily="18" charset="0"/>
              </a:rPr>
              <a:t>g</a:t>
            </a:r>
            <a:r>
              <a:rPr lang="en-US" sz="1400" dirty="0">
                <a:latin typeface="Times New Roman" panose="02020603050405020304" pitchFamily="18" charset="0"/>
                <a:cs typeface="Times New Roman" panose="02020603050405020304" pitchFamily="18" charset="0"/>
              </a:rPr>
              <a:t> </a:t>
            </a:r>
            <a:r>
              <a:rPr lang="en-US" sz="1400" dirty="0">
                <a:solidFill>
                  <a:srgbClr val="FF0000"/>
                </a:solidFill>
                <a:latin typeface="Times New Roman" panose="02020603050405020304" pitchFamily="18" charset="0"/>
                <a:cs typeface="Times New Roman" panose="02020603050405020304" pitchFamily="18" charset="0"/>
              </a:rPr>
              <a:t>quantum </a:t>
            </a:r>
            <a:r>
              <a:rPr sz="1400" spc="-5" dirty="0">
                <a:solidFill>
                  <a:srgbClr val="FF0000"/>
                </a:solidFill>
                <a:latin typeface="Times New Roman" panose="02020603050405020304" pitchFamily="18" charset="0"/>
                <a:cs typeface="Times New Roman" panose="02020603050405020304" pitchFamily="18" charset="0"/>
              </a:rPr>
              <a:t>e</a:t>
            </a:r>
            <a:r>
              <a:rPr sz="1400" spc="-30" dirty="0">
                <a:solidFill>
                  <a:srgbClr val="FF0000"/>
                </a:solidFill>
                <a:latin typeface="Times New Roman" panose="02020603050405020304" pitchFamily="18" charset="0"/>
                <a:cs typeface="Times New Roman" panose="02020603050405020304" pitchFamily="18" charset="0"/>
              </a:rPr>
              <a:t>f</a:t>
            </a:r>
            <a:r>
              <a:rPr sz="1400" spc="-35" dirty="0">
                <a:solidFill>
                  <a:srgbClr val="FF0000"/>
                </a:solidFill>
                <a:latin typeface="Times New Roman" panose="02020603050405020304" pitchFamily="18" charset="0"/>
                <a:cs typeface="Times New Roman" panose="02020603050405020304" pitchFamily="18" charset="0"/>
              </a:rPr>
              <a:t>fi</a:t>
            </a:r>
            <a:r>
              <a:rPr sz="1400" spc="-5" dirty="0">
                <a:solidFill>
                  <a:srgbClr val="FF0000"/>
                </a:solidFill>
                <a:latin typeface="Times New Roman" panose="02020603050405020304" pitchFamily="18" charset="0"/>
                <a:cs typeface="Times New Roman" panose="02020603050405020304" pitchFamily="18" charset="0"/>
              </a:rPr>
              <a:t>cien</a:t>
            </a:r>
            <a:r>
              <a:rPr sz="1400" spc="-20" dirty="0">
                <a:solidFill>
                  <a:srgbClr val="FF0000"/>
                </a:solidFill>
                <a:latin typeface="Times New Roman" panose="02020603050405020304" pitchFamily="18" charset="0"/>
                <a:cs typeface="Times New Roman" panose="02020603050405020304" pitchFamily="18" charset="0"/>
              </a:rPr>
              <a:t>c</a:t>
            </a:r>
            <a:r>
              <a:rPr sz="1400" dirty="0">
                <a:solidFill>
                  <a:srgbClr val="FF0000"/>
                </a:solidFill>
                <a:latin typeface="Times New Roman" panose="02020603050405020304" pitchFamily="18" charset="0"/>
                <a:cs typeface="Times New Roman" panose="02020603050405020304" pitchFamily="18" charset="0"/>
              </a:rPr>
              <a:t>y</a:t>
            </a:r>
            <a:r>
              <a:rPr lang="en-US" sz="1400" dirty="0">
                <a:solidFill>
                  <a:srgbClr val="FF0000"/>
                </a:solidFill>
                <a:latin typeface="Times New Roman" panose="02020603050405020304" pitchFamily="18" charset="0"/>
                <a:cs typeface="Times New Roman" panose="02020603050405020304" pitchFamily="18" charset="0"/>
              </a:rPr>
              <a:t> </a:t>
            </a:r>
            <a:r>
              <a:rPr sz="1400" i="1" spc="-50" dirty="0" err="1">
                <a:solidFill>
                  <a:srgbClr val="FF0000"/>
                </a:solidFill>
                <a:latin typeface="Times New Roman" panose="02020603050405020304" pitchFamily="18" charset="0"/>
                <a:cs typeface="Times New Roman" panose="02020603050405020304" pitchFamily="18" charset="0"/>
              </a:rPr>
              <a:t>η</a:t>
            </a:r>
            <a:r>
              <a:rPr i="1" spc="-7" baseline="-10416" dirty="0" err="1">
                <a:solidFill>
                  <a:srgbClr val="FF0000"/>
                </a:solidFill>
                <a:latin typeface="Times New Roman" panose="02020603050405020304" pitchFamily="18" charset="0"/>
                <a:cs typeface="Times New Roman" panose="02020603050405020304" pitchFamily="18" charset="0"/>
              </a:rPr>
              <a:t>k</a:t>
            </a:r>
            <a:r>
              <a:rPr i="1" baseline="-10416" dirty="0">
                <a:solidFill>
                  <a:srgbClr val="FF0000"/>
                </a:solidFill>
                <a:latin typeface="Times New Roman" panose="02020603050405020304" pitchFamily="18" charset="0"/>
                <a:cs typeface="Times New Roman" panose="02020603050405020304" pitchFamily="18" charset="0"/>
              </a:rPr>
              <a:t>  </a:t>
            </a:r>
            <a:r>
              <a:rPr i="1" spc="-60" baseline="-10416" dirty="0">
                <a:solidFill>
                  <a:srgbClr val="FF0000"/>
                </a:solidFill>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(whic</a:t>
            </a:r>
            <a:r>
              <a:rPr sz="1400" dirty="0">
                <a:latin typeface="Times New Roman" panose="02020603050405020304" pitchFamily="18" charset="0"/>
                <a:cs typeface="Times New Roman" panose="02020603050405020304" pitchFamily="18" charset="0"/>
              </a:rPr>
              <a:t>h</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g</a:t>
            </a:r>
            <a:r>
              <a:rPr sz="1400" spc="-30" dirty="0">
                <a:latin typeface="Times New Roman" panose="02020603050405020304" pitchFamily="18" charset="0"/>
                <a:cs typeface="Times New Roman" panose="02020603050405020304" pitchFamily="18" charset="0"/>
              </a:rPr>
              <a:t>i</a:t>
            </a:r>
            <a:r>
              <a:rPr sz="1400" spc="-20" dirty="0">
                <a:latin typeface="Times New Roman" panose="02020603050405020304" pitchFamily="18" charset="0"/>
                <a:cs typeface="Times New Roman" panose="02020603050405020304" pitchFamily="18" charset="0"/>
              </a:rPr>
              <a:t>v</a:t>
            </a:r>
            <a:r>
              <a:rPr sz="1400" spc="-5" dirty="0">
                <a:latin typeface="Times New Roman" panose="02020603050405020304" pitchFamily="18" charset="0"/>
                <a:cs typeface="Times New Roman" panose="02020603050405020304" pitchFamily="18" charset="0"/>
              </a:rPr>
              <a:t>e</a:t>
            </a:r>
            <a:r>
              <a:rPr sz="1400" dirty="0">
                <a:latin typeface="Times New Roman" panose="02020603050405020304" pitchFamily="18" charset="0"/>
                <a:cs typeface="Times New Roman" panose="02020603050405020304" pitchFamily="18" charset="0"/>
              </a:rPr>
              <a:t>s</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 </a:t>
            </a:r>
            <a:r>
              <a:rPr sz="1400" spc="-4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rati</a:t>
            </a:r>
            <a:r>
              <a:rPr sz="1400" dirty="0">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o</a:t>
            </a:r>
            <a:r>
              <a:rPr sz="1400" dirty="0">
                <a:latin typeface="Times New Roman" panose="02020603050405020304" pitchFamily="18" charset="0"/>
                <a:cs typeface="Times New Roman" panose="02020603050405020304" pitchFamily="18" charset="0"/>
              </a:rPr>
              <a:t>f</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emitte</a:t>
            </a:r>
            <a:r>
              <a:rPr sz="1400" dirty="0">
                <a:latin typeface="Times New Roman" panose="02020603050405020304" pitchFamily="18" charset="0"/>
                <a:cs typeface="Times New Roman" panose="02020603050405020304" pitchFamily="18" charset="0"/>
              </a:rPr>
              <a:t>d</a:t>
            </a:r>
            <a:r>
              <a:rPr lang="en-US" sz="1400" dirty="0">
                <a:latin typeface="Times New Roman" panose="02020603050405020304" pitchFamily="18" charset="0"/>
                <a:cs typeface="Times New Roman" panose="02020603050405020304" pitchFamily="18" charset="0"/>
              </a:rPr>
              <a:t> </a:t>
            </a:r>
            <a:r>
              <a:rPr sz="1400" spc="-15" dirty="0">
                <a:latin typeface="Times New Roman" panose="02020603050405020304" pitchFamily="18" charset="0"/>
                <a:cs typeface="Times New Roman" panose="02020603050405020304" pitchFamily="18" charset="0"/>
              </a:rPr>
              <a:t>fluorescenc</a:t>
            </a:r>
            <a:r>
              <a:rPr sz="1400" spc="-10" dirty="0">
                <a:latin typeface="Times New Roman" panose="02020603050405020304" pitchFamily="18" charset="0"/>
                <a:cs typeface="Times New Roman" panose="02020603050405020304" pitchFamily="18" charset="0"/>
              </a:rPr>
              <a:t>e</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ene</a:t>
            </a:r>
            <a:r>
              <a:rPr sz="1400" spc="-20" dirty="0">
                <a:latin typeface="Times New Roman" panose="02020603050405020304" pitchFamily="18" charset="0"/>
                <a:cs typeface="Times New Roman" panose="02020603050405020304" pitchFamily="18" charset="0"/>
              </a:rPr>
              <a:t>r</a:t>
            </a:r>
            <a:r>
              <a:rPr sz="1400" spc="-5" dirty="0">
                <a:latin typeface="Times New Roman" panose="02020603050405020304" pitchFamily="18" charset="0"/>
                <a:cs typeface="Times New Roman" panose="02020603050405020304" pitchFamily="18" charset="0"/>
              </a:rPr>
              <a:t>g</a:t>
            </a:r>
            <a:r>
              <a:rPr sz="1400" dirty="0">
                <a:latin typeface="Times New Roman" panose="02020603050405020304" pitchFamily="18" charset="0"/>
                <a:cs typeface="Times New Roman" panose="02020603050405020304" pitchFamily="18" charset="0"/>
              </a:rPr>
              <a:t>y</a:t>
            </a:r>
            <a:r>
              <a:rPr lang="en-US"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to absorbe</a:t>
            </a:r>
            <a:r>
              <a:rPr sz="1400" dirty="0">
                <a:latin typeface="Times New Roman" panose="02020603050405020304" pitchFamily="18" charset="0"/>
                <a:cs typeface="Times New Roman" panose="02020603050405020304" pitchFamily="18" charset="0"/>
              </a:rPr>
              <a:t>d</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lase</a:t>
            </a:r>
            <a:r>
              <a:rPr sz="1400" dirty="0">
                <a:latin typeface="Times New Roman" panose="02020603050405020304" pitchFamily="18" charset="0"/>
                <a:cs typeface="Times New Roman" panose="02020603050405020304" pitchFamily="18" charset="0"/>
              </a:rPr>
              <a:t>r</a:t>
            </a:r>
            <a:r>
              <a:rPr sz="1400" spc="8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ene</a:t>
            </a:r>
            <a:r>
              <a:rPr sz="1400" spc="-20" dirty="0">
                <a:latin typeface="Times New Roman" panose="02020603050405020304" pitchFamily="18" charset="0"/>
                <a:cs typeface="Times New Roman" panose="02020603050405020304" pitchFamily="18" charset="0"/>
              </a:rPr>
              <a:t>r</a:t>
            </a:r>
            <a:r>
              <a:rPr sz="1400" spc="-5" dirty="0">
                <a:latin typeface="Times New Roman" panose="02020603050405020304" pitchFamily="18" charset="0"/>
                <a:cs typeface="Times New Roman" panose="02020603050405020304" pitchFamily="18" charset="0"/>
              </a:rPr>
              <a:t>gy</a:t>
            </a:r>
            <a:r>
              <a:rPr sz="1400" dirty="0">
                <a:latin typeface="Times New Roman" panose="02020603050405020304" pitchFamily="18" charset="0"/>
                <a:cs typeface="Times New Roman" panose="02020603050405020304" pitchFamily="18" charset="0"/>
              </a:rPr>
              <a:t>)</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unles</a:t>
            </a:r>
            <a:r>
              <a:rPr sz="1400" dirty="0">
                <a:latin typeface="Times New Roman" panose="02020603050405020304" pitchFamily="18" charset="0"/>
                <a:cs typeface="Times New Roman" panose="02020603050405020304" pitchFamily="18" charset="0"/>
              </a:rPr>
              <a:t>s</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80" dirty="0">
                <a:latin typeface="Times New Roman" panose="02020603050405020304" pitchFamily="18" charset="0"/>
                <a:cs typeface="Times New Roman" panose="02020603050405020304" pitchFamily="18" charset="0"/>
              </a:rPr>
              <a:t> </a:t>
            </a:r>
            <a:r>
              <a:rPr sz="1400" spc="-15" dirty="0">
                <a:latin typeface="Times New Roman" panose="02020603050405020304" pitchFamily="18" charset="0"/>
                <a:cs typeface="Times New Roman" panose="02020603050405020304" pitchFamily="18" charset="0"/>
              </a:rPr>
              <a:t>fluorescenc</a:t>
            </a:r>
            <a:r>
              <a:rPr sz="1400" spc="-10" dirty="0">
                <a:latin typeface="Times New Roman" panose="02020603050405020304" pitchFamily="18" charset="0"/>
                <a:cs typeface="Times New Roman" panose="02020603050405020304" pitchFamily="18" charset="0"/>
              </a:rPr>
              <a:t>e</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a:t>
            </a:r>
            <a:r>
              <a:rPr sz="1400" dirty="0">
                <a:latin typeface="Times New Roman" panose="02020603050405020304" pitchFamily="18" charset="0"/>
                <a:cs typeface="Times New Roman" panose="02020603050405020304" pitchFamily="18" charset="0"/>
              </a:rPr>
              <a:t>s</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absorbe</a:t>
            </a:r>
            <a:r>
              <a:rPr sz="1400" dirty="0">
                <a:latin typeface="Times New Roman" panose="02020603050405020304" pitchFamily="18" charset="0"/>
                <a:cs typeface="Times New Roman" panose="02020603050405020304" pitchFamily="18" charset="0"/>
              </a:rPr>
              <a:t>d</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insid</a:t>
            </a:r>
            <a:r>
              <a:rPr sz="1400" dirty="0">
                <a:latin typeface="Times New Roman" panose="02020603050405020304" pitchFamily="18" charset="0"/>
                <a:cs typeface="Times New Roman" panose="02020603050405020304" pitchFamily="18" charset="0"/>
              </a:rPr>
              <a:t>e</a:t>
            </a:r>
            <a:r>
              <a:rPr sz="1400" spc="8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8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cel</a:t>
            </a:r>
            <a:r>
              <a:rPr sz="1400" dirty="0">
                <a:latin typeface="Times New Roman" panose="02020603050405020304" pitchFamily="18" charset="0"/>
                <a:cs typeface="Times New Roman" panose="02020603050405020304" pitchFamily="18" charset="0"/>
              </a:rPr>
              <a:t>l</a:t>
            </a:r>
            <a:r>
              <a:rPr sz="1400" spc="8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and contri</a:t>
            </a:r>
            <a:r>
              <a:rPr sz="1400" spc="-25" dirty="0">
                <a:latin typeface="Times New Roman" panose="02020603050405020304" pitchFamily="18" charset="0"/>
                <a:cs typeface="Times New Roman" panose="02020603050405020304" pitchFamily="18" charset="0"/>
              </a:rPr>
              <a:t>b</a:t>
            </a:r>
            <a:r>
              <a:rPr sz="1400" spc="-5" dirty="0">
                <a:latin typeface="Times New Roman" panose="02020603050405020304" pitchFamily="18" charset="0"/>
                <a:cs typeface="Times New Roman" panose="02020603050405020304" pitchFamily="18" charset="0"/>
              </a:rPr>
              <a:t>ute</a:t>
            </a:r>
            <a:r>
              <a:rPr sz="1400" dirty="0">
                <a:latin typeface="Times New Roman" panose="02020603050405020304" pitchFamily="18" charset="0"/>
                <a:cs typeface="Times New Roman" panose="02020603050405020304" pitchFamily="18" charset="0"/>
              </a:rPr>
              <a:t>s</a:t>
            </a:r>
            <a:r>
              <a:rPr sz="1400" spc="10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a:t>
            </a:r>
            <a:r>
              <a:rPr sz="1400" dirty="0">
                <a:latin typeface="Times New Roman" panose="02020603050405020304" pitchFamily="18" charset="0"/>
                <a:cs typeface="Times New Roman" panose="02020603050405020304" pitchFamily="18" charset="0"/>
              </a:rPr>
              <a:t>o</a:t>
            </a:r>
            <a:r>
              <a:rPr sz="1400" spc="1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1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temperatur</a:t>
            </a:r>
            <a:r>
              <a:rPr sz="1400" dirty="0">
                <a:latin typeface="Times New Roman" panose="02020603050405020304" pitchFamily="18" charset="0"/>
                <a:cs typeface="Times New Roman" panose="02020603050405020304" pitchFamily="18" charset="0"/>
              </a:rPr>
              <a:t>e</a:t>
            </a:r>
            <a:r>
              <a:rPr sz="1400" spc="10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rise.</a:t>
            </a:r>
            <a:endParaRPr sz="1400" dirty="0">
              <a:latin typeface="Times New Roman" panose="02020603050405020304" pitchFamily="18" charset="0"/>
              <a:cs typeface="Times New Roman" panose="02020603050405020304" pitchFamily="18" charset="0"/>
            </a:endParaRPr>
          </a:p>
          <a:p>
            <a:pPr marL="12700" indent="179705" algn="just"/>
            <a:r>
              <a:rPr sz="1400" spc="-5" dirty="0">
                <a:latin typeface="Times New Roman" panose="02020603050405020304" pitchFamily="18" charset="0"/>
                <a:cs typeface="Times New Roman" panose="02020603050405020304" pitchFamily="18" charset="0"/>
              </a:rPr>
              <a:t>Sinc</a:t>
            </a:r>
            <a:r>
              <a:rPr sz="1400" dirty="0">
                <a:latin typeface="Times New Roman" panose="02020603050405020304" pitchFamily="18" charset="0"/>
                <a:cs typeface="Times New Roman" panose="02020603050405020304" pitchFamily="18" charset="0"/>
              </a:rPr>
              <a:t>e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 </a:t>
            </a:r>
            <a:r>
              <a:rPr sz="1400" spc="-110" dirty="0">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absorbe</a:t>
            </a:r>
            <a:r>
              <a:rPr sz="1400" dirty="0">
                <a:solidFill>
                  <a:srgbClr val="FF0000"/>
                </a:solidFill>
                <a:latin typeface="Times New Roman" panose="02020603050405020304" pitchFamily="18" charset="0"/>
                <a:cs typeface="Times New Roman" panose="02020603050405020304" pitchFamily="18" charset="0"/>
              </a:rPr>
              <a:t>d </a:t>
            </a:r>
            <a:r>
              <a:rPr sz="1400" spc="-110"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ene</a:t>
            </a:r>
            <a:r>
              <a:rPr sz="1400" spc="-20" dirty="0">
                <a:solidFill>
                  <a:srgbClr val="FF0000"/>
                </a:solidFill>
                <a:latin typeface="Times New Roman" panose="02020603050405020304" pitchFamily="18" charset="0"/>
                <a:cs typeface="Times New Roman" panose="02020603050405020304" pitchFamily="18" charset="0"/>
              </a:rPr>
              <a:t>r</a:t>
            </a:r>
            <a:r>
              <a:rPr sz="1400" spc="-5" dirty="0">
                <a:solidFill>
                  <a:srgbClr val="FF0000"/>
                </a:solidFill>
                <a:latin typeface="Times New Roman" panose="02020603050405020304" pitchFamily="18" charset="0"/>
                <a:cs typeface="Times New Roman" panose="02020603050405020304" pitchFamily="18" charset="0"/>
              </a:rPr>
              <a:t>g</a:t>
            </a:r>
            <a:r>
              <a:rPr sz="1400" dirty="0">
                <a:solidFill>
                  <a:srgbClr val="FF0000"/>
                </a:solidFill>
                <a:latin typeface="Times New Roman" panose="02020603050405020304" pitchFamily="18" charset="0"/>
                <a:cs typeface="Times New Roman" panose="02020603050405020304" pitchFamily="18" charset="0"/>
              </a:rPr>
              <a:t>y </a:t>
            </a:r>
            <a:r>
              <a:rPr sz="1400" spc="-110" dirty="0">
                <a:solidFill>
                  <a:srgbClr val="FF0000"/>
                </a:solidFill>
                <a:latin typeface="Times New Roman" panose="02020603050405020304" pitchFamily="18" charset="0"/>
                <a:cs typeface="Times New Roman" panose="02020603050405020304" pitchFamily="18" charset="0"/>
              </a:rPr>
              <a:t> </a:t>
            </a:r>
            <a:r>
              <a:rPr sz="1400" spc="155" dirty="0">
                <a:solidFill>
                  <a:srgbClr val="FF0000"/>
                </a:solidFill>
                <a:latin typeface="Times New Roman" panose="02020603050405020304" pitchFamily="18" charset="0"/>
                <a:cs typeface="Times New Roman" panose="02020603050405020304" pitchFamily="18" charset="0"/>
              </a:rPr>
              <a:t>Δ</a:t>
            </a:r>
            <a:r>
              <a:rPr sz="1400" i="1" dirty="0">
                <a:solidFill>
                  <a:srgbClr val="FF0000"/>
                </a:solidFill>
                <a:latin typeface="Times New Roman" panose="02020603050405020304" pitchFamily="18" charset="0"/>
                <a:cs typeface="Times New Roman" panose="02020603050405020304" pitchFamily="18" charset="0"/>
              </a:rPr>
              <a:t>W </a:t>
            </a:r>
            <a:r>
              <a:rPr sz="1400" i="1" spc="-10" dirty="0">
                <a:solidFill>
                  <a:srgbClr val="FF0000"/>
                </a:solidFill>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a:t>
            </a:r>
            <a:r>
              <a:rPr sz="1400" dirty="0">
                <a:latin typeface="Times New Roman" panose="02020603050405020304" pitchFamily="18" charset="0"/>
                <a:cs typeface="Times New Roman" panose="02020603050405020304" pitchFamily="18" charset="0"/>
              </a:rPr>
              <a:t>s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transferre</a:t>
            </a:r>
            <a:r>
              <a:rPr sz="1400" dirty="0">
                <a:latin typeface="Times New Roman" panose="02020603050405020304" pitchFamily="18" charset="0"/>
                <a:cs typeface="Times New Roman" panose="02020603050405020304" pitchFamily="18" charset="0"/>
              </a:rPr>
              <a:t>d </a:t>
            </a:r>
            <a:r>
              <a:rPr sz="1400" spc="-114"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int</a:t>
            </a:r>
            <a:r>
              <a:rPr sz="1400" dirty="0">
                <a:latin typeface="Times New Roman" panose="02020603050405020304" pitchFamily="18" charset="0"/>
                <a:cs typeface="Times New Roman" panose="02020603050405020304" pitchFamily="18" charset="0"/>
              </a:rPr>
              <a:t>o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kineti</a:t>
            </a:r>
            <a:r>
              <a:rPr sz="1400" dirty="0">
                <a:latin typeface="Times New Roman" panose="02020603050405020304" pitchFamily="18" charset="0"/>
                <a:cs typeface="Times New Roman" panose="02020603050405020304" pitchFamily="18" charset="0"/>
              </a:rPr>
              <a:t>c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o</a:t>
            </a:r>
            <a:r>
              <a:rPr sz="1400" dirty="0">
                <a:latin typeface="Times New Roman" panose="02020603050405020304" pitchFamily="18" charset="0"/>
                <a:cs typeface="Times New Roman" panose="02020603050405020304" pitchFamily="18" charset="0"/>
              </a:rPr>
              <a:t>r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interna</a:t>
            </a:r>
            <a:r>
              <a:rPr sz="1400" dirty="0">
                <a:latin typeface="Times New Roman" panose="02020603050405020304" pitchFamily="18" charset="0"/>
                <a:cs typeface="Times New Roman" panose="02020603050405020304" pitchFamily="18" charset="0"/>
              </a:rPr>
              <a:t>l </a:t>
            </a:r>
            <a:r>
              <a:rPr sz="1400" spc="-11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en</a:t>
            </a:r>
            <a:r>
              <a:rPr lang="en-US" sz="1400" spc="-5" dirty="0">
                <a:latin typeface="Times New Roman" panose="02020603050405020304" pitchFamily="18" charset="0"/>
                <a:cs typeface="Times New Roman" panose="02020603050405020304" pitchFamily="18" charset="0"/>
              </a:rPr>
              <a:t>e</a:t>
            </a:r>
            <a:r>
              <a:rPr sz="1400" spc="-20" dirty="0">
                <a:latin typeface="Times New Roman" panose="02020603050405020304" pitchFamily="18" charset="0"/>
                <a:cs typeface="Times New Roman" panose="02020603050405020304" pitchFamily="18" charset="0"/>
              </a:rPr>
              <a:t>r</a:t>
            </a:r>
            <a:r>
              <a:rPr sz="1400" spc="-5" dirty="0">
                <a:latin typeface="Times New Roman" panose="02020603050405020304" pitchFamily="18" charset="0"/>
                <a:cs typeface="Times New Roman" panose="02020603050405020304" pitchFamily="18" charset="0"/>
              </a:rPr>
              <a:t>g</a:t>
            </a:r>
            <a:r>
              <a:rPr sz="1400" dirty="0">
                <a:latin typeface="Times New Roman" panose="02020603050405020304" pitchFamily="18" charset="0"/>
                <a:cs typeface="Times New Roman" panose="02020603050405020304" pitchFamily="18" charset="0"/>
              </a:rPr>
              <a:t>y</a:t>
            </a:r>
            <a:r>
              <a:rPr sz="1400" spc="5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o</a:t>
            </a:r>
            <a:r>
              <a:rPr sz="1400" dirty="0">
                <a:latin typeface="Times New Roman" panose="02020603050405020304" pitchFamily="18" charset="0"/>
                <a:cs typeface="Times New Roman" panose="02020603050405020304" pitchFamily="18" charset="0"/>
              </a:rPr>
              <a:t>f</a:t>
            </a:r>
            <a:r>
              <a:rPr sz="1400" spc="5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al</a:t>
            </a:r>
            <a:r>
              <a:rPr sz="1400" dirty="0">
                <a:latin typeface="Times New Roman" panose="02020603050405020304" pitchFamily="18" charset="0"/>
                <a:cs typeface="Times New Roman" panose="02020603050405020304" pitchFamily="18" charset="0"/>
              </a:rPr>
              <a:t>l </a:t>
            </a:r>
            <a:r>
              <a:rPr sz="1400" spc="-130" dirty="0">
                <a:latin typeface="Times New Roman" panose="02020603050405020304" pitchFamily="18" charset="0"/>
                <a:cs typeface="Times New Roman" panose="02020603050405020304" pitchFamily="18" charset="0"/>
              </a:rPr>
              <a:t> </a:t>
            </a:r>
            <a:r>
              <a:rPr sz="1400" i="1" dirty="0">
                <a:solidFill>
                  <a:srgbClr val="FF0000"/>
                </a:solidFill>
                <a:latin typeface="Times New Roman" panose="02020603050405020304" pitchFamily="18" charset="0"/>
                <a:cs typeface="Times New Roman" panose="02020603050405020304" pitchFamily="18" charset="0"/>
              </a:rPr>
              <a:t>N </a:t>
            </a:r>
            <a:r>
              <a:rPr sz="1400" i="1" spc="-120"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molecule</a:t>
            </a:r>
            <a:r>
              <a:rPr sz="1400" dirty="0">
                <a:solidFill>
                  <a:srgbClr val="FF0000"/>
                </a:solidFill>
                <a:latin typeface="Times New Roman" panose="02020603050405020304" pitchFamily="18" charset="0"/>
                <a:cs typeface="Times New Roman" panose="02020603050405020304" pitchFamily="18" charset="0"/>
              </a:rPr>
              <a:t>s</a:t>
            </a:r>
            <a:r>
              <a:rPr sz="1400" spc="60"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pe</a:t>
            </a:r>
            <a:r>
              <a:rPr sz="1400" dirty="0">
                <a:solidFill>
                  <a:srgbClr val="FF0000"/>
                </a:solidFill>
                <a:latin typeface="Times New Roman" panose="02020603050405020304" pitchFamily="18" charset="0"/>
                <a:cs typeface="Times New Roman" panose="02020603050405020304" pitchFamily="18" charset="0"/>
              </a:rPr>
              <a:t>r</a:t>
            </a:r>
            <a:r>
              <a:rPr sz="1400" spc="55"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cm</a:t>
            </a:r>
            <a:r>
              <a:rPr spc="-7" baseline="27777" dirty="0">
                <a:solidFill>
                  <a:srgbClr val="FF0000"/>
                </a:solidFill>
                <a:latin typeface="Times New Roman" panose="02020603050405020304" pitchFamily="18" charset="0"/>
                <a:cs typeface="Times New Roman" panose="02020603050405020304" pitchFamily="18" charset="0"/>
              </a:rPr>
              <a:t>3</a:t>
            </a:r>
            <a:r>
              <a:rPr baseline="27777" dirty="0">
                <a:solidFill>
                  <a:srgbClr val="FF0000"/>
                </a:solidFill>
                <a:latin typeface="Times New Roman" panose="02020603050405020304" pitchFamily="18" charset="0"/>
                <a:cs typeface="Times New Roman" panose="02020603050405020304" pitchFamily="18" charset="0"/>
              </a:rPr>
              <a:t> </a:t>
            </a:r>
            <a:r>
              <a:rPr spc="-44" baseline="27777" dirty="0">
                <a:solidFill>
                  <a:srgbClr val="FF0000"/>
                </a:solidFill>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a:t>
            </a:r>
            <a:r>
              <a:rPr sz="1400" dirty="0">
                <a:latin typeface="Times New Roman" panose="02020603050405020304" pitchFamily="18" charset="0"/>
                <a:cs typeface="Times New Roman" panose="02020603050405020304" pitchFamily="18" charset="0"/>
              </a:rPr>
              <a:t>n</a:t>
            </a:r>
            <a:r>
              <a:rPr sz="1400" spc="5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5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photoacousti</a:t>
            </a:r>
            <a:r>
              <a:rPr sz="1400" dirty="0">
                <a:latin typeface="Times New Roman" panose="02020603050405020304" pitchFamily="18" charset="0"/>
                <a:cs typeface="Times New Roman" panose="02020603050405020304" pitchFamily="18" charset="0"/>
              </a:rPr>
              <a:t>c</a:t>
            </a:r>
            <a:r>
              <a:rPr sz="1400" spc="6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cel</a:t>
            </a:r>
            <a:r>
              <a:rPr sz="1400" dirty="0">
                <a:latin typeface="Times New Roman" panose="02020603050405020304" pitchFamily="18" charset="0"/>
                <a:cs typeface="Times New Roman" panose="02020603050405020304" pitchFamily="18" charset="0"/>
              </a:rPr>
              <a:t>l</a:t>
            </a:r>
            <a:r>
              <a:rPr sz="1400" spc="5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wit</a:t>
            </a:r>
            <a:r>
              <a:rPr sz="1400" dirty="0">
                <a:latin typeface="Times New Roman" panose="02020603050405020304" pitchFamily="18" charset="0"/>
                <a:cs typeface="Times New Roman" panose="02020603050405020304" pitchFamily="18" charset="0"/>
              </a:rPr>
              <a:t>h</a:t>
            </a:r>
            <a:r>
              <a:rPr sz="1400" spc="55"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55" dirty="0">
                <a:latin typeface="Times New Roman" panose="02020603050405020304" pitchFamily="18" charset="0"/>
                <a:cs typeface="Times New Roman" panose="02020603050405020304" pitchFamily="18" charset="0"/>
              </a:rPr>
              <a:t> </a:t>
            </a:r>
            <a:r>
              <a:rPr sz="1400" spc="-25" dirty="0">
                <a:solidFill>
                  <a:srgbClr val="FF0000"/>
                </a:solidFill>
                <a:latin typeface="Times New Roman" panose="02020603050405020304" pitchFamily="18" charset="0"/>
                <a:cs typeface="Times New Roman" panose="02020603050405020304" pitchFamily="18" charset="0"/>
              </a:rPr>
              <a:t>v</a:t>
            </a:r>
            <a:r>
              <a:rPr sz="1400" spc="-5" dirty="0">
                <a:solidFill>
                  <a:srgbClr val="FF0000"/>
                </a:solidFill>
                <a:latin typeface="Times New Roman" panose="02020603050405020304" pitchFamily="18" charset="0"/>
                <a:cs typeface="Times New Roman" panose="02020603050405020304" pitchFamily="18" charset="0"/>
              </a:rPr>
              <a:t>olum</a:t>
            </a:r>
            <a:r>
              <a:rPr sz="1400" dirty="0">
                <a:solidFill>
                  <a:srgbClr val="FF0000"/>
                </a:solidFill>
                <a:latin typeface="Times New Roman" panose="02020603050405020304" pitchFamily="18" charset="0"/>
                <a:cs typeface="Times New Roman" panose="02020603050405020304" pitchFamily="18" charset="0"/>
              </a:rPr>
              <a:t>e</a:t>
            </a:r>
            <a:r>
              <a:rPr sz="1400" spc="90" dirty="0">
                <a:solidFill>
                  <a:srgbClr val="FF0000"/>
                </a:solidFill>
                <a:latin typeface="Times New Roman" panose="02020603050405020304" pitchFamily="18" charset="0"/>
                <a:cs typeface="Times New Roman" panose="02020603050405020304" pitchFamily="18" charset="0"/>
              </a:rPr>
              <a:t> </a:t>
            </a:r>
            <a:r>
              <a:rPr sz="1400" i="1" dirty="0">
                <a:solidFill>
                  <a:srgbClr val="FF0000"/>
                </a:solidFill>
                <a:latin typeface="Times New Roman" panose="02020603050405020304" pitchFamily="18" charset="0"/>
                <a:cs typeface="Times New Roman" panose="02020603050405020304" pitchFamily="18" charset="0"/>
              </a:rPr>
              <a:t>V</a:t>
            </a:r>
            <a:r>
              <a:rPr sz="1400" i="1" spc="-140" dirty="0">
                <a:solidFill>
                  <a:srgbClr val="FF0000"/>
                </a:solidFill>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th</a:t>
            </a:r>
            <a:r>
              <a:rPr sz="1400" dirty="0">
                <a:latin typeface="Times New Roman" panose="02020603050405020304" pitchFamily="18" charset="0"/>
                <a:cs typeface="Times New Roman" panose="02020603050405020304" pitchFamily="18" charset="0"/>
              </a:rPr>
              <a:t>e</a:t>
            </a:r>
            <a:r>
              <a:rPr sz="1400" spc="100" dirty="0">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temperatur</a:t>
            </a:r>
            <a:r>
              <a:rPr sz="1400" dirty="0">
                <a:solidFill>
                  <a:srgbClr val="FF0000"/>
                </a:solidFill>
                <a:latin typeface="Times New Roman" panose="02020603050405020304" pitchFamily="18" charset="0"/>
                <a:cs typeface="Times New Roman" panose="02020603050405020304" pitchFamily="18" charset="0"/>
              </a:rPr>
              <a:t>e</a:t>
            </a:r>
            <a:r>
              <a:rPr sz="1400" spc="105" dirty="0">
                <a:solidFill>
                  <a:srgbClr val="FF0000"/>
                </a:solidFill>
                <a:latin typeface="Times New Roman" panose="02020603050405020304" pitchFamily="18" charset="0"/>
                <a:cs typeface="Times New Roman" panose="02020603050405020304" pitchFamily="18" charset="0"/>
              </a:rPr>
              <a:t> </a:t>
            </a:r>
            <a:r>
              <a:rPr sz="1400" spc="-5" dirty="0">
                <a:solidFill>
                  <a:srgbClr val="FF0000"/>
                </a:solidFill>
                <a:latin typeface="Times New Roman" panose="02020603050405020304" pitchFamily="18" charset="0"/>
                <a:cs typeface="Times New Roman" panose="02020603050405020304" pitchFamily="18" charset="0"/>
              </a:rPr>
              <a:t>ris</a:t>
            </a:r>
            <a:r>
              <a:rPr sz="1400" dirty="0">
                <a:solidFill>
                  <a:srgbClr val="FF0000"/>
                </a:solidFill>
                <a:latin typeface="Times New Roman" panose="02020603050405020304" pitchFamily="18" charset="0"/>
                <a:cs typeface="Times New Roman" panose="02020603050405020304" pitchFamily="18" charset="0"/>
              </a:rPr>
              <a:t>e</a:t>
            </a:r>
            <a:r>
              <a:rPr sz="1400" spc="95" dirty="0">
                <a:solidFill>
                  <a:srgbClr val="FF0000"/>
                </a:solidFill>
                <a:latin typeface="Times New Roman" panose="02020603050405020304" pitchFamily="18" charset="0"/>
                <a:cs typeface="Times New Roman" panose="02020603050405020304" pitchFamily="18" charset="0"/>
              </a:rPr>
              <a:t> </a:t>
            </a:r>
            <a:r>
              <a:rPr sz="1400" spc="150" dirty="0">
                <a:solidFill>
                  <a:srgbClr val="FF0000"/>
                </a:solidFill>
                <a:latin typeface="Times New Roman" panose="02020603050405020304" pitchFamily="18" charset="0"/>
                <a:cs typeface="Times New Roman" panose="02020603050405020304" pitchFamily="18" charset="0"/>
              </a:rPr>
              <a:t>Δ</a:t>
            </a:r>
            <a:r>
              <a:rPr sz="1400" i="1" dirty="0">
                <a:solidFill>
                  <a:srgbClr val="FF0000"/>
                </a:solidFill>
                <a:latin typeface="Times New Roman" panose="02020603050405020304" pitchFamily="18" charset="0"/>
                <a:cs typeface="Times New Roman" panose="02020603050405020304" pitchFamily="18" charset="0"/>
              </a:rPr>
              <a:t>T </a:t>
            </a:r>
            <a:r>
              <a:rPr sz="1400" i="1" spc="-35" dirty="0">
                <a:solidFill>
                  <a:srgbClr val="FF0000"/>
                </a:solidFill>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i</a:t>
            </a:r>
            <a:r>
              <a:rPr sz="1400" dirty="0">
                <a:latin typeface="Times New Roman" panose="02020603050405020304" pitchFamily="18" charset="0"/>
                <a:cs typeface="Times New Roman" panose="02020603050405020304" pitchFamily="18" charset="0"/>
              </a:rPr>
              <a:t>s</a:t>
            </a:r>
            <a:r>
              <a:rPr sz="1400" spc="1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obtaine</a:t>
            </a:r>
            <a:r>
              <a:rPr sz="1400" dirty="0">
                <a:latin typeface="Times New Roman" panose="02020603050405020304" pitchFamily="18" charset="0"/>
                <a:cs typeface="Times New Roman" panose="02020603050405020304" pitchFamily="18" charset="0"/>
              </a:rPr>
              <a:t>d</a:t>
            </a:r>
            <a:r>
              <a:rPr sz="1400" spc="100" dirty="0">
                <a:latin typeface="Times New Roman" panose="02020603050405020304" pitchFamily="18" charset="0"/>
                <a:cs typeface="Times New Roman" panose="02020603050405020304" pitchFamily="18" charset="0"/>
              </a:rPr>
              <a:t> </a:t>
            </a:r>
            <a:r>
              <a:rPr sz="1400" spc="-5" dirty="0">
                <a:latin typeface="Times New Roman" panose="02020603050405020304" pitchFamily="18" charset="0"/>
                <a:cs typeface="Times New Roman" panose="02020603050405020304" pitchFamily="18" charset="0"/>
              </a:rPr>
              <a:t>from</a:t>
            </a:r>
            <a:endParaRPr sz="1400" dirty="0">
              <a:latin typeface="Times New Roman" panose="02020603050405020304" pitchFamily="18" charset="0"/>
              <a:cs typeface="Times New Roman" panose="02020603050405020304" pitchFamily="18" charset="0"/>
            </a:endParaRPr>
          </a:p>
        </p:txBody>
      </p:sp>
      <p:sp>
        <p:nvSpPr>
          <p:cNvPr id="8" name="object 6">
            <a:extLst>
              <a:ext uri="{FF2B5EF4-FFF2-40B4-BE49-F238E27FC236}">
                <a16:creationId xmlns:a16="http://schemas.microsoft.com/office/drawing/2014/main" id="{62F3D6F9-3405-CA25-44D1-0DC7E46B6D2B}"/>
              </a:ext>
            </a:extLst>
          </p:cNvPr>
          <p:cNvSpPr txBox="1"/>
          <p:nvPr/>
        </p:nvSpPr>
        <p:spPr>
          <a:xfrm>
            <a:off x="3746188" y="4689895"/>
            <a:ext cx="3072439" cy="215444"/>
          </a:xfrm>
          <a:prstGeom prst="rect">
            <a:avLst/>
          </a:prstGeom>
        </p:spPr>
        <p:txBody>
          <a:bodyPr vert="horz" wrap="square" lIns="0" tIns="0" rIns="0" bIns="0" rtlCol="0">
            <a:spAutoFit/>
          </a:bodyPr>
          <a:lstStyle/>
          <a:p>
            <a:pPr marL="12700">
              <a:lnSpc>
                <a:spcPct val="100000"/>
              </a:lnSpc>
              <a:tabLst>
                <a:tab pos="518795" algn="l"/>
              </a:tabLst>
            </a:pPr>
            <a:r>
              <a:rPr sz="1400" spc="155" dirty="0">
                <a:solidFill>
                  <a:srgbClr val="FF0000"/>
                </a:solidFill>
                <a:latin typeface="Times New Roman" panose="02020603050405020304" pitchFamily="18" charset="0"/>
                <a:cs typeface="Times New Roman" panose="02020603050405020304" pitchFamily="18" charset="0"/>
              </a:rPr>
              <a:t>Δ</a:t>
            </a:r>
            <a:r>
              <a:rPr sz="1400" i="1" dirty="0">
                <a:solidFill>
                  <a:srgbClr val="FF0000"/>
                </a:solidFill>
                <a:latin typeface="Times New Roman" panose="02020603050405020304" pitchFamily="18" charset="0"/>
                <a:cs typeface="Times New Roman" panose="02020603050405020304" pitchFamily="18" charset="0"/>
              </a:rPr>
              <a:t>W</a:t>
            </a:r>
            <a:r>
              <a:rPr sz="1400" i="1" spc="65" dirty="0">
                <a:solidFill>
                  <a:srgbClr val="FF0000"/>
                </a:solidFill>
                <a:latin typeface="Times New Roman" panose="02020603050405020304" pitchFamily="18" charset="0"/>
                <a:cs typeface="Times New Roman" panose="02020603050405020304" pitchFamily="18" charset="0"/>
              </a:rPr>
              <a:t> </a:t>
            </a:r>
            <a:r>
              <a:rPr sz="1400" spc="-20" dirty="0">
                <a:solidFill>
                  <a:srgbClr val="FF0000"/>
                </a:solidFill>
                <a:latin typeface="Times New Roman" panose="02020603050405020304" pitchFamily="18" charset="0"/>
                <a:cs typeface="Times New Roman" panose="02020603050405020304" pitchFamily="18" charset="0"/>
              </a:rPr>
              <a:t>=</a:t>
            </a:r>
            <a:r>
              <a:rPr sz="1400" dirty="0">
                <a:solidFill>
                  <a:srgbClr val="FF0000"/>
                </a:solidFill>
                <a:latin typeface="Times New Roman" panose="02020603050405020304" pitchFamily="18" charset="0"/>
                <a:cs typeface="Times New Roman" panose="02020603050405020304" pitchFamily="18" charset="0"/>
              </a:rPr>
              <a:t>	</a:t>
            </a:r>
            <a:r>
              <a:rPr sz="1400" i="1" spc="70" dirty="0">
                <a:solidFill>
                  <a:srgbClr val="FF0000"/>
                </a:solidFill>
                <a:latin typeface="Times New Roman" panose="02020603050405020304" pitchFamily="18" charset="0"/>
                <a:cs typeface="Times New Roman" panose="02020603050405020304" pitchFamily="18" charset="0"/>
              </a:rPr>
              <a:t>f</a:t>
            </a:r>
            <a:r>
              <a:rPr sz="1400" i="1" spc="35" dirty="0">
                <a:solidFill>
                  <a:srgbClr val="FF0000"/>
                </a:solidFill>
                <a:latin typeface="Times New Roman" panose="02020603050405020304" pitchFamily="18" charset="0"/>
                <a:cs typeface="Times New Roman" panose="02020603050405020304" pitchFamily="18" charset="0"/>
              </a:rPr>
              <a:t>V</a:t>
            </a:r>
            <a:r>
              <a:rPr sz="1400" i="1" spc="10" dirty="0">
                <a:solidFill>
                  <a:srgbClr val="FF0000"/>
                </a:solidFill>
                <a:latin typeface="Times New Roman" panose="02020603050405020304" pitchFamily="18" charset="0"/>
                <a:cs typeface="Times New Roman" panose="02020603050405020304" pitchFamily="18" charset="0"/>
              </a:rPr>
              <a:t>N</a:t>
            </a:r>
            <a:r>
              <a:rPr sz="1400" i="1" spc="25" dirty="0">
                <a:solidFill>
                  <a:srgbClr val="FF0000"/>
                </a:solidFill>
                <a:latin typeface="Times New Roman" panose="02020603050405020304" pitchFamily="18" charset="0"/>
                <a:cs typeface="Times New Roman" panose="02020603050405020304" pitchFamily="18" charset="0"/>
              </a:rPr>
              <a:t>k</a:t>
            </a:r>
            <a:r>
              <a:rPr sz="1400" spc="150" dirty="0">
                <a:solidFill>
                  <a:srgbClr val="FF0000"/>
                </a:solidFill>
                <a:latin typeface="Times New Roman" panose="02020603050405020304" pitchFamily="18" charset="0"/>
                <a:cs typeface="Times New Roman" panose="02020603050405020304" pitchFamily="18" charset="0"/>
              </a:rPr>
              <a:t>Δ</a:t>
            </a:r>
            <a:r>
              <a:rPr sz="1400" i="1" dirty="0">
                <a:solidFill>
                  <a:srgbClr val="FF0000"/>
                </a:solidFill>
                <a:latin typeface="Times New Roman" panose="02020603050405020304" pitchFamily="18" charset="0"/>
                <a:cs typeface="Times New Roman" panose="02020603050405020304" pitchFamily="18" charset="0"/>
              </a:rPr>
              <a:t>T</a:t>
            </a:r>
            <a:r>
              <a:rPr sz="1400" i="1" spc="95" dirty="0">
                <a:solidFill>
                  <a:srgbClr val="FF0000"/>
                </a:solidFill>
                <a:latin typeface="Times New Roman" panose="02020603050405020304" pitchFamily="18" charset="0"/>
                <a:cs typeface="Times New Roman" panose="02020603050405020304" pitchFamily="18" charset="0"/>
              </a:rPr>
              <a:t> </a:t>
            </a:r>
            <a:r>
              <a:rPr sz="1400" i="1" spc="55" dirty="0">
                <a:solidFill>
                  <a:srgbClr val="FF0000"/>
                </a:solidFill>
                <a:latin typeface="Times New Roman" panose="02020603050405020304" pitchFamily="18" charset="0"/>
                <a:cs typeface="Times New Roman" panose="02020603050405020304" pitchFamily="18" charset="0"/>
              </a:rPr>
              <a:t>,</a:t>
            </a:r>
            <a:endParaRPr sz="14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902C4C0-DA3B-DB0F-1D66-25BF403C166F}"/>
              </a:ext>
            </a:extLst>
          </p:cNvPr>
          <p:cNvSpPr txBox="1"/>
          <p:nvPr/>
        </p:nvSpPr>
        <p:spPr>
          <a:xfrm>
            <a:off x="587491" y="4946124"/>
            <a:ext cx="8305800" cy="885114"/>
          </a:xfrm>
          <a:prstGeom prst="rect">
            <a:avLst/>
          </a:prstGeom>
          <a:noFill/>
        </p:spPr>
        <p:txBody>
          <a:bodyPr wrap="square">
            <a:spAutoFit/>
          </a:bodyPr>
          <a:lstStyle/>
          <a:p>
            <a:pPr marL="12700" marR="5080" algn="just">
              <a:lnSpc>
                <a:spcPct val="92200"/>
              </a:lnSpc>
            </a:pPr>
            <a:r>
              <a:rPr lang="en-US" sz="1400" spc="-5" dirty="0">
                <a:latin typeface="Times New Roman"/>
                <a:cs typeface="Times New Roman"/>
              </a:rPr>
              <a:t>Wher</a:t>
            </a:r>
            <a:r>
              <a:rPr lang="en-US" sz="1400" dirty="0">
                <a:latin typeface="Times New Roman"/>
                <a:cs typeface="Times New Roman"/>
              </a:rPr>
              <a:t>e </a:t>
            </a:r>
            <a:r>
              <a:rPr lang="en-US" sz="1400" i="1" dirty="0">
                <a:solidFill>
                  <a:srgbClr val="FF0000"/>
                </a:solidFill>
                <a:latin typeface="Times New Roman"/>
                <a:cs typeface="Times New Roman"/>
              </a:rPr>
              <a:t>f </a:t>
            </a:r>
            <a:r>
              <a:rPr lang="en-US" sz="1400" i="1" spc="35" dirty="0">
                <a:solidFill>
                  <a:srgbClr val="FF0000"/>
                </a:solidFill>
                <a:latin typeface="Times New Roman"/>
                <a:cs typeface="Times New Roman"/>
              </a:rPr>
              <a:t> </a:t>
            </a:r>
            <a:r>
              <a:rPr lang="en-US" sz="1400" spc="-5" dirty="0">
                <a:solidFill>
                  <a:srgbClr val="FF0000"/>
                </a:solidFill>
                <a:latin typeface="Times New Roman"/>
                <a:cs typeface="Times New Roman"/>
              </a:rPr>
              <a:t>i</a:t>
            </a:r>
            <a:r>
              <a:rPr lang="en-US" sz="1400" dirty="0">
                <a:solidFill>
                  <a:srgbClr val="FF0000"/>
                </a:solidFill>
                <a:latin typeface="Times New Roman"/>
                <a:cs typeface="Times New Roman"/>
              </a:rPr>
              <a:t>s</a:t>
            </a:r>
            <a:r>
              <a:rPr lang="en-US" sz="1400" spc="105" dirty="0">
                <a:solidFill>
                  <a:srgbClr val="FF0000"/>
                </a:solidFill>
                <a:latin typeface="Times New Roman"/>
                <a:cs typeface="Times New Roman"/>
              </a:rPr>
              <a:t> </a:t>
            </a:r>
            <a:r>
              <a:rPr lang="en-US" sz="1400" spc="-5" dirty="0">
                <a:solidFill>
                  <a:srgbClr val="FF0000"/>
                </a:solidFill>
                <a:latin typeface="Times New Roman"/>
                <a:cs typeface="Times New Roman"/>
              </a:rPr>
              <a:t>th</a:t>
            </a:r>
            <a:r>
              <a:rPr lang="en-US" sz="1400" dirty="0">
                <a:solidFill>
                  <a:srgbClr val="FF0000"/>
                </a:solidFill>
                <a:latin typeface="Times New Roman"/>
                <a:cs typeface="Times New Roman"/>
              </a:rPr>
              <a:t>e</a:t>
            </a:r>
            <a:r>
              <a:rPr lang="en-US" sz="1400" spc="110" dirty="0">
                <a:solidFill>
                  <a:srgbClr val="FF0000"/>
                </a:solidFill>
                <a:latin typeface="Times New Roman"/>
                <a:cs typeface="Times New Roman"/>
              </a:rPr>
              <a:t> </a:t>
            </a:r>
            <a:r>
              <a:rPr lang="en-US" sz="1400" spc="-5" dirty="0">
                <a:solidFill>
                  <a:srgbClr val="FF0000"/>
                </a:solidFill>
                <a:latin typeface="Times New Roman"/>
                <a:cs typeface="Times New Roman"/>
              </a:rPr>
              <a:t>numbe</a:t>
            </a:r>
            <a:r>
              <a:rPr lang="en-US" sz="1400" dirty="0">
                <a:solidFill>
                  <a:srgbClr val="FF0000"/>
                </a:solidFill>
                <a:latin typeface="Times New Roman"/>
                <a:cs typeface="Times New Roman"/>
              </a:rPr>
              <a:t>r</a:t>
            </a:r>
            <a:r>
              <a:rPr lang="en-US" sz="1400" spc="110" dirty="0">
                <a:solidFill>
                  <a:srgbClr val="FF0000"/>
                </a:solidFill>
                <a:latin typeface="Times New Roman"/>
                <a:cs typeface="Times New Roman"/>
              </a:rPr>
              <a:t> </a:t>
            </a:r>
            <a:r>
              <a:rPr lang="en-US" sz="1400" spc="-5" dirty="0">
                <a:solidFill>
                  <a:srgbClr val="FF0000"/>
                </a:solidFill>
                <a:latin typeface="Times New Roman"/>
                <a:cs typeface="Times New Roman"/>
              </a:rPr>
              <a:t>o</a:t>
            </a:r>
            <a:r>
              <a:rPr lang="en-US" sz="1400" dirty="0">
                <a:solidFill>
                  <a:srgbClr val="FF0000"/>
                </a:solidFill>
                <a:latin typeface="Times New Roman"/>
                <a:cs typeface="Times New Roman"/>
              </a:rPr>
              <a:t>f</a:t>
            </a:r>
            <a:r>
              <a:rPr lang="en-US" sz="1400" spc="110" dirty="0">
                <a:solidFill>
                  <a:srgbClr val="FF0000"/>
                </a:solidFill>
                <a:latin typeface="Times New Roman"/>
                <a:cs typeface="Times New Roman"/>
              </a:rPr>
              <a:t> </a:t>
            </a:r>
            <a:r>
              <a:rPr lang="en-US" sz="1400" spc="-5" dirty="0">
                <a:solidFill>
                  <a:srgbClr val="FF0000"/>
                </a:solidFill>
                <a:latin typeface="Times New Roman"/>
                <a:cs typeface="Times New Roman"/>
              </a:rPr>
              <a:t>d</a:t>
            </a:r>
            <a:r>
              <a:rPr lang="en-US" sz="1400" spc="-20" dirty="0">
                <a:solidFill>
                  <a:srgbClr val="FF0000"/>
                </a:solidFill>
                <a:latin typeface="Times New Roman"/>
                <a:cs typeface="Times New Roman"/>
              </a:rPr>
              <a:t>e</a:t>
            </a:r>
            <a:r>
              <a:rPr lang="en-US" sz="1400" spc="-5" dirty="0">
                <a:solidFill>
                  <a:srgbClr val="FF0000"/>
                </a:solidFill>
                <a:latin typeface="Times New Roman"/>
                <a:cs typeface="Times New Roman"/>
              </a:rPr>
              <a:t>gree</a:t>
            </a:r>
            <a:r>
              <a:rPr lang="en-US" sz="1400" dirty="0">
                <a:solidFill>
                  <a:srgbClr val="FF0000"/>
                </a:solidFill>
                <a:latin typeface="Times New Roman"/>
                <a:cs typeface="Times New Roman"/>
              </a:rPr>
              <a:t>s</a:t>
            </a:r>
            <a:r>
              <a:rPr lang="en-US" sz="1400" spc="105" dirty="0">
                <a:solidFill>
                  <a:srgbClr val="FF0000"/>
                </a:solidFill>
                <a:latin typeface="Times New Roman"/>
                <a:cs typeface="Times New Roman"/>
              </a:rPr>
              <a:t> </a:t>
            </a:r>
            <a:r>
              <a:rPr lang="en-US" sz="1400" spc="-5" dirty="0">
                <a:solidFill>
                  <a:srgbClr val="FF0000"/>
                </a:solidFill>
                <a:latin typeface="Times New Roman"/>
                <a:cs typeface="Times New Roman"/>
              </a:rPr>
              <a:t>o</a:t>
            </a:r>
            <a:r>
              <a:rPr lang="en-US" sz="1400" dirty="0">
                <a:solidFill>
                  <a:srgbClr val="FF0000"/>
                </a:solidFill>
                <a:latin typeface="Times New Roman"/>
                <a:cs typeface="Times New Roman"/>
              </a:rPr>
              <a:t>f</a:t>
            </a:r>
            <a:r>
              <a:rPr lang="en-US" sz="1400" spc="110" dirty="0">
                <a:solidFill>
                  <a:srgbClr val="FF0000"/>
                </a:solidFill>
                <a:latin typeface="Times New Roman"/>
                <a:cs typeface="Times New Roman"/>
              </a:rPr>
              <a:t> </a:t>
            </a:r>
            <a:r>
              <a:rPr lang="en-US" sz="1400" spc="-5" dirty="0">
                <a:solidFill>
                  <a:srgbClr val="FF0000"/>
                </a:solidFill>
                <a:latin typeface="Times New Roman"/>
                <a:cs typeface="Times New Roman"/>
              </a:rPr>
              <a:t>freedo</a:t>
            </a:r>
            <a:r>
              <a:rPr lang="en-US" sz="1400" dirty="0">
                <a:solidFill>
                  <a:srgbClr val="FF0000"/>
                </a:solidFill>
                <a:latin typeface="Times New Roman"/>
                <a:cs typeface="Times New Roman"/>
              </a:rPr>
              <a:t>m</a:t>
            </a:r>
            <a:r>
              <a:rPr lang="en-US" sz="1400" spc="110" dirty="0">
                <a:latin typeface="Times New Roman"/>
                <a:cs typeface="Times New Roman"/>
              </a:rPr>
              <a:t> </a:t>
            </a:r>
            <a:r>
              <a:rPr lang="en-US" sz="1400" spc="-5" dirty="0">
                <a:latin typeface="Times New Roman"/>
                <a:cs typeface="Times New Roman"/>
              </a:rPr>
              <a:t>tha</a:t>
            </a:r>
            <a:r>
              <a:rPr lang="en-US" sz="1400" dirty="0">
                <a:latin typeface="Times New Roman"/>
                <a:cs typeface="Times New Roman"/>
              </a:rPr>
              <a:t>t</a:t>
            </a:r>
            <a:r>
              <a:rPr lang="en-US" sz="1400" spc="105" dirty="0">
                <a:latin typeface="Times New Roman"/>
                <a:cs typeface="Times New Roman"/>
              </a:rPr>
              <a:t> </a:t>
            </a:r>
            <a:r>
              <a:rPr lang="en-US" sz="1400" spc="-5" dirty="0">
                <a:latin typeface="Times New Roman"/>
                <a:cs typeface="Times New Roman"/>
              </a:rPr>
              <a:t>ar</a:t>
            </a:r>
            <a:r>
              <a:rPr lang="en-US" sz="1400" dirty="0">
                <a:latin typeface="Times New Roman"/>
                <a:cs typeface="Times New Roman"/>
              </a:rPr>
              <a:t>e</a:t>
            </a:r>
            <a:r>
              <a:rPr lang="en-US" sz="1400" spc="110" dirty="0">
                <a:latin typeface="Times New Roman"/>
                <a:cs typeface="Times New Roman"/>
              </a:rPr>
              <a:t> </a:t>
            </a:r>
            <a:r>
              <a:rPr lang="en-US" sz="1400" spc="-5" dirty="0">
                <a:latin typeface="Times New Roman"/>
                <a:cs typeface="Times New Roman"/>
              </a:rPr>
              <a:t>accessibl</a:t>
            </a:r>
            <a:r>
              <a:rPr lang="en-US" sz="1400" dirty="0">
                <a:latin typeface="Times New Roman"/>
                <a:cs typeface="Times New Roman"/>
              </a:rPr>
              <a:t>e</a:t>
            </a:r>
            <a:r>
              <a:rPr lang="en-US" sz="1400" spc="105" dirty="0">
                <a:latin typeface="Times New Roman"/>
                <a:cs typeface="Times New Roman"/>
              </a:rPr>
              <a:t> </a:t>
            </a:r>
            <a:r>
              <a:rPr lang="en-US" sz="1400" spc="-5" dirty="0">
                <a:latin typeface="Times New Roman"/>
                <a:cs typeface="Times New Roman"/>
              </a:rPr>
              <a:t>fo</a:t>
            </a:r>
            <a:r>
              <a:rPr lang="en-US" sz="1400" dirty="0">
                <a:latin typeface="Times New Roman"/>
                <a:cs typeface="Times New Roman"/>
              </a:rPr>
              <a:t>r</a:t>
            </a:r>
            <a:r>
              <a:rPr lang="en-US" sz="1400" spc="110" dirty="0">
                <a:latin typeface="Times New Roman"/>
                <a:cs typeface="Times New Roman"/>
              </a:rPr>
              <a:t> </a:t>
            </a:r>
            <a:r>
              <a:rPr lang="en-US" sz="1400" spc="-5" dirty="0">
                <a:latin typeface="Times New Roman"/>
                <a:cs typeface="Times New Roman"/>
              </a:rPr>
              <a:t>eac</a:t>
            </a:r>
            <a:r>
              <a:rPr lang="en-US" sz="1400" dirty="0">
                <a:latin typeface="Times New Roman"/>
                <a:cs typeface="Times New Roman"/>
              </a:rPr>
              <a:t>h</a:t>
            </a:r>
            <a:r>
              <a:rPr lang="en-US" sz="1400" spc="105" dirty="0">
                <a:latin typeface="Times New Roman"/>
                <a:cs typeface="Times New Roman"/>
              </a:rPr>
              <a:t> </a:t>
            </a:r>
            <a:r>
              <a:rPr lang="en-US" sz="1400" spc="-5" dirty="0">
                <a:latin typeface="Times New Roman"/>
                <a:cs typeface="Times New Roman"/>
              </a:rPr>
              <a:t>of th</a:t>
            </a:r>
            <a:r>
              <a:rPr lang="en-US" sz="1400" dirty="0">
                <a:latin typeface="Times New Roman"/>
                <a:cs typeface="Times New Roman"/>
              </a:rPr>
              <a:t>e </a:t>
            </a:r>
            <a:r>
              <a:rPr lang="en-US" sz="1400" spc="-60" dirty="0">
                <a:latin typeface="Times New Roman"/>
                <a:cs typeface="Times New Roman"/>
              </a:rPr>
              <a:t> </a:t>
            </a:r>
            <a:r>
              <a:rPr lang="en-US" sz="1400" i="1" dirty="0">
                <a:solidFill>
                  <a:srgbClr val="FF0000"/>
                </a:solidFill>
                <a:latin typeface="Times New Roman"/>
                <a:cs typeface="Times New Roman"/>
              </a:rPr>
              <a:t>N </a:t>
            </a:r>
            <a:r>
              <a:rPr lang="en-US" sz="1400" i="1" spc="-45" dirty="0">
                <a:solidFill>
                  <a:srgbClr val="FF0000"/>
                </a:solidFill>
                <a:latin typeface="Times New Roman"/>
                <a:cs typeface="Times New Roman"/>
              </a:rPr>
              <a:t> </a:t>
            </a:r>
            <a:r>
              <a:rPr lang="en-US" sz="1400" spc="-5" dirty="0">
                <a:solidFill>
                  <a:srgbClr val="FF0000"/>
                </a:solidFill>
                <a:latin typeface="Times New Roman"/>
                <a:cs typeface="Times New Roman"/>
              </a:rPr>
              <a:t>molecule</a:t>
            </a:r>
            <a:r>
              <a:rPr lang="en-US" sz="1400" dirty="0">
                <a:solidFill>
                  <a:srgbClr val="FF0000"/>
                </a:solidFill>
                <a:latin typeface="Times New Roman"/>
                <a:cs typeface="Times New Roman"/>
              </a:rPr>
              <a:t>s</a:t>
            </a:r>
            <a:r>
              <a:rPr lang="en-US" sz="1400" spc="130" dirty="0">
                <a:solidFill>
                  <a:srgbClr val="FF0000"/>
                </a:solidFill>
                <a:latin typeface="Times New Roman"/>
                <a:cs typeface="Times New Roman"/>
              </a:rPr>
              <a:t> </a:t>
            </a:r>
            <a:r>
              <a:rPr lang="en-US" sz="1400" spc="-5" dirty="0">
                <a:latin typeface="Times New Roman"/>
                <a:cs typeface="Times New Roman"/>
              </a:rPr>
              <a:t>a</a:t>
            </a:r>
            <a:r>
              <a:rPr lang="en-US" sz="1400" dirty="0">
                <a:latin typeface="Times New Roman"/>
                <a:cs typeface="Times New Roman"/>
              </a:rPr>
              <a:t>t</a:t>
            </a:r>
            <a:r>
              <a:rPr lang="en-US" sz="1400" spc="125" dirty="0">
                <a:latin typeface="Times New Roman"/>
                <a:cs typeface="Times New Roman"/>
              </a:rPr>
              <a:t> </a:t>
            </a:r>
            <a:r>
              <a:rPr lang="en-US" sz="1400" spc="-5" dirty="0">
                <a:latin typeface="Times New Roman"/>
                <a:cs typeface="Times New Roman"/>
              </a:rPr>
              <a:t>th</a:t>
            </a:r>
            <a:r>
              <a:rPr lang="en-US" sz="1400" dirty="0">
                <a:latin typeface="Times New Roman"/>
                <a:cs typeface="Times New Roman"/>
              </a:rPr>
              <a:t>e </a:t>
            </a:r>
            <a:r>
              <a:rPr lang="en-US" sz="1400" spc="-5" dirty="0">
                <a:solidFill>
                  <a:srgbClr val="FF0000"/>
                </a:solidFill>
                <a:latin typeface="Times New Roman"/>
                <a:cs typeface="Times New Roman"/>
              </a:rPr>
              <a:t>temperatur</a:t>
            </a:r>
            <a:r>
              <a:rPr lang="en-US" sz="1400" dirty="0">
                <a:solidFill>
                  <a:srgbClr val="FF0000"/>
                </a:solidFill>
                <a:latin typeface="Times New Roman"/>
                <a:cs typeface="Times New Roman"/>
              </a:rPr>
              <a:t>e </a:t>
            </a:r>
            <a:r>
              <a:rPr lang="en-US" sz="1400" spc="-110" dirty="0">
                <a:solidFill>
                  <a:srgbClr val="FF0000"/>
                </a:solidFill>
                <a:latin typeface="Times New Roman"/>
                <a:cs typeface="Times New Roman"/>
              </a:rPr>
              <a:t> </a:t>
            </a:r>
            <a:r>
              <a:rPr lang="en-US" sz="1400" i="1" dirty="0">
                <a:solidFill>
                  <a:srgbClr val="FF0000"/>
                </a:solidFill>
                <a:latin typeface="Times New Roman"/>
                <a:cs typeface="Times New Roman"/>
              </a:rPr>
              <a:t>T </a:t>
            </a:r>
            <a:r>
              <a:rPr lang="en-US" sz="1400" i="1" spc="-5" dirty="0">
                <a:solidFill>
                  <a:srgbClr val="FF0000"/>
                </a:solidFill>
                <a:latin typeface="Times New Roman"/>
                <a:cs typeface="Times New Roman"/>
              </a:rPr>
              <a:t> </a:t>
            </a:r>
            <a:r>
              <a:rPr lang="en-US" sz="1400" spc="-5" dirty="0">
                <a:solidFill>
                  <a:srgbClr val="FF0000"/>
                </a:solidFill>
                <a:latin typeface="Times New Roman"/>
                <a:cs typeface="Times New Roman"/>
              </a:rPr>
              <a:t>[K]</a:t>
            </a:r>
            <a:r>
              <a:rPr lang="en-US" sz="1400" dirty="0">
                <a:solidFill>
                  <a:srgbClr val="FF0000"/>
                </a:solidFill>
                <a:latin typeface="Times New Roman"/>
                <a:cs typeface="Times New Roman"/>
              </a:rPr>
              <a:t>. </a:t>
            </a:r>
            <a:r>
              <a:rPr lang="en-US" sz="1400" spc="-135" dirty="0">
                <a:solidFill>
                  <a:srgbClr val="FF0000"/>
                </a:solidFill>
                <a:latin typeface="Times New Roman"/>
                <a:cs typeface="Times New Roman"/>
              </a:rPr>
              <a:t> </a:t>
            </a:r>
            <a:r>
              <a:rPr lang="en-US" sz="1400" spc="-5" dirty="0">
                <a:latin typeface="Times New Roman"/>
                <a:cs typeface="Times New Roman"/>
              </a:rPr>
              <a:t>I</a:t>
            </a:r>
            <a:r>
              <a:rPr lang="en-US" sz="1400" dirty="0">
                <a:latin typeface="Times New Roman"/>
                <a:cs typeface="Times New Roman"/>
              </a:rPr>
              <a:t>f</a:t>
            </a:r>
            <a:r>
              <a:rPr lang="en-US" sz="1400" spc="125" dirty="0">
                <a:latin typeface="Times New Roman"/>
                <a:cs typeface="Times New Roman"/>
              </a:rPr>
              <a:t> </a:t>
            </a:r>
            <a:r>
              <a:rPr lang="en-US" sz="1400" spc="-5" dirty="0">
                <a:latin typeface="Times New Roman"/>
                <a:cs typeface="Times New Roman"/>
              </a:rPr>
              <a:t>th</a:t>
            </a:r>
            <a:r>
              <a:rPr lang="en-US" sz="1400" dirty="0">
                <a:latin typeface="Times New Roman"/>
                <a:cs typeface="Times New Roman"/>
              </a:rPr>
              <a:t>e </a:t>
            </a:r>
            <a:r>
              <a:rPr lang="en-US" sz="1400" spc="-5" dirty="0">
                <a:latin typeface="Times New Roman"/>
                <a:cs typeface="Times New Roman"/>
              </a:rPr>
              <a:t>choppin</a:t>
            </a:r>
            <a:r>
              <a:rPr lang="en-US" sz="1400" dirty="0">
                <a:latin typeface="Times New Roman"/>
                <a:cs typeface="Times New Roman"/>
              </a:rPr>
              <a:t>g </a:t>
            </a:r>
            <a:r>
              <a:rPr lang="en-US" sz="1400" spc="-5" dirty="0">
                <a:latin typeface="Times New Roman"/>
                <a:cs typeface="Times New Roman"/>
              </a:rPr>
              <a:t>frequen</a:t>
            </a:r>
            <a:r>
              <a:rPr lang="en-US" sz="1400" spc="-20" dirty="0">
                <a:latin typeface="Times New Roman"/>
                <a:cs typeface="Times New Roman"/>
              </a:rPr>
              <a:t>c</a:t>
            </a:r>
            <a:r>
              <a:rPr lang="en-US" sz="1400" dirty="0">
                <a:latin typeface="Times New Roman"/>
                <a:cs typeface="Times New Roman"/>
              </a:rPr>
              <a:t>y</a:t>
            </a:r>
            <a:r>
              <a:rPr lang="en-US" sz="1400" spc="130" dirty="0">
                <a:latin typeface="Times New Roman"/>
                <a:cs typeface="Times New Roman"/>
              </a:rPr>
              <a:t> </a:t>
            </a:r>
            <a:r>
              <a:rPr lang="en-US" sz="1400" spc="-5" dirty="0">
                <a:latin typeface="Times New Roman"/>
                <a:cs typeface="Times New Roman"/>
              </a:rPr>
              <a:t>o</a:t>
            </a:r>
            <a:r>
              <a:rPr lang="en-US" sz="1400" dirty="0">
                <a:latin typeface="Times New Roman"/>
                <a:cs typeface="Times New Roman"/>
              </a:rPr>
              <a:t>f </a:t>
            </a:r>
            <a:r>
              <a:rPr lang="en-US" sz="1400" spc="-5" dirty="0">
                <a:latin typeface="Times New Roman"/>
                <a:cs typeface="Times New Roman"/>
              </a:rPr>
              <a:t>the lase</a:t>
            </a:r>
            <a:r>
              <a:rPr lang="en-US" sz="1400" dirty="0">
                <a:latin typeface="Times New Roman"/>
                <a:cs typeface="Times New Roman"/>
              </a:rPr>
              <a:t>r</a:t>
            </a:r>
            <a:r>
              <a:rPr lang="en-US" sz="1400" spc="125" dirty="0">
                <a:latin typeface="Times New Roman"/>
                <a:cs typeface="Times New Roman"/>
              </a:rPr>
              <a:t> </a:t>
            </a:r>
            <a:r>
              <a:rPr lang="en-US" sz="1400" spc="-5" dirty="0">
                <a:latin typeface="Times New Roman"/>
                <a:cs typeface="Times New Roman"/>
              </a:rPr>
              <a:t>i</a:t>
            </a:r>
            <a:r>
              <a:rPr lang="en-US" sz="1400" dirty="0">
                <a:latin typeface="Times New Roman"/>
                <a:cs typeface="Times New Roman"/>
              </a:rPr>
              <a:t>s</a:t>
            </a:r>
            <a:r>
              <a:rPr lang="en-US" sz="1400" spc="130" dirty="0">
                <a:latin typeface="Times New Roman"/>
                <a:cs typeface="Times New Roman"/>
              </a:rPr>
              <a:t> </a:t>
            </a:r>
            <a:r>
              <a:rPr lang="en-US" sz="1400" spc="-5" dirty="0">
                <a:latin typeface="Times New Roman"/>
                <a:cs typeface="Times New Roman"/>
              </a:rPr>
              <a:t>su</a:t>
            </a:r>
            <a:r>
              <a:rPr lang="en-US" sz="1400" spc="-30" dirty="0">
                <a:latin typeface="Times New Roman"/>
                <a:cs typeface="Times New Roman"/>
              </a:rPr>
              <a:t>f</a:t>
            </a:r>
            <a:r>
              <a:rPr lang="en-US" sz="1400" spc="-15" dirty="0">
                <a:latin typeface="Times New Roman"/>
                <a:cs typeface="Times New Roman"/>
              </a:rPr>
              <a:t>ficiently</a:t>
            </a:r>
            <a:r>
              <a:rPr lang="en-US" sz="1400" spc="130" dirty="0">
                <a:latin typeface="Times New Roman"/>
                <a:cs typeface="Times New Roman"/>
              </a:rPr>
              <a:t> </a:t>
            </a:r>
            <a:r>
              <a:rPr lang="en-US" sz="1400" spc="-5" dirty="0">
                <a:latin typeface="Times New Roman"/>
                <a:cs typeface="Times New Roman"/>
              </a:rPr>
              <a:t>high</a:t>
            </a:r>
            <a:r>
              <a:rPr lang="en-US" sz="1400" dirty="0">
                <a:latin typeface="Times New Roman"/>
                <a:cs typeface="Times New Roman"/>
              </a:rPr>
              <a:t>, </a:t>
            </a:r>
            <a:r>
              <a:rPr lang="en-US" sz="1400" spc="-135" dirty="0">
                <a:latin typeface="Times New Roman"/>
                <a:cs typeface="Times New Roman"/>
              </a:rPr>
              <a:t> </a:t>
            </a:r>
            <a:r>
              <a:rPr lang="en-US" sz="1400" spc="-5" dirty="0">
                <a:latin typeface="Times New Roman"/>
                <a:cs typeface="Times New Roman"/>
              </a:rPr>
              <a:t>th</a:t>
            </a:r>
            <a:r>
              <a:rPr lang="en-US" sz="1400" dirty="0">
                <a:latin typeface="Times New Roman"/>
                <a:cs typeface="Times New Roman"/>
              </a:rPr>
              <a:t>e</a:t>
            </a:r>
            <a:r>
              <a:rPr lang="en-US" sz="1400" spc="125" dirty="0">
                <a:latin typeface="Times New Roman"/>
                <a:cs typeface="Times New Roman"/>
              </a:rPr>
              <a:t> </a:t>
            </a:r>
            <a:r>
              <a:rPr lang="en-US" sz="1400" spc="-5" dirty="0">
                <a:latin typeface="Times New Roman"/>
                <a:cs typeface="Times New Roman"/>
              </a:rPr>
              <a:t>hea</a:t>
            </a:r>
            <a:r>
              <a:rPr lang="en-US" sz="1400" dirty="0">
                <a:latin typeface="Times New Roman"/>
                <a:cs typeface="Times New Roman"/>
              </a:rPr>
              <a:t>t </a:t>
            </a:r>
            <a:r>
              <a:rPr lang="en-US" sz="1400" spc="-5" dirty="0">
                <a:latin typeface="Times New Roman"/>
                <a:cs typeface="Times New Roman"/>
              </a:rPr>
              <a:t>transfe</a:t>
            </a:r>
            <a:r>
              <a:rPr lang="en-US" sz="1400" dirty="0">
                <a:latin typeface="Times New Roman"/>
                <a:cs typeface="Times New Roman"/>
              </a:rPr>
              <a:t>r</a:t>
            </a:r>
            <a:r>
              <a:rPr lang="en-US" sz="1400" spc="125" dirty="0">
                <a:latin typeface="Times New Roman"/>
                <a:cs typeface="Times New Roman"/>
              </a:rPr>
              <a:t> </a:t>
            </a:r>
            <a:r>
              <a:rPr lang="en-US" sz="1400" spc="-5" dirty="0">
                <a:latin typeface="Times New Roman"/>
                <a:cs typeface="Times New Roman"/>
              </a:rPr>
              <a:t>t</a:t>
            </a:r>
            <a:r>
              <a:rPr lang="en-US" sz="1400" dirty="0">
                <a:latin typeface="Times New Roman"/>
                <a:cs typeface="Times New Roman"/>
              </a:rPr>
              <a:t>o</a:t>
            </a:r>
            <a:r>
              <a:rPr lang="en-US" sz="1400" spc="125" dirty="0">
                <a:latin typeface="Times New Roman"/>
                <a:cs typeface="Times New Roman"/>
              </a:rPr>
              <a:t> </a:t>
            </a:r>
            <a:r>
              <a:rPr lang="en-US" sz="1400" spc="-5" dirty="0">
                <a:latin typeface="Times New Roman"/>
                <a:cs typeface="Times New Roman"/>
              </a:rPr>
              <a:t>th</a:t>
            </a:r>
            <a:r>
              <a:rPr lang="en-US" sz="1400" dirty="0">
                <a:latin typeface="Times New Roman"/>
                <a:cs typeface="Times New Roman"/>
              </a:rPr>
              <a:t>e </a:t>
            </a:r>
            <a:r>
              <a:rPr lang="en-US" sz="1400" spc="-15" dirty="0">
                <a:latin typeface="Times New Roman"/>
                <a:cs typeface="Times New Roman"/>
              </a:rPr>
              <a:t>w</a:t>
            </a:r>
            <a:r>
              <a:rPr lang="en-US" sz="1400" spc="-5" dirty="0">
                <a:latin typeface="Times New Roman"/>
                <a:cs typeface="Times New Roman"/>
              </a:rPr>
              <a:t>all</a:t>
            </a:r>
            <a:r>
              <a:rPr lang="en-US" sz="1400" dirty="0">
                <a:latin typeface="Times New Roman"/>
                <a:cs typeface="Times New Roman"/>
              </a:rPr>
              <a:t>s</a:t>
            </a:r>
            <a:r>
              <a:rPr lang="en-US" sz="1400" spc="125" dirty="0">
                <a:latin typeface="Times New Roman"/>
                <a:cs typeface="Times New Roman"/>
              </a:rPr>
              <a:t> </a:t>
            </a:r>
            <a:r>
              <a:rPr lang="en-US" sz="1400" spc="-5" dirty="0">
                <a:latin typeface="Times New Roman"/>
                <a:cs typeface="Times New Roman"/>
              </a:rPr>
              <a:t>o</a:t>
            </a:r>
            <a:r>
              <a:rPr lang="en-US" sz="1400" dirty="0">
                <a:latin typeface="Times New Roman"/>
                <a:cs typeface="Times New Roman"/>
              </a:rPr>
              <a:t>f</a:t>
            </a:r>
            <a:r>
              <a:rPr lang="en-US" sz="1400" spc="125" dirty="0">
                <a:latin typeface="Times New Roman"/>
                <a:cs typeface="Times New Roman"/>
              </a:rPr>
              <a:t> </a:t>
            </a:r>
            <a:r>
              <a:rPr lang="en-US" sz="1400" spc="-5" dirty="0">
                <a:latin typeface="Times New Roman"/>
                <a:cs typeface="Times New Roman"/>
              </a:rPr>
              <a:t>th</a:t>
            </a:r>
            <a:r>
              <a:rPr lang="en-US" sz="1400" dirty="0">
                <a:latin typeface="Times New Roman"/>
                <a:cs typeface="Times New Roman"/>
              </a:rPr>
              <a:t>e </a:t>
            </a:r>
            <a:r>
              <a:rPr lang="en-US" sz="1400" spc="-5" dirty="0">
                <a:latin typeface="Times New Roman"/>
                <a:cs typeface="Times New Roman"/>
              </a:rPr>
              <a:t>cel</a:t>
            </a:r>
            <a:r>
              <a:rPr lang="en-US" sz="1400" dirty="0">
                <a:latin typeface="Times New Roman"/>
                <a:cs typeface="Times New Roman"/>
              </a:rPr>
              <a:t>l</a:t>
            </a:r>
            <a:r>
              <a:rPr lang="en-US" sz="1400" spc="125" dirty="0">
                <a:latin typeface="Times New Roman"/>
                <a:cs typeface="Times New Roman"/>
              </a:rPr>
              <a:t> </a:t>
            </a:r>
            <a:r>
              <a:rPr lang="en-US" sz="1400" spc="-5" dirty="0">
                <a:latin typeface="Times New Roman"/>
                <a:cs typeface="Times New Roman"/>
              </a:rPr>
              <a:t>durin</a:t>
            </a:r>
            <a:r>
              <a:rPr lang="en-US" sz="1400" dirty="0">
                <a:latin typeface="Times New Roman"/>
                <a:cs typeface="Times New Roman"/>
              </a:rPr>
              <a:t>g</a:t>
            </a:r>
            <a:r>
              <a:rPr lang="en-US" sz="1400" spc="130" dirty="0">
                <a:latin typeface="Times New Roman"/>
                <a:cs typeface="Times New Roman"/>
              </a:rPr>
              <a:t> </a:t>
            </a:r>
            <a:r>
              <a:rPr lang="en-US" sz="1400" spc="-5" dirty="0">
                <a:latin typeface="Times New Roman"/>
                <a:cs typeface="Times New Roman"/>
              </a:rPr>
              <a:t>the pressur</a:t>
            </a:r>
            <a:r>
              <a:rPr lang="en-US" sz="1400" dirty="0">
                <a:latin typeface="Times New Roman"/>
                <a:cs typeface="Times New Roman"/>
              </a:rPr>
              <a:t>e</a:t>
            </a:r>
            <a:r>
              <a:rPr lang="en-US" sz="1400" spc="105" dirty="0">
                <a:latin typeface="Times New Roman"/>
                <a:cs typeface="Times New Roman"/>
              </a:rPr>
              <a:t> </a:t>
            </a:r>
            <a:r>
              <a:rPr lang="en-US" sz="1400" spc="-5" dirty="0">
                <a:latin typeface="Times New Roman"/>
                <a:cs typeface="Times New Roman"/>
              </a:rPr>
              <a:t>ris</a:t>
            </a:r>
            <a:r>
              <a:rPr lang="en-US" sz="1400" dirty="0">
                <a:latin typeface="Times New Roman"/>
                <a:cs typeface="Times New Roman"/>
              </a:rPr>
              <a:t>e</a:t>
            </a:r>
            <a:r>
              <a:rPr lang="en-US" sz="1400" spc="100" dirty="0">
                <a:latin typeface="Times New Roman"/>
                <a:cs typeface="Times New Roman"/>
              </a:rPr>
              <a:t> </a:t>
            </a:r>
            <a:r>
              <a:rPr lang="en-US" sz="1400" spc="-5" dirty="0">
                <a:latin typeface="Times New Roman"/>
                <a:cs typeface="Times New Roman"/>
              </a:rPr>
              <a:t>tim</a:t>
            </a:r>
            <a:r>
              <a:rPr lang="en-US" sz="1400" dirty="0">
                <a:latin typeface="Times New Roman"/>
                <a:cs typeface="Times New Roman"/>
              </a:rPr>
              <a:t>e</a:t>
            </a:r>
            <a:r>
              <a:rPr lang="en-US" sz="1400" spc="105" dirty="0">
                <a:latin typeface="Times New Roman"/>
                <a:cs typeface="Times New Roman"/>
              </a:rPr>
              <a:t> </a:t>
            </a:r>
            <a:r>
              <a:rPr lang="en-US" sz="1400" spc="-5" dirty="0">
                <a:latin typeface="Times New Roman"/>
                <a:cs typeface="Times New Roman"/>
              </a:rPr>
              <a:t>ca</a:t>
            </a:r>
            <a:r>
              <a:rPr lang="en-US" sz="1400" dirty="0">
                <a:latin typeface="Times New Roman"/>
                <a:cs typeface="Times New Roman"/>
              </a:rPr>
              <a:t>n</a:t>
            </a:r>
            <a:r>
              <a:rPr lang="en-US" sz="1400" spc="100" dirty="0">
                <a:latin typeface="Times New Roman"/>
                <a:cs typeface="Times New Roman"/>
              </a:rPr>
              <a:t> </a:t>
            </a:r>
            <a:r>
              <a:rPr lang="en-US" sz="1400" spc="-5" dirty="0">
                <a:latin typeface="Times New Roman"/>
                <a:cs typeface="Times New Roman"/>
              </a:rPr>
              <a:t>b</a:t>
            </a:r>
            <a:r>
              <a:rPr lang="en-US" sz="1400" dirty="0">
                <a:latin typeface="Times New Roman"/>
                <a:cs typeface="Times New Roman"/>
              </a:rPr>
              <a:t>e</a:t>
            </a:r>
            <a:r>
              <a:rPr lang="en-US" sz="1400" spc="105" dirty="0">
                <a:latin typeface="Times New Roman"/>
                <a:cs typeface="Times New Roman"/>
              </a:rPr>
              <a:t> </a:t>
            </a:r>
            <a:r>
              <a:rPr lang="en-US" sz="1400" spc="-5" dirty="0">
                <a:latin typeface="Times New Roman"/>
                <a:cs typeface="Times New Roman"/>
              </a:rPr>
              <a:t>n</a:t>
            </a:r>
            <a:r>
              <a:rPr lang="en-US" sz="1400" spc="-20" dirty="0">
                <a:latin typeface="Times New Roman"/>
                <a:cs typeface="Times New Roman"/>
              </a:rPr>
              <a:t>e</a:t>
            </a:r>
            <a:r>
              <a:rPr lang="en-US" sz="1400" spc="-5" dirty="0">
                <a:latin typeface="Times New Roman"/>
                <a:cs typeface="Times New Roman"/>
              </a:rPr>
              <a:t>glected</a:t>
            </a:r>
            <a:r>
              <a:rPr lang="en-US" sz="1400" dirty="0">
                <a:latin typeface="Times New Roman"/>
                <a:cs typeface="Times New Roman"/>
              </a:rPr>
              <a:t>.</a:t>
            </a:r>
            <a:r>
              <a:rPr lang="en-US" sz="1400" spc="105" dirty="0">
                <a:latin typeface="Times New Roman"/>
                <a:cs typeface="Times New Roman"/>
              </a:rPr>
              <a:t> </a:t>
            </a:r>
            <a:r>
              <a:rPr lang="en-US" sz="1400" spc="-5" dirty="0">
                <a:latin typeface="Times New Roman"/>
                <a:cs typeface="Times New Roman"/>
              </a:rPr>
              <a:t>Fro</a:t>
            </a:r>
            <a:r>
              <a:rPr lang="en-US" sz="1400" dirty="0">
                <a:latin typeface="Times New Roman"/>
                <a:cs typeface="Times New Roman"/>
              </a:rPr>
              <a:t>m</a:t>
            </a:r>
            <a:r>
              <a:rPr lang="en-US" sz="1400" spc="100" dirty="0">
                <a:latin typeface="Times New Roman"/>
                <a:cs typeface="Times New Roman"/>
              </a:rPr>
              <a:t> </a:t>
            </a:r>
            <a:r>
              <a:rPr lang="en-US" sz="1400" spc="-5" dirty="0">
                <a:latin typeface="Times New Roman"/>
                <a:cs typeface="Times New Roman"/>
              </a:rPr>
              <a:t>th</a:t>
            </a:r>
            <a:r>
              <a:rPr lang="en-US" sz="1400" dirty="0">
                <a:latin typeface="Times New Roman"/>
                <a:cs typeface="Times New Roman"/>
              </a:rPr>
              <a:t>e</a:t>
            </a:r>
            <a:r>
              <a:rPr lang="en-US" sz="1400" spc="105" dirty="0">
                <a:latin typeface="Times New Roman"/>
                <a:cs typeface="Times New Roman"/>
              </a:rPr>
              <a:t> </a:t>
            </a:r>
            <a:r>
              <a:rPr lang="en-US" sz="1400" spc="-5" dirty="0">
                <a:latin typeface="Times New Roman"/>
                <a:cs typeface="Times New Roman"/>
              </a:rPr>
              <a:t>equatio</a:t>
            </a:r>
            <a:r>
              <a:rPr lang="en-US" sz="1400" dirty="0">
                <a:latin typeface="Times New Roman"/>
                <a:cs typeface="Times New Roman"/>
              </a:rPr>
              <a:t>n</a:t>
            </a:r>
            <a:r>
              <a:rPr lang="en-US" sz="1400" spc="105" dirty="0">
                <a:latin typeface="Times New Roman"/>
                <a:cs typeface="Times New Roman"/>
              </a:rPr>
              <a:t> </a:t>
            </a:r>
            <a:r>
              <a:rPr lang="en-US" sz="1400" spc="-5" dirty="0">
                <a:latin typeface="Times New Roman"/>
                <a:cs typeface="Times New Roman"/>
              </a:rPr>
              <a:t>o</a:t>
            </a:r>
            <a:r>
              <a:rPr lang="en-US" sz="1400" dirty="0">
                <a:latin typeface="Times New Roman"/>
                <a:cs typeface="Times New Roman"/>
              </a:rPr>
              <a:t>f</a:t>
            </a:r>
            <a:r>
              <a:rPr lang="en-US" sz="1400" spc="100" dirty="0">
                <a:latin typeface="Times New Roman"/>
                <a:cs typeface="Times New Roman"/>
              </a:rPr>
              <a:t> </a:t>
            </a:r>
            <a:r>
              <a:rPr lang="en-US" sz="1400" spc="-5" dirty="0">
                <a:solidFill>
                  <a:srgbClr val="FF0000"/>
                </a:solidFill>
                <a:latin typeface="Times New Roman"/>
                <a:cs typeface="Times New Roman"/>
              </a:rPr>
              <a:t>stat</a:t>
            </a:r>
            <a:r>
              <a:rPr lang="en-US" sz="1400" dirty="0">
                <a:solidFill>
                  <a:srgbClr val="FF0000"/>
                </a:solidFill>
                <a:latin typeface="Times New Roman"/>
                <a:cs typeface="Times New Roman"/>
              </a:rPr>
              <a:t>e </a:t>
            </a:r>
            <a:r>
              <a:rPr lang="en-US" sz="1400" spc="-45" dirty="0">
                <a:solidFill>
                  <a:srgbClr val="FF0000"/>
                </a:solidFill>
                <a:latin typeface="Times New Roman"/>
                <a:cs typeface="Times New Roman"/>
              </a:rPr>
              <a:t> </a:t>
            </a:r>
            <a:r>
              <a:rPr lang="en-US" sz="1400" i="1" spc="25" dirty="0" err="1">
                <a:solidFill>
                  <a:srgbClr val="FF0000"/>
                </a:solidFill>
                <a:latin typeface="Times New Roman"/>
                <a:cs typeface="Times New Roman"/>
              </a:rPr>
              <a:t>p</a:t>
            </a:r>
            <a:r>
              <a:rPr lang="en-US" sz="1400" i="1" dirty="0" err="1">
                <a:solidFill>
                  <a:srgbClr val="FF0000"/>
                </a:solidFill>
                <a:latin typeface="Times New Roman"/>
                <a:cs typeface="Times New Roman"/>
              </a:rPr>
              <a:t>V</a:t>
            </a:r>
            <a:r>
              <a:rPr lang="en-US" sz="1400" i="1" spc="95" dirty="0">
                <a:solidFill>
                  <a:srgbClr val="FF0000"/>
                </a:solidFill>
                <a:latin typeface="Times New Roman"/>
                <a:cs typeface="Times New Roman"/>
              </a:rPr>
              <a:t> </a:t>
            </a:r>
            <a:r>
              <a:rPr lang="en-US" sz="1400" spc="-20" dirty="0">
                <a:solidFill>
                  <a:srgbClr val="FF0000"/>
                </a:solidFill>
                <a:latin typeface="Lucida Sans Unicode"/>
                <a:cs typeface="Lucida Sans Unicode"/>
              </a:rPr>
              <a:t>=</a:t>
            </a:r>
            <a:r>
              <a:rPr lang="en-US" sz="1400" spc="-35" dirty="0">
                <a:solidFill>
                  <a:srgbClr val="FF0000"/>
                </a:solidFill>
                <a:latin typeface="Lucida Sans Unicode"/>
                <a:cs typeface="Lucida Sans Unicode"/>
              </a:rPr>
              <a:t> </a:t>
            </a:r>
            <a:r>
              <a:rPr lang="en-US" sz="1400" i="1" spc="40" dirty="0" err="1">
                <a:solidFill>
                  <a:srgbClr val="FF0000"/>
                </a:solidFill>
                <a:latin typeface="Times New Roman"/>
                <a:cs typeface="Times New Roman"/>
              </a:rPr>
              <a:t>N</a:t>
            </a:r>
            <a:r>
              <a:rPr lang="en-US" sz="1400" i="1" spc="-35" dirty="0" err="1">
                <a:solidFill>
                  <a:srgbClr val="FF0000"/>
                </a:solidFill>
                <a:latin typeface="Times New Roman"/>
                <a:cs typeface="Times New Roman"/>
              </a:rPr>
              <a:t>V</a:t>
            </a:r>
            <a:r>
              <a:rPr lang="en-US" sz="1400" i="1" spc="40" dirty="0" err="1">
                <a:solidFill>
                  <a:srgbClr val="FF0000"/>
                </a:solidFill>
                <a:latin typeface="Times New Roman"/>
                <a:cs typeface="Times New Roman"/>
              </a:rPr>
              <a:t>k</a:t>
            </a:r>
            <a:r>
              <a:rPr lang="en-US" sz="1400" i="1" dirty="0" err="1">
                <a:solidFill>
                  <a:srgbClr val="FF0000"/>
                </a:solidFill>
                <a:latin typeface="Times New Roman"/>
                <a:cs typeface="Times New Roman"/>
              </a:rPr>
              <a:t>T</a:t>
            </a:r>
            <a:r>
              <a:rPr lang="en-US" sz="1400" dirty="0">
                <a:latin typeface="Times New Roman"/>
                <a:cs typeface="Times New Roman"/>
              </a:rPr>
              <a:t>, </a:t>
            </a:r>
            <a:r>
              <a:rPr lang="en-US" sz="1400" spc="-5" dirty="0">
                <a:latin typeface="Times New Roman"/>
                <a:cs typeface="Times New Roman"/>
              </a:rPr>
              <a:t>w</a:t>
            </a:r>
            <a:r>
              <a:rPr lang="en-US" sz="1400" dirty="0">
                <a:latin typeface="Times New Roman"/>
                <a:cs typeface="Times New Roman"/>
              </a:rPr>
              <a:t>e</a:t>
            </a:r>
            <a:r>
              <a:rPr lang="en-US" sz="1400" spc="100" dirty="0">
                <a:latin typeface="Times New Roman"/>
                <a:cs typeface="Times New Roman"/>
              </a:rPr>
              <a:t> </a:t>
            </a:r>
            <a:r>
              <a:rPr lang="en-US" sz="1400" spc="-20" dirty="0">
                <a:latin typeface="Times New Roman"/>
                <a:cs typeface="Times New Roman"/>
              </a:rPr>
              <a:t>finally</a:t>
            </a:r>
            <a:r>
              <a:rPr lang="en-US" sz="1400" spc="100" dirty="0">
                <a:latin typeface="Times New Roman"/>
                <a:cs typeface="Times New Roman"/>
              </a:rPr>
              <a:t> </a:t>
            </a:r>
            <a:r>
              <a:rPr lang="en-US" sz="1400" spc="-5" dirty="0">
                <a:latin typeface="Times New Roman"/>
                <a:cs typeface="Times New Roman"/>
              </a:rPr>
              <a:t>obtain</a:t>
            </a:r>
            <a:endParaRPr lang="en-US" sz="1400" dirty="0">
              <a:latin typeface="Times New Roman"/>
              <a:cs typeface="Times New Roman"/>
            </a:endParaRPr>
          </a:p>
        </p:txBody>
      </p:sp>
      <p:sp>
        <p:nvSpPr>
          <p:cNvPr id="9" name="object 12">
            <a:extLst>
              <a:ext uri="{FF2B5EF4-FFF2-40B4-BE49-F238E27FC236}">
                <a16:creationId xmlns:a16="http://schemas.microsoft.com/office/drawing/2014/main" id="{A637667A-F017-612D-A50C-6327719D4232}"/>
              </a:ext>
            </a:extLst>
          </p:cNvPr>
          <p:cNvSpPr txBox="1"/>
          <p:nvPr/>
        </p:nvSpPr>
        <p:spPr>
          <a:xfrm>
            <a:off x="3798149" y="5748348"/>
            <a:ext cx="873125" cy="161583"/>
          </a:xfrm>
          <a:prstGeom prst="rect">
            <a:avLst/>
          </a:prstGeom>
        </p:spPr>
        <p:txBody>
          <a:bodyPr vert="horz" wrap="square" lIns="0" tIns="0" rIns="0" bIns="0" rtlCol="0">
            <a:spAutoFit/>
          </a:bodyPr>
          <a:lstStyle/>
          <a:p>
            <a:pPr marL="12700">
              <a:lnSpc>
                <a:spcPct val="100000"/>
              </a:lnSpc>
            </a:pPr>
            <a:r>
              <a:rPr sz="1050" spc="140" dirty="0">
                <a:solidFill>
                  <a:srgbClr val="FF0000"/>
                </a:solidFill>
                <a:latin typeface="Arial"/>
                <a:cs typeface="Arial"/>
              </a:rPr>
              <a:t>Δ</a:t>
            </a:r>
            <a:r>
              <a:rPr sz="1050" spc="-180" dirty="0">
                <a:solidFill>
                  <a:srgbClr val="FF0000"/>
                </a:solidFill>
                <a:latin typeface="Arial"/>
                <a:cs typeface="Arial"/>
              </a:rPr>
              <a:t> </a:t>
            </a:r>
            <a:r>
              <a:rPr sz="1050" i="1" dirty="0">
                <a:solidFill>
                  <a:srgbClr val="FF0000"/>
                </a:solidFill>
                <a:latin typeface="Times New Roman"/>
                <a:cs typeface="Times New Roman"/>
              </a:rPr>
              <a:t>p</a:t>
            </a:r>
            <a:r>
              <a:rPr sz="1050" i="1" spc="-30" dirty="0">
                <a:solidFill>
                  <a:srgbClr val="FF0000"/>
                </a:solidFill>
                <a:latin typeface="Times New Roman"/>
                <a:cs typeface="Times New Roman"/>
              </a:rPr>
              <a:t> </a:t>
            </a:r>
            <a:r>
              <a:rPr sz="1050" spc="-20" dirty="0">
                <a:solidFill>
                  <a:srgbClr val="FF0000"/>
                </a:solidFill>
                <a:latin typeface="Lucida Sans Unicode"/>
                <a:cs typeface="Lucida Sans Unicode"/>
              </a:rPr>
              <a:t>=</a:t>
            </a:r>
            <a:r>
              <a:rPr sz="1050" spc="-35" dirty="0">
                <a:solidFill>
                  <a:srgbClr val="FF0000"/>
                </a:solidFill>
                <a:latin typeface="Lucida Sans Unicode"/>
                <a:cs typeface="Lucida Sans Unicode"/>
              </a:rPr>
              <a:t> </a:t>
            </a:r>
            <a:r>
              <a:rPr sz="1050" i="1" spc="10" dirty="0">
                <a:solidFill>
                  <a:srgbClr val="FF0000"/>
                </a:solidFill>
                <a:latin typeface="Times New Roman"/>
                <a:cs typeface="Times New Roman"/>
              </a:rPr>
              <a:t>N</a:t>
            </a:r>
            <a:r>
              <a:rPr sz="1050" i="1" spc="25" dirty="0">
                <a:solidFill>
                  <a:srgbClr val="FF0000"/>
                </a:solidFill>
                <a:latin typeface="Times New Roman"/>
                <a:cs typeface="Times New Roman"/>
              </a:rPr>
              <a:t>k</a:t>
            </a:r>
            <a:r>
              <a:rPr sz="1050" spc="150" dirty="0">
                <a:solidFill>
                  <a:srgbClr val="FF0000"/>
                </a:solidFill>
                <a:latin typeface="Arial"/>
                <a:cs typeface="Arial"/>
              </a:rPr>
              <a:t>Δ</a:t>
            </a:r>
            <a:r>
              <a:rPr sz="1050" i="1" dirty="0">
                <a:solidFill>
                  <a:srgbClr val="FF0000"/>
                </a:solidFill>
                <a:latin typeface="Times New Roman"/>
                <a:cs typeface="Times New Roman"/>
              </a:rPr>
              <a:t>T</a:t>
            </a:r>
            <a:r>
              <a:rPr sz="1050" i="1" spc="95" dirty="0">
                <a:solidFill>
                  <a:srgbClr val="FF0000"/>
                </a:solidFill>
                <a:latin typeface="Times New Roman"/>
                <a:cs typeface="Times New Roman"/>
              </a:rPr>
              <a:t> </a:t>
            </a:r>
            <a:r>
              <a:rPr sz="1050" spc="-20" dirty="0">
                <a:solidFill>
                  <a:srgbClr val="FF0000"/>
                </a:solidFill>
                <a:latin typeface="Lucida Sans Unicode"/>
                <a:cs typeface="Lucida Sans Unicode"/>
              </a:rPr>
              <a:t>=</a:t>
            </a:r>
            <a:endParaRPr sz="1050" dirty="0">
              <a:solidFill>
                <a:srgbClr val="FF0000"/>
              </a:solidFill>
              <a:latin typeface="Lucida Sans Unicode"/>
              <a:cs typeface="Lucida Sans Unicode"/>
            </a:endParaRPr>
          </a:p>
        </p:txBody>
      </p:sp>
      <p:sp>
        <p:nvSpPr>
          <p:cNvPr id="10" name="object 13">
            <a:extLst>
              <a:ext uri="{FF2B5EF4-FFF2-40B4-BE49-F238E27FC236}">
                <a16:creationId xmlns:a16="http://schemas.microsoft.com/office/drawing/2014/main" id="{64D0FBC7-A17C-AE97-5DF3-CB8B9EF536E4}"/>
              </a:ext>
            </a:extLst>
          </p:cNvPr>
          <p:cNvSpPr txBox="1"/>
          <p:nvPr/>
        </p:nvSpPr>
        <p:spPr>
          <a:xfrm>
            <a:off x="4690073" y="5654746"/>
            <a:ext cx="313055" cy="164465"/>
          </a:xfrm>
          <a:prstGeom prst="rect">
            <a:avLst/>
          </a:prstGeom>
        </p:spPr>
        <p:txBody>
          <a:bodyPr vert="horz" wrap="square" lIns="0" tIns="0" rIns="0" bIns="0" rtlCol="0">
            <a:spAutoFit/>
          </a:bodyPr>
          <a:lstStyle/>
          <a:p>
            <a:pPr marL="12700">
              <a:lnSpc>
                <a:spcPct val="100000"/>
              </a:lnSpc>
            </a:pPr>
            <a:r>
              <a:rPr sz="1050" spc="-5" dirty="0">
                <a:solidFill>
                  <a:srgbClr val="FF0000"/>
                </a:solidFill>
                <a:latin typeface="Times New Roman"/>
                <a:cs typeface="Times New Roman"/>
              </a:rPr>
              <a:t>2</a:t>
            </a:r>
            <a:r>
              <a:rPr sz="1050" spc="155" dirty="0">
                <a:solidFill>
                  <a:srgbClr val="FF0000"/>
                </a:solidFill>
                <a:latin typeface="Arial"/>
                <a:cs typeface="Arial"/>
              </a:rPr>
              <a:t>Δ</a:t>
            </a:r>
            <a:r>
              <a:rPr sz="1050" i="1" dirty="0">
                <a:solidFill>
                  <a:srgbClr val="FF0000"/>
                </a:solidFill>
                <a:latin typeface="Times New Roman"/>
                <a:cs typeface="Times New Roman"/>
              </a:rPr>
              <a:t>W</a:t>
            </a:r>
            <a:endParaRPr sz="1050" dirty="0">
              <a:solidFill>
                <a:srgbClr val="FF0000"/>
              </a:solidFill>
              <a:latin typeface="Times New Roman"/>
              <a:cs typeface="Times New Roman"/>
            </a:endParaRPr>
          </a:p>
        </p:txBody>
      </p:sp>
      <p:sp>
        <p:nvSpPr>
          <p:cNvPr id="12" name="object 15">
            <a:extLst>
              <a:ext uri="{FF2B5EF4-FFF2-40B4-BE49-F238E27FC236}">
                <a16:creationId xmlns:a16="http://schemas.microsoft.com/office/drawing/2014/main" id="{24250291-4308-B635-BB8C-B3C35DC908AC}"/>
              </a:ext>
            </a:extLst>
          </p:cNvPr>
          <p:cNvSpPr txBox="1"/>
          <p:nvPr/>
        </p:nvSpPr>
        <p:spPr>
          <a:xfrm>
            <a:off x="4783068" y="5842461"/>
            <a:ext cx="162560" cy="161583"/>
          </a:xfrm>
          <a:prstGeom prst="rect">
            <a:avLst/>
          </a:prstGeom>
        </p:spPr>
        <p:txBody>
          <a:bodyPr vert="horz" wrap="square" lIns="0" tIns="0" rIns="0" bIns="0" rtlCol="0">
            <a:spAutoFit/>
          </a:bodyPr>
          <a:lstStyle/>
          <a:p>
            <a:pPr marL="12700">
              <a:lnSpc>
                <a:spcPct val="100000"/>
              </a:lnSpc>
            </a:pPr>
            <a:r>
              <a:rPr sz="1050" i="1" spc="70" dirty="0">
                <a:solidFill>
                  <a:srgbClr val="FF0000"/>
                </a:solidFill>
                <a:latin typeface="Times New Roman"/>
                <a:cs typeface="Times New Roman"/>
              </a:rPr>
              <a:t>fV</a:t>
            </a:r>
            <a:endParaRPr sz="1050" dirty="0">
              <a:solidFill>
                <a:srgbClr val="FF0000"/>
              </a:solidFill>
              <a:latin typeface="Times New Roman"/>
              <a:cs typeface="Times New Roman"/>
            </a:endParaRPr>
          </a:p>
        </p:txBody>
      </p:sp>
      <p:sp>
        <p:nvSpPr>
          <p:cNvPr id="13" name="object 14">
            <a:extLst>
              <a:ext uri="{FF2B5EF4-FFF2-40B4-BE49-F238E27FC236}">
                <a16:creationId xmlns:a16="http://schemas.microsoft.com/office/drawing/2014/main" id="{2245C16B-5767-4A13-9D0E-19FB208034F4}"/>
              </a:ext>
            </a:extLst>
          </p:cNvPr>
          <p:cNvSpPr/>
          <p:nvPr/>
        </p:nvSpPr>
        <p:spPr>
          <a:xfrm>
            <a:off x="4690528" y="5819211"/>
            <a:ext cx="300990" cy="0"/>
          </a:xfrm>
          <a:custGeom>
            <a:avLst/>
            <a:gdLst/>
            <a:ahLst/>
            <a:cxnLst/>
            <a:rect l="l" t="t" r="r" b="b"/>
            <a:pathLst>
              <a:path w="300989">
                <a:moveTo>
                  <a:pt x="0" y="0"/>
                </a:moveTo>
                <a:lnTo>
                  <a:pt x="300608" y="0"/>
                </a:lnTo>
              </a:path>
            </a:pathLst>
          </a:custGeom>
          <a:ln w="7746">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38461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D6C2E-5012-DB31-79F6-0FC0CBC66F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0CCB63-DDB6-7749-0EAA-1F47186BC651}"/>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C50B239-4D46-F486-C8EC-5090E70A1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2" name="object 6">
            <a:extLst>
              <a:ext uri="{FF2B5EF4-FFF2-40B4-BE49-F238E27FC236}">
                <a16:creationId xmlns:a16="http://schemas.microsoft.com/office/drawing/2014/main" id="{8CCB3ECF-F760-3C88-08A8-EDA618BB6CA7}"/>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Photoacoustic Spectroscopy</a:t>
            </a:r>
          </a:p>
        </p:txBody>
      </p:sp>
      <p:pic>
        <p:nvPicPr>
          <p:cNvPr id="6" name="Picture 5">
            <a:extLst>
              <a:ext uri="{FF2B5EF4-FFF2-40B4-BE49-F238E27FC236}">
                <a16:creationId xmlns:a16="http://schemas.microsoft.com/office/drawing/2014/main" id="{6D09F1A4-D8C0-B077-F66F-C172584B5A50}"/>
              </a:ext>
            </a:extLst>
          </p:cNvPr>
          <p:cNvPicPr>
            <a:picLocks noChangeAspect="1"/>
          </p:cNvPicPr>
          <p:nvPr/>
        </p:nvPicPr>
        <p:blipFill>
          <a:blip r:embed="rId3">
            <a:duotone>
              <a:prstClr val="black"/>
              <a:schemeClr val="accent2">
                <a:tint val="45000"/>
                <a:satMod val="400000"/>
              </a:schemeClr>
            </a:duotone>
          </a:blip>
          <a:stretch>
            <a:fillRect/>
          </a:stretch>
        </p:blipFill>
        <p:spPr>
          <a:xfrm>
            <a:off x="2366260" y="1407953"/>
            <a:ext cx="3467584" cy="581106"/>
          </a:xfrm>
          <a:prstGeom prst="rect">
            <a:avLst/>
          </a:prstGeom>
        </p:spPr>
      </p:pic>
      <p:sp>
        <p:nvSpPr>
          <p:cNvPr id="7" name="object 17">
            <a:extLst>
              <a:ext uri="{FF2B5EF4-FFF2-40B4-BE49-F238E27FC236}">
                <a16:creationId xmlns:a16="http://schemas.microsoft.com/office/drawing/2014/main" id="{97A8E5AF-267B-56FA-5B60-2DA1E7369E75}"/>
              </a:ext>
            </a:extLst>
          </p:cNvPr>
          <p:cNvSpPr txBox="1"/>
          <p:nvPr/>
        </p:nvSpPr>
        <p:spPr>
          <a:xfrm>
            <a:off x="334009" y="906197"/>
            <a:ext cx="8072571" cy="492443"/>
          </a:xfrm>
          <a:prstGeom prst="rect">
            <a:avLst/>
          </a:prstGeom>
        </p:spPr>
        <p:txBody>
          <a:bodyPr vert="horz" wrap="square" lIns="0" tIns="0" rIns="0" bIns="0" rtlCol="0">
            <a:spAutoFit/>
          </a:bodyPr>
          <a:lstStyle/>
          <a:p>
            <a:pPr marL="12700" marR="5080"/>
            <a:r>
              <a:rPr sz="1600" spc="-5" dirty="0">
                <a:latin typeface="Times New Roman"/>
                <a:cs typeface="Times New Roman"/>
              </a:rPr>
              <a:t>I</a:t>
            </a:r>
            <a:r>
              <a:rPr sz="1600" dirty="0">
                <a:latin typeface="Times New Roman"/>
                <a:cs typeface="Times New Roman"/>
              </a:rPr>
              <a:t>t</a:t>
            </a:r>
            <a:r>
              <a:rPr lang="en-US" sz="1600"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lang="en-US" sz="1600" dirty="0">
                <a:latin typeface="Times New Roman"/>
                <a:cs typeface="Times New Roman"/>
              </a:rPr>
              <a:t>, therefore, </a:t>
            </a:r>
            <a:r>
              <a:rPr sz="1600" spc="-5" dirty="0">
                <a:latin typeface="Times New Roman"/>
                <a:cs typeface="Times New Roman"/>
              </a:rPr>
              <a:t>ad</a:t>
            </a:r>
            <a:r>
              <a:rPr sz="1600" spc="-30" dirty="0">
                <a:latin typeface="Times New Roman"/>
                <a:cs typeface="Times New Roman"/>
              </a:rPr>
              <a:t>v</a:t>
            </a:r>
            <a:r>
              <a:rPr sz="1600" spc="-5" dirty="0">
                <a:latin typeface="Times New Roman"/>
                <a:cs typeface="Times New Roman"/>
              </a:rPr>
              <a:t>antageou</a:t>
            </a:r>
            <a:r>
              <a:rPr sz="1600" dirty="0">
                <a:latin typeface="Times New Roman"/>
                <a:cs typeface="Times New Roman"/>
              </a:rPr>
              <a:t>s</a:t>
            </a:r>
            <a:r>
              <a:rPr lang="en-US" sz="1600" dirty="0">
                <a:latin typeface="Times New Roman"/>
                <a:cs typeface="Times New Roman"/>
              </a:rPr>
              <a:t> </a:t>
            </a:r>
            <a:r>
              <a:rPr sz="1600" spc="-5" dirty="0">
                <a:latin typeface="Times New Roman"/>
                <a:cs typeface="Times New Roman"/>
              </a:rPr>
              <a:t>t</a:t>
            </a:r>
            <a:r>
              <a:rPr sz="1600" dirty="0">
                <a:latin typeface="Times New Roman"/>
                <a:cs typeface="Times New Roman"/>
              </a:rPr>
              <a:t>o</a:t>
            </a:r>
            <a:r>
              <a:rPr lang="en-US" sz="1600" dirty="0">
                <a:latin typeface="Times New Roman"/>
                <a:cs typeface="Times New Roman"/>
              </a:rPr>
              <a:t> </a:t>
            </a:r>
            <a:r>
              <a:rPr sz="1600" spc="-15" dirty="0">
                <a:latin typeface="Times New Roman"/>
                <a:cs typeface="Times New Roman"/>
              </a:rPr>
              <a:t>k</a:t>
            </a:r>
            <a:r>
              <a:rPr sz="1600" spc="-5" dirty="0">
                <a:latin typeface="Times New Roman"/>
                <a:cs typeface="Times New Roman"/>
              </a:rPr>
              <a:t>ee</a:t>
            </a:r>
            <a:r>
              <a:rPr sz="1600" dirty="0">
                <a:latin typeface="Times New Roman"/>
                <a:cs typeface="Times New Roman"/>
              </a:rPr>
              <a:t>p</a:t>
            </a:r>
            <a:r>
              <a:rPr lang="en-US" sz="1600" dirty="0">
                <a:latin typeface="Times New Roman"/>
                <a:cs typeface="Times New Roman"/>
              </a:rPr>
              <a:t> </a:t>
            </a:r>
            <a:r>
              <a:rPr sz="1600" spc="-5" dirty="0">
                <a:latin typeface="Times New Roman"/>
                <a:cs typeface="Times New Roman"/>
              </a:rPr>
              <a:t>th</a:t>
            </a:r>
            <a:r>
              <a:rPr sz="1600" dirty="0">
                <a:latin typeface="Times New Roman"/>
                <a:cs typeface="Times New Roman"/>
              </a:rPr>
              <a:t>e</a:t>
            </a:r>
            <a:r>
              <a:rPr lang="en-US" sz="1600" dirty="0">
                <a:latin typeface="Times New Roman"/>
                <a:cs typeface="Times New Roman"/>
              </a:rPr>
              <a:t> </a:t>
            </a:r>
            <a:r>
              <a:rPr sz="1600" spc="-25" dirty="0">
                <a:latin typeface="Times New Roman"/>
                <a:cs typeface="Times New Roman"/>
              </a:rPr>
              <a:t>v</a:t>
            </a:r>
            <a:r>
              <a:rPr sz="1600" spc="-5" dirty="0">
                <a:latin typeface="Times New Roman"/>
                <a:cs typeface="Times New Roman"/>
              </a:rPr>
              <a:t>olum</a:t>
            </a:r>
            <a:r>
              <a:rPr sz="1600" dirty="0">
                <a:latin typeface="Times New Roman"/>
                <a:cs typeface="Times New Roman"/>
              </a:rPr>
              <a:t>e </a:t>
            </a:r>
            <a:r>
              <a:rPr sz="1600" spc="-85" dirty="0">
                <a:latin typeface="Times New Roman"/>
                <a:cs typeface="Times New Roman"/>
              </a:rPr>
              <a:t> </a:t>
            </a:r>
            <a:r>
              <a:rPr sz="1600" i="1" dirty="0">
                <a:latin typeface="Times New Roman"/>
                <a:cs typeface="Times New Roman"/>
              </a:rPr>
              <a:t>V </a:t>
            </a:r>
            <a:r>
              <a:rPr sz="1600" i="1" spc="5" dirty="0">
                <a:latin typeface="Times New Roman"/>
                <a:cs typeface="Times New Roman"/>
              </a:rPr>
              <a:t> </a:t>
            </a:r>
            <a:r>
              <a:rPr sz="1600" spc="-5" dirty="0">
                <a:latin typeface="Times New Roman"/>
                <a:cs typeface="Times New Roman"/>
              </a:rPr>
              <a:t>o</a:t>
            </a:r>
            <a:r>
              <a:rPr sz="1600" dirty="0">
                <a:latin typeface="Times New Roman"/>
                <a:cs typeface="Times New Roman"/>
              </a:rPr>
              <a:t>f</a:t>
            </a:r>
            <a:r>
              <a:rPr lang="en-US" sz="1600" dirty="0">
                <a:latin typeface="Times New Roman"/>
                <a:cs typeface="Times New Roman"/>
              </a:rPr>
              <a:t> </a:t>
            </a:r>
            <a:r>
              <a:rPr sz="1600" spc="-5" dirty="0">
                <a:latin typeface="Times New Roman"/>
                <a:cs typeface="Times New Roman"/>
              </a:rPr>
              <a:t>th</a:t>
            </a:r>
            <a:r>
              <a:rPr sz="1600" dirty="0">
                <a:latin typeface="Times New Roman"/>
                <a:cs typeface="Times New Roman"/>
              </a:rPr>
              <a:t>e</a:t>
            </a:r>
            <a:r>
              <a:rPr lang="en-US" sz="1600" dirty="0">
                <a:latin typeface="Times New Roman"/>
                <a:cs typeface="Times New Roman"/>
              </a:rPr>
              <a:t> </a:t>
            </a:r>
            <a:r>
              <a:rPr sz="1600" spc="-5" dirty="0">
                <a:latin typeface="Times New Roman"/>
                <a:cs typeface="Times New Roman"/>
              </a:rPr>
              <a:t>photoacousti</a:t>
            </a:r>
            <a:r>
              <a:rPr sz="1600" dirty="0">
                <a:latin typeface="Times New Roman"/>
                <a:cs typeface="Times New Roman"/>
              </a:rPr>
              <a:t>c</a:t>
            </a:r>
            <a:r>
              <a:rPr lang="en-US" sz="1600" dirty="0">
                <a:latin typeface="Times New Roman"/>
                <a:cs typeface="Times New Roman"/>
              </a:rPr>
              <a:t> </a:t>
            </a:r>
            <a:r>
              <a:rPr sz="1600" spc="-5" dirty="0">
                <a:latin typeface="Times New Roman"/>
                <a:cs typeface="Times New Roman"/>
              </a:rPr>
              <a:t>cell small</a:t>
            </a:r>
            <a:r>
              <a:rPr sz="1600" dirty="0">
                <a:latin typeface="Times New Roman"/>
                <a:cs typeface="Times New Roman"/>
              </a:rPr>
              <a:t>.</a:t>
            </a:r>
            <a:r>
              <a:rPr sz="1600" spc="100" dirty="0">
                <a:latin typeface="Times New Roman"/>
                <a:cs typeface="Times New Roman"/>
              </a:rPr>
              <a:t> </a:t>
            </a:r>
            <a:r>
              <a:rPr sz="1600" spc="-5" dirty="0">
                <a:latin typeface="Times New Roman"/>
                <a:cs typeface="Times New Roman"/>
              </a:rPr>
              <a:t>Th</a:t>
            </a:r>
            <a:r>
              <a:rPr sz="1600" dirty="0">
                <a:latin typeface="Times New Roman"/>
                <a:cs typeface="Times New Roman"/>
              </a:rPr>
              <a:t>e</a:t>
            </a:r>
            <a:r>
              <a:rPr sz="1600" spc="100" dirty="0">
                <a:latin typeface="Times New Roman"/>
                <a:cs typeface="Times New Roman"/>
              </a:rPr>
              <a:t> </a:t>
            </a:r>
            <a:r>
              <a:rPr sz="1600" spc="-5" dirty="0">
                <a:latin typeface="Times New Roman"/>
                <a:cs typeface="Times New Roman"/>
              </a:rPr>
              <a:t>outpu</a:t>
            </a:r>
            <a:r>
              <a:rPr sz="1600" dirty="0">
                <a:latin typeface="Times New Roman"/>
                <a:cs typeface="Times New Roman"/>
              </a:rPr>
              <a:t>t</a:t>
            </a:r>
            <a:r>
              <a:rPr sz="1600" spc="105" dirty="0">
                <a:latin typeface="Times New Roman"/>
                <a:cs typeface="Times New Roman"/>
              </a:rPr>
              <a:t> </a:t>
            </a:r>
            <a:r>
              <a:rPr sz="1600" spc="-5" dirty="0">
                <a:latin typeface="Times New Roman"/>
                <a:cs typeface="Times New Roman"/>
              </a:rPr>
              <a:t>signa</a:t>
            </a:r>
            <a:r>
              <a:rPr sz="1600" dirty="0">
                <a:latin typeface="Times New Roman"/>
                <a:cs typeface="Times New Roman"/>
              </a:rPr>
              <a:t>l </a:t>
            </a:r>
            <a:r>
              <a:rPr sz="1600" spc="-110" dirty="0">
                <a:latin typeface="Times New Roman"/>
                <a:cs typeface="Times New Roman"/>
              </a:rPr>
              <a:t> </a:t>
            </a:r>
            <a:r>
              <a:rPr sz="1600" i="1" dirty="0">
                <a:latin typeface="Times New Roman"/>
                <a:cs typeface="Times New Roman"/>
              </a:rPr>
              <a:t>S</a:t>
            </a:r>
            <a:r>
              <a:rPr sz="1600" i="1" spc="114" dirty="0">
                <a:latin typeface="Times New Roman"/>
                <a:cs typeface="Times New Roman"/>
              </a:rPr>
              <a:t> </a:t>
            </a:r>
            <a:r>
              <a:rPr sz="1600" spc="-5" dirty="0">
                <a:latin typeface="Times New Roman"/>
                <a:cs typeface="Times New Roman"/>
              </a:rPr>
              <a:t>fro</a:t>
            </a:r>
            <a:r>
              <a:rPr sz="1600" dirty="0">
                <a:latin typeface="Times New Roman"/>
                <a:cs typeface="Times New Roman"/>
              </a:rPr>
              <a:t>m</a:t>
            </a:r>
            <a:r>
              <a:rPr sz="1600" spc="100" dirty="0">
                <a:latin typeface="Times New Roman"/>
                <a:cs typeface="Times New Roman"/>
              </a:rPr>
              <a:t> </a:t>
            </a:r>
            <a:r>
              <a:rPr sz="1600" spc="-5" dirty="0">
                <a:latin typeface="Times New Roman"/>
                <a:cs typeface="Times New Roman"/>
              </a:rPr>
              <a:t>th</a:t>
            </a:r>
            <a:r>
              <a:rPr sz="1600" dirty="0">
                <a:latin typeface="Times New Roman"/>
                <a:cs typeface="Times New Roman"/>
              </a:rPr>
              <a:t>e</a:t>
            </a:r>
            <a:r>
              <a:rPr sz="1600" spc="100" dirty="0">
                <a:latin typeface="Times New Roman"/>
                <a:cs typeface="Times New Roman"/>
              </a:rPr>
              <a:t> </a:t>
            </a:r>
            <a:r>
              <a:rPr sz="1600" spc="-5" dirty="0">
                <a:latin typeface="Times New Roman"/>
                <a:cs typeface="Times New Roman"/>
              </a:rPr>
              <a:t>microphon</a:t>
            </a:r>
            <a:r>
              <a:rPr sz="1600" dirty="0">
                <a:latin typeface="Times New Roman"/>
                <a:cs typeface="Times New Roman"/>
              </a:rPr>
              <a:t>e</a:t>
            </a:r>
            <a:r>
              <a:rPr sz="1600" spc="105"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100" dirty="0">
                <a:latin typeface="Times New Roman"/>
                <a:cs typeface="Times New Roman"/>
              </a:rPr>
              <a:t> </a:t>
            </a:r>
            <a:r>
              <a:rPr sz="1600" spc="-5" dirty="0">
                <a:latin typeface="Times New Roman"/>
                <a:cs typeface="Times New Roman"/>
              </a:rPr>
              <a:t>then</a:t>
            </a:r>
            <a:endParaRPr sz="1600" dirty="0">
              <a:latin typeface="Times New Roman"/>
              <a:cs typeface="Times New Roman"/>
            </a:endParaRPr>
          </a:p>
        </p:txBody>
      </p:sp>
      <p:sp>
        <p:nvSpPr>
          <p:cNvPr id="9" name="TextBox 8">
            <a:extLst>
              <a:ext uri="{FF2B5EF4-FFF2-40B4-BE49-F238E27FC236}">
                <a16:creationId xmlns:a16="http://schemas.microsoft.com/office/drawing/2014/main" id="{2DC31A42-CB10-1DBC-8788-9CB26F6C13A3}"/>
              </a:ext>
            </a:extLst>
          </p:cNvPr>
          <p:cNvSpPr txBox="1"/>
          <p:nvPr/>
        </p:nvSpPr>
        <p:spPr>
          <a:xfrm>
            <a:off x="261784" y="1989059"/>
            <a:ext cx="8620432" cy="545406"/>
          </a:xfrm>
          <a:prstGeom prst="rect">
            <a:avLst/>
          </a:prstGeom>
          <a:noFill/>
        </p:spPr>
        <p:txBody>
          <a:bodyPr wrap="square">
            <a:spAutoFit/>
          </a:bodyPr>
          <a:lstStyle/>
          <a:p>
            <a:pPr marL="12700" marR="5080" algn="just">
              <a:lnSpc>
                <a:spcPct val="92300"/>
              </a:lnSpc>
            </a:pPr>
            <a:r>
              <a:rPr lang="en-US" sz="1600" spc="-5" dirty="0">
                <a:latin typeface="Times New Roman"/>
                <a:cs typeface="Times New Roman"/>
              </a:rPr>
              <a:t>wher</a:t>
            </a:r>
            <a:r>
              <a:rPr lang="en-US" sz="1600" dirty="0">
                <a:latin typeface="Times New Roman"/>
                <a:cs typeface="Times New Roman"/>
              </a:rPr>
              <a:t>e</a:t>
            </a:r>
            <a:r>
              <a:rPr lang="en-US" sz="1600" spc="45"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50" dirty="0">
                <a:latin typeface="Times New Roman"/>
                <a:cs typeface="Times New Roman"/>
              </a:rPr>
              <a:t> </a:t>
            </a:r>
            <a:r>
              <a:rPr lang="en-US" sz="1600" spc="-5" dirty="0">
                <a:latin typeface="Times New Roman"/>
                <a:cs typeface="Times New Roman"/>
              </a:rPr>
              <a:t>sensit</a:t>
            </a:r>
            <a:r>
              <a:rPr lang="en-US" sz="1600" spc="-30" dirty="0">
                <a:latin typeface="Times New Roman"/>
                <a:cs typeface="Times New Roman"/>
              </a:rPr>
              <a:t>i</a:t>
            </a:r>
            <a:r>
              <a:rPr lang="en-US" sz="1600" spc="-5" dirty="0">
                <a:latin typeface="Times New Roman"/>
                <a:cs typeface="Times New Roman"/>
              </a:rPr>
              <a:t>vit</a:t>
            </a:r>
            <a:r>
              <a:rPr lang="en-US" sz="1600" dirty="0">
                <a:latin typeface="Times New Roman"/>
                <a:cs typeface="Times New Roman"/>
              </a:rPr>
              <a:t>y</a:t>
            </a:r>
            <a:r>
              <a:rPr lang="en-US" sz="1600" spc="100" dirty="0">
                <a:latin typeface="Times New Roman"/>
                <a:cs typeface="Times New Roman"/>
              </a:rPr>
              <a:t> </a:t>
            </a:r>
            <a:r>
              <a:rPr lang="en-US" sz="1600" i="1" spc="-20" dirty="0" err="1">
                <a:latin typeface="Times New Roman"/>
                <a:cs typeface="Times New Roman"/>
              </a:rPr>
              <a:t>S</a:t>
            </a:r>
            <a:r>
              <a:rPr lang="en-US" sz="2000" spc="-15" baseline="-10416" dirty="0" err="1">
                <a:latin typeface="Times New Roman"/>
                <a:cs typeface="Times New Roman"/>
              </a:rPr>
              <a:t>m</a:t>
            </a:r>
            <a:r>
              <a:rPr lang="en-US" sz="2000" baseline="-10416" dirty="0">
                <a:latin typeface="Times New Roman"/>
                <a:cs typeface="Times New Roman"/>
              </a:rPr>
              <a:t> </a:t>
            </a:r>
            <a:r>
              <a:rPr lang="en-US" sz="2000" spc="-60" baseline="-10416" dirty="0">
                <a:latin typeface="Times New Roman"/>
                <a:cs typeface="Times New Roman"/>
              </a:rPr>
              <a:t> </a:t>
            </a:r>
            <a:r>
              <a:rPr lang="en-US" sz="1600" spc="-5" dirty="0">
                <a:latin typeface="Times New Roman"/>
                <a:cs typeface="Times New Roman"/>
              </a:rPr>
              <a:t>[</a:t>
            </a:r>
            <a:r>
              <a:rPr lang="en-US" sz="1600" spc="-140" dirty="0">
                <a:latin typeface="Times New Roman"/>
                <a:cs typeface="Times New Roman"/>
              </a:rPr>
              <a:t>V</a:t>
            </a:r>
            <a:r>
              <a:rPr lang="en-US" sz="1600" spc="-5" dirty="0">
                <a:latin typeface="Times New Roman"/>
                <a:cs typeface="Times New Roman"/>
              </a:rPr>
              <a:t>olt</a:t>
            </a:r>
            <a:r>
              <a:rPr lang="en-US" sz="1600" i="1" spc="195" dirty="0">
                <a:latin typeface="Arial"/>
                <a:cs typeface="Arial"/>
              </a:rPr>
              <a:t>/</a:t>
            </a:r>
            <a:r>
              <a:rPr lang="en-US" sz="1600" spc="-20" dirty="0">
                <a:latin typeface="Times New Roman"/>
                <a:cs typeface="Times New Roman"/>
              </a:rPr>
              <a:t>P</a:t>
            </a:r>
            <a:r>
              <a:rPr lang="en-US" sz="1600" spc="-5" dirty="0">
                <a:latin typeface="Times New Roman"/>
                <a:cs typeface="Times New Roman"/>
              </a:rPr>
              <a:t>ascal</a:t>
            </a:r>
            <a:r>
              <a:rPr lang="en-US" sz="1600" dirty="0">
                <a:latin typeface="Times New Roman"/>
                <a:cs typeface="Times New Roman"/>
              </a:rPr>
              <a:t>]</a:t>
            </a:r>
            <a:r>
              <a:rPr lang="en-US" sz="1600" spc="40"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5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45" dirty="0">
                <a:latin typeface="Times New Roman"/>
                <a:cs typeface="Times New Roman"/>
              </a:rPr>
              <a:t> </a:t>
            </a:r>
            <a:r>
              <a:rPr lang="en-US" sz="1600" spc="-5" dirty="0">
                <a:latin typeface="Times New Roman"/>
                <a:cs typeface="Times New Roman"/>
              </a:rPr>
              <a:t>microphon</a:t>
            </a:r>
            <a:r>
              <a:rPr lang="en-US" sz="1600" dirty="0">
                <a:latin typeface="Times New Roman"/>
                <a:cs typeface="Times New Roman"/>
              </a:rPr>
              <a:t>e</a:t>
            </a:r>
            <a:r>
              <a:rPr lang="en-US" sz="1600" spc="50" dirty="0">
                <a:latin typeface="Times New Roman"/>
                <a:cs typeface="Times New Roman"/>
              </a:rPr>
              <a:t> </a:t>
            </a:r>
            <a:r>
              <a:rPr lang="en-US" sz="1600" spc="-5" dirty="0">
                <a:latin typeface="Times New Roman"/>
                <a:cs typeface="Times New Roman"/>
              </a:rPr>
              <a:t>no</a:t>
            </a:r>
            <a:r>
              <a:rPr lang="en-US" sz="1600" dirty="0">
                <a:latin typeface="Times New Roman"/>
                <a:cs typeface="Times New Roman"/>
              </a:rPr>
              <a:t>t</a:t>
            </a:r>
            <a:r>
              <a:rPr lang="en-US" sz="1600" spc="50" dirty="0">
                <a:latin typeface="Times New Roman"/>
                <a:cs typeface="Times New Roman"/>
              </a:rPr>
              <a:t> </a:t>
            </a:r>
            <a:r>
              <a:rPr lang="en-US" sz="1600" spc="-5" dirty="0">
                <a:latin typeface="Times New Roman"/>
                <a:cs typeface="Times New Roman"/>
              </a:rPr>
              <a:t>onl</a:t>
            </a:r>
            <a:r>
              <a:rPr lang="en-US" sz="1600" dirty="0">
                <a:latin typeface="Times New Roman"/>
                <a:cs typeface="Times New Roman"/>
              </a:rPr>
              <a:t>y</a:t>
            </a:r>
            <a:r>
              <a:rPr lang="en-US" sz="1600" spc="45" dirty="0">
                <a:latin typeface="Times New Roman"/>
                <a:cs typeface="Times New Roman"/>
              </a:rPr>
              <a:t> </a:t>
            </a:r>
            <a:r>
              <a:rPr lang="en-US" sz="1600" spc="-5" dirty="0">
                <a:latin typeface="Times New Roman"/>
                <a:cs typeface="Times New Roman"/>
              </a:rPr>
              <a:t>depend</a:t>
            </a:r>
            <a:r>
              <a:rPr lang="en-US" sz="1600" dirty="0">
                <a:latin typeface="Times New Roman"/>
                <a:cs typeface="Times New Roman"/>
              </a:rPr>
              <a:t>s</a:t>
            </a:r>
            <a:r>
              <a:rPr lang="en-US" sz="1600" spc="50" dirty="0">
                <a:latin typeface="Times New Roman"/>
                <a:cs typeface="Times New Roman"/>
              </a:rPr>
              <a:t> </a:t>
            </a:r>
            <a:r>
              <a:rPr lang="en-US" sz="1600" spc="-5" dirty="0">
                <a:latin typeface="Times New Roman"/>
                <a:cs typeface="Times New Roman"/>
              </a:rPr>
              <a:t>on th</a:t>
            </a:r>
            <a:r>
              <a:rPr lang="en-US" sz="1600" dirty="0">
                <a:latin typeface="Times New Roman"/>
                <a:cs typeface="Times New Roman"/>
              </a:rPr>
              <a:t>e</a:t>
            </a:r>
            <a:r>
              <a:rPr lang="en-US" sz="1600" spc="120" dirty="0">
                <a:latin typeface="Times New Roman"/>
                <a:cs typeface="Times New Roman"/>
              </a:rPr>
              <a:t> </a:t>
            </a:r>
            <a:r>
              <a:rPr lang="en-US" sz="1600" spc="-5" dirty="0">
                <a:latin typeface="Times New Roman"/>
                <a:cs typeface="Times New Roman"/>
              </a:rPr>
              <a:t>characteristic</a:t>
            </a:r>
            <a:r>
              <a:rPr lang="en-US" sz="1600" dirty="0">
                <a:latin typeface="Times New Roman"/>
                <a:cs typeface="Times New Roman"/>
              </a:rPr>
              <a:t>s</a:t>
            </a:r>
            <a:r>
              <a:rPr lang="en-US" sz="1600" spc="114"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12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120" dirty="0">
                <a:latin typeface="Times New Roman"/>
                <a:cs typeface="Times New Roman"/>
              </a:rPr>
              <a:t> </a:t>
            </a:r>
            <a:r>
              <a:rPr lang="en-US" sz="1600" spc="-5" dirty="0">
                <a:latin typeface="Times New Roman"/>
                <a:cs typeface="Times New Roman"/>
              </a:rPr>
              <a:t>microphon</a:t>
            </a:r>
            <a:r>
              <a:rPr lang="en-US" sz="1600" dirty="0">
                <a:latin typeface="Times New Roman"/>
                <a:cs typeface="Times New Roman"/>
              </a:rPr>
              <a:t>e</a:t>
            </a:r>
            <a:r>
              <a:rPr lang="en-US" sz="1600" spc="120" dirty="0">
                <a:latin typeface="Times New Roman"/>
                <a:cs typeface="Times New Roman"/>
              </a:rPr>
              <a:t> </a:t>
            </a:r>
            <a:r>
              <a:rPr lang="en-US" sz="1600" spc="-25" dirty="0">
                <a:latin typeface="Times New Roman"/>
                <a:cs typeface="Times New Roman"/>
              </a:rPr>
              <a:t>b</a:t>
            </a:r>
            <a:r>
              <a:rPr lang="en-US" sz="1600" spc="-5" dirty="0">
                <a:latin typeface="Times New Roman"/>
                <a:cs typeface="Times New Roman"/>
              </a:rPr>
              <a:t>u</a:t>
            </a:r>
            <a:r>
              <a:rPr lang="en-US" sz="1600" dirty="0">
                <a:latin typeface="Times New Roman"/>
                <a:cs typeface="Times New Roman"/>
              </a:rPr>
              <a:t>t</a:t>
            </a:r>
            <a:r>
              <a:rPr lang="en-US" sz="1600" spc="120" dirty="0">
                <a:latin typeface="Times New Roman"/>
                <a:cs typeface="Times New Roman"/>
              </a:rPr>
              <a:t> </a:t>
            </a:r>
            <a:r>
              <a:rPr lang="en-US" sz="1600" spc="-5" dirty="0">
                <a:latin typeface="Times New Roman"/>
                <a:cs typeface="Times New Roman"/>
              </a:rPr>
              <a:t>als</a:t>
            </a:r>
            <a:r>
              <a:rPr lang="en-US" sz="1600" dirty="0">
                <a:latin typeface="Times New Roman"/>
                <a:cs typeface="Times New Roman"/>
              </a:rPr>
              <a:t>o</a:t>
            </a:r>
            <a:r>
              <a:rPr lang="en-US" sz="1600" spc="114"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n</a:t>
            </a:r>
            <a:r>
              <a:rPr lang="en-US" sz="1600" spc="114"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120" dirty="0">
                <a:latin typeface="Times New Roman"/>
                <a:cs typeface="Times New Roman"/>
              </a:rPr>
              <a:t> </a:t>
            </a:r>
            <a:r>
              <a:rPr lang="en-US" sz="1600" spc="-5" dirty="0">
                <a:latin typeface="Times New Roman"/>
                <a:cs typeface="Times New Roman"/>
              </a:rPr>
              <a:t>geometr</a:t>
            </a:r>
            <a:r>
              <a:rPr lang="en-US" sz="1600" dirty="0">
                <a:latin typeface="Times New Roman"/>
                <a:cs typeface="Times New Roman"/>
              </a:rPr>
              <a:t>y</a:t>
            </a:r>
            <a:r>
              <a:rPr lang="en-US" sz="1600" spc="120"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114"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120" dirty="0">
                <a:latin typeface="Times New Roman"/>
                <a:cs typeface="Times New Roman"/>
              </a:rPr>
              <a:t> </a:t>
            </a:r>
            <a:r>
              <a:rPr lang="en-US" sz="1600" spc="-5" dirty="0">
                <a:latin typeface="Times New Roman"/>
                <a:cs typeface="Times New Roman"/>
              </a:rPr>
              <a:t>photoacoustic</a:t>
            </a:r>
            <a:r>
              <a:rPr lang="en-US" sz="1600" spc="100" dirty="0">
                <a:latin typeface="Times New Roman"/>
                <a:cs typeface="Times New Roman"/>
              </a:rPr>
              <a:t> </a:t>
            </a:r>
            <a:r>
              <a:rPr lang="en-US" sz="1600" spc="-5" dirty="0">
                <a:latin typeface="Times New Roman"/>
                <a:cs typeface="Times New Roman"/>
              </a:rPr>
              <a:t>cell.</a:t>
            </a:r>
            <a:endParaRPr lang="en-US" sz="1600" dirty="0">
              <a:latin typeface="Times New Roman"/>
              <a:cs typeface="Times New Roman"/>
            </a:endParaRPr>
          </a:p>
        </p:txBody>
      </p:sp>
      <p:sp>
        <p:nvSpPr>
          <p:cNvPr id="11" name="TextBox 10">
            <a:extLst>
              <a:ext uri="{FF2B5EF4-FFF2-40B4-BE49-F238E27FC236}">
                <a16:creationId xmlns:a16="http://schemas.microsoft.com/office/drawing/2014/main" id="{2F4F775A-DA1C-9ADA-E9DC-1B7E195C3424}"/>
              </a:ext>
            </a:extLst>
          </p:cNvPr>
          <p:cNvSpPr txBox="1"/>
          <p:nvPr/>
        </p:nvSpPr>
        <p:spPr>
          <a:xfrm>
            <a:off x="43016" y="2618357"/>
            <a:ext cx="8839200" cy="2031325"/>
          </a:xfrm>
          <a:prstGeom prst="rect">
            <a:avLst/>
          </a:prstGeom>
          <a:noFill/>
        </p:spPr>
        <p:txBody>
          <a:bodyPr wrap="square">
            <a:spAutoFit/>
          </a:bodyPr>
          <a:lstStyle/>
          <a:p>
            <a:pPr marL="12700" marR="5080" indent="179705" algn="just">
              <a:spcBef>
                <a:spcPts val="5"/>
              </a:spcBef>
            </a:pPr>
            <a:r>
              <a:rPr lang="en-US" sz="1800" spc="-5"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e </a:t>
            </a:r>
            <a:r>
              <a:rPr lang="en-US" sz="1800" spc="-5" dirty="0">
                <a:latin typeface="Times New Roman" panose="02020603050405020304" pitchFamily="18" charset="0"/>
                <a:cs typeface="Times New Roman" panose="02020603050405020304" pitchFamily="18" charset="0"/>
              </a:rPr>
              <a:t>ide</a:t>
            </a:r>
            <a:r>
              <a:rPr lang="en-US" sz="1800" dirty="0">
                <a:latin typeface="Times New Roman" panose="02020603050405020304" pitchFamily="18" charset="0"/>
                <a:cs typeface="Times New Roman" panose="02020603050405020304" pitchFamily="18" charset="0"/>
              </a:rPr>
              <a:t>a </a:t>
            </a:r>
            <a:r>
              <a:rPr lang="en-US" sz="1800" spc="-5" dirty="0">
                <a:latin typeface="Times New Roman" panose="02020603050405020304" pitchFamily="18" charset="0"/>
                <a:cs typeface="Times New Roman" panose="02020603050405020304" pitchFamily="18" charset="0"/>
              </a:rPr>
              <a:t>o</a:t>
            </a:r>
            <a:r>
              <a:rPr lang="en-US" sz="1800" dirty="0">
                <a:latin typeface="Times New Roman" panose="02020603050405020304" pitchFamily="18" charset="0"/>
                <a:cs typeface="Times New Roman" panose="02020603050405020304" pitchFamily="18" charset="0"/>
              </a:rPr>
              <a:t>f </a:t>
            </a:r>
            <a:r>
              <a:rPr lang="en-US" sz="1800" spc="-5"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e </a:t>
            </a:r>
            <a:r>
              <a:rPr lang="en-US" sz="1800" spc="-5" dirty="0" err="1">
                <a:latin typeface="Times New Roman" panose="02020603050405020304" pitchFamily="18" charset="0"/>
                <a:cs typeface="Times New Roman" panose="02020603050405020304" pitchFamily="18" charset="0"/>
              </a:rPr>
              <a:t>spectraphon</a:t>
            </a:r>
            <a:r>
              <a:rPr lang="en-US" sz="1800" dirty="0" err="1">
                <a:latin typeface="Times New Roman" panose="02020603050405020304" pitchFamily="18" charset="0"/>
                <a:cs typeface="Times New Roman" panose="02020603050405020304" pitchFamily="18" charset="0"/>
              </a:rPr>
              <a:t>e</a:t>
            </a:r>
            <a:r>
              <a:rPr lang="en-US" sz="180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s </a:t>
            </a:r>
            <a:r>
              <a:rPr lang="en-US" sz="1800" spc="-20" dirty="0">
                <a:latin typeface="Times New Roman" panose="02020603050405020304" pitchFamily="18" charset="0"/>
                <a:cs typeface="Times New Roman" panose="02020603050405020304" pitchFamily="18" charset="0"/>
              </a:rPr>
              <a:t>v</a:t>
            </a:r>
            <a:r>
              <a:rPr lang="en-US" sz="1800" spc="-5" dirty="0">
                <a:latin typeface="Times New Roman" panose="02020603050405020304" pitchFamily="18" charset="0"/>
                <a:cs typeface="Times New Roman" panose="02020603050405020304" pitchFamily="18" charset="0"/>
              </a:rPr>
              <a:t>er</a:t>
            </a:r>
            <a:r>
              <a:rPr lang="en-US" sz="1800" dirty="0">
                <a:latin typeface="Times New Roman" panose="02020603050405020304" pitchFamily="18" charset="0"/>
                <a:cs typeface="Times New Roman" panose="02020603050405020304" pitchFamily="18" charset="0"/>
              </a:rPr>
              <a:t>y </a:t>
            </a:r>
            <a:r>
              <a:rPr lang="en-US" sz="1800" spc="-5" dirty="0">
                <a:latin typeface="Times New Roman" panose="02020603050405020304" pitchFamily="18" charset="0"/>
                <a:cs typeface="Times New Roman" panose="02020603050405020304" pitchFamily="18" charset="0"/>
              </a:rPr>
              <a:t>ol</a:t>
            </a:r>
            <a:r>
              <a:rPr lang="en-US" sz="1800" dirty="0">
                <a:latin typeface="Times New Roman" panose="02020603050405020304" pitchFamily="18" charset="0"/>
                <a:cs typeface="Times New Roman" panose="02020603050405020304" pitchFamily="18" charset="0"/>
              </a:rPr>
              <a:t>d </a:t>
            </a:r>
            <a:r>
              <a:rPr lang="en-US" sz="1800" spc="-5" dirty="0">
                <a:latin typeface="Times New Roman" panose="02020603050405020304" pitchFamily="18" charset="0"/>
                <a:cs typeface="Times New Roman" panose="02020603050405020304" pitchFamily="18" charset="0"/>
              </a:rPr>
              <a:t>an</a:t>
            </a:r>
            <a:r>
              <a:rPr lang="en-US" sz="1800" dirty="0">
                <a:latin typeface="Times New Roman" panose="02020603050405020304" pitchFamily="18" charset="0"/>
                <a:cs typeface="Times New Roman" panose="02020603050405020304" pitchFamily="18" charset="0"/>
              </a:rPr>
              <a:t>d </a:t>
            </a:r>
            <a:r>
              <a:rPr lang="en-US" sz="1800" spc="-15" dirty="0">
                <a:latin typeface="Times New Roman" panose="02020603050405020304" pitchFamily="18" charset="0"/>
                <a:cs typeface="Times New Roman" panose="02020603050405020304" pitchFamily="18" charset="0"/>
              </a:rPr>
              <a:t>w</a:t>
            </a:r>
            <a:r>
              <a:rPr lang="en-US" sz="1800" spc="-5" dirty="0">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s </a:t>
            </a:r>
            <a:r>
              <a:rPr lang="en-US" sz="1800" spc="-5" dirty="0">
                <a:latin typeface="Times New Roman" panose="02020603050405020304" pitchFamily="18" charset="0"/>
                <a:cs typeface="Times New Roman" panose="02020603050405020304" pitchFamily="18" charset="0"/>
              </a:rPr>
              <a:t>demonstrate</a:t>
            </a:r>
            <a:r>
              <a:rPr lang="en-US" sz="1800" dirty="0">
                <a:latin typeface="Times New Roman" panose="02020603050405020304" pitchFamily="18" charset="0"/>
                <a:cs typeface="Times New Roman" panose="02020603050405020304" pitchFamily="18" charset="0"/>
              </a:rPr>
              <a:t>d </a:t>
            </a:r>
            <a:r>
              <a:rPr lang="en-US" sz="1800" spc="-5"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y </a:t>
            </a:r>
            <a:r>
              <a:rPr lang="en-US" sz="1800" spc="-90" dirty="0">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Bell an</a:t>
            </a:r>
            <a:r>
              <a:rPr lang="en-US" sz="1800" dirty="0">
                <a:solidFill>
                  <a:srgbClr val="FF0000"/>
                </a:solidFill>
                <a:latin typeface="Times New Roman" panose="02020603050405020304" pitchFamily="18" charset="0"/>
                <a:cs typeface="Times New Roman" panose="02020603050405020304" pitchFamily="18" charset="0"/>
              </a:rPr>
              <a:t>d</a:t>
            </a:r>
            <a:r>
              <a:rPr lang="en-US" sz="1800" spc="114" dirty="0">
                <a:solidFill>
                  <a:srgbClr val="FF0000"/>
                </a:solidFill>
                <a:latin typeface="Times New Roman" panose="02020603050405020304" pitchFamily="18" charset="0"/>
                <a:cs typeface="Times New Roman" panose="02020603050405020304" pitchFamily="18" charset="0"/>
              </a:rPr>
              <a:t> </a:t>
            </a:r>
            <a:r>
              <a:rPr lang="en-US" sz="1800" spc="-90" dirty="0">
                <a:solidFill>
                  <a:srgbClr val="FF0000"/>
                </a:solidFill>
                <a:latin typeface="Times New Roman" panose="02020603050405020304" pitchFamily="18" charset="0"/>
                <a:cs typeface="Times New Roman" panose="02020603050405020304" pitchFamily="18" charset="0"/>
              </a:rPr>
              <a:t>T</a:t>
            </a:r>
            <a:r>
              <a:rPr lang="en-US" sz="1800" spc="-5" dirty="0">
                <a:solidFill>
                  <a:srgbClr val="FF0000"/>
                </a:solidFill>
                <a:latin typeface="Times New Roman" panose="02020603050405020304" pitchFamily="18" charset="0"/>
                <a:cs typeface="Times New Roman" panose="02020603050405020304" pitchFamily="18" charset="0"/>
              </a:rPr>
              <a:t>ynda</a:t>
            </a:r>
            <a:r>
              <a:rPr lang="en-US" sz="1800" dirty="0">
                <a:solidFill>
                  <a:srgbClr val="FF0000"/>
                </a:solidFill>
                <a:latin typeface="Times New Roman" panose="02020603050405020304" pitchFamily="18" charset="0"/>
                <a:cs typeface="Times New Roman" panose="02020603050405020304" pitchFamily="18" charset="0"/>
              </a:rPr>
              <a:t>l</a:t>
            </a:r>
            <a:r>
              <a:rPr lang="en-US" sz="1800" spc="120" dirty="0">
                <a:solidFill>
                  <a:srgbClr val="FF0000"/>
                </a:solidFill>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n</a:t>
            </a:r>
            <a:r>
              <a:rPr lang="en-US" sz="1800" spc="114"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1881</a:t>
            </a:r>
            <a:r>
              <a:rPr lang="en-US" sz="1800" dirty="0">
                <a:latin typeface="Times New Roman" panose="02020603050405020304" pitchFamily="18" charset="0"/>
                <a:cs typeface="Times New Roman" panose="02020603050405020304" pitchFamily="18" charset="0"/>
              </a:rPr>
              <a:t>.</a:t>
            </a:r>
            <a:r>
              <a:rPr lang="en-US" sz="1800" spc="12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H</a:t>
            </a:r>
            <a:r>
              <a:rPr lang="en-US" sz="1800" spc="-30" dirty="0">
                <a:latin typeface="Times New Roman" panose="02020603050405020304" pitchFamily="18" charset="0"/>
                <a:cs typeface="Times New Roman" panose="02020603050405020304" pitchFamily="18" charset="0"/>
              </a:rPr>
              <a:t>o</a:t>
            </a:r>
            <a:r>
              <a:rPr lang="en-US" sz="1800" spc="-5" dirty="0">
                <a:latin typeface="Times New Roman" panose="02020603050405020304" pitchFamily="18" charset="0"/>
                <a:cs typeface="Times New Roman" panose="02020603050405020304" pitchFamily="18" charset="0"/>
              </a:rPr>
              <a:t>w</a:t>
            </a:r>
            <a:r>
              <a:rPr lang="en-US" sz="1800" spc="-30" dirty="0">
                <a:latin typeface="Times New Roman" panose="02020603050405020304" pitchFamily="18" charset="0"/>
                <a:cs typeface="Times New Roman" panose="02020603050405020304" pitchFamily="18" charset="0"/>
              </a:rPr>
              <a:t>e</a:t>
            </a:r>
            <a:r>
              <a:rPr lang="en-US" sz="1800" spc="-20" dirty="0">
                <a:latin typeface="Times New Roman" panose="02020603050405020304" pitchFamily="18" charset="0"/>
                <a:cs typeface="Times New Roman" panose="02020603050405020304" pitchFamily="18" charset="0"/>
              </a:rPr>
              <a:t>v</a:t>
            </a:r>
            <a:r>
              <a:rPr lang="en-US" sz="1800" spc="-5" dirty="0">
                <a:latin typeface="Times New Roman" panose="02020603050405020304" pitchFamily="18" charset="0"/>
                <a:cs typeface="Times New Roman" panose="02020603050405020304" pitchFamily="18" charset="0"/>
              </a:rPr>
              <a:t>e</a:t>
            </a:r>
            <a:r>
              <a:rPr lang="en-US" sz="1800" spc="-45"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a:t>
            </a:r>
            <a:r>
              <a:rPr lang="en-US" sz="1800" spc="12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e</a:t>
            </a:r>
            <a:r>
              <a:rPr lang="en-US" sz="1800" spc="114"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impress</a:t>
            </a:r>
            <a:r>
              <a:rPr lang="en-US" sz="1800" spc="-30" dirty="0">
                <a:latin typeface="Times New Roman" panose="02020603050405020304" pitchFamily="18" charset="0"/>
                <a:cs typeface="Times New Roman" panose="02020603050405020304" pitchFamily="18" charset="0"/>
              </a:rPr>
              <a:t>i</a:t>
            </a:r>
            <a:r>
              <a:rPr lang="en-US" sz="1800" spc="-20"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e</a:t>
            </a:r>
            <a:r>
              <a:rPr lang="en-US" sz="1800" spc="120" dirty="0">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detectio</a:t>
            </a:r>
            <a:r>
              <a:rPr lang="en-US" sz="1800" dirty="0">
                <a:solidFill>
                  <a:srgbClr val="FF0000"/>
                </a:solidFill>
                <a:latin typeface="Times New Roman" panose="02020603050405020304" pitchFamily="18" charset="0"/>
                <a:cs typeface="Times New Roman" panose="02020603050405020304" pitchFamily="18" charset="0"/>
              </a:rPr>
              <a:t>n</a:t>
            </a:r>
            <a:r>
              <a:rPr lang="en-US" sz="1800" spc="114"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sensit</a:t>
            </a:r>
            <a:r>
              <a:rPr lang="en-US" sz="1800" spc="-30" dirty="0">
                <a:solidFill>
                  <a:srgbClr val="FF0000"/>
                </a:solidFill>
                <a:latin typeface="Times New Roman" panose="02020603050405020304" pitchFamily="18" charset="0"/>
                <a:cs typeface="Times New Roman" panose="02020603050405020304" pitchFamily="18" charset="0"/>
              </a:rPr>
              <a:t>i</a:t>
            </a:r>
            <a:r>
              <a:rPr lang="en-US" sz="1800" spc="-5" dirty="0">
                <a:solidFill>
                  <a:srgbClr val="FF0000"/>
                </a:solidFill>
                <a:latin typeface="Times New Roman" panose="02020603050405020304" pitchFamily="18" charset="0"/>
                <a:cs typeface="Times New Roman" panose="02020603050405020304" pitchFamily="18" charset="0"/>
              </a:rPr>
              <a:t>vit</a:t>
            </a:r>
            <a:r>
              <a:rPr lang="en-US" sz="1800" dirty="0">
                <a:solidFill>
                  <a:srgbClr val="FF0000"/>
                </a:solidFill>
                <a:latin typeface="Times New Roman" panose="02020603050405020304" pitchFamily="18" charset="0"/>
                <a:cs typeface="Times New Roman" panose="02020603050405020304" pitchFamily="18" charset="0"/>
              </a:rPr>
              <a:t>y</a:t>
            </a:r>
            <a:r>
              <a:rPr lang="en-US" sz="1800" spc="114"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attained</a:t>
            </a:r>
            <a:r>
              <a:rPr lang="en-US" sz="1800" spc="80" dirty="0">
                <a:solidFill>
                  <a:srgbClr val="FF0000"/>
                </a:solidFill>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toda</a:t>
            </a:r>
            <a:r>
              <a:rPr lang="en-US" sz="1800" dirty="0">
                <a:latin typeface="Times New Roman" panose="02020603050405020304" pitchFamily="18" charset="0"/>
                <a:cs typeface="Times New Roman" panose="02020603050405020304" pitchFamily="18" charset="0"/>
              </a:rPr>
              <a:t>y</a:t>
            </a:r>
            <a:r>
              <a:rPr lang="en-US" sz="1800" spc="8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coul</a:t>
            </a:r>
            <a:r>
              <a:rPr lang="en-US" sz="1800" dirty="0">
                <a:latin typeface="Times New Roman" panose="02020603050405020304" pitchFamily="18" charset="0"/>
                <a:cs typeface="Times New Roman" panose="02020603050405020304" pitchFamily="18" charset="0"/>
              </a:rPr>
              <a:t>d</a:t>
            </a:r>
            <a:r>
              <a:rPr lang="en-US" sz="1800" spc="8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onl</a:t>
            </a:r>
            <a:r>
              <a:rPr lang="en-US" sz="1800" dirty="0">
                <a:latin typeface="Times New Roman" panose="02020603050405020304" pitchFamily="18" charset="0"/>
                <a:cs typeface="Times New Roman" panose="02020603050405020304" pitchFamily="18" charset="0"/>
              </a:rPr>
              <a:t>y</a:t>
            </a:r>
            <a:r>
              <a:rPr lang="en-US" sz="1800" spc="8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e</a:t>
            </a:r>
            <a:r>
              <a:rPr lang="en-US" sz="1800" spc="8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achi</a:t>
            </a:r>
            <a:r>
              <a:rPr lang="en-US" sz="1800" spc="-30" dirty="0">
                <a:latin typeface="Times New Roman" panose="02020603050405020304" pitchFamily="18" charset="0"/>
                <a:cs typeface="Times New Roman" panose="02020603050405020304" pitchFamily="18" charset="0"/>
              </a:rPr>
              <a:t>e</a:t>
            </a:r>
            <a:r>
              <a:rPr lang="en-US" sz="1800" spc="-20" dirty="0">
                <a:latin typeface="Times New Roman" panose="02020603050405020304" pitchFamily="18" charset="0"/>
                <a:cs typeface="Times New Roman" panose="02020603050405020304" pitchFamily="18" charset="0"/>
              </a:rPr>
              <a:t>v</a:t>
            </a:r>
            <a:r>
              <a:rPr lang="en-US" sz="1800" spc="-5" dirty="0">
                <a:latin typeface="Times New Roman" panose="02020603050405020304" pitchFamily="18" charset="0"/>
                <a:cs typeface="Times New Roman" panose="02020603050405020304" pitchFamily="18" charset="0"/>
              </a:rPr>
              <a:t>e</a:t>
            </a:r>
            <a:r>
              <a:rPr lang="en-US" sz="1800" dirty="0">
                <a:latin typeface="Times New Roman" panose="02020603050405020304" pitchFamily="18" charset="0"/>
                <a:cs typeface="Times New Roman" panose="02020603050405020304" pitchFamily="18" charset="0"/>
              </a:rPr>
              <a:t>d</a:t>
            </a:r>
            <a:r>
              <a:rPr lang="en-US" sz="1800" spc="8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wit</a:t>
            </a:r>
            <a:r>
              <a:rPr lang="en-US" sz="1800" dirty="0">
                <a:latin typeface="Times New Roman" panose="02020603050405020304" pitchFamily="18" charset="0"/>
                <a:cs typeface="Times New Roman" panose="02020603050405020304" pitchFamily="18" charset="0"/>
              </a:rPr>
              <a:t>h</a:t>
            </a:r>
            <a:r>
              <a:rPr lang="en-US" sz="1800" spc="7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e</a:t>
            </a:r>
            <a:r>
              <a:rPr lang="en-US" sz="1800" spc="80" dirty="0">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d</a:t>
            </a:r>
            <a:r>
              <a:rPr lang="en-US" sz="1800" spc="-30" dirty="0">
                <a:solidFill>
                  <a:srgbClr val="FF0000"/>
                </a:solidFill>
                <a:latin typeface="Times New Roman" panose="02020603050405020304" pitchFamily="18" charset="0"/>
                <a:cs typeface="Times New Roman" panose="02020603050405020304" pitchFamily="18" charset="0"/>
              </a:rPr>
              <a:t>e</a:t>
            </a:r>
            <a:r>
              <a:rPr lang="en-US" sz="1800" spc="-20" dirty="0">
                <a:solidFill>
                  <a:srgbClr val="FF0000"/>
                </a:solidFill>
                <a:latin typeface="Times New Roman" panose="02020603050405020304" pitchFamily="18" charset="0"/>
                <a:cs typeface="Times New Roman" panose="02020603050405020304" pitchFamily="18" charset="0"/>
              </a:rPr>
              <a:t>v</a:t>
            </a:r>
            <a:r>
              <a:rPr lang="en-US" sz="1800" spc="-5" dirty="0">
                <a:solidFill>
                  <a:srgbClr val="FF0000"/>
                </a:solidFill>
                <a:latin typeface="Times New Roman" panose="02020603050405020304" pitchFamily="18" charset="0"/>
                <a:cs typeface="Times New Roman" panose="02020603050405020304" pitchFamily="18" charset="0"/>
              </a:rPr>
              <a:t>elopmen</a:t>
            </a:r>
            <a:r>
              <a:rPr lang="en-US" sz="1800" dirty="0">
                <a:solidFill>
                  <a:srgbClr val="FF0000"/>
                </a:solidFill>
                <a:latin typeface="Times New Roman" panose="02020603050405020304" pitchFamily="18" charset="0"/>
                <a:cs typeface="Times New Roman" panose="02020603050405020304" pitchFamily="18" charset="0"/>
              </a:rPr>
              <a:t>t</a:t>
            </a:r>
            <a:r>
              <a:rPr lang="en-US" sz="1800" spc="85"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o</a:t>
            </a:r>
            <a:r>
              <a:rPr lang="en-US" sz="1800" dirty="0">
                <a:solidFill>
                  <a:srgbClr val="FF0000"/>
                </a:solidFill>
                <a:latin typeface="Times New Roman" panose="02020603050405020304" pitchFamily="18" charset="0"/>
                <a:cs typeface="Times New Roman" panose="02020603050405020304" pitchFamily="18" charset="0"/>
              </a:rPr>
              <a:t>f</a:t>
            </a:r>
            <a:r>
              <a:rPr lang="en-US" sz="1800" spc="8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lasers</a:t>
            </a:r>
            <a:r>
              <a:rPr lang="en-US" sz="1800" dirty="0">
                <a:latin typeface="Times New Roman" panose="02020603050405020304" pitchFamily="18" charset="0"/>
                <a:cs typeface="Times New Roman" panose="02020603050405020304" pitchFamily="18" charset="0"/>
              </a:rPr>
              <a:t>,</a:t>
            </a:r>
            <a:r>
              <a:rPr lang="en-US" sz="1800" spc="7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sensit</a:t>
            </a:r>
            <a:r>
              <a:rPr lang="en-US" sz="1800" spc="-30" dirty="0">
                <a:latin typeface="Times New Roman" panose="02020603050405020304" pitchFamily="18" charset="0"/>
                <a:cs typeface="Times New Roman" panose="02020603050405020304" pitchFamily="18" charset="0"/>
              </a:rPr>
              <a:t>i</a:t>
            </a:r>
            <a:r>
              <a:rPr lang="en-US" sz="1800" spc="-20"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e </a:t>
            </a:r>
            <a:r>
              <a:rPr lang="en-US" sz="1800" spc="-5" dirty="0">
                <a:latin typeface="Times New Roman" panose="02020603050405020304" pitchFamily="18" charset="0"/>
                <a:cs typeface="Times New Roman" panose="02020603050405020304" pitchFamily="18" charset="0"/>
              </a:rPr>
              <a:t>capacitanc</a:t>
            </a:r>
            <a:r>
              <a:rPr lang="en-US" sz="1800" dirty="0">
                <a:latin typeface="Times New Roman" panose="02020603050405020304" pitchFamily="18" charset="0"/>
                <a:cs typeface="Times New Roman" panose="02020603050405020304" pitchFamily="18" charset="0"/>
              </a:rPr>
              <a:t>e </a:t>
            </a:r>
            <a:r>
              <a:rPr lang="en-US" sz="1800" spc="-5" dirty="0">
                <a:latin typeface="Times New Roman" panose="02020603050405020304" pitchFamily="18" charset="0"/>
                <a:cs typeface="Times New Roman" panose="02020603050405020304" pitchFamily="18" charset="0"/>
              </a:rPr>
              <a:t>microphones</a:t>
            </a:r>
            <a:r>
              <a:rPr lang="en-US" sz="1800" dirty="0">
                <a:latin typeface="Times New Roman" panose="02020603050405020304" pitchFamily="18" charset="0"/>
                <a:cs typeface="Times New Roman" panose="02020603050405020304" pitchFamily="18" charset="0"/>
              </a:rPr>
              <a:t>, </a:t>
            </a:r>
            <a:r>
              <a:rPr lang="en-US" sz="1800" spc="-13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l</a:t>
            </a:r>
            <a:r>
              <a:rPr lang="en-US" sz="1800" spc="-30" dirty="0">
                <a:latin typeface="Times New Roman" panose="02020603050405020304" pitchFamily="18" charset="0"/>
                <a:cs typeface="Times New Roman" panose="02020603050405020304" pitchFamily="18" charset="0"/>
              </a:rPr>
              <a:t>o</a:t>
            </a:r>
            <a:r>
              <a:rPr lang="en-US" sz="1800" spc="-5" dirty="0">
                <a:latin typeface="Times New Roman" panose="02020603050405020304" pitchFamily="18" charset="0"/>
                <a:cs typeface="Times New Roman" panose="02020603050405020304" pitchFamily="18" charset="0"/>
              </a:rPr>
              <a:t>w-nois</a:t>
            </a:r>
            <a:r>
              <a:rPr lang="en-US" sz="1800" dirty="0">
                <a:latin typeface="Times New Roman" panose="02020603050405020304" pitchFamily="18" charset="0"/>
                <a:cs typeface="Times New Roman" panose="02020603050405020304" pitchFamily="18" charset="0"/>
              </a:rPr>
              <a:t>e </a:t>
            </a:r>
            <a:r>
              <a:rPr lang="en-US" sz="1800" spc="-15" dirty="0">
                <a:latin typeface="Times New Roman" panose="02020603050405020304" pitchFamily="18" charset="0"/>
                <a:cs typeface="Times New Roman" panose="02020603050405020304" pitchFamily="18" charset="0"/>
              </a:rPr>
              <a:t>amplifiers</a:t>
            </a:r>
            <a:r>
              <a:rPr lang="en-US" sz="1800" spc="-1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spc="-13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an</a:t>
            </a:r>
            <a:r>
              <a:rPr lang="en-US" sz="1800" dirty="0">
                <a:latin typeface="Times New Roman" panose="02020603050405020304" pitchFamily="18" charset="0"/>
                <a:cs typeface="Times New Roman" panose="02020603050405020304" pitchFamily="18" charset="0"/>
              </a:rPr>
              <a:t>d </a:t>
            </a:r>
            <a:r>
              <a:rPr lang="en-US" sz="1800" spc="-5" dirty="0">
                <a:latin typeface="Times New Roman" panose="02020603050405020304" pitchFamily="18" charset="0"/>
                <a:cs typeface="Times New Roman" panose="02020603050405020304" pitchFamily="18" charset="0"/>
              </a:rPr>
              <a:t>lock-i</a:t>
            </a:r>
            <a:r>
              <a:rPr lang="en-US" sz="1800" dirty="0">
                <a:latin typeface="Times New Roman" panose="02020603050405020304" pitchFamily="18" charset="0"/>
                <a:cs typeface="Times New Roman" panose="02020603050405020304" pitchFamily="18" charset="0"/>
              </a:rPr>
              <a:t>n</a:t>
            </a:r>
            <a:r>
              <a:rPr lang="en-US" sz="1800" spc="13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techniques</a:t>
            </a:r>
            <a:r>
              <a:rPr lang="en-US" sz="1800" dirty="0">
                <a:latin typeface="Times New Roman" panose="02020603050405020304" pitchFamily="18" charset="0"/>
                <a:cs typeface="Times New Roman" panose="02020603050405020304" pitchFamily="18" charset="0"/>
              </a:rPr>
              <a:t>. </a:t>
            </a:r>
            <a:r>
              <a:rPr lang="en-US" sz="1800" spc="-13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Con- centration</a:t>
            </a:r>
            <a:r>
              <a:rPr lang="en-US" sz="1800" spc="2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d</a:t>
            </a:r>
            <a:r>
              <a:rPr lang="en-US" sz="1800" spc="-30" dirty="0">
                <a:latin typeface="Times New Roman" panose="02020603050405020304" pitchFamily="18" charset="0"/>
                <a:cs typeface="Times New Roman" panose="02020603050405020304" pitchFamily="18" charset="0"/>
              </a:rPr>
              <a:t>o</a:t>
            </a:r>
            <a:r>
              <a:rPr lang="en-US" sz="1800" spc="-5" dirty="0">
                <a:latin typeface="Times New Roman" panose="02020603050405020304" pitchFamily="18" charset="0"/>
                <a:cs typeface="Times New Roman" panose="02020603050405020304" pitchFamily="18" charset="0"/>
              </a:rPr>
              <a:t>w</a:t>
            </a:r>
            <a:r>
              <a:rPr lang="en-US" sz="1800" dirty="0">
                <a:latin typeface="Times New Roman" panose="02020603050405020304" pitchFamily="18" charset="0"/>
                <a:cs typeface="Times New Roman" panose="02020603050405020304" pitchFamily="18" charset="0"/>
              </a:rPr>
              <a:t>n</a:t>
            </a:r>
            <a:r>
              <a:rPr lang="en-US" sz="1800" spc="2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a:t>
            </a:r>
            <a:r>
              <a:rPr lang="en-US" sz="1800" dirty="0">
                <a:latin typeface="Times New Roman" panose="02020603050405020304" pitchFamily="18" charset="0"/>
                <a:cs typeface="Times New Roman" panose="02020603050405020304" pitchFamily="18" charset="0"/>
              </a:rPr>
              <a:t>o</a:t>
            </a:r>
            <a:r>
              <a:rPr lang="en-US" sz="1800" spc="2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e</a:t>
            </a:r>
            <a:r>
              <a:rPr lang="en-US" sz="1800" spc="20" dirty="0">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part</a:t>
            </a:r>
            <a:r>
              <a:rPr lang="en-US" sz="1800" dirty="0">
                <a:solidFill>
                  <a:srgbClr val="FF0000"/>
                </a:solidFill>
                <a:latin typeface="Times New Roman" panose="02020603050405020304" pitchFamily="18" charset="0"/>
                <a:cs typeface="Times New Roman" panose="02020603050405020304" pitchFamily="18" charset="0"/>
              </a:rPr>
              <a:t>s</a:t>
            </a:r>
            <a:r>
              <a:rPr lang="en-US" sz="1800" spc="25"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pe</a:t>
            </a:r>
            <a:r>
              <a:rPr lang="en-US" sz="1800" dirty="0">
                <a:solidFill>
                  <a:srgbClr val="FF0000"/>
                </a:solidFill>
                <a:latin typeface="Times New Roman" panose="02020603050405020304" pitchFamily="18" charset="0"/>
                <a:cs typeface="Times New Roman" panose="02020603050405020304" pitchFamily="18" charset="0"/>
              </a:rPr>
              <a:t>r</a:t>
            </a:r>
            <a:r>
              <a:rPr lang="en-US" sz="1800" spc="2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billio</a:t>
            </a:r>
            <a:r>
              <a:rPr lang="en-US" sz="1800" dirty="0">
                <a:solidFill>
                  <a:srgbClr val="FF0000"/>
                </a:solidFill>
                <a:latin typeface="Times New Roman" panose="02020603050405020304" pitchFamily="18" charset="0"/>
                <a:cs typeface="Times New Roman" panose="02020603050405020304" pitchFamily="18" charset="0"/>
              </a:rPr>
              <a:t>n</a:t>
            </a:r>
            <a:r>
              <a:rPr lang="en-US" sz="1800" spc="25"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rang</a:t>
            </a:r>
            <a:r>
              <a:rPr lang="en-US" sz="1800" dirty="0">
                <a:solidFill>
                  <a:srgbClr val="FF0000"/>
                </a:solidFill>
                <a:latin typeface="Times New Roman" panose="02020603050405020304" pitchFamily="18" charset="0"/>
                <a:cs typeface="Times New Roman" panose="02020603050405020304" pitchFamily="18" charset="0"/>
              </a:rPr>
              <a:t>e</a:t>
            </a:r>
            <a:r>
              <a:rPr lang="en-US" sz="1800" spc="2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(ppb</a:t>
            </a:r>
            <a:r>
              <a:rPr lang="en-US" sz="1800" dirty="0">
                <a:solidFill>
                  <a:srgbClr val="FF0000"/>
                </a:solidFill>
                <a:latin typeface="Times New Roman" panose="02020603050405020304" pitchFamily="18" charset="0"/>
                <a:cs typeface="Times New Roman" panose="02020603050405020304" pitchFamily="18" charset="0"/>
              </a:rPr>
              <a:t>,</a:t>
            </a:r>
            <a:r>
              <a:rPr lang="en-US" sz="1800" spc="3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o</a:t>
            </a:r>
            <a:r>
              <a:rPr lang="en-US" sz="1800" dirty="0">
                <a:solidFill>
                  <a:srgbClr val="FF0000"/>
                </a:solidFill>
                <a:latin typeface="Times New Roman" panose="02020603050405020304" pitchFamily="18" charset="0"/>
                <a:cs typeface="Times New Roman" panose="02020603050405020304" pitchFamily="18" charset="0"/>
              </a:rPr>
              <a:t>r</a:t>
            </a:r>
            <a:r>
              <a:rPr lang="en-US" sz="1800" spc="2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10</a:t>
            </a:r>
            <a:r>
              <a:rPr lang="en-US" sz="2400" spc="-37" baseline="27777" dirty="0">
                <a:solidFill>
                  <a:srgbClr val="FF0000"/>
                </a:solidFill>
                <a:latin typeface="Times New Roman" panose="02020603050405020304" pitchFamily="18" charset="0"/>
                <a:cs typeface="Times New Roman" panose="02020603050405020304" pitchFamily="18" charset="0"/>
              </a:rPr>
              <a:t>−</a:t>
            </a:r>
            <a:r>
              <a:rPr lang="en-US" sz="2400" spc="52" baseline="27777" dirty="0">
                <a:solidFill>
                  <a:srgbClr val="FF0000"/>
                </a:solidFill>
                <a:latin typeface="Times New Roman" panose="02020603050405020304" pitchFamily="18" charset="0"/>
                <a:cs typeface="Times New Roman" panose="02020603050405020304" pitchFamily="18" charset="0"/>
              </a:rPr>
              <a:t>9</a:t>
            </a:r>
            <a:r>
              <a:rPr lang="en-US" sz="1800" dirty="0">
                <a:solidFill>
                  <a:srgbClr val="FF0000"/>
                </a:solidFill>
                <a:latin typeface="Times New Roman" panose="02020603050405020304" pitchFamily="18" charset="0"/>
                <a:cs typeface="Times New Roman" panose="02020603050405020304" pitchFamily="18" charset="0"/>
              </a:rPr>
              <a:t>)</a:t>
            </a:r>
            <a:r>
              <a:rPr lang="en-US" sz="1800" spc="2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a</a:t>
            </a:r>
            <a:r>
              <a:rPr lang="en-US" sz="1800" dirty="0">
                <a:solidFill>
                  <a:srgbClr val="FF0000"/>
                </a:solidFill>
                <a:latin typeface="Times New Roman" panose="02020603050405020304" pitchFamily="18" charset="0"/>
                <a:cs typeface="Times New Roman" panose="02020603050405020304" pitchFamily="18" charset="0"/>
              </a:rPr>
              <a:t>t</a:t>
            </a:r>
            <a:r>
              <a:rPr lang="en-US" sz="1800" spc="2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tota</a:t>
            </a:r>
            <a:r>
              <a:rPr lang="en-US" sz="1800" dirty="0">
                <a:solidFill>
                  <a:srgbClr val="FF0000"/>
                </a:solidFill>
                <a:latin typeface="Times New Roman" panose="02020603050405020304" pitchFamily="18" charset="0"/>
                <a:cs typeface="Times New Roman" panose="02020603050405020304" pitchFamily="18" charset="0"/>
              </a:rPr>
              <a:t>l</a:t>
            </a:r>
            <a:r>
              <a:rPr lang="en-US" sz="1800" spc="20" dirty="0">
                <a:solidFill>
                  <a:srgbClr val="FF0000"/>
                </a:solidFill>
                <a:latin typeface="Times New Roman" panose="02020603050405020304" pitchFamily="18" charset="0"/>
                <a:cs typeface="Times New Roman" panose="02020603050405020304" pitchFamily="18" charset="0"/>
              </a:rPr>
              <a:t> </a:t>
            </a:r>
            <a:r>
              <a:rPr lang="en-US" sz="1800" spc="-5" dirty="0">
                <a:solidFill>
                  <a:srgbClr val="FF0000"/>
                </a:solidFill>
                <a:latin typeface="Times New Roman" panose="02020603050405020304" pitchFamily="18" charset="0"/>
                <a:cs typeface="Times New Roman" panose="02020603050405020304" pitchFamily="18" charset="0"/>
              </a:rPr>
              <a:t>pressures of  </a:t>
            </a:r>
            <a:r>
              <a:rPr lang="en-US" sz="1800" spc="-5" dirty="0">
                <a:solidFill>
                  <a:srgbClr val="0000FF"/>
                </a:solidFill>
                <a:latin typeface="Times New Roman" panose="02020603050405020304" pitchFamily="18" charset="0"/>
                <a:cs typeface="Times New Roman" panose="02020603050405020304" pitchFamily="18" charset="0"/>
              </a:rPr>
              <a:t>1 mbar up to several atmospheres </a:t>
            </a:r>
            <a:r>
              <a:rPr lang="en-US" sz="1800" spc="-5" dirty="0">
                <a:latin typeface="Times New Roman" panose="02020603050405020304" pitchFamily="18" charset="0"/>
                <a:cs typeface="Times New Roman" panose="02020603050405020304" pitchFamily="18" charset="0"/>
              </a:rPr>
              <a:t>are readily detectable with a modern </a:t>
            </a:r>
            <a:r>
              <a:rPr lang="en-US" sz="1800" spc="-5" dirty="0" err="1">
                <a:latin typeface="Times New Roman" panose="02020603050405020304" pitchFamily="18" charset="0"/>
                <a:cs typeface="Times New Roman" panose="02020603050405020304" pitchFamily="18" charset="0"/>
              </a:rPr>
              <a:t>spectraphone</a:t>
            </a:r>
            <a:r>
              <a:rPr lang="en-US" sz="1800" spc="-5" dirty="0">
                <a:latin typeface="Times New Roman" panose="02020603050405020304" pitchFamily="18" charset="0"/>
                <a:cs typeface="Times New Roman" panose="02020603050405020304" pitchFamily="18" charset="0"/>
              </a:rPr>
              <a:t> (Fig.).</a:t>
            </a:r>
          </a:p>
          <a:p>
            <a:pPr marL="12700" marR="5080" indent="179705" algn="just">
              <a:spcBef>
                <a:spcPts val="5"/>
              </a:spcBef>
            </a:pP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2" name="object 4">
            <a:extLst>
              <a:ext uri="{FF2B5EF4-FFF2-40B4-BE49-F238E27FC236}">
                <a16:creationId xmlns:a16="http://schemas.microsoft.com/office/drawing/2014/main" id="{914BFE40-3CA5-8696-5657-46AB541C4619}"/>
              </a:ext>
            </a:extLst>
          </p:cNvPr>
          <p:cNvSpPr/>
          <p:nvPr/>
        </p:nvSpPr>
        <p:spPr>
          <a:xfrm>
            <a:off x="1876089" y="4524947"/>
            <a:ext cx="5173053" cy="142685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577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0A354-119F-75FB-AC19-904A6C8D9B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FC6B5D-176A-4C81-2265-7F83486734C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45A913-F419-79E7-E326-A58FF51C1B4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2" name="object 6">
            <a:extLst>
              <a:ext uri="{FF2B5EF4-FFF2-40B4-BE49-F238E27FC236}">
                <a16:creationId xmlns:a16="http://schemas.microsoft.com/office/drawing/2014/main" id="{EE804EEC-1FDD-8C0A-4862-2F07BCB319C2}"/>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Photoacoustic Spectroscopy</a:t>
            </a:r>
          </a:p>
        </p:txBody>
      </p:sp>
      <p:sp>
        <p:nvSpPr>
          <p:cNvPr id="6" name="TextBox 5">
            <a:extLst>
              <a:ext uri="{FF2B5EF4-FFF2-40B4-BE49-F238E27FC236}">
                <a16:creationId xmlns:a16="http://schemas.microsoft.com/office/drawing/2014/main" id="{84650FA9-CB8D-AD96-C67D-CBA714F6C2A8}"/>
              </a:ext>
            </a:extLst>
          </p:cNvPr>
          <p:cNvSpPr txBox="1"/>
          <p:nvPr/>
        </p:nvSpPr>
        <p:spPr>
          <a:xfrm>
            <a:off x="381189" y="844845"/>
            <a:ext cx="8381622" cy="2031325"/>
          </a:xfrm>
          <a:prstGeom prst="rect">
            <a:avLst/>
          </a:prstGeom>
          <a:noFill/>
        </p:spPr>
        <p:txBody>
          <a:bodyPr wrap="square">
            <a:spAutoFit/>
          </a:bodyPr>
          <a:lstStyle/>
          <a:p>
            <a:pPr marL="12700" marR="5080" indent="179705" algn="just"/>
            <a:r>
              <a:rPr lang="en-US" sz="1800" spc="-5" dirty="0">
                <a:solidFill>
                  <a:srgbClr val="141314"/>
                </a:solidFill>
                <a:latin typeface="Times New Roman"/>
                <a:cs typeface="Times New Roman"/>
              </a:rPr>
              <a:t>Th</a:t>
            </a:r>
            <a:r>
              <a:rPr lang="en-US" sz="1800" dirty="0">
                <a:solidFill>
                  <a:srgbClr val="141314"/>
                </a:solidFill>
                <a:latin typeface="Times New Roman"/>
                <a:cs typeface="Times New Roman"/>
              </a:rPr>
              <a:t>e </a:t>
            </a:r>
            <a:r>
              <a:rPr lang="en-US" sz="1800" spc="-5" dirty="0">
                <a:solidFill>
                  <a:srgbClr val="FF0000"/>
                </a:solidFill>
                <a:latin typeface="Times New Roman"/>
                <a:cs typeface="Times New Roman"/>
              </a:rPr>
              <a:t>sensit</a:t>
            </a:r>
            <a:r>
              <a:rPr lang="en-US" sz="1800" spc="-30" dirty="0">
                <a:solidFill>
                  <a:srgbClr val="FF0000"/>
                </a:solidFill>
                <a:latin typeface="Times New Roman"/>
                <a:cs typeface="Times New Roman"/>
              </a:rPr>
              <a:t>i</a:t>
            </a:r>
            <a:r>
              <a:rPr lang="en-US" sz="1800" spc="-5" dirty="0">
                <a:solidFill>
                  <a:srgbClr val="FF0000"/>
                </a:solidFill>
                <a:latin typeface="Times New Roman"/>
                <a:cs typeface="Times New Roman"/>
              </a:rPr>
              <a:t>vit</a:t>
            </a:r>
            <a:r>
              <a:rPr lang="en-US" sz="1800" dirty="0">
                <a:solidFill>
                  <a:srgbClr val="FF0000"/>
                </a:solidFill>
                <a:latin typeface="Times New Roman"/>
                <a:cs typeface="Times New Roman"/>
              </a:rPr>
              <a:t>y</a:t>
            </a:r>
            <a:r>
              <a:rPr lang="en-US" sz="1800" dirty="0">
                <a:solidFill>
                  <a:srgbClr val="141314"/>
                </a:solidFill>
                <a:latin typeface="Times New Roman"/>
                <a:cs typeface="Times New Roman"/>
              </a:rPr>
              <a:t> </a:t>
            </a:r>
            <a:r>
              <a:rPr lang="en-US" sz="1800" spc="-5" dirty="0">
                <a:solidFill>
                  <a:srgbClr val="141314"/>
                </a:solidFill>
                <a:latin typeface="Times New Roman"/>
                <a:cs typeface="Times New Roman"/>
              </a:rPr>
              <a:t>ca</a:t>
            </a:r>
            <a:r>
              <a:rPr lang="en-US" sz="1800" dirty="0">
                <a:solidFill>
                  <a:srgbClr val="141314"/>
                </a:solidFill>
                <a:latin typeface="Times New Roman"/>
                <a:cs typeface="Times New Roman"/>
              </a:rPr>
              <a:t>n </a:t>
            </a:r>
            <a:r>
              <a:rPr lang="en-US" sz="1800" spc="-5" dirty="0">
                <a:solidFill>
                  <a:srgbClr val="141314"/>
                </a:solidFill>
                <a:latin typeface="Times New Roman"/>
                <a:cs typeface="Times New Roman"/>
              </a:rPr>
              <a:t>b</a:t>
            </a:r>
            <a:r>
              <a:rPr lang="en-US" sz="1800" dirty="0">
                <a:solidFill>
                  <a:srgbClr val="141314"/>
                </a:solidFill>
                <a:latin typeface="Times New Roman"/>
                <a:cs typeface="Times New Roman"/>
              </a:rPr>
              <a:t>e </a:t>
            </a:r>
            <a:r>
              <a:rPr lang="en-US" sz="1800" spc="-5" dirty="0">
                <a:solidFill>
                  <a:srgbClr val="141314"/>
                </a:solidFill>
                <a:latin typeface="Times New Roman"/>
                <a:cs typeface="Times New Roman"/>
              </a:rPr>
              <a:t>furthe</a:t>
            </a:r>
            <a:r>
              <a:rPr lang="en-US" sz="1800" dirty="0">
                <a:solidFill>
                  <a:srgbClr val="141314"/>
                </a:solidFill>
                <a:latin typeface="Times New Roman"/>
                <a:cs typeface="Times New Roman"/>
              </a:rPr>
              <a:t>r </a:t>
            </a:r>
            <a:r>
              <a:rPr lang="en-US" sz="1800" spc="-5" dirty="0">
                <a:solidFill>
                  <a:srgbClr val="0000FF"/>
                </a:solidFill>
                <a:latin typeface="Times New Roman"/>
                <a:cs typeface="Times New Roman"/>
              </a:rPr>
              <a:t>enhance</a:t>
            </a:r>
            <a:r>
              <a:rPr lang="en-US" sz="1800" dirty="0">
                <a:solidFill>
                  <a:srgbClr val="0000FF"/>
                </a:solidFill>
                <a:latin typeface="Times New Roman"/>
                <a:cs typeface="Times New Roman"/>
              </a:rPr>
              <a:t>d </a:t>
            </a:r>
            <a:r>
              <a:rPr lang="en-US" sz="1800" spc="-5" dirty="0">
                <a:solidFill>
                  <a:srgbClr val="0000FF"/>
                </a:solidFill>
                <a:latin typeface="Times New Roman"/>
                <a:cs typeface="Times New Roman"/>
              </a:rPr>
              <a:t>b</a:t>
            </a:r>
            <a:r>
              <a:rPr lang="en-US" sz="1800" dirty="0">
                <a:solidFill>
                  <a:srgbClr val="0000FF"/>
                </a:solidFill>
                <a:latin typeface="Times New Roman"/>
                <a:cs typeface="Times New Roman"/>
              </a:rPr>
              <a:t>y </a:t>
            </a:r>
            <a:r>
              <a:rPr lang="en-US" sz="1800" spc="-5" dirty="0">
                <a:solidFill>
                  <a:srgbClr val="0000FF"/>
                </a:solidFill>
                <a:latin typeface="Times New Roman"/>
                <a:cs typeface="Times New Roman"/>
              </a:rPr>
              <a:t>frequen</a:t>
            </a:r>
            <a:r>
              <a:rPr lang="en-US" sz="1800" spc="-20" dirty="0">
                <a:solidFill>
                  <a:srgbClr val="0000FF"/>
                </a:solidFill>
                <a:latin typeface="Times New Roman"/>
                <a:cs typeface="Times New Roman"/>
              </a:rPr>
              <a:t>c</a:t>
            </a:r>
            <a:r>
              <a:rPr lang="en-US" sz="1800" dirty="0">
                <a:solidFill>
                  <a:srgbClr val="0000FF"/>
                </a:solidFill>
                <a:latin typeface="Times New Roman"/>
                <a:cs typeface="Times New Roman"/>
              </a:rPr>
              <a:t>y </a:t>
            </a:r>
            <a:r>
              <a:rPr lang="en-US" sz="1800" spc="-5" dirty="0">
                <a:solidFill>
                  <a:srgbClr val="0000FF"/>
                </a:solidFill>
                <a:latin typeface="Times New Roman"/>
                <a:cs typeface="Times New Roman"/>
              </a:rPr>
              <a:t>modulatio</a:t>
            </a:r>
            <a:r>
              <a:rPr lang="en-US" sz="1800" dirty="0">
                <a:solidFill>
                  <a:srgbClr val="0000FF"/>
                </a:solidFill>
                <a:latin typeface="Times New Roman"/>
                <a:cs typeface="Times New Roman"/>
              </a:rPr>
              <a:t>n </a:t>
            </a:r>
            <a:r>
              <a:rPr lang="en-US" sz="1800" spc="-5" dirty="0">
                <a:solidFill>
                  <a:srgbClr val="141314"/>
                </a:solidFill>
                <a:latin typeface="Times New Roman"/>
                <a:cs typeface="Times New Roman"/>
              </a:rPr>
              <a:t>o</a:t>
            </a:r>
            <a:r>
              <a:rPr lang="en-US" sz="1800" dirty="0">
                <a:solidFill>
                  <a:srgbClr val="141314"/>
                </a:solidFill>
                <a:latin typeface="Times New Roman"/>
                <a:cs typeface="Times New Roman"/>
              </a:rPr>
              <a:t>f </a:t>
            </a:r>
            <a:r>
              <a:rPr lang="en-US" sz="1800" spc="-5" dirty="0">
                <a:solidFill>
                  <a:srgbClr val="141314"/>
                </a:solidFill>
                <a:latin typeface="Times New Roman"/>
                <a:cs typeface="Times New Roman"/>
              </a:rPr>
              <a:t>the lase</a:t>
            </a:r>
            <a:r>
              <a:rPr lang="en-US" sz="1800" dirty="0">
                <a:solidFill>
                  <a:srgbClr val="141314"/>
                </a:solidFill>
                <a:latin typeface="Times New Roman"/>
                <a:cs typeface="Times New Roman"/>
              </a:rPr>
              <a:t>r</a:t>
            </a:r>
            <a:r>
              <a:rPr lang="en-US" sz="1800" spc="105" dirty="0">
                <a:solidFill>
                  <a:srgbClr val="141314"/>
                </a:solidFill>
                <a:latin typeface="Times New Roman"/>
                <a:cs typeface="Times New Roman"/>
              </a:rPr>
              <a:t> </a:t>
            </a:r>
            <a:r>
              <a:rPr lang="en-US" sz="1800" spc="-5" dirty="0">
                <a:solidFill>
                  <a:srgbClr val="141314"/>
                </a:solidFill>
                <a:latin typeface="Times New Roman"/>
                <a:cs typeface="Times New Roman"/>
              </a:rPr>
              <a:t>an</a:t>
            </a:r>
            <a:r>
              <a:rPr lang="en-US" sz="1800" dirty="0">
                <a:solidFill>
                  <a:srgbClr val="141314"/>
                </a:solidFill>
                <a:latin typeface="Times New Roman"/>
                <a:cs typeface="Times New Roman"/>
              </a:rPr>
              <a:t>d</a:t>
            </a:r>
            <a:r>
              <a:rPr lang="en-US" sz="1800" spc="105" dirty="0">
                <a:solidFill>
                  <a:srgbClr val="141314"/>
                </a:solidFill>
                <a:latin typeface="Times New Roman"/>
                <a:cs typeface="Times New Roman"/>
              </a:rPr>
              <a:t> </a:t>
            </a:r>
            <a:r>
              <a:rPr lang="en-US" sz="1800" spc="-5" dirty="0">
                <a:solidFill>
                  <a:srgbClr val="141314"/>
                </a:solidFill>
                <a:latin typeface="Times New Roman"/>
                <a:cs typeface="Times New Roman"/>
              </a:rPr>
              <a:t>b</a:t>
            </a:r>
            <a:r>
              <a:rPr lang="en-US" sz="1800" dirty="0">
                <a:solidFill>
                  <a:srgbClr val="141314"/>
                </a:solidFill>
                <a:latin typeface="Times New Roman"/>
                <a:cs typeface="Times New Roman"/>
              </a:rPr>
              <a:t>y</a:t>
            </a:r>
            <a:r>
              <a:rPr lang="en-US" sz="1800" spc="105" dirty="0">
                <a:solidFill>
                  <a:srgbClr val="141314"/>
                </a:solidFill>
                <a:latin typeface="Times New Roman"/>
                <a:cs typeface="Times New Roman"/>
              </a:rPr>
              <a:t> </a:t>
            </a:r>
            <a:r>
              <a:rPr lang="en-US" sz="1800" spc="-5" dirty="0">
                <a:solidFill>
                  <a:srgbClr val="FF0000"/>
                </a:solidFill>
                <a:latin typeface="Times New Roman"/>
                <a:cs typeface="Times New Roman"/>
              </a:rPr>
              <a:t>intrac</a:t>
            </a:r>
            <a:r>
              <a:rPr lang="en-US" sz="1800" spc="-25" dirty="0">
                <a:solidFill>
                  <a:srgbClr val="FF0000"/>
                </a:solidFill>
                <a:latin typeface="Times New Roman"/>
                <a:cs typeface="Times New Roman"/>
              </a:rPr>
              <a:t>a</a:t>
            </a:r>
            <a:r>
              <a:rPr lang="en-US" sz="1800" spc="-5" dirty="0">
                <a:solidFill>
                  <a:srgbClr val="FF0000"/>
                </a:solidFill>
                <a:latin typeface="Times New Roman"/>
                <a:cs typeface="Times New Roman"/>
              </a:rPr>
              <a:t>vit</a:t>
            </a:r>
            <a:r>
              <a:rPr lang="en-US" sz="1800" dirty="0">
                <a:solidFill>
                  <a:srgbClr val="FF0000"/>
                </a:solidFill>
                <a:latin typeface="Times New Roman"/>
                <a:cs typeface="Times New Roman"/>
              </a:rPr>
              <a:t>y</a:t>
            </a:r>
            <a:r>
              <a:rPr lang="en-US" sz="1800" spc="105" dirty="0">
                <a:solidFill>
                  <a:srgbClr val="FF0000"/>
                </a:solidFill>
                <a:latin typeface="Times New Roman"/>
                <a:cs typeface="Times New Roman"/>
              </a:rPr>
              <a:t> </a:t>
            </a:r>
            <a:r>
              <a:rPr lang="en-US" sz="1800" spc="-5" dirty="0">
                <a:solidFill>
                  <a:srgbClr val="FF0000"/>
                </a:solidFill>
                <a:latin typeface="Times New Roman"/>
                <a:cs typeface="Times New Roman"/>
              </a:rPr>
              <a:t>absorptio</a:t>
            </a:r>
            <a:r>
              <a:rPr lang="en-US" sz="1800" dirty="0">
                <a:solidFill>
                  <a:srgbClr val="FF0000"/>
                </a:solidFill>
                <a:latin typeface="Times New Roman"/>
                <a:cs typeface="Times New Roman"/>
              </a:rPr>
              <a:t>n</a:t>
            </a:r>
            <a:r>
              <a:rPr lang="en-US" sz="1800" spc="110" dirty="0">
                <a:solidFill>
                  <a:srgbClr val="FF0000"/>
                </a:solidFill>
                <a:latin typeface="Times New Roman"/>
                <a:cs typeface="Times New Roman"/>
              </a:rPr>
              <a:t> </a:t>
            </a:r>
            <a:r>
              <a:rPr lang="en-US" sz="1800" spc="-5" dirty="0">
                <a:solidFill>
                  <a:srgbClr val="FF0000"/>
                </a:solidFill>
                <a:latin typeface="Times New Roman"/>
                <a:cs typeface="Times New Roman"/>
              </a:rPr>
              <a:t>techniques</a:t>
            </a:r>
            <a:r>
              <a:rPr lang="en-US" sz="1800" dirty="0">
                <a:solidFill>
                  <a:srgbClr val="141314"/>
                </a:solidFill>
                <a:latin typeface="Times New Roman"/>
                <a:cs typeface="Times New Roman"/>
              </a:rPr>
              <a:t>.</a:t>
            </a:r>
            <a:r>
              <a:rPr lang="en-US" sz="1800" spc="110" dirty="0">
                <a:solidFill>
                  <a:srgbClr val="141314"/>
                </a:solidFill>
                <a:latin typeface="Times New Roman"/>
                <a:cs typeface="Times New Roman"/>
              </a:rPr>
              <a:t> </a:t>
            </a:r>
            <a:r>
              <a:rPr lang="en-US" sz="1800" spc="-50" dirty="0">
                <a:solidFill>
                  <a:srgbClr val="141314"/>
                </a:solidFill>
                <a:latin typeface="Times New Roman"/>
                <a:cs typeface="Times New Roman"/>
              </a:rPr>
              <a:t>W</a:t>
            </a:r>
            <a:r>
              <a:rPr lang="en-US" sz="1800" spc="-5" dirty="0">
                <a:solidFill>
                  <a:srgbClr val="141314"/>
                </a:solidFill>
                <a:latin typeface="Times New Roman"/>
                <a:cs typeface="Times New Roman"/>
              </a:rPr>
              <a:t>it</a:t>
            </a:r>
            <a:r>
              <a:rPr lang="en-US" sz="1800" dirty="0">
                <a:solidFill>
                  <a:srgbClr val="141314"/>
                </a:solidFill>
                <a:latin typeface="Times New Roman"/>
                <a:cs typeface="Times New Roman"/>
              </a:rPr>
              <a:t>h</a:t>
            </a:r>
            <a:r>
              <a:rPr lang="en-US" sz="1800" spc="105" dirty="0">
                <a:solidFill>
                  <a:srgbClr val="141314"/>
                </a:solidFill>
                <a:latin typeface="Times New Roman"/>
                <a:cs typeface="Times New Roman"/>
              </a:rPr>
              <a:t> </a:t>
            </a:r>
            <a:r>
              <a:rPr lang="en-US" sz="1800" spc="-5" dirty="0">
                <a:solidFill>
                  <a:srgbClr val="141314"/>
                </a:solidFill>
                <a:latin typeface="Times New Roman"/>
                <a:cs typeface="Times New Roman"/>
              </a:rPr>
              <a:t>th</a:t>
            </a:r>
            <a:r>
              <a:rPr lang="en-US" sz="1800" dirty="0">
                <a:solidFill>
                  <a:srgbClr val="141314"/>
                </a:solidFill>
                <a:latin typeface="Times New Roman"/>
                <a:cs typeface="Times New Roman"/>
              </a:rPr>
              <a:t>e</a:t>
            </a:r>
            <a:r>
              <a:rPr lang="en-US" sz="1800" spc="110" dirty="0">
                <a:solidFill>
                  <a:srgbClr val="141314"/>
                </a:solidFill>
                <a:latin typeface="Times New Roman"/>
                <a:cs typeface="Times New Roman"/>
              </a:rPr>
              <a:t> </a:t>
            </a:r>
            <a:r>
              <a:rPr lang="en-US" sz="1800" spc="-5" dirty="0">
                <a:solidFill>
                  <a:srgbClr val="141314"/>
                </a:solidFill>
                <a:latin typeface="Times New Roman"/>
                <a:cs typeface="Times New Roman"/>
              </a:rPr>
              <a:t>spectra-phone</a:t>
            </a:r>
            <a:r>
              <a:rPr lang="en-US" sz="1800" dirty="0">
                <a:solidFill>
                  <a:srgbClr val="141314"/>
                </a:solidFill>
                <a:latin typeface="Times New Roman"/>
                <a:cs typeface="Times New Roman"/>
              </a:rPr>
              <a:t> </a:t>
            </a:r>
            <a:r>
              <a:rPr lang="en-US" sz="1800" spc="-5" dirty="0">
                <a:solidFill>
                  <a:srgbClr val="141314"/>
                </a:solidFill>
                <a:latin typeface="Times New Roman"/>
                <a:cs typeface="Times New Roman"/>
              </a:rPr>
              <a:t>insid</a:t>
            </a:r>
            <a:r>
              <a:rPr lang="en-US" sz="1800" dirty="0">
                <a:solidFill>
                  <a:srgbClr val="141314"/>
                </a:solidFill>
                <a:latin typeface="Times New Roman"/>
                <a:cs typeface="Times New Roman"/>
              </a:rPr>
              <a:t>e </a:t>
            </a:r>
            <a:r>
              <a:rPr lang="en-US" sz="1800" spc="-5" dirty="0">
                <a:solidFill>
                  <a:srgbClr val="141314"/>
                </a:solidFill>
                <a:latin typeface="Times New Roman"/>
                <a:cs typeface="Times New Roman"/>
              </a:rPr>
              <a:t>th</a:t>
            </a:r>
            <a:r>
              <a:rPr lang="en-US" sz="1800" dirty="0">
                <a:solidFill>
                  <a:srgbClr val="141314"/>
                </a:solidFill>
                <a:latin typeface="Times New Roman"/>
                <a:cs typeface="Times New Roman"/>
              </a:rPr>
              <a:t>e </a:t>
            </a:r>
            <a:r>
              <a:rPr lang="en-US" sz="1800" spc="-5" dirty="0">
                <a:solidFill>
                  <a:srgbClr val="FF0000"/>
                </a:solidFill>
                <a:latin typeface="Times New Roman"/>
                <a:cs typeface="Times New Roman"/>
              </a:rPr>
              <a:t>lase</a:t>
            </a:r>
            <a:r>
              <a:rPr lang="en-US" sz="1800" dirty="0">
                <a:solidFill>
                  <a:srgbClr val="FF0000"/>
                </a:solidFill>
                <a:latin typeface="Times New Roman"/>
                <a:cs typeface="Times New Roman"/>
              </a:rPr>
              <a:t>r </a:t>
            </a:r>
            <a:r>
              <a:rPr lang="en-US" sz="1800" spc="-5" dirty="0">
                <a:solidFill>
                  <a:srgbClr val="FF0000"/>
                </a:solidFill>
                <a:latin typeface="Times New Roman"/>
                <a:cs typeface="Times New Roman"/>
              </a:rPr>
              <a:t>c</a:t>
            </a:r>
            <a:r>
              <a:rPr lang="en-US" sz="1800" spc="-25" dirty="0">
                <a:solidFill>
                  <a:srgbClr val="FF0000"/>
                </a:solidFill>
                <a:latin typeface="Times New Roman"/>
                <a:cs typeface="Times New Roman"/>
              </a:rPr>
              <a:t>a</a:t>
            </a:r>
            <a:r>
              <a:rPr lang="en-US" sz="1800" spc="-5" dirty="0">
                <a:solidFill>
                  <a:srgbClr val="FF0000"/>
                </a:solidFill>
                <a:latin typeface="Times New Roman"/>
                <a:cs typeface="Times New Roman"/>
              </a:rPr>
              <a:t>vit</a:t>
            </a:r>
            <a:r>
              <a:rPr lang="en-US" sz="1800" spc="-75" dirty="0">
                <a:solidFill>
                  <a:srgbClr val="FF0000"/>
                </a:solidFill>
                <a:latin typeface="Times New Roman"/>
                <a:cs typeface="Times New Roman"/>
              </a:rPr>
              <a:t>y</a:t>
            </a:r>
            <a:r>
              <a:rPr lang="en-US" sz="1800" dirty="0">
                <a:solidFill>
                  <a:srgbClr val="141314"/>
                </a:solidFill>
                <a:latin typeface="Times New Roman"/>
                <a:cs typeface="Times New Roman"/>
              </a:rPr>
              <a:t>, </a:t>
            </a:r>
            <a:r>
              <a:rPr lang="en-US" sz="1800" spc="-75" dirty="0">
                <a:solidFill>
                  <a:srgbClr val="141314"/>
                </a:solidFill>
                <a:latin typeface="Times New Roman"/>
                <a:cs typeface="Times New Roman"/>
              </a:rPr>
              <a:t> </a:t>
            </a:r>
            <a:r>
              <a:rPr lang="en-US" sz="1800" spc="-5" dirty="0">
                <a:solidFill>
                  <a:srgbClr val="141314"/>
                </a:solidFill>
                <a:latin typeface="Times New Roman"/>
                <a:cs typeface="Times New Roman"/>
              </a:rPr>
              <a:t>th</a:t>
            </a:r>
            <a:r>
              <a:rPr lang="en-US" sz="1800" dirty="0">
                <a:solidFill>
                  <a:srgbClr val="141314"/>
                </a:solidFill>
                <a:latin typeface="Times New Roman"/>
                <a:cs typeface="Times New Roman"/>
              </a:rPr>
              <a:t>e </a:t>
            </a:r>
            <a:r>
              <a:rPr lang="en-US" sz="1800" spc="-75" dirty="0">
                <a:solidFill>
                  <a:srgbClr val="141314"/>
                </a:solidFill>
                <a:latin typeface="Times New Roman"/>
                <a:cs typeface="Times New Roman"/>
              </a:rPr>
              <a:t> </a:t>
            </a:r>
            <a:r>
              <a:rPr lang="en-US" sz="1800" spc="-5" dirty="0">
                <a:solidFill>
                  <a:srgbClr val="FF0000"/>
                </a:solidFill>
                <a:latin typeface="Times New Roman"/>
                <a:cs typeface="Times New Roman"/>
              </a:rPr>
              <a:t>photoacousti</a:t>
            </a:r>
            <a:r>
              <a:rPr lang="en-US" sz="1800" dirty="0">
                <a:solidFill>
                  <a:srgbClr val="FF0000"/>
                </a:solidFill>
                <a:latin typeface="Times New Roman"/>
                <a:cs typeface="Times New Roman"/>
              </a:rPr>
              <a:t>c </a:t>
            </a:r>
            <a:r>
              <a:rPr lang="en-US" sz="1800" spc="-5" dirty="0">
                <a:solidFill>
                  <a:srgbClr val="FF0000"/>
                </a:solidFill>
                <a:latin typeface="Times New Roman"/>
                <a:cs typeface="Times New Roman"/>
              </a:rPr>
              <a:t>signa</a:t>
            </a:r>
            <a:r>
              <a:rPr lang="en-US" sz="1800" dirty="0">
                <a:solidFill>
                  <a:srgbClr val="FF0000"/>
                </a:solidFill>
                <a:latin typeface="Times New Roman"/>
                <a:cs typeface="Times New Roman"/>
              </a:rPr>
              <a:t>l </a:t>
            </a:r>
            <a:r>
              <a:rPr lang="en-US" sz="1800" spc="-5" dirty="0">
                <a:solidFill>
                  <a:srgbClr val="141314"/>
                </a:solidFill>
                <a:latin typeface="Times New Roman"/>
                <a:cs typeface="Times New Roman"/>
              </a:rPr>
              <a:t>du</a:t>
            </a:r>
            <a:r>
              <a:rPr lang="en-US" sz="1800" dirty="0">
                <a:solidFill>
                  <a:srgbClr val="141314"/>
                </a:solidFill>
                <a:latin typeface="Times New Roman"/>
                <a:cs typeface="Times New Roman"/>
              </a:rPr>
              <a:t>e </a:t>
            </a:r>
            <a:r>
              <a:rPr lang="en-US" sz="1800" spc="-5" dirty="0">
                <a:solidFill>
                  <a:srgbClr val="141314"/>
                </a:solidFill>
                <a:latin typeface="Times New Roman"/>
                <a:cs typeface="Times New Roman"/>
              </a:rPr>
              <a:t>t</a:t>
            </a:r>
            <a:r>
              <a:rPr lang="en-US" sz="1800" dirty="0">
                <a:solidFill>
                  <a:srgbClr val="141314"/>
                </a:solidFill>
                <a:latin typeface="Times New Roman"/>
                <a:cs typeface="Times New Roman"/>
              </a:rPr>
              <a:t>o </a:t>
            </a:r>
            <a:r>
              <a:rPr lang="en-US" sz="1800" spc="-5" dirty="0" err="1">
                <a:solidFill>
                  <a:srgbClr val="0000FF"/>
                </a:solidFill>
                <a:latin typeface="Times New Roman"/>
                <a:cs typeface="Times New Roman"/>
              </a:rPr>
              <a:t>nonsaturating</a:t>
            </a:r>
            <a:r>
              <a:rPr lang="en-US" sz="1800" spc="-5" dirty="0">
                <a:solidFill>
                  <a:srgbClr val="0000FF"/>
                </a:solidFill>
                <a:latin typeface="Times New Roman"/>
                <a:cs typeface="Times New Roman"/>
              </a:rPr>
              <a:t> transition</a:t>
            </a:r>
            <a:r>
              <a:rPr lang="en-US" sz="1800" dirty="0">
                <a:solidFill>
                  <a:srgbClr val="0000FF"/>
                </a:solidFill>
                <a:latin typeface="Times New Roman"/>
                <a:cs typeface="Times New Roman"/>
              </a:rPr>
              <a:t>s </a:t>
            </a:r>
            <a:r>
              <a:rPr lang="en-US" sz="1800" spc="-5" dirty="0">
                <a:solidFill>
                  <a:srgbClr val="141314"/>
                </a:solidFill>
                <a:latin typeface="Times New Roman"/>
                <a:cs typeface="Times New Roman"/>
              </a:rPr>
              <a:t>i</a:t>
            </a:r>
            <a:r>
              <a:rPr lang="en-US" sz="1800" dirty="0">
                <a:solidFill>
                  <a:srgbClr val="141314"/>
                </a:solidFill>
                <a:latin typeface="Times New Roman"/>
                <a:cs typeface="Times New Roman"/>
              </a:rPr>
              <a:t>s </a:t>
            </a:r>
            <a:r>
              <a:rPr lang="en-US" sz="1800" spc="-5" dirty="0">
                <a:solidFill>
                  <a:srgbClr val="141314"/>
                </a:solidFill>
                <a:latin typeface="Times New Roman"/>
                <a:cs typeface="Times New Roman"/>
              </a:rPr>
              <a:t>increase</a:t>
            </a:r>
            <a:r>
              <a:rPr lang="en-US" sz="1800" dirty="0">
                <a:solidFill>
                  <a:srgbClr val="141314"/>
                </a:solidFill>
                <a:latin typeface="Times New Roman"/>
                <a:cs typeface="Times New Roman"/>
              </a:rPr>
              <a:t>d </a:t>
            </a:r>
            <a:r>
              <a:rPr lang="en-US" sz="1800" spc="-5" dirty="0">
                <a:solidFill>
                  <a:srgbClr val="141314"/>
                </a:solidFill>
                <a:latin typeface="Times New Roman"/>
                <a:cs typeface="Times New Roman"/>
              </a:rPr>
              <a:t>b</a:t>
            </a:r>
            <a:r>
              <a:rPr lang="en-US" sz="1800" dirty="0">
                <a:solidFill>
                  <a:srgbClr val="141314"/>
                </a:solidFill>
                <a:latin typeface="Times New Roman"/>
                <a:cs typeface="Times New Roman"/>
              </a:rPr>
              <a:t>y a </a:t>
            </a:r>
            <a:r>
              <a:rPr lang="en-US" sz="1800" spc="-15" dirty="0">
                <a:solidFill>
                  <a:srgbClr val="00B050"/>
                </a:solidFill>
                <a:latin typeface="Times New Roman"/>
                <a:cs typeface="Times New Roman"/>
              </a:rPr>
              <a:t>f</a:t>
            </a:r>
            <a:r>
              <a:rPr lang="en-US" sz="1800" spc="-5" dirty="0">
                <a:solidFill>
                  <a:srgbClr val="00B050"/>
                </a:solidFill>
                <a:latin typeface="Times New Roman"/>
                <a:cs typeface="Times New Roman"/>
              </a:rPr>
              <a:t>acto</a:t>
            </a:r>
            <a:r>
              <a:rPr lang="en-US" sz="1800" dirty="0">
                <a:solidFill>
                  <a:srgbClr val="00B050"/>
                </a:solidFill>
                <a:latin typeface="Times New Roman"/>
                <a:cs typeface="Times New Roman"/>
              </a:rPr>
              <a:t>r </a:t>
            </a:r>
            <a:r>
              <a:rPr lang="en-US" sz="1800" i="1" dirty="0">
                <a:solidFill>
                  <a:srgbClr val="00B050"/>
                </a:solidFill>
                <a:latin typeface="Times New Roman"/>
                <a:cs typeface="Times New Roman"/>
              </a:rPr>
              <a:t>q</a:t>
            </a:r>
            <a:r>
              <a:rPr lang="en-US" sz="1800" i="1" dirty="0">
                <a:solidFill>
                  <a:srgbClr val="141314"/>
                </a:solidFill>
                <a:latin typeface="Times New Roman"/>
                <a:cs typeface="Times New Roman"/>
              </a:rPr>
              <a:t> </a:t>
            </a:r>
            <a:r>
              <a:rPr lang="en-US" sz="1800" i="1" spc="-45" dirty="0">
                <a:solidFill>
                  <a:srgbClr val="141314"/>
                </a:solidFill>
                <a:latin typeface="Times New Roman"/>
                <a:cs typeface="Times New Roman"/>
              </a:rPr>
              <a:t> </a:t>
            </a:r>
            <a:r>
              <a:rPr lang="en-US" sz="1800" spc="-5" dirty="0">
                <a:solidFill>
                  <a:srgbClr val="141314"/>
                </a:solidFill>
                <a:latin typeface="Times New Roman"/>
                <a:cs typeface="Times New Roman"/>
              </a:rPr>
              <a:t>a</a:t>
            </a:r>
            <a:r>
              <a:rPr lang="en-US" sz="1800" dirty="0">
                <a:solidFill>
                  <a:srgbClr val="141314"/>
                </a:solidFill>
                <a:latin typeface="Times New Roman"/>
                <a:cs typeface="Times New Roman"/>
              </a:rPr>
              <a:t>s a </a:t>
            </a:r>
            <a:r>
              <a:rPr lang="en-US" sz="1800" spc="-95" dirty="0">
                <a:solidFill>
                  <a:srgbClr val="141314"/>
                </a:solidFill>
                <a:latin typeface="Times New Roman"/>
                <a:cs typeface="Times New Roman"/>
              </a:rPr>
              <a:t> </a:t>
            </a:r>
            <a:r>
              <a:rPr lang="en-US" sz="1800" spc="-5" dirty="0">
                <a:solidFill>
                  <a:srgbClr val="141314"/>
                </a:solidFill>
                <a:latin typeface="Times New Roman"/>
                <a:cs typeface="Times New Roman"/>
              </a:rPr>
              <a:t>resul</a:t>
            </a:r>
            <a:r>
              <a:rPr lang="en-US" sz="1800" dirty="0">
                <a:solidFill>
                  <a:srgbClr val="141314"/>
                </a:solidFill>
                <a:latin typeface="Times New Roman"/>
                <a:cs typeface="Times New Roman"/>
              </a:rPr>
              <a:t>t </a:t>
            </a:r>
            <a:r>
              <a:rPr lang="en-US" sz="1800" spc="-5" dirty="0">
                <a:solidFill>
                  <a:srgbClr val="141314"/>
                </a:solidFill>
                <a:latin typeface="Times New Roman"/>
                <a:cs typeface="Times New Roman"/>
              </a:rPr>
              <a:t>o</a:t>
            </a:r>
            <a:r>
              <a:rPr lang="en-US" sz="1800" dirty="0">
                <a:solidFill>
                  <a:srgbClr val="141314"/>
                </a:solidFill>
                <a:latin typeface="Times New Roman"/>
                <a:cs typeface="Times New Roman"/>
              </a:rPr>
              <a:t>f a </a:t>
            </a:r>
            <a:r>
              <a:rPr lang="en-US" sz="1800" i="1" spc="45" dirty="0">
                <a:solidFill>
                  <a:srgbClr val="00B050"/>
                </a:solidFill>
                <a:latin typeface="Times New Roman"/>
                <a:cs typeface="Times New Roman"/>
              </a:rPr>
              <a:t>q</a:t>
            </a:r>
            <a:r>
              <a:rPr lang="en-US" sz="1800" spc="-5" dirty="0">
                <a:solidFill>
                  <a:srgbClr val="00B050"/>
                </a:solidFill>
                <a:latin typeface="Times New Roman"/>
                <a:cs typeface="Times New Roman"/>
              </a:rPr>
              <a:t>-fol</a:t>
            </a:r>
            <a:r>
              <a:rPr lang="en-US" sz="1800" dirty="0">
                <a:solidFill>
                  <a:srgbClr val="00B050"/>
                </a:solidFill>
                <a:latin typeface="Times New Roman"/>
                <a:cs typeface="Times New Roman"/>
              </a:rPr>
              <a:t>d </a:t>
            </a:r>
            <a:r>
              <a:rPr lang="en-US" sz="1800" spc="-5" dirty="0">
                <a:solidFill>
                  <a:srgbClr val="00B050"/>
                </a:solidFill>
                <a:latin typeface="Times New Roman"/>
                <a:cs typeface="Times New Roman"/>
              </a:rPr>
              <a:t>increas</a:t>
            </a:r>
            <a:r>
              <a:rPr lang="en-US" sz="1800" dirty="0">
                <a:solidFill>
                  <a:srgbClr val="00B050"/>
                </a:solidFill>
                <a:latin typeface="Times New Roman"/>
                <a:cs typeface="Times New Roman"/>
              </a:rPr>
              <a:t>e in </a:t>
            </a:r>
            <a:r>
              <a:rPr lang="en-US" sz="1800" spc="-5" dirty="0">
                <a:solidFill>
                  <a:srgbClr val="00B050"/>
                </a:solidFill>
                <a:latin typeface="Times New Roman"/>
                <a:cs typeface="Times New Roman"/>
              </a:rPr>
              <a:t>the laser intensity </a:t>
            </a:r>
            <a:r>
              <a:rPr lang="en-US" sz="1800" spc="-5" dirty="0">
                <a:solidFill>
                  <a:srgbClr val="141314"/>
                </a:solidFill>
                <a:latin typeface="Times New Roman"/>
                <a:cs typeface="Times New Roman"/>
              </a:rPr>
              <a:t>inside the resonator. </a:t>
            </a:r>
          </a:p>
          <a:p>
            <a:pPr marL="12700" marR="5080" indent="179705" algn="just"/>
            <a:endParaRPr lang="en-US" spc="-5" dirty="0">
              <a:solidFill>
                <a:srgbClr val="141314"/>
              </a:solidFill>
              <a:latin typeface="Times New Roman"/>
              <a:cs typeface="Times New Roman"/>
            </a:endParaRPr>
          </a:p>
          <a:p>
            <a:pPr marL="12700" marR="5080" indent="179705" algn="just"/>
            <a:r>
              <a:rPr lang="en-US" sz="1800" spc="-5" dirty="0">
                <a:solidFill>
                  <a:srgbClr val="141314"/>
                </a:solidFill>
                <a:latin typeface="Times New Roman"/>
                <a:cs typeface="Times New Roman"/>
              </a:rPr>
              <a:t>The </a:t>
            </a:r>
            <a:r>
              <a:rPr lang="en-US" sz="1800" spc="-5" dirty="0">
                <a:solidFill>
                  <a:srgbClr val="00B050"/>
                </a:solidFill>
                <a:latin typeface="Times New Roman"/>
                <a:cs typeface="Times New Roman"/>
              </a:rPr>
              <a:t>optoacoustic cell </a:t>
            </a:r>
            <a:r>
              <a:rPr lang="en-US" sz="1800" spc="-5" dirty="0">
                <a:solidFill>
                  <a:srgbClr val="141314"/>
                </a:solidFill>
                <a:latin typeface="Times New Roman"/>
                <a:cs typeface="Times New Roman"/>
              </a:rPr>
              <a:t>can be placed inside a multipath optical cell (Fig), where an </a:t>
            </a:r>
            <a:r>
              <a:rPr lang="en-US" sz="1800" spc="-5" dirty="0">
                <a:solidFill>
                  <a:srgbClr val="00B050"/>
                </a:solidFill>
                <a:latin typeface="Times New Roman"/>
                <a:cs typeface="Times New Roman"/>
              </a:rPr>
              <a:t>effective absorption path length </a:t>
            </a:r>
            <a:r>
              <a:rPr lang="en-US" sz="1800" spc="-5" dirty="0">
                <a:solidFill>
                  <a:srgbClr val="141314"/>
                </a:solidFill>
                <a:latin typeface="Times New Roman"/>
                <a:cs typeface="Times New Roman"/>
              </a:rPr>
              <a:t>of about 50 m can be readily realized. </a:t>
            </a:r>
            <a:endParaRPr lang="en-US" sz="1800" dirty="0">
              <a:latin typeface="Times New Roman"/>
              <a:cs typeface="Times New Roman"/>
            </a:endParaRPr>
          </a:p>
        </p:txBody>
      </p:sp>
      <p:sp>
        <p:nvSpPr>
          <p:cNvPr id="7" name="object 4">
            <a:extLst>
              <a:ext uri="{FF2B5EF4-FFF2-40B4-BE49-F238E27FC236}">
                <a16:creationId xmlns:a16="http://schemas.microsoft.com/office/drawing/2014/main" id="{D16DB34F-6054-54C0-7DAB-5DDEA5374F7F}"/>
              </a:ext>
            </a:extLst>
          </p:cNvPr>
          <p:cNvSpPr/>
          <p:nvPr/>
        </p:nvSpPr>
        <p:spPr>
          <a:xfrm>
            <a:off x="1747908" y="3288771"/>
            <a:ext cx="6078569" cy="241393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5066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A35E5-D03F-25E0-F6AA-A5B984FE1B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E09C6D1-AFF9-2EE9-37C9-0E43DF905958}"/>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6DD7F-2293-11FE-101E-38A7FC0201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6" name="object 6">
            <a:extLst>
              <a:ext uri="{FF2B5EF4-FFF2-40B4-BE49-F238E27FC236}">
                <a16:creationId xmlns:a16="http://schemas.microsoft.com/office/drawing/2014/main" id="{20A35CD8-3652-05BC-A1AA-DA29EC6C4C3A}"/>
              </a:ext>
            </a:extLst>
          </p:cNvPr>
          <p:cNvSpPr txBox="1"/>
          <p:nvPr/>
        </p:nvSpPr>
        <p:spPr>
          <a:xfrm>
            <a:off x="304800" y="190039"/>
            <a:ext cx="5968180" cy="707886"/>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Photoacoustic Spectroscopy: Example </a:t>
            </a:r>
          </a:p>
        </p:txBody>
      </p:sp>
      <p:sp>
        <p:nvSpPr>
          <p:cNvPr id="8" name="TextBox 7">
            <a:extLst>
              <a:ext uri="{FF2B5EF4-FFF2-40B4-BE49-F238E27FC236}">
                <a16:creationId xmlns:a16="http://schemas.microsoft.com/office/drawing/2014/main" id="{E09BB17E-191A-0892-7B41-8C9398FB73C1}"/>
              </a:ext>
            </a:extLst>
          </p:cNvPr>
          <p:cNvSpPr txBox="1"/>
          <p:nvPr/>
        </p:nvSpPr>
        <p:spPr>
          <a:xfrm>
            <a:off x="154481" y="1260894"/>
            <a:ext cx="8839200" cy="1477328"/>
          </a:xfrm>
          <a:prstGeom prst="rect">
            <a:avLst/>
          </a:prstGeom>
          <a:noFill/>
        </p:spPr>
        <p:txBody>
          <a:bodyPr wrap="square">
            <a:spAutoFit/>
          </a:bodyPr>
          <a:lstStyle/>
          <a:p>
            <a:pPr algn="just"/>
            <a:r>
              <a:rPr lang="en-US" dirty="0"/>
              <a:t>The optoacoustic method has been applied with great success to high-resolution spectroscopy of </a:t>
            </a:r>
            <a:r>
              <a:rPr lang="en-US" dirty="0">
                <a:solidFill>
                  <a:srgbClr val="00B050"/>
                </a:solidFill>
              </a:rPr>
              <a:t>rotational–vibrational bands of numerous molecules.</a:t>
            </a:r>
            <a:r>
              <a:rPr lang="en-US" dirty="0"/>
              <a:t> The </a:t>
            </a:r>
            <a:r>
              <a:rPr lang="en-US" dirty="0">
                <a:solidFill>
                  <a:srgbClr val="FF0000"/>
                </a:solidFill>
              </a:rPr>
              <a:t>figure</a:t>
            </a:r>
            <a:r>
              <a:rPr lang="en-US" dirty="0"/>
              <a:t> illustrates as an example a section of the visible overtone </a:t>
            </a:r>
            <a:r>
              <a:rPr lang="en-US" dirty="0">
                <a:solidFill>
                  <a:srgbClr val="0000FF"/>
                </a:solidFill>
              </a:rPr>
              <a:t>absorption spectrum of the  C</a:t>
            </a:r>
            <a:r>
              <a:rPr lang="en-US" baseline="-25000" dirty="0">
                <a:solidFill>
                  <a:srgbClr val="0000FF"/>
                </a:solidFill>
              </a:rPr>
              <a:t>2</a:t>
            </a:r>
            <a:r>
              <a:rPr lang="en-US" dirty="0">
                <a:solidFill>
                  <a:srgbClr val="0000FF"/>
                </a:solidFill>
              </a:rPr>
              <a:t>H</a:t>
            </a:r>
            <a:r>
              <a:rPr lang="en-US" baseline="-25000" dirty="0">
                <a:solidFill>
                  <a:srgbClr val="0000FF"/>
                </a:solidFill>
              </a:rPr>
              <a:t>2</a:t>
            </a:r>
            <a:r>
              <a:rPr lang="en-US" dirty="0">
                <a:solidFill>
                  <a:srgbClr val="0000FF"/>
                </a:solidFill>
              </a:rPr>
              <a:t>  </a:t>
            </a:r>
            <a:r>
              <a:rPr lang="en-US" dirty="0"/>
              <a:t>molecule where,  in spite of the </a:t>
            </a:r>
            <a:r>
              <a:rPr lang="en-US" dirty="0">
                <a:solidFill>
                  <a:srgbClr val="0000FF"/>
                </a:solidFill>
              </a:rPr>
              <a:t>small absorption coefficient</a:t>
            </a:r>
            <a:r>
              <a:rPr lang="en-US" dirty="0"/>
              <a:t>,  a good signal-to-noise ratio could be achieved.</a:t>
            </a:r>
          </a:p>
        </p:txBody>
      </p:sp>
      <p:sp>
        <p:nvSpPr>
          <p:cNvPr id="9" name="object 4">
            <a:extLst>
              <a:ext uri="{FF2B5EF4-FFF2-40B4-BE49-F238E27FC236}">
                <a16:creationId xmlns:a16="http://schemas.microsoft.com/office/drawing/2014/main" id="{F689DAF3-CD51-A4CC-6A79-0780D764A9C1}"/>
              </a:ext>
            </a:extLst>
          </p:cNvPr>
          <p:cNvSpPr/>
          <p:nvPr/>
        </p:nvSpPr>
        <p:spPr>
          <a:xfrm>
            <a:off x="2544245" y="2652239"/>
            <a:ext cx="4436658" cy="3187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9948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5A4FA3B8-C3D3-3C48-AC88-2F8868AFB0B8}"/>
              </a:ext>
            </a:extLst>
          </p:cNvPr>
          <p:cNvSpPr>
            <a:spLocks noGrp="1"/>
          </p:cNvSpPr>
          <p:nvPr>
            <p:ph type="sldNum" sz="quarter" idx="11"/>
          </p:nvPr>
        </p:nvSpPr>
        <p:spPr/>
        <p:txBody>
          <a:bodyPr/>
          <a:lstStyle/>
          <a:p>
            <a:fld id="{765680C1-7D02-4CAE-AD3A-1DE0ABC12A45}" type="slidenum">
              <a:rPr lang="en-US" altLang="en-US"/>
              <a:pPr/>
              <a:t>14</a:t>
            </a:fld>
            <a:endParaRPr lang="en-US" altLang="en-US"/>
          </a:p>
        </p:txBody>
      </p:sp>
      <p:sp>
        <p:nvSpPr>
          <p:cNvPr id="59394" name="Rectangle 2">
            <a:extLst>
              <a:ext uri="{FF2B5EF4-FFF2-40B4-BE49-F238E27FC236}">
                <a16:creationId xmlns:a16="http://schemas.microsoft.com/office/drawing/2014/main" id="{AFD7D546-9F9E-DE41-6357-D027387F64BE}"/>
              </a:ext>
            </a:extLst>
          </p:cNvPr>
          <p:cNvSpPr>
            <a:spLocks noGrp="1" noRot="1" noChangeArrowheads="1"/>
          </p:cNvSpPr>
          <p:nvPr>
            <p:ph type="title"/>
          </p:nvPr>
        </p:nvSpPr>
        <p:spPr/>
        <p:txBody>
          <a:bodyPr/>
          <a:lstStyle/>
          <a:p>
            <a:r>
              <a:rPr lang="en-US" altLang="en-US" dirty="0">
                <a:solidFill>
                  <a:srgbClr val="FF0000"/>
                </a:solidFill>
              </a:rPr>
              <a:t>Theory</a:t>
            </a:r>
          </a:p>
        </p:txBody>
      </p:sp>
      <p:sp>
        <p:nvSpPr>
          <p:cNvPr id="59395" name="Rectangle 3">
            <a:extLst>
              <a:ext uri="{FF2B5EF4-FFF2-40B4-BE49-F238E27FC236}">
                <a16:creationId xmlns:a16="http://schemas.microsoft.com/office/drawing/2014/main" id="{3D2D9D2A-0755-A1B5-6C64-1BC77880578D}"/>
              </a:ext>
            </a:extLst>
          </p:cNvPr>
          <p:cNvSpPr>
            <a:spLocks noGrp="1" noChangeArrowheads="1"/>
          </p:cNvSpPr>
          <p:nvPr>
            <p:ph type="body" sz="half" idx="1"/>
          </p:nvPr>
        </p:nvSpPr>
        <p:spPr>
          <a:xfrm>
            <a:off x="381000" y="1295400"/>
            <a:ext cx="8458200" cy="2514600"/>
          </a:xfrm>
        </p:spPr>
        <p:txBody>
          <a:bodyPr/>
          <a:lstStyle/>
          <a:p>
            <a:pPr>
              <a:buFont typeface="Wingdings" panose="05000000000000000000" pitchFamily="2" charset="2"/>
              <a:buChar char="Ø"/>
            </a:pPr>
            <a:r>
              <a:rPr lang="en-US" altLang="en-US" sz="2800" dirty="0">
                <a:solidFill>
                  <a:srgbClr val="0000FF"/>
                </a:solidFill>
              </a:rPr>
              <a:t>First step</a:t>
            </a:r>
            <a:r>
              <a:rPr lang="en-US" altLang="en-US" sz="2800" dirty="0"/>
              <a:t>: Optical absorption, which results in the production of excited states. </a:t>
            </a:r>
          </a:p>
          <a:p>
            <a:pPr>
              <a:buFont typeface="Wingdings" panose="05000000000000000000" pitchFamily="2" charset="2"/>
              <a:buChar char="Ø"/>
            </a:pPr>
            <a:r>
              <a:rPr lang="en-US" altLang="en-US" sz="2800" dirty="0"/>
              <a:t>Let’s take a two-level system, which involves the ground state and the excited state (N and N`)</a:t>
            </a:r>
          </a:p>
          <a:p>
            <a:pPr>
              <a:buFont typeface="Wingdings" panose="05000000000000000000" pitchFamily="2" charset="2"/>
              <a:buChar char="Ø"/>
            </a:pPr>
            <a:r>
              <a:rPr lang="en-US" altLang="en-US" sz="2800" dirty="0"/>
              <a:t>N` can be calculated using the rate equation as:</a:t>
            </a:r>
          </a:p>
          <a:p>
            <a:endParaRPr lang="en-US" altLang="en-US" sz="2800" dirty="0"/>
          </a:p>
          <a:p>
            <a:endParaRPr lang="en-US" altLang="en-US" sz="2800" dirty="0"/>
          </a:p>
          <a:p>
            <a:pPr>
              <a:buFont typeface="Wingdings" panose="05000000000000000000" pitchFamily="2" charset="2"/>
              <a:buNone/>
            </a:pPr>
            <a:endParaRPr lang="en-US" altLang="en-US" sz="2800" dirty="0"/>
          </a:p>
        </p:txBody>
      </p:sp>
      <p:graphicFrame>
        <p:nvGraphicFramePr>
          <p:cNvPr id="59406" name="Object 14">
            <a:extLst>
              <a:ext uri="{FF2B5EF4-FFF2-40B4-BE49-F238E27FC236}">
                <a16:creationId xmlns:a16="http://schemas.microsoft.com/office/drawing/2014/main" id="{FB135EA1-0F25-007A-784D-6C5C428C29FB}"/>
              </a:ext>
            </a:extLst>
          </p:cNvPr>
          <p:cNvGraphicFramePr>
            <a:graphicFrameLocks noGrp="1" noChangeAspect="1"/>
          </p:cNvGraphicFramePr>
          <p:nvPr>
            <p:ph sz="quarter" idx="2"/>
          </p:nvPr>
        </p:nvGraphicFramePr>
        <p:xfrm>
          <a:off x="2057400" y="4038600"/>
          <a:ext cx="4819650" cy="460375"/>
        </p:xfrm>
        <a:graphic>
          <a:graphicData uri="http://schemas.openxmlformats.org/presentationml/2006/ole">
            <mc:AlternateContent xmlns:mc="http://schemas.openxmlformats.org/markup-compatibility/2006">
              <mc:Choice xmlns:v="urn:schemas-microsoft-com:vml" Requires="v">
                <p:oleObj name="Equation" r:id="rId3" imgW="2400120" imgH="228600" progId="Equation.3">
                  <p:embed/>
                </p:oleObj>
              </mc:Choice>
              <mc:Fallback>
                <p:oleObj name="Equation" r:id="rId3" imgW="2400120" imgH="228600" progId="Equation.3">
                  <p:embed/>
                  <p:pic>
                    <p:nvPicPr>
                      <p:cNvPr id="59406" name="Object 14">
                        <a:extLst>
                          <a:ext uri="{FF2B5EF4-FFF2-40B4-BE49-F238E27FC236}">
                            <a16:creationId xmlns:a16="http://schemas.microsoft.com/office/drawing/2014/main" id="{FB135EA1-0F25-007A-784D-6C5C428C29FB}"/>
                          </a:ext>
                        </a:extLst>
                      </p:cNvPr>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2057400" y="4038600"/>
                        <a:ext cx="4819650" cy="4603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7" name="Rectangle 5">
            <a:extLst>
              <a:ext uri="{FF2B5EF4-FFF2-40B4-BE49-F238E27FC236}">
                <a16:creationId xmlns:a16="http://schemas.microsoft.com/office/drawing/2014/main" id="{A013AD28-07A7-545A-900E-D2681D2A30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399" name="Rectangle 7">
            <a:extLst>
              <a:ext uri="{FF2B5EF4-FFF2-40B4-BE49-F238E27FC236}">
                <a16:creationId xmlns:a16="http://schemas.microsoft.com/office/drawing/2014/main" id="{F9DA3574-8CD5-42A1-AE99-A2F10EE689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401" name="Rectangle 9">
            <a:extLst>
              <a:ext uri="{FF2B5EF4-FFF2-40B4-BE49-F238E27FC236}">
                <a16:creationId xmlns:a16="http://schemas.microsoft.com/office/drawing/2014/main" id="{B5D72B93-4565-26F8-C86E-230C5E0517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403" name="Rectangle 11">
            <a:extLst>
              <a:ext uri="{FF2B5EF4-FFF2-40B4-BE49-F238E27FC236}">
                <a16:creationId xmlns:a16="http://schemas.microsoft.com/office/drawing/2014/main" id="{097317A4-E429-100F-E307-256E644C657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405" name="Rectangle 13">
            <a:extLst>
              <a:ext uri="{FF2B5EF4-FFF2-40B4-BE49-F238E27FC236}">
                <a16:creationId xmlns:a16="http://schemas.microsoft.com/office/drawing/2014/main" id="{633F3F0A-9522-3565-F21D-B764647C8B4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408" name="Rectangle 16">
            <a:extLst>
              <a:ext uri="{FF2B5EF4-FFF2-40B4-BE49-F238E27FC236}">
                <a16:creationId xmlns:a16="http://schemas.microsoft.com/office/drawing/2014/main" id="{1BA758FE-6A89-8968-E404-94F371440A33}"/>
              </a:ext>
            </a:extLst>
          </p:cNvPr>
          <p:cNvSpPr>
            <a:spLocks noChangeArrowheads="1"/>
          </p:cNvSpPr>
          <p:nvPr/>
        </p:nvSpPr>
        <p:spPr bwMode="auto">
          <a:xfrm>
            <a:off x="533400" y="4495800"/>
            <a:ext cx="8305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buFont typeface="Wingdings" panose="05000000000000000000" pitchFamily="2" charset="2"/>
              <a:buNone/>
            </a:pPr>
            <a:r>
              <a:rPr lang="en-US" altLang="en-US" sz="2000" dirty="0"/>
              <a:t>     Where </a:t>
            </a:r>
            <a:r>
              <a:rPr lang="en-US" altLang="en-US" sz="2000" dirty="0" err="1"/>
              <a:t>A</a:t>
            </a:r>
            <a:r>
              <a:rPr lang="en-US" altLang="en-US" sz="2000" baseline="-25000" dirty="0" err="1"/>
              <a:t>r</a:t>
            </a:r>
            <a:r>
              <a:rPr lang="en-US" altLang="en-US" sz="2000" dirty="0"/>
              <a:t> is the radiative decay rate of the excited state, A</a:t>
            </a:r>
            <a:r>
              <a:rPr lang="en-US" altLang="en-US" sz="2000" baseline="-25000" dirty="0"/>
              <a:t>n</a:t>
            </a:r>
            <a:r>
              <a:rPr lang="en-US" altLang="en-US" sz="2000" dirty="0"/>
              <a:t> is the non-radiative decay rate due to collisions of the excited state, and R is the excitation rate due to the light beam of flux </a:t>
            </a:r>
            <a:r>
              <a:rPr lang="el-GR" altLang="en-US" sz="2000" dirty="0"/>
              <a:t>Φ</a:t>
            </a:r>
            <a:r>
              <a:rPr lang="en-US" altLang="en-US" sz="2000" dirty="0"/>
              <a:t> photons per cm</a:t>
            </a:r>
            <a:r>
              <a:rPr lang="en-US" altLang="en-US" sz="2000" baseline="30000" dirty="0"/>
              <a:t>-2</a:t>
            </a:r>
            <a:r>
              <a:rPr lang="en-US" altLang="en-US" sz="2000" dirty="0"/>
              <a:t> sec</a:t>
            </a:r>
            <a:r>
              <a:rPr lang="en-US" altLang="en-US" sz="2000" baseline="30000" dirty="0"/>
              <a:t>-1</a:t>
            </a:r>
            <a:r>
              <a:rPr lang="en-US" altLang="en-US" sz="2000" dirty="0"/>
              <a:t> with an absorption cross section </a:t>
            </a:r>
            <a:r>
              <a:rPr lang="el-GR" altLang="en-US" sz="2000" dirty="0"/>
              <a:t>σ</a:t>
            </a:r>
            <a:r>
              <a:rPr lang="en-US" altLang="en-US" sz="2000" dirty="0"/>
              <a:t> cm</a:t>
            </a:r>
            <a:r>
              <a:rPr lang="en-US" altLang="en-US" sz="2000" baseline="30000" dirty="0"/>
              <a:t>2</a:t>
            </a:r>
            <a:r>
              <a:rPr lang="en-US" altLang="en-US" sz="2000" dirty="0"/>
              <a:t>.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endParaRPr lang="en-US" altLang="en-US" dirty="0"/>
          </a:p>
        </p:txBody>
      </p:sp>
      <p:graphicFrame>
        <p:nvGraphicFramePr>
          <p:cNvPr id="59409" name="Object 17">
            <a:extLst>
              <a:ext uri="{FF2B5EF4-FFF2-40B4-BE49-F238E27FC236}">
                <a16:creationId xmlns:a16="http://schemas.microsoft.com/office/drawing/2014/main" id="{2DA4068E-354C-827D-11C3-EE4821AA4962}"/>
              </a:ext>
            </a:extLst>
          </p:cNvPr>
          <p:cNvGraphicFramePr>
            <a:graphicFrameLocks noGrp="1" noChangeAspect="1"/>
          </p:cNvGraphicFramePr>
          <p:nvPr>
            <p:ph sz="quarter" idx="3"/>
            <p:extLst>
              <p:ext uri="{D42A27DB-BD31-4B8C-83A1-F6EECF244321}">
                <p14:modId xmlns:p14="http://schemas.microsoft.com/office/powerpoint/2010/main" val="3601069447"/>
              </p:ext>
            </p:extLst>
          </p:nvPr>
        </p:nvGraphicFramePr>
        <p:xfrm>
          <a:off x="3801039" y="5606589"/>
          <a:ext cx="1068387" cy="322263"/>
        </p:xfrm>
        <a:graphic>
          <a:graphicData uri="http://schemas.openxmlformats.org/presentationml/2006/ole">
            <mc:AlternateContent xmlns:mc="http://schemas.openxmlformats.org/markup-compatibility/2006">
              <mc:Choice xmlns:v="urn:schemas-microsoft-com:vml" Requires="v">
                <p:oleObj name="Equation" r:id="rId5" imgW="545760" imgH="164880" progId="Equation.3">
                  <p:embed/>
                </p:oleObj>
              </mc:Choice>
              <mc:Fallback>
                <p:oleObj name="Equation" r:id="rId5" imgW="545760" imgH="164880" progId="Equation.3">
                  <p:embed/>
                  <p:pic>
                    <p:nvPicPr>
                      <p:cNvPr id="59409" name="Object 17">
                        <a:extLst>
                          <a:ext uri="{FF2B5EF4-FFF2-40B4-BE49-F238E27FC236}">
                            <a16:creationId xmlns:a16="http://schemas.microsoft.com/office/drawing/2014/main" id="{2DA4068E-354C-827D-11C3-EE4821AA496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801039" y="5606589"/>
                        <a:ext cx="1068387" cy="3222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11" name="Text Box 19">
            <a:extLst>
              <a:ext uri="{FF2B5EF4-FFF2-40B4-BE49-F238E27FC236}">
                <a16:creationId xmlns:a16="http://schemas.microsoft.com/office/drawing/2014/main" id="{650A4B1D-B35A-1F2E-F7A3-BFFC988FEB64}"/>
              </a:ext>
            </a:extLst>
          </p:cNvPr>
          <p:cNvSpPr txBox="1">
            <a:spLocks noChangeArrowheads="1"/>
          </p:cNvSpPr>
          <p:nvPr/>
        </p:nvSpPr>
        <p:spPr bwMode="auto">
          <a:xfrm>
            <a:off x="7162800" y="3962400"/>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1</a:t>
            </a:r>
          </a:p>
        </p:txBody>
      </p:sp>
      <p:sp>
        <p:nvSpPr>
          <p:cNvPr id="2" name="Rectangle 1">
            <a:extLst>
              <a:ext uri="{FF2B5EF4-FFF2-40B4-BE49-F238E27FC236}">
                <a16:creationId xmlns:a16="http://schemas.microsoft.com/office/drawing/2014/main" id="{4AD9D9AF-5D37-050E-BA69-D4AD43B0A15B}"/>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9B8ECA-2EC1-9EBC-9A24-038B324B3F5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0345F35F-3B3B-2EA1-DA7E-82B187ABC420}"/>
              </a:ext>
            </a:extLst>
          </p:cNvPr>
          <p:cNvSpPr>
            <a:spLocks noGrp="1"/>
          </p:cNvSpPr>
          <p:nvPr>
            <p:ph type="sldNum" sz="quarter" idx="11"/>
          </p:nvPr>
        </p:nvSpPr>
        <p:spPr/>
        <p:txBody>
          <a:bodyPr/>
          <a:lstStyle/>
          <a:p>
            <a:fld id="{ED47AD08-722E-49F2-941A-E928A7F2FC00}" type="slidenum">
              <a:rPr lang="en-US" altLang="en-US"/>
              <a:pPr/>
              <a:t>15</a:t>
            </a:fld>
            <a:endParaRPr lang="en-US" altLang="en-US"/>
          </a:p>
        </p:txBody>
      </p:sp>
      <p:sp>
        <p:nvSpPr>
          <p:cNvPr id="63496" name="Rectangle 8">
            <a:extLst>
              <a:ext uri="{FF2B5EF4-FFF2-40B4-BE49-F238E27FC236}">
                <a16:creationId xmlns:a16="http://schemas.microsoft.com/office/drawing/2014/main" id="{4E64F882-54D8-B8DB-DE01-87C05B6018A9}"/>
              </a:ext>
            </a:extLst>
          </p:cNvPr>
          <p:cNvSpPr>
            <a:spLocks noGrp="1" noRot="1" noChangeArrowheads="1"/>
          </p:cNvSpPr>
          <p:nvPr>
            <p:ph type="title"/>
          </p:nvPr>
        </p:nvSpPr>
        <p:spPr>
          <a:xfrm>
            <a:off x="-2595716" y="88900"/>
            <a:ext cx="8229600" cy="1143000"/>
          </a:xfrm>
        </p:spPr>
        <p:txBody>
          <a:bodyPr/>
          <a:lstStyle/>
          <a:p>
            <a:pPr algn="r"/>
            <a:r>
              <a:rPr lang="en-US" altLang="en-US" dirty="0">
                <a:solidFill>
                  <a:srgbClr val="0000FF"/>
                </a:solidFill>
              </a:rPr>
              <a:t>Theory            cont..              </a:t>
            </a:r>
          </a:p>
        </p:txBody>
      </p:sp>
      <p:sp>
        <p:nvSpPr>
          <p:cNvPr id="63491" name="Rectangle 3">
            <a:extLst>
              <a:ext uri="{FF2B5EF4-FFF2-40B4-BE49-F238E27FC236}">
                <a16:creationId xmlns:a16="http://schemas.microsoft.com/office/drawing/2014/main" id="{B133B064-909D-CF28-FC37-D3EBA706F35B}"/>
              </a:ext>
            </a:extLst>
          </p:cNvPr>
          <p:cNvSpPr>
            <a:spLocks noGrp="1" noChangeArrowheads="1"/>
          </p:cNvSpPr>
          <p:nvPr>
            <p:ph type="body" sz="half" idx="1"/>
          </p:nvPr>
        </p:nvSpPr>
        <p:spPr>
          <a:xfrm>
            <a:off x="457200" y="1324769"/>
            <a:ext cx="8382000" cy="3200400"/>
          </a:xfrm>
        </p:spPr>
        <p:txBody>
          <a:bodyPr>
            <a:normAutofit/>
          </a:bodyPr>
          <a:lstStyle/>
          <a:p>
            <a:pPr algn="just">
              <a:buFont typeface="Wingdings" panose="05000000000000000000" pitchFamily="2" charset="2"/>
              <a:buChar char="Ø"/>
            </a:pPr>
            <a:r>
              <a:rPr lang="en-US" altLang="en-US" sz="2400" dirty="0"/>
              <a:t>In many cases, the modulation frequency of the light is slow (~kHz or less) compared to the excited-state decay rate. </a:t>
            </a:r>
          </a:p>
          <a:p>
            <a:pPr algn="just">
              <a:buFont typeface="Wingdings" panose="05000000000000000000" pitchFamily="2" charset="2"/>
              <a:buChar char="Ø"/>
            </a:pPr>
            <a:r>
              <a:rPr lang="en-US" altLang="en-US" sz="2400" dirty="0"/>
              <a:t>Furthermore, the light intensity is usually weak enough so that (N&gt;&gt;N`) and the stimulated emission from the excited state can be neglected. (slow modulation and weak light)</a:t>
            </a:r>
          </a:p>
          <a:p>
            <a:pPr algn="just"/>
            <a:endParaRPr lang="en-US" altLang="en-US" sz="2400" dirty="0"/>
          </a:p>
        </p:txBody>
      </p:sp>
      <p:graphicFrame>
        <p:nvGraphicFramePr>
          <p:cNvPr id="63492" name="Object 4">
            <a:extLst>
              <a:ext uri="{FF2B5EF4-FFF2-40B4-BE49-F238E27FC236}">
                <a16:creationId xmlns:a16="http://schemas.microsoft.com/office/drawing/2014/main" id="{6F3F667F-86BA-7D25-FF70-9BC0AA521E8F}"/>
              </a:ext>
            </a:extLst>
          </p:cNvPr>
          <p:cNvGraphicFramePr>
            <a:graphicFrameLocks noGrp="1" noChangeAspect="1"/>
          </p:cNvGraphicFramePr>
          <p:nvPr>
            <p:ph sz="quarter" idx="2"/>
            <p:extLst>
              <p:ext uri="{D42A27DB-BD31-4B8C-83A1-F6EECF244321}">
                <p14:modId xmlns:p14="http://schemas.microsoft.com/office/powerpoint/2010/main" val="2565579366"/>
              </p:ext>
            </p:extLst>
          </p:nvPr>
        </p:nvGraphicFramePr>
        <p:xfrm>
          <a:off x="3429000" y="3537155"/>
          <a:ext cx="2444750" cy="482600"/>
        </p:xfrm>
        <a:graphic>
          <a:graphicData uri="http://schemas.openxmlformats.org/presentationml/2006/ole">
            <mc:AlternateContent xmlns:mc="http://schemas.openxmlformats.org/markup-compatibility/2006">
              <mc:Choice xmlns:v="urn:schemas-microsoft-com:vml" Requires="v">
                <p:oleObj name="Equation" r:id="rId3" imgW="1155600" imgH="228600" progId="Equation.3">
                  <p:embed/>
                </p:oleObj>
              </mc:Choice>
              <mc:Fallback>
                <p:oleObj name="Equation" r:id="rId3" imgW="1155600" imgH="228600" progId="Equation.3">
                  <p:embed/>
                  <p:pic>
                    <p:nvPicPr>
                      <p:cNvPr id="63492" name="Object 4">
                        <a:extLst>
                          <a:ext uri="{FF2B5EF4-FFF2-40B4-BE49-F238E27FC236}">
                            <a16:creationId xmlns:a16="http://schemas.microsoft.com/office/drawing/2014/main" id="{6F3F667F-86BA-7D25-FF70-9BC0AA521E8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429000" y="3537155"/>
                        <a:ext cx="2444750" cy="4826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5" name="Object 7">
            <a:extLst>
              <a:ext uri="{FF2B5EF4-FFF2-40B4-BE49-F238E27FC236}">
                <a16:creationId xmlns:a16="http://schemas.microsoft.com/office/drawing/2014/main" id="{4184326B-67A8-35CA-6AAF-570F5C6D2C70}"/>
              </a:ext>
            </a:extLst>
          </p:cNvPr>
          <p:cNvGraphicFramePr>
            <a:graphicFrameLocks noGrp="1" noChangeAspect="1"/>
          </p:cNvGraphicFramePr>
          <p:nvPr>
            <p:ph sz="quarter" idx="3"/>
            <p:extLst>
              <p:ext uri="{D42A27DB-BD31-4B8C-83A1-F6EECF244321}">
                <p14:modId xmlns:p14="http://schemas.microsoft.com/office/powerpoint/2010/main" val="3794713472"/>
              </p:ext>
            </p:extLst>
          </p:nvPr>
        </p:nvGraphicFramePr>
        <p:xfrm>
          <a:off x="3657600" y="4146755"/>
          <a:ext cx="1677988" cy="398463"/>
        </p:xfrm>
        <a:graphic>
          <a:graphicData uri="http://schemas.openxmlformats.org/presentationml/2006/ole">
            <mc:AlternateContent xmlns:mc="http://schemas.openxmlformats.org/markup-compatibility/2006">
              <mc:Choice xmlns:v="urn:schemas-microsoft-com:vml" Requires="v">
                <p:oleObj name="Equation" r:id="rId5" imgW="749160" imgH="177480" progId="Equation.3">
                  <p:embed/>
                </p:oleObj>
              </mc:Choice>
              <mc:Fallback>
                <p:oleObj name="Equation" r:id="rId5" imgW="749160" imgH="177480" progId="Equation.3">
                  <p:embed/>
                  <p:pic>
                    <p:nvPicPr>
                      <p:cNvPr id="63495" name="Object 7">
                        <a:extLst>
                          <a:ext uri="{FF2B5EF4-FFF2-40B4-BE49-F238E27FC236}">
                            <a16:creationId xmlns:a16="http://schemas.microsoft.com/office/drawing/2014/main" id="{4184326B-67A8-35CA-6AAF-570F5C6D2C70}"/>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657600" y="4146755"/>
                        <a:ext cx="1677988" cy="3984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3498" name="Object 10">
                <a:extLst>
                  <a:ext uri="{FF2B5EF4-FFF2-40B4-BE49-F238E27FC236}">
                    <a16:creationId xmlns:a16="http://schemas.microsoft.com/office/drawing/2014/main" id="{AD83D468-73AE-024F-5635-E4C99178F8F6}"/>
                  </a:ext>
                </a:extLst>
              </p:cNvPr>
              <p:cNvSpPr txBox="1"/>
              <p:nvPr/>
            </p:nvSpPr>
            <p:spPr bwMode="auto">
              <a:xfrm>
                <a:off x="5181600" y="4756355"/>
                <a:ext cx="1752600" cy="493713"/>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𝑛</m:t>
                                  </m:r>
                                </m:sub>
                              </m:sSub>
                            </m:e>
                          </m:d>
                        </m:e>
                        <m:sup>
                          <m:r>
                            <a:rPr lang="en-US" i="1">
                              <a:solidFill>
                                <a:srgbClr val="000000"/>
                              </a:solidFill>
                              <a:latin typeface="Cambria Math" panose="02040503050406030204" pitchFamily="18" charset="0"/>
                            </a:rPr>
                            <m:t>−1</m:t>
                          </m:r>
                        </m:sup>
                      </m:sSup>
                    </m:oMath>
                  </m:oMathPara>
                </a14:m>
                <a:endParaRPr lang="en-US" dirty="0"/>
              </a:p>
            </p:txBody>
          </p:sp>
        </mc:Choice>
        <mc:Fallback xmlns="">
          <p:sp>
            <p:nvSpPr>
              <p:cNvPr id="63498" name="Object 10">
                <a:extLst>
                  <a:ext uri="{FF2B5EF4-FFF2-40B4-BE49-F238E27FC236}">
                    <a16:creationId xmlns:a16="http://schemas.microsoft.com/office/drawing/2014/main" id="{AD83D468-73AE-024F-5635-E4C99178F8F6}"/>
                  </a:ext>
                </a:extLst>
              </p:cNvPr>
              <p:cNvSpPr txBox="1">
                <a:spLocks noRot="1" noChangeAspect="1" noMove="1" noResize="1" noEditPoints="1" noAdjustHandles="1" noChangeArrowheads="1" noChangeShapeType="1" noTextEdit="1"/>
              </p:cNvSpPr>
              <p:nvPr/>
            </p:nvSpPr>
            <p:spPr bwMode="auto">
              <a:xfrm>
                <a:off x="5181600" y="4756355"/>
                <a:ext cx="1752600" cy="493713"/>
              </a:xfrm>
              <a:prstGeom prst="rect">
                <a:avLst/>
              </a:prstGeom>
              <a:blipFill>
                <a:blip r:embed="rId8"/>
                <a:stretch>
                  <a:fillRect/>
                </a:stretch>
              </a:blipFill>
              <a:ln>
                <a:noFill/>
              </a:ln>
              <a:effectLst/>
            </p:spPr>
            <p:txBody>
              <a:bodyPr/>
              <a:lstStyle/>
              <a:p>
                <a:r>
                  <a:rPr lang="en-US">
                    <a:noFill/>
                  </a:rPr>
                  <a:t> </a:t>
                </a:r>
              </a:p>
            </p:txBody>
          </p:sp>
        </mc:Fallback>
      </mc:AlternateContent>
      <p:sp>
        <p:nvSpPr>
          <p:cNvPr id="63499" name="Text Box 11">
            <a:extLst>
              <a:ext uri="{FF2B5EF4-FFF2-40B4-BE49-F238E27FC236}">
                <a16:creationId xmlns:a16="http://schemas.microsoft.com/office/drawing/2014/main" id="{7B6DBA88-A658-EE2D-08F5-E5295F79799C}"/>
              </a:ext>
            </a:extLst>
          </p:cNvPr>
          <p:cNvSpPr txBox="1">
            <a:spLocks noChangeArrowheads="1"/>
          </p:cNvSpPr>
          <p:nvPr/>
        </p:nvSpPr>
        <p:spPr bwMode="auto">
          <a:xfrm>
            <a:off x="1914371" y="4763780"/>
            <a:ext cx="3719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Where the lifetime of the excited state</a:t>
            </a:r>
          </a:p>
        </p:txBody>
      </p:sp>
      <p:sp>
        <p:nvSpPr>
          <p:cNvPr id="63501" name="Text Box 13">
            <a:extLst>
              <a:ext uri="{FF2B5EF4-FFF2-40B4-BE49-F238E27FC236}">
                <a16:creationId xmlns:a16="http://schemas.microsoft.com/office/drawing/2014/main" id="{B4DE15CC-2F46-7B02-D3FE-2DF234D65CAC}"/>
              </a:ext>
            </a:extLst>
          </p:cNvPr>
          <p:cNvSpPr txBox="1">
            <a:spLocks noChangeArrowheads="1"/>
          </p:cNvSpPr>
          <p:nvPr/>
        </p:nvSpPr>
        <p:spPr bwMode="auto">
          <a:xfrm>
            <a:off x="6705600" y="4084843"/>
            <a:ext cx="795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2</a:t>
            </a:r>
          </a:p>
        </p:txBody>
      </p:sp>
      <p:sp>
        <p:nvSpPr>
          <p:cNvPr id="5" name="Rectangle 4">
            <a:extLst>
              <a:ext uri="{FF2B5EF4-FFF2-40B4-BE49-F238E27FC236}">
                <a16:creationId xmlns:a16="http://schemas.microsoft.com/office/drawing/2014/main" id="{17135BE3-9393-9B7D-F04A-673AB620FBF9}"/>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BBDD96-3987-BDA6-8D9A-F9FD79C6A23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BED1E99-5255-62C3-F6A6-DDC9F33F4BAC}"/>
              </a:ext>
            </a:extLst>
          </p:cNvPr>
          <p:cNvSpPr>
            <a:spLocks noGrp="1"/>
          </p:cNvSpPr>
          <p:nvPr>
            <p:ph type="sldNum" sz="quarter" idx="11"/>
          </p:nvPr>
        </p:nvSpPr>
        <p:spPr/>
        <p:txBody>
          <a:bodyPr/>
          <a:lstStyle/>
          <a:p>
            <a:fld id="{531FE179-EC5D-405B-83AF-016F8D973619}" type="slidenum">
              <a:rPr lang="en-US" altLang="en-US"/>
              <a:pPr/>
              <a:t>16</a:t>
            </a:fld>
            <a:endParaRPr lang="en-US" altLang="en-US"/>
          </a:p>
        </p:txBody>
      </p:sp>
      <p:graphicFrame>
        <p:nvGraphicFramePr>
          <p:cNvPr id="66564" name="Object 4">
            <a:extLst>
              <a:ext uri="{FF2B5EF4-FFF2-40B4-BE49-F238E27FC236}">
                <a16:creationId xmlns:a16="http://schemas.microsoft.com/office/drawing/2014/main" id="{C3BA5762-62DA-165A-7F16-03251C54A9D9}"/>
              </a:ext>
            </a:extLst>
          </p:cNvPr>
          <p:cNvGraphicFramePr>
            <a:graphicFrameLocks noGrp="1" noChangeAspect="1"/>
          </p:cNvGraphicFramePr>
          <p:nvPr>
            <p:ph sz="half" idx="2"/>
            <p:extLst>
              <p:ext uri="{D42A27DB-BD31-4B8C-83A1-F6EECF244321}">
                <p14:modId xmlns:p14="http://schemas.microsoft.com/office/powerpoint/2010/main" val="98490724"/>
              </p:ext>
            </p:extLst>
          </p:nvPr>
        </p:nvGraphicFramePr>
        <p:xfrm>
          <a:off x="2635046" y="3025962"/>
          <a:ext cx="2895600" cy="487363"/>
        </p:xfrm>
        <a:graphic>
          <a:graphicData uri="http://schemas.openxmlformats.org/presentationml/2006/ole">
            <mc:AlternateContent xmlns:mc="http://schemas.openxmlformats.org/markup-compatibility/2006">
              <mc:Choice xmlns:v="urn:schemas-microsoft-com:vml" Requires="v">
                <p:oleObj name="Equation" r:id="rId3" imgW="1358640" imgH="228600" progId="Equation.3">
                  <p:embed/>
                </p:oleObj>
              </mc:Choice>
              <mc:Fallback>
                <p:oleObj name="Equation" r:id="rId3" imgW="1358640" imgH="228600" progId="Equation.3">
                  <p:embed/>
                  <p:pic>
                    <p:nvPicPr>
                      <p:cNvPr id="66564" name="Object 4">
                        <a:extLst>
                          <a:ext uri="{FF2B5EF4-FFF2-40B4-BE49-F238E27FC236}">
                            <a16:creationId xmlns:a16="http://schemas.microsoft.com/office/drawing/2014/main" id="{C3BA5762-62DA-165A-7F16-03251C54A9D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635046" y="3025962"/>
                        <a:ext cx="2895600" cy="4873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2" name="Rectangle 2">
            <a:extLst>
              <a:ext uri="{FF2B5EF4-FFF2-40B4-BE49-F238E27FC236}">
                <a16:creationId xmlns:a16="http://schemas.microsoft.com/office/drawing/2014/main" id="{C9288279-8B5C-1DB3-C116-51552FC75721}"/>
              </a:ext>
            </a:extLst>
          </p:cNvPr>
          <p:cNvSpPr>
            <a:spLocks noGrp="1" noRot="1" noChangeArrowheads="1"/>
          </p:cNvSpPr>
          <p:nvPr>
            <p:ph type="title"/>
          </p:nvPr>
        </p:nvSpPr>
        <p:spPr>
          <a:xfrm>
            <a:off x="-2590800" y="114300"/>
            <a:ext cx="8229600" cy="1143000"/>
          </a:xfrm>
        </p:spPr>
        <p:txBody>
          <a:bodyPr/>
          <a:lstStyle/>
          <a:p>
            <a:pPr algn="r"/>
            <a:r>
              <a:rPr lang="en-US" altLang="en-US" dirty="0">
                <a:solidFill>
                  <a:srgbClr val="0000FF"/>
                </a:solidFill>
              </a:rPr>
              <a:t>Theory             cont..</a:t>
            </a:r>
          </a:p>
        </p:txBody>
      </p:sp>
      <p:sp>
        <p:nvSpPr>
          <p:cNvPr id="66563" name="Rectangle 3">
            <a:extLst>
              <a:ext uri="{FF2B5EF4-FFF2-40B4-BE49-F238E27FC236}">
                <a16:creationId xmlns:a16="http://schemas.microsoft.com/office/drawing/2014/main" id="{2738A918-A9BF-9BEA-3EFF-740D409E5E4B}"/>
              </a:ext>
            </a:extLst>
          </p:cNvPr>
          <p:cNvSpPr>
            <a:spLocks noGrp="1" noChangeArrowheads="1"/>
          </p:cNvSpPr>
          <p:nvPr>
            <p:ph type="body" sz="half" idx="1"/>
          </p:nvPr>
        </p:nvSpPr>
        <p:spPr>
          <a:xfrm>
            <a:off x="349046" y="1425762"/>
            <a:ext cx="8229600" cy="1524000"/>
          </a:xfrm>
        </p:spPr>
        <p:txBody>
          <a:bodyPr>
            <a:normAutofit/>
          </a:bodyPr>
          <a:lstStyle/>
          <a:p>
            <a:pPr algn="just">
              <a:buFont typeface="Wingdings" panose="05000000000000000000" pitchFamily="2" charset="2"/>
              <a:buChar char="Ø"/>
            </a:pPr>
            <a:r>
              <a:rPr lang="en-US" altLang="en-US" sz="2800" dirty="0"/>
              <a:t>Heat production rate (H) due to the excited-state density N` (which depends on position </a:t>
            </a:r>
            <a:r>
              <a:rPr lang="en-US" altLang="en-US" sz="2800" b="1" dirty="0"/>
              <a:t>r</a:t>
            </a:r>
            <a:r>
              <a:rPr lang="en-US" altLang="en-US" sz="2800" dirty="0"/>
              <a:t> and time t, because </a:t>
            </a:r>
            <a:r>
              <a:rPr lang="el-GR" altLang="en-US" sz="2800" dirty="0"/>
              <a:t>Φ</a:t>
            </a:r>
            <a:r>
              <a:rPr lang="en-US" altLang="en-US" sz="2800" dirty="0"/>
              <a:t> is a function of </a:t>
            </a:r>
            <a:r>
              <a:rPr lang="en-US" altLang="en-US" sz="2800" b="1" dirty="0"/>
              <a:t>r</a:t>
            </a:r>
            <a:r>
              <a:rPr lang="en-US" altLang="en-US" sz="2800" dirty="0"/>
              <a:t> and t) is given by:</a:t>
            </a:r>
          </a:p>
          <a:p>
            <a:endParaRPr lang="el-GR" altLang="en-US" sz="2800" dirty="0"/>
          </a:p>
        </p:txBody>
      </p:sp>
      <p:sp>
        <p:nvSpPr>
          <p:cNvPr id="66567" name="Text Box 7">
            <a:extLst>
              <a:ext uri="{FF2B5EF4-FFF2-40B4-BE49-F238E27FC236}">
                <a16:creationId xmlns:a16="http://schemas.microsoft.com/office/drawing/2014/main" id="{50C05006-74C0-92A6-A410-F80F682AFF83}"/>
              </a:ext>
            </a:extLst>
          </p:cNvPr>
          <p:cNvSpPr txBox="1">
            <a:spLocks noChangeArrowheads="1"/>
          </p:cNvSpPr>
          <p:nvPr/>
        </p:nvSpPr>
        <p:spPr bwMode="auto">
          <a:xfrm>
            <a:off x="758621" y="3635562"/>
            <a:ext cx="7848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 typeface="Wingdings" panose="05000000000000000000" pitchFamily="2" charset="2"/>
              <a:buNone/>
            </a:pPr>
            <a:r>
              <a:rPr lang="en-US" altLang="en-US" sz="2800">
                <a:effectLst>
                  <a:outerShdw blurRad="38100" dist="38100" dir="2700000" algn="tl">
                    <a:srgbClr val="000000"/>
                  </a:outerShdw>
                </a:effectLst>
              </a:rPr>
              <a:t>Where E` is the average thermal energy released due to a non-radiative de-excitation collision of the excited state.</a:t>
            </a:r>
            <a:endParaRPr lang="en-US" altLang="en-US">
              <a:effectLst>
                <a:outerShdw blurRad="38100" dist="38100" dir="2700000" algn="tl">
                  <a:srgbClr val="000000"/>
                </a:outerShdw>
              </a:effectLst>
            </a:endParaRPr>
          </a:p>
        </p:txBody>
      </p:sp>
      <p:sp>
        <p:nvSpPr>
          <p:cNvPr id="66568" name="Text Box 8">
            <a:extLst>
              <a:ext uri="{FF2B5EF4-FFF2-40B4-BE49-F238E27FC236}">
                <a16:creationId xmlns:a16="http://schemas.microsoft.com/office/drawing/2014/main" id="{586DBF4C-AD51-1B07-17A6-5C214080349E}"/>
              </a:ext>
            </a:extLst>
          </p:cNvPr>
          <p:cNvSpPr txBox="1">
            <a:spLocks noChangeArrowheads="1"/>
          </p:cNvSpPr>
          <p:nvPr/>
        </p:nvSpPr>
        <p:spPr bwMode="auto">
          <a:xfrm>
            <a:off x="6653009" y="3005325"/>
            <a:ext cx="7697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 3</a:t>
            </a:r>
          </a:p>
        </p:txBody>
      </p:sp>
      <p:sp>
        <p:nvSpPr>
          <p:cNvPr id="2" name="Rectangle 1">
            <a:extLst>
              <a:ext uri="{FF2B5EF4-FFF2-40B4-BE49-F238E27FC236}">
                <a16:creationId xmlns:a16="http://schemas.microsoft.com/office/drawing/2014/main" id="{7A4333E1-A257-320A-CBBA-EC72D610E4A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A51713-AAF9-1A0D-65CA-5BA247ED1E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5CF20B0-37BA-BECE-B419-F47B63B1433F}"/>
              </a:ext>
            </a:extLst>
          </p:cNvPr>
          <p:cNvSpPr>
            <a:spLocks noGrp="1"/>
          </p:cNvSpPr>
          <p:nvPr>
            <p:ph type="sldNum" sz="quarter" idx="11"/>
          </p:nvPr>
        </p:nvSpPr>
        <p:spPr/>
        <p:txBody>
          <a:bodyPr/>
          <a:lstStyle/>
          <a:p>
            <a:fld id="{73841AEA-8BF2-4F89-8986-4AB3CBE57DEC}" type="slidenum">
              <a:rPr lang="en-US" altLang="en-US"/>
              <a:pPr/>
              <a:t>17</a:t>
            </a:fld>
            <a:endParaRPr lang="en-US" altLang="en-US"/>
          </a:p>
        </p:txBody>
      </p:sp>
      <p:sp>
        <p:nvSpPr>
          <p:cNvPr id="70659" name="Rectangle 3">
            <a:extLst>
              <a:ext uri="{FF2B5EF4-FFF2-40B4-BE49-F238E27FC236}">
                <a16:creationId xmlns:a16="http://schemas.microsoft.com/office/drawing/2014/main" id="{7EC6AFF9-0A8E-D96B-B3F6-AE56529632AE}"/>
              </a:ext>
            </a:extLst>
          </p:cNvPr>
          <p:cNvSpPr>
            <a:spLocks noGrp="1" noChangeArrowheads="1"/>
          </p:cNvSpPr>
          <p:nvPr>
            <p:ph type="body" idx="1"/>
          </p:nvPr>
        </p:nvSpPr>
        <p:spPr/>
        <p:txBody>
          <a:bodyPr>
            <a:normAutofit/>
          </a:bodyPr>
          <a:lstStyle/>
          <a:p>
            <a:pPr algn="just">
              <a:buFont typeface="Wingdings" panose="05000000000000000000" pitchFamily="2" charset="2"/>
              <a:buChar char="Ø"/>
            </a:pPr>
            <a:r>
              <a:rPr lang="en-US" altLang="en-US" sz="2400" dirty="0"/>
              <a:t>If the </a:t>
            </a:r>
            <a:r>
              <a:rPr lang="en-US" altLang="en-US" sz="2400" dirty="0">
                <a:solidFill>
                  <a:srgbClr val="00B050"/>
                </a:solidFill>
              </a:rPr>
              <a:t>deexcitation collision results </a:t>
            </a:r>
            <a:r>
              <a:rPr lang="en-US" altLang="en-US" sz="2400" dirty="0"/>
              <a:t>in converting the excited state to the ground state, then the deexcitation energy is simply the energy of the excited state with respect to the ground state.</a:t>
            </a:r>
          </a:p>
          <a:p>
            <a:pPr algn="just">
              <a:buFont typeface="Wingdings" panose="05000000000000000000" pitchFamily="2" charset="2"/>
              <a:buChar char="Ø"/>
            </a:pPr>
            <a:r>
              <a:rPr lang="en-US" altLang="en-US" sz="2400" dirty="0">
                <a:solidFill>
                  <a:srgbClr val="00B050"/>
                </a:solidFill>
              </a:rPr>
              <a:t>Equation 3 states that heat source term for the OA signal </a:t>
            </a:r>
            <a:r>
              <a:rPr lang="en-US" altLang="en-US" sz="2400" dirty="0"/>
              <a:t>is proportional to the product of </a:t>
            </a:r>
            <a:r>
              <a:rPr lang="en-US" altLang="en-US" sz="2400" dirty="0">
                <a:solidFill>
                  <a:srgbClr val="00B050"/>
                </a:solidFill>
              </a:rPr>
              <a:t>molecular density (N), </a:t>
            </a:r>
            <a:r>
              <a:rPr lang="en-US" altLang="en-US" sz="2400" dirty="0"/>
              <a:t>photon </a:t>
            </a:r>
            <a:r>
              <a:rPr lang="en-US" altLang="en-US" sz="2400" dirty="0">
                <a:solidFill>
                  <a:srgbClr val="00B050"/>
                </a:solidFill>
              </a:rPr>
              <a:t>absorption rate </a:t>
            </a:r>
            <a:r>
              <a:rPr lang="el-GR" altLang="en-US" sz="2400" dirty="0">
                <a:solidFill>
                  <a:srgbClr val="00B050"/>
                </a:solidFill>
              </a:rPr>
              <a:t>Φσ</a:t>
            </a:r>
            <a:r>
              <a:rPr lang="en-US" altLang="en-US" sz="2400" dirty="0">
                <a:solidFill>
                  <a:srgbClr val="00B050"/>
                </a:solidFill>
              </a:rPr>
              <a:t>, </a:t>
            </a:r>
            <a:r>
              <a:rPr lang="en-US" altLang="en-US" sz="2400" dirty="0"/>
              <a:t>probability for nonradiative relaxation of the optically </a:t>
            </a:r>
            <a:r>
              <a:rPr lang="en-US" altLang="en-US" sz="2400" dirty="0">
                <a:solidFill>
                  <a:srgbClr val="00B050"/>
                </a:solidFill>
              </a:rPr>
              <a:t>excited state </a:t>
            </a:r>
            <a:r>
              <a:rPr lang="el-GR" altLang="en-US" sz="2400" dirty="0">
                <a:solidFill>
                  <a:srgbClr val="00B050"/>
                </a:solidFill>
              </a:rPr>
              <a:t>τ</a:t>
            </a:r>
            <a:r>
              <a:rPr lang="en-US" altLang="en-US" sz="2400" dirty="0">
                <a:solidFill>
                  <a:srgbClr val="00B050"/>
                </a:solidFill>
              </a:rPr>
              <a:t>A</a:t>
            </a:r>
            <a:r>
              <a:rPr lang="en-US" altLang="en-US" sz="2400" baseline="-25000" dirty="0">
                <a:solidFill>
                  <a:srgbClr val="00B050"/>
                </a:solidFill>
              </a:rPr>
              <a:t>n</a:t>
            </a:r>
            <a:r>
              <a:rPr lang="en-US" altLang="en-US" sz="2400" dirty="0">
                <a:solidFill>
                  <a:srgbClr val="00B050"/>
                </a:solidFill>
              </a:rPr>
              <a:t>, </a:t>
            </a:r>
            <a:r>
              <a:rPr lang="en-US" altLang="en-US" sz="2400" dirty="0"/>
              <a:t>and the heat energy released per deexcitation E`.</a:t>
            </a:r>
            <a:endParaRPr lang="el-GR" altLang="en-US" sz="2400" dirty="0"/>
          </a:p>
        </p:txBody>
      </p:sp>
      <p:sp>
        <p:nvSpPr>
          <p:cNvPr id="70660" name="Rectangle 4">
            <a:extLst>
              <a:ext uri="{FF2B5EF4-FFF2-40B4-BE49-F238E27FC236}">
                <a16:creationId xmlns:a16="http://schemas.microsoft.com/office/drawing/2014/main" id="{B76D26A0-D826-EA24-F123-BF0A7471A5A7}"/>
              </a:ext>
            </a:extLst>
          </p:cNvPr>
          <p:cNvSpPr>
            <a:spLocks noGrp="1" noRot="1" noChangeArrowheads="1"/>
          </p:cNvSpPr>
          <p:nvPr>
            <p:ph type="title"/>
          </p:nvPr>
        </p:nvSpPr>
        <p:spPr>
          <a:xfrm>
            <a:off x="-2669458" y="160337"/>
            <a:ext cx="8229600" cy="1143000"/>
          </a:xfrm>
          <a:noFill/>
          <a:ln/>
        </p:spPr>
        <p:txBody>
          <a:bodyPr/>
          <a:lstStyle/>
          <a:p>
            <a:pPr algn="r"/>
            <a:r>
              <a:rPr lang="en-US" altLang="en-US" dirty="0">
                <a:solidFill>
                  <a:srgbClr val="0000FF"/>
                </a:solidFill>
              </a:rPr>
              <a:t>Theory             cont..</a:t>
            </a:r>
          </a:p>
        </p:txBody>
      </p:sp>
      <p:sp>
        <p:nvSpPr>
          <p:cNvPr id="2" name="Rectangle 1">
            <a:extLst>
              <a:ext uri="{FF2B5EF4-FFF2-40B4-BE49-F238E27FC236}">
                <a16:creationId xmlns:a16="http://schemas.microsoft.com/office/drawing/2014/main" id="{46C801B1-EBC3-D87C-706B-F7252DD35AC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7F5B10-7A09-4AF4-DE11-2788B44D41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7A05F2CF-0E48-750F-9D47-D00A0B347103}"/>
              </a:ext>
            </a:extLst>
          </p:cNvPr>
          <p:cNvSpPr>
            <a:spLocks noGrp="1"/>
          </p:cNvSpPr>
          <p:nvPr>
            <p:ph type="sldNum" sz="quarter" idx="11"/>
          </p:nvPr>
        </p:nvSpPr>
        <p:spPr/>
        <p:txBody>
          <a:bodyPr/>
          <a:lstStyle/>
          <a:p>
            <a:fld id="{40BD8A76-5F9E-4F82-9CA0-549107965163}" type="slidenum">
              <a:rPr lang="en-US" altLang="en-US"/>
              <a:pPr/>
              <a:t>18</a:t>
            </a:fld>
            <a:endParaRPr lang="en-US" altLang="en-US"/>
          </a:p>
        </p:txBody>
      </p:sp>
      <p:sp>
        <p:nvSpPr>
          <p:cNvPr id="72708" name="Rectangle 4">
            <a:extLst>
              <a:ext uri="{FF2B5EF4-FFF2-40B4-BE49-F238E27FC236}">
                <a16:creationId xmlns:a16="http://schemas.microsoft.com/office/drawing/2014/main" id="{826EC5EE-6085-DBD0-BDFE-2EB3FE0F66C0}"/>
              </a:ext>
            </a:extLst>
          </p:cNvPr>
          <p:cNvSpPr>
            <a:spLocks noGrp="1" noRot="1" noChangeArrowheads="1"/>
          </p:cNvSpPr>
          <p:nvPr>
            <p:ph type="title"/>
          </p:nvPr>
        </p:nvSpPr>
        <p:spPr>
          <a:xfrm>
            <a:off x="-3052916" y="76764"/>
            <a:ext cx="8229600" cy="1143000"/>
          </a:xfrm>
          <a:noFill/>
          <a:ln/>
        </p:spPr>
        <p:txBody>
          <a:bodyPr/>
          <a:lstStyle/>
          <a:p>
            <a:pPr algn="r"/>
            <a:r>
              <a:rPr lang="en-US" altLang="en-US" dirty="0">
                <a:solidFill>
                  <a:srgbClr val="0000FF"/>
                </a:solidFill>
              </a:rPr>
              <a:t>Theory             cont..</a:t>
            </a:r>
          </a:p>
        </p:txBody>
      </p:sp>
      <p:sp>
        <p:nvSpPr>
          <p:cNvPr id="72707" name="Rectangle 3">
            <a:extLst>
              <a:ext uri="{FF2B5EF4-FFF2-40B4-BE49-F238E27FC236}">
                <a16:creationId xmlns:a16="http://schemas.microsoft.com/office/drawing/2014/main" id="{22CF5418-13C8-052F-28C5-D9CAA678F877}"/>
              </a:ext>
            </a:extLst>
          </p:cNvPr>
          <p:cNvSpPr>
            <a:spLocks noGrp="1" noChangeArrowheads="1"/>
          </p:cNvSpPr>
          <p:nvPr>
            <p:ph type="body" sz="half" idx="1"/>
          </p:nvPr>
        </p:nvSpPr>
        <p:spPr>
          <a:xfrm>
            <a:off x="320675" y="1027112"/>
            <a:ext cx="8229600" cy="4267200"/>
          </a:xfrm>
        </p:spPr>
        <p:txBody>
          <a:bodyPr>
            <a:normAutofit/>
          </a:bodyPr>
          <a:lstStyle/>
          <a:p>
            <a:pPr algn="just">
              <a:lnSpc>
                <a:spcPct val="90000"/>
              </a:lnSpc>
            </a:pPr>
            <a:r>
              <a:rPr lang="en-US" altLang="en-US" sz="2400" dirty="0"/>
              <a:t>Equation 3 is applicable only when the modulation frequency of the light is slow compared to the excited-state decay rate.</a:t>
            </a:r>
          </a:p>
          <a:p>
            <a:pPr algn="just">
              <a:lnSpc>
                <a:spcPct val="90000"/>
              </a:lnSpc>
            </a:pPr>
            <a:r>
              <a:rPr lang="en-US" altLang="en-US" sz="2400" dirty="0"/>
              <a:t>If this condition is not met, we cannot put </a:t>
            </a:r>
          </a:p>
        </p:txBody>
      </p:sp>
      <mc:AlternateContent xmlns:mc="http://schemas.openxmlformats.org/markup-compatibility/2006" xmlns:a14="http://schemas.microsoft.com/office/drawing/2010/main">
        <mc:Choice Requires="a14">
          <p:sp>
            <p:nvSpPr>
              <p:cNvPr id="72709" name="Object 5">
                <a:extLst>
                  <a:ext uri="{FF2B5EF4-FFF2-40B4-BE49-F238E27FC236}">
                    <a16:creationId xmlns:a16="http://schemas.microsoft.com/office/drawing/2014/main" id="{414FAE4D-DB4A-4CEA-08A3-958AC34A2EFE}"/>
                  </a:ext>
                </a:extLst>
              </p:cNvPr>
              <p:cNvSpPr txBox="1">
                <a:spLocks noGrp="1"/>
              </p:cNvSpPr>
              <p:nvPr>
                <p:ph sz="quarter" idx="2"/>
              </p:nvPr>
            </p:nvSpPr>
            <p:spPr bwMode="auto">
              <a:xfrm>
                <a:off x="6232518" y="1829953"/>
                <a:ext cx="1600200" cy="400050"/>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𝑑𝑁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𝑑𝑡</m:t>
                      </m:r>
                      <m:r>
                        <a:rPr lang="en-US" i="1">
                          <a:solidFill>
                            <a:srgbClr val="000000"/>
                          </a:solidFill>
                          <a:latin typeface="Cambria Math" panose="02040503050406030204" pitchFamily="18" charset="0"/>
                        </a:rPr>
                        <m:t>=0</m:t>
                      </m:r>
                    </m:oMath>
                  </m:oMathPara>
                </a14:m>
                <a:endParaRPr lang="en-US" dirty="0"/>
              </a:p>
            </p:txBody>
          </p:sp>
        </mc:Choice>
        <mc:Fallback xmlns="">
          <p:sp>
            <p:nvSpPr>
              <p:cNvPr id="72709" name="Object 5">
                <a:extLst>
                  <a:ext uri="{FF2B5EF4-FFF2-40B4-BE49-F238E27FC236}">
                    <a16:creationId xmlns:a16="http://schemas.microsoft.com/office/drawing/2014/main" id="{414FAE4D-DB4A-4CEA-08A3-958AC34A2EFE}"/>
                  </a:ext>
                </a:extLst>
              </p:cNvPr>
              <p:cNvSpPr txBox="1">
                <a:spLocks noGrp="1" noRot="1" noChangeAspect="1" noMove="1" noResize="1" noEditPoints="1" noAdjustHandles="1" noChangeArrowheads="1" noChangeShapeType="1" noTextEdit="1"/>
              </p:cNvSpPr>
              <p:nvPr>
                <p:ph sz="quarter" idx="2"/>
              </p:nvPr>
            </p:nvSpPr>
            <p:spPr bwMode="auto">
              <a:xfrm>
                <a:off x="6232518" y="1829953"/>
                <a:ext cx="1600200" cy="400050"/>
              </a:xfrm>
              <a:prstGeom prst="rect">
                <a:avLst/>
              </a:prstGeom>
              <a:blipFill>
                <a:blip r:embed="rId4"/>
                <a:stretch>
                  <a:fillRect b="-13636"/>
                </a:stretch>
              </a:blipFill>
              <a:ln>
                <a:noFill/>
              </a:ln>
              <a:effectLst/>
            </p:spPr>
            <p:txBody>
              <a:bodyPr/>
              <a:lstStyle/>
              <a:p>
                <a:r>
                  <a:rPr lang="en-US">
                    <a:noFill/>
                  </a:rPr>
                  <a:t> </a:t>
                </a:r>
              </a:p>
            </p:txBody>
          </p:sp>
        </mc:Fallback>
      </mc:AlternateContent>
      <p:sp>
        <p:nvSpPr>
          <p:cNvPr id="72712" name="Rectangle 8">
            <a:extLst>
              <a:ext uri="{FF2B5EF4-FFF2-40B4-BE49-F238E27FC236}">
                <a16:creationId xmlns:a16="http://schemas.microsoft.com/office/drawing/2014/main" id="{FCBEB4DF-3911-970C-A233-7FBF4C2E3AD7}"/>
              </a:ext>
            </a:extLst>
          </p:cNvPr>
          <p:cNvSpPr>
            <a:spLocks noChangeArrowheads="1"/>
          </p:cNvSpPr>
          <p:nvPr/>
        </p:nvSpPr>
        <p:spPr bwMode="auto">
          <a:xfrm>
            <a:off x="320675" y="2314984"/>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algn="just" eaLnBrk="1" hangingPunct="1">
              <a:lnSpc>
                <a:spcPct val="90000"/>
              </a:lnSpc>
            </a:pPr>
            <a:r>
              <a:rPr lang="en-US" altLang="en-US" sz="2400" dirty="0"/>
              <a:t>Instead of that, we may rewrite equation 1 as:</a:t>
            </a:r>
          </a:p>
          <a:p>
            <a:pPr algn="just" eaLnBrk="1" hangingPunct="1">
              <a:lnSpc>
                <a:spcPct val="90000"/>
              </a:lnSpc>
            </a:pPr>
            <a:endParaRPr lang="en-US" altLang="en-US" sz="2400" dirty="0"/>
          </a:p>
          <a:p>
            <a:pPr algn="just" eaLnBrk="1" hangingPunct="1">
              <a:lnSpc>
                <a:spcPct val="90000"/>
              </a:lnSpc>
              <a:buFont typeface="Wingdings" panose="05000000000000000000" pitchFamily="2" charset="2"/>
              <a:buNone/>
            </a:pPr>
            <a:r>
              <a:rPr lang="en-US" altLang="en-US" sz="2400" dirty="0"/>
              <a:t>    </a:t>
            </a:r>
          </a:p>
          <a:p>
            <a:pPr algn="just" eaLnBrk="1" hangingPunct="1">
              <a:lnSpc>
                <a:spcPct val="90000"/>
              </a:lnSpc>
              <a:buFont typeface="Wingdings" panose="05000000000000000000" pitchFamily="2" charset="2"/>
              <a:buNone/>
            </a:pPr>
            <a:r>
              <a:rPr lang="en-US" altLang="en-US" sz="2400" dirty="0"/>
              <a:t>   where we have again assumed the absence of optical saturation, i.e., we have assumed N`&lt;&lt;N or R&lt;&lt;</a:t>
            </a:r>
            <a:r>
              <a:rPr lang="el-GR" altLang="en-US" sz="2400" dirty="0"/>
              <a:t>τ</a:t>
            </a:r>
            <a:r>
              <a:rPr lang="en-US" altLang="en-US" sz="2400" baseline="30000" dirty="0"/>
              <a:t>-1</a:t>
            </a:r>
            <a:r>
              <a:rPr lang="en-US" altLang="en-US" sz="2400" dirty="0"/>
              <a:t>. The incident light flux is assumed to be sinusoidally modulated, i.e.,</a:t>
            </a:r>
          </a:p>
          <a:p>
            <a:pPr algn="just" eaLnBrk="1" hangingPunct="1">
              <a:lnSpc>
                <a:spcPct val="90000"/>
              </a:lnSpc>
              <a:buFont typeface="Wingdings" panose="05000000000000000000" pitchFamily="2" charset="2"/>
              <a:buNone/>
            </a:pPr>
            <a:endParaRPr lang="en-US" altLang="en-US" sz="2400" dirty="0"/>
          </a:p>
        </p:txBody>
      </p:sp>
      <p:graphicFrame>
        <p:nvGraphicFramePr>
          <p:cNvPr id="72713" name="Object 9">
            <a:extLst>
              <a:ext uri="{FF2B5EF4-FFF2-40B4-BE49-F238E27FC236}">
                <a16:creationId xmlns:a16="http://schemas.microsoft.com/office/drawing/2014/main" id="{B38A3544-0879-FFEC-7FB8-2A72C9FB8ED7}"/>
              </a:ext>
            </a:extLst>
          </p:cNvPr>
          <p:cNvGraphicFramePr>
            <a:graphicFrameLocks noGrp="1" noChangeAspect="1"/>
          </p:cNvGraphicFramePr>
          <p:nvPr>
            <p:ph sz="quarter" idx="3"/>
            <p:extLst>
              <p:ext uri="{D42A27DB-BD31-4B8C-83A1-F6EECF244321}">
                <p14:modId xmlns:p14="http://schemas.microsoft.com/office/powerpoint/2010/main" val="395101776"/>
              </p:ext>
            </p:extLst>
          </p:nvPr>
        </p:nvGraphicFramePr>
        <p:xfrm>
          <a:off x="3369468" y="2943225"/>
          <a:ext cx="2725738" cy="485775"/>
        </p:xfrm>
        <a:graphic>
          <a:graphicData uri="http://schemas.openxmlformats.org/presentationml/2006/ole">
            <mc:AlternateContent xmlns:mc="http://schemas.openxmlformats.org/markup-compatibility/2006">
              <mc:Choice xmlns:v="urn:schemas-microsoft-com:vml" Requires="v">
                <p:oleObj name="Equation" r:id="rId5" imgW="1282680" imgH="228600" progId="Equation.3">
                  <p:embed/>
                </p:oleObj>
              </mc:Choice>
              <mc:Fallback>
                <p:oleObj name="Equation" r:id="rId5" imgW="1282680" imgH="228600" progId="Equation.3">
                  <p:embed/>
                  <p:pic>
                    <p:nvPicPr>
                      <p:cNvPr id="72713" name="Object 9">
                        <a:extLst>
                          <a:ext uri="{FF2B5EF4-FFF2-40B4-BE49-F238E27FC236}">
                            <a16:creationId xmlns:a16="http://schemas.microsoft.com/office/drawing/2014/main" id="{B38A3544-0879-FFEC-7FB8-2A72C9FB8ED7}"/>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369468" y="2943225"/>
                        <a:ext cx="2725738" cy="4857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5" name="Text Box 11">
            <a:extLst>
              <a:ext uri="{FF2B5EF4-FFF2-40B4-BE49-F238E27FC236}">
                <a16:creationId xmlns:a16="http://schemas.microsoft.com/office/drawing/2014/main" id="{D1670945-13B3-478D-73D5-828D93B1EF50}"/>
              </a:ext>
            </a:extLst>
          </p:cNvPr>
          <p:cNvSpPr txBox="1">
            <a:spLocks noChangeArrowheads="1"/>
          </p:cNvSpPr>
          <p:nvPr/>
        </p:nvSpPr>
        <p:spPr bwMode="auto">
          <a:xfrm>
            <a:off x="914400" y="4753539"/>
            <a:ext cx="763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graphicFrame>
        <p:nvGraphicFramePr>
          <p:cNvPr id="72716" name="Object 12">
            <a:extLst>
              <a:ext uri="{FF2B5EF4-FFF2-40B4-BE49-F238E27FC236}">
                <a16:creationId xmlns:a16="http://schemas.microsoft.com/office/drawing/2014/main" id="{7C4B186A-C09A-F383-FB4D-3F19DEF133AD}"/>
              </a:ext>
            </a:extLst>
          </p:cNvPr>
          <p:cNvGraphicFramePr>
            <a:graphicFrameLocks noChangeAspect="1"/>
          </p:cNvGraphicFramePr>
          <p:nvPr>
            <p:extLst>
              <p:ext uri="{D42A27DB-BD31-4B8C-83A1-F6EECF244321}">
                <p14:modId xmlns:p14="http://schemas.microsoft.com/office/powerpoint/2010/main" val="3033149244"/>
              </p:ext>
            </p:extLst>
          </p:nvPr>
        </p:nvGraphicFramePr>
        <p:xfrm>
          <a:off x="3414712" y="4876955"/>
          <a:ext cx="2635250" cy="460375"/>
        </p:xfrm>
        <a:graphic>
          <a:graphicData uri="http://schemas.openxmlformats.org/presentationml/2006/ole">
            <mc:AlternateContent xmlns:mc="http://schemas.openxmlformats.org/markup-compatibility/2006">
              <mc:Choice xmlns:v="urn:schemas-microsoft-com:vml" Requires="v">
                <p:oleObj name="Equation" r:id="rId7" imgW="1307880" imgH="228600" progId="Equation.3">
                  <p:embed/>
                </p:oleObj>
              </mc:Choice>
              <mc:Fallback>
                <p:oleObj name="Equation" r:id="rId7" imgW="1307880" imgH="228600" progId="Equation.3">
                  <p:embed/>
                  <p:pic>
                    <p:nvPicPr>
                      <p:cNvPr id="72716" name="Object 12">
                        <a:extLst>
                          <a:ext uri="{FF2B5EF4-FFF2-40B4-BE49-F238E27FC236}">
                            <a16:creationId xmlns:a16="http://schemas.microsoft.com/office/drawing/2014/main" id="{7C4B186A-C09A-F383-FB4D-3F19DEF133AD}"/>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414712" y="4876955"/>
                        <a:ext cx="2635250" cy="4603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7" name="Text Box 13">
            <a:extLst>
              <a:ext uri="{FF2B5EF4-FFF2-40B4-BE49-F238E27FC236}">
                <a16:creationId xmlns:a16="http://schemas.microsoft.com/office/drawing/2014/main" id="{FE3E5AD7-9D0D-2139-1571-5C829764D59D}"/>
              </a:ext>
            </a:extLst>
          </p:cNvPr>
          <p:cNvSpPr txBox="1">
            <a:spLocks noChangeArrowheads="1"/>
          </p:cNvSpPr>
          <p:nvPr/>
        </p:nvSpPr>
        <p:spPr bwMode="auto">
          <a:xfrm>
            <a:off x="6858000" y="3772464"/>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4</a:t>
            </a:r>
          </a:p>
        </p:txBody>
      </p:sp>
      <p:sp>
        <p:nvSpPr>
          <p:cNvPr id="72718" name="Text Box 14">
            <a:extLst>
              <a:ext uri="{FF2B5EF4-FFF2-40B4-BE49-F238E27FC236}">
                <a16:creationId xmlns:a16="http://schemas.microsoft.com/office/drawing/2014/main" id="{CC0423BF-43A6-3F0A-78FE-20BC3FA17366}"/>
              </a:ext>
            </a:extLst>
          </p:cNvPr>
          <p:cNvSpPr txBox="1">
            <a:spLocks noChangeArrowheads="1"/>
          </p:cNvSpPr>
          <p:nvPr/>
        </p:nvSpPr>
        <p:spPr bwMode="auto">
          <a:xfrm>
            <a:off x="6858000" y="4832647"/>
            <a:ext cx="622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 5</a:t>
            </a:r>
          </a:p>
        </p:txBody>
      </p:sp>
      <p:sp>
        <p:nvSpPr>
          <p:cNvPr id="5" name="Rectangle 4">
            <a:extLst>
              <a:ext uri="{FF2B5EF4-FFF2-40B4-BE49-F238E27FC236}">
                <a16:creationId xmlns:a16="http://schemas.microsoft.com/office/drawing/2014/main" id="{240F1517-09E9-6C63-4766-993D1F4D2804}"/>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C4D85E9-F962-BBE7-3945-DBA2AE9FD1F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635D1E62-9C0F-7E10-9A2B-B5E5F71F0493}"/>
              </a:ext>
            </a:extLst>
          </p:cNvPr>
          <p:cNvSpPr>
            <a:spLocks noGrp="1"/>
          </p:cNvSpPr>
          <p:nvPr>
            <p:ph type="sldNum" sz="quarter" idx="11"/>
          </p:nvPr>
        </p:nvSpPr>
        <p:spPr/>
        <p:txBody>
          <a:bodyPr/>
          <a:lstStyle/>
          <a:p>
            <a:fld id="{01879CDA-1907-4AE5-825F-97B6D2421952}" type="slidenum">
              <a:rPr lang="en-US" altLang="en-US"/>
              <a:pPr/>
              <a:t>19</a:t>
            </a:fld>
            <a:endParaRPr lang="en-US" altLang="en-US"/>
          </a:p>
        </p:txBody>
      </p:sp>
      <p:sp>
        <p:nvSpPr>
          <p:cNvPr id="76804" name="Rectangle 4">
            <a:extLst>
              <a:ext uri="{FF2B5EF4-FFF2-40B4-BE49-F238E27FC236}">
                <a16:creationId xmlns:a16="http://schemas.microsoft.com/office/drawing/2014/main" id="{02BE624E-8D02-6D1E-2FD2-6347ECB49834}"/>
              </a:ext>
            </a:extLst>
          </p:cNvPr>
          <p:cNvSpPr>
            <a:spLocks noGrp="1" noRot="1" noChangeArrowheads="1"/>
          </p:cNvSpPr>
          <p:nvPr>
            <p:ph type="title"/>
          </p:nvPr>
        </p:nvSpPr>
        <p:spPr>
          <a:xfrm>
            <a:off x="-3446207" y="38894"/>
            <a:ext cx="8229600" cy="1143000"/>
          </a:xfrm>
          <a:noFill/>
          <a:ln/>
        </p:spPr>
        <p:txBody>
          <a:bodyPr/>
          <a:lstStyle/>
          <a:p>
            <a:pPr algn="r"/>
            <a:r>
              <a:rPr lang="en-US" altLang="en-US" b="1" dirty="0">
                <a:solidFill>
                  <a:srgbClr val="0000FF"/>
                </a:solidFill>
              </a:rPr>
              <a:t>Theory             cont..</a:t>
            </a:r>
          </a:p>
        </p:txBody>
      </p:sp>
      <p:sp>
        <p:nvSpPr>
          <p:cNvPr id="76803" name="Rectangle 3">
            <a:extLst>
              <a:ext uri="{FF2B5EF4-FFF2-40B4-BE49-F238E27FC236}">
                <a16:creationId xmlns:a16="http://schemas.microsoft.com/office/drawing/2014/main" id="{8800956B-4255-5C47-AABF-9350CB9458ED}"/>
              </a:ext>
            </a:extLst>
          </p:cNvPr>
          <p:cNvSpPr>
            <a:spLocks noGrp="1" noChangeArrowheads="1"/>
          </p:cNvSpPr>
          <p:nvPr>
            <p:ph type="body" sz="half" idx="1"/>
          </p:nvPr>
        </p:nvSpPr>
        <p:spPr>
          <a:xfrm>
            <a:off x="172064" y="1159771"/>
            <a:ext cx="8153400" cy="4495800"/>
          </a:xfrm>
        </p:spPr>
        <p:txBody>
          <a:bodyPr>
            <a:normAutofit/>
          </a:bodyPr>
          <a:lstStyle/>
          <a:p>
            <a:pPr algn="just">
              <a:buFont typeface="Wingdings" panose="05000000000000000000" pitchFamily="2" charset="2"/>
              <a:buChar char="Ø"/>
            </a:pPr>
            <a:r>
              <a:rPr lang="en-US" altLang="en-US" sz="2400" dirty="0"/>
              <a:t>Where only the real part has physical meaning</a:t>
            </a:r>
          </a:p>
          <a:p>
            <a:pPr algn="just">
              <a:buFont typeface="Wingdings" panose="05000000000000000000" pitchFamily="2" charset="2"/>
              <a:buChar char="Ø"/>
            </a:pPr>
            <a:r>
              <a:rPr lang="en-US" altLang="en-US" sz="2400" dirty="0"/>
              <a:t>We may drop the constant in equation 5 since we are interested only in the modulated heat source which generates a corresponding OA signal. </a:t>
            </a:r>
          </a:p>
          <a:p>
            <a:pPr algn="just">
              <a:buFont typeface="Wingdings" panose="05000000000000000000" pitchFamily="2" charset="2"/>
              <a:buChar char="Ø"/>
            </a:pPr>
            <a:r>
              <a:rPr lang="en-US" altLang="en-US" sz="2400" dirty="0"/>
              <a:t>The solution of equations 4 and 5 is:</a:t>
            </a:r>
          </a:p>
          <a:p>
            <a:pPr algn="just">
              <a:buFont typeface="Wingdings" panose="05000000000000000000" pitchFamily="2" charset="2"/>
              <a:buNone/>
            </a:pPr>
            <a:endParaRPr lang="en-US" altLang="en-US" sz="2400" dirty="0"/>
          </a:p>
          <a:p>
            <a:pPr algn="just">
              <a:buFont typeface="Wingdings" panose="05000000000000000000" pitchFamily="2" charset="2"/>
              <a:buNone/>
            </a:pPr>
            <a:r>
              <a:rPr lang="en-US" altLang="en-US" sz="2400" dirty="0"/>
              <a:t>    </a:t>
            </a:r>
          </a:p>
          <a:p>
            <a:pPr algn="just">
              <a:buFont typeface="Wingdings" panose="05000000000000000000" pitchFamily="2" charset="2"/>
              <a:buNone/>
            </a:pPr>
            <a:r>
              <a:rPr lang="en-US" altLang="en-US" sz="2400" dirty="0"/>
              <a:t>     where  </a:t>
            </a:r>
          </a:p>
          <a:p>
            <a:pPr algn="just">
              <a:buFont typeface="Wingdings" panose="05000000000000000000" pitchFamily="2" charset="2"/>
              <a:buNone/>
            </a:pPr>
            <a:endParaRPr lang="en-US" altLang="en-US" sz="2400" dirty="0"/>
          </a:p>
        </p:txBody>
      </p:sp>
      <p:graphicFrame>
        <p:nvGraphicFramePr>
          <p:cNvPr id="76805" name="Object 5">
            <a:extLst>
              <a:ext uri="{FF2B5EF4-FFF2-40B4-BE49-F238E27FC236}">
                <a16:creationId xmlns:a16="http://schemas.microsoft.com/office/drawing/2014/main" id="{CD26EAB8-1104-7E7A-AC2C-79E568B7E60A}"/>
              </a:ext>
            </a:extLst>
          </p:cNvPr>
          <p:cNvGraphicFramePr>
            <a:graphicFrameLocks noGrp="1" noChangeAspect="1"/>
          </p:cNvGraphicFramePr>
          <p:nvPr>
            <p:ph sz="quarter" idx="2"/>
            <p:extLst>
              <p:ext uri="{D42A27DB-BD31-4B8C-83A1-F6EECF244321}">
                <p14:modId xmlns:p14="http://schemas.microsoft.com/office/powerpoint/2010/main" val="4198819263"/>
              </p:ext>
            </p:extLst>
          </p:nvPr>
        </p:nvGraphicFramePr>
        <p:xfrm>
          <a:off x="1737851" y="3599912"/>
          <a:ext cx="5486400" cy="515938"/>
        </p:xfrm>
        <a:graphic>
          <a:graphicData uri="http://schemas.openxmlformats.org/presentationml/2006/ole">
            <mc:AlternateContent xmlns:mc="http://schemas.openxmlformats.org/markup-compatibility/2006">
              <mc:Choice xmlns:v="urn:schemas-microsoft-com:vml" Requires="v">
                <p:oleObj name="Equation" r:id="rId3" imgW="2565360" imgH="241200" progId="Equation.3">
                  <p:embed/>
                </p:oleObj>
              </mc:Choice>
              <mc:Fallback>
                <p:oleObj name="Equation" r:id="rId3" imgW="2565360" imgH="241200" progId="Equation.3">
                  <p:embed/>
                  <p:pic>
                    <p:nvPicPr>
                      <p:cNvPr id="76805" name="Object 5">
                        <a:extLst>
                          <a:ext uri="{FF2B5EF4-FFF2-40B4-BE49-F238E27FC236}">
                            <a16:creationId xmlns:a16="http://schemas.microsoft.com/office/drawing/2014/main" id="{CD26EAB8-1104-7E7A-AC2C-79E568B7E60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737851" y="3599912"/>
                        <a:ext cx="5486400" cy="51593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7" name="Object 7">
            <a:extLst>
              <a:ext uri="{FF2B5EF4-FFF2-40B4-BE49-F238E27FC236}">
                <a16:creationId xmlns:a16="http://schemas.microsoft.com/office/drawing/2014/main" id="{668F272E-B244-CF3A-E552-D770B0B13629}"/>
              </a:ext>
            </a:extLst>
          </p:cNvPr>
          <p:cNvGraphicFramePr>
            <a:graphicFrameLocks noGrp="1" noChangeAspect="1"/>
          </p:cNvGraphicFramePr>
          <p:nvPr>
            <p:ph sz="quarter" idx="3"/>
            <p:extLst>
              <p:ext uri="{D42A27DB-BD31-4B8C-83A1-F6EECF244321}">
                <p14:modId xmlns:p14="http://schemas.microsoft.com/office/powerpoint/2010/main" val="1423634378"/>
              </p:ext>
            </p:extLst>
          </p:nvPr>
        </p:nvGraphicFramePr>
        <p:xfrm>
          <a:off x="2989877" y="5198371"/>
          <a:ext cx="1906587" cy="482600"/>
        </p:xfrm>
        <a:graphic>
          <a:graphicData uri="http://schemas.openxmlformats.org/presentationml/2006/ole">
            <mc:AlternateContent xmlns:mc="http://schemas.openxmlformats.org/markup-compatibility/2006">
              <mc:Choice xmlns:v="urn:schemas-microsoft-com:vml" Requires="v">
                <p:oleObj name="Equation" r:id="rId5" imgW="901440" imgH="228600" progId="Equation.3">
                  <p:embed/>
                </p:oleObj>
              </mc:Choice>
              <mc:Fallback>
                <p:oleObj name="Equation" r:id="rId5" imgW="901440" imgH="228600" progId="Equation.3">
                  <p:embed/>
                  <p:pic>
                    <p:nvPicPr>
                      <p:cNvPr id="76807" name="Object 7">
                        <a:extLst>
                          <a:ext uri="{FF2B5EF4-FFF2-40B4-BE49-F238E27FC236}">
                            <a16:creationId xmlns:a16="http://schemas.microsoft.com/office/drawing/2014/main" id="{668F272E-B244-CF3A-E552-D770B0B13629}"/>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989877" y="5198371"/>
                        <a:ext cx="1906587" cy="4826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9" name="Text Box 9">
            <a:extLst>
              <a:ext uri="{FF2B5EF4-FFF2-40B4-BE49-F238E27FC236}">
                <a16:creationId xmlns:a16="http://schemas.microsoft.com/office/drawing/2014/main" id="{AFCC04A8-F8CE-8416-6C5D-8EAC5355CC8E}"/>
              </a:ext>
            </a:extLst>
          </p:cNvPr>
          <p:cNvSpPr txBox="1">
            <a:spLocks noChangeArrowheads="1"/>
          </p:cNvSpPr>
          <p:nvPr/>
        </p:nvSpPr>
        <p:spPr bwMode="auto">
          <a:xfrm>
            <a:off x="7620000" y="3599912"/>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 6</a:t>
            </a:r>
          </a:p>
        </p:txBody>
      </p:sp>
      <p:sp>
        <p:nvSpPr>
          <p:cNvPr id="2" name="Rectangle 1">
            <a:extLst>
              <a:ext uri="{FF2B5EF4-FFF2-40B4-BE49-F238E27FC236}">
                <a16:creationId xmlns:a16="http://schemas.microsoft.com/office/drawing/2014/main" id="{323E2139-3F8A-939B-B3AA-182D0A7154F2}"/>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676A9A-1FE0-0DDE-2E8A-F2A3A840920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8B7F-701B-1D6D-7CC2-7BC556C17412}"/>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942DD30-46C5-5477-2D35-C01FDDDAAC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10" name="object 6">
            <a:extLst>
              <a:ext uri="{FF2B5EF4-FFF2-40B4-BE49-F238E27FC236}">
                <a16:creationId xmlns:a16="http://schemas.microsoft.com/office/drawing/2014/main" id="{0A3808EB-D7F7-737A-0F5D-28927D1458DB}"/>
              </a:ext>
            </a:extLst>
          </p:cNvPr>
          <p:cNvSpPr txBox="1"/>
          <p:nvPr/>
        </p:nvSpPr>
        <p:spPr>
          <a:xfrm>
            <a:off x="304800" y="190039"/>
            <a:ext cx="5968180" cy="707886"/>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Direct Determination of Absorbed Photons </a:t>
            </a:r>
            <a:endParaRPr sz="2300" dirty="0">
              <a:solidFill>
                <a:srgbClr val="7030A0"/>
              </a:solidFill>
              <a:latin typeface="Arial Rounded MT Bold" panose="020F0704030504030204" pitchFamily="34" charset="0"/>
              <a:cs typeface="Times New Roman"/>
            </a:endParaRPr>
          </a:p>
        </p:txBody>
      </p:sp>
      <p:sp>
        <p:nvSpPr>
          <p:cNvPr id="3" name="TextBox 2">
            <a:extLst>
              <a:ext uri="{FF2B5EF4-FFF2-40B4-BE49-F238E27FC236}">
                <a16:creationId xmlns:a16="http://schemas.microsoft.com/office/drawing/2014/main" id="{DCAE7374-E5A0-7ACF-C0DB-2A1C4EBB7AFE}"/>
              </a:ext>
            </a:extLst>
          </p:cNvPr>
          <p:cNvSpPr txBox="1"/>
          <p:nvPr/>
        </p:nvSpPr>
        <p:spPr>
          <a:xfrm>
            <a:off x="353961" y="1137556"/>
            <a:ext cx="8347587" cy="3046988"/>
          </a:xfrm>
          <a:prstGeom prst="rect">
            <a:avLst/>
          </a:prstGeom>
          <a:noFill/>
        </p:spPr>
        <p:txBody>
          <a:bodyPr wrap="square">
            <a:spAutoFit/>
          </a:bodyPr>
          <a:lstStyle/>
          <a:p>
            <a:r>
              <a:rPr lang="en-US" sz="3200" dirty="0"/>
              <a:t>• Detects </a:t>
            </a:r>
            <a:r>
              <a:rPr lang="en-US" sz="3200" dirty="0">
                <a:solidFill>
                  <a:srgbClr val="0000FF"/>
                </a:solidFill>
              </a:rPr>
              <a:t>energy absorbed by the sample </a:t>
            </a:r>
            <a:r>
              <a:rPr lang="en-US" sz="3200" dirty="0"/>
              <a:t>instead of </a:t>
            </a:r>
            <a:r>
              <a:rPr lang="en-US" sz="3200" dirty="0">
                <a:solidFill>
                  <a:srgbClr val="00B0F0"/>
                </a:solidFill>
              </a:rPr>
              <a:t>transmitted light</a:t>
            </a:r>
            <a:r>
              <a:rPr lang="en-US" sz="3200" dirty="0"/>
              <a:t>.</a:t>
            </a:r>
          </a:p>
          <a:p>
            <a:r>
              <a:rPr lang="en-US" sz="3200" dirty="0"/>
              <a:t>• Avoids subtraction of </a:t>
            </a:r>
            <a:r>
              <a:rPr lang="en-US" sz="3200" dirty="0">
                <a:solidFill>
                  <a:srgbClr val="0000FF"/>
                </a:solidFill>
              </a:rPr>
              <a:t>two large quantities</a:t>
            </a:r>
            <a:r>
              <a:rPr lang="en-US" sz="3200" dirty="0"/>
              <a:t>.</a:t>
            </a:r>
          </a:p>
          <a:p>
            <a:r>
              <a:rPr lang="en-US" sz="3200" dirty="0"/>
              <a:t>• Improved </a:t>
            </a:r>
            <a:r>
              <a:rPr lang="en-US" sz="3200" dirty="0">
                <a:solidFill>
                  <a:srgbClr val="0000FF"/>
                </a:solidFill>
              </a:rPr>
              <a:t>signal-to-noise ratio </a:t>
            </a:r>
            <a:r>
              <a:rPr lang="en-US" sz="3200" dirty="0"/>
              <a:t>for weak absorbers.</a:t>
            </a:r>
          </a:p>
          <a:p>
            <a:r>
              <a:rPr lang="en-US" sz="3200" dirty="0"/>
              <a:t>• Suitable for </a:t>
            </a:r>
            <a:r>
              <a:rPr lang="en-US" sz="3200" dirty="0">
                <a:solidFill>
                  <a:srgbClr val="0000FF"/>
                </a:solidFill>
              </a:rPr>
              <a:t>low absorption coefficients</a:t>
            </a:r>
            <a:r>
              <a:rPr lang="en-US" sz="3200" dirty="0"/>
              <a:t>.</a:t>
            </a:r>
          </a:p>
        </p:txBody>
      </p:sp>
      <p:sp>
        <p:nvSpPr>
          <p:cNvPr id="6" name="TextBox 5">
            <a:extLst>
              <a:ext uri="{FF2B5EF4-FFF2-40B4-BE49-F238E27FC236}">
                <a16:creationId xmlns:a16="http://schemas.microsoft.com/office/drawing/2014/main" id="{2876FA5C-3F48-C971-D29F-5C02F0D5E290}"/>
              </a:ext>
            </a:extLst>
          </p:cNvPr>
          <p:cNvSpPr txBox="1"/>
          <p:nvPr/>
        </p:nvSpPr>
        <p:spPr>
          <a:xfrm>
            <a:off x="353961" y="4150784"/>
            <a:ext cx="7634750" cy="1569660"/>
          </a:xfrm>
          <a:prstGeom prst="rect">
            <a:avLst/>
          </a:prstGeom>
          <a:noFill/>
        </p:spPr>
        <p:txBody>
          <a:bodyPr wrap="square">
            <a:spAutoFit/>
          </a:bodyPr>
          <a:lstStyle/>
          <a:p>
            <a:r>
              <a:rPr lang="en-US" sz="3200" dirty="0">
                <a:solidFill>
                  <a:srgbClr val="FF0000"/>
                </a:solidFill>
              </a:rPr>
              <a:t>Techniques: </a:t>
            </a:r>
          </a:p>
          <a:p>
            <a:r>
              <a:rPr lang="en-US" sz="3200" dirty="0"/>
              <a:t>(I) Fluorescence Excitation </a:t>
            </a:r>
            <a:br>
              <a:rPr lang="en-US" sz="3200" dirty="0"/>
            </a:br>
            <a:r>
              <a:rPr lang="en-US" sz="3200" dirty="0"/>
              <a:t>(II) Photoacoustic Spectroscopy.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773BCEC-36E5-E93C-E67E-A9C099569F0A}"/>
              </a:ext>
            </a:extLst>
          </p:cNvPr>
          <p:cNvSpPr>
            <a:spLocks noGrp="1"/>
          </p:cNvSpPr>
          <p:nvPr>
            <p:ph type="sldNum" sz="quarter" idx="11"/>
          </p:nvPr>
        </p:nvSpPr>
        <p:spPr/>
        <p:txBody>
          <a:bodyPr/>
          <a:lstStyle/>
          <a:p>
            <a:fld id="{EE5CEC34-20E6-4D17-A133-4CDC2698B732}" type="slidenum">
              <a:rPr lang="en-US" altLang="en-US"/>
              <a:pPr/>
              <a:t>20</a:t>
            </a:fld>
            <a:endParaRPr lang="en-US" altLang="en-US"/>
          </a:p>
        </p:txBody>
      </p:sp>
      <p:sp>
        <p:nvSpPr>
          <p:cNvPr id="80900" name="Rectangle 4">
            <a:extLst>
              <a:ext uri="{FF2B5EF4-FFF2-40B4-BE49-F238E27FC236}">
                <a16:creationId xmlns:a16="http://schemas.microsoft.com/office/drawing/2014/main" id="{AC36D022-922C-8047-3EB2-7E2800F2B7D8}"/>
              </a:ext>
            </a:extLst>
          </p:cNvPr>
          <p:cNvSpPr>
            <a:spLocks noGrp="1" noRot="1" noChangeArrowheads="1"/>
          </p:cNvSpPr>
          <p:nvPr>
            <p:ph type="title"/>
          </p:nvPr>
        </p:nvSpPr>
        <p:spPr>
          <a:xfrm>
            <a:off x="-2915264" y="22225"/>
            <a:ext cx="8229600" cy="1143000"/>
          </a:xfrm>
          <a:noFill/>
          <a:ln/>
        </p:spPr>
        <p:txBody>
          <a:bodyPr/>
          <a:lstStyle/>
          <a:p>
            <a:pPr algn="r"/>
            <a:r>
              <a:rPr lang="en-US" altLang="en-US" dirty="0">
                <a:solidFill>
                  <a:srgbClr val="0000FF"/>
                </a:solidFill>
              </a:rPr>
              <a:t>Theory             cont..</a:t>
            </a:r>
          </a:p>
        </p:txBody>
      </p:sp>
      <p:sp>
        <p:nvSpPr>
          <p:cNvPr id="80899" name="Rectangle 3">
            <a:extLst>
              <a:ext uri="{FF2B5EF4-FFF2-40B4-BE49-F238E27FC236}">
                <a16:creationId xmlns:a16="http://schemas.microsoft.com/office/drawing/2014/main" id="{E98B2D7A-F876-C712-8A33-F7F8AC117947}"/>
              </a:ext>
            </a:extLst>
          </p:cNvPr>
          <p:cNvSpPr>
            <a:spLocks noGrp="1" noChangeArrowheads="1"/>
          </p:cNvSpPr>
          <p:nvPr>
            <p:ph type="body" sz="half" idx="1"/>
          </p:nvPr>
        </p:nvSpPr>
        <p:spPr>
          <a:xfrm>
            <a:off x="388374" y="1166018"/>
            <a:ext cx="8153400" cy="4525963"/>
          </a:xfrm>
        </p:spPr>
        <p:txBody>
          <a:bodyPr>
            <a:normAutofit fontScale="70000" lnSpcReduction="20000"/>
          </a:bodyPr>
          <a:lstStyle/>
          <a:p>
            <a:pPr algn="just">
              <a:lnSpc>
                <a:spcPct val="90000"/>
              </a:lnSpc>
            </a:pPr>
            <a:r>
              <a:rPr lang="el-GR" altLang="en-US" sz="2400" dirty="0"/>
              <a:t>Ψ</a:t>
            </a:r>
            <a:r>
              <a:rPr lang="en-US" altLang="en-US" sz="2400" dirty="0"/>
              <a:t> is the phase lag of the modulation of the excited-state density compared to the </a:t>
            </a:r>
            <a:r>
              <a:rPr lang="en-US" altLang="en-US" sz="2400" dirty="0">
                <a:solidFill>
                  <a:srgbClr val="00B050"/>
                </a:solidFill>
              </a:rPr>
              <a:t>optical excitation</a:t>
            </a:r>
            <a:r>
              <a:rPr lang="en-US" altLang="en-US" sz="2400" dirty="0"/>
              <a:t>, and is large when the excited state decays more slowly than the modulated rate of the light intensity. </a:t>
            </a:r>
          </a:p>
          <a:p>
            <a:pPr algn="just">
              <a:lnSpc>
                <a:spcPct val="90000"/>
              </a:lnSpc>
            </a:pPr>
            <a:endParaRPr lang="en-US" altLang="en-US" sz="2400" dirty="0"/>
          </a:p>
          <a:p>
            <a:pPr algn="just">
              <a:lnSpc>
                <a:spcPct val="90000"/>
              </a:lnSpc>
            </a:pPr>
            <a:r>
              <a:rPr lang="en-US" altLang="en-US" sz="2400" dirty="0"/>
              <a:t>Note that equation 6 reduces to equation 2 in the limit when</a:t>
            </a:r>
          </a:p>
          <a:p>
            <a:pPr algn="just">
              <a:lnSpc>
                <a:spcPct val="90000"/>
              </a:lnSpc>
              <a:buFont typeface="Wingdings" panose="05000000000000000000" pitchFamily="2" charset="2"/>
              <a:buNone/>
            </a:pPr>
            <a:endParaRPr lang="en-US" altLang="en-US" sz="2400" dirty="0"/>
          </a:p>
          <a:p>
            <a:pPr algn="just">
              <a:lnSpc>
                <a:spcPct val="90000"/>
              </a:lnSpc>
            </a:pPr>
            <a:r>
              <a:rPr lang="en-US" altLang="en-US" sz="2400" dirty="0"/>
              <a:t>The heat generation term </a:t>
            </a:r>
            <a:r>
              <a:rPr lang="en-US" altLang="en-US" sz="2400" dirty="0">
                <a:solidFill>
                  <a:srgbClr val="00B050"/>
                </a:solidFill>
              </a:rPr>
              <a:t>H corresponding </a:t>
            </a:r>
            <a:r>
              <a:rPr lang="en-US" altLang="en-US" sz="2400" dirty="0"/>
              <a:t>to equation 6 is again given by equation 3. </a:t>
            </a:r>
            <a:endParaRPr lang="el-GR" altLang="en-US" sz="2400" dirty="0"/>
          </a:p>
        </p:txBody>
      </p:sp>
      <mc:AlternateContent xmlns:mc="http://schemas.openxmlformats.org/markup-compatibility/2006" xmlns:a14="http://schemas.microsoft.com/office/drawing/2010/main">
        <mc:Choice Requires="a14">
          <p:sp>
            <p:nvSpPr>
              <p:cNvPr id="80901" name="Object 5">
                <a:extLst>
                  <a:ext uri="{FF2B5EF4-FFF2-40B4-BE49-F238E27FC236}">
                    <a16:creationId xmlns:a16="http://schemas.microsoft.com/office/drawing/2014/main" id="{AB541C3F-5EF6-07F0-C791-C3C671FF48B6}"/>
                  </a:ext>
                </a:extLst>
              </p:cNvPr>
              <p:cNvSpPr txBox="1">
                <a:spLocks noGrp="1"/>
              </p:cNvSpPr>
              <p:nvPr>
                <p:ph sz="half" idx="2"/>
              </p:nvPr>
            </p:nvSpPr>
            <p:spPr bwMode="auto">
              <a:xfrm>
                <a:off x="3924300" y="3325557"/>
                <a:ext cx="1295400" cy="442913"/>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𝜔𝜏</m:t>
                      </m:r>
                      <m:r>
                        <a:rPr lang="en-US" i="1">
                          <a:solidFill>
                            <a:srgbClr val="000000"/>
                          </a:solidFill>
                          <a:latin typeface="Cambria Math" panose="02040503050406030204" pitchFamily="18" charset="0"/>
                        </a:rPr>
                        <m:t>→0</m:t>
                      </m:r>
                    </m:oMath>
                  </m:oMathPara>
                </a14:m>
                <a:endParaRPr lang="en-US" dirty="0"/>
              </a:p>
            </p:txBody>
          </p:sp>
        </mc:Choice>
        <mc:Fallback xmlns="">
          <p:sp>
            <p:nvSpPr>
              <p:cNvPr id="80901" name="Object 5">
                <a:extLst>
                  <a:ext uri="{FF2B5EF4-FFF2-40B4-BE49-F238E27FC236}">
                    <a16:creationId xmlns:a16="http://schemas.microsoft.com/office/drawing/2014/main" id="{AB541C3F-5EF6-07F0-C791-C3C671FF48B6}"/>
                  </a:ext>
                </a:extLst>
              </p:cNvPr>
              <p:cNvSpPr txBox="1">
                <a:spLocks noGrp="1" noRot="1" noChangeAspect="1" noMove="1" noResize="1" noEditPoints="1" noAdjustHandles="1" noChangeArrowheads="1" noChangeShapeType="1" noTextEdit="1"/>
              </p:cNvSpPr>
              <p:nvPr>
                <p:ph sz="half" idx="2"/>
              </p:nvPr>
            </p:nvSpPr>
            <p:spPr bwMode="auto">
              <a:xfrm>
                <a:off x="3924300" y="3325557"/>
                <a:ext cx="1295400" cy="442913"/>
              </a:xfrm>
              <a:prstGeom prst="rect">
                <a:avLst/>
              </a:prstGeom>
              <a:blipFill>
                <a:blip r:embed="rId3"/>
                <a:stretch>
                  <a:fillRect/>
                </a:stretch>
              </a:blipFill>
              <a:ln>
                <a:noFill/>
              </a:ln>
              <a:effec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CAF4D9BA-86DE-449F-CCF9-F403DA256BE3}"/>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567F3F-31AB-5B52-E3AB-099E712ADD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96A3DF02-E6A8-25CC-7247-33C1E84818F8}"/>
              </a:ext>
            </a:extLst>
          </p:cNvPr>
          <p:cNvSpPr>
            <a:spLocks noGrp="1"/>
          </p:cNvSpPr>
          <p:nvPr>
            <p:ph type="sldNum" sz="quarter" idx="11"/>
          </p:nvPr>
        </p:nvSpPr>
        <p:spPr/>
        <p:txBody>
          <a:bodyPr/>
          <a:lstStyle/>
          <a:p>
            <a:fld id="{5568A698-50A2-499B-A756-BABD537A9BCE}" type="slidenum">
              <a:rPr lang="en-US" altLang="en-US"/>
              <a:pPr/>
              <a:t>21</a:t>
            </a:fld>
            <a:endParaRPr lang="en-US" altLang="en-US"/>
          </a:p>
        </p:txBody>
      </p:sp>
      <p:sp>
        <p:nvSpPr>
          <p:cNvPr id="83971" name="Rectangle 3">
            <a:extLst>
              <a:ext uri="{FF2B5EF4-FFF2-40B4-BE49-F238E27FC236}">
                <a16:creationId xmlns:a16="http://schemas.microsoft.com/office/drawing/2014/main" id="{7BF70FE3-7AED-B1D7-A4D1-41BA575AD94D}"/>
              </a:ext>
            </a:extLst>
          </p:cNvPr>
          <p:cNvSpPr>
            <a:spLocks noGrp="1" noChangeArrowheads="1"/>
          </p:cNvSpPr>
          <p:nvPr>
            <p:ph type="body" sz="half" idx="1"/>
          </p:nvPr>
        </p:nvSpPr>
        <p:spPr>
          <a:xfrm>
            <a:off x="381000" y="1306103"/>
            <a:ext cx="8229600" cy="4525963"/>
          </a:xfrm>
        </p:spPr>
        <p:txBody>
          <a:bodyPr>
            <a:normAutofit/>
          </a:bodyPr>
          <a:lstStyle/>
          <a:p>
            <a:pPr algn="just"/>
            <a:r>
              <a:rPr lang="en-US" altLang="en-US" sz="2400"/>
              <a:t>As seen in the schematics, the next step in the theory is the generation of acoustic waves by the heat source </a:t>
            </a:r>
            <a:r>
              <a:rPr lang="en-US" altLang="en-US" sz="2400" i="1"/>
              <a:t>H(r,t)</a:t>
            </a:r>
            <a:r>
              <a:rPr lang="en-US" altLang="en-US" sz="2400"/>
              <a:t> of equation 3.</a:t>
            </a:r>
          </a:p>
          <a:p>
            <a:pPr algn="just"/>
            <a:r>
              <a:rPr lang="en-US" altLang="en-US" sz="2400"/>
              <a:t>Inhomogeneous wave equation relating the acoustic pressure </a:t>
            </a:r>
            <a:r>
              <a:rPr lang="en-US" altLang="en-US" sz="2400" i="1"/>
              <a:t>p</a:t>
            </a:r>
            <a:r>
              <a:rPr lang="en-US" altLang="en-US" sz="2400"/>
              <a:t> and the heat source </a:t>
            </a:r>
            <a:r>
              <a:rPr lang="en-US" altLang="en-US" sz="2400" i="1"/>
              <a:t>H</a:t>
            </a:r>
            <a:r>
              <a:rPr lang="en-US" altLang="en-US" sz="2400"/>
              <a:t>:</a:t>
            </a:r>
          </a:p>
          <a:p>
            <a:pPr algn="just"/>
            <a:endParaRPr lang="en-US" altLang="en-US" sz="2400"/>
          </a:p>
          <a:p>
            <a:pPr algn="just"/>
            <a:endParaRPr lang="en-US" altLang="en-US" sz="2400"/>
          </a:p>
        </p:txBody>
      </p:sp>
      <p:graphicFrame>
        <p:nvGraphicFramePr>
          <p:cNvPr id="83976" name="Object 8">
            <a:extLst>
              <a:ext uri="{FF2B5EF4-FFF2-40B4-BE49-F238E27FC236}">
                <a16:creationId xmlns:a16="http://schemas.microsoft.com/office/drawing/2014/main" id="{E243EBF0-429C-C41B-D9B6-6460418E30C2}"/>
              </a:ext>
            </a:extLst>
          </p:cNvPr>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83976" name="Object 8">
                        <a:extLst>
                          <a:ext uri="{FF2B5EF4-FFF2-40B4-BE49-F238E27FC236}">
                            <a16:creationId xmlns:a16="http://schemas.microsoft.com/office/drawing/2014/main" id="{E243EBF0-429C-C41B-D9B6-6460418E3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82" name="Object 14">
            <a:extLst>
              <a:ext uri="{FF2B5EF4-FFF2-40B4-BE49-F238E27FC236}">
                <a16:creationId xmlns:a16="http://schemas.microsoft.com/office/drawing/2014/main" id="{9C4B9D98-CD94-6B55-0769-245B1EA97FD4}"/>
              </a:ext>
            </a:extLst>
          </p:cNvPr>
          <p:cNvGraphicFramePr>
            <a:graphicFrameLocks noGrp="1" noChangeAspect="1"/>
          </p:cNvGraphicFramePr>
          <p:nvPr>
            <p:ph sz="quarter" idx="3"/>
            <p:extLst>
              <p:ext uri="{D42A27DB-BD31-4B8C-83A1-F6EECF244321}">
                <p14:modId xmlns:p14="http://schemas.microsoft.com/office/powerpoint/2010/main" val="1173990469"/>
              </p:ext>
            </p:extLst>
          </p:nvPr>
        </p:nvGraphicFramePr>
        <p:xfrm>
          <a:off x="1066800" y="3429000"/>
          <a:ext cx="4724400" cy="1171575"/>
        </p:xfrm>
        <a:graphic>
          <a:graphicData uri="http://schemas.openxmlformats.org/presentationml/2006/ole">
            <mc:AlternateContent xmlns:mc="http://schemas.openxmlformats.org/markup-compatibility/2006">
              <mc:Choice xmlns:v="urn:schemas-microsoft-com:vml" Requires="v">
                <p:oleObj name="Equation" r:id="rId5" imgW="1688760" imgH="419040" progId="Equation.3">
                  <p:embed/>
                </p:oleObj>
              </mc:Choice>
              <mc:Fallback>
                <p:oleObj name="Equation" r:id="rId5" imgW="1688760" imgH="419040" progId="Equation.3">
                  <p:embed/>
                  <p:pic>
                    <p:nvPicPr>
                      <p:cNvPr id="83982" name="Object 14">
                        <a:extLst>
                          <a:ext uri="{FF2B5EF4-FFF2-40B4-BE49-F238E27FC236}">
                            <a16:creationId xmlns:a16="http://schemas.microsoft.com/office/drawing/2014/main" id="{9C4B9D98-CD94-6B55-0769-245B1EA97FD4}"/>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066800" y="3429000"/>
                        <a:ext cx="4724400" cy="11715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84" name="Text Box 16">
            <a:extLst>
              <a:ext uri="{FF2B5EF4-FFF2-40B4-BE49-F238E27FC236}">
                <a16:creationId xmlns:a16="http://schemas.microsoft.com/office/drawing/2014/main" id="{27D6C11C-7279-626B-8135-62B1EF35DFA8}"/>
              </a:ext>
            </a:extLst>
          </p:cNvPr>
          <p:cNvSpPr txBox="1">
            <a:spLocks noChangeArrowheads="1"/>
          </p:cNvSpPr>
          <p:nvPr/>
        </p:nvSpPr>
        <p:spPr bwMode="auto">
          <a:xfrm>
            <a:off x="6096000" y="3657600"/>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7</a:t>
            </a:r>
          </a:p>
        </p:txBody>
      </p:sp>
      <p:sp>
        <p:nvSpPr>
          <p:cNvPr id="83985" name="Text Box 17">
            <a:extLst>
              <a:ext uri="{FF2B5EF4-FFF2-40B4-BE49-F238E27FC236}">
                <a16:creationId xmlns:a16="http://schemas.microsoft.com/office/drawing/2014/main" id="{59AA1722-241C-3A5F-4EF9-51D5EE715314}"/>
              </a:ext>
            </a:extLst>
          </p:cNvPr>
          <p:cNvSpPr txBox="1">
            <a:spLocks noChangeArrowheads="1"/>
          </p:cNvSpPr>
          <p:nvPr/>
        </p:nvSpPr>
        <p:spPr bwMode="auto">
          <a:xfrm>
            <a:off x="5791200" y="4114800"/>
            <a:ext cx="2987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After </a:t>
            </a:r>
            <a:r>
              <a:rPr lang="en-US" altLang="en-US" b="1"/>
              <a:t>Morse and Ingard</a:t>
            </a:r>
            <a:r>
              <a:rPr lang="en-US" altLang="en-US"/>
              <a:t> (1968)</a:t>
            </a:r>
          </a:p>
        </p:txBody>
      </p:sp>
      <p:sp>
        <p:nvSpPr>
          <p:cNvPr id="83986" name="Text Box 18">
            <a:extLst>
              <a:ext uri="{FF2B5EF4-FFF2-40B4-BE49-F238E27FC236}">
                <a16:creationId xmlns:a16="http://schemas.microsoft.com/office/drawing/2014/main" id="{AE53C413-5BB0-C776-4A26-FA7DA4D4EDED}"/>
              </a:ext>
            </a:extLst>
          </p:cNvPr>
          <p:cNvSpPr txBox="1">
            <a:spLocks noChangeArrowheads="1"/>
          </p:cNvSpPr>
          <p:nvPr/>
        </p:nvSpPr>
        <p:spPr bwMode="auto">
          <a:xfrm>
            <a:off x="990600" y="4862513"/>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Where c is the velocity of sound and is the ratio of specific heats of the gas; all dissipative terms have been neglected.</a:t>
            </a:r>
          </a:p>
        </p:txBody>
      </p:sp>
      <p:sp>
        <p:nvSpPr>
          <p:cNvPr id="83987" name="Rectangle 19">
            <a:extLst>
              <a:ext uri="{FF2B5EF4-FFF2-40B4-BE49-F238E27FC236}">
                <a16:creationId xmlns:a16="http://schemas.microsoft.com/office/drawing/2014/main" id="{343E66C6-E85D-7334-8000-A0424E69A98D}"/>
              </a:ext>
            </a:extLst>
          </p:cNvPr>
          <p:cNvSpPr>
            <a:spLocks noGrp="1" noRot="1" noChangeArrowheads="1"/>
          </p:cNvSpPr>
          <p:nvPr>
            <p:ph type="title"/>
          </p:nvPr>
        </p:nvSpPr>
        <p:spPr>
          <a:xfrm>
            <a:off x="-3048000" y="163103"/>
            <a:ext cx="8229600" cy="1143000"/>
          </a:xfrm>
          <a:noFill/>
          <a:ln/>
        </p:spPr>
        <p:txBody>
          <a:bodyPr/>
          <a:lstStyle/>
          <a:p>
            <a:pPr algn="r"/>
            <a:r>
              <a:rPr lang="en-US" altLang="en-US" dirty="0"/>
              <a:t>Theory             cont..</a:t>
            </a:r>
          </a:p>
        </p:txBody>
      </p:sp>
      <p:sp>
        <p:nvSpPr>
          <p:cNvPr id="2" name="Rectangle 1">
            <a:extLst>
              <a:ext uri="{FF2B5EF4-FFF2-40B4-BE49-F238E27FC236}">
                <a16:creationId xmlns:a16="http://schemas.microsoft.com/office/drawing/2014/main" id="{3E3756E6-C100-D0F4-EDA6-8446FA53B0A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AC39F4-5E7C-5AAA-659D-79E421FF76B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2E5DE6A7-5366-77C3-BC06-E018879138FB}"/>
              </a:ext>
            </a:extLst>
          </p:cNvPr>
          <p:cNvSpPr>
            <a:spLocks noGrp="1"/>
          </p:cNvSpPr>
          <p:nvPr>
            <p:ph type="sldNum" sz="quarter" idx="11"/>
          </p:nvPr>
        </p:nvSpPr>
        <p:spPr/>
        <p:txBody>
          <a:bodyPr/>
          <a:lstStyle/>
          <a:p>
            <a:fld id="{29A901C1-6C84-41BB-B375-33594FE6CC07}" type="slidenum">
              <a:rPr lang="en-US" altLang="en-US"/>
              <a:pPr/>
              <a:t>22</a:t>
            </a:fld>
            <a:endParaRPr lang="en-US" altLang="en-US"/>
          </a:p>
        </p:txBody>
      </p:sp>
      <p:sp>
        <p:nvSpPr>
          <p:cNvPr id="88068" name="Rectangle 4">
            <a:extLst>
              <a:ext uri="{FF2B5EF4-FFF2-40B4-BE49-F238E27FC236}">
                <a16:creationId xmlns:a16="http://schemas.microsoft.com/office/drawing/2014/main" id="{493E5680-3497-7822-07B3-5A83BCF2B5BD}"/>
              </a:ext>
            </a:extLst>
          </p:cNvPr>
          <p:cNvSpPr>
            <a:spLocks noGrp="1" noRot="1" noChangeArrowheads="1"/>
          </p:cNvSpPr>
          <p:nvPr>
            <p:ph type="title"/>
          </p:nvPr>
        </p:nvSpPr>
        <p:spPr>
          <a:xfrm>
            <a:off x="-3288891" y="138369"/>
            <a:ext cx="8229600" cy="1143000"/>
          </a:xfrm>
          <a:noFill/>
          <a:ln/>
        </p:spPr>
        <p:txBody>
          <a:bodyPr/>
          <a:lstStyle/>
          <a:p>
            <a:pPr algn="r"/>
            <a:r>
              <a:rPr lang="en-US" altLang="en-US" dirty="0">
                <a:solidFill>
                  <a:srgbClr val="0000FF"/>
                </a:solidFill>
              </a:rPr>
              <a:t>Theory             cont..</a:t>
            </a:r>
          </a:p>
        </p:txBody>
      </p:sp>
      <p:sp>
        <p:nvSpPr>
          <p:cNvPr id="88067" name="Rectangle 3">
            <a:extLst>
              <a:ext uri="{FF2B5EF4-FFF2-40B4-BE49-F238E27FC236}">
                <a16:creationId xmlns:a16="http://schemas.microsoft.com/office/drawing/2014/main" id="{87B77516-669A-C9BB-0352-CAEBAD2B88AC}"/>
              </a:ext>
            </a:extLst>
          </p:cNvPr>
          <p:cNvSpPr>
            <a:spLocks noGrp="1" noChangeArrowheads="1"/>
          </p:cNvSpPr>
          <p:nvPr>
            <p:ph type="body" sz="half" idx="1"/>
          </p:nvPr>
        </p:nvSpPr>
        <p:spPr>
          <a:xfrm>
            <a:off x="457200" y="1600200"/>
            <a:ext cx="8382000" cy="4525963"/>
          </a:xfrm>
        </p:spPr>
        <p:txBody>
          <a:bodyPr>
            <a:normAutofit/>
          </a:bodyPr>
          <a:lstStyle/>
          <a:p>
            <a:pPr algn="just"/>
            <a:r>
              <a:rPr lang="en-US" altLang="en-US" sz="2400" dirty="0"/>
              <a:t>Equation 7 is usually solved for the sinusoidal modulation case by expressing the Fourier transform of </a:t>
            </a:r>
            <a:r>
              <a:rPr lang="en-US" altLang="en-US" sz="2400" i="1" dirty="0"/>
              <a:t>p</a:t>
            </a:r>
            <a:r>
              <a:rPr lang="en-US" altLang="en-US" sz="2400" dirty="0"/>
              <a:t> in terms of “normal acoustic modes” </a:t>
            </a:r>
            <a:r>
              <a:rPr lang="en-US" altLang="en-US" sz="2400" i="1" dirty="0" err="1"/>
              <a:t>p</a:t>
            </a:r>
            <a:r>
              <a:rPr lang="en-US" altLang="en-US" sz="2400" i="1" baseline="-25000" dirty="0" err="1"/>
              <a:t>j</a:t>
            </a:r>
            <a:r>
              <a:rPr lang="en-US" altLang="en-US" sz="2400" dirty="0"/>
              <a:t> which satisfy the appropriate boundary conditions. Thus</a:t>
            </a:r>
          </a:p>
          <a:p>
            <a:pPr algn="just"/>
            <a:endParaRPr lang="en-US" altLang="en-US" sz="2400" dirty="0"/>
          </a:p>
          <a:p>
            <a:pPr algn="just"/>
            <a:endParaRPr lang="en-US" altLang="en-US" sz="2400" dirty="0"/>
          </a:p>
          <a:p>
            <a:pPr algn="just">
              <a:buFont typeface="Wingdings" panose="05000000000000000000" pitchFamily="2" charset="2"/>
              <a:buNone/>
            </a:pPr>
            <a:r>
              <a:rPr lang="en-US" altLang="en-US" sz="2400" dirty="0"/>
              <a:t>    </a:t>
            </a:r>
          </a:p>
          <a:p>
            <a:pPr algn="just">
              <a:buFont typeface="Wingdings" panose="05000000000000000000" pitchFamily="2" charset="2"/>
              <a:buNone/>
            </a:pPr>
            <a:r>
              <a:rPr lang="en-US" altLang="en-US" sz="2400" dirty="0"/>
              <a:t>   with the normal mode </a:t>
            </a:r>
            <a:r>
              <a:rPr lang="en-US" altLang="en-US" sz="2400" i="1" dirty="0" err="1"/>
              <a:t>p</a:t>
            </a:r>
            <a:r>
              <a:rPr lang="en-US" altLang="en-US" sz="2400" i="1" baseline="-25000" dirty="0" err="1"/>
              <a:t>j</a:t>
            </a:r>
            <a:r>
              <a:rPr lang="en-US" altLang="en-US" sz="2400" dirty="0"/>
              <a:t> being solutions of the homogeneous wave equation, i.e.,</a:t>
            </a:r>
          </a:p>
          <a:p>
            <a:pPr algn="just">
              <a:buFont typeface="Wingdings" panose="05000000000000000000" pitchFamily="2" charset="2"/>
              <a:buNone/>
            </a:pPr>
            <a:endParaRPr lang="en-US" altLang="en-US" sz="2400" dirty="0"/>
          </a:p>
        </p:txBody>
      </p:sp>
      <p:graphicFrame>
        <p:nvGraphicFramePr>
          <p:cNvPr id="88069" name="Object 5">
            <a:extLst>
              <a:ext uri="{FF2B5EF4-FFF2-40B4-BE49-F238E27FC236}">
                <a16:creationId xmlns:a16="http://schemas.microsoft.com/office/drawing/2014/main" id="{13BA22BC-3657-ED38-3A62-538E2547B84F}"/>
              </a:ext>
            </a:extLst>
          </p:cNvPr>
          <p:cNvGraphicFramePr>
            <a:graphicFrameLocks noGrp="1" noChangeAspect="1"/>
          </p:cNvGraphicFramePr>
          <p:nvPr>
            <p:ph sz="quarter" idx="2"/>
            <p:extLst>
              <p:ext uri="{D42A27DB-BD31-4B8C-83A1-F6EECF244321}">
                <p14:modId xmlns:p14="http://schemas.microsoft.com/office/powerpoint/2010/main" val="3768517274"/>
              </p:ext>
            </p:extLst>
          </p:nvPr>
        </p:nvGraphicFramePr>
        <p:xfrm>
          <a:off x="2362200" y="3104535"/>
          <a:ext cx="4191000" cy="977900"/>
        </p:xfrm>
        <a:graphic>
          <a:graphicData uri="http://schemas.openxmlformats.org/presentationml/2006/ole">
            <mc:AlternateContent xmlns:mc="http://schemas.openxmlformats.org/markup-compatibility/2006">
              <mc:Choice xmlns:v="urn:schemas-microsoft-com:vml" Requires="v">
                <p:oleObj name="Equation" r:id="rId3" imgW="1523880" imgH="355320" progId="Equation.3">
                  <p:embed/>
                </p:oleObj>
              </mc:Choice>
              <mc:Fallback>
                <p:oleObj name="Equation" r:id="rId3" imgW="1523880" imgH="355320" progId="Equation.3">
                  <p:embed/>
                  <p:pic>
                    <p:nvPicPr>
                      <p:cNvPr id="88069" name="Object 5">
                        <a:extLst>
                          <a:ext uri="{FF2B5EF4-FFF2-40B4-BE49-F238E27FC236}">
                            <a16:creationId xmlns:a16="http://schemas.microsoft.com/office/drawing/2014/main" id="{13BA22BC-3657-ED38-3A62-538E2547B84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362200" y="3104535"/>
                        <a:ext cx="4191000" cy="9779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2" name="Object 8">
            <a:extLst>
              <a:ext uri="{FF2B5EF4-FFF2-40B4-BE49-F238E27FC236}">
                <a16:creationId xmlns:a16="http://schemas.microsoft.com/office/drawing/2014/main" id="{577EDBBF-1995-9108-4A96-C9F29D625F74}"/>
              </a:ext>
            </a:extLst>
          </p:cNvPr>
          <p:cNvGraphicFramePr>
            <a:graphicFrameLocks noGrp="1" noChangeAspect="1"/>
          </p:cNvGraphicFramePr>
          <p:nvPr>
            <p:ph sz="quarter" idx="3"/>
            <p:extLst>
              <p:ext uri="{D42A27DB-BD31-4B8C-83A1-F6EECF244321}">
                <p14:modId xmlns:p14="http://schemas.microsoft.com/office/powerpoint/2010/main" val="3721357438"/>
              </p:ext>
            </p:extLst>
          </p:nvPr>
        </p:nvGraphicFramePr>
        <p:xfrm>
          <a:off x="3566652" y="5026383"/>
          <a:ext cx="3281363" cy="590550"/>
        </p:xfrm>
        <a:graphic>
          <a:graphicData uri="http://schemas.openxmlformats.org/presentationml/2006/ole">
            <mc:AlternateContent xmlns:mc="http://schemas.openxmlformats.org/markup-compatibility/2006">
              <mc:Choice xmlns:v="urn:schemas-microsoft-com:vml" Requires="v">
                <p:oleObj name="Equation" r:id="rId5" imgW="1409400" imgH="253800" progId="Equation.3">
                  <p:embed/>
                </p:oleObj>
              </mc:Choice>
              <mc:Fallback>
                <p:oleObj name="Equation" r:id="rId5" imgW="1409400" imgH="253800" progId="Equation.3">
                  <p:embed/>
                  <p:pic>
                    <p:nvPicPr>
                      <p:cNvPr id="88072" name="Object 8">
                        <a:extLst>
                          <a:ext uri="{FF2B5EF4-FFF2-40B4-BE49-F238E27FC236}">
                            <a16:creationId xmlns:a16="http://schemas.microsoft.com/office/drawing/2014/main" id="{577EDBBF-1995-9108-4A96-C9F29D625F74}"/>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566652" y="5026383"/>
                        <a:ext cx="3281363" cy="59055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4" name="Text Box 10">
            <a:extLst>
              <a:ext uri="{FF2B5EF4-FFF2-40B4-BE49-F238E27FC236}">
                <a16:creationId xmlns:a16="http://schemas.microsoft.com/office/drawing/2014/main" id="{1A3435A0-E886-45FF-0A1C-0AD5C710BE3E}"/>
              </a:ext>
            </a:extLst>
          </p:cNvPr>
          <p:cNvSpPr txBox="1">
            <a:spLocks noChangeArrowheads="1"/>
          </p:cNvSpPr>
          <p:nvPr/>
        </p:nvSpPr>
        <p:spPr bwMode="auto">
          <a:xfrm>
            <a:off x="7108723" y="3381400"/>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8</a:t>
            </a:r>
          </a:p>
        </p:txBody>
      </p:sp>
      <p:sp>
        <p:nvSpPr>
          <p:cNvPr id="2" name="Rectangle 1">
            <a:extLst>
              <a:ext uri="{FF2B5EF4-FFF2-40B4-BE49-F238E27FC236}">
                <a16:creationId xmlns:a16="http://schemas.microsoft.com/office/drawing/2014/main" id="{7A35ABA0-8FDF-07D3-48C5-69427B46E3A7}"/>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B4C91D-9B88-9CBA-21BD-2C7C2E1E189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939CD280-435E-4E21-CAC2-82A6E24AAB50}"/>
              </a:ext>
            </a:extLst>
          </p:cNvPr>
          <p:cNvSpPr>
            <a:spLocks noGrp="1"/>
          </p:cNvSpPr>
          <p:nvPr>
            <p:ph type="sldNum" sz="quarter" idx="11"/>
          </p:nvPr>
        </p:nvSpPr>
        <p:spPr/>
        <p:txBody>
          <a:bodyPr/>
          <a:lstStyle/>
          <a:p>
            <a:fld id="{BCB66594-C51E-4110-85B5-F9EAAE2CFB6E}" type="slidenum">
              <a:rPr lang="en-US" altLang="en-US"/>
              <a:pPr/>
              <a:t>23</a:t>
            </a:fld>
            <a:endParaRPr lang="en-US" altLang="en-US"/>
          </a:p>
        </p:txBody>
      </p:sp>
      <p:sp>
        <p:nvSpPr>
          <p:cNvPr id="92164" name="Rectangle 4">
            <a:extLst>
              <a:ext uri="{FF2B5EF4-FFF2-40B4-BE49-F238E27FC236}">
                <a16:creationId xmlns:a16="http://schemas.microsoft.com/office/drawing/2014/main" id="{DF27E368-EF3E-9D0F-0D33-FFE335FA5ECE}"/>
              </a:ext>
            </a:extLst>
          </p:cNvPr>
          <p:cNvSpPr>
            <a:spLocks noGrp="1" noRot="1" noChangeArrowheads="1"/>
          </p:cNvSpPr>
          <p:nvPr>
            <p:ph type="title"/>
          </p:nvPr>
        </p:nvSpPr>
        <p:spPr>
          <a:xfrm>
            <a:off x="-3200400" y="123825"/>
            <a:ext cx="8229600" cy="1143000"/>
          </a:xfrm>
          <a:noFill/>
          <a:ln/>
        </p:spPr>
        <p:txBody>
          <a:bodyPr/>
          <a:lstStyle/>
          <a:p>
            <a:pPr algn="r"/>
            <a:r>
              <a:rPr lang="en-US" altLang="en-US" dirty="0">
                <a:solidFill>
                  <a:srgbClr val="0000FF"/>
                </a:solidFill>
              </a:rPr>
              <a:t>Theory             cont..</a:t>
            </a:r>
          </a:p>
        </p:txBody>
      </p:sp>
      <p:sp>
        <p:nvSpPr>
          <p:cNvPr id="92163" name="Rectangle 3">
            <a:extLst>
              <a:ext uri="{FF2B5EF4-FFF2-40B4-BE49-F238E27FC236}">
                <a16:creationId xmlns:a16="http://schemas.microsoft.com/office/drawing/2014/main" id="{50D677ED-5B18-A403-C5B4-9D321615C491}"/>
              </a:ext>
            </a:extLst>
          </p:cNvPr>
          <p:cNvSpPr>
            <a:spLocks noGrp="1" noChangeArrowheads="1"/>
          </p:cNvSpPr>
          <p:nvPr>
            <p:ph type="body" sz="half" idx="1"/>
          </p:nvPr>
        </p:nvSpPr>
        <p:spPr>
          <a:xfrm>
            <a:off x="381000" y="1295400"/>
            <a:ext cx="8305800" cy="4525963"/>
          </a:xfrm>
        </p:spPr>
        <p:txBody>
          <a:bodyPr>
            <a:normAutofit/>
          </a:bodyPr>
          <a:lstStyle/>
          <a:p>
            <a:pPr algn="just"/>
            <a:r>
              <a:rPr lang="en-US" altLang="en-US" sz="2000" i="1" dirty="0" err="1"/>
              <a:t>p</a:t>
            </a:r>
            <a:r>
              <a:rPr lang="en-US" altLang="en-US" sz="2000" i="1" baseline="-25000" dirty="0" err="1"/>
              <a:t>j</a:t>
            </a:r>
            <a:r>
              <a:rPr lang="en-US" altLang="en-US" sz="2000" dirty="0"/>
              <a:t> must be chosen to satisfy the boundary condition that the gradient of </a:t>
            </a:r>
            <a:r>
              <a:rPr lang="en-US" altLang="en-US" sz="2000" i="1" dirty="0"/>
              <a:t>p</a:t>
            </a:r>
            <a:r>
              <a:rPr lang="en-US" altLang="en-US" sz="2000" dirty="0"/>
              <a:t> normal to the cell wall vanish at the wall, since acoustic velocity is proportional to the gradient of </a:t>
            </a:r>
            <a:r>
              <a:rPr lang="en-US" altLang="en-US" sz="2000" i="1" dirty="0"/>
              <a:t>p</a:t>
            </a:r>
            <a:r>
              <a:rPr lang="en-US" altLang="en-US" sz="2000" dirty="0"/>
              <a:t> and must vanish at the wall.</a:t>
            </a:r>
          </a:p>
          <a:p>
            <a:pPr algn="just"/>
            <a:r>
              <a:rPr lang="en-US" altLang="en-US" sz="2000" dirty="0"/>
              <a:t>The resultant orthonormal modes in the cylindrical geometry are given by:</a:t>
            </a:r>
          </a:p>
          <a:p>
            <a:pPr algn="just"/>
            <a:endParaRPr lang="en-US" altLang="en-US" sz="2000" dirty="0"/>
          </a:p>
          <a:p>
            <a:pPr algn="just"/>
            <a:endParaRPr lang="en-US" altLang="en-US" sz="2000" dirty="0"/>
          </a:p>
          <a:p>
            <a:pPr algn="just">
              <a:buFont typeface="Wingdings" panose="05000000000000000000" pitchFamily="2" charset="2"/>
              <a:buNone/>
            </a:pPr>
            <a:r>
              <a:rPr lang="en-US" altLang="en-US" sz="1600" dirty="0"/>
              <a:t>                                                after Morse and Ingard (1968)</a:t>
            </a:r>
          </a:p>
          <a:p>
            <a:pPr algn="just">
              <a:buFont typeface="Wingdings" panose="05000000000000000000" pitchFamily="2" charset="2"/>
              <a:buNone/>
            </a:pPr>
            <a:r>
              <a:rPr lang="en-US" altLang="en-US" sz="2000" dirty="0"/>
              <a:t>   </a:t>
            </a:r>
          </a:p>
          <a:p>
            <a:pPr algn="just">
              <a:buFont typeface="Wingdings" panose="05000000000000000000" pitchFamily="2" charset="2"/>
              <a:buNone/>
            </a:pPr>
            <a:r>
              <a:rPr lang="en-US" altLang="en-US" sz="2000" dirty="0"/>
              <a:t> with a corresponding angular frequency </a:t>
            </a:r>
            <a:r>
              <a:rPr lang="el-GR" altLang="en-US" sz="2000" dirty="0"/>
              <a:t>ω</a:t>
            </a:r>
            <a:r>
              <a:rPr lang="en-US" altLang="en-US" sz="2000" baseline="-25000" dirty="0"/>
              <a:t>j</a:t>
            </a:r>
            <a:r>
              <a:rPr lang="en-US" altLang="en-US" sz="2000" dirty="0"/>
              <a:t> given by</a:t>
            </a:r>
          </a:p>
          <a:p>
            <a:pPr algn="just"/>
            <a:endParaRPr lang="en-US" altLang="en-US" sz="2000" dirty="0"/>
          </a:p>
          <a:p>
            <a:pPr algn="just">
              <a:buFont typeface="Wingdings" panose="05000000000000000000" pitchFamily="2" charset="2"/>
              <a:buNone/>
            </a:pPr>
            <a:endParaRPr lang="en-US" altLang="en-US" sz="2000" dirty="0"/>
          </a:p>
        </p:txBody>
      </p:sp>
      <p:graphicFrame>
        <p:nvGraphicFramePr>
          <p:cNvPr id="92165" name="Object 5">
            <a:extLst>
              <a:ext uri="{FF2B5EF4-FFF2-40B4-BE49-F238E27FC236}">
                <a16:creationId xmlns:a16="http://schemas.microsoft.com/office/drawing/2014/main" id="{45C92CA1-9A29-8129-9E20-FCE9E15BF69D}"/>
              </a:ext>
            </a:extLst>
          </p:cNvPr>
          <p:cNvGraphicFramePr>
            <a:graphicFrameLocks noGrp="1" noChangeAspect="1"/>
          </p:cNvGraphicFramePr>
          <p:nvPr>
            <p:ph sz="quarter" idx="2"/>
            <p:extLst>
              <p:ext uri="{D42A27DB-BD31-4B8C-83A1-F6EECF244321}">
                <p14:modId xmlns:p14="http://schemas.microsoft.com/office/powerpoint/2010/main" val="1073037912"/>
              </p:ext>
            </p:extLst>
          </p:nvPr>
        </p:nvGraphicFramePr>
        <p:xfrm>
          <a:off x="762000" y="2697418"/>
          <a:ext cx="7848600" cy="619125"/>
        </p:xfrm>
        <a:graphic>
          <a:graphicData uri="http://schemas.openxmlformats.org/presentationml/2006/ole">
            <mc:AlternateContent xmlns:mc="http://schemas.openxmlformats.org/markup-compatibility/2006">
              <mc:Choice xmlns:v="urn:schemas-microsoft-com:vml" Requires="v">
                <p:oleObj name="Equation" r:id="rId3" imgW="3060360" imgH="241200" progId="Equation.3">
                  <p:embed/>
                </p:oleObj>
              </mc:Choice>
              <mc:Fallback>
                <p:oleObj name="Equation" r:id="rId3" imgW="3060360" imgH="241200" progId="Equation.3">
                  <p:embed/>
                  <p:pic>
                    <p:nvPicPr>
                      <p:cNvPr id="92165" name="Object 5">
                        <a:extLst>
                          <a:ext uri="{FF2B5EF4-FFF2-40B4-BE49-F238E27FC236}">
                            <a16:creationId xmlns:a16="http://schemas.microsoft.com/office/drawing/2014/main" id="{45C92CA1-9A29-8129-9E20-FCE9E15BF69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62000" y="2697418"/>
                        <a:ext cx="7848600" cy="6191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67" name="Object 7">
            <a:extLst>
              <a:ext uri="{FF2B5EF4-FFF2-40B4-BE49-F238E27FC236}">
                <a16:creationId xmlns:a16="http://schemas.microsoft.com/office/drawing/2014/main" id="{D6C89FD7-EBA6-43D6-0537-F52508B6BBEC}"/>
              </a:ext>
            </a:extLst>
          </p:cNvPr>
          <p:cNvGraphicFramePr>
            <a:graphicFrameLocks noGrp="1" noChangeAspect="1"/>
          </p:cNvGraphicFramePr>
          <p:nvPr>
            <p:ph sz="quarter" idx="3"/>
            <p:extLst>
              <p:ext uri="{D42A27DB-BD31-4B8C-83A1-F6EECF244321}">
                <p14:modId xmlns:p14="http://schemas.microsoft.com/office/powerpoint/2010/main" val="2494616851"/>
              </p:ext>
            </p:extLst>
          </p:nvPr>
        </p:nvGraphicFramePr>
        <p:xfrm>
          <a:off x="2057400" y="4888680"/>
          <a:ext cx="4953000" cy="650875"/>
        </p:xfrm>
        <a:graphic>
          <a:graphicData uri="http://schemas.openxmlformats.org/presentationml/2006/ole">
            <mc:AlternateContent xmlns:mc="http://schemas.openxmlformats.org/markup-compatibility/2006">
              <mc:Choice xmlns:v="urn:schemas-microsoft-com:vml" Requires="v">
                <p:oleObj name="Equation" r:id="rId5" imgW="1930320" imgH="253800" progId="Equation.3">
                  <p:embed/>
                </p:oleObj>
              </mc:Choice>
              <mc:Fallback>
                <p:oleObj name="Equation" r:id="rId5" imgW="1930320" imgH="253800" progId="Equation.3">
                  <p:embed/>
                  <p:pic>
                    <p:nvPicPr>
                      <p:cNvPr id="92167" name="Object 7">
                        <a:extLst>
                          <a:ext uri="{FF2B5EF4-FFF2-40B4-BE49-F238E27FC236}">
                            <a16:creationId xmlns:a16="http://schemas.microsoft.com/office/drawing/2014/main" id="{D6C89FD7-EBA6-43D6-0537-F52508B6BBEC}"/>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057400" y="4888680"/>
                        <a:ext cx="4953000" cy="6508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9" name="Text Box 9">
            <a:extLst>
              <a:ext uri="{FF2B5EF4-FFF2-40B4-BE49-F238E27FC236}">
                <a16:creationId xmlns:a16="http://schemas.microsoft.com/office/drawing/2014/main" id="{48C7FB0B-2F08-897B-9661-3FF0EE256E22}"/>
              </a:ext>
            </a:extLst>
          </p:cNvPr>
          <p:cNvSpPr txBox="1">
            <a:spLocks noChangeArrowheads="1"/>
          </p:cNvSpPr>
          <p:nvPr/>
        </p:nvSpPr>
        <p:spPr bwMode="auto">
          <a:xfrm>
            <a:off x="8272462" y="3114673"/>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 9</a:t>
            </a:r>
          </a:p>
        </p:txBody>
      </p:sp>
      <p:sp>
        <p:nvSpPr>
          <p:cNvPr id="92170" name="Text Box 10">
            <a:extLst>
              <a:ext uri="{FF2B5EF4-FFF2-40B4-BE49-F238E27FC236}">
                <a16:creationId xmlns:a16="http://schemas.microsoft.com/office/drawing/2014/main" id="{91D5C947-E270-4AA1-9B6A-FD4D5DAAC3C2}"/>
              </a:ext>
            </a:extLst>
          </p:cNvPr>
          <p:cNvSpPr txBox="1">
            <a:spLocks noChangeArrowheads="1"/>
          </p:cNvSpPr>
          <p:nvPr/>
        </p:nvSpPr>
        <p:spPr bwMode="auto">
          <a:xfrm>
            <a:off x="7434263" y="4876259"/>
            <a:ext cx="96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 10</a:t>
            </a:r>
          </a:p>
        </p:txBody>
      </p:sp>
      <p:sp>
        <p:nvSpPr>
          <p:cNvPr id="2" name="Rectangle 1">
            <a:extLst>
              <a:ext uri="{FF2B5EF4-FFF2-40B4-BE49-F238E27FC236}">
                <a16:creationId xmlns:a16="http://schemas.microsoft.com/office/drawing/2014/main" id="{68D34808-0E1D-678C-35AB-AEED0A8BDBB4}"/>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225506-DAF1-70F6-5C02-6B9B08A203D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8B11F2F-076C-09B0-1E4E-50BF6A9819FE}"/>
              </a:ext>
            </a:extLst>
          </p:cNvPr>
          <p:cNvSpPr>
            <a:spLocks noGrp="1"/>
          </p:cNvSpPr>
          <p:nvPr>
            <p:ph type="sldNum" sz="quarter" idx="11"/>
          </p:nvPr>
        </p:nvSpPr>
        <p:spPr/>
        <p:txBody>
          <a:bodyPr/>
          <a:lstStyle/>
          <a:p>
            <a:fld id="{8F89CF00-5A43-4AA8-BE4B-30AA7958FB97}" type="slidenum">
              <a:rPr lang="en-US" altLang="en-US"/>
              <a:pPr/>
              <a:t>24</a:t>
            </a:fld>
            <a:endParaRPr lang="en-US" altLang="en-US"/>
          </a:p>
        </p:txBody>
      </p:sp>
      <p:sp>
        <p:nvSpPr>
          <p:cNvPr id="96259" name="Rectangle 3">
            <a:extLst>
              <a:ext uri="{FF2B5EF4-FFF2-40B4-BE49-F238E27FC236}">
                <a16:creationId xmlns:a16="http://schemas.microsoft.com/office/drawing/2014/main" id="{0320CFF5-E7D7-0F2F-CE6E-23F4633516A8}"/>
              </a:ext>
            </a:extLst>
          </p:cNvPr>
          <p:cNvSpPr>
            <a:spLocks noGrp="1" noChangeArrowheads="1"/>
          </p:cNvSpPr>
          <p:nvPr>
            <p:ph type="body" idx="1"/>
          </p:nvPr>
        </p:nvSpPr>
        <p:spPr>
          <a:xfrm>
            <a:off x="457200" y="1295400"/>
            <a:ext cx="8229600" cy="4525963"/>
          </a:xfrm>
        </p:spPr>
        <p:txBody>
          <a:bodyPr>
            <a:normAutofit/>
          </a:bodyPr>
          <a:lstStyle/>
          <a:p>
            <a:pPr algn="just"/>
            <a:r>
              <a:rPr lang="en-US" altLang="en-US" sz="2400" dirty="0"/>
              <a:t>Here </a:t>
            </a:r>
            <a:r>
              <a:rPr lang="en-US" altLang="en-US" sz="2400" i="1" dirty="0" err="1"/>
              <a:t>g</a:t>
            </a:r>
            <a:r>
              <a:rPr lang="en-US" altLang="en-US" sz="2400" i="1" baseline="-25000" dirty="0" err="1"/>
              <a:t>j</a:t>
            </a:r>
            <a:r>
              <a:rPr lang="en-US" altLang="en-US" sz="2400" dirty="0"/>
              <a:t> is a normalization constant</a:t>
            </a:r>
            <a:r>
              <a:rPr lang="en-US" altLang="en-US" sz="2400" dirty="0">
                <a:solidFill>
                  <a:srgbClr val="00B050"/>
                </a:solidFill>
              </a:rPr>
              <a:t>; L is the length and R</a:t>
            </a:r>
            <a:r>
              <a:rPr lang="en-US" altLang="en-US" sz="2400" i="1" baseline="-25000" dirty="0">
                <a:solidFill>
                  <a:srgbClr val="00B050"/>
                </a:solidFill>
              </a:rPr>
              <a:t>0</a:t>
            </a:r>
            <a:r>
              <a:rPr lang="en-US" altLang="en-US" sz="2400" dirty="0">
                <a:solidFill>
                  <a:srgbClr val="00B050"/>
                </a:solidFill>
              </a:rPr>
              <a:t> </a:t>
            </a:r>
            <a:r>
              <a:rPr lang="en-US" altLang="en-US" sz="2400" dirty="0"/>
              <a:t>the radius of the gas cell; (r,</a:t>
            </a:r>
            <a:r>
              <a:rPr lang="el-GR" altLang="en-US" sz="2400" dirty="0"/>
              <a:t>φ</a:t>
            </a:r>
            <a:r>
              <a:rPr lang="en-US" altLang="en-US" sz="2400" dirty="0"/>
              <a:t>,z) are the cylindrical coordinates of a spatial point; </a:t>
            </a:r>
            <a:r>
              <a:rPr lang="en-US" altLang="en-US" sz="2400" dirty="0">
                <a:solidFill>
                  <a:srgbClr val="00B050"/>
                </a:solidFill>
              </a:rPr>
              <a:t>k, m, and n are the longitudinal, azimuthal, and radial mode numbers; </a:t>
            </a:r>
            <a:r>
              <a:rPr lang="en-US" altLang="en-US" sz="2400" dirty="0" err="1">
                <a:solidFill>
                  <a:srgbClr val="00B050"/>
                </a:solidFill>
              </a:rPr>
              <a:t>J</a:t>
            </a:r>
            <a:r>
              <a:rPr lang="en-US" altLang="en-US" sz="2400" baseline="-25000" dirty="0" err="1">
                <a:solidFill>
                  <a:srgbClr val="00B050"/>
                </a:solidFill>
              </a:rPr>
              <a:t>m</a:t>
            </a:r>
            <a:r>
              <a:rPr lang="en-US" altLang="en-US" sz="2400" dirty="0">
                <a:solidFill>
                  <a:srgbClr val="00B050"/>
                </a:solidFill>
              </a:rPr>
              <a:t> is a Bessel function; and </a:t>
            </a:r>
            <a:r>
              <a:rPr lang="el-GR" altLang="en-US" sz="2400" dirty="0">
                <a:solidFill>
                  <a:srgbClr val="00B050"/>
                </a:solidFill>
              </a:rPr>
              <a:t>α</a:t>
            </a:r>
            <a:r>
              <a:rPr lang="en-US" altLang="en-US" sz="2400" baseline="-25000" dirty="0" err="1">
                <a:solidFill>
                  <a:srgbClr val="00B050"/>
                </a:solidFill>
              </a:rPr>
              <a:t>mn</a:t>
            </a:r>
            <a:r>
              <a:rPr lang="en-US" altLang="en-US" sz="2400" dirty="0">
                <a:solidFill>
                  <a:srgbClr val="00B050"/>
                </a:solidFill>
              </a:rPr>
              <a:t> </a:t>
            </a:r>
            <a:r>
              <a:rPr lang="en-US" altLang="en-US" sz="2400" dirty="0"/>
              <a:t>is the </a:t>
            </a:r>
            <a:r>
              <a:rPr lang="en-US" altLang="en-US" sz="2400" i="1" dirty="0"/>
              <a:t>n</a:t>
            </a:r>
            <a:r>
              <a:rPr lang="en-US" altLang="en-US" sz="2400" dirty="0"/>
              <a:t>th solution of the equation      </a:t>
            </a:r>
            <a:r>
              <a:rPr lang="en-US" altLang="en-US" sz="2400" dirty="0">
                <a:solidFill>
                  <a:srgbClr val="FF0000"/>
                </a:solidFill>
              </a:rPr>
              <a:t> </a:t>
            </a:r>
            <a:r>
              <a:rPr lang="en-US" altLang="en-US" sz="2400" dirty="0" err="1">
                <a:solidFill>
                  <a:srgbClr val="FF0000"/>
                </a:solidFill>
              </a:rPr>
              <a:t>dJ</a:t>
            </a:r>
            <a:r>
              <a:rPr lang="en-US" altLang="en-US" sz="2400" baseline="-25000" dirty="0" err="1">
                <a:solidFill>
                  <a:srgbClr val="FF0000"/>
                </a:solidFill>
              </a:rPr>
              <a:t>m</a:t>
            </a:r>
            <a:r>
              <a:rPr lang="en-US" altLang="en-US" sz="2400" dirty="0">
                <a:solidFill>
                  <a:srgbClr val="FF0000"/>
                </a:solidFill>
              </a:rPr>
              <a:t>/dr = 0 at r = R</a:t>
            </a:r>
            <a:r>
              <a:rPr lang="en-US" altLang="en-US" sz="2400" i="1" baseline="-25000" dirty="0">
                <a:solidFill>
                  <a:srgbClr val="FF0000"/>
                </a:solidFill>
              </a:rPr>
              <a:t>0</a:t>
            </a:r>
            <a:r>
              <a:rPr lang="en-US" altLang="en-US" sz="2400" dirty="0">
                <a:solidFill>
                  <a:srgbClr val="FF0000"/>
                </a:solidFill>
              </a:rPr>
              <a:t>.</a:t>
            </a:r>
          </a:p>
          <a:p>
            <a:pPr algn="just"/>
            <a:r>
              <a:rPr lang="en-US" altLang="en-US" sz="2400" dirty="0"/>
              <a:t>The condition of vanishing pressure gradient at the cell wall requires that the </a:t>
            </a:r>
            <a:r>
              <a:rPr lang="en-US" altLang="en-US" sz="2400" dirty="0">
                <a:solidFill>
                  <a:srgbClr val="FF0000"/>
                </a:solidFill>
              </a:rPr>
              <a:t>acoustic pressure </a:t>
            </a:r>
            <a:r>
              <a:rPr lang="en-US" altLang="en-US" sz="2400" i="1" dirty="0">
                <a:solidFill>
                  <a:srgbClr val="FF0000"/>
                </a:solidFill>
              </a:rPr>
              <a:t>p</a:t>
            </a:r>
            <a:r>
              <a:rPr lang="en-US" altLang="en-US" sz="2400" dirty="0">
                <a:solidFill>
                  <a:srgbClr val="FF0000"/>
                </a:solidFill>
              </a:rPr>
              <a:t>(r,</a:t>
            </a:r>
            <a:r>
              <a:rPr lang="el-GR" altLang="en-US" sz="2400" dirty="0">
                <a:solidFill>
                  <a:srgbClr val="FF0000"/>
                </a:solidFill>
              </a:rPr>
              <a:t>ω</a:t>
            </a:r>
            <a:r>
              <a:rPr lang="en-US" altLang="en-US" sz="2400" dirty="0">
                <a:solidFill>
                  <a:srgbClr val="FF0000"/>
                </a:solidFill>
              </a:rPr>
              <a:t>) </a:t>
            </a:r>
            <a:r>
              <a:rPr lang="en-US" altLang="en-US" sz="2400" dirty="0"/>
              <a:t>be expressed as linear combinations of eigenmodes </a:t>
            </a:r>
            <a:r>
              <a:rPr lang="en-US" altLang="en-US" sz="2400" i="1" dirty="0" err="1"/>
              <a:t>p</a:t>
            </a:r>
            <a:r>
              <a:rPr lang="en-US" altLang="en-US" sz="2400" i="1" baseline="-25000" dirty="0" err="1"/>
              <a:t>j</a:t>
            </a:r>
            <a:r>
              <a:rPr lang="en-US" altLang="en-US" sz="2400" dirty="0"/>
              <a:t> of the form of equation 9 for a cylindrical geometry.</a:t>
            </a:r>
          </a:p>
        </p:txBody>
      </p:sp>
      <p:sp>
        <p:nvSpPr>
          <p:cNvPr id="96260" name="Rectangle 4">
            <a:extLst>
              <a:ext uri="{FF2B5EF4-FFF2-40B4-BE49-F238E27FC236}">
                <a16:creationId xmlns:a16="http://schemas.microsoft.com/office/drawing/2014/main" id="{2B835CC8-FA28-CB79-DEF8-242A97DA1CF6}"/>
              </a:ext>
            </a:extLst>
          </p:cNvPr>
          <p:cNvSpPr>
            <a:spLocks noGrp="1" noRot="1" noChangeArrowheads="1"/>
          </p:cNvSpPr>
          <p:nvPr>
            <p:ph type="title"/>
          </p:nvPr>
        </p:nvSpPr>
        <p:spPr>
          <a:xfrm>
            <a:off x="-3436375" y="188913"/>
            <a:ext cx="8229600" cy="1143000"/>
          </a:xfrm>
          <a:noFill/>
          <a:ln/>
        </p:spPr>
        <p:txBody>
          <a:bodyPr/>
          <a:lstStyle/>
          <a:p>
            <a:pPr algn="r"/>
            <a:r>
              <a:rPr lang="en-US" altLang="en-US" dirty="0">
                <a:solidFill>
                  <a:srgbClr val="0000FF"/>
                </a:solidFill>
              </a:rPr>
              <a:t>Theory             cont..</a:t>
            </a:r>
          </a:p>
        </p:txBody>
      </p:sp>
      <p:sp>
        <p:nvSpPr>
          <p:cNvPr id="2" name="Rectangle 1">
            <a:extLst>
              <a:ext uri="{FF2B5EF4-FFF2-40B4-BE49-F238E27FC236}">
                <a16:creationId xmlns:a16="http://schemas.microsoft.com/office/drawing/2014/main" id="{0D010A69-F1B0-0C32-9AC9-75CDB9E5A76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38E8A8-FFF6-9F89-780E-3EC761383F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AAFA5BF4-5156-437E-1A75-8C178BC566C1}"/>
              </a:ext>
            </a:extLst>
          </p:cNvPr>
          <p:cNvSpPr>
            <a:spLocks noGrp="1"/>
          </p:cNvSpPr>
          <p:nvPr>
            <p:ph type="sldNum" sz="quarter" idx="11"/>
          </p:nvPr>
        </p:nvSpPr>
        <p:spPr/>
        <p:txBody>
          <a:bodyPr/>
          <a:lstStyle/>
          <a:p>
            <a:fld id="{9B86E52C-42AD-4B0F-9BB7-7DF51D258583}" type="slidenum">
              <a:rPr lang="en-US" altLang="en-US"/>
              <a:pPr/>
              <a:t>25</a:t>
            </a:fld>
            <a:endParaRPr lang="en-US" altLang="en-US"/>
          </a:p>
        </p:txBody>
      </p:sp>
      <p:sp>
        <p:nvSpPr>
          <p:cNvPr id="98307" name="Rectangle 3">
            <a:extLst>
              <a:ext uri="{FF2B5EF4-FFF2-40B4-BE49-F238E27FC236}">
                <a16:creationId xmlns:a16="http://schemas.microsoft.com/office/drawing/2014/main" id="{953CD5EF-D0FF-50AB-F8D7-9803D2A5B8C8}"/>
              </a:ext>
            </a:extLst>
          </p:cNvPr>
          <p:cNvSpPr>
            <a:spLocks noGrp="1" noChangeArrowheads="1"/>
          </p:cNvSpPr>
          <p:nvPr>
            <p:ph type="body" sz="half" idx="1"/>
          </p:nvPr>
        </p:nvSpPr>
        <p:spPr>
          <a:xfrm>
            <a:off x="381000" y="1202531"/>
            <a:ext cx="8305800" cy="4525963"/>
          </a:xfrm>
        </p:spPr>
        <p:txBody>
          <a:bodyPr>
            <a:normAutofit/>
          </a:bodyPr>
          <a:lstStyle/>
          <a:p>
            <a:pPr algn="just"/>
            <a:r>
              <a:rPr lang="en-US" altLang="en-US" sz="2800" dirty="0"/>
              <a:t>Solving the expansion coefficients A</a:t>
            </a:r>
            <a:r>
              <a:rPr lang="en-US" altLang="en-US" sz="2800" baseline="-25000" dirty="0"/>
              <a:t>j</a:t>
            </a:r>
            <a:r>
              <a:rPr lang="en-US" altLang="en-US" sz="2800" dirty="0"/>
              <a:t>(</a:t>
            </a:r>
            <a:r>
              <a:rPr lang="el-GR" altLang="en-US" sz="2800" dirty="0"/>
              <a:t>ω</a:t>
            </a:r>
            <a:r>
              <a:rPr lang="en-US" altLang="en-US" sz="2800" dirty="0"/>
              <a:t>)</a:t>
            </a:r>
          </a:p>
          <a:p>
            <a:pPr algn="just"/>
            <a:r>
              <a:rPr lang="en-US" altLang="en-US" sz="2800" dirty="0"/>
              <a:t>Fourier transform of equation 7 is:</a:t>
            </a:r>
          </a:p>
          <a:p>
            <a:pPr algn="just"/>
            <a:endParaRPr lang="en-US" altLang="en-US" sz="2800" dirty="0"/>
          </a:p>
          <a:p>
            <a:pPr algn="just"/>
            <a:endParaRPr lang="en-US" altLang="en-US" sz="2800" dirty="0"/>
          </a:p>
          <a:p>
            <a:pPr algn="just"/>
            <a:r>
              <a:rPr lang="en-US" altLang="en-US" sz="2800" dirty="0"/>
              <a:t>Substituting equation 8 in the above equation and using the orthonormal conditions for the eigenfunctions </a:t>
            </a:r>
            <a:r>
              <a:rPr lang="en-US" altLang="en-US" sz="2800" i="1" dirty="0" err="1"/>
              <a:t>p</a:t>
            </a:r>
            <a:r>
              <a:rPr lang="en-US" altLang="en-US" sz="2800" i="1" baseline="-25000" dirty="0" err="1"/>
              <a:t>j</a:t>
            </a:r>
            <a:r>
              <a:rPr lang="en-US" altLang="en-US" sz="2800" dirty="0"/>
              <a:t>, we may solve for A</a:t>
            </a:r>
            <a:r>
              <a:rPr lang="en-US" altLang="en-US" sz="2800" baseline="-25000" dirty="0"/>
              <a:t>j</a:t>
            </a:r>
            <a:r>
              <a:rPr lang="en-US" altLang="en-US" sz="2800" dirty="0"/>
              <a:t> as:</a:t>
            </a:r>
          </a:p>
          <a:p>
            <a:pPr algn="just"/>
            <a:endParaRPr lang="en-US" altLang="en-US" sz="2800" dirty="0"/>
          </a:p>
          <a:p>
            <a:pPr algn="just"/>
            <a:endParaRPr lang="en-US" altLang="en-US" sz="2800" dirty="0"/>
          </a:p>
          <a:p>
            <a:pPr algn="just"/>
            <a:endParaRPr lang="en-US" altLang="en-US" sz="2800" dirty="0"/>
          </a:p>
          <a:p>
            <a:pPr algn="just"/>
            <a:endParaRPr lang="en-US" altLang="en-US" sz="2800" dirty="0"/>
          </a:p>
        </p:txBody>
      </p:sp>
      <p:graphicFrame>
        <p:nvGraphicFramePr>
          <p:cNvPr id="98308" name="Object 4">
            <a:extLst>
              <a:ext uri="{FF2B5EF4-FFF2-40B4-BE49-F238E27FC236}">
                <a16:creationId xmlns:a16="http://schemas.microsoft.com/office/drawing/2014/main" id="{FF102F24-0E99-1438-7C8E-5696F3C3991C}"/>
              </a:ext>
            </a:extLst>
          </p:cNvPr>
          <p:cNvGraphicFramePr>
            <a:graphicFrameLocks noGrp="1" noChangeAspect="1"/>
          </p:cNvGraphicFramePr>
          <p:nvPr>
            <p:ph sz="quarter" idx="2"/>
            <p:extLst>
              <p:ext uri="{D42A27DB-BD31-4B8C-83A1-F6EECF244321}">
                <p14:modId xmlns:p14="http://schemas.microsoft.com/office/powerpoint/2010/main" val="863643960"/>
              </p:ext>
            </p:extLst>
          </p:nvPr>
        </p:nvGraphicFramePr>
        <p:xfrm>
          <a:off x="838200" y="2345531"/>
          <a:ext cx="7010400" cy="603250"/>
        </p:xfrm>
        <a:graphic>
          <a:graphicData uri="http://schemas.openxmlformats.org/presentationml/2006/ole">
            <mc:AlternateContent xmlns:mc="http://schemas.openxmlformats.org/markup-compatibility/2006">
              <mc:Choice xmlns:v="urn:schemas-microsoft-com:vml" Requires="v">
                <p:oleObj name="Equation" r:id="rId3" imgW="2654280" imgH="228600" progId="Equation.3">
                  <p:embed/>
                </p:oleObj>
              </mc:Choice>
              <mc:Fallback>
                <p:oleObj name="Equation" r:id="rId3" imgW="2654280" imgH="228600" progId="Equation.3">
                  <p:embed/>
                  <p:pic>
                    <p:nvPicPr>
                      <p:cNvPr id="98308" name="Object 4">
                        <a:extLst>
                          <a:ext uri="{FF2B5EF4-FFF2-40B4-BE49-F238E27FC236}">
                            <a16:creationId xmlns:a16="http://schemas.microsoft.com/office/drawing/2014/main" id="{FF102F24-0E99-1438-7C8E-5696F3C3991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38200" y="2345531"/>
                        <a:ext cx="7010400" cy="60325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11" name="Object 7">
            <a:extLst>
              <a:ext uri="{FF2B5EF4-FFF2-40B4-BE49-F238E27FC236}">
                <a16:creationId xmlns:a16="http://schemas.microsoft.com/office/drawing/2014/main" id="{746F5721-B0C4-7272-E79A-7F35E4DDAB3E}"/>
              </a:ext>
            </a:extLst>
          </p:cNvPr>
          <p:cNvGraphicFramePr>
            <a:graphicFrameLocks noGrp="1" noChangeAspect="1"/>
          </p:cNvGraphicFramePr>
          <p:nvPr>
            <p:ph sz="quarter" idx="3"/>
            <p:extLst>
              <p:ext uri="{D42A27DB-BD31-4B8C-83A1-F6EECF244321}">
                <p14:modId xmlns:p14="http://schemas.microsoft.com/office/powerpoint/2010/main" val="1260524692"/>
              </p:ext>
            </p:extLst>
          </p:nvPr>
        </p:nvGraphicFramePr>
        <p:xfrm>
          <a:off x="1524000" y="4605735"/>
          <a:ext cx="6096000" cy="1344612"/>
        </p:xfrm>
        <a:graphic>
          <a:graphicData uri="http://schemas.openxmlformats.org/presentationml/2006/ole">
            <mc:AlternateContent xmlns:mc="http://schemas.openxmlformats.org/markup-compatibility/2006">
              <mc:Choice xmlns:v="urn:schemas-microsoft-com:vml" Requires="v">
                <p:oleObj name="Equation" r:id="rId5" imgW="2361960" imgH="520560" progId="Equation.3">
                  <p:embed/>
                </p:oleObj>
              </mc:Choice>
              <mc:Fallback>
                <p:oleObj name="Equation" r:id="rId5" imgW="2361960" imgH="520560" progId="Equation.3">
                  <p:embed/>
                  <p:pic>
                    <p:nvPicPr>
                      <p:cNvPr id="98311" name="Object 7">
                        <a:extLst>
                          <a:ext uri="{FF2B5EF4-FFF2-40B4-BE49-F238E27FC236}">
                            <a16:creationId xmlns:a16="http://schemas.microsoft.com/office/drawing/2014/main" id="{746F5721-B0C4-7272-E79A-7F35E4DDAB3E}"/>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524000" y="4605735"/>
                        <a:ext cx="6096000" cy="134461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4" name="Rectangle 10">
            <a:extLst>
              <a:ext uri="{FF2B5EF4-FFF2-40B4-BE49-F238E27FC236}">
                <a16:creationId xmlns:a16="http://schemas.microsoft.com/office/drawing/2014/main" id="{947BDAFC-7C1A-1265-5643-CFB8A6962746}"/>
              </a:ext>
            </a:extLst>
          </p:cNvPr>
          <p:cNvSpPr>
            <a:spLocks noGrp="1" noRot="1" noChangeArrowheads="1"/>
          </p:cNvSpPr>
          <p:nvPr>
            <p:ph type="title"/>
          </p:nvPr>
        </p:nvSpPr>
        <p:spPr>
          <a:xfrm>
            <a:off x="-3429000" y="115887"/>
            <a:ext cx="8229600" cy="1143000"/>
          </a:xfrm>
          <a:noFill/>
          <a:ln/>
        </p:spPr>
        <p:txBody>
          <a:bodyPr/>
          <a:lstStyle/>
          <a:p>
            <a:pPr algn="r"/>
            <a:r>
              <a:rPr lang="en-US" altLang="en-US" dirty="0">
                <a:solidFill>
                  <a:srgbClr val="0000FF"/>
                </a:solidFill>
              </a:rPr>
              <a:t>Theory             cont..</a:t>
            </a:r>
          </a:p>
        </p:txBody>
      </p:sp>
      <p:sp>
        <p:nvSpPr>
          <p:cNvPr id="98315" name="Text Box 11">
            <a:extLst>
              <a:ext uri="{FF2B5EF4-FFF2-40B4-BE49-F238E27FC236}">
                <a16:creationId xmlns:a16="http://schemas.microsoft.com/office/drawing/2014/main" id="{E3F14DCE-4E65-9491-DBB2-944991062E66}"/>
              </a:ext>
            </a:extLst>
          </p:cNvPr>
          <p:cNvSpPr txBox="1">
            <a:spLocks noChangeArrowheads="1"/>
          </p:cNvSpPr>
          <p:nvPr/>
        </p:nvSpPr>
        <p:spPr bwMode="auto">
          <a:xfrm>
            <a:off x="7924800" y="2429669"/>
            <a:ext cx="962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 11</a:t>
            </a:r>
          </a:p>
        </p:txBody>
      </p:sp>
      <p:sp>
        <p:nvSpPr>
          <p:cNvPr id="98316" name="Text Box 12">
            <a:extLst>
              <a:ext uri="{FF2B5EF4-FFF2-40B4-BE49-F238E27FC236}">
                <a16:creationId xmlns:a16="http://schemas.microsoft.com/office/drawing/2014/main" id="{B25486A3-72E9-52AA-680C-2178B45B46D1}"/>
              </a:ext>
            </a:extLst>
          </p:cNvPr>
          <p:cNvSpPr txBox="1">
            <a:spLocks noChangeArrowheads="1"/>
          </p:cNvSpPr>
          <p:nvPr/>
        </p:nvSpPr>
        <p:spPr bwMode="auto">
          <a:xfrm>
            <a:off x="7924800" y="5018485"/>
            <a:ext cx="962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12</a:t>
            </a:r>
          </a:p>
        </p:txBody>
      </p:sp>
      <p:sp>
        <p:nvSpPr>
          <p:cNvPr id="2" name="Rectangle 1">
            <a:extLst>
              <a:ext uri="{FF2B5EF4-FFF2-40B4-BE49-F238E27FC236}">
                <a16:creationId xmlns:a16="http://schemas.microsoft.com/office/drawing/2014/main" id="{6C22EDE5-A2EC-E1B0-A5A9-6A44B2A5D5A3}"/>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1D6788-5056-8385-A390-A38F97185FE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5E149CFA-69BE-830C-FF18-39EF1644C96E}"/>
              </a:ext>
            </a:extLst>
          </p:cNvPr>
          <p:cNvSpPr>
            <a:spLocks noGrp="1"/>
          </p:cNvSpPr>
          <p:nvPr>
            <p:ph type="sldNum" sz="quarter" idx="11"/>
          </p:nvPr>
        </p:nvSpPr>
        <p:spPr/>
        <p:txBody>
          <a:bodyPr/>
          <a:lstStyle/>
          <a:p>
            <a:fld id="{3DCF5460-E48E-4D4C-8725-1863DD1E4184}" type="slidenum">
              <a:rPr lang="en-US" altLang="en-US"/>
              <a:pPr/>
              <a:t>26</a:t>
            </a:fld>
            <a:endParaRPr lang="en-US" altLang="en-US"/>
          </a:p>
        </p:txBody>
      </p:sp>
      <p:sp>
        <p:nvSpPr>
          <p:cNvPr id="102404" name="Rectangle 4">
            <a:extLst>
              <a:ext uri="{FF2B5EF4-FFF2-40B4-BE49-F238E27FC236}">
                <a16:creationId xmlns:a16="http://schemas.microsoft.com/office/drawing/2014/main" id="{85342E99-4284-9CA4-E3E5-41BB64CF7379}"/>
              </a:ext>
            </a:extLst>
          </p:cNvPr>
          <p:cNvSpPr>
            <a:spLocks noGrp="1" noRot="1" noChangeArrowheads="1"/>
          </p:cNvSpPr>
          <p:nvPr>
            <p:ph type="title"/>
          </p:nvPr>
        </p:nvSpPr>
        <p:spPr>
          <a:xfrm>
            <a:off x="-3219553" y="47626"/>
            <a:ext cx="8229600" cy="1143000"/>
          </a:xfrm>
          <a:noFill/>
          <a:ln/>
        </p:spPr>
        <p:txBody>
          <a:bodyPr/>
          <a:lstStyle/>
          <a:p>
            <a:pPr algn="r"/>
            <a:r>
              <a:rPr lang="en-US" altLang="en-US" dirty="0">
                <a:solidFill>
                  <a:srgbClr val="0000FF"/>
                </a:solidFill>
              </a:rPr>
              <a:t>Theory             cont..</a:t>
            </a:r>
          </a:p>
        </p:txBody>
      </p:sp>
      <p:sp>
        <p:nvSpPr>
          <p:cNvPr id="102403" name="Rectangle 3">
            <a:extLst>
              <a:ext uri="{FF2B5EF4-FFF2-40B4-BE49-F238E27FC236}">
                <a16:creationId xmlns:a16="http://schemas.microsoft.com/office/drawing/2014/main" id="{940D4190-3F29-18AB-BB83-DD24B2DD5C9E}"/>
              </a:ext>
            </a:extLst>
          </p:cNvPr>
          <p:cNvSpPr>
            <a:spLocks noGrp="1" noChangeArrowheads="1"/>
          </p:cNvSpPr>
          <p:nvPr>
            <p:ph type="body" sz="half" idx="1"/>
          </p:nvPr>
        </p:nvSpPr>
        <p:spPr>
          <a:xfrm>
            <a:off x="457200" y="1219200"/>
            <a:ext cx="8534400" cy="4525963"/>
          </a:xfrm>
        </p:spPr>
        <p:txBody>
          <a:bodyPr>
            <a:normAutofit/>
          </a:bodyPr>
          <a:lstStyle/>
          <a:p>
            <a:pPr algn="just"/>
            <a:r>
              <a:rPr lang="en-US" altLang="en-US" sz="2400" dirty="0"/>
              <a:t>Here V</a:t>
            </a:r>
            <a:r>
              <a:rPr lang="en-US" altLang="en-US" sz="2400" baseline="-25000" dirty="0"/>
              <a:t>0</a:t>
            </a:r>
            <a:r>
              <a:rPr lang="en-US" altLang="en-US" sz="2400" dirty="0"/>
              <a:t> is the cell volume, </a:t>
            </a:r>
            <a:r>
              <a:rPr lang="en-US" altLang="en-US" sz="2400" dirty="0" err="1"/>
              <a:t>Q</a:t>
            </a:r>
            <a:r>
              <a:rPr lang="en-US" altLang="en-US" sz="2400" baseline="-25000" dirty="0" err="1"/>
              <a:t>j</a:t>
            </a:r>
            <a:r>
              <a:rPr lang="en-US" altLang="en-US" sz="2400" dirty="0"/>
              <a:t> is the quality factor for the acoustic mode </a:t>
            </a:r>
            <a:r>
              <a:rPr lang="en-US" altLang="en-US" sz="2400" dirty="0" err="1"/>
              <a:t>P</a:t>
            </a:r>
            <a:r>
              <a:rPr lang="en-US" altLang="en-US" sz="2400" baseline="-25000" dirty="0" err="1"/>
              <a:t>j</a:t>
            </a:r>
            <a:r>
              <a:rPr lang="en-US" altLang="en-US" sz="2400" dirty="0"/>
              <a:t> (     is the complex conjugate of </a:t>
            </a:r>
            <a:r>
              <a:rPr lang="en-US" altLang="en-US" sz="2400" i="1" dirty="0" err="1"/>
              <a:t>p</a:t>
            </a:r>
            <a:r>
              <a:rPr lang="en-US" altLang="en-US" sz="2400" i="1" baseline="-25000" dirty="0" err="1"/>
              <a:t>j</a:t>
            </a:r>
            <a:r>
              <a:rPr lang="en-US" altLang="en-US" sz="2400" dirty="0"/>
              <a:t>), and the integral is over the volume of the cell. </a:t>
            </a:r>
          </a:p>
          <a:p>
            <a:pPr algn="just"/>
            <a:r>
              <a:rPr lang="en-US" altLang="en-US" sz="2400" dirty="0" err="1"/>
              <a:t>Q</a:t>
            </a:r>
            <a:r>
              <a:rPr lang="en-US" altLang="en-US" sz="2400" baseline="-25000" dirty="0" err="1"/>
              <a:t>j</a:t>
            </a:r>
            <a:r>
              <a:rPr lang="en-US" altLang="en-US" sz="2400" dirty="0"/>
              <a:t> accounts for the mode damping and avoid the physically unreasonable situation of              as</a:t>
            </a:r>
          </a:p>
          <a:p>
            <a:pPr algn="just"/>
            <a:r>
              <a:rPr lang="en-US" altLang="en-US" sz="2400" dirty="0"/>
              <a:t> Equation 12 may be further simplified for the case H being given by equations  2 and 3. In this case</a:t>
            </a:r>
          </a:p>
          <a:p>
            <a:pPr algn="just"/>
            <a:endParaRPr lang="en-US" altLang="en-US" sz="2400" dirty="0"/>
          </a:p>
        </p:txBody>
      </p:sp>
      <mc:AlternateContent xmlns:mc="http://schemas.openxmlformats.org/markup-compatibility/2006" xmlns:a14="http://schemas.microsoft.com/office/drawing/2010/main">
        <mc:Choice Requires="a14">
          <p:sp>
            <p:nvSpPr>
              <p:cNvPr id="102405" name="Object 5">
                <a:extLst>
                  <a:ext uri="{FF2B5EF4-FFF2-40B4-BE49-F238E27FC236}">
                    <a16:creationId xmlns:a16="http://schemas.microsoft.com/office/drawing/2014/main" id="{3F5D9715-6508-C722-9F13-D20D3A1DE51B}"/>
                  </a:ext>
                </a:extLst>
              </p:cNvPr>
              <p:cNvSpPr txBox="1">
                <a:spLocks noGrp="1"/>
              </p:cNvSpPr>
              <p:nvPr>
                <p:ph sz="quarter" idx="2"/>
              </p:nvPr>
            </p:nvSpPr>
            <p:spPr bwMode="auto">
              <a:xfrm>
                <a:off x="4052887" y="2768600"/>
                <a:ext cx="1038225" cy="482600"/>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𝐴</m:t>
                          </m:r>
                        </m:e>
                        <m:sub>
                          <m:r>
                            <a:rPr lang="en-US" i="1">
                              <a:solidFill>
                                <a:srgbClr val="0000FF"/>
                              </a:solidFill>
                              <a:latin typeface="Cambria Math" panose="02040503050406030204" pitchFamily="18" charset="0"/>
                            </a:rPr>
                            <m:t>𝑗</m:t>
                          </m:r>
                        </m:sub>
                      </m:sSub>
                      <m:r>
                        <a:rPr lang="en-US" i="1">
                          <a:solidFill>
                            <a:srgbClr val="0000FF"/>
                          </a:solidFill>
                          <a:latin typeface="Cambria Math" panose="02040503050406030204" pitchFamily="18" charset="0"/>
                        </a:rPr>
                        <m:t>→∞</m:t>
                      </m:r>
                    </m:oMath>
                  </m:oMathPara>
                </a14:m>
                <a:endParaRPr lang="en-US" dirty="0">
                  <a:solidFill>
                    <a:srgbClr val="0000FF"/>
                  </a:solidFill>
                </a:endParaRPr>
              </a:p>
            </p:txBody>
          </p:sp>
        </mc:Choice>
        <mc:Fallback xmlns="">
          <p:sp>
            <p:nvSpPr>
              <p:cNvPr id="102405" name="Object 5">
                <a:extLst>
                  <a:ext uri="{FF2B5EF4-FFF2-40B4-BE49-F238E27FC236}">
                    <a16:creationId xmlns:a16="http://schemas.microsoft.com/office/drawing/2014/main" id="{3F5D9715-6508-C722-9F13-D20D3A1DE51B}"/>
                  </a:ext>
                </a:extLst>
              </p:cNvPr>
              <p:cNvSpPr txBox="1">
                <a:spLocks noGrp="1" noRot="1" noChangeAspect="1" noMove="1" noResize="1" noEditPoints="1" noAdjustHandles="1" noChangeArrowheads="1" noChangeShapeType="1" noTextEdit="1"/>
              </p:cNvSpPr>
              <p:nvPr>
                <p:ph sz="quarter" idx="2"/>
              </p:nvPr>
            </p:nvSpPr>
            <p:spPr bwMode="auto">
              <a:xfrm>
                <a:off x="4052887" y="2768600"/>
                <a:ext cx="1038225" cy="4826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407" name="Object 7">
                <a:extLst>
                  <a:ext uri="{FF2B5EF4-FFF2-40B4-BE49-F238E27FC236}">
                    <a16:creationId xmlns:a16="http://schemas.microsoft.com/office/drawing/2014/main" id="{1583373E-A881-3E84-1017-B1B2957579E5}"/>
                  </a:ext>
                </a:extLst>
              </p:cNvPr>
              <p:cNvSpPr txBox="1">
                <a:spLocks noGrp="1"/>
              </p:cNvSpPr>
              <p:nvPr>
                <p:ph sz="quarter" idx="3"/>
              </p:nvPr>
            </p:nvSpPr>
            <p:spPr bwMode="auto">
              <a:xfrm>
                <a:off x="5524500" y="2821781"/>
                <a:ext cx="1066800" cy="506413"/>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r>
                        <a:rPr lang="en-US" i="1" smtClean="0">
                          <a:solidFill>
                            <a:srgbClr val="0000FF"/>
                          </a:solidFill>
                          <a:latin typeface="Cambria Math" panose="02040503050406030204" pitchFamily="18" charset="0"/>
                        </a:rPr>
                        <m:t>𝜔</m:t>
                      </m:r>
                      <m:r>
                        <a:rPr lang="en-US" i="1" smtClean="0">
                          <a:solidFill>
                            <a:srgbClr val="0000FF"/>
                          </a:solidFill>
                          <a:latin typeface="Cambria Math" panose="02040503050406030204" pitchFamily="18" charset="0"/>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𝜔</m:t>
                          </m:r>
                        </m:e>
                        <m:sub>
                          <m:r>
                            <a:rPr lang="en-US" i="1">
                              <a:solidFill>
                                <a:srgbClr val="0000FF"/>
                              </a:solidFill>
                              <a:latin typeface="Cambria Math" panose="02040503050406030204" pitchFamily="18" charset="0"/>
                            </a:rPr>
                            <m:t>𝑗</m:t>
                          </m:r>
                        </m:sub>
                      </m:sSub>
                    </m:oMath>
                  </m:oMathPara>
                </a14:m>
                <a:endParaRPr lang="en-US" dirty="0">
                  <a:solidFill>
                    <a:srgbClr val="0000FF"/>
                  </a:solidFill>
                </a:endParaRPr>
              </a:p>
            </p:txBody>
          </p:sp>
        </mc:Choice>
        <mc:Fallback xmlns="">
          <p:sp>
            <p:nvSpPr>
              <p:cNvPr id="102407" name="Object 7">
                <a:extLst>
                  <a:ext uri="{FF2B5EF4-FFF2-40B4-BE49-F238E27FC236}">
                    <a16:creationId xmlns:a16="http://schemas.microsoft.com/office/drawing/2014/main" id="{1583373E-A881-3E84-1017-B1B2957579E5}"/>
                  </a:ext>
                </a:extLst>
              </p:cNvPr>
              <p:cNvSpPr txBox="1">
                <a:spLocks noGrp="1" noRot="1" noChangeAspect="1" noMove="1" noResize="1" noEditPoints="1" noAdjustHandles="1" noChangeArrowheads="1" noChangeShapeType="1" noTextEdit="1"/>
              </p:cNvSpPr>
              <p:nvPr>
                <p:ph sz="quarter" idx="3"/>
              </p:nvPr>
            </p:nvSpPr>
            <p:spPr bwMode="auto">
              <a:xfrm>
                <a:off x="5524500" y="2821781"/>
                <a:ext cx="1066800" cy="506413"/>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409" name="Object 9">
                <a:extLst>
                  <a:ext uri="{FF2B5EF4-FFF2-40B4-BE49-F238E27FC236}">
                    <a16:creationId xmlns:a16="http://schemas.microsoft.com/office/drawing/2014/main" id="{9D184DFF-E897-5224-CBC5-02A15F236DDA}"/>
                  </a:ext>
                </a:extLst>
              </p:cNvPr>
              <p:cNvSpPr txBox="1"/>
              <p:nvPr/>
            </p:nvSpPr>
            <p:spPr bwMode="auto">
              <a:xfrm>
                <a:off x="4164473" y="1693863"/>
                <a:ext cx="460375" cy="6127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𝑗</m:t>
                          </m:r>
                        </m:sub>
                        <m:sup>
                          <m:r>
                            <a:rPr lang="en-US" i="1">
                              <a:solidFill>
                                <a:srgbClr val="000000"/>
                              </a:solidFill>
                              <a:latin typeface="Cambria Math" panose="02040503050406030204" pitchFamily="18" charset="0"/>
                            </a:rPr>
                            <m:t>∗</m:t>
                          </m:r>
                        </m:sup>
                      </m:sSubSup>
                    </m:oMath>
                  </m:oMathPara>
                </a14:m>
                <a:endParaRPr lang="en-US" dirty="0"/>
              </a:p>
            </p:txBody>
          </p:sp>
        </mc:Choice>
        <mc:Fallback xmlns="">
          <p:sp>
            <p:nvSpPr>
              <p:cNvPr id="102409" name="Object 9">
                <a:extLst>
                  <a:ext uri="{FF2B5EF4-FFF2-40B4-BE49-F238E27FC236}">
                    <a16:creationId xmlns:a16="http://schemas.microsoft.com/office/drawing/2014/main" id="{9D184DFF-E897-5224-CBC5-02A15F236DDA}"/>
                  </a:ext>
                </a:extLst>
              </p:cNvPr>
              <p:cNvSpPr txBox="1">
                <a:spLocks noRot="1" noChangeAspect="1" noMove="1" noResize="1" noEditPoints="1" noAdjustHandles="1" noChangeArrowheads="1" noChangeShapeType="1" noTextEdit="1"/>
              </p:cNvSpPr>
              <p:nvPr/>
            </p:nvSpPr>
            <p:spPr bwMode="auto">
              <a:xfrm>
                <a:off x="4164473" y="1693863"/>
                <a:ext cx="460375" cy="612775"/>
              </a:xfrm>
              <a:prstGeom prst="rect">
                <a:avLst/>
              </a:prstGeom>
              <a:blipFill>
                <a:blip r:embed="rId6"/>
                <a:stretch>
                  <a:fillRect/>
                </a:stretch>
              </a:blipFill>
              <a:ln>
                <a:noFill/>
              </a:ln>
              <a:effectLst/>
            </p:spPr>
            <p:txBody>
              <a:bodyPr/>
              <a:lstStyle/>
              <a:p>
                <a:r>
                  <a:rPr lang="en-US">
                    <a:noFill/>
                  </a:rPr>
                  <a:t> </a:t>
                </a:r>
              </a:p>
            </p:txBody>
          </p:sp>
        </mc:Fallback>
      </mc:AlternateContent>
      <p:graphicFrame>
        <p:nvGraphicFramePr>
          <p:cNvPr id="102410" name="Object 10">
            <a:extLst>
              <a:ext uri="{FF2B5EF4-FFF2-40B4-BE49-F238E27FC236}">
                <a16:creationId xmlns:a16="http://schemas.microsoft.com/office/drawing/2014/main" id="{32A6AFA5-AB46-3C62-BED0-3DE97BE3F913}"/>
              </a:ext>
            </a:extLst>
          </p:cNvPr>
          <p:cNvGraphicFramePr>
            <a:graphicFrameLocks noChangeAspect="1"/>
          </p:cNvGraphicFramePr>
          <p:nvPr>
            <p:extLst>
              <p:ext uri="{D42A27DB-BD31-4B8C-83A1-F6EECF244321}">
                <p14:modId xmlns:p14="http://schemas.microsoft.com/office/powerpoint/2010/main" val="597211814"/>
              </p:ext>
            </p:extLst>
          </p:nvPr>
        </p:nvGraphicFramePr>
        <p:xfrm>
          <a:off x="2337260" y="4083844"/>
          <a:ext cx="4114800" cy="598488"/>
        </p:xfrm>
        <a:graphic>
          <a:graphicData uri="http://schemas.openxmlformats.org/presentationml/2006/ole">
            <mc:AlternateContent xmlns:mc="http://schemas.openxmlformats.org/markup-compatibility/2006">
              <mc:Choice xmlns:v="urn:schemas-microsoft-com:vml" Requires="v">
                <p:oleObj name="Equation" r:id="rId7" imgW="1574640" imgH="228600" progId="Equation.3">
                  <p:embed/>
                </p:oleObj>
              </mc:Choice>
              <mc:Fallback>
                <p:oleObj name="Equation" r:id="rId7" imgW="1574640" imgH="228600" progId="Equation.3">
                  <p:embed/>
                  <p:pic>
                    <p:nvPicPr>
                      <p:cNvPr id="102410" name="Object 10">
                        <a:extLst>
                          <a:ext uri="{FF2B5EF4-FFF2-40B4-BE49-F238E27FC236}">
                            <a16:creationId xmlns:a16="http://schemas.microsoft.com/office/drawing/2014/main" id="{32A6AFA5-AB46-3C62-BED0-3DE97BE3F913}"/>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2337260" y="4083844"/>
                        <a:ext cx="4114800" cy="59848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1" name="Object 11">
            <a:extLst>
              <a:ext uri="{FF2B5EF4-FFF2-40B4-BE49-F238E27FC236}">
                <a16:creationId xmlns:a16="http://schemas.microsoft.com/office/drawing/2014/main" id="{24BC18D3-7BC1-3A25-80D5-FFD958F2D7D6}"/>
              </a:ext>
            </a:extLst>
          </p:cNvPr>
          <p:cNvGraphicFramePr>
            <a:graphicFrameLocks noChangeAspect="1"/>
          </p:cNvGraphicFramePr>
          <p:nvPr>
            <p:extLst>
              <p:ext uri="{D42A27DB-BD31-4B8C-83A1-F6EECF244321}">
                <p14:modId xmlns:p14="http://schemas.microsoft.com/office/powerpoint/2010/main" val="1577577383"/>
              </p:ext>
            </p:extLst>
          </p:nvPr>
        </p:nvGraphicFramePr>
        <p:xfrm>
          <a:off x="3786648" y="4585097"/>
          <a:ext cx="1676400" cy="628650"/>
        </p:xfrm>
        <a:graphic>
          <a:graphicData uri="http://schemas.openxmlformats.org/presentationml/2006/ole">
            <mc:AlternateContent xmlns:mc="http://schemas.openxmlformats.org/markup-compatibility/2006">
              <mc:Choice xmlns:v="urn:schemas-microsoft-com:vml" Requires="v">
                <p:oleObj name="Equation" r:id="rId9" imgW="609480" imgH="228600" progId="Equation.3">
                  <p:embed/>
                </p:oleObj>
              </mc:Choice>
              <mc:Fallback>
                <p:oleObj name="Equation" r:id="rId9" imgW="609480" imgH="228600" progId="Equation.3">
                  <p:embed/>
                  <p:pic>
                    <p:nvPicPr>
                      <p:cNvPr id="102411" name="Object 11">
                        <a:extLst>
                          <a:ext uri="{FF2B5EF4-FFF2-40B4-BE49-F238E27FC236}">
                            <a16:creationId xmlns:a16="http://schemas.microsoft.com/office/drawing/2014/main" id="{24BC18D3-7BC1-3A25-80D5-FFD958F2D7D6}"/>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3786648" y="4585097"/>
                        <a:ext cx="1676400" cy="62865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12" name="Text Box 12">
            <a:extLst>
              <a:ext uri="{FF2B5EF4-FFF2-40B4-BE49-F238E27FC236}">
                <a16:creationId xmlns:a16="http://schemas.microsoft.com/office/drawing/2014/main" id="{0D091071-44A9-C4B9-2DC2-2C32B9F4F650}"/>
              </a:ext>
            </a:extLst>
          </p:cNvPr>
          <p:cNvSpPr txBox="1">
            <a:spLocks noChangeArrowheads="1"/>
          </p:cNvSpPr>
          <p:nvPr/>
        </p:nvSpPr>
        <p:spPr bwMode="auto">
          <a:xfrm>
            <a:off x="600961" y="5213747"/>
            <a:ext cx="7587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Here we have lumped the space- and time-independent coefficients of </a:t>
            </a:r>
          </a:p>
          <a:p>
            <a:r>
              <a:rPr lang="el-GR" altLang="en-US" sz="2000" dirty="0"/>
              <a:t>Φ</a:t>
            </a:r>
            <a:r>
              <a:rPr lang="en-US" altLang="en-US" sz="2000" baseline="-25000" dirty="0"/>
              <a:t>0</a:t>
            </a:r>
            <a:r>
              <a:rPr lang="en-US" altLang="en-US" sz="2000" dirty="0"/>
              <a:t>(r) together  as the coefficient </a:t>
            </a:r>
            <a:r>
              <a:rPr lang="en-US" altLang="en-US" sz="2000" i="1" dirty="0"/>
              <a:t>q</a:t>
            </a:r>
            <a:r>
              <a:rPr lang="en-US" altLang="en-US" sz="2000" dirty="0"/>
              <a:t>.</a:t>
            </a:r>
            <a:r>
              <a:rPr lang="en-US" altLang="en-US" sz="1600" dirty="0"/>
              <a:t> </a:t>
            </a:r>
          </a:p>
        </p:txBody>
      </p:sp>
      <p:sp>
        <p:nvSpPr>
          <p:cNvPr id="9" name="Rectangle 8">
            <a:extLst>
              <a:ext uri="{FF2B5EF4-FFF2-40B4-BE49-F238E27FC236}">
                <a16:creationId xmlns:a16="http://schemas.microsoft.com/office/drawing/2014/main" id="{C03E8F89-C1B2-8B59-D0D9-D7324B2D0036}"/>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42317C3-342D-CFE8-49C9-21120EC1BE6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4ABD9ACB-9441-3EBA-E530-ECD1F3CD2E10}"/>
              </a:ext>
            </a:extLst>
          </p:cNvPr>
          <p:cNvSpPr>
            <a:spLocks noGrp="1"/>
          </p:cNvSpPr>
          <p:nvPr>
            <p:ph type="sldNum" sz="quarter" idx="11"/>
          </p:nvPr>
        </p:nvSpPr>
        <p:spPr/>
        <p:txBody>
          <a:bodyPr/>
          <a:lstStyle/>
          <a:p>
            <a:fld id="{56E9AF45-FBFA-4926-98AC-11A4D74A06C8}" type="slidenum">
              <a:rPr lang="en-US" altLang="en-US"/>
              <a:pPr/>
              <a:t>27</a:t>
            </a:fld>
            <a:endParaRPr lang="en-US" altLang="en-US"/>
          </a:p>
        </p:txBody>
      </p:sp>
      <p:sp>
        <p:nvSpPr>
          <p:cNvPr id="106500" name="Rectangle 4">
            <a:extLst>
              <a:ext uri="{FF2B5EF4-FFF2-40B4-BE49-F238E27FC236}">
                <a16:creationId xmlns:a16="http://schemas.microsoft.com/office/drawing/2014/main" id="{180E07AE-2BEE-C95F-7492-2413607CBB9C}"/>
              </a:ext>
            </a:extLst>
          </p:cNvPr>
          <p:cNvSpPr>
            <a:spLocks noGrp="1" noRot="1" noChangeArrowheads="1"/>
          </p:cNvSpPr>
          <p:nvPr>
            <p:ph type="title"/>
          </p:nvPr>
        </p:nvSpPr>
        <p:spPr>
          <a:xfrm>
            <a:off x="-3121742" y="160337"/>
            <a:ext cx="8229600" cy="1143000"/>
          </a:xfrm>
          <a:noFill/>
          <a:ln/>
        </p:spPr>
        <p:txBody>
          <a:bodyPr/>
          <a:lstStyle/>
          <a:p>
            <a:pPr algn="r"/>
            <a:r>
              <a:rPr lang="en-US" altLang="en-US" b="1" dirty="0">
                <a:solidFill>
                  <a:srgbClr val="0000FF"/>
                </a:solidFill>
              </a:rPr>
              <a:t>Theory             cont..</a:t>
            </a:r>
          </a:p>
        </p:txBody>
      </p:sp>
      <p:sp>
        <p:nvSpPr>
          <p:cNvPr id="106499" name="Rectangle 3">
            <a:extLst>
              <a:ext uri="{FF2B5EF4-FFF2-40B4-BE49-F238E27FC236}">
                <a16:creationId xmlns:a16="http://schemas.microsoft.com/office/drawing/2014/main" id="{81C1055C-221D-D8CA-7B71-B6B56CFF617C}"/>
              </a:ext>
            </a:extLst>
          </p:cNvPr>
          <p:cNvSpPr>
            <a:spLocks noGrp="1" noChangeArrowheads="1"/>
          </p:cNvSpPr>
          <p:nvPr>
            <p:ph type="body" sz="half" idx="1"/>
          </p:nvPr>
        </p:nvSpPr>
        <p:spPr>
          <a:xfrm>
            <a:off x="457200" y="1600200"/>
            <a:ext cx="8229600" cy="4525963"/>
          </a:xfrm>
        </p:spPr>
        <p:txBody>
          <a:bodyPr>
            <a:normAutofit/>
          </a:bodyPr>
          <a:lstStyle/>
          <a:p>
            <a:pPr algn="just"/>
            <a:r>
              <a:rPr lang="en-US" altLang="en-US" sz="2400" dirty="0"/>
              <a:t>We also assumed that the light beam is Gaussian, i.e.,</a:t>
            </a:r>
          </a:p>
          <a:p>
            <a:pPr algn="just"/>
            <a:endParaRPr lang="en-US" altLang="en-US" sz="2400" dirty="0"/>
          </a:p>
          <a:p>
            <a:pPr algn="just"/>
            <a:endParaRPr lang="en-US" altLang="en-US" sz="2400" dirty="0"/>
          </a:p>
          <a:p>
            <a:pPr algn="just">
              <a:buFont typeface="Wingdings" panose="05000000000000000000" pitchFamily="2" charset="2"/>
              <a:buNone/>
            </a:pPr>
            <a:r>
              <a:rPr lang="en-US" altLang="en-US" sz="2400" dirty="0"/>
              <a:t>   where a is the beam radius; beam propagates along the axis of cell so that only eigenmodes are of the form of equation</a:t>
            </a:r>
          </a:p>
          <a:p>
            <a:pPr algn="just">
              <a:buFont typeface="Wingdings" panose="05000000000000000000" pitchFamily="2" charset="2"/>
              <a:buNone/>
            </a:pPr>
            <a:r>
              <a:rPr lang="en-US" altLang="en-US" sz="2400" dirty="0"/>
              <a:t> </a:t>
            </a:r>
          </a:p>
        </p:txBody>
      </p:sp>
      <p:graphicFrame>
        <p:nvGraphicFramePr>
          <p:cNvPr id="106501" name="Object 5">
            <a:extLst>
              <a:ext uri="{FF2B5EF4-FFF2-40B4-BE49-F238E27FC236}">
                <a16:creationId xmlns:a16="http://schemas.microsoft.com/office/drawing/2014/main" id="{5D057626-B518-AD42-FD0F-5FA4947E2775}"/>
              </a:ext>
            </a:extLst>
          </p:cNvPr>
          <p:cNvGraphicFramePr>
            <a:graphicFrameLocks noGrp="1" noChangeAspect="1"/>
          </p:cNvGraphicFramePr>
          <p:nvPr>
            <p:ph sz="quarter" idx="2"/>
          </p:nvPr>
        </p:nvGraphicFramePr>
        <p:xfrm>
          <a:off x="2590800" y="2438400"/>
          <a:ext cx="4572000" cy="565150"/>
        </p:xfrm>
        <a:graphic>
          <a:graphicData uri="http://schemas.openxmlformats.org/presentationml/2006/ole">
            <mc:AlternateContent xmlns:mc="http://schemas.openxmlformats.org/markup-compatibility/2006">
              <mc:Choice xmlns:v="urn:schemas-microsoft-com:vml" Requires="v">
                <p:oleObj name="Equation" r:id="rId3" imgW="1955520" imgH="241200" progId="Equation.3">
                  <p:embed/>
                </p:oleObj>
              </mc:Choice>
              <mc:Fallback>
                <p:oleObj name="Equation" r:id="rId3" imgW="1955520" imgH="241200" progId="Equation.3">
                  <p:embed/>
                  <p:pic>
                    <p:nvPicPr>
                      <p:cNvPr id="106501" name="Object 5">
                        <a:extLst>
                          <a:ext uri="{FF2B5EF4-FFF2-40B4-BE49-F238E27FC236}">
                            <a16:creationId xmlns:a16="http://schemas.microsoft.com/office/drawing/2014/main" id="{5D057626-B518-AD42-FD0F-5FA4947E277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590800" y="2438400"/>
                        <a:ext cx="4572000" cy="56515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3" name="Object 7">
            <a:extLst>
              <a:ext uri="{FF2B5EF4-FFF2-40B4-BE49-F238E27FC236}">
                <a16:creationId xmlns:a16="http://schemas.microsoft.com/office/drawing/2014/main" id="{F1CA6D8D-7975-81C7-D5A7-F4490A08F561}"/>
              </a:ext>
            </a:extLst>
          </p:cNvPr>
          <p:cNvGraphicFramePr>
            <a:graphicFrameLocks noGrp="1" noChangeAspect="1"/>
          </p:cNvGraphicFramePr>
          <p:nvPr>
            <p:ph sz="quarter" idx="3"/>
            <p:extLst>
              <p:ext uri="{D42A27DB-BD31-4B8C-83A1-F6EECF244321}">
                <p14:modId xmlns:p14="http://schemas.microsoft.com/office/powerpoint/2010/main" val="1061396988"/>
              </p:ext>
            </p:extLst>
          </p:nvPr>
        </p:nvGraphicFramePr>
        <p:xfrm>
          <a:off x="2971800" y="3801729"/>
          <a:ext cx="3657600" cy="584200"/>
        </p:xfrm>
        <a:graphic>
          <a:graphicData uri="http://schemas.openxmlformats.org/presentationml/2006/ole">
            <mc:AlternateContent xmlns:mc="http://schemas.openxmlformats.org/markup-compatibility/2006">
              <mc:Choice xmlns:v="urn:schemas-microsoft-com:vml" Requires="v">
                <p:oleObj name="Equation" r:id="rId5" imgW="1511280" imgH="241200" progId="Equation.3">
                  <p:embed/>
                </p:oleObj>
              </mc:Choice>
              <mc:Fallback>
                <p:oleObj name="Equation" r:id="rId5" imgW="1511280" imgH="241200" progId="Equation.3">
                  <p:embed/>
                  <p:pic>
                    <p:nvPicPr>
                      <p:cNvPr id="106503" name="Object 7">
                        <a:extLst>
                          <a:ext uri="{FF2B5EF4-FFF2-40B4-BE49-F238E27FC236}">
                            <a16:creationId xmlns:a16="http://schemas.microsoft.com/office/drawing/2014/main" id="{F1CA6D8D-7975-81C7-D5A7-F4490A08F561}"/>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971800" y="3801729"/>
                        <a:ext cx="3657600" cy="584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505" name="Text Box 9">
            <a:extLst>
              <a:ext uri="{FF2B5EF4-FFF2-40B4-BE49-F238E27FC236}">
                <a16:creationId xmlns:a16="http://schemas.microsoft.com/office/drawing/2014/main" id="{0B0E20CC-2CAD-D9CB-6014-6280635E8D28}"/>
              </a:ext>
            </a:extLst>
          </p:cNvPr>
          <p:cNvSpPr txBox="1">
            <a:spLocks noChangeArrowheads="1"/>
          </p:cNvSpPr>
          <p:nvPr/>
        </p:nvSpPr>
        <p:spPr bwMode="auto">
          <a:xfrm>
            <a:off x="457200" y="4659773"/>
            <a:ext cx="3354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With an eigenfrequency </a:t>
            </a:r>
            <a:r>
              <a:rPr lang="el-GR" altLang="en-US" dirty="0"/>
              <a:t>ω</a:t>
            </a:r>
            <a:r>
              <a:rPr lang="en-US" altLang="en-US" baseline="-25000" dirty="0"/>
              <a:t>j</a:t>
            </a:r>
            <a:r>
              <a:rPr lang="en-US" altLang="en-US" dirty="0"/>
              <a:t> given by </a:t>
            </a:r>
            <a:endParaRPr lang="el-GR" altLang="en-US" dirty="0"/>
          </a:p>
        </p:txBody>
      </p:sp>
      <p:graphicFrame>
        <p:nvGraphicFramePr>
          <p:cNvPr id="106506" name="Object 10">
            <a:extLst>
              <a:ext uri="{FF2B5EF4-FFF2-40B4-BE49-F238E27FC236}">
                <a16:creationId xmlns:a16="http://schemas.microsoft.com/office/drawing/2014/main" id="{A1EE93FD-0F4B-F333-00F0-7503213D0543}"/>
              </a:ext>
            </a:extLst>
          </p:cNvPr>
          <p:cNvGraphicFramePr>
            <a:graphicFrameLocks noChangeAspect="1"/>
          </p:cNvGraphicFramePr>
          <p:nvPr>
            <p:extLst>
              <p:ext uri="{D42A27DB-BD31-4B8C-83A1-F6EECF244321}">
                <p14:modId xmlns:p14="http://schemas.microsoft.com/office/powerpoint/2010/main" val="1898592607"/>
              </p:ext>
            </p:extLst>
          </p:nvPr>
        </p:nvGraphicFramePr>
        <p:xfrm>
          <a:off x="4136231" y="4628817"/>
          <a:ext cx="1600200" cy="428625"/>
        </p:xfrm>
        <a:graphic>
          <a:graphicData uri="http://schemas.openxmlformats.org/presentationml/2006/ole">
            <mc:AlternateContent xmlns:mc="http://schemas.openxmlformats.org/markup-compatibility/2006">
              <mc:Choice xmlns:v="urn:schemas-microsoft-com:vml" Requires="v">
                <p:oleObj name="Equation" r:id="rId7" imgW="901440" imgH="241200" progId="Equation.3">
                  <p:embed/>
                </p:oleObj>
              </mc:Choice>
              <mc:Fallback>
                <p:oleObj name="Equation" r:id="rId7" imgW="901440" imgH="241200" progId="Equation.3">
                  <p:embed/>
                  <p:pic>
                    <p:nvPicPr>
                      <p:cNvPr id="106506" name="Object 10">
                        <a:extLst>
                          <a:ext uri="{FF2B5EF4-FFF2-40B4-BE49-F238E27FC236}">
                            <a16:creationId xmlns:a16="http://schemas.microsoft.com/office/drawing/2014/main" id="{A1EE93FD-0F4B-F333-00F0-7503213D0543}"/>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4136231" y="4628817"/>
                        <a:ext cx="1600200" cy="4286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507" name="Text Box 11">
            <a:extLst>
              <a:ext uri="{FF2B5EF4-FFF2-40B4-BE49-F238E27FC236}">
                <a16:creationId xmlns:a16="http://schemas.microsoft.com/office/drawing/2014/main" id="{3D2A4EB3-3A66-00A8-66D1-9A64BB58733A}"/>
              </a:ext>
            </a:extLst>
          </p:cNvPr>
          <p:cNvSpPr txBox="1">
            <a:spLocks noChangeArrowheads="1"/>
          </p:cNvSpPr>
          <p:nvPr/>
        </p:nvSpPr>
        <p:spPr bwMode="auto">
          <a:xfrm>
            <a:off x="381793" y="5179679"/>
            <a:ext cx="83804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Special case: Beam along the axis of cylinder OA cell in weak absorption limit, and only </a:t>
            </a:r>
          </a:p>
          <a:p>
            <a:r>
              <a:rPr lang="en-US" altLang="en-US" dirty="0"/>
              <a:t>Normal modes can be excited by the heat source, i.e., we need only the radial normal modes.</a:t>
            </a:r>
          </a:p>
        </p:txBody>
      </p:sp>
      <p:sp>
        <p:nvSpPr>
          <p:cNvPr id="2" name="Rectangle 1">
            <a:extLst>
              <a:ext uri="{FF2B5EF4-FFF2-40B4-BE49-F238E27FC236}">
                <a16:creationId xmlns:a16="http://schemas.microsoft.com/office/drawing/2014/main" id="{580D017C-D93C-9BB1-589C-822BB25AC864}"/>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23643F-8935-F151-99F7-083436DDFD1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A25E3965-3C70-AF4B-A60A-036352B80EB7}"/>
              </a:ext>
            </a:extLst>
          </p:cNvPr>
          <p:cNvSpPr>
            <a:spLocks noGrp="1"/>
          </p:cNvSpPr>
          <p:nvPr>
            <p:ph type="sldNum" sz="quarter" idx="11"/>
          </p:nvPr>
        </p:nvSpPr>
        <p:spPr/>
        <p:txBody>
          <a:bodyPr/>
          <a:lstStyle/>
          <a:p>
            <a:fld id="{543D5C9A-934B-4D52-AE2D-DE3276977753}" type="slidenum">
              <a:rPr lang="en-US" altLang="en-US"/>
              <a:pPr/>
              <a:t>28</a:t>
            </a:fld>
            <a:endParaRPr lang="en-US" altLang="en-US"/>
          </a:p>
        </p:txBody>
      </p:sp>
      <p:sp>
        <p:nvSpPr>
          <p:cNvPr id="110596" name="Rectangle 4">
            <a:extLst>
              <a:ext uri="{FF2B5EF4-FFF2-40B4-BE49-F238E27FC236}">
                <a16:creationId xmlns:a16="http://schemas.microsoft.com/office/drawing/2014/main" id="{76074FCE-6C43-9C07-6D1E-A9A9C12C73E9}"/>
              </a:ext>
            </a:extLst>
          </p:cNvPr>
          <p:cNvSpPr>
            <a:spLocks noGrp="1" noRot="1" noChangeArrowheads="1"/>
          </p:cNvSpPr>
          <p:nvPr>
            <p:ph type="title"/>
          </p:nvPr>
        </p:nvSpPr>
        <p:spPr>
          <a:xfrm>
            <a:off x="-3318387" y="22225"/>
            <a:ext cx="8229600" cy="1143000"/>
          </a:xfrm>
          <a:noFill/>
          <a:ln/>
        </p:spPr>
        <p:txBody>
          <a:bodyPr/>
          <a:lstStyle/>
          <a:p>
            <a:pPr algn="r"/>
            <a:r>
              <a:rPr lang="en-US" altLang="en-US" dirty="0">
                <a:solidFill>
                  <a:srgbClr val="0000FF"/>
                </a:solidFill>
              </a:rPr>
              <a:t>Theory             cont..</a:t>
            </a:r>
          </a:p>
        </p:txBody>
      </p:sp>
      <p:sp>
        <p:nvSpPr>
          <p:cNvPr id="110595" name="Rectangle 3">
            <a:extLst>
              <a:ext uri="{FF2B5EF4-FFF2-40B4-BE49-F238E27FC236}">
                <a16:creationId xmlns:a16="http://schemas.microsoft.com/office/drawing/2014/main" id="{8EB1D256-A033-6DE4-7044-4883304084C1}"/>
              </a:ext>
            </a:extLst>
          </p:cNvPr>
          <p:cNvSpPr>
            <a:spLocks noGrp="1" noChangeArrowheads="1"/>
          </p:cNvSpPr>
          <p:nvPr>
            <p:ph type="body" sz="half" idx="1"/>
          </p:nvPr>
        </p:nvSpPr>
        <p:spPr>
          <a:xfrm>
            <a:off x="404813" y="1149708"/>
            <a:ext cx="8077200" cy="4525963"/>
          </a:xfrm>
        </p:spPr>
        <p:txBody>
          <a:bodyPr/>
          <a:lstStyle/>
          <a:p>
            <a:pPr algn="just"/>
            <a:r>
              <a:rPr lang="en-US" altLang="en-US" sz="2800" dirty="0"/>
              <a:t>The amplitude of the lowest-order radial pressure mode (j=1) is then given by equation 12 as:</a:t>
            </a:r>
          </a:p>
          <a:p>
            <a:pPr algn="just"/>
            <a:endParaRPr lang="en-US" altLang="en-US" sz="2800" dirty="0"/>
          </a:p>
        </p:txBody>
      </p:sp>
      <p:graphicFrame>
        <p:nvGraphicFramePr>
          <p:cNvPr id="110597" name="Object 5">
            <a:extLst>
              <a:ext uri="{FF2B5EF4-FFF2-40B4-BE49-F238E27FC236}">
                <a16:creationId xmlns:a16="http://schemas.microsoft.com/office/drawing/2014/main" id="{2188D382-8F5C-DB0C-AD69-4C2F8B97A25B}"/>
              </a:ext>
            </a:extLst>
          </p:cNvPr>
          <p:cNvGraphicFramePr>
            <a:graphicFrameLocks noGrp="1" noChangeAspect="1"/>
          </p:cNvGraphicFramePr>
          <p:nvPr>
            <p:ph sz="quarter" idx="2"/>
            <p:extLst>
              <p:ext uri="{D42A27DB-BD31-4B8C-83A1-F6EECF244321}">
                <p14:modId xmlns:p14="http://schemas.microsoft.com/office/powerpoint/2010/main" val="4290713428"/>
              </p:ext>
            </p:extLst>
          </p:nvPr>
        </p:nvGraphicFramePr>
        <p:xfrm>
          <a:off x="2133600" y="2353904"/>
          <a:ext cx="5257800" cy="931863"/>
        </p:xfrm>
        <a:graphic>
          <a:graphicData uri="http://schemas.openxmlformats.org/presentationml/2006/ole">
            <mc:AlternateContent xmlns:mc="http://schemas.openxmlformats.org/markup-compatibility/2006">
              <mc:Choice xmlns:v="urn:schemas-microsoft-com:vml" Requires="v">
                <p:oleObj name="Equation" r:id="rId3" imgW="2438280" imgH="431640" progId="Equation.3">
                  <p:embed/>
                </p:oleObj>
              </mc:Choice>
              <mc:Fallback>
                <p:oleObj name="Equation" r:id="rId3" imgW="2438280" imgH="431640" progId="Equation.3">
                  <p:embed/>
                  <p:pic>
                    <p:nvPicPr>
                      <p:cNvPr id="110597" name="Object 5">
                        <a:extLst>
                          <a:ext uri="{FF2B5EF4-FFF2-40B4-BE49-F238E27FC236}">
                            <a16:creationId xmlns:a16="http://schemas.microsoft.com/office/drawing/2014/main" id="{2188D382-8F5C-DB0C-AD69-4C2F8B97A25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133600" y="2353904"/>
                        <a:ext cx="5257800" cy="9318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9" name="Text Box 7">
            <a:extLst>
              <a:ext uri="{FF2B5EF4-FFF2-40B4-BE49-F238E27FC236}">
                <a16:creationId xmlns:a16="http://schemas.microsoft.com/office/drawing/2014/main" id="{2D648180-F084-6D66-B2B2-7A5936618980}"/>
              </a:ext>
            </a:extLst>
          </p:cNvPr>
          <p:cNvSpPr txBox="1">
            <a:spLocks noChangeArrowheads="1"/>
          </p:cNvSpPr>
          <p:nvPr/>
        </p:nvSpPr>
        <p:spPr bwMode="auto">
          <a:xfrm>
            <a:off x="974725" y="3824288"/>
            <a:ext cx="87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Where, </a:t>
            </a:r>
          </a:p>
        </p:txBody>
      </p:sp>
      <p:graphicFrame>
        <p:nvGraphicFramePr>
          <p:cNvPr id="110600" name="Object 8">
            <a:extLst>
              <a:ext uri="{FF2B5EF4-FFF2-40B4-BE49-F238E27FC236}">
                <a16:creationId xmlns:a16="http://schemas.microsoft.com/office/drawing/2014/main" id="{95920B23-BF1A-C187-8AB9-6A672465FCB2}"/>
              </a:ext>
            </a:extLst>
          </p:cNvPr>
          <p:cNvGraphicFramePr>
            <a:graphicFrameLocks noGrp="1" noChangeAspect="1"/>
          </p:cNvGraphicFramePr>
          <p:nvPr>
            <p:ph sz="quarter" idx="3"/>
            <p:extLst>
              <p:ext uri="{D42A27DB-BD31-4B8C-83A1-F6EECF244321}">
                <p14:modId xmlns:p14="http://schemas.microsoft.com/office/powerpoint/2010/main" val="1447584508"/>
              </p:ext>
            </p:extLst>
          </p:nvPr>
        </p:nvGraphicFramePr>
        <p:xfrm>
          <a:off x="1976437" y="3649662"/>
          <a:ext cx="2595563" cy="542925"/>
        </p:xfrm>
        <a:graphic>
          <a:graphicData uri="http://schemas.openxmlformats.org/presentationml/2006/ole">
            <mc:AlternateContent xmlns:mc="http://schemas.openxmlformats.org/markup-compatibility/2006">
              <mc:Choice xmlns:v="urn:schemas-microsoft-com:vml" Requires="v">
                <p:oleObj name="Equation" r:id="rId5" imgW="1155600" imgH="241200" progId="Equation.3">
                  <p:embed/>
                </p:oleObj>
              </mc:Choice>
              <mc:Fallback>
                <p:oleObj name="Equation" r:id="rId5" imgW="1155600" imgH="241200" progId="Equation.3">
                  <p:embed/>
                  <p:pic>
                    <p:nvPicPr>
                      <p:cNvPr id="110600" name="Object 8">
                        <a:extLst>
                          <a:ext uri="{FF2B5EF4-FFF2-40B4-BE49-F238E27FC236}">
                            <a16:creationId xmlns:a16="http://schemas.microsoft.com/office/drawing/2014/main" id="{95920B23-BF1A-C187-8AB9-6A672465FC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976437" y="3649662"/>
                        <a:ext cx="2595563" cy="5429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602" name="Text Box 10">
            <a:extLst>
              <a:ext uri="{FF2B5EF4-FFF2-40B4-BE49-F238E27FC236}">
                <a16:creationId xmlns:a16="http://schemas.microsoft.com/office/drawing/2014/main" id="{09CBA30B-6C94-676F-1CEA-FD7175F09175}"/>
              </a:ext>
            </a:extLst>
          </p:cNvPr>
          <p:cNvSpPr txBox="1">
            <a:spLocks noChangeArrowheads="1"/>
          </p:cNvSpPr>
          <p:nvPr/>
        </p:nvSpPr>
        <p:spPr bwMode="auto">
          <a:xfrm>
            <a:off x="974725" y="4433888"/>
            <a:ext cx="2806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a:t>
            </a:r>
            <a:r>
              <a:rPr lang="en-US" altLang="en-US" baseline="-25000"/>
              <a:t>1</a:t>
            </a:r>
            <a:r>
              <a:rPr lang="en-US" altLang="en-US"/>
              <a:t> = normalization factor for </a:t>
            </a:r>
          </a:p>
        </p:txBody>
      </p:sp>
      <p:graphicFrame>
        <p:nvGraphicFramePr>
          <p:cNvPr id="110603" name="Object 11">
            <a:extLst>
              <a:ext uri="{FF2B5EF4-FFF2-40B4-BE49-F238E27FC236}">
                <a16:creationId xmlns:a16="http://schemas.microsoft.com/office/drawing/2014/main" id="{70F052C7-6A78-B67A-DA91-84767D79A31D}"/>
              </a:ext>
            </a:extLst>
          </p:cNvPr>
          <p:cNvGraphicFramePr>
            <a:graphicFrameLocks noChangeAspect="1"/>
          </p:cNvGraphicFramePr>
          <p:nvPr/>
        </p:nvGraphicFramePr>
        <p:xfrm>
          <a:off x="3810000" y="4392613"/>
          <a:ext cx="1905000" cy="436562"/>
        </p:xfrm>
        <a:graphic>
          <a:graphicData uri="http://schemas.openxmlformats.org/presentationml/2006/ole">
            <mc:AlternateContent xmlns:mc="http://schemas.openxmlformats.org/markup-compatibility/2006">
              <mc:Choice xmlns:v="urn:schemas-microsoft-com:vml" Requires="v">
                <p:oleObj name="Equation" r:id="rId7" imgW="1054080" imgH="241200" progId="Equation.3">
                  <p:embed/>
                </p:oleObj>
              </mc:Choice>
              <mc:Fallback>
                <p:oleObj name="Equation" r:id="rId7" imgW="1054080" imgH="241200" progId="Equation.3">
                  <p:embed/>
                  <p:pic>
                    <p:nvPicPr>
                      <p:cNvPr id="110603" name="Object 11">
                        <a:extLst>
                          <a:ext uri="{FF2B5EF4-FFF2-40B4-BE49-F238E27FC236}">
                            <a16:creationId xmlns:a16="http://schemas.microsoft.com/office/drawing/2014/main" id="{70F052C7-6A78-B67A-DA91-84767D79A31D}"/>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810000" y="4392613"/>
                        <a:ext cx="1905000" cy="43656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604" name="Text Box 12">
            <a:extLst>
              <a:ext uri="{FF2B5EF4-FFF2-40B4-BE49-F238E27FC236}">
                <a16:creationId xmlns:a16="http://schemas.microsoft.com/office/drawing/2014/main" id="{C8A954B6-0D64-9752-21B7-E18B193713EA}"/>
              </a:ext>
            </a:extLst>
          </p:cNvPr>
          <p:cNvSpPr txBox="1">
            <a:spLocks noChangeArrowheads="1"/>
          </p:cNvSpPr>
          <p:nvPr/>
        </p:nvSpPr>
        <p:spPr bwMode="auto">
          <a:xfrm>
            <a:off x="6107113" y="4433888"/>
            <a:ext cx="1970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and L = cell length</a:t>
            </a:r>
          </a:p>
        </p:txBody>
      </p:sp>
      <p:graphicFrame>
        <p:nvGraphicFramePr>
          <p:cNvPr id="110605" name="Object 13">
            <a:extLst>
              <a:ext uri="{FF2B5EF4-FFF2-40B4-BE49-F238E27FC236}">
                <a16:creationId xmlns:a16="http://schemas.microsoft.com/office/drawing/2014/main" id="{4AE20245-DB6B-E07E-98BA-D3611F1BF490}"/>
              </a:ext>
            </a:extLst>
          </p:cNvPr>
          <p:cNvGraphicFramePr>
            <a:graphicFrameLocks noChangeAspect="1"/>
          </p:cNvGraphicFramePr>
          <p:nvPr>
            <p:extLst>
              <p:ext uri="{D42A27DB-BD31-4B8C-83A1-F6EECF244321}">
                <p14:modId xmlns:p14="http://schemas.microsoft.com/office/powerpoint/2010/main" val="275490503"/>
              </p:ext>
            </p:extLst>
          </p:nvPr>
        </p:nvGraphicFramePr>
        <p:xfrm>
          <a:off x="2971800" y="4924066"/>
          <a:ext cx="4648200" cy="898525"/>
        </p:xfrm>
        <a:graphic>
          <a:graphicData uri="http://schemas.openxmlformats.org/presentationml/2006/ole">
            <mc:AlternateContent xmlns:mc="http://schemas.openxmlformats.org/markup-compatibility/2006">
              <mc:Choice xmlns:v="urn:schemas-microsoft-com:vml" Requires="v">
                <p:oleObj name="Equation" r:id="rId9" imgW="2361960" imgH="457200" progId="Equation.3">
                  <p:embed/>
                </p:oleObj>
              </mc:Choice>
              <mc:Fallback>
                <p:oleObj name="Equation" r:id="rId9" imgW="2361960" imgH="457200" progId="Equation.3">
                  <p:embed/>
                  <p:pic>
                    <p:nvPicPr>
                      <p:cNvPr id="110605" name="Object 13">
                        <a:extLst>
                          <a:ext uri="{FF2B5EF4-FFF2-40B4-BE49-F238E27FC236}">
                            <a16:creationId xmlns:a16="http://schemas.microsoft.com/office/drawing/2014/main" id="{4AE20245-DB6B-E07E-98BA-D3611F1BF490}"/>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2971800" y="4924066"/>
                        <a:ext cx="4648200" cy="8985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606" name="Text Box 14">
            <a:extLst>
              <a:ext uri="{FF2B5EF4-FFF2-40B4-BE49-F238E27FC236}">
                <a16:creationId xmlns:a16="http://schemas.microsoft.com/office/drawing/2014/main" id="{66B07F35-B9B2-3FBB-0C1D-62BB57A58C96}"/>
              </a:ext>
            </a:extLst>
          </p:cNvPr>
          <p:cNvSpPr txBox="1">
            <a:spLocks noChangeArrowheads="1"/>
          </p:cNvSpPr>
          <p:nvPr/>
        </p:nvSpPr>
        <p:spPr bwMode="auto">
          <a:xfrm>
            <a:off x="996950" y="5272088"/>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and we have used</a:t>
            </a:r>
          </a:p>
        </p:txBody>
      </p:sp>
      <p:sp>
        <p:nvSpPr>
          <p:cNvPr id="2" name="Rectangle 1">
            <a:extLst>
              <a:ext uri="{FF2B5EF4-FFF2-40B4-BE49-F238E27FC236}">
                <a16:creationId xmlns:a16="http://schemas.microsoft.com/office/drawing/2014/main" id="{BE0C23F3-EA69-669B-CA20-FBF3498FE936}"/>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2C3283-E773-CBFE-7908-BF59998B53E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6960453-1BF6-BA1F-08E4-8383C6307149}"/>
              </a:ext>
            </a:extLst>
          </p:cNvPr>
          <p:cNvSpPr>
            <a:spLocks noGrp="1"/>
          </p:cNvSpPr>
          <p:nvPr>
            <p:ph type="sldNum" sz="quarter" idx="11"/>
          </p:nvPr>
        </p:nvSpPr>
        <p:spPr/>
        <p:txBody>
          <a:bodyPr/>
          <a:lstStyle/>
          <a:p>
            <a:fld id="{682F0CF7-A717-4C8F-B77C-334F72C8A9D9}" type="slidenum">
              <a:rPr lang="en-US" altLang="en-US"/>
              <a:pPr/>
              <a:t>29</a:t>
            </a:fld>
            <a:endParaRPr lang="en-US" altLang="en-US"/>
          </a:p>
        </p:txBody>
      </p:sp>
      <p:sp>
        <p:nvSpPr>
          <p:cNvPr id="114692" name="Rectangle 4">
            <a:extLst>
              <a:ext uri="{FF2B5EF4-FFF2-40B4-BE49-F238E27FC236}">
                <a16:creationId xmlns:a16="http://schemas.microsoft.com/office/drawing/2014/main" id="{08F1E534-39F0-2D65-FA11-F4E126D3CA22}"/>
              </a:ext>
            </a:extLst>
          </p:cNvPr>
          <p:cNvSpPr>
            <a:spLocks noGrp="1" noRot="1" noChangeArrowheads="1"/>
          </p:cNvSpPr>
          <p:nvPr>
            <p:ph type="title"/>
          </p:nvPr>
        </p:nvSpPr>
        <p:spPr>
          <a:xfrm>
            <a:off x="-3467100" y="146588"/>
            <a:ext cx="8229600" cy="1143000"/>
          </a:xfrm>
          <a:noFill/>
          <a:ln/>
        </p:spPr>
        <p:txBody>
          <a:bodyPr/>
          <a:lstStyle/>
          <a:p>
            <a:pPr algn="r"/>
            <a:r>
              <a:rPr lang="en-US" altLang="en-US" dirty="0">
                <a:solidFill>
                  <a:srgbClr val="0000FF"/>
                </a:solidFill>
              </a:rPr>
              <a:t>Theory             cont..</a:t>
            </a:r>
          </a:p>
        </p:txBody>
      </p:sp>
      <p:sp>
        <p:nvSpPr>
          <p:cNvPr id="114691" name="Rectangle 3">
            <a:extLst>
              <a:ext uri="{FF2B5EF4-FFF2-40B4-BE49-F238E27FC236}">
                <a16:creationId xmlns:a16="http://schemas.microsoft.com/office/drawing/2014/main" id="{DAA7818B-1D33-81E1-9F2A-FE00DD7348A9}"/>
              </a:ext>
            </a:extLst>
          </p:cNvPr>
          <p:cNvSpPr>
            <a:spLocks noGrp="1" noChangeArrowheads="1"/>
          </p:cNvSpPr>
          <p:nvPr>
            <p:ph type="body" sz="half" idx="1"/>
          </p:nvPr>
        </p:nvSpPr>
        <p:spPr>
          <a:xfrm>
            <a:off x="457200" y="1066800"/>
            <a:ext cx="8077200" cy="4525963"/>
          </a:xfrm>
        </p:spPr>
        <p:txBody>
          <a:bodyPr/>
          <a:lstStyle/>
          <a:p>
            <a:r>
              <a:rPr lang="en-US" altLang="en-US" sz="2600" dirty="0"/>
              <a:t>Close to resonance (</a:t>
            </a:r>
            <a:r>
              <a:rPr lang="el-GR" altLang="en-US" sz="2600" dirty="0"/>
              <a:t>ω</a:t>
            </a:r>
            <a:r>
              <a:rPr lang="en-US" altLang="en-US" sz="2600" dirty="0"/>
              <a:t>=</a:t>
            </a:r>
            <a:r>
              <a:rPr lang="el-GR" altLang="en-US" sz="2600" dirty="0"/>
              <a:t>ω</a:t>
            </a:r>
            <a:r>
              <a:rPr lang="en-US" altLang="en-US" sz="2600" baseline="-25000" dirty="0"/>
              <a:t>1</a:t>
            </a:r>
            <a:r>
              <a:rPr lang="en-US" altLang="en-US" sz="2600" dirty="0"/>
              <a:t>+</a:t>
            </a:r>
            <a:r>
              <a:rPr lang="el-GR" altLang="en-US" sz="2600" dirty="0"/>
              <a:t>δ</a:t>
            </a:r>
            <a:r>
              <a:rPr lang="en-US" altLang="en-US" sz="2600" dirty="0"/>
              <a:t>; </a:t>
            </a:r>
            <a:r>
              <a:rPr lang="el-GR" altLang="en-US" sz="2600" dirty="0"/>
              <a:t>δ</a:t>
            </a:r>
            <a:r>
              <a:rPr lang="en-US" altLang="en-US" sz="2600" dirty="0"/>
              <a:t> being small ), this equation reduces to:</a:t>
            </a:r>
          </a:p>
          <a:p>
            <a:endParaRPr lang="en-US" altLang="en-US" sz="2800" dirty="0"/>
          </a:p>
        </p:txBody>
      </p:sp>
      <p:graphicFrame>
        <p:nvGraphicFramePr>
          <p:cNvPr id="114693" name="Object 5">
            <a:extLst>
              <a:ext uri="{FF2B5EF4-FFF2-40B4-BE49-F238E27FC236}">
                <a16:creationId xmlns:a16="http://schemas.microsoft.com/office/drawing/2014/main" id="{61A112A7-6E7D-9837-F52D-75ECB9AF69EB}"/>
              </a:ext>
            </a:extLst>
          </p:cNvPr>
          <p:cNvGraphicFramePr>
            <a:graphicFrameLocks noGrp="1" noChangeAspect="1"/>
          </p:cNvGraphicFramePr>
          <p:nvPr>
            <p:ph sz="half" idx="2"/>
          </p:nvPr>
        </p:nvGraphicFramePr>
        <p:xfrm>
          <a:off x="2333625" y="1933575"/>
          <a:ext cx="4648200" cy="935038"/>
        </p:xfrm>
        <a:graphic>
          <a:graphicData uri="http://schemas.openxmlformats.org/presentationml/2006/ole">
            <mc:AlternateContent xmlns:mc="http://schemas.openxmlformats.org/markup-compatibility/2006">
              <mc:Choice xmlns:v="urn:schemas-microsoft-com:vml" Requires="v">
                <p:oleObj name="Equation" r:id="rId3" imgW="2145960" imgH="431640" progId="Equation.3">
                  <p:embed/>
                </p:oleObj>
              </mc:Choice>
              <mc:Fallback>
                <p:oleObj name="Equation" r:id="rId3" imgW="2145960" imgH="431640" progId="Equation.3">
                  <p:embed/>
                  <p:pic>
                    <p:nvPicPr>
                      <p:cNvPr id="114693" name="Object 5">
                        <a:extLst>
                          <a:ext uri="{FF2B5EF4-FFF2-40B4-BE49-F238E27FC236}">
                            <a16:creationId xmlns:a16="http://schemas.microsoft.com/office/drawing/2014/main" id="{61A112A7-6E7D-9837-F52D-75ECB9AF69E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333625" y="1933575"/>
                        <a:ext cx="4648200" cy="93503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5" name="Text Box 7">
            <a:extLst>
              <a:ext uri="{FF2B5EF4-FFF2-40B4-BE49-F238E27FC236}">
                <a16:creationId xmlns:a16="http://schemas.microsoft.com/office/drawing/2014/main" id="{FBD4E3A5-FFB6-E352-E84E-6BD9E98F209D}"/>
              </a:ext>
            </a:extLst>
          </p:cNvPr>
          <p:cNvSpPr txBox="1">
            <a:spLocks noChangeArrowheads="1"/>
          </p:cNvSpPr>
          <p:nvPr/>
        </p:nvSpPr>
        <p:spPr bwMode="auto">
          <a:xfrm>
            <a:off x="7924800" y="2057400"/>
            <a:ext cx="96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 13</a:t>
            </a:r>
          </a:p>
        </p:txBody>
      </p:sp>
      <p:sp>
        <p:nvSpPr>
          <p:cNvPr id="114696" name="Rectangle 8">
            <a:extLst>
              <a:ext uri="{FF2B5EF4-FFF2-40B4-BE49-F238E27FC236}">
                <a16:creationId xmlns:a16="http://schemas.microsoft.com/office/drawing/2014/main" id="{58A87302-6328-972E-D07A-BD8585B70FAD}"/>
              </a:ext>
            </a:extLst>
          </p:cNvPr>
          <p:cNvSpPr>
            <a:spLocks noChangeArrowheads="1"/>
          </p:cNvSpPr>
          <p:nvPr/>
        </p:nvSpPr>
        <p:spPr bwMode="auto">
          <a:xfrm>
            <a:off x="533400" y="2895600"/>
            <a:ext cx="84582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r>
              <a:rPr lang="en-US" altLang="en-US" sz="2400" dirty="0"/>
              <a:t>This equation contains the basic physics of the operation of a resonant OA cell.</a:t>
            </a:r>
          </a:p>
          <a:p>
            <a:pPr eaLnBrk="1" hangingPunct="1"/>
            <a:r>
              <a:rPr lang="en-US" altLang="en-US" sz="2400" dirty="0"/>
              <a:t>Resonant enhancement of the amplitude of the radial pressure j=1 is obtained when the fractional detuning from resonance </a:t>
            </a:r>
            <a:r>
              <a:rPr lang="el-GR" altLang="en-US" sz="2400" dirty="0"/>
              <a:t>δ</a:t>
            </a:r>
            <a:r>
              <a:rPr lang="en-US" altLang="en-US" sz="2400" dirty="0"/>
              <a:t> is less than (2Q</a:t>
            </a:r>
            <a:r>
              <a:rPr lang="en-US" altLang="en-US" sz="2400" baseline="-25000" dirty="0"/>
              <a:t>1</a:t>
            </a:r>
            <a:r>
              <a:rPr lang="en-US" altLang="en-US" sz="2400" dirty="0"/>
              <a:t>)</a:t>
            </a:r>
            <a:r>
              <a:rPr lang="en-US" altLang="en-US" sz="2400" baseline="30000" dirty="0"/>
              <a:t>-1</a:t>
            </a:r>
            <a:r>
              <a:rPr lang="en-US" altLang="en-US" sz="2400" dirty="0"/>
              <a:t>.</a:t>
            </a:r>
          </a:p>
          <a:p>
            <a:pPr eaLnBrk="1" hangingPunct="1"/>
            <a:r>
              <a:rPr lang="en-US" altLang="en-US" sz="2400" dirty="0"/>
              <a:t>In general, larger acoustic amplitude is obtained for larger specific heat ratio </a:t>
            </a:r>
            <a:r>
              <a:rPr lang="el-GR" altLang="en-US" sz="2400" dirty="0"/>
              <a:t>γ</a:t>
            </a:r>
            <a:r>
              <a:rPr lang="en-US" altLang="en-US" sz="2400" dirty="0"/>
              <a:t>, larger light power absorbed q</a:t>
            </a:r>
            <a:r>
              <a:rPr lang="el-GR" altLang="en-US" sz="2400" dirty="0"/>
              <a:t>Φ</a:t>
            </a:r>
            <a:r>
              <a:rPr lang="en-US" altLang="en-US" sz="2400" baseline="-25000" dirty="0"/>
              <a:t>0</a:t>
            </a:r>
            <a:r>
              <a:rPr lang="en-US" altLang="en-US" sz="2400" dirty="0"/>
              <a:t>L, smaller beam excitation radius a, and smaller cell volume V</a:t>
            </a:r>
            <a:r>
              <a:rPr lang="en-US" altLang="en-US" sz="2400" baseline="-25000" dirty="0"/>
              <a:t>0</a:t>
            </a:r>
            <a:r>
              <a:rPr lang="en-US" altLang="en-US" sz="2400" dirty="0"/>
              <a:t>.</a:t>
            </a:r>
          </a:p>
        </p:txBody>
      </p:sp>
      <p:sp>
        <p:nvSpPr>
          <p:cNvPr id="2" name="Rectangle 1">
            <a:extLst>
              <a:ext uri="{FF2B5EF4-FFF2-40B4-BE49-F238E27FC236}">
                <a16:creationId xmlns:a16="http://schemas.microsoft.com/office/drawing/2014/main" id="{05E6B19C-A2BA-0B3E-DD0B-4CA9BE46AE39}"/>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B5B322-D2C6-FCAA-E446-AD449CAB2BC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E9CB4-F6CA-24EF-30DA-DA64826687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CB3640-8A2F-3533-1757-CBB2FE9695FE}"/>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D8707DD-DCF2-4EFD-D59D-042363EC51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10" name="object 6">
            <a:extLst>
              <a:ext uri="{FF2B5EF4-FFF2-40B4-BE49-F238E27FC236}">
                <a16:creationId xmlns:a16="http://schemas.microsoft.com/office/drawing/2014/main" id="{CED0CF47-6106-9EDC-8CE5-2DE1380780F6}"/>
              </a:ext>
            </a:extLst>
          </p:cNvPr>
          <p:cNvSpPr txBox="1"/>
          <p:nvPr/>
        </p:nvSpPr>
        <p:spPr>
          <a:xfrm>
            <a:off x="304800" y="190039"/>
            <a:ext cx="5968180" cy="707886"/>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Fluorescence Excitation Spectroscopy</a:t>
            </a:r>
            <a:endParaRPr sz="2300" dirty="0">
              <a:solidFill>
                <a:srgbClr val="7030A0"/>
              </a:solidFill>
              <a:latin typeface="Arial Rounded MT Bold" panose="020F0704030504030204" pitchFamily="34" charset="0"/>
              <a:cs typeface="Times New Roman"/>
            </a:endParaRPr>
          </a:p>
        </p:txBody>
      </p:sp>
      <p:sp>
        <p:nvSpPr>
          <p:cNvPr id="7" name="TextBox 6">
            <a:extLst>
              <a:ext uri="{FF2B5EF4-FFF2-40B4-BE49-F238E27FC236}">
                <a16:creationId xmlns:a16="http://schemas.microsoft.com/office/drawing/2014/main" id="{1A6D6BD7-7455-A272-31E0-41BED67E70AF}"/>
              </a:ext>
            </a:extLst>
          </p:cNvPr>
          <p:cNvSpPr txBox="1"/>
          <p:nvPr/>
        </p:nvSpPr>
        <p:spPr>
          <a:xfrm>
            <a:off x="304800" y="1038673"/>
            <a:ext cx="8361958" cy="2441630"/>
          </a:xfrm>
          <a:prstGeom prst="rect">
            <a:avLst/>
          </a:prstGeom>
          <a:noFill/>
        </p:spPr>
        <p:txBody>
          <a:bodyPr wrap="square">
            <a:spAutoFit/>
          </a:bodyPr>
          <a:lstStyle/>
          <a:p>
            <a:pPr marL="12700" marR="5080" algn="just">
              <a:lnSpc>
                <a:spcPts val="1160"/>
              </a:lnSpc>
              <a:spcBef>
                <a:spcPts val="500"/>
              </a:spcBef>
            </a:pPr>
            <a:r>
              <a:rPr lang="en-US" sz="1800" spc="-5" dirty="0">
                <a:latin typeface="Times New Roman"/>
                <a:cs typeface="Times New Roman"/>
              </a:rPr>
              <a:t>I</a:t>
            </a:r>
            <a:r>
              <a:rPr lang="en-US" sz="1800" dirty="0">
                <a:latin typeface="Times New Roman"/>
                <a:cs typeface="Times New Roman"/>
              </a:rPr>
              <a:t>n</a:t>
            </a:r>
            <a:r>
              <a:rPr lang="en-US" sz="1800" spc="114"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14" dirty="0">
                <a:latin typeface="Times New Roman"/>
                <a:cs typeface="Times New Roman"/>
              </a:rPr>
              <a:t> </a:t>
            </a:r>
            <a:r>
              <a:rPr lang="en-US" sz="1800" spc="-5" dirty="0">
                <a:solidFill>
                  <a:srgbClr val="0000FF"/>
                </a:solidFill>
                <a:latin typeface="Times New Roman"/>
                <a:cs typeface="Times New Roman"/>
              </a:rPr>
              <a:t>visibl</a:t>
            </a:r>
            <a:r>
              <a:rPr lang="en-US" sz="1800" dirty="0">
                <a:solidFill>
                  <a:srgbClr val="0000FF"/>
                </a:solidFill>
                <a:latin typeface="Times New Roman"/>
                <a:cs typeface="Times New Roman"/>
              </a:rPr>
              <a:t>e</a:t>
            </a:r>
            <a:r>
              <a:rPr lang="en-US" sz="1800" spc="110" dirty="0">
                <a:solidFill>
                  <a:srgbClr val="0000FF"/>
                </a:solidFill>
                <a:latin typeface="Times New Roman"/>
                <a:cs typeface="Times New Roman"/>
              </a:rPr>
              <a:t> </a:t>
            </a:r>
            <a:r>
              <a:rPr lang="en-US" sz="1800" spc="-5" dirty="0">
                <a:solidFill>
                  <a:srgbClr val="0000FF"/>
                </a:solidFill>
                <a:latin typeface="Times New Roman"/>
                <a:cs typeface="Times New Roman"/>
              </a:rPr>
              <a:t>an</a:t>
            </a:r>
            <a:r>
              <a:rPr lang="en-US" sz="1800" dirty="0">
                <a:solidFill>
                  <a:srgbClr val="0000FF"/>
                </a:solidFill>
                <a:latin typeface="Times New Roman"/>
                <a:cs typeface="Times New Roman"/>
              </a:rPr>
              <a:t>d</a:t>
            </a:r>
            <a:r>
              <a:rPr lang="en-US" sz="1800" spc="114" dirty="0">
                <a:solidFill>
                  <a:srgbClr val="0000FF"/>
                </a:solidFill>
                <a:latin typeface="Times New Roman"/>
                <a:cs typeface="Times New Roman"/>
              </a:rPr>
              <a:t> </a:t>
            </a:r>
            <a:r>
              <a:rPr lang="en-US" sz="1800" spc="-5" dirty="0">
                <a:solidFill>
                  <a:srgbClr val="0000FF"/>
                </a:solidFill>
                <a:latin typeface="Times New Roman"/>
                <a:cs typeface="Times New Roman"/>
              </a:rPr>
              <a:t>ultr</a:t>
            </a:r>
            <a:r>
              <a:rPr lang="en-US" sz="1800" spc="-25" dirty="0">
                <a:solidFill>
                  <a:srgbClr val="0000FF"/>
                </a:solidFill>
                <a:latin typeface="Times New Roman"/>
                <a:cs typeface="Times New Roman"/>
              </a:rPr>
              <a:t>a</a:t>
            </a:r>
            <a:r>
              <a:rPr lang="en-US" sz="1800" spc="-5" dirty="0">
                <a:solidFill>
                  <a:srgbClr val="0000FF"/>
                </a:solidFill>
                <a:latin typeface="Times New Roman"/>
                <a:cs typeface="Times New Roman"/>
              </a:rPr>
              <a:t>viole</a:t>
            </a:r>
            <a:r>
              <a:rPr lang="en-US" sz="1800" dirty="0">
                <a:solidFill>
                  <a:srgbClr val="0000FF"/>
                </a:solidFill>
                <a:latin typeface="Times New Roman"/>
                <a:cs typeface="Times New Roman"/>
              </a:rPr>
              <a:t>t</a:t>
            </a:r>
            <a:r>
              <a:rPr lang="en-US" sz="1800" spc="114" dirty="0">
                <a:solidFill>
                  <a:srgbClr val="0000FF"/>
                </a:solidFill>
                <a:latin typeface="Times New Roman"/>
                <a:cs typeface="Times New Roman"/>
              </a:rPr>
              <a:t> </a:t>
            </a:r>
            <a:r>
              <a:rPr lang="en-US" sz="1800" spc="-5" dirty="0">
                <a:solidFill>
                  <a:srgbClr val="0000FF"/>
                </a:solidFill>
                <a:latin typeface="Times New Roman"/>
                <a:cs typeface="Times New Roman"/>
              </a:rPr>
              <a:t>r</a:t>
            </a:r>
            <a:r>
              <a:rPr lang="en-US" sz="1800" spc="-20" dirty="0">
                <a:solidFill>
                  <a:srgbClr val="0000FF"/>
                </a:solidFill>
                <a:latin typeface="Times New Roman"/>
                <a:cs typeface="Times New Roman"/>
              </a:rPr>
              <a:t>e</a:t>
            </a:r>
            <a:r>
              <a:rPr lang="en-US" sz="1800" spc="-5" dirty="0">
                <a:solidFill>
                  <a:srgbClr val="0000FF"/>
                </a:solidFill>
                <a:latin typeface="Times New Roman"/>
                <a:cs typeface="Times New Roman"/>
              </a:rPr>
              <a:t>gion</a:t>
            </a:r>
            <a:r>
              <a:rPr lang="en-US" sz="1800" dirty="0">
                <a:solidFill>
                  <a:srgbClr val="0000FF"/>
                </a:solidFill>
                <a:latin typeface="Times New Roman"/>
                <a:cs typeface="Times New Roman"/>
              </a:rPr>
              <a:t>s</a:t>
            </a:r>
            <a:r>
              <a:rPr lang="en-US" sz="1800" dirty="0">
                <a:latin typeface="Times New Roman"/>
                <a:cs typeface="Times New Roman"/>
              </a:rPr>
              <a:t>,</a:t>
            </a:r>
            <a:r>
              <a:rPr lang="en-US" sz="1800" spc="114" dirty="0">
                <a:latin typeface="Times New Roman"/>
                <a:cs typeface="Times New Roman"/>
              </a:rPr>
              <a:t> </a:t>
            </a:r>
            <a:r>
              <a:rPr lang="en-US" sz="1800" dirty="0">
                <a:latin typeface="Times New Roman"/>
                <a:cs typeface="Times New Roman"/>
              </a:rPr>
              <a:t>a</a:t>
            </a:r>
            <a:r>
              <a:rPr lang="en-US" sz="1800" spc="110" dirty="0">
                <a:latin typeface="Times New Roman"/>
                <a:cs typeface="Times New Roman"/>
              </a:rPr>
              <a:t> </a:t>
            </a:r>
            <a:r>
              <a:rPr lang="en-US" sz="1800" spc="-20" dirty="0">
                <a:latin typeface="Times New Roman"/>
                <a:cs typeface="Times New Roman"/>
              </a:rPr>
              <a:t>v</a:t>
            </a:r>
            <a:r>
              <a:rPr lang="en-US" sz="1800" spc="-5" dirty="0">
                <a:latin typeface="Times New Roman"/>
                <a:cs typeface="Times New Roman"/>
              </a:rPr>
              <a:t>er</a:t>
            </a:r>
            <a:r>
              <a:rPr lang="en-US" sz="1800" dirty="0">
                <a:latin typeface="Times New Roman"/>
                <a:cs typeface="Times New Roman"/>
              </a:rPr>
              <a:t>y</a:t>
            </a:r>
            <a:r>
              <a:rPr lang="en-US" sz="1800" spc="114" dirty="0">
                <a:latin typeface="Times New Roman"/>
                <a:cs typeface="Times New Roman"/>
              </a:rPr>
              <a:t> </a:t>
            </a:r>
            <a:r>
              <a:rPr lang="en-US" sz="1800" spc="-5" dirty="0">
                <a:latin typeface="Times New Roman"/>
                <a:cs typeface="Times New Roman"/>
              </a:rPr>
              <a:t>hig</a:t>
            </a:r>
            <a:r>
              <a:rPr lang="en-US" sz="1800" dirty="0">
                <a:latin typeface="Times New Roman"/>
                <a:cs typeface="Times New Roman"/>
              </a:rPr>
              <a:t>h</a:t>
            </a:r>
            <a:r>
              <a:rPr lang="en-US" sz="1800" spc="114" dirty="0">
                <a:latin typeface="Times New Roman"/>
                <a:cs typeface="Times New Roman"/>
              </a:rPr>
              <a:t> </a:t>
            </a:r>
            <a:r>
              <a:rPr lang="en-US" sz="1800" spc="-5" dirty="0">
                <a:latin typeface="Times New Roman"/>
                <a:cs typeface="Times New Roman"/>
              </a:rPr>
              <a:t>sensit</a:t>
            </a:r>
            <a:r>
              <a:rPr lang="en-US" sz="1800" spc="-30" dirty="0">
                <a:latin typeface="Times New Roman"/>
                <a:cs typeface="Times New Roman"/>
              </a:rPr>
              <a:t>i</a:t>
            </a:r>
            <a:r>
              <a:rPr lang="en-US" sz="1800" spc="-5" dirty="0">
                <a:latin typeface="Times New Roman"/>
                <a:cs typeface="Times New Roman"/>
              </a:rPr>
              <a:t>vit</a:t>
            </a:r>
            <a:r>
              <a:rPr lang="en-US" sz="1800" dirty="0">
                <a:latin typeface="Times New Roman"/>
                <a:cs typeface="Times New Roman"/>
              </a:rPr>
              <a:t>y</a:t>
            </a:r>
            <a:r>
              <a:rPr lang="en-US" sz="1800" spc="114" dirty="0">
                <a:latin typeface="Times New Roman"/>
                <a:cs typeface="Times New Roman"/>
              </a:rPr>
              <a:t> </a:t>
            </a:r>
            <a:r>
              <a:rPr lang="en-US" sz="1800" spc="-5" dirty="0">
                <a:latin typeface="Times New Roman"/>
                <a:cs typeface="Times New Roman"/>
              </a:rPr>
              <a:t>ca</a:t>
            </a:r>
            <a:r>
              <a:rPr lang="en-US" sz="1800" dirty="0">
                <a:latin typeface="Times New Roman"/>
                <a:cs typeface="Times New Roman"/>
              </a:rPr>
              <a:t>n</a:t>
            </a:r>
            <a:r>
              <a:rPr lang="en-US" sz="1800" spc="110" dirty="0">
                <a:latin typeface="Times New Roman"/>
                <a:cs typeface="Times New Roman"/>
              </a:rPr>
              <a:t> </a:t>
            </a:r>
            <a:r>
              <a:rPr lang="en-US" sz="1800" spc="-5" dirty="0">
                <a:latin typeface="Times New Roman"/>
                <a:cs typeface="Times New Roman"/>
              </a:rPr>
              <a:t>b</a:t>
            </a:r>
            <a:r>
              <a:rPr lang="en-US" sz="1800" dirty="0">
                <a:latin typeface="Times New Roman"/>
                <a:cs typeface="Times New Roman"/>
              </a:rPr>
              <a:t>e</a:t>
            </a:r>
            <a:r>
              <a:rPr lang="en-US" sz="1800" spc="114" dirty="0">
                <a:latin typeface="Times New Roman"/>
                <a:cs typeface="Times New Roman"/>
              </a:rPr>
              <a:t> </a:t>
            </a:r>
            <a:r>
              <a:rPr lang="en-US" sz="1800" spc="-5" dirty="0">
                <a:latin typeface="Times New Roman"/>
                <a:cs typeface="Times New Roman"/>
              </a:rPr>
              <a:t>achi</a:t>
            </a:r>
            <a:r>
              <a:rPr lang="en-US" sz="1800" spc="-30" dirty="0">
                <a:latin typeface="Times New Roman"/>
                <a:cs typeface="Times New Roman"/>
              </a:rPr>
              <a:t>e</a:t>
            </a:r>
            <a:r>
              <a:rPr lang="en-US" sz="1800" spc="-20" dirty="0">
                <a:latin typeface="Times New Roman"/>
                <a:cs typeface="Times New Roman"/>
              </a:rPr>
              <a:t>v</a:t>
            </a:r>
            <a:r>
              <a:rPr lang="en-US" sz="1800" spc="-5" dirty="0">
                <a:latin typeface="Times New Roman"/>
                <a:cs typeface="Times New Roman"/>
              </a:rPr>
              <a:t>ed, </a:t>
            </a:r>
          </a:p>
          <a:p>
            <a:pPr marL="12700" marR="5080" algn="just">
              <a:lnSpc>
                <a:spcPts val="1160"/>
              </a:lnSpc>
              <a:spcBef>
                <a:spcPts val="500"/>
              </a:spcBef>
            </a:pPr>
            <a:endParaRPr lang="en-US" spc="-5" dirty="0">
              <a:latin typeface="Times New Roman"/>
              <a:cs typeface="Times New Roman"/>
            </a:endParaRPr>
          </a:p>
          <a:p>
            <a:pPr marL="12700" marR="5080" algn="just">
              <a:lnSpc>
                <a:spcPts val="1160"/>
              </a:lnSpc>
              <a:spcBef>
                <a:spcPts val="500"/>
              </a:spcBef>
            </a:pPr>
            <a:r>
              <a:rPr lang="en-US" sz="1800" spc="-5" dirty="0">
                <a:latin typeface="Times New Roman"/>
                <a:cs typeface="Times New Roman"/>
              </a:rPr>
              <a:t>i</a:t>
            </a:r>
            <a:r>
              <a:rPr lang="en-US" sz="1800" dirty="0">
                <a:latin typeface="Times New Roman"/>
                <a:cs typeface="Times New Roman"/>
              </a:rPr>
              <a:t>f</a:t>
            </a:r>
            <a:r>
              <a:rPr lang="en-US" sz="1800" spc="105"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05" dirty="0">
                <a:latin typeface="Times New Roman"/>
                <a:cs typeface="Times New Roman"/>
              </a:rPr>
              <a:t> </a:t>
            </a:r>
            <a:r>
              <a:rPr lang="en-US" sz="1800" spc="-5" dirty="0">
                <a:solidFill>
                  <a:srgbClr val="0000FF"/>
                </a:solidFill>
                <a:latin typeface="Times New Roman"/>
                <a:cs typeface="Times New Roman"/>
              </a:rPr>
              <a:t>absorptio</a:t>
            </a:r>
            <a:r>
              <a:rPr lang="en-US" sz="1800" dirty="0">
                <a:solidFill>
                  <a:srgbClr val="0000FF"/>
                </a:solidFill>
                <a:latin typeface="Times New Roman"/>
                <a:cs typeface="Times New Roman"/>
              </a:rPr>
              <a:t>n</a:t>
            </a:r>
            <a:r>
              <a:rPr lang="en-US" sz="1800" spc="105" dirty="0">
                <a:solidFill>
                  <a:srgbClr val="0000FF"/>
                </a:solidFill>
                <a:latin typeface="Times New Roman"/>
                <a:cs typeface="Times New Roman"/>
              </a:rPr>
              <a:t> </a:t>
            </a:r>
            <a:r>
              <a:rPr lang="en-US" sz="1800" spc="-5" dirty="0">
                <a:solidFill>
                  <a:srgbClr val="0000FF"/>
                </a:solidFill>
                <a:latin typeface="Times New Roman"/>
                <a:cs typeface="Times New Roman"/>
              </a:rPr>
              <a:t>o</a:t>
            </a:r>
            <a:r>
              <a:rPr lang="en-US" sz="1800" dirty="0">
                <a:solidFill>
                  <a:srgbClr val="0000FF"/>
                </a:solidFill>
                <a:latin typeface="Times New Roman"/>
                <a:cs typeface="Times New Roman"/>
              </a:rPr>
              <a:t>f</a:t>
            </a:r>
            <a:r>
              <a:rPr lang="en-US" sz="1800" spc="105" dirty="0">
                <a:solidFill>
                  <a:srgbClr val="0000FF"/>
                </a:solidFill>
                <a:latin typeface="Times New Roman"/>
                <a:cs typeface="Times New Roman"/>
              </a:rPr>
              <a:t> </a:t>
            </a:r>
            <a:r>
              <a:rPr lang="en-US" sz="1800" spc="-5" dirty="0">
                <a:solidFill>
                  <a:srgbClr val="0000FF"/>
                </a:solidFill>
                <a:latin typeface="Times New Roman"/>
                <a:cs typeface="Times New Roman"/>
              </a:rPr>
              <a:t>lase</a:t>
            </a:r>
            <a:r>
              <a:rPr lang="en-US" sz="1800" dirty="0">
                <a:solidFill>
                  <a:srgbClr val="0000FF"/>
                </a:solidFill>
                <a:latin typeface="Times New Roman"/>
                <a:cs typeface="Times New Roman"/>
              </a:rPr>
              <a:t>r</a:t>
            </a:r>
            <a:r>
              <a:rPr lang="en-US" sz="1800" spc="100" dirty="0">
                <a:solidFill>
                  <a:srgbClr val="0000FF"/>
                </a:solidFill>
                <a:latin typeface="Times New Roman"/>
                <a:cs typeface="Times New Roman"/>
              </a:rPr>
              <a:t> </a:t>
            </a:r>
            <a:r>
              <a:rPr lang="en-US" sz="1800" spc="-5" dirty="0">
                <a:solidFill>
                  <a:srgbClr val="0000FF"/>
                </a:solidFill>
                <a:latin typeface="Times New Roman"/>
                <a:cs typeface="Times New Roman"/>
              </a:rPr>
              <a:t>photon</a:t>
            </a:r>
            <a:r>
              <a:rPr lang="en-US" sz="1800" dirty="0">
                <a:solidFill>
                  <a:srgbClr val="0000FF"/>
                </a:solidFill>
                <a:latin typeface="Times New Roman"/>
                <a:cs typeface="Times New Roman"/>
              </a:rPr>
              <a:t>s</a:t>
            </a:r>
            <a:r>
              <a:rPr lang="en-US" sz="1800" spc="105" dirty="0">
                <a:solidFill>
                  <a:srgbClr val="0000FF"/>
                </a:solidFill>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s</a:t>
            </a:r>
            <a:r>
              <a:rPr lang="en-US" sz="1800" spc="105" dirty="0">
                <a:latin typeface="Times New Roman"/>
                <a:cs typeface="Times New Roman"/>
              </a:rPr>
              <a:t> </a:t>
            </a:r>
            <a:r>
              <a:rPr lang="en-US" sz="1800" spc="-5" dirty="0">
                <a:latin typeface="Times New Roman"/>
                <a:cs typeface="Times New Roman"/>
              </a:rPr>
              <a:t>monitore</a:t>
            </a:r>
            <a:r>
              <a:rPr lang="en-US" sz="1800" dirty="0">
                <a:latin typeface="Times New Roman"/>
                <a:cs typeface="Times New Roman"/>
              </a:rPr>
              <a:t>d</a:t>
            </a:r>
            <a:r>
              <a:rPr lang="en-US" sz="1800" spc="105" dirty="0">
                <a:latin typeface="Times New Roman"/>
                <a:cs typeface="Times New Roman"/>
              </a:rPr>
              <a:t> </a:t>
            </a:r>
            <a:r>
              <a:rPr lang="en-US" sz="1800" spc="-5" dirty="0">
                <a:latin typeface="Times New Roman"/>
                <a:cs typeface="Times New Roman"/>
              </a:rPr>
              <a:t>throug</a:t>
            </a:r>
            <a:r>
              <a:rPr lang="en-US" sz="1800" dirty="0">
                <a:latin typeface="Times New Roman"/>
                <a:cs typeface="Times New Roman"/>
              </a:rPr>
              <a:t>h</a:t>
            </a:r>
            <a:r>
              <a:rPr lang="en-US" sz="1800" spc="110"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05" dirty="0">
                <a:latin typeface="Times New Roman"/>
                <a:cs typeface="Times New Roman"/>
              </a:rPr>
              <a:t> </a:t>
            </a:r>
            <a:r>
              <a:rPr lang="en-US" sz="1800" spc="-5" dirty="0">
                <a:latin typeface="Times New Roman"/>
                <a:cs typeface="Times New Roman"/>
              </a:rPr>
              <a:t>lase</a:t>
            </a:r>
            <a:r>
              <a:rPr lang="en-US" sz="1800" spc="-25" dirty="0">
                <a:latin typeface="Times New Roman"/>
                <a:cs typeface="Times New Roman"/>
              </a:rPr>
              <a:t>r</a:t>
            </a:r>
            <a:r>
              <a:rPr lang="en-US" sz="1800" spc="-5" dirty="0">
                <a:latin typeface="Times New Roman"/>
                <a:cs typeface="Times New Roman"/>
              </a:rPr>
              <a:t>-induce</a:t>
            </a:r>
            <a:r>
              <a:rPr lang="en-US" sz="1800" dirty="0">
                <a:latin typeface="Times New Roman"/>
                <a:cs typeface="Times New Roman"/>
              </a:rPr>
              <a:t>d</a:t>
            </a:r>
            <a:r>
              <a:rPr lang="en-US" sz="1800" spc="105" dirty="0">
                <a:latin typeface="Times New Roman"/>
                <a:cs typeface="Times New Roman"/>
              </a:rPr>
              <a:t> </a:t>
            </a:r>
            <a:r>
              <a:rPr lang="en-US" sz="1800" spc="-25" dirty="0">
                <a:latin typeface="Times New Roman"/>
                <a:cs typeface="Times New Roman"/>
              </a:rPr>
              <a:t>fluorescence</a:t>
            </a:r>
          </a:p>
          <a:p>
            <a:pPr marL="12700" marR="5080" algn="just">
              <a:lnSpc>
                <a:spcPts val="1160"/>
              </a:lnSpc>
              <a:spcBef>
                <a:spcPts val="500"/>
              </a:spcBef>
            </a:pPr>
            <a:endParaRPr lang="en-US" spc="-25" dirty="0">
              <a:latin typeface="Times New Roman"/>
              <a:cs typeface="Times New Roman"/>
            </a:endParaRPr>
          </a:p>
          <a:p>
            <a:pPr marL="12700" marR="5080" algn="just">
              <a:lnSpc>
                <a:spcPts val="1160"/>
              </a:lnSpc>
              <a:spcBef>
                <a:spcPts val="500"/>
              </a:spcBef>
            </a:pPr>
            <a:r>
              <a:rPr lang="en-US" sz="1800" spc="-5" dirty="0">
                <a:latin typeface="Times New Roman"/>
                <a:cs typeface="Times New Roman"/>
              </a:rPr>
              <a:t>(as Fig</a:t>
            </a:r>
            <a:r>
              <a:rPr lang="en-US" sz="1800" dirty="0">
                <a:latin typeface="Times New Roman"/>
                <a:cs typeface="Times New Roman"/>
              </a:rPr>
              <a:t>.</a:t>
            </a:r>
            <a:r>
              <a:rPr lang="en-US" sz="1800" spc="-90" dirty="0">
                <a:latin typeface="Times New Roman"/>
                <a:cs typeface="Times New Roman"/>
              </a:rPr>
              <a:t> </a:t>
            </a:r>
            <a:r>
              <a:rPr lang="en-US" sz="1800" spc="-5" dirty="0">
                <a:latin typeface="Times New Roman"/>
                <a:cs typeface="Times New Roman"/>
              </a:rPr>
              <a:t>below)</a:t>
            </a:r>
            <a:r>
              <a:rPr lang="en-US" sz="1800" dirty="0">
                <a:latin typeface="Times New Roman"/>
                <a:cs typeface="Times New Roman"/>
              </a:rPr>
              <a:t>.</a:t>
            </a:r>
            <a:r>
              <a:rPr lang="en-US" sz="1800" spc="90" dirty="0">
                <a:latin typeface="Times New Roman"/>
                <a:cs typeface="Times New Roman"/>
              </a:rPr>
              <a:t> </a:t>
            </a:r>
          </a:p>
          <a:p>
            <a:pPr marL="12700" marR="5080" algn="just">
              <a:lnSpc>
                <a:spcPts val="1160"/>
              </a:lnSpc>
              <a:spcBef>
                <a:spcPts val="500"/>
              </a:spcBef>
            </a:pPr>
            <a:endParaRPr lang="en-US" spc="90" dirty="0">
              <a:latin typeface="Times New Roman"/>
              <a:cs typeface="Times New Roman"/>
            </a:endParaRPr>
          </a:p>
          <a:p>
            <a:pPr marL="12700" marR="5080" algn="just">
              <a:lnSpc>
                <a:spcPts val="1160"/>
              </a:lnSpc>
              <a:spcBef>
                <a:spcPts val="500"/>
              </a:spcBef>
            </a:pPr>
            <a:r>
              <a:rPr lang="en-US" sz="1800" spc="-5" dirty="0">
                <a:latin typeface="Times New Roman"/>
                <a:cs typeface="Times New Roman"/>
              </a:rPr>
              <a:t>Whe</a:t>
            </a:r>
            <a:r>
              <a:rPr lang="en-US" sz="1800" dirty="0">
                <a:latin typeface="Times New Roman"/>
                <a:cs typeface="Times New Roman"/>
              </a:rPr>
              <a:t>n</a:t>
            </a:r>
            <a:r>
              <a:rPr lang="en-US" sz="1800" spc="85"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80" dirty="0">
                <a:latin typeface="Times New Roman"/>
                <a:cs typeface="Times New Roman"/>
              </a:rPr>
              <a:t> </a:t>
            </a:r>
            <a:r>
              <a:rPr lang="en-US" sz="1800" spc="-5" dirty="0">
                <a:solidFill>
                  <a:srgbClr val="0000FF"/>
                </a:solidFill>
                <a:latin typeface="Times New Roman"/>
                <a:cs typeface="Times New Roman"/>
              </a:rPr>
              <a:t>lase</a:t>
            </a:r>
            <a:r>
              <a:rPr lang="en-US" sz="1800" dirty="0">
                <a:solidFill>
                  <a:srgbClr val="0000FF"/>
                </a:solidFill>
                <a:latin typeface="Times New Roman"/>
                <a:cs typeface="Times New Roman"/>
              </a:rPr>
              <a:t>r</a:t>
            </a:r>
            <a:r>
              <a:rPr lang="en-US" sz="1800" spc="80" dirty="0">
                <a:solidFill>
                  <a:srgbClr val="0000FF"/>
                </a:solidFill>
                <a:latin typeface="Times New Roman"/>
                <a:cs typeface="Times New Roman"/>
              </a:rPr>
              <a:t> </a:t>
            </a:r>
            <a:r>
              <a:rPr lang="en-US" sz="1800" spc="-15" dirty="0">
                <a:solidFill>
                  <a:srgbClr val="0000FF"/>
                </a:solidFill>
                <a:latin typeface="Times New Roman"/>
                <a:cs typeface="Times New Roman"/>
              </a:rPr>
              <a:t>w</a:t>
            </a:r>
            <a:r>
              <a:rPr lang="en-US" sz="1800" spc="-25" dirty="0">
                <a:solidFill>
                  <a:srgbClr val="0000FF"/>
                </a:solidFill>
                <a:latin typeface="Times New Roman"/>
                <a:cs typeface="Times New Roman"/>
              </a:rPr>
              <a:t>a</a:t>
            </a:r>
            <a:r>
              <a:rPr lang="en-US" sz="1800" spc="-20" dirty="0">
                <a:solidFill>
                  <a:srgbClr val="0000FF"/>
                </a:solidFill>
                <a:latin typeface="Times New Roman"/>
                <a:cs typeface="Times New Roman"/>
              </a:rPr>
              <a:t>v</a:t>
            </a:r>
            <a:r>
              <a:rPr lang="en-US" sz="1800" spc="-5" dirty="0">
                <a:solidFill>
                  <a:srgbClr val="0000FF"/>
                </a:solidFill>
                <a:latin typeface="Times New Roman"/>
                <a:cs typeface="Times New Roman"/>
              </a:rPr>
              <a:t>elengt</a:t>
            </a:r>
            <a:r>
              <a:rPr lang="en-US" sz="1800" dirty="0">
                <a:solidFill>
                  <a:srgbClr val="0000FF"/>
                </a:solidFill>
                <a:latin typeface="Times New Roman"/>
                <a:cs typeface="Times New Roman"/>
              </a:rPr>
              <a:t>h</a:t>
            </a:r>
            <a:r>
              <a:rPr lang="en-US" sz="1800" spc="80" dirty="0">
                <a:solidFill>
                  <a:srgbClr val="0000FF"/>
                </a:solidFill>
                <a:latin typeface="Times New Roman"/>
                <a:cs typeface="Times New Roman"/>
              </a:rPr>
              <a:t> </a:t>
            </a:r>
            <a:r>
              <a:rPr lang="en-US" sz="1800" i="1" spc="50" dirty="0" err="1">
                <a:latin typeface="Arial"/>
                <a:cs typeface="Arial"/>
              </a:rPr>
              <a:t>λ</a:t>
            </a:r>
            <a:r>
              <a:rPr lang="en-US" sz="2400" spc="-7" baseline="-10416" dirty="0" err="1">
                <a:latin typeface="Times New Roman"/>
                <a:cs typeface="Times New Roman"/>
              </a:rPr>
              <a:t>L</a:t>
            </a:r>
            <a:r>
              <a:rPr lang="en-US" sz="2400" baseline="-10416" dirty="0">
                <a:latin typeface="Times New Roman"/>
                <a:cs typeface="Times New Roman"/>
              </a:rPr>
              <a:t> </a:t>
            </a:r>
            <a:r>
              <a:rPr lang="en-US" sz="2400" spc="-15" baseline="-10416"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s</a:t>
            </a:r>
            <a:r>
              <a:rPr lang="en-US" sz="1800" spc="85" dirty="0">
                <a:latin typeface="Times New Roman"/>
                <a:cs typeface="Times New Roman"/>
              </a:rPr>
              <a:t> </a:t>
            </a:r>
            <a:r>
              <a:rPr lang="en-US" sz="1800" spc="-5" dirty="0">
                <a:latin typeface="Times New Roman"/>
                <a:cs typeface="Times New Roman"/>
              </a:rPr>
              <a:t>tune</a:t>
            </a:r>
            <a:r>
              <a:rPr lang="en-US" sz="1800" dirty="0">
                <a:latin typeface="Times New Roman"/>
                <a:cs typeface="Times New Roman"/>
              </a:rPr>
              <a:t>d</a:t>
            </a:r>
            <a:r>
              <a:rPr lang="en-US" sz="1800" spc="85" dirty="0">
                <a:latin typeface="Times New Roman"/>
                <a:cs typeface="Times New Roman"/>
              </a:rPr>
              <a:t> </a:t>
            </a:r>
            <a:r>
              <a:rPr lang="en-US" sz="1800" spc="-5" dirty="0">
                <a:latin typeface="Times New Roman"/>
                <a:cs typeface="Times New Roman"/>
              </a:rPr>
              <a:t>t</a:t>
            </a:r>
            <a:r>
              <a:rPr lang="en-US" sz="1800" dirty="0">
                <a:latin typeface="Times New Roman"/>
                <a:cs typeface="Times New Roman"/>
              </a:rPr>
              <a:t>o</a:t>
            </a:r>
            <a:r>
              <a:rPr lang="en-US" sz="1800" spc="85" dirty="0">
                <a:latin typeface="Times New Roman"/>
                <a:cs typeface="Times New Roman"/>
              </a:rPr>
              <a:t> </a:t>
            </a:r>
            <a:r>
              <a:rPr lang="en-US" sz="1800" spc="-5" dirty="0">
                <a:latin typeface="Times New Roman"/>
                <a:cs typeface="Times New Roman"/>
              </a:rPr>
              <a:t>a</a:t>
            </a:r>
            <a:r>
              <a:rPr lang="en-US" sz="1800" dirty="0">
                <a:latin typeface="Times New Roman"/>
                <a:cs typeface="Times New Roman"/>
              </a:rPr>
              <a:t>n</a:t>
            </a:r>
            <a:r>
              <a:rPr lang="en-US" sz="1800" spc="80" dirty="0">
                <a:latin typeface="Times New Roman"/>
                <a:cs typeface="Times New Roman"/>
              </a:rPr>
              <a:t> </a:t>
            </a:r>
            <a:r>
              <a:rPr lang="en-US" sz="1800" spc="-5" dirty="0">
                <a:solidFill>
                  <a:srgbClr val="0000FF"/>
                </a:solidFill>
                <a:latin typeface="Times New Roman"/>
                <a:cs typeface="Times New Roman"/>
              </a:rPr>
              <a:t>absorbing molecula</a:t>
            </a:r>
            <a:r>
              <a:rPr lang="en-US" sz="1800" dirty="0">
                <a:solidFill>
                  <a:srgbClr val="0000FF"/>
                </a:solidFill>
                <a:latin typeface="Times New Roman"/>
                <a:cs typeface="Times New Roman"/>
              </a:rPr>
              <a:t>r </a:t>
            </a:r>
            <a:r>
              <a:rPr lang="en-US" sz="1800" spc="-60" dirty="0">
                <a:solidFill>
                  <a:srgbClr val="0000FF"/>
                </a:solidFill>
                <a:latin typeface="Times New Roman"/>
                <a:cs typeface="Times New Roman"/>
              </a:rPr>
              <a:t> </a:t>
            </a:r>
            <a:r>
              <a:rPr lang="en-US" sz="1800" spc="-5" dirty="0">
                <a:solidFill>
                  <a:srgbClr val="0000FF"/>
                </a:solidFill>
                <a:latin typeface="Times New Roman"/>
                <a:cs typeface="Times New Roman"/>
              </a:rPr>
              <a:t>transitio</a:t>
            </a:r>
            <a:r>
              <a:rPr lang="en-US" sz="1800" dirty="0">
                <a:solidFill>
                  <a:srgbClr val="0000FF"/>
                </a:solidFill>
                <a:latin typeface="Times New Roman"/>
                <a:cs typeface="Times New Roman"/>
              </a:rPr>
              <a:t>n</a:t>
            </a:r>
          </a:p>
          <a:p>
            <a:pPr marL="12700" marR="5080" algn="just">
              <a:lnSpc>
                <a:spcPts val="1160"/>
              </a:lnSpc>
              <a:spcBef>
                <a:spcPts val="500"/>
              </a:spcBef>
            </a:pPr>
            <a:endParaRPr lang="en-US" dirty="0">
              <a:solidFill>
                <a:srgbClr val="0000FF"/>
              </a:solidFill>
              <a:latin typeface="Times New Roman"/>
              <a:cs typeface="Times New Roman"/>
            </a:endParaRPr>
          </a:p>
          <a:p>
            <a:pPr marL="12700" marR="5080" algn="ctr">
              <a:lnSpc>
                <a:spcPts val="1160"/>
              </a:lnSpc>
              <a:spcBef>
                <a:spcPts val="500"/>
              </a:spcBef>
            </a:pPr>
            <a:r>
              <a:rPr lang="en-US" sz="1800" i="1" spc="30" dirty="0">
                <a:latin typeface="Times New Roman"/>
                <a:cs typeface="Times New Roman"/>
              </a:rPr>
              <a:t>E</a:t>
            </a:r>
            <a:r>
              <a:rPr lang="en-US" sz="2400" i="1" spc="-7" baseline="-10416" dirty="0">
                <a:latin typeface="Times New Roman"/>
                <a:cs typeface="Times New Roman"/>
              </a:rPr>
              <a:t>i</a:t>
            </a:r>
            <a:r>
              <a:rPr lang="en-US" sz="2400" i="1" baseline="-10416" dirty="0">
                <a:latin typeface="Times New Roman"/>
                <a:cs typeface="Times New Roman"/>
              </a:rPr>
              <a:t> </a:t>
            </a:r>
            <a:r>
              <a:rPr lang="en-US" sz="2400" i="1" spc="-75" baseline="-10416" dirty="0">
                <a:latin typeface="Times New Roman"/>
                <a:cs typeface="Times New Roman"/>
              </a:rPr>
              <a:t> </a:t>
            </a:r>
            <a:r>
              <a:rPr lang="en-US" sz="1800" spc="165" dirty="0">
                <a:latin typeface="Lucida Sans Unicode"/>
                <a:cs typeface="Lucida Sans Unicode"/>
              </a:rPr>
              <a:t>→</a:t>
            </a:r>
            <a:r>
              <a:rPr lang="en-US" sz="1800" spc="-20" dirty="0">
                <a:latin typeface="Lucida Sans Unicode"/>
                <a:cs typeface="Lucida Sans Unicode"/>
              </a:rPr>
              <a:t> </a:t>
            </a:r>
            <a:r>
              <a:rPr lang="en-US" sz="1800" i="1" spc="35" dirty="0">
                <a:latin typeface="Times New Roman"/>
                <a:cs typeface="Times New Roman"/>
              </a:rPr>
              <a:t>E</a:t>
            </a:r>
            <a:r>
              <a:rPr lang="en-US" sz="2400" i="1" spc="-7" baseline="-10416" dirty="0">
                <a:latin typeface="Times New Roman"/>
                <a:cs typeface="Times New Roman"/>
              </a:rPr>
              <a:t>k</a:t>
            </a:r>
            <a:r>
              <a:rPr lang="en-US" sz="2400" i="1" spc="-195" baseline="-10416" dirty="0">
                <a:latin typeface="Times New Roman"/>
                <a:cs typeface="Times New Roman"/>
              </a:rPr>
              <a:t> </a:t>
            </a:r>
            <a:r>
              <a:rPr lang="en-US" sz="1800" dirty="0">
                <a:latin typeface="Times New Roman"/>
                <a:cs typeface="Times New Roman"/>
              </a:rPr>
              <a:t> </a:t>
            </a:r>
            <a:r>
              <a:rPr lang="en-US" sz="1800" spc="-60" dirty="0">
                <a:latin typeface="Times New Roman"/>
                <a:cs typeface="Times New Roman"/>
              </a:rPr>
              <a:t> </a:t>
            </a:r>
          </a:p>
          <a:p>
            <a:pPr marL="12700" marR="5080" algn="just">
              <a:lnSpc>
                <a:spcPts val="1160"/>
              </a:lnSpc>
              <a:spcBef>
                <a:spcPts val="500"/>
              </a:spcBef>
            </a:pPr>
            <a:endParaRPr lang="en-US" spc="-60" dirty="0">
              <a:latin typeface="Times New Roman"/>
              <a:cs typeface="Times New Roman"/>
            </a:endParaRPr>
          </a:p>
          <a:p>
            <a:pPr marL="12700" marR="5080" algn="just">
              <a:lnSpc>
                <a:spcPts val="1160"/>
              </a:lnSpc>
              <a:spcBef>
                <a:spcPts val="500"/>
              </a:spcBef>
            </a:pPr>
            <a:r>
              <a:rPr lang="en-US" sz="1800" spc="-5" dirty="0">
                <a:latin typeface="Times New Roman"/>
                <a:cs typeface="Times New Roman"/>
              </a:rPr>
              <a:t>th</a:t>
            </a:r>
            <a:r>
              <a:rPr lang="en-US" sz="1800" dirty="0">
                <a:latin typeface="Times New Roman"/>
                <a:cs typeface="Times New Roman"/>
              </a:rPr>
              <a:t>e </a:t>
            </a:r>
            <a:r>
              <a:rPr lang="en-US" sz="1800" spc="-65" dirty="0">
                <a:latin typeface="Times New Roman"/>
                <a:cs typeface="Times New Roman"/>
              </a:rPr>
              <a:t> </a:t>
            </a:r>
            <a:r>
              <a:rPr lang="en-US" sz="1800" spc="-5" dirty="0">
                <a:latin typeface="Times New Roman"/>
                <a:cs typeface="Times New Roman"/>
              </a:rPr>
              <a:t>numbe</a:t>
            </a:r>
            <a:r>
              <a:rPr lang="en-US" sz="1800" dirty="0">
                <a:latin typeface="Times New Roman"/>
                <a:cs typeface="Times New Roman"/>
              </a:rPr>
              <a:t>r </a:t>
            </a:r>
            <a:r>
              <a:rPr lang="en-US" sz="1800" spc="-60" dirty="0">
                <a:latin typeface="Times New Roman"/>
                <a:cs typeface="Times New Roman"/>
              </a:rPr>
              <a:t> </a:t>
            </a:r>
            <a:r>
              <a:rPr lang="en-US" sz="1800" spc="-5" dirty="0">
                <a:latin typeface="Times New Roman"/>
                <a:cs typeface="Times New Roman"/>
              </a:rPr>
              <a:t>o</a:t>
            </a:r>
            <a:r>
              <a:rPr lang="en-US" sz="1800" dirty="0">
                <a:latin typeface="Times New Roman"/>
                <a:cs typeface="Times New Roman"/>
              </a:rPr>
              <a:t>f </a:t>
            </a:r>
            <a:r>
              <a:rPr lang="en-US" sz="1800" spc="-60" dirty="0">
                <a:latin typeface="Times New Roman"/>
                <a:cs typeface="Times New Roman"/>
              </a:rPr>
              <a:t> </a:t>
            </a:r>
            <a:r>
              <a:rPr lang="en-US" sz="1800" spc="-5" dirty="0">
                <a:latin typeface="Times New Roman"/>
                <a:cs typeface="Times New Roman"/>
              </a:rPr>
              <a:t>photon</a:t>
            </a:r>
            <a:r>
              <a:rPr lang="en-US" sz="1800" dirty="0">
                <a:latin typeface="Times New Roman"/>
                <a:cs typeface="Times New Roman"/>
              </a:rPr>
              <a:t>s </a:t>
            </a:r>
            <a:r>
              <a:rPr lang="en-US" sz="1800" spc="-55" dirty="0">
                <a:latin typeface="Times New Roman"/>
                <a:cs typeface="Times New Roman"/>
              </a:rPr>
              <a:t> </a:t>
            </a:r>
            <a:r>
              <a:rPr lang="en-US" sz="1800" spc="-5" dirty="0">
                <a:latin typeface="Times New Roman"/>
                <a:cs typeface="Times New Roman"/>
              </a:rPr>
              <a:t>absorbe</a:t>
            </a:r>
            <a:r>
              <a:rPr lang="en-US" sz="1800" dirty="0">
                <a:latin typeface="Times New Roman"/>
                <a:cs typeface="Times New Roman"/>
              </a:rPr>
              <a:t>d </a:t>
            </a:r>
            <a:r>
              <a:rPr lang="en-US" sz="1800" spc="-60" dirty="0">
                <a:latin typeface="Times New Roman"/>
                <a:cs typeface="Times New Roman"/>
              </a:rPr>
              <a:t> </a:t>
            </a:r>
            <a:r>
              <a:rPr lang="en-US" sz="1800" spc="-5" dirty="0">
                <a:latin typeface="Times New Roman"/>
                <a:cs typeface="Times New Roman"/>
              </a:rPr>
              <a:t>pe</a:t>
            </a:r>
            <a:r>
              <a:rPr lang="en-US" sz="1800" dirty="0">
                <a:latin typeface="Times New Roman"/>
                <a:cs typeface="Times New Roman"/>
              </a:rPr>
              <a:t>r </a:t>
            </a:r>
            <a:r>
              <a:rPr lang="en-US" sz="1800" spc="-60" dirty="0">
                <a:latin typeface="Times New Roman"/>
                <a:cs typeface="Times New Roman"/>
              </a:rPr>
              <a:t> </a:t>
            </a:r>
            <a:r>
              <a:rPr lang="en-US" sz="1800" spc="-5" dirty="0">
                <a:latin typeface="Times New Roman"/>
                <a:cs typeface="Times New Roman"/>
              </a:rPr>
              <a:t>second alon</a:t>
            </a:r>
            <a:r>
              <a:rPr lang="en-US" sz="1800" dirty="0">
                <a:latin typeface="Times New Roman"/>
                <a:cs typeface="Times New Roman"/>
              </a:rPr>
              <a:t>g</a:t>
            </a:r>
            <a:r>
              <a:rPr lang="en-US" sz="1800" spc="100"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00" dirty="0">
                <a:latin typeface="Times New Roman"/>
                <a:cs typeface="Times New Roman"/>
              </a:rPr>
              <a:t> </a:t>
            </a:r>
            <a:r>
              <a:rPr lang="en-US" sz="1800" spc="-5" dirty="0">
                <a:solidFill>
                  <a:srgbClr val="0000FF"/>
                </a:solidFill>
                <a:latin typeface="Times New Roman"/>
                <a:cs typeface="Times New Roman"/>
              </a:rPr>
              <a:t>pat</a:t>
            </a:r>
            <a:r>
              <a:rPr lang="en-US" sz="1800" dirty="0">
                <a:solidFill>
                  <a:srgbClr val="0000FF"/>
                </a:solidFill>
                <a:latin typeface="Times New Roman"/>
                <a:cs typeface="Times New Roman"/>
              </a:rPr>
              <a:t>h</a:t>
            </a:r>
            <a:r>
              <a:rPr lang="en-US" sz="1800" spc="100" dirty="0">
                <a:solidFill>
                  <a:srgbClr val="0000FF"/>
                </a:solidFill>
                <a:latin typeface="Times New Roman"/>
                <a:cs typeface="Times New Roman"/>
              </a:rPr>
              <a:t> </a:t>
            </a:r>
            <a:r>
              <a:rPr lang="en-US" sz="1800" spc="-5" dirty="0">
                <a:solidFill>
                  <a:srgbClr val="0000FF"/>
                </a:solidFill>
                <a:latin typeface="Times New Roman"/>
                <a:cs typeface="Times New Roman"/>
              </a:rPr>
              <a:t>lengt</a:t>
            </a:r>
            <a:r>
              <a:rPr lang="en-US" sz="1800" dirty="0">
                <a:solidFill>
                  <a:srgbClr val="0000FF"/>
                </a:solidFill>
                <a:latin typeface="Times New Roman"/>
                <a:cs typeface="Times New Roman"/>
              </a:rPr>
              <a:t>h</a:t>
            </a:r>
            <a:r>
              <a:rPr lang="en-US" sz="1800" spc="100" dirty="0">
                <a:solidFill>
                  <a:srgbClr val="0000FF"/>
                </a:solidFill>
                <a:latin typeface="Times New Roman"/>
                <a:cs typeface="Times New Roman"/>
              </a:rPr>
              <a:t> </a:t>
            </a:r>
            <a:r>
              <a:rPr lang="en-US" sz="1800" spc="155" dirty="0" err="1">
                <a:solidFill>
                  <a:srgbClr val="0000FF"/>
                </a:solidFill>
                <a:latin typeface="Arial"/>
                <a:cs typeface="Arial"/>
              </a:rPr>
              <a:t>Δ</a:t>
            </a:r>
            <a:r>
              <a:rPr lang="en-US" sz="1800" i="1" dirty="0" err="1">
                <a:solidFill>
                  <a:srgbClr val="0000FF"/>
                </a:solidFill>
                <a:latin typeface="Times New Roman"/>
                <a:cs typeface="Times New Roman"/>
              </a:rPr>
              <a:t>x</a:t>
            </a:r>
            <a:r>
              <a:rPr lang="en-US" sz="1800" i="1" dirty="0">
                <a:solidFill>
                  <a:srgbClr val="0000FF"/>
                </a:solidFill>
                <a:latin typeface="Times New Roman"/>
                <a:cs typeface="Times New Roman"/>
              </a:rPr>
              <a:t> </a:t>
            </a:r>
            <a:r>
              <a:rPr lang="en-US" sz="1800" i="1" spc="-100" dirty="0">
                <a:solidFill>
                  <a:srgbClr val="0000FF"/>
                </a:solidFill>
                <a:latin typeface="Times New Roman"/>
                <a:cs typeface="Times New Roman"/>
              </a:rPr>
              <a:t> </a:t>
            </a:r>
            <a:r>
              <a:rPr lang="en-US" sz="1800" spc="-5" dirty="0">
                <a:latin typeface="Times New Roman"/>
                <a:cs typeface="Times New Roman"/>
              </a:rPr>
              <a:t>is</a:t>
            </a:r>
            <a:endParaRPr lang="en-US" sz="1800" dirty="0">
              <a:latin typeface="Times New Roman"/>
              <a:cs typeface="Times New Roman"/>
            </a:endParaRPr>
          </a:p>
        </p:txBody>
      </p:sp>
      <p:sp>
        <p:nvSpPr>
          <p:cNvPr id="8" name="object 4">
            <a:extLst>
              <a:ext uri="{FF2B5EF4-FFF2-40B4-BE49-F238E27FC236}">
                <a16:creationId xmlns:a16="http://schemas.microsoft.com/office/drawing/2014/main" id="{B7D2B5A3-4060-D6DE-0686-2B9761054BCF}"/>
              </a:ext>
            </a:extLst>
          </p:cNvPr>
          <p:cNvSpPr/>
          <p:nvPr/>
        </p:nvSpPr>
        <p:spPr>
          <a:xfrm>
            <a:off x="4965290" y="3621050"/>
            <a:ext cx="3819455" cy="2301787"/>
          </a:xfrm>
          <a:prstGeom prst="rect">
            <a:avLst/>
          </a:prstGeom>
          <a:blipFill>
            <a:blip r:embed="rId3" cstate="print"/>
            <a:stretch>
              <a:fillRect/>
            </a:stretch>
          </a:blipFill>
        </p:spPr>
        <p:txBody>
          <a:bodyPr wrap="square" lIns="0" tIns="0" rIns="0" bIns="0" rtlCol="0"/>
          <a:lstStyle/>
          <a:p>
            <a:endParaRPr/>
          </a:p>
        </p:txBody>
      </p:sp>
      <p:sp>
        <p:nvSpPr>
          <p:cNvPr id="12" name="TextBox 11">
            <a:extLst>
              <a:ext uri="{FF2B5EF4-FFF2-40B4-BE49-F238E27FC236}">
                <a16:creationId xmlns:a16="http://schemas.microsoft.com/office/drawing/2014/main" id="{57442D40-0E64-9C75-2110-95073D02013A}"/>
              </a:ext>
            </a:extLst>
          </p:cNvPr>
          <p:cNvSpPr txBox="1"/>
          <p:nvPr/>
        </p:nvSpPr>
        <p:spPr>
          <a:xfrm>
            <a:off x="525838" y="3536604"/>
            <a:ext cx="4439452" cy="369332"/>
          </a:xfrm>
          <a:prstGeom prst="rect">
            <a:avLst/>
          </a:prstGeom>
          <a:noFill/>
        </p:spPr>
        <p:txBody>
          <a:bodyPr wrap="square">
            <a:spAutoFit/>
          </a:bodyPr>
          <a:lstStyle/>
          <a:p>
            <a:r>
              <a:rPr lang="en-US" b="1" dirty="0" err="1">
                <a:solidFill>
                  <a:srgbClr val="FF0000"/>
                </a:solidFill>
              </a:rPr>
              <a:t>na</a:t>
            </a:r>
            <a:r>
              <a:rPr lang="en-US" b="1" dirty="0">
                <a:solidFill>
                  <a:srgbClr val="FF0000"/>
                </a:solidFill>
              </a:rPr>
              <a:t> = </a:t>
            </a:r>
            <a:r>
              <a:rPr lang="en-US" b="1" dirty="0" err="1">
                <a:solidFill>
                  <a:srgbClr val="FF0000"/>
                </a:solidFill>
              </a:rPr>
              <a:t>NinL</a:t>
            </a:r>
            <a:r>
              <a:rPr lang="el-GR" b="1" dirty="0">
                <a:solidFill>
                  <a:srgbClr val="FF0000"/>
                </a:solidFill>
              </a:rPr>
              <a:t>σ</a:t>
            </a:r>
            <a:r>
              <a:rPr lang="en-US" b="1" dirty="0" err="1">
                <a:solidFill>
                  <a:srgbClr val="FF0000"/>
                </a:solidFill>
              </a:rPr>
              <a:t>ik</a:t>
            </a:r>
            <a:r>
              <a:rPr lang="en-US" b="1" dirty="0">
                <a:solidFill>
                  <a:srgbClr val="FF0000"/>
                </a:solidFill>
              </a:rPr>
              <a:t> </a:t>
            </a:r>
            <a:r>
              <a:rPr lang="el-GR" b="1" dirty="0">
                <a:solidFill>
                  <a:srgbClr val="FF0000"/>
                </a:solidFill>
              </a:rPr>
              <a:t>Δ</a:t>
            </a:r>
            <a:r>
              <a:rPr lang="en-US" b="1" dirty="0">
                <a:solidFill>
                  <a:srgbClr val="FF0000"/>
                </a:solidFill>
              </a:rPr>
              <a:t>x------------------------ (</a:t>
            </a:r>
            <a:r>
              <a:rPr lang="en-US" b="1" dirty="0" err="1">
                <a:solidFill>
                  <a:srgbClr val="FF0000"/>
                </a:solidFill>
              </a:rPr>
              <a:t>i</a:t>
            </a:r>
            <a:r>
              <a:rPr lang="en-US" b="1" dirty="0">
                <a:solidFill>
                  <a:srgbClr val="FF0000"/>
                </a:solidFill>
              </a:rPr>
              <a:t>) </a:t>
            </a:r>
          </a:p>
        </p:txBody>
      </p:sp>
      <p:sp>
        <p:nvSpPr>
          <p:cNvPr id="16" name="TextBox 15">
            <a:extLst>
              <a:ext uri="{FF2B5EF4-FFF2-40B4-BE49-F238E27FC236}">
                <a16:creationId xmlns:a16="http://schemas.microsoft.com/office/drawing/2014/main" id="{8E315DFE-9C50-657D-CF7F-1386A444980F}"/>
              </a:ext>
            </a:extLst>
          </p:cNvPr>
          <p:cNvSpPr txBox="1"/>
          <p:nvPr/>
        </p:nvSpPr>
        <p:spPr>
          <a:xfrm>
            <a:off x="199103" y="3962237"/>
            <a:ext cx="4766187" cy="1960601"/>
          </a:xfrm>
          <a:prstGeom prst="rect">
            <a:avLst/>
          </a:prstGeom>
          <a:noFill/>
        </p:spPr>
        <p:txBody>
          <a:bodyPr wrap="square">
            <a:spAutoFit/>
          </a:bodyPr>
          <a:lstStyle/>
          <a:p>
            <a:pPr marL="12700" marR="5080" algn="just">
              <a:lnSpc>
                <a:spcPts val="1160"/>
              </a:lnSpc>
            </a:pPr>
            <a:endParaRPr lang="en-US" spc="-5" dirty="0">
              <a:latin typeface="Times New Roman" panose="02020603050405020304" pitchFamily="18" charset="0"/>
              <a:cs typeface="Times New Roman" panose="02020603050405020304" pitchFamily="18" charset="0"/>
            </a:endParaRPr>
          </a:p>
          <a:p>
            <a:pPr marL="12700" marR="5080" algn="just">
              <a:lnSpc>
                <a:spcPts val="1160"/>
              </a:lnSpc>
            </a:pPr>
            <a:r>
              <a:rPr lang="en-US" spc="-5" dirty="0">
                <a:latin typeface="Times New Roman" panose="02020603050405020304" pitchFamily="18" charset="0"/>
                <a:cs typeface="Times New Roman" panose="02020603050405020304" pitchFamily="18" charset="0"/>
              </a:rPr>
              <a:t>Wher</a:t>
            </a:r>
            <a:r>
              <a:rPr lang="en-US" dirty="0">
                <a:latin typeface="Times New Roman" panose="02020603050405020304" pitchFamily="18" charset="0"/>
                <a:cs typeface="Times New Roman" panose="02020603050405020304" pitchFamily="18" charset="0"/>
              </a:rPr>
              <a:t>e </a:t>
            </a:r>
            <a:r>
              <a:rPr lang="en-US" i="1" spc="40" dirty="0" err="1">
                <a:solidFill>
                  <a:srgbClr val="00B0F0"/>
                </a:solidFill>
                <a:latin typeface="Times New Roman" panose="02020603050405020304" pitchFamily="18" charset="0"/>
                <a:cs typeface="Times New Roman" panose="02020603050405020304" pitchFamily="18" charset="0"/>
              </a:rPr>
              <a:t>n</a:t>
            </a:r>
            <a:r>
              <a:rPr lang="en-US" spc="-7" baseline="-10416" dirty="0" err="1">
                <a:solidFill>
                  <a:srgbClr val="00B0F0"/>
                </a:solidFill>
                <a:latin typeface="Times New Roman" panose="02020603050405020304" pitchFamily="18" charset="0"/>
                <a:cs typeface="Times New Roman" panose="02020603050405020304" pitchFamily="18" charset="0"/>
              </a:rPr>
              <a:t>L</a:t>
            </a:r>
            <a:r>
              <a:rPr lang="en-US" baseline="-10416" dirty="0">
                <a:latin typeface="Times New Roman" panose="02020603050405020304" pitchFamily="18" charset="0"/>
                <a:cs typeface="Times New Roman" panose="02020603050405020304" pitchFamily="18" charset="0"/>
              </a:rPr>
              <a:t>  </a:t>
            </a:r>
            <a:r>
              <a:rPr lang="en-US" spc="-89" baseline="-10416"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s </a:t>
            </a:r>
            <a:r>
              <a:rPr lang="en-US" spc="-3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e </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numbe</a:t>
            </a:r>
            <a:r>
              <a:rPr lang="en-US" dirty="0">
                <a:latin typeface="Times New Roman" panose="02020603050405020304" pitchFamily="18" charset="0"/>
                <a:cs typeface="Times New Roman" panose="02020603050405020304" pitchFamily="18" charset="0"/>
              </a:rPr>
              <a:t>r </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f </a:t>
            </a:r>
            <a:r>
              <a:rPr lang="en-US" spc="-5" dirty="0">
                <a:latin typeface="Times New Roman" panose="02020603050405020304" pitchFamily="18" charset="0"/>
                <a:cs typeface="Times New Roman" panose="02020603050405020304" pitchFamily="18" charset="0"/>
              </a:rPr>
              <a:t>inciden</a:t>
            </a:r>
            <a:r>
              <a:rPr lang="en-US" dirty="0">
                <a:latin typeface="Times New Roman" panose="02020603050405020304" pitchFamily="18" charset="0"/>
                <a:cs typeface="Times New Roman" panose="02020603050405020304" pitchFamily="18" charset="0"/>
              </a:rPr>
              <a:t>t </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lase</a:t>
            </a:r>
            <a:r>
              <a:rPr lang="en-US" dirty="0">
                <a:latin typeface="Times New Roman" panose="02020603050405020304" pitchFamily="18" charset="0"/>
                <a:cs typeface="Times New Roman" panose="02020603050405020304" pitchFamily="18" charset="0"/>
              </a:rPr>
              <a:t>r </a:t>
            </a:r>
            <a:r>
              <a:rPr lang="en-US" spc="-35" dirty="0">
                <a:latin typeface="Times New Roman" panose="02020603050405020304" pitchFamily="18" charset="0"/>
                <a:cs typeface="Times New Roman" panose="02020603050405020304" pitchFamily="18" charset="0"/>
              </a:rPr>
              <a:t> </a:t>
            </a:r>
          </a:p>
          <a:p>
            <a:pPr marL="12700" marR="5080" algn="just">
              <a:lnSpc>
                <a:spcPts val="1160"/>
              </a:lnSpc>
            </a:pPr>
            <a:endParaRPr lang="en-US" spc="-35" dirty="0">
              <a:latin typeface="Times New Roman" panose="02020603050405020304" pitchFamily="18" charset="0"/>
              <a:cs typeface="Times New Roman" panose="02020603050405020304" pitchFamily="18" charset="0"/>
            </a:endParaRPr>
          </a:p>
          <a:p>
            <a:pPr marL="12700" marR="5080" algn="just">
              <a:lnSpc>
                <a:spcPts val="1160"/>
              </a:lnSpc>
            </a:pPr>
            <a:r>
              <a:rPr lang="en-US" spc="-5" dirty="0">
                <a:latin typeface="Times New Roman" panose="02020603050405020304" pitchFamily="18" charset="0"/>
                <a:cs typeface="Times New Roman" panose="02020603050405020304" pitchFamily="18" charset="0"/>
              </a:rPr>
              <a:t>photon</a:t>
            </a:r>
            <a:r>
              <a:rPr lang="en-US" dirty="0">
                <a:latin typeface="Times New Roman" panose="02020603050405020304" pitchFamily="18" charset="0"/>
                <a:cs typeface="Times New Roman" panose="02020603050405020304" pitchFamily="18" charset="0"/>
              </a:rPr>
              <a:t>s </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r </a:t>
            </a:r>
            <a:r>
              <a:rPr lang="en-US" spc="-5" dirty="0">
                <a:latin typeface="Times New Roman" panose="02020603050405020304" pitchFamily="18" charset="0"/>
                <a:cs typeface="Times New Roman" panose="02020603050405020304" pitchFamily="18" charset="0"/>
              </a:rPr>
              <a:t>second</a:t>
            </a:r>
            <a:r>
              <a:rPr lang="en-US" dirty="0">
                <a:latin typeface="Times New Roman" panose="02020603050405020304" pitchFamily="18" charset="0"/>
                <a:cs typeface="Times New Roman" panose="02020603050405020304" pitchFamily="18" charset="0"/>
              </a:rPr>
              <a:t>, </a:t>
            </a:r>
          </a:p>
          <a:p>
            <a:pPr marL="12700" marR="5080" algn="just">
              <a:lnSpc>
                <a:spcPts val="1160"/>
              </a:lnSpc>
            </a:pPr>
            <a:endParaRPr lang="en-US" spc="-35" dirty="0">
              <a:latin typeface="Times New Roman" panose="02020603050405020304" pitchFamily="18" charset="0"/>
              <a:cs typeface="Times New Roman" panose="02020603050405020304" pitchFamily="18" charset="0"/>
            </a:endParaRPr>
          </a:p>
          <a:p>
            <a:pPr marL="12700" marR="5080" algn="just">
              <a:lnSpc>
                <a:spcPts val="1160"/>
              </a:lnSpc>
            </a:pPr>
            <a:r>
              <a:rPr lang="en-US" i="1" spc="-90" dirty="0" err="1">
                <a:solidFill>
                  <a:srgbClr val="00B0F0"/>
                </a:solidFill>
                <a:latin typeface="Times New Roman" panose="02020603050405020304" pitchFamily="18" charset="0"/>
                <a:cs typeface="Times New Roman" panose="02020603050405020304" pitchFamily="18" charset="0"/>
              </a:rPr>
              <a:t>σ</a:t>
            </a:r>
            <a:r>
              <a:rPr lang="en-US" i="1" spc="37" baseline="-10416" dirty="0" err="1">
                <a:solidFill>
                  <a:srgbClr val="00B0F0"/>
                </a:solidFill>
                <a:latin typeface="Times New Roman" panose="02020603050405020304" pitchFamily="18" charset="0"/>
                <a:cs typeface="Times New Roman" panose="02020603050405020304" pitchFamily="18" charset="0"/>
              </a:rPr>
              <a:t>i</a:t>
            </a:r>
            <a:r>
              <a:rPr lang="en-US" i="1" spc="-7" baseline="-10416" dirty="0" err="1">
                <a:solidFill>
                  <a:srgbClr val="00B0F0"/>
                </a:solidFill>
                <a:latin typeface="Times New Roman" panose="02020603050405020304" pitchFamily="18" charset="0"/>
                <a:cs typeface="Times New Roman" panose="02020603050405020304" pitchFamily="18" charset="0"/>
              </a:rPr>
              <a:t>k</a:t>
            </a:r>
            <a:r>
              <a:rPr lang="en-US" i="1" baseline="-10416" dirty="0">
                <a:solidFill>
                  <a:srgbClr val="00B0F0"/>
                </a:solidFill>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e </a:t>
            </a:r>
            <a:r>
              <a:rPr lang="en-US" spc="-3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absorption cros</a:t>
            </a:r>
            <a:r>
              <a:rPr lang="en-US" dirty="0">
                <a:latin typeface="Times New Roman" panose="02020603050405020304" pitchFamily="18" charset="0"/>
                <a:cs typeface="Times New Roman" panose="02020603050405020304" pitchFamily="18" charset="0"/>
              </a:rPr>
              <a:t>s </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sectio</a:t>
            </a:r>
            <a:r>
              <a:rPr lang="en-US" dirty="0">
                <a:latin typeface="Times New Roman" panose="02020603050405020304" pitchFamily="18" charset="0"/>
                <a:cs typeface="Times New Roman" panose="02020603050405020304" pitchFamily="18" charset="0"/>
              </a:rPr>
              <a:t>n </a:t>
            </a:r>
            <a:r>
              <a:rPr lang="en-US" spc="-1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r </a:t>
            </a:r>
          </a:p>
          <a:p>
            <a:pPr marL="12700" marR="5080" algn="just">
              <a:lnSpc>
                <a:spcPts val="1160"/>
              </a:lnSpc>
            </a:pPr>
            <a:endParaRPr lang="en-US" spc="-5" dirty="0">
              <a:latin typeface="Times New Roman" panose="02020603050405020304" pitchFamily="18" charset="0"/>
              <a:cs typeface="Times New Roman" panose="02020603050405020304" pitchFamily="18" charset="0"/>
            </a:endParaRPr>
          </a:p>
          <a:p>
            <a:pPr marL="12700" marR="5080" algn="just">
              <a:lnSpc>
                <a:spcPts val="1160"/>
              </a:lnSpc>
            </a:pPr>
            <a:r>
              <a:rPr lang="en-US" spc="-5" dirty="0">
                <a:latin typeface="Times New Roman" panose="02020603050405020304" pitchFamily="18" charset="0"/>
                <a:cs typeface="Times New Roman" panose="02020603050405020304" pitchFamily="18" charset="0"/>
              </a:rPr>
              <a:t>molecule</a:t>
            </a:r>
            <a:r>
              <a:rPr lang="en-US" dirty="0">
                <a:latin typeface="Times New Roman" panose="02020603050405020304" pitchFamily="18" charset="0"/>
                <a:cs typeface="Times New Roman" panose="02020603050405020304" pitchFamily="18" charset="0"/>
              </a:rPr>
              <a:t>, </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an</a:t>
            </a:r>
            <a:r>
              <a:rPr lang="en-US" dirty="0">
                <a:latin typeface="Times New Roman" panose="02020603050405020304" pitchFamily="18" charset="0"/>
                <a:cs typeface="Times New Roman" panose="02020603050405020304" pitchFamily="18" charset="0"/>
              </a:rPr>
              <a:t>d </a:t>
            </a:r>
            <a:r>
              <a:rPr lang="en-US" spc="-35" dirty="0">
                <a:latin typeface="Times New Roman" panose="02020603050405020304" pitchFamily="18" charset="0"/>
                <a:cs typeface="Times New Roman" panose="02020603050405020304" pitchFamily="18" charset="0"/>
              </a:rPr>
              <a:t> </a:t>
            </a:r>
          </a:p>
          <a:p>
            <a:pPr marL="12700" marR="5080" algn="just">
              <a:lnSpc>
                <a:spcPts val="1160"/>
              </a:lnSpc>
            </a:pPr>
            <a:endParaRPr lang="en-US" i="1" spc="-35" dirty="0">
              <a:latin typeface="Times New Roman" panose="02020603050405020304" pitchFamily="18" charset="0"/>
              <a:cs typeface="Times New Roman" panose="02020603050405020304" pitchFamily="18" charset="0"/>
            </a:endParaRPr>
          </a:p>
          <a:p>
            <a:pPr marL="12700" marR="5080" algn="just">
              <a:lnSpc>
                <a:spcPts val="1160"/>
              </a:lnSpc>
            </a:pPr>
            <a:r>
              <a:rPr lang="en-US" i="1" spc="5" dirty="0">
                <a:solidFill>
                  <a:srgbClr val="00B0F0"/>
                </a:solidFill>
                <a:latin typeface="Times New Roman" panose="02020603050405020304" pitchFamily="18" charset="0"/>
                <a:cs typeface="Times New Roman" panose="02020603050405020304" pitchFamily="18" charset="0"/>
              </a:rPr>
              <a:t>N</a:t>
            </a:r>
            <a:r>
              <a:rPr lang="en-US" i="1" spc="-7" baseline="-10416" dirty="0">
                <a:solidFill>
                  <a:srgbClr val="00B0F0"/>
                </a:solidFill>
                <a:latin typeface="Times New Roman" panose="02020603050405020304" pitchFamily="18" charset="0"/>
                <a:cs typeface="Times New Roman" panose="02020603050405020304" pitchFamily="18" charset="0"/>
              </a:rPr>
              <a:t>i</a:t>
            </a:r>
            <a:r>
              <a:rPr lang="en-US" i="1" baseline="-10416" dirty="0">
                <a:solidFill>
                  <a:srgbClr val="00B0F0"/>
                </a:solidFill>
                <a:latin typeface="Times New Roman" panose="02020603050405020304" pitchFamily="18" charset="0"/>
                <a:cs typeface="Times New Roman" panose="02020603050405020304" pitchFamily="18" charset="0"/>
              </a:rPr>
              <a:t> </a:t>
            </a:r>
            <a:r>
              <a:rPr lang="en-US" i="1" baseline="-10416" dirty="0">
                <a:latin typeface="Times New Roman" panose="02020603050405020304" pitchFamily="18" charset="0"/>
                <a:cs typeface="Times New Roman" panose="02020603050405020304" pitchFamily="18" charset="0"/>
              </a:rPr>
              <a:t> </a:t>
            </a:r>
            <a:r>
              <a:rPr lang="en-US" i="1" spc="-112" baseline="-10416"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e </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densit</a:t>
            </a:r>
            <a:r>
              <a:rPr lang="en-US" dirty="0">
                <a:latin typeface="Times New Roman" panose="02020603050405020304" pitchFamily="18" charset="0"/>
                <a:cs typeface="Times New Roman" panose="02020603050405020304" pitchFamily="18" charset="0"/>
              </a:rPr>
              <a:t>y </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f </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molecule</a:t>
            </a:r>
            <a:r>
              <a:rPr lang="en-US" dirty="0">
                <a:latin typeface="Times New Roman" panose="02020603050405020304" pitchFamily="18" charset="0"/>
                <a:cs typeface="Times New Roman" panose="02020603050405020304" pitchFamily="18" charset="0"/>
              </a:rPr>
              <a:t>s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the </a:t>
            </a:r>
          </a:p>
          <a:p>
            <a:pPr marL="12700" marR="5080" algn="just">
              <a:lnSpc>
                <a:spcPts val="1160"/>
              </a:lnSpc>
            </a:pPr>
            <a:endParaRPr lang="en-US" spc="-5" dirty="0">
              <a:latin typeface="Times New Roman" panose="02020603050405020304" pitchFamily="18" charset="0"/>
              <a:cs typeface="Times New Roman" panose="02020603050405020304" pitchFamily="18" charset="0"/>
            </a:endParaRPr>
          </a:p>
          <a:p>
            <a:pPr marL="12700" marR="5080" algn="just">
              <a:lnSpc>
                <a:spcPts val="1160"/>
              </a:lnSpc>
            </a:pPr>
            <a:r>
              <a:rPr lang="en-US" spc="-5" dirty="0">
                <a:latin typeface="Times New Roman" panose="02020603050405020304" pitchFamily="18" charset="0"/>
                <a:cs typeface="Times New Roman" panose="02020603050405020304" pitchFamily="18" charset="0"/>
              </a:rPr>
              <a:t>absorbin</a:t>
            </a:r>
            <a:r>
              <a:rPr lang="en-US" dirty="0">
                <a:latin typeface="Times New Roman" panose="02020603050405020304" pitchFamily="18" charset="0"/>
                <a:cs typeface="Times New Roman" panose="02020603050405020304" pitchFamily="18" charset="0"/>
              </a:rPr>
              <a:t>g</a:t>
            </a:r>
            <a:r>
              <a:rPr lang="en-US" spc="10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stat</a:t>
            </a:r>
            <a:r>
              <a:rPr lang="en-US" dirty="0">
                <a:latin typeface="Times New Roman" panose="02020603050405020304" pitchFamily="18" charset="0"/>
                <a:cs typeface="Times New Roman" panose="02020603050405020304" pitchFamily="18" charset="0"/>
              </a:rPr>
              <a:t>e</a:t>
            </a:r>
            <a:r>
              <a:rPr lang="en-US" spc="95" dirty="0">
                <a:latin typeface="Times New Roman" panose="02020603050405020304" pitchFamily="18" charset="0"/>
                <a:cs typeface="Times New Roman" panose="02020603050405020304" pitchFamily="18" charset="0"/>
              </a:rPr>
              <a:t> </a:t>
            </a:r>
            <a:r>
              <a:rPr lang="en-US" i="1" spc="65" dirty="0" err="1">
                <a:solidFill>
                  <a:srgbClr val="00B0F0"/>
                </a:solidFill>
                <a:latin typeface="Times New Roman" panose="02020603050405020304" pitchFamily="18" charset="0"/>
                <a:cs typeface="Times New Roman" panose="02020603050405020304" pitchFamily="18" charset="0"/>
              </a:rPr>
              <a:t>i</a:t>
            </a:r>
            <a:r>
              <a:rPr lang="en-US" spc="35"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660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CDEBC77-AD27-220F-771D-FE7A579FB466}"/>
              </a:ext>
            </a:extLst>
          </p:cNvPr>
          <p:cNvSpPr>
            <a:spLocks noGrp="1"/>
          </p:cNvSpPr>
          <p:nvPr>
            <p:ph type="sldNum" sz="quarter" idx="11"/>
          </p:nvPr>
        </p:nvSpPr>
        <p:spPr/>
        <p:txBody>
          <a:bodyPr/>
          <a:lstStyle/>
          <a:p>
            <a:fld id="{EE44EDF3-B300-488F-B7E5-FF4ED6366C81}" type="slidenum">
              <a:rPr lang="en-US" altLang="en-US"/>
              <a:pPr/>
              <a:t>30</a:t>
            </a:fld>
            <a:endParaRPr lang="en-US" altLang="en-US"/>
          </a:p>
        </p:txBody>
      </p:sp>
      <p:sp>
        <p:nvSpPr>
          <p:cNvPr id="117763" name="Rectangle 3">
            <a:extLst>
              <a:ext uri="{FF2B5EF4-FFF2-40B4-BE49-F238E27FC236}">
                <a16:creationId xmlns:a16="http://schemas.microsoft.com/office/drawing/2014/main" id="{7486649E-3462-2834-C121-2B2406FA6BB8}"/>
              </a:ext>
            </a:extLst>
          </p:cNvPr>
          <p:cNvSpPr>
            <a:spLocks noGrp="1" noChangeArrowheads="1"/>
          </p:cNvSpPr>
          <p:nvPr>
            <p:ph type="body" sz="half" idx="1"/>
          </p:nvPr>
        </p:nvSpPr>
        <p:spPr>
          <a:xfrm>
            <a:off x="221225" y="1276350"/>
            <a:ext cx="8305800" cy="1295400"/>
          </a:xfrm>
        </p:spPr>
        <p:txBody>
          <a:bodyPr/>
          <a:lstStyle/>
          <a:p>
            <a:pPr>
              <a:lnSpc>
                <a:spcPct val="90000"/>
              </a:lnSpc>
            </a:pPr>
            <a:r>
              <a:rPr lang="en-US" altLang="en-US" sz="2800" dirty="0"/>
              <a:t>This equation is valid for near resonance to the lowest radial mode. For the opposite case of far off-resonance (i.e. non resonant OA cell), then:</a:t>
            </a:r>
          </a:p>
          <a:p>
            <a:pPr>
              <a:lnSpc>
                <a:spcPct val="90000"/>
              </a:lnSpc>
            </a:pPr>
            <a:endParaRPr lang="en-US" altLang="en-US" sz="2800" dirty="0"/>
          </a:p>
        </p:txBody>
      </p:sp>
      <p:graphicFrame>
        <p:nvGraphicFramePr>
          <p:cNvPr id="117764" name="Object 4">
            <a:extLst>
              <a:ext uri="{FF2B5EF4-FFF2-40B4-BE49-F238E27FC236}">
                <a16:creationId xmlns:a16="http://schemas.microsoft.com/office/drawing/2014/main" id="{7EBBB7F9-FC8C-C398-AA39-9468AFD6CD8C}"/>
              </a:ext>
            </a:extLst>
          </p:cNvPr>
          <p:cNvGraphicFramePr>
            <a:graphicFrameLocks noGrp="1" noChangeAspect="1"/>
          </p:cNvGraphicFramePr>
          <p:nvPr>
            <p:ph sz="half" idx="2"/>
            <p:extLst>
              <p:ext uri="{D42A27DB-BD31-4B8C-83A1-F6EECF244321}">
                <p14:modId xmlns:p14="http://schemas.microsoft.com/office/powerpoint/2010/main" val="3475010169"/>
              </p:ext>
            </p:extLst>
          </p:nvPr>
        </p:nvGraphicFramePr>
        <p:xfrm>
          <a:off x="2590800" y="2667000"/>
          <a:ext cx="4038600" cy="995363"/>
        </p:xfrm>
        <a:graphic>
          <a:graphicData uri="http://schemas.openxmlformats.org/presentationml/2006/ole">
            <mc:AlternateContent xmlns:mc="http://schemas.openxmlformats.org/markup-compatibility/2006">
              <mc:Choice xmlns:v="urn:schemas-microsoft-com:vml" Requires="v">
                <p:oleObj name="Equation" r:id="rId3" imgW="1803240" imgH="444240" progId="Equation.3">
                  <p:embed/>
                </p:oleObj>
              </mc:Choice>
              <mc:Fallback>
                <p:oleObj name="Equation" r:id="rId3" imgW="1803240" imgH="444240" progId="Equation.3">
                  <p:embed/>
                  <p:pic>
                    <p:nvPicPr>
                      <p:cNvPr id="117764" name="Object 4">
                        <a:extLst>
                          <a:ext uri="{FF2B5EF4-FFF2-40B4-BE49-F238E27FC236}">
                            <a16:creationId xmlns:a16="http://schemas.microsoft.com/office/drawing/2014/main" id="{7EBBB7F9-FC8C-C398-AA39-9468AFD6CD8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590800" y="2667000"/>
                        <a:ext cx="4038600" cy="9953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67" name="Rectangle 7">
            <a:extLst>
              <a:ext uri="{FF2B5EF4-FFF2-40B4-BE49-F238E27FC236}">
                <a16:creationId xmlns:a16="http://schemas.microsoft.com/office/drawing/2014/main" id="{32C60F73-DE4F-3C05-7874-983BE6A498AE}"/>
              </a:ext>
            </a:extLst>
          </p:cNvPr>
          <p:cNvSpPr>
            <a:spLocks noChangeArrowheads="1"/>
          </p:cNvSpPr>
          <p:nvPr/>
        </p:nvSpPr>
        <p:spPr bwMode="auto">
          <a:xfrm>
            <a:off x="381000" y="3747781"/>
            <a:ext cx="8458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algn="just" eaLnBrk="1" hangingPunct="1">
              <a:lnSpc>
                <a:spcPct val="90000"/>
              </a:lnSpc>
              <a:buFont typeface="Wingdings" panose="05000000000000000000" pitchFamily="2" charset="2"/>
              <a:buNone/>
            </a:pPr>
            <a:r>
              <a:rPr lang="en-US" altLang="en-US" sz="2600" dirty="0"/>
              <a:t>    for </a:t>
            </a:r>
            <a:r>
              <a:rPr lang="el-GR" altLang="en-US" sz="2600" dirty="0"/>
              <a:t>ω</a:t>
            </a:r>
            <a:r>
              <a:rPr lang="en-US" altLang="en-US" sz="2600" dirty="0"/>
              <a:t> &lt;&lt;</a:t>
            </a:r>
            <a:r>
              <a:rPr lang="el-GR" altLang="en-US" sz="2600" dirty="0"/>
              <a:t> ω</a:t>
            </a:r>
            <a:r>
              <a:rPr lang="en-US" altLang="en-US" sz="2600" baseline="-25000" dirty="0"/>
              <a:t>1</a:t>
            </a:r>
            <a:r>
              <a:rPr lang="en-US" altLang="en-US" sz="2600" dirty="0"/>
              <a:t>, i.e. the light beam modulation frequency being much less than the lowest-radial-mode resonance frequency</a:t>
            </a:r>
            <a:endParaRPr lang="el-GR" altLang="en-US" sz="2600" dirty="0"/>
          </a:p>
          <a:p>
            <a:pPr eaLnBrk="1" hangingPunct="1">
              <a:lnSpc>
                <a:spcPct val="90000"/>
              </a:lnSpc>
            </a:pPr>
            <a:endParaRPr lang="en-US" altLang="en-US" sz="2600" dirty="0"/>
          </a:p>
          <a:p>
            <a:pPr eaLnBrk="1" hangingPunct="1">
              <a:lnSpc>
                <a:spcPct val="90000"/>
              </a:lnSpc>
            </a:pPr>
            <a:r>
              <a:rPr lang="en-US" altLang="en-US" sz="2600" dirty="0"/>
              <a:t>In this </a:t>
            </a:r>
            <a:r>
              <a:rPr lang="en-US" altLang="en-US" sz="2600" dirty="0" err="1"/>
              <a:t>nonresonant</a:t>
            </a:r>
            <a:r>
              <a:rPr lang="en-US" altLang="en-US" sz="2600" dirty="0"/>
              <a:t> mode operation (common in OA), the acoustic amplitude lags behind the beam modulation by 90</a:t>
            </a:r>
            <a:r>
              <a:rPr lang="en-US" altLang="en-US" sz="2600" baseline="30000" dirty="0"/>
              <a:t>0</a:t>
            </a:r>
            <a:r>
              <a:rPr lang="en-US" altLang="en-US" sz="2600" dirty="0"/>
              <a:t>.</a:t>
            </a:r>
          </a:p>
        </p:txBody>
      </p:sp>
      <p:sp>
        <p:nvSpPr>
          <p:cNvPr id="117768" name="Rectangle 8">
            <a:extLst>
              <a:ext uri="{FF2B5EF4-FFF2-40B4-BE49-F238E27FC236}">
                <a16:creationId xmlns:a16="http://schemas.microsoft.com/office/drawing/2014/main" id="{381912B2-5344-CC49-B6F1-CC124E483CE4}"/>
              </a:ext>
            </a:extLst>
          </p:cNvPr>
          <p:cNvSpPr>
            <a:spLocks noGrp="1" noRot="1" noChangeArrowheads="1"/>
          </p:cNvSpPr>
          <p:nvPr>
            <p:ph type="title"/>
          </p:nvPr>
        </p:nvSpPr>
        <p:spPr>
          <a:xfrm>
            <a:off x="-3377381" y="38100"/>
            <a:ext cx="8229600" cy="1143000"/>
          </a:xfrm>
          <a:noFill/>
          <a:ln/>
        </p:spPr>
        <p:txBody>
          <a:bodyPr/>
          <a:lstStyle/>
          <a:p>
            <a:pPr algn="r"/>
            <a:r>
              <a:rPr lang="en-US" altLang="en-US" dirty="0">
                <a:solidFill>
                  <a:srgbClr val="0000FF"/>
                </a:solidFill>
              </a:rPr>
              <a:t>Theory             cont..</a:t>
            </a:r>
          </a:p>
        </p:txBody>
      </p:sp>
      <p:sp>
        <p:nvSpPr>
          <p:cNvPr id="2" name="Rectangle 1">
            <a:extLst>
              <a:ext uri="{FF2B5EF4-FFF2-40B4-BE49-F238E27FC236}">
                <a16:creationId xmlns:a16="http://schemas.microsoft.com/office/drawing/2014/main" id="{5714AB0E-738F-208E-9F19-00ABD891A3CB}"/>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022922-1FCB-1EF7-29DA-23224BE97CB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825D453C-EF36-76D1-7EF8-9D8A2D7A047F}"/>
              </a:ext>
            </a:extLst>
          </p:cNvPr>
          <p:cNvSpPr>
            <a:spLocks noGrp="1"/>
          </p:cNvSpPr>
          <p:nvPr>
            <p:ph type="sldNum" sz="quarter" idx="11"/>
          </p:nvPr>
        </p:nvSpPr>
        <p:spPr/>
        <p:txBody>
          <a:bodyPr/>
          <a:lstStyle/>
          <a:p>
            <a:fld id="{53E287B7-60EC-46D3-84DE-4CEC714A6AC7}" type="slidenum">
              <a:rPr lang="en-US" altLang="en-US"/>
              <a:pPr/>
              <a:t>31</a:t>
            </a:fld>
            <a:endParaRPr lang="en-US" altLang="en-US"/>
          </a:p>
        </p:txBody>
      </p:sp>
      <p:sp>
        <p:nvSpPr>
          <p:cNvPr id="120836" name="Rectangle 4">
            <a:extLst>
              <a:ext uri="{FF2B5EF4-FFF2-40B4-BE49-F238E27FC236}">
                <a16:creationId xmlns:a16="http://schemas.microsoft.com/office/drawing/2014/main" id="{BCCA80F0-DA5E-BC67-D6AE-8EA13B49CD28}"/>
              </a:ext>
            </a:extLst>
          </p:cNvPr>
          <p:cNvSpPr>
            <a:spLocks noGrp="1" noRot="1" noChangeArrowheads="1"/>
          </p:cNvSpPr>
          <p:nvPr>
            <p:ph type="title"/>
          </p:nvPr>
        </p:nvSpPr>
        <p:spPr>
          <a:xfrm>
            <a:off x="-3397045" y="165357"/>
            <a:ext cx="8229600" cy="1143000"/>
          </a:xfrm>
          <a:noFill/>
          <a:ln/>
        </p:spPr>
        <p:txBody>
          <a:bodyPr/>
          <a:lstStyle/>
          <a:p>
            <a:pPr algn="r"/>
            <a:r>
              <a:rPr lang="en-US" altLang="en-US" dirty="0">
                <a:solidFill>
                  <a:srgbClr val="0000FF"/>
                </a:solidFill>
              </a:rPr>
              <a:t>Theory             cont..</a:t>
            </a:r>
          </a:p>
        </p:txBody>
      </p:sp>
      <p:pic>
        <p:nvPicPr>
          <p:cNvPr id="120837" name="Picture 5">
            <a:extLst>
              <a:ext uri="{FF2B5EF4-FFF2-40B4-BE49-F238E27FC236}">
                <a16:creationId xmlns:a16="http://schemas.microsoft.com/office/drawing/2014/main" id="{993B0B86-569F-FBD7-EDCC-7DACCA4DB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7" y="1174955"/>
            <a:ext cx="6172200" cy="4718050"/>
          </a:xfrm>
          <a:prstGeom prst="rect">
            <a:avLst/>
          </a:prstGeom>
          <a:noFill/>
          <a:extLst>
            <a:ext uri="{909E8E84-426E-40DD-AFC4-6F175D3DCCD1}">
              <a14:hiddenFill xmlns:a14="http://schemas.microsoft.com/office/drawing/2010/main">
                <a:solidFill>
                  <a:srgbClr val="FFFFFF"/>
                </a:solidFill>
              </a14:hiddenFill>
            </a:ext>
          </a:extLst>
        </p:spPr>
      </p:pic>
      <p:sp>
        <p:nvSpPr>
          <p:cNvPr id="120838" name="Text Box 6">
            <a:extLst>
              <a:ext uri="{FF2B5EF4-FFF2-40B4-BE49-F238E27FC236}">
                <a16:creationId xmlns:a16="http://schemas.microsoft.com/office/drawing/2014/main" id="{E72DCF21-83B1-516E-EE2C-A42FB8D54493}"/>
              </a:ext>
            </a:extLst>
          </p:cNvPr>
          <p:cNvSpPr txBox="1">
            <a:spLocks noChangeArrowheads="1"/>
          </p:cNvSpPr>
          <p:nvPr/>
        </p:nvSpPr>
        <p:spPr bwMode="auto">
          <a:xfrm>
            <a:off x="579437" y="6097383"/>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Page 8, Chap 1, </a:t>
            </a:r>
            <a:r>
              <a:rPr lang="en-US" altLang="en-US" dirty="0" err="1"/>
              <a:t>Photoacoustics</a:t>
            </a:r>
            <a:r>
              <a:rPr lang="en-US" altLang="en-US" dirty="0"/>
              <a:t>: Spectroscopy and Other Applications, Andrew C. Tam,</a:t>
            </a:r>
          </a:p>
          <a:p>
            <a:r>
              <a:rPr lang="en-US" altLang="en-US" dirty="0"/>
              <a:t>Ultrasensitive Laser Spectroscopy, edited by David S Kliger, Academic Press (1983) </a:t>
            </a:r>
          </a:p>
        </p:txBody>
      </p:sp>
      <p:pic>
        <p:nvPicPr>
          <p:cNvPr id="4" name="Picture 3">
            <a:extLst>
              <a:ext uri="{FF2B5EF4-FFF2-40B4-BE49-F238E27FC236}">
                <a16:creationId xmlns:a16="http://schemas.microsoft.com/office/drawing/2014/main" id="{72F86DAD-9CA8-A685-7EEA-B73F4BA1B4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7A2B6079-CDDA-8B19-D5A3-E61C1583D6D8}"/>
              </a:ext>
            </a:extLst>
          </p:cNvPr>
          <p:cNvSpPr>
            <a:spLocks noGrp="1"/>
          </p:cNvSpPr>
          <p:nvPr>
            <p:ph type="sldNum" sz="quarter" idx="11"/>
          </p:nvPr>
        </p:nvSpPr>
        <p:spPr/>
        <p:txBody>
          <a:bodyPr/>
          <a:lstStyle/>
          <a:p>
            <a:fld id="{5578DC8D-7FCA-4954-A571-A3550272D994}" type="slidenum">
              <a:rPr lang="en-US" altLang="en-US"/>
              <a:pPr/>
              <a:t>32</a:t>
            </a:fld>
            <a:endParaRPr lang="en-US" altLang="en-US"/>
          </a:p>
        </p:txBody>
      </p:sp>
      <p:sp>
        <p:nvSpPr>
          <p:cNvPr id="122883" name="Rectangle 3">
            <a:extLst>
              <a:ext uri="{FF2B5EF4-FFF2-40B4-BE49-F238E27FC236}">
                <a16:creationId xmlns:a16="http://schemas.microsoft.com/office/drawing/2014/main" id="{4F3A4608-94DB-9EC8-A4FB-17649F791CB6}"/>
              </a:ext>
            </a:extLst>
          </p:cNvPr>
          <p:cNvSpPr>
            <a:spLocks noGrp="1" noChangeArrowheads="1"/>
          </p:cNvSpPr>
          <p:nvPr>
            <p:ph type="body" idx="1"/>
          </p:nvPr>
        </p:nvSpPr>
        <p:spPr/>
        <p:txBody>
          <a:bodyPr/>
          <a:lstStyle/>
          <a:p>
            <a:pPr algn="just">
              <a:lnSpc>
                <a:spcPct val="90000"/>
              </a:lnSpc>
            </a:pPr>
            <a:r>
              <a:rPr lang="en-US" altLang="en-US" dirty="0">
                <a:solidFill>
                  <a:srgbClr val="0000FF"/>
                </a:solidFill>
              </a:rPr>
              <a:t>Final step </a:t>
            </a:r>
            <a:r>
              <a:rPr lang="en-US" altLang="en-US" dirty="0"/>
              <a:t>of the theory of OA is the detection, which is frequently done with a microphone.</a:t>
            </a:r>
          </a:p>
          <a:p>
            <a:pPr algn="just">
              <a:lnSpc>
                <a:spcPct val="90000"/>
              </a:lnSpc>
              <a:buFont typeface="Wingdings" panose="05000000000000000000" pitchFamily="2" charset="2"/>
              <a:buNone/>
            </a:pPr>
            <a:endParaRPr lang="en-US" altLang="en-US" dirty="0"/>
          </a:p>
          <a:p>
            <a:pPr algn="just">
              <a:lnSpc>
                <a:spcPct val="90000"/>
              </a:lnSpc>
            </a:pPr>
            <a:r>
              <a:rPr lang="en-US" altLang="en-US" dirty="0"/>
              <a:t>If the microphone has a known frequency response, then all the various components A</a:t>
            </a:r>
            <a:r>
              <a:rPr lang="en-US" altLang="en-US" baseline="-25000" dirty="0"/>
              <a:t>j</a:t>
            </a:r>
            <a:r>
              <a:rPr lang="en-US" altLang="en-US" dirty="0"/>
              <a:t> in equation 12 with frequencies </a:t>
            </a:r>
            <a:r>
              <a:rPr lang="el-GR" altLang="en-US" dirty="0"/>
              <a:t>ω</a:t>
            </a:r>
            <a:r>
              <a:rPr lang="en-US" altLang="en-US" baseline="-25000" dirty="0"/>
              <a:t>j</a:t>
            </a:r>
            <a:r>
              <a:rPr lang="en-US" altLang="en-US" dirty="0"/>
              <a:t> within in the microphone bandwidth will be detected, and suitable frequency analysis of the microphone signal should give the various A</a:t>
            </a:r>
            <a:r>
              <a:rPr lang="en-US" altLang="en-US" baseline="-25000" dirty="0"/>
              <a:t>j</a:t>
            </a:r>
            <a:r>
              <a:rPr lang="en-US" altLang="en-US" dirty="0"/>
              <a:t>’s.</a:t>
            </a:r>
          </a:p>
        </p:txBody>
      </p:sp>
      <p:sp>
        <p:nvSpPr>
          <p:cNvPr id="122884" name="Rectangle 4">
            <a:extLst>
              <a:ext uri="{FF2B5EF4-FFF2-40B4-BE49-F238E27FC236}">
                <a16:creationId xmlns:a16="http://schemas.microsoft.com/office/drawing/2014/main" id="{605CB0E1-2DA7-8443-3685-B64BE16038E2}"/>
              </a:ext>
            </a:extLst>
          </p:cNvPr>
          <p:cNvSpPr>
            <a:spLocks noGrp="1" noRot="1" noChangeArrowheads="1"/>
          </p:cNvSpPr>
          <p:nvPr>
            <p:ph type="title"/>
          </p:nvPr>
        </p:nvSpPr>
        <p:spPr>
          <a:xfrm>
            <a:off x="-2826774" y="136525"/>
            <a:ext cx="8229600" cy="1143000"/>
          </a:xfrm>
          <a:noFill/>
          <a:ln/>
        </p:spPr>
        <p:txBody>
          <a:bodyPr/>
          <a:lstStyle/>
          <a:p>
            <a:pPr algn="r"/>
            <a:r>
              <a:rPr lang="en-US" altLang="en-US" dirty="0">
                <a:solidFill>
                  <a:srgbClr val="0000FF"/>
                </a:solidFill>
              </a:rPr>
              <a:t>Theory             cont..</a:t>
            </a:r>
          </a:p>
        </p:txBody>
      </p:sp>
      <p:sp>
        <p:nvSpPr>
          <p:cNvPr id="2" name="Rectangle 1">
            <a:extLst>
              <a:ext uri="{FF2B5EF4-FFF2-40B4-BE49-F238E27FC236}">
                <a16:creationId xmlns:a16="http://schemas.microsoft.com/office/drawing/2014/main" id="{0174E022-EA94-2B29-615E-1A071071A76B}"/>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DD08C1-8D38-EF9D-CF88-BB19A57B9D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DEB3AC36-DAA2-8CC2-1D5A-764789438B4F}"/>
              </a:ext>
            </a:extLst>
          </p:cNvPr>
          <p:cNvSpPr>
            <a:spLocks noGrp="1"/>
          </p:cNvSpPr>
          <p:nvPr>
            <p:ph type="sldNum" sz="quarter" idx="11"/>
          </p:nvPr>
        </p:nvSpPr>
        <p:spPr/>
        <p:txBody>
          <a:bodyPr/>
          <a:lstStyle/>
          <a:p>
            <a:fld id="{AAAA07DB-70B0-4BC2-9E47-E1F926ACFCDB}" type="slidenum">
              <a:rPr lang="en-US" altLang="en-US"/>
              <a:pPr/>
              <a:t>33</a:t>
            </a:fld>
            <a:endParaRPr lang="en-US" altLang="en-US"/>
          </a:p>
        </p:txBody>
      </p:sp>
      <p:sp>
        <p:nvSpPr>
          <p:cNvPr id="124931" name="Rectangle 3">
            <a:extLst>
              <a:ext uri="{FF2B5EF4-FFF2-40B4-BE49-F238E27FC236}">
                <a16:creationId xmlns:a16="http://schemas.microsoft.com/office/drawing/2014/main" id="{A1D06535-EB57-597F-1D99-9551F67F9966}"/>
              </a:ext>
            </a:extLst>
          </p:cNvPr>
          <p:cNvSpPr>
            <a:spLocks noGrp="1" noChangeArrowheads="1"/>
          </p:cNvSpPr>
          <p:nvPr>
            <p:ph type="body" idx="1"/>
          </p:nvPr>
        </p:nvSpPr>
        <p:spPr>
          <a:xfrm>
            <a:off x="457200" y="1600200"/>
            <a:ext cx="8534400" cy="4525963"/>
          </a:xfrm>
        </p:spPr>
        <p:txBody>
          <a:bodyPr>
            <a:normAutofit lnSpcReduction="10000"/>
          </a:bodyPr>
          <a:lstStyle/>
          <a:p>
            <a:pPr algn="just">
              <a:lnSpc>
                <a:spcPct val="80000"/>
              </a:lnSpc>
            </a:pPr>
            <a:r>
              <a:rPr lang="en-US" altLang="en-US" sz="2600" dirty="0"/>
              <a:t>In case of </a:t>
            </a:r>
            <a:r>
              <a:rPr lang="en-US" altLang="en-US" sz="2600" dirty="0">
                <a:solidFill>
                  <a:srgbClr val="00B050"/>
                </a:solidFill>
              </a:rPr>
              <a:t>pulsed OA excitation</a:t>
            </a:r>
            <a:r>
              <a:rPr lang="en-US" altLang="en-US" sz="2600" dirty="0"/>
              <a:t>, boundary conditions are frequently unimportant when short-duration light pulses are used because the time needed for the acoustic wave to reach the OA cell well is roughly 30 microseconds, which’s much longer than the light pulse duration and much longer than decay times of excited states in most gases. </a:t>
            </a:r>
          </a:p>
          <a:p>
            <a:pPr algn="just">
              <a:lnSpc>
                <a:spcPct val="80000"/>
              </a:lnSpc>
            </a:pPr>
            <a:endParaRPr lang="en-US" altLang="en-US" sz="2600" dirty="0"/>
          </a:p>
          <a:p>
            <a:pPr algn="just">
              <a:lnSpc>
                <a:spcPct val="80000"/>
              </a:lnSpc>
            </a:pPr>
            <a:r>
              <a:rPr lang="en-US" altLang="en-US" sz="2600" dirty="0"/>
              <a:t>Thus, interference of the generated acoustic wave and the reflected acoustic waves  generally do not occur in contrast to the </a:t>
            </a:r>
            <a:r>
              <a:rPr lang="en-US" altLang="en-US" sz="2600" dirty="0">
                <a:solidFill>
                  <a:srgbClr val="00B050"/>
                </a:solidFill>
              </a:rPr>
              <a:t>CW modulated case. </a:t>
            </a:r>
          </a:p>
          <a:p>
            <a:pPr algn="just">
              <a:lnSpc>
                <a:spcPct val="80000"/>
              </a:lnSpc>
            </a:pPr>
            <a:endParaRPr lang="en-US" altLang="en-US" sz="2600" dirty="0"/>
          </a:p>
          <a:p>
            <a:pPr algn="just">
              <a:lnSpc>
                <a:spcPct val="80000"/>
              </a:lnSpc>
            </a:pPr>
            <a:r>
              <a:rPr lang="en-US" altLang="en-US" sz="2600" dirty="0"/>
              <a:t>However, Pulsed OA generation does produce a “</a:t>
            </a:r>
            <a:r>
              <a:rPr lang="en-US" altLang="en-US" sz="2600" dirty="0">
                <a:solidFill>
                  <a:srgbClr val="00B050"/>
                </a:solidFill>
              </a:rPr>
              <a:t>ringing”</a:t>
            </a:r>
            <a:r>
              <a:rPr lang="en-US" altLang="en-US" sz="2600" dirty="0"/>
              <a:t> acoustic signal due to multiple reflections in the gas cell</a:t>
            </a:r>
          </a:p>
        </p:txBody>
      </p:sp>
      <p:sp>
        <p:nvSpPr>
          <p:cNvPr id="124932" name="Rectangle 4">
            <a:extLst>
              <a:ext uri="{FF2B5EF4-FFF2-40B4-BE49-F238E27FC236}">
                <a16:creationId xmlns:a16="http://schemas.microsoft.com/office/drawing/2014/main" id="{5A612A38-C0D0-9A74-E2D7-F26A0EFFFDF6}"/>
              </a:ext>
            </a:extLst>
          </p:cNvPr>
          <p:cNvSpPr>
            <a:spLocks noGrp="1" noRot="1" noChangeArrowheads="1"/>
          </p:cNvSpPr>
          <p:nvPr>
            <p:ph type="title"/>
          </p:nvPr>
        </p:nvSpPr>
        <p:spPr>
          <a:xfrm>
            <a:off x="-2964426" y="136525"/>
            <a:ext cx="8229600" cy="1143000"/>
          </a:xfrm>
          <a:noFill/>
          <a:ln/>
        </p:spPr>
        <p:txBody>
          <a:bodyPr/>
          <a:lstStyle/>
          <a:p>
            <a:pPr algn="r"/>
            <a:r>
              <a:rPr lang="en-US" altLang="en-US" b="1" dirty="0">
                <a:solidFill>
                  <a:srgbClr val="0000FF"/>
                </a:solidFill>
              </a:rPr>
              <a:t>Theory             cont..</a:t>
            </a:r>
          </a:p>
        </p:txBody>
      </p:sp>
      <p:sp>
        <p:nvSpPr>
          <p:cNvPr id="2" name="Rectangle 1">
            <a:extLst>
              <a:ext uri="{FF2B5EF4-FFF2-40B4-BE49-F238E27FC236}">
                <a16:creationId xmlns:a16="http://schemas.microsoft.com/office/drawing/2014/main" id="{9C355502-A888-C915-6536-CA4978307E78}"/>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AAEFA5-FEC1-5E24-850D-0B1E5737047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E7D72182-844F-D15D-E79E-2565230365A7}"/>
              </a:ext>
            </a:extLst>
          </p:cNvPr>
          <p:cNvSpPr>
            <a:spLocks noGrp="1"/>
          </p:cNvSpPr>
          <p:nvPr>
            <p:ph type="sldNum" sz="quarter" idx="11"/>
          </p:nvPr>
        </p:nvSpPr>
        <p:spPr/>
        <p:txBody>
          <a:bodyPr/>
          <a:lstStyle/>
          <a:p>
            <a:fld id="{2601C5B3-C24A-4B56-96AB-08E656D84AC1}" type="slidenum">
              <a:rPr lang="en-US" altLang="en-US"/>
              <a:pPr/>
              <a:t>34</a:t>
            </a:fld>
            <a:endParaRPr lang="en-US" altLang="en-US"/>
          </a:p>
        </p:txBody>
      </p:sp>
      <p:sp>
        <p:nvSpPr>
          <p:cNvPr id="126980" name="Rectangle 4">
            <a:extLst>
              <a:ext uri="{FF2B5EF4-FFF2-40B4-BE49-F238E27FC236}">
                <a16:creationId xmlns:a16="http://schemas.microsoft.com/office/drawing/2014/main" id="{7F221C10-1AAB-4816-8BD4-34AA895E37FF}"/>
              </a:ext>
            </a:extLst>
          </p:cNvPr>
          <p:cNvSpPr>
            <a:spLocks noGrp="1" noRot="1" noChangeArrowheads="1"/>
          </p:cNvSpPr>
          <p:nvPr>
            <p:ph type="title"/>
          </p:nvPr>
        </p:nvSpPr>
        <p:spPr>
          <a:xfrm>
            <a:off x="-3388519" y="211292"/>
            <a:ext cx="8229600" cy="1143000"/>
          </a:xfrm>
          <a:noFill/>
          <a:ln/>
        </p:spPr>
        <p:txBody>
          <a:bodyPr/>
          <a:lstStyle/>
          <a:p>
            <a:pPr algn="r"/>
            <a:r>
              <a:rPr lang="en-US" altLang="en-US" dirty="0">
                <a:solidFill>
                  <a:srgbClr val="0000FF"/>
                </a:solidFill>
              </a:rPr>
              <a:t>Theory             cont..</a:t>
            </a:r>
          </a:p>
        </p:txBody>
      </p:sp>
      <p:sp>
        <p:nvSpPr>
          <p:cNvPr id="126979" name="Rectangle 3">
            <a:extLst>
              <a:ext uri="{FF2B5EF4-FFF2-40B4-BE49-F238E27FC236}">
                <a16:creationId xmlns:a16="http://schemas.microsoft.com/office/drawing/2014/main" id="{24020B7B-C2B7-2028-479B-AC5B22F87E19}"/>
              </a:ext>
            </a:extLst>
          </p:cNvPr>
          <p:cNvSpPr>
            <a:spLocks noGrp="1" noChangeArrowheads="1"/>
          </p:cNvSpPr>
          <p:nvPr>
            <p:ph type="body" sz="half" idx="1"/>
          </p:nvPr>
        </p:nvSpPr>
        <p:spPr>
          <a:xfrm>
            <a:off x="457200" y="1600200"/>
            <a:ext cx="8001000" cy="533400"/>
          </a:xfrm>
        </p:spPr>
        <p:txBody>
          <a:bodyPr/>
          <a:lstStyle/>
          <a:p>
            <a:r>
              <a:rPr lang="en-US" altLang="en-US" sz="2800"/>
              <a:t>The net heat released up to time t is:</a:t>
            </a:r>
          </a:p>
          <a:p>
            <a:endParaRPr lang="en-US" altLang="en-US" sz="2800"/>
          </a:p>
        </p:txBody>
      </p:sp>
      <p:graphicFrame>
        <p:nvGraphicFramePr>
          <p:cNvPr id="126981" name="Object 5">
            <a:extLst>
              <a:ext uri="{FF2B5EF4-FFF2-40B4-BE49-F238E27FC236}">
                <a16:creationId xmlns:a16="http://schemas.microsoft.com/office/drawing/2014/main" id="{800B99D4-4A45-2495-4917-C363AE411751}"/>
              </a:ext>
            </a:extLst>
          </p:cNvPr>
          <p:cNvGraphicFramePr>
            <a:graphicFrameLocks noGrp="1" noChangeAspect="1"/>
          </p:cNvGraphicFramePr>
          <p:nvPr>
            <p:ph sz="quarter" idx="2"/>
          </p:nvPr>
        </p:nvGraphicFramePr>
        <p:xfrm>
          <a:off x="2209800" y="2286000"/>
          <a:ext cx="5105400" cy="581025"/>
        </p:xfrm>
        <a:graphic>
          <a:graphicData uri="http://schemas.openxmlformats.org/presentationml/2006/ole">
            <mc:AlternateContent xmlns:mc="http://schemas.openxmlformats.org/markup-compatibility/2006">
              <mc:Choice xmlns:v="urn:schemas-microsoft-com:vml" Requires="v">
                <p:oleObj name="Equation" r:id="rId3" imgW="2120760" imgH="241200" progId="Equation.3">
                  <p:embed/>
                </p:oleObj>
              </mc:Choice>
              <mc:Fallback>
                <p:oleObj name="Equation" r:id="rId3" imgW="2120760" imgH="241200" progId="Equation.3">
                  <p:embed/>
                  <p:pic>
                    <p:nvPicPr>
                      <p:cNvPr id="126981" name="Object 5">
                        <a:extLst>
                          <a:ext uri="{FF2B5EF4-FFF2-40B4-BE49-F238E27FC236}">
                            <a16:creationId xmlns:a16="http://schemas.microsoft.com/office/drawing/2014/main" id="{800B99D4-4A45-2495-4917-C363AE41175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209800" y="2286000"/>
                        <a:ext cx="5105400" cy="5810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3" name="Rectangle 7">
            <a:extLst>
              <a:ext uri="{FF2B5EF4-FFF2-40B4-BE49-F238E27FC236}">
                <a16:creationId xmlns:a16="http://schemas.microsoft.com/office/drawing/2014/main" id="{A15CCAB6-CDAE-A0A0-55BF-D594C0240B12}"/>
              </a:ext>
            </a:extLst>
          </p:cNvPr>
          <p:cNvSpPr>
            <a:spLocks noChangeArrowheads="1"/>
          </p:cNvSpPr>
          <p:nvPr/>
        </p:nvSpPr>
        <p:spPr bwMode="auto">
          <a:xfrm>
            <a:off x="457200" y="28956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buFont typeface="Wingdings" panose="05000000000000000000" pitchFamily="2" charset="2"/>
              <a:buNone/>
            </a:pPr>
            <a:r>
              <a:rPr lang="en-US" altLang="en-US"/>
              <a:t>    where W is the total number of photons absorbed </a:t>
            </a:r>
          </a:p>
          <a:p>
            <a:pPr eaLnBrk="1" hangingPunct="1"/>
            <a:endParaRPr lang="en-US" altLang="en-US"/>
          </a:p>
        </p:txBody>
      </p:sp>
      <p:graphicFrame>
        <p:nvGraphicFramePr>
          <p:cNvPr id="126984" name="Object 8">
            <a:extLst>
              <a:ext uri="{FF2B5EF4-FFF2-40B4-BE49-F238E27FC236}">
                <a16:creationId xmlns:a16="http://schemas.microsoft.com/office/drawing/2014/main" id="{674F2FAD-942C-DCA9-A8A8-93B37647936D}"/>
              </a:ext>
            </a:extLst>
          </p:cNvPr>
          <p:cNvGraphicFramePr>
            <a:graphicFrameLocks noGrp="1" noChangeAspect="1"/>
          </p:cNvGraphicFramePr>
          <p:nvPr>
            <p:ph sz="quarter" idx="3"/>
            <p:extLst>
              <p:ext uri="{D42A27DB-BD31-4B8C-83A1-F6EECF244321}">
                <p14:modId xmlns:p14="http://schemas.microsoft.com/office/powerpoint/2010/main" val="1210486489"/>
              </p:ext>
            </p:extLst>
          </p:nvPr>
        </p:nvGraphicFramePr>
        <p:xfrm>
          <a:off x="2817018" y="4373128"/>
          <a:ext cx="3890963" cy="587375"/>
        </p:xfrm>
        <a:graphic>
          <a:graphicData uri="http://schemas.openxmlformats.org/presentationml/2006/ole">
            <mc:AlternateContent xmlns:mc="http://schemas.openxmlformats.org/markup-compatibility/2006">
              <mc:Choice xmlns:v="urn:schemas-microsoft-com:vml" Requires="v">
                <p:oleObj name="Equation" r:id="rId5" imgW="1600200" imgH="241200" progId="Equation.3">
                  <p:embed/>
                </p:oleObj>
              </mc:Choice>
              <mc:Fallback>
                <p:oleObj name="Equation" r:id="rId5" imgW="1600200" imgH="241200" progId="Equation.3">
                  <p:embed/>
                  <p:pic>
                    <p:nvPicPr>
                      <p:cNvPr id="126984" name="Object 8">
                        <a:extLst>
                          <a:ext uri="{FF2B5EF4-FFF2-40B4-BE49-F238E27FC236}">
                            <a16:creationId xmlns:a16="http://schemas.microsoft.com/office/drawing/2014/main" id="{674F2FAD-942C-DCA9-A8A8-93B37647936D}"/>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817018" y="4373128"/>
                        <a:ext cx="3890963" cy="5873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7" name="Rectangle 11">
            <a:extLst>
              <a:ext uri="{FF2B5EF4-FFF2-40B4-BE49-F238E27FC236}">
                <a16:creationId xmlns:a16="http://schemas.microsoft.com/office/drawing/2014/main" id="{B0DE252B-3E4F-7CF5-10CB-7294C6F43101}"/>
              </a:ext>
            </a:extLst>
          </p:cNvPr>
          <p:cNvSpPr>
            <a:spLocks noChangeArrowheads="1"/>
          </p:cNvSpPr>
          <p:nvPr/>
        </p:nvSpPr>
        <p:spPr bwMode="auto">
          <a:xfrm>
            <a:off x="571500" y="3406877"/>
            <a:ext cx="800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r>
              <a:rPr lang="en-US" altLang="en-US" dirty="0"/>
              <a:t>The pressure increase of the irradiated column of gas of volume V by using the ideal gas law:</a:t>
            </a:r>
          </a:p>
          <a:p>
            <a:pPr eaLnBrk="1" hangingPunct="1"/>
            <a:endParaRPr lang="en-US" altLang="en-US" dirty="0"/>
          </a:p>
        </p:txBody>
      </p:sp>
      <p:sp>
        <p:nvSpPr>
          <p:cNvPr id="126988" name="Text Box 12">
            <a:extLst>
              <a:ext uri="{FF2B5EF4-FFF2-40B4-BE49-F238E27FC236}">
                <a16:creationId xmlns:a16="http://schemas.microsoft.com/office/drawing/2014/main" id="{1264266D-D572-67F7-BA70-77167BC7E076}"/>
              </a:ext>
            </a:extLst>
          </p:cNvPr>
          <p:cNvSpPr txBox="1">
            <a:spLocks noChangeArrowheads="1"/>
          </p:cNvSpPr>
          <p:nvPr/>
        </p:nvSpPr>
        <p:spPr bwMode="auto">
          <a:xfrm>
            <a:off x="750887" y="5072679"/>
            <a:ext cx="79359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Where R is the universal gas constant, M is the molecular weight, and </a:t>
            </a:r>
            <a:r>
              <a:rPr lang="en-US" altLang="en-US" dirty="0" err="1"/>
              <a:t>Cv</a:t>
            </a:r>
            <a:r>
              <a:rPr lang="en-US" altLang="en-US" dirty="0"/>
              <a:t> is the specific </a:t>
            </a:r>
          </a:p>
          <a:p>
            <a:r>
              <a:rPr lang="en-US" altLang="en-US" dirty="0"/>
              <a:t>heat per unit mass at constant volume.</a:t>
            </a:r>
          </a:p>
        </p:txBody>
      </p:sp>
      <p:sp>
        <p:nvSpPr>
          <p:cNvPr id="2" name="Rectangle 1">
            <a:extLst>
              <a:ext uri="{FF2B5EF4-FFF2-40B4-BE49-F238E27FC236}">
                <a16:creationId xmlns:a16="http://schemas.microsoft.com/office/drawing/2014/main" id="{2026C388-62C6-F1E0-9231-1DF7D6009F00}"/>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2D675B-2AA6-5298-BE32-92625047D6C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1254507-2741-9725-3B02-F411A5F8028E}"/>
              </a:ext>
            </a:extLst>
          </p:cNvPr>
          <p:cNvSpPr>
            <a:spLocks noGrp="1"/>
          </p:cNvSpPr>
          <p:nvPr>
            <p:ph type="sldNum" sz="quarter" idx="11"/>
          </p:nvPr>
        </p:nvSpPr>
        <p:spPr/>
        <p:txBody>
          <a:bodyPr/>
          <a:lstStyle/>
          <a:p>
            <a:fld id="{E090DB46-945F-4EA2-BE11-2CF8513C38F5}" type="slidenum">
              <a:rPr lang="en-US" altLang="en-US"/>
              <a:pPr/>
              <a:t>35</a:t>
            </a:fld>
            <a:endParaRPr lang="en-US" altLang="en-US"/>
          </a:p>
        </p:txBody>
      </p:sp>
      <p:sp>
        <p:nvSpPr>
          <p:cNvPr id="131076" name="Rectangle 4">
            <a:extLst>
              <a:ext uri="{FF2B5EF4-FFF2-40B4-BE49-F238E27FC236}">
                <a16:creationId xmlns:a16="http://schemas.microsoft.com/office/drawing/2014/main" id="{38C0412D-DF49-941E-D0E2-1A47A636D54D}"/>
              </a:ext>
            </a:extLst>
          </p:cNvPr>
          <p:cNvSpPr>
            <a:spLocks noGrp="1" noRot="1" noChangeArrowheads="1"/>
          </p:cNvSpPr>
          <p:nvPr>
            <p:ph type="title"/>
          </p:nvPr>
        </p:nvSpPr>
        <p:spPr>
          <a:xfrm>
            <a:off x="-3131574" y="330457"/>
            <a:ext cx="8229600" cy="1143000"/>
          </a:xfrm>
          <a:noFill/>
          <a:ln/>
        </p:spPr>
        <p:txBody>
          <a:bodyPr/>
          <a:lstStyle/>
          <a:p>
            <a:pPr algn="r"/>
            <a:r>
              <a:rPr lang="en-US" altLang="en-US" dirty="0">
                <a:solidFill>
                  <a:srgbClr val="0000FF"/>
                </a:solidFill>
              </a:rPr>
              <a:t>Theory             cont..</a:t>
            </a:r>
          </a:p>
        </p:txBody>
      </p:sp>
      <p:sp>
        <p:nvSpPr>
          <p:cNvPr id="131075" name="Rectangle 3">
            <a:extLst>
              <a:ext uri="{FF2B5EF4-FFF2-40B4-BE49-F238E27FC236}">
                <a16:creationId xmlns:a16="http://schemas.microsoft.com/office/drawing/2014/main" id="{D442C749-A9BF-5652-584D-5D9A89318D2D}"/>
              </a:ext>
            </a:extLst>
          </p:cNvPr>
          <p:cNvSpPr>
            <a:spLocks noGrp="1" noChangeArrowheads="1"/>
          </p:cNvSpPr>
          <p:nvPr>
            <p:ph type="body" sz="half" idx="1"/>
          </p:nvPr>
        </p:nvSpPr>
        <p:spPr>
          <a:xfrm>
            <a:off x="378542" y="1424960"/>
            <a:ext cx="8229600" cy="4525963"/>
          </a:xfrm>
        </p:spPr>
        <p:txBody>
          <a:bodyPr/>
          <a:lstStyle/>
          <a:p>
            <a:r>
              <a:rPr lang="en-US" altLang="en-US" sz="2800" dirty="0"/>
              <a:t>The time dependence of </a:t>
            </a:r>
            <a:r>
              <a:rPr lang="en-US" altLang="en-US" sz="2800" i="1" dirty="0"/>
              <a:t>p(t)</a:t>
            </a:r>
            <a:r>
              <a:rPr lang="en-US" altLang="en-US" sz="2800" dirty="0"/>
              <a:t> for the pulsed OA signal is indicated in slide 22(b) for the case of short optical pulse duration and long thermal diffusion time </a:t>
            </a:r>
            <a:r>
              <a:rPr lang="el-GR" altLang="en-US" sz="2800" dirty="0"/>
              <a:t>τ</a:t>
            </a:r>
            <a:r>
              <a:rPr lang="en-US" altLang="en-US" sz="2800" baseline="-25000" dirty="0"/>
              <a:t>D,</a:t>
            </a:r>
            <a:r>
              <a:rPr lang="en-US" altLang="en-US" sz="2800" dirty="0"/>
              <a:t> given by</a:t>
            </a:r>
          </a:p>
          <a:p>
            <a:endParaRPr lang="en-US" altLang="en-US" sz="2800" dirty="0"/>
          </a:p>
        </p:txBody>
      </p:sp>
      <p:graphicFrame>
        <p:nvGraphicFramePr>
          <p:cNvPr id="131077" name="Object 5">
            <a:extLst>
              <a:ext uri="{FF2B5EF4-FFF2-40B4-BE49-F238E27FC236}">
                <a16:creationId xmlns:a16="http://schemas.microsoft.com/office/drawing/2014/main" id="{56BD7093-E3CD-5BDC-A37B-CC930D5EC287}"/>
              </a:ext>
            </a:extLst>
          </p:cNvPr>
          <p:cNvGraphicFramePr>
            <a:graphicFrameLocks noGrp="1" noChangeAspect="1"/>
          </p:cNvGraphicFramePr>
          <p:nvPr>
            <p:ph sz="half" idx="2"/>
            <p:extLst>
              <p:ext uri="{D42A27DB-BD31-4B8C-83A1-F6EECF244321}">
                <p14:modId xmlns:p14="http://schemas.microsoft.com/office/powerpoint/2010/main" val="283730619"/>
              </p:ext>
            </p:extLst>
          </p:nvPr>
        </p:nvGraphicFramePr>
        <p:xfrm>
          <a:off x="3659059" y="2936209"/>
          <a:ext cx="1828800" cy="598488"/>
        </p:xfrm>
        <a:graphic>
          <a:graphicData uri="http://schemas.openxmlformats.org/presentationml/2006/ole">
            <mc:AlternateContent xmlns:mc="http://schemas.openxmlformats.org/markup-compatibility/2006">
              <mc:Choice xmlns:v="urn:schemas-microsoft-com:vml" Requires="v">
                <p:oleObj name="Equation" r:id="rId3" imgW="698400" imgH="228600" progId="Equation.3">
                  <p:embed/>
                </p:oleObj>
              </mc:Choice>
              <mc:Fallback>
                <p:oleObj name="Equation" r:id="rId3" imgW="698400" imgH="228600" progId="Equation.3">
                  <p:embed/>
                  <p:pic>
                    <p:nvPicPr>
                      <p:cNvPr id="131077" name="Object 5">
                        <a:extLst>
                          <a:ext uri="{FF2B5EF4-FFF2-40B4-BE49-F238E27FC236}">
                            <a16:creationId xmlns:a16="http://schemas.microsoft.com/office/drawing/2014/main" id="{56BD7093-E3CD-5BDC-A37B-CC930D5EC287}"/>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59059" y="2936209"/>
                        <a:ext cx="1828800" cy="59848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79" name="Text Box 7">
            <a:extLst>
              <a:ext uri="{FF2B5EF4-FFF2-40B4-BE49-F238E27FC236}">
                <a16:creationId xmlns:a16="http://schemas.microsoft.com/office/drawing/2014/main" id="{D871FC56-C018-CA1A-01E5-45897482C311}"/>
              </a:ext>
            </a:extLst>
          </p:cNvPr>
          <p:cNvSpPr txBox="1">
            <a:spLocks noChangeArrowheads="1"/>
          </p:cNvSpPr>
          <p:nvPr/>
        </p:nvSpPr>
        <p:spPr bwMode="auto">
          <a:xfrm>
            <a:off x="762000" y="3869198"/>
            <a:ext cx="694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where a is the beam radius and D is the thermal diffusivity of the gas</a:t>
            </a:r>
          </a:p>
        </p:txBody>
      </p:sp>
      <p:sp>
        <p:nvSpPr>
          <p:cNvPr id="131080" name="Text Box 8">
            <a:extLst>
              <a:ext uri="{FF2B5EF4-FFF2-40B4-BE49-F238E27FC236}">
                <a16:creationId xmlns:a16="http://schemas.microsoft.com/office/drawing/2014/main" id="{212DD828-7A1F-31C3-065B-A8A311A11140}"/>
              </a:ext>
            </a:extLst>
          </p:cNvPr>
          <p:cNvSpPr txBox="1">
            <a:spLocks noChangeArrowheads="1"/>
          </p:cNvSpPr>
          <p:nvPr/>
        </p:nvSpPr>
        <p:spPr bwMode="auto">
          <a:xfrm>
            <a:off x="614517" y="4310855"/>
            <a:ext cx="829151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en-US" sz="2800" dirty="0"/>
              <a:t>The initial rise in </a:t>
            </a:r>
            <a:r>
              <a:rPr lang="en-US" altLang="en-US" sz="2800" i="1" dirty="0"/>
              <a:t>p(t)</a:t>
            </a:r>
            <a:r>
              <a:rPr lang="en-US" altLang="en-US" sz="2800" dirty="0"/>
              <a:t> depends on the lifetime of the excited</a:t>
            </a:r>
          </a:p>
          <a:p>
            <a:pPr algn="just"/>
            <a:r>
              <a:rPr lang="en-US" altLang="en-US" sz="2800" dirty="0"/>
              <a:t>state, while the final slow decrease of </a:t>
            </a:r>
            <a:r>
              <a:rPr lang="en-US" altLang="en-US" sz="2800" i="1" dirty="0"/>
              <a:t>p(t)</a:t>
            </a:r>
            <a:r>
              <a:rPr lang="en-US" altLang="en-US" sz="2800" dirty="0"/>
              <a:t> back to zero </a:t>
            </a:r>
          </a:p>
          <a:p>
            <a:pPr algn="just"/>
            <a:r>
              <a:rPr lang="en-US" altLang="en-US" sz="2800" dirty="0"/>
              <a:t>depends on the thermal decay time constant </a:t>
            </a:r>
            <a:r>
              <a:rPr lang="el-GR" altLang="en-US" sz="2800" dirty="0">
                <a:effectLst>
                  <a:outerShdw blurRad="38100" dist="38100" dir="2700000" algn="tl">
                    <a:srgbClr val="000000"/>
                  </a:outerShdw>
                </a:effectLst>
              </a:rPr>
              <a:t>τ</a:t>
            </a:r>
            <a:r>
              <a:rPr lang="en-US" altLang="en-US" sz="2800" baseline="-25000" dirty="0">
                <a:effectLst>
                  <a:outerShdw blurRad="38100" dist="38100" dir="2700000" algn="tl">
                    <a:srgbClr val="000000"/>
                  </a:outerShdw>
                </a:effectLst>
              </a:rPr>
              <a:t>D</a:t>
            </a:r>
            <a:r>
              <a:rPr lang="en-US" altLang="en-US" sz="2800" dirty="0">
                <a:effectLst>
                  <a:outerShdw blurRad="38100" dist="38100" dir="2700000" algn="tl">
                    <a:srgbClr val="000000"/>
                  </a:outerShdw>
                </a:effectLst>
              </a:rPr>
              <a:t>.</a:t>
            </a:r>
          </a:p>
        </p:txBody>
      </p:sp>
      <p:sp>
        <p:nvSpPr>
          <p:cNvPr id="2" name="Rectangle 1">
            <a:extLst>
              <a:ext uri="{FF2B5EF4-FFF2-40B4-BE49-F238E27FC236}">
                <a16:creationId xmlns:a16="http://schemas.microsoft.com/office/drawing/2014/main" id="{F56A3889-ADCF-715A-7139-79FD4A5D5F72}"/>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FF74C9-4C64-4F63-7A68-B5905BDF3D3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D622863-F094-D545-A054-66926CA15548}"/>
              </a:ext>
            </a:extLst>
          </p:cNvPr>
          <p:cNvSpPr>
            <a:spLocks noGrp="1"/>
          </p:cNvSpPr>
          <p:nvPr>
            <p:ph type="sldNum" sz="quarter" idx="11"/>
          </p:nvPr>
        </p:nvSpPr>
        <p:spPr/>
        <p:txBody>
          <a:bodyPr/>
          <a:lstStyle/>
          <a:p>
            <a:fld id="{5515D047-8CC6-40C7-A151-2A6623A80DAF}" type="slidenum">
              <a:rPr lang="en-US" altLang="en-US"/>
              <a:pPr/>
              <a:t>36</a:t>
            </a:fld>
            <a:endParaRPr lang="en-US" altLang="en-US"/>
          </a:p>
        </p:txBody>
      </p:sp>
      <p:sp>
        <p:nvSpPr>
          <p:cNvPr id="134146" name="Rectangle 2">
            <a:extLst>
              <a:ext uri="{FF2B5EF4-FFF2-40B4-BE49-F238E27FC236}">
                <a16:creationId xmlns:a16="http://schemas.microsoft.com/office/drawing/2014/main" id="{9EC35FAC-1911-5A00-6A2E-3DA05DD0BC8D}"/>
              </a:ext>
            </a:extLst>
          </p:cNvPr>
          <p:cNvSpPr>
            <a:spLocks noGrp="1" noRot="1" noChangeArrowheads="1"/>
          </p:cNvSpPr>
          <p:nvPr>
            <p:ph type="title"/>
          </p:nvPr>
        </p:nvSpPr>
        <p:spPr>
          <a:xfrm>
            <a:off x="-299884" y="540109"/>
            <a:ext cx="8229600" cy="1143000"/>
          </a:xfrm>
        </p:spPr>
        <p:txBody>
          <a:bodyPr/>
          <a:lstStyle/>
          <a:p>
            <a:r>
              <a:rPr lang="en-US" altLang="en-US" sz="3600" dirty="0">
                <a:solidFill>
                  <a:srgbClr val="0000FF"/>
                </a:solidFill>
              </a:rPr>
              <a:t>Instrumentation for OA Studies of Gases</a:t>
            </a:r>
          </a:p>
        </p:txBody>
      </p:sp>
      <p:pic>
        <p:nvPicPr>
          <p:cNvPr id="134148" name="Picture 4">
            <a:extLst>
              <a:ext uri="{FF2B5EF4-FFF2-40B4-BE49-F238E27FC236}">
                <a16:creationId xmlns:a16="http://schemas.microsoft.com/office/drawing/2014/main" id="{A17B612B-D7C3-7C86-64E6-D5CC8BAD6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928" y="1446438"/>
            <a:ext cx="6115666" cy="44483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2A72E2-B4F8-B1AC-70B8-081FFAC382E1}"/>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2F041B-9016-93A6-CC6A-436A23E9D3F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6B0ED279-0483-BD24-072A-C3F49FB62117}"/>
              </a:ext>
            </a:extLst>
          </p:cNvPr>
          <p:cNvSpPr>
            <a:spLocks noGrp="1"/>
          </p:cNvSpPr>
          <p:nvPr>
            <p:ph type="sldNum" sz="quarter" idx="11"/>
          </p:nvPr>
        </p:nvSpPr>
        <p:spPr/>
        <p:txBody>
          <a:bodyPr/>
          <a:lstStyle/>
          <a:p>
            <a:fld id="{4F4A64BF-8F5F-4903-94B6-42823E3D16A7}" type="slidenum">
              <a:rPr lang="en-US" altLang="en-US"/>
              <a:pPr/>
              <a:t>37</a:t>
            </a:fld>
            <a:endParaRPr lang="en-US" altLang="en-US"/>
          </a:p>
        </p:txBody>
      </p:sp>
      <p:sp>
        <p:nvSpPr>
          <p:cNvPr id="146435" name="Rectangle 3">
            <a:extLst>
              <a:ext uri="{FF2B5EF4-FFF2-40B4-BE49-F238E27FC236}">
                <a16:creationId xmlns:a16="http://schemas.microsoft.com/office/drawing/2014/main" id="{5B05B2BA-31DC-CFDC-C64E-C5B062B1A479}"/>
              </a:ext>
            </a:extLst>
          </p:cNvPr>
          <p:cNvSpPr>
            <a:spLocks noGrp="1" noChangeArrowheads="1"/>
          </p:cNvSpPr>
          <p:nvPr>
            <p:ph type="body" idx="1"/>
          </p:nvPr>
        </p:nvSpPr>
        <p:spPr/>
        <p:txBody>
          <a:bodyPr/>
          <a:lstStyle/>
          <a:p>
            <a:pPr algn="just">
              <a:buFont typeface="Wingdings" panose="05000000000000000000" pitchFamily="2" charset="2"/>
              <a:buNone/>
            </a:pPr>
            <a:r>
              <a:rPr lang="en-US" altLang="en-US" dirty="0"/>
              <a:t>Instruments: </a:t>
            </a:r>
          </a:p>
          <a:p>
            <a:pPr algn="just"/>
            <a:r>
              <a:rPr lang="en-US" altLang="en-US" dirty="0">
                <a:solidFill>
                  <a:srgbClr val="00B050"/>
                </a:solidFill>
              </a:rPr>
              <a:t>Light source</a:t>
            </a:r>
          </a:p>
          <a:p>
            <a:pPr algn="just"/>
            <a:r>
              <a:rPr lang="en-US" altLang="en-US" dirty="0">
                <a:solidFill>
                  <a:srgbClr val="00B0F0"/>
                </a:solidFill>
              </a:rPr>
              <a:t>OA cell with transducer</a:t>
            </a:r>
          </a:p>
          <a:p>
            <a:pPr algn="just"/>
            <a:r>
              <a:rPr lang="en-US" altLang="en-US" dirty="0"/>
              <a:t>A means of </a:t>
            </a:r>
            <a:r>
              <a:rPr lang="en-US" altLang="en-US" u="sng" dirty="0">
                <a:solidFill>
                  <a:srgbClr val="00B0F0"/>
                </a:solidFill>
              </a:rPr>
              <a:t>modulating the light source</a:t>
            </a:r>
            <a:r>
              <a:rPr lang="en-US" altLang="en-US" dirty="0">
                <a:solidFill>
                  <a:srgbClr val="00B0F0"/>
                </a:solidFill>
              </a:rPr>
              <a:t> </a:t>
            </a:r>
            <a:r>
              <a:rPr lang="en-US" altLang="en-US" dirty="0"/>
              <a:t>(e.g., pulsing a laser or using a chopper), or </a:t>
            </a:r>
            <a:r>
              <a:rPr lang="en-US" altLang="en-US" u="sng" dirty="0">
                <a:solidFill>
                  <a:srgbClr val="00B050"/>
                </a:solidFill>
              </a:rPr>
              <a:t>modulating the sample absorption</a:t>
            </a:r>
            <a:r>
              <a:rPr lang="en-US" altLang="en-US" dirty="0">
                <a:solidFill>
                  <a:srgbClr val="00B050"/>
                </a:solidFill>
              </a:rPr>
              <a:t> </a:t>
            </a:r>
            <a:r>
              <a:rPr lang="en-US" altLang="en-US" dirty="0"/>
              <a:t>(e.g., using a modulated electric field for Stark modulation of the absorption) </a:t>
            </a:r>
          </a:p>
        </p:txBody>
      </p:sp>
      <p:sp>
        <p:nvSpPr>
          <p:cNvPr id="146436" name="Rectangle 4">
            <a:extLst>
              <a:ext uri="{FF2B5EF4-FFF2-40B4-BE49-F238E27FC236}">
                <a16:creationId xmlns:a16="http://schemas.microsoft.com/office/drawing/2014/main" id="{7747BE03-D95F-FC6E-78C7-B9D153A6CAB1}"/>
              </a:ext>
            </a:extLst>
          </p:cNvPr>
          <p:cNvSpPr>
            <a:spLocks noGrp="1" noRot="1" noChangeArrowheads="1"/>
          </p:cNvSpPr>
          <p:nvPr>
            <p:ph type="title"/>
          </p:nvPr>
        </p:nvSpPr>
        <p:spPr>
          <a:xfrm>
            <a:off x="122903" y="342107"/>
            <a:ext cx="8229600" cy="1143000"/>
          </a:xfrm>
          <a:noFill/>
          <a:ln/>
        </p:spPr>
        <p:txBody>
          <a:bodyPr/>
          <a:lstStyle/>
          <a:p>
            <a:r>
              <a:rPr lang="en-US" altLang="en-US" sz="3600" dirty="0">
                <a:solidFill>
                  <a:srgbClr val="0000FF"/>
                </a:solidFill>
              </a:rPr>
              <a:t>Instrumentation for OA Studies of Gases</a:t>
            </a:r>
          </a:p>
        </p:txBody>
      </p:sp>
      <p:sp>
        <p:nvSpPr>
          <p:cNvPr id="2" name="Rectangle 1">
            <a:extLst>
              <a:ext uri="{FF2B5EF4-FFF2-40B4-BE49-F238E27FC236}">
                <a16:creationId xmlns:a16="http://schemas.microsoft.com/office/drawing/2014/main" id="{22CEA697-33F9-1D6B-10EF-172581F781F5}"/>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E587C4-A706-38B9-3962-6FDDBB26EE4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6531D5D-3796-D06D-7156-E690EA5DFB73}"/>
              </a:ext>
            </a:extLst>
          </p:cNvPr>
          <p:cNvSpPr>
            <a:spLocks noGrp="1"/>
          </p:cNvSpPr>
          <p:nvPr>
            <p:ph type="sldNum" sz="quarter" idx="11"/>
          </p:nvPr>
        </p:nvSpPr>
        <p:spPr/>
        <p:txBody>
          <a:bodyPr/>
          <a:lstStyle/>
          <a:p>
            <a:fld id="{B4A4C50F-D157-42FA-AFC7-066B7224BF00}" type="slidenum">
              <a:rPr lang="en-US" altLang="en-US"/>
              <a:pPr/>
              <a:t>38</a:t>
            </a:fld>
            <a:endParaRPr lang="en-US" altLang="en-US"/>
          </a:p>
        </p:txBody>
      </p:sp>
      <p:sp>
        <p:nvSpPr>
          <p:cNvPr id="148482" name="Rectangle 2">
            <a:extLst>
              <a:ext uri="{FF2B5EF4-FFF2-40B4-BE49-F238E27FC236}">
                <a16:creationId xmlns:a16="http://schemas.microsoft.com/office/drawing/2014/main" id="{505AF7AA-D3B6-4F9C-9970-4871B2A5129A}"/>
              </a:ext>
            </a:extLst>
          </p:cNvPr>
          <p:cNvSpPr>
            <a:spLocks noGrp="1" noRot="1" noChangeArrowheads="1"/>
          </p:cNvSpPr>
          <p:nvPr>
            <p:ph type="title"/>
          </p:nvPr>
        </p:nvSpPr>
        <p:spPr>
          <a:xfrm>
            <a:off x="-990600" y="157982"/>
            <a:ext cx="8229600" cy="1143000"/>
          </a:xfrm>
        </p:spPr>
        <p:txBody>
          <a:bodyPr/>
          <a:lstStyle/>
          <a:p>
            <a:r>
              <a:rPr lang="en-US" altLang="en-US" sz="3600" dirty="0">
                <a:solidFill>
                  <a:srgbClr val="0000FF"/>
                </a:solidFill>
              </a:rPr>
              <a:t>Instrumentation: Light Source</a:t>
            </a:r>
          </a:p>
        </p:txBody>
      </p:sp>
      <p:sp>
        <p:nvSpPr>
          <p:cNvPr id="148483" name="Rectangle 3">
            <a:extLst>
              <a:ext uri="{FF2B5EF4-FFF2-40B4-BE49-F238E27FC236}">
                <a16:creationId xmlns:a16="http://schemas.microsoft.com/office/drawing/2014/main" id="{762112A6-3904-C9D4-CE8D-1E1FE4454BEB}"/>
              </a:ext>
            </a:extLst>
          </p:cNvPr>
          <p:cNvSpPr>
            <a:spLocks noGrp="1" noChangeArrowheads="1"/>
          </p:cNvSpPr>
          <p:nvPr>
            <p:ph type="body" idx="1"/>
          </p:nvPr>
        </p:nvSpPr>
        <p:spPr>
          <a:xfrm>
            <a:off x="457200" y="1295400"/>
            <a:ext cx="8458200" cy="5029200"/>
          </a:xfrm>
        </p:spPr>
        <p:txBody>
          <a:bodyPr/>
          <a:lstStyle/>
          <a:p>
            <a:pPr>
              <a:lnSpc>
                <a:spcPct val="80000"/>
              </a:lnSpc>
              <a:buFont typeface="Wingdings" panose="05000000000000000000" pitchFamily="2" charset="2"/>
              <a:buNone/>
            </a:pPr>
            <a:r>
              <a:rPr lang="en-US" altLang="en-US" sz="2400" dirty="0"/>
              <a:t>Two general classes:</a:t>
            </a:r>
          </a:p>
          <a:p>
            <a:pPr>
              <a:lnSpc>
                <a:spcPct val="80000"/>
              </a:lnSpc>
              <a:buFont typeface="Wingdings" panose="05000000000000000000" pitchFamily="2" charset="2"/>
              <a:buNone/>
            </a:pPr>
            <a:endParaRPr lang="en-US" altLang="en-US" sz="2400" dirty="0"/>
          </a:p>
          <a:p>
            <a:pPr>
              <a:lnSpc>
                <a:spcPct val="80000"/>
              </a:lnSpc>
            </a:pPr>
            <a:r>
              <a:rPr lang="en-US" altLang="en-US" b="1" u="sng" dirty="0"/>
              <a:t>Lamps, filament lamps, and glow bars</a:t>
            </a:r>
          </a:p>
          <a:p>
            <a:pPr>
              <a:lnSpc>
                <a:spcPct val="80000"/>
              </a:lnSpc>
              <a:buFont typeface="Wingdings" panose="05000000000000000000" pitchFamily="2" charset="2"/>
              <a:buNone/>
            </a:pPr>
            <a:endParaRPr lang="en-US" altLang="en-US" b="1" u="sng" dirty="0"/>
          </a:p>
          <a:p>
            <a:pPr>
              <a:lnSpc>
                <a:spcPct val="80000"/>
              </a:lnSpc>
              <a:buFont typeface="Wingdings" panose="05000000000000000000" pitchFamily="2" charset="2"/>
              <a:buChar char="v"/>
            </a:pPr>
            <a:r>
              <a:rPr lang="en-US" altLang="en-US" dirty="0"/>
              <a:t>Inexpensive, usually compact and reliable, and cover broad spectral ranges from the UV to the far IR.</a:t>
            </a:r>
          </a:p>
          <a:p>
            <a:pPr>
              <a:lnSpc>
                <a:spcPct val="80000"/>
              </a:lnSpc>
              <a:buFont typeface="Wingdings" panose="05000000000000000000" pitchFamily="2" charset="2"/>
              <a:buChar char="v"/>
            </a:pPr>
            <a:r>
              <a:rPr lang="en-US" altLang="en-US" dirty="0"/>
              <a:t>Low spectral brightness, incapability of fast modulation or switching , and necessity of an external spectral selection element like a monochromator.</a:t>
            </a:r>
          </a:p>
        </p:txBody>
      </p:sp>
      <p:sp>
        <p:nvSpPr>
          <p:cNvPr id="2" name="Rectangle 1">
            <a:extLst>
              <a:ext uri="{FF2B5EF4-FFF2-40B4-BE49-F238E27FC236}">
                <a16:creationId xmlns:a16="http://schemas.microsoft.com/office/drawing/2014/main" id="{0844AA34-AE2A-4BAB-FB5A-3344B57B9EE9}"/>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32E638-76DE-33FF-ADC9-9B56A06A45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3CA311C-DD46-545C-8609-5FD6AF5864CA}"/>
              </a:ext>
            </a:extLst>
          </p:cNvPr>
          <p:cNvSpPr>
            <a:spLocks noGrp="1"/>
          </p:cNvSpPr>
          <p:nvPr>
            <p:ph type="sldNum" sz="quarter" idx="11"/>
          </p:nvPr>
        </p:nvSpPr>
        <p:spPr/>
        <p:txBody>
          <a:bodyPr/>
          <a:lstStyle/>
          <a:p>
            <a:fld id="{A6D4B5C9-D71B-4F77-A0F4-9CE2C23B9310}" type="slidenum">
              <a:rPr lang="en-US" altLang="en-US"/>
              <a:pPr/>
              <a:t>39</a:t>
            </a:fld>
            <a:endParaRPr lang="en-US" altLang="en-US"/>
          </a:p>
        </p:txBody>
      </p:sp>
      <p:sp>
        <p:nvSpPr>
          <p:cNvPr id="150531" name="Rectangle 3">
            <a:extLst>
              <a:ext uri="{FF2B5EF4-FFF2-40B4-BE49-F238E27FC236}">
                <a16:creationId xmlns:a16="http://schemas.microsoft.com/office/drawing/2014/main" id="{857D0A3E-4304-0A07-EEAE-F46EE58A6AFC}"/>
              </a:ext>
            </a:extLst>
          </p:cNvPr>
          <p:cNvSpPr>
            <a:spLocks noGrp="1" noChangeArrowheads="1"/>
          </p:cNvSpPr>
          <p:nvPr>
            <p:ph type="body" idx="1"/>
          </p:nvPr>
        </p:nvSpPr>
        <p:spPr/>
        <p:txBody>
          <a:bodyPr/>
          <a:lstStyle/>
          <a:p>
            <a:r>
              <a:rPr lang="en-US" altLang="en-US" b="1" u="sng" dirty="0">
                <a:solidFill>
                  <a:srgbClr val="00B050"/>
                </a:solidFill>
              </a:rPr>
              <a:t>Lasers</a:t>
            </a:r>
            <a:r>
              <a:rPr lang="en-US" altLang="en-US" dirty="0">
                <a:solidFill>
                  <a:srgbClr val="00B050"/>
                </a:solidFill>
              </a:rPr>
              <a:t> </a:t>
            </a:r>
          </a:p>
          <a:p>
            <a:pPr>
              <a:buFont typeface="Wingdings" panose="05000000000000000000" pitchFamily="2" charset="2"/>
              <a:buNone/>
            </a:pPr>
            <a:endParaRPr lang="en-US" altLang="en-US" dirty="0"/>
          </a:p>
          <a:p>
            <a:pPr>
              <a:buFont typeface="Wingdings" panose="05000000000000000000" pitchFamily="2" charset="2"/>
              <a:buChar char="v"/>
            </a:pPr>
            <a:r>
              <a:rPr lang="en-US" altLang="en-US" dirty="0"/>
              <a:t>High spectral brightness and collimation, can be readily modulated by </a:t>
            </a:r>
            <a:r>
              <a:rPr lang="en-US" altLang="en-US" dirty="0" err="1">
                <a:solidFill>
                  <a:srgbClr val="00B050"/>
                </a:solidFill>
              </a:rPr>
              <a:t>extracavity</a:t>
            </a:r>
            <a:r>
              <a:rPr lang="en-US" altLang="en-US" dirty="0">
                <a:solidFill>
                  <a:srgbClr val="00B050"/>
                </a:solidFill>
              </a:rPr>
              <a:t> or by intracavity means</a:t>
            </a:r>
            <a:r>
              <a:rPr lang="en-US" altLang="en-US" dirty="0"/>
              <a:t>, and are of narrow spectral linewidth.</a:t>
            </a:r>
          </a:p>
          <a:p>
            <a:pPr>
              <a:buFont typeface="Wingdings" panose="05000000000000000000" pitchFamily="2" charset="2"/>
              <a:buChar char="v"/>
            </a:pPr>
            <a:r>
              <a:rPr lang="en-US" altLang="en-US" dirty="0"/>
              <a:t>Expensive and limited </a:t>
            </a:r>
            <a:r>
              <a:rPr lang="en-US" altLang="en-US" dirty="0">
                <a:solidFill>
                  <a:srgbClr val="00B050"/>
                </a:solidFill>
              </a:rPr>
              <a:t>tuning range. </a:t>
            </a:r>
          </a:p>
        </p:txBody>
      </p:sp>
      <p:sp>
        <p:nvSpPr>
          <p:cNvPr id="150532" name="Rectangle 4">
            <a:extLst>
              <a:ext uri="{FF2B5EF4-FFF2-40B4-BE49-F238E27FC236}">
                <a16:creationId xmlns:a16="http://schemas.microsoft.com/office/drawing/2014/main" id="{136D19A4-D106-B51D-7CDB-1D9BAC7018A3}"/>
              </a:ext>
            </a:extLst>
          </p:cNvPr>
          <p:cNvSpPr>
            <a:spLocks noGrp="1" noRot="1" noChangeArrowheads="1"/>
          </p:cNvSpPr>
          <p:nvPr>
            <p:ph type="title"/>
          </p:nvPr>
        </p:nvSpPr>
        <p:spPr>
          <a:xfrm>
            <a:off x="-990600" y="248470"/>
            <a:ext cx="8229600" cy="1143000"/>
          </a:xfrm>
          <a:noFill/>
          <a:ln/>
        </p:spPr>
        <p:txBody>
          <a:bodyPr/>
          <a:lstStyle/>
          <a:p>
            <a:r>
              <a:rPr lang="en-US" altLang="en-US" sz="3600" dirty="0">
                <a:solidFill>
                  <a:srgbClr val="0000FF"/>
                </a:solidFill>
              </a:rPr>
              <a:t>Instrumentation: Light Source</a:t>
            </a:r>
          </a:p>
        </p:txBody>
      </p:sp>
      <p:sp>
        <p:nvSpPr>
          <p:cNvPr id="2" name="Rectangle 1">
            <a:extLst>
              <a:ext uri="{FF2B5EF4-FFF2-40B4-BE49-F238E27FC236}">
                <a16:creationId xmlns:a16="http://schemas.microsoft.com/office/drawing/2014/main" id="{4024647E-A43B-A754-66EB-F770D6D00E76}"/>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26F142-DAB1-1BA8-A202-C996ED7812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4A74-2873-AC7A-9CFB-02F5F401843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34DC50-11FB-E8A9-A983-4DED9207E189}"/>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F36FBB-59C8-2C3C-53D5-E98DAD34AEE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3" name="TextBox 2">
            <a:extLst>
              <a:ext uri="{FF2B5EF4-FFF2-40B4-BE49-F238E27FC236}">
                <a16:creationId xmlns:a16="http://schemas.microsoft.com/office/drawing/2014/main" id="{009487E0-8BF6-F905-CBB2-B996519DDA4B}"/>
              </a:ext>
            </a:extLst>
          </p:cNvPr>
          <p:cNvSpPr txBox="1"/>
          <p:nvPr/>
        </p:nvSpPr>
        <p:spPr>
          <a:xfrm>
            <a:off x="216310" y="1109646"/>
            <a:ext cx="8141110" cy="479875"/>
          </a:xfrm>
          <a:prstGeom prst="rect">
            <a:avLst/>
          </a:prstGeom>
          <a:noFill/>
        </p:spPr>
        <p:txBody>
          <a:bodyPr wrap="square">
            <a:spAutoFit/>
          </a:bodyPr>
          <a:lstStyle/>
          <a:p>
            <a:pPr marL="12700" marR="5080" indent="179705">
              <a:lnSpc>
                <a:spcPts val="1160"/>
              </a:lnSpc>
              <a:spcBef>
                <a:spcPts val="535"/>
              </a:spcBef>
            </a:pPr>
            <a:r>
              <a:rPr lang="en-US" sz="1800" spc="-5" dirty="0">
                <a:latin typeface="Times New Roman"/>
                <a:cs typeface="Times New Roman"/>
              </a:rPr>
              <a:t>Th</a:t>
            </a:r>
            <a:r>
              <a:rPr lang="en-US" sz="1800" dirty="0">
                <a:latin typeface="Times New Roman"/>
                <a:cs typeface="Times New Roman"/>
              </a:rPr>
              <a:t>e</a:t>
            </a:r>
            <a:r>
              <a:rPr lang="en-US" sz="1800" spc="114" dirty="0">
                <a:latin typeface="Times New Roman"/>
                <a:cs typeface="Times New Roman"/>
              </a:rPr>
              <a:t> </a:t>
            </a:r>
            <a:r>
              <a:rPr lang="en-US" sz="1800" spc="-5" dirty="0">
                <a:solidFill>
                  <a:srgbClr val="00B0F0"/>
                </a:solidFill>
                <a:latin typeface="Times New Roman"/>
                <a:cs typeface="Times New Roman"/>
              </a:rPr>
              <a:t>numbe</a:t>
            </a:r>
            <a:r>
              <a:rPr lang="en-US" sz="1800" dirty="0">
                <a:solidFill>
                  <a:srgbClr val="00B0F0"/>
                </a:solidFill>
                <a:latin typeface="Times New Roman"/>
                <a:cs typeface="Times New Roman"/>
              </a:rPr>
              <a:t>r</a:t>
            </a:r>
            <a:r>
              <a:rPr lang="en-US" sz="1800" spc="120" dirty="0">
                <a:solidFill>
                  <a:srgbClr val="00B0F0"/>
                </a:solidFill>
                <a:latin typeface="Times New Roman"/>
                <a:cs typeface="Times New Roman"/>
              </a:rPr>
              <a:t> </a:t>
            </a:r>
            <a:r>
              <a:rPr lang="en-US" sz="1800" spc="-5" dirty="0">
                <a:solidFill>
                  <a:srgbClr val="00B0F0"/>
                </a:solidFill>
                <a:latin typeface="Times New Roman"/>
                <a:cs typeface="Times New Roman"/>
              </a:rPr>
              <a:t>o</a:t>
            </a:r>
            <a:r>
              <a:rPr lang="en-US" sz="1800" dirty="0">
                <a:solidFill>
                  <a:srgbClr val="00B0F0"/>
                </a:solidFill>
                <a:latin typeface="Times New Roman"/>
                <a:cs typeface="Times New Roman"/>
              </a:rPr>
              <a:t>f</a:t>
            </a:r>
            <a:r>
              <a:rPr lang="en-US" sz="1800" spc="114" dirty="0">
                <a:solidFill>
                  <a:srgbClr val="00B0F0"/>
                </a:solidFill>
                <a:latin typeface="Times New Roman"/>
                <a:cs typeface="Times New Roman"/>
              </a:rPr>
              <a:t> </a:t>
            </a:r>
            <a:r>
              <a:rPr lang="en-US" sz="1800" spc="-35" dirty="0">
                <a:solidFill>
                  <a:srgbClr val="00B0F0"/>
                </a:solidFill>
                <a:latin typeface="Times New Roman"/>
                <a:cs typeface="Times New Roman"/>
              </a:rPr>
              <a:t>fl</a:t>
            </a:r>
            <a:r>
              <a:rPr lang="en-US" sz="1800" spc="-5" dirty="0">
                <a:solidFill>
                  <a:srgbClr val="00B0F0"/>
                </a:solidFill>
                <a:latin typeface="Times New Roman"/>
                <a:cs typeface="Times New Roman"/>
              </a:rPr>
              <a:t>uorescenc</a:t>
            </a:r>
            <a:r>
              <a:rPr lang="en-US" sz="1800" dirty="0">
                <a:solidFill>
                  <a:srgbClr val="00B0F0"/>
                </a:solidFill>
                <a:latin typeface="Times New Roman"/>
                <a:cs typeface="Times New Roman"/>
              </a:rPr>
              <a:t>e</a:t>
            </a:r>
            <a:r>
              <a:rPr lang="en-US" sz="1800" spc="114" dirty="0">
                <a:solidFill>
                  <a:srgbClr val="00B0F0"/>
                </a:solidFill>
                <a:latin typeface="Times New Roman"/>
                <a:cs typeface="Times New Roman"/>
              </a:rPr>
              <a:t> </a:t>
            </a:r>
            <a:r>
              <a:rPr lang="en-US" sz="1800" spc="-5" dirty="0">
                <a:solidFill>
                  <a:srgbClr val="00B0F0"/>
                </a:solidFill>
                <a:latin typeface="Times New Roman"/>
                <a:cs typeface="Times New Roman"/>
              </a:rPr>
              <a:t>photon</a:t>
            </a:r>
            <a:r>
              <a:rPr lang="en-US" sz="1800" dirty="0">
                <a:solidFill>
                  <a:srgbClr val="00B0F0"/>
                </a:solidFill>
                <a:latin typeface="Times New Roman"/>
                <a:cs typeface="Times New Roman"/>
              </a:rPr>
              <a:t>s</a:t>
            </a:r>
            <a:r>
              <a:rPr lang="en-US" sz="1800" spc="120" dirty="0">
                <a:solidFill>
                  <a:srgbClr val="00B0F0"/>
                </a:solidFill>
                <a:latin typeface="Times New Roman"/>
                <a:cs typeface="Times New Roman"/>
              </a:rPr>
              <a:t> </a:t>
            </a:r>
            <a:r>
              <a:rPr lang="en-US" sz="1800" spc="-5" dirty="0">
                <a:solidFill>
                  <a:srgbClr val="00B0F0"/>
                </a:solidFill>
                <a:latin typeface="Times New Roman"/>
                <a:cs typeface="Times New Roman"/>
              </a:rPr>
              <a:t>emitte</a:t>
            </a:r>
            <a:r>
              <a:rPr lang="en-US" sz="1800" dirty="0">
                <a:solidFill>
                  <a:srgbClr val="00B0F0"/>
                </a:solidFill>
                <a:latin typeface="Times New Roman"/>
                <a:cs typeface="Times New Roman"/>
              </a:rPr>
              <a:t>d</a:t>
            </a:r>
            <a:r>
              <a:rPr lang="en-US" sz="1800" spc="114" dirty="0">
                <a:solidFill>
                  <a:srgbClr val="00B0F0"/>
                </a:solidFill>
                <a:latin typeface="Times New Roman"/>
                <a:cs typeface="Times New Roman"/>
              </a:rPr>
              <a:t> </a:t>
            </a:r>
            <a:r>
              <a:rPr lang="en-US" sz="1800" spc="-5" dirty="0">
                <a:solidFill>
                  <a:srgbClr val="00B0F0"/>
                </a:solidFill>
                <a:latin typeface="Times New Roman"/>
                <a:cs typeface="Times New Roman"/>
              </a:rPr>
              <a:t>pe</a:t>
            </a:r>
            <a:r>
              <a:rPr lang="en-US" sz="1800" dirty="0">
                <a:solidFill>
                  <a:srgbClr val="00B0F0"/>
                </a:solidFill>
                <a:latin typeface="Times New Roman"/>
                <a:cs typeface="Times New Roman"/>
              </a:rPr>
              <a:t>r</a:t>
            </a:r>
            <a:r>
              <a:rPr lang="en-US" sz="1800" spc="114" dirty="0">
                <a:solidFill>
                  <a:srgbClr val="00B0F0"/>
                </a:solidFill>
                <a:latin typeface="Times New Roman"/>
                <a:cs typeface="Times New Roman"/>
              </a:rPr>
              <a:t> </a:t>
            </a:r>
            <a:r>
              <a:rPr lang="en-US" sz="1800" spc="-5" dirty="0">
                <a:solidFill>
                  <a:srgbClr val="00B0F0"/>
                </a:solidFill>
                <a:latin typeface="Times New Roman"/>
                <a:cs typeface="Times New Roman"/>
              </a:rPr>
              <a:t>secon</a:t>
            </a:r>
            <a:r>
              <a:rPr lang="en-US" sz="1800" dirty="0">
                <a:solidFill>
                  <a:srgbClr val="00B0F0"/>
                </a:solidFill>
                <a:latin typeface="Times New Roman"/>
                <a:cs typeface="Times New Roman"/>
              </a:rPr>
              <a:t>d</a:t>
            </a:r>
            <a:r>
              <a:rPr lang="en-US" sz="1800" spc="114" dirty="0">
                <a:solidFill>
                  <a:srgbClr val="00B0F0"/>
                </a:solidFill>
                <a:latin typeface="Times New Roman"/>
                <a:cs typeface="Times New Roman"/>
              </a:rPr>
              <a:t> </a:t>
            </a:r>
            <a:r>
              <a:rPr lang="en-US" sz="1800" spc="-5" dirty="0">
                <a:latin typeface="Times New Roman"/>
                <a:cs typeface="Times New Roman"/>
              </a:rPr>
              <a:t>fro</a:t>
            </a:r>
            <a:r>
              <a:rPr lang="en-US" sz="1800" dirty="0">
                <a:latin typeface="Times New Roman"/>
                <a:cs typeface="Times New Roman"/>
              </a:rPr>
              <a:t>m</a:t>
            </a:r>
            <a:r>
              <a:rPr lang="en-US" sz="1800" spc="114"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20" dirty="0">
                <a:latin typeface="Times New Roman"/>
                <a:cs typeface="Times New Roman"/>
              </a:rPr>
              <a:t> </a:t>
            </a:r>
            <a:r>
              <a:rPr lang="en-US" sz="1800" spc="-20" dirty="0">
                <a:latin typeface="Times New Roman"/>
                <a:cs typeface="Times New Roman"/>
              </a:rPr>
              <a:t>e</a:t>
            </a:r>
            <a:r>
              <a:rPr lang="en-US" sz="1800" spc="-5" dirty="0">
                <a:latin typeface="Times New Roman"/>
                <a:cs typeface="Times New Roman"/>
              </a:rPr>
              <a:t>xcited </a:t>
            </a:r>
          </a:p>
          <a:p>
            <a:pPr marL="12700" marR="5080" indent="179705">
              <a:lnSpc>
                <a:spcPts val="1160"/>
              </a:lnSpc>
              <a:spcBef>
                <a:spcPts val="535"/>
              </a:spcBef>
            </a:pPr>
            <a:r>
              <a:rPr lang="en-US" sz="1800" spc="-5" dirty="0">
                <a:latin typeface="Times New Roman"/>
                <a:cs typeface="Times New Roman"/>
              </a:rPr>
              <a:t>l</a:t>
            </a:r>
            <a:r>
              <a:rPr lang="en-US" sz="1800" spc="-30" dirty="0">
                <a:latin typeface="Times New Roman"/>
                <a:cs typeface="Times New Roman"/>
              </a:rPr>
              <a:t>e</a:t>
            </a:r>
            <a:r>
              <a:rPr lang="en-US" sz="1800" spc="-20" dirty="0">
                <a:latin typeface="Times New Roman"/>
                <a:cs typeface="Times New Roman"/>
              </a:rPr>
              <a:t>v</a:t>
            </a:r>
            <a:r>
              <a:rPr lang="en-US" sz="1800" spc="-5" dirty="0">
                <a:latin typeface="Times New Roman"/>
                <a:cs typeface="Times New Roman"/>
              </a:rPr>
              <a:t>e</a:t>
            </a:r>
            <a:r>
              <a:rPr lang="en-US" sz="1800" dirty="0">
                <a:latin typeface="Times New Roman"/>
                <a:cs typeface="Times New Roman"/>
              </a:rPr>
              <a:t>l </a:t>
            </a:r>
            <a:r>
              <a:rPr lang="en-US" sz="1800" spc="-90" dirty="0">
                <a:latin typeface="Times New Roman"/>
                <a:cs typeface="Times New Roman"/>
              </a:rPr>
              <a:t> </a:t>
            </a:r>
            <a:r>
              <a:rPr lang="en-US" sz="1800" i="1" spc="35" dirty="0">
                <a:latin typeface="Times New Roman"/>
                <a:cs typeface="Times New Roman"/>
              </a:rPr>
              <a:t>E</a:t>
            </a:r>
            <a:r>
              <a:rPr lang="en-US" sz="2400" i="1" spc="-7" baseline="-10416" dirty="0">
                <a:latin typeface="Times New Roman"/>
                <a:cs typeface="Times New Roman"/>
              </a:rPr>
              <a:t>k</a:t>
            </a:r>
            <a:r>
              <a:rPr lang="en-US" sz="2400" i="1" baseline="-10416" dirty="0">
                <a:latin typeface="Times New Roman"/>
                <a:cs typeface="Times New Roman"/>
              </a:rPr>
              <a:t> </a:t>
            </a:r>
            <a:r>
              <a:rPr lang="en-US" sz="2400" i="1" spc="60" baseline="-10416" dirty="0">
                <a:latin typeface="Times New Roman"/>
                <a:cs typeface="Times New Roman"/>
              </a:rPr>
              <a:t> </a:t>
            </a:r>
            <a:r>
              <a:rPr lang="en-US" sz="1800" spc="-5" dirty="0">
                <a:latin typeface="Times New Roman"/>
                <a:cs typeface="Times New Roman"/>
              </a:rPr>
              <a:t>is</a:t>
            </a:r>
            <a:endParaRPr lang="en-US" sz="1800" dirty="0">
              <a:latin typeface="Times New Roman"/>
              <a:cs typeface="Times New Roman"/>
            </a:endParaRPr>
          </a:p>
        </p:txBody>
      </p:sp>
      <p:sp>
        <p:nvSpPr>
          <p:cNvPr id="6" name="object 6">
            <a:extLst>
              <a:ext uri="{FF2B5EF4-FFF2-40B4-BE49-F238E27FC236}">
                <a16:creationId xmlns:a16="http://schemas.microsoft.com/office/drawing/2014/main" id="{26B34C87-3710-3EF6-B6ED-7983859A54F1}"/>
              </a:ext>
            </a:extLst>
          </p:cNvPr>
          <p:cNvSpPr txBox="1"/>
          <p:nvPr/>
        </p:nvSpPr>
        <p:spPr>
          <a:xfrm>
            <a:off x="304800" y="190039"/>
            <a:ext cx="5968180" cy="707886"/>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Fluorescence Excitation Spectroscopy</a:t>
            </a:r>
            <a:endParaRPr sz="2300" dirty="0">
              <a:solidFill>
                <a:srgbClr val="7030A0"/>
              </a:solidFill>
              <a:latin typeface="Arial Rounded MT Bold" panose="020F0704030504030204" pitchFamily="34" charset="0"/>
              <a:cs typeface="Times New Roman"/>
            </a:endParaRPr>
          </a:p>
        </p:txBody>
      </p:sp>
      <p:sp>
        <p:nvSpPr>
          <p:cNvPr id="7" name="object 6">
            <a:extLst>
              <a:ext uri="{FF2B5EF4-FFF2-40B4-BE49-F238E27FC236}">
                <a16:creationId xmlns:a16="http://schemas.microsoft.com/office/drawing/2014/main" id="{28005A51-6AF9-FD02-2289-F2000DE226E3}"/>
              </a:ext>
            </a:extLst>
          </p:cNvPr>
          <p:cNvSpPr txBox="1"/>
          <p:nvPr/>
        </p:nvSpPr>
        <p:spPr>
          <a:xfrm>
            <a:off x="2249483" y="1678131"/>
            <a:ext cx="4318465" cy="369332"/>
          </a:xfrm>
          <a:prstGeom prst="rect">
            <a:avLst/>
          </a:prstGeom>
        </p:spPr>
        <p:txBody>
          <a:bodyPr vert="horz" wrap="square" lIns="0" tIns="0" rIns="0" bIns="0" rtlCol="0">
            <a:spAutoFit/>
          </a:bodyPr>
          <a:lstStyle/>
          <a:p>
            <a:pPr marL="12700">
              <a:lnSpc>
                <a:spcPct val="100000"/>
              </a:lnSpc>
            </a:pPr>
            <a:r>
              <a:rPr b="1" i="1" spc="45" dirty="0">
                <a:solidFill>
                  <a:srgbClr val="FF0000"/>
                </a:solidFill>
                <a:latin typeface="Times New Roman"/>
                <a:cs typeface="Times New Roman"/>
              </a:rPr>
              <a:t>n</a:t>
            </a:r>
            <a:r>
              <a:rPr sz="2400" b="1" spc="-15" baseline="-10416" dirty="0">
                <a:solidFill>
                  <a:srgbClr val="FF0000"/>
                </a:solidFill>
                <a:latin typeface="Times New Roman"/>
                <a:cs typeface="Times New Roman"/>
              </a:rPr>
              <a:t>F</a:t>
            </a:r>
            <a:r>
              <a:rPr sz="2400" b="1" spc="-7" baseline="-10416" dirty="0">
                <a:solidFill>
                  <a:srgbClr val="FF0000"/>
                </a:solidFill>
                <a:latin typeface="Times New Roman"/>
                <a:cs typeface="Times New Roman"/>
              </a:rPr>
              <a:t>l</a:t>
            </a:r>
            <a:r>
              <a:rPr sz="2400" b="1" spc="120" baseline="-10416" dirty="0">
                <a:solidFill>
                  <a:srgbClr val="FF0000"/>
                </a:solidFill>
                <a:latin typeface="Times New Roman"/>
                <a:cs typeface="Times New Roman"/>
              </a:rPr>
              <a:t> </a:t>
            </a:r>
            <a:r>
              <a:rPr b="1" spc="-20" dirty="0">
                <a:solidFill>
                  <a:srgbClr val="FF0000"/>
                </a:solidFill>
                <a:latin typeface="Lucida Sans Unicode"/>
                <a:cs typeface="Lucida Sans Unicode"/>
              </a:rPr>
              <a:t>=</a:t>
            </a:r>
            <a:r>
              <a:rPr b="1" spc="-35" dirty="0">
                <a:solidFill>
                  <a:srgbClr val="FF0000"/>
                </a:solidFill>
                <a:latin typeface="Lucida Sans Unicode"/>
                <a:cs typeface="Lucida Sans Unicode"/>
              </a:rPr>
              <a:t> </a:t>
            </a:r>
            <a:r>
              <a:rPr b="1" i="1" spc="10" dirty="0">
                <a:solidFill>
                  <a:srgbClr val="FF0000"/>
                </a:solidFill>
                <a:latin typeface="Times New Roman"/>
                <a:cs typeface="Times New Roman"/>
              </a:rPr>
              <a:t>N</a:t>
            </a:r>
            <a:r>
              <a:rPr sz="2400" b="1" i="1" spc="-7" baseline="-10416" dirty="0">
                <a:solidFill>
                  <a:srgbClr val="FF0000"/>
                </a:solidFill>
                <a:latin typeface="Times New Roman"/>
                <a:cs typeface="Times New Roman"/>
              </a:rPr>
              <a:t>k</a:t>
            </a:r>
            <a:r>
              <a:rPr sz="2400" b="1" i="1" spc="-37" baseline="-10416" dirty="0">
                <a:solidFill>
                  <a:srgbClr val="FF0000"/>
                </a:solidFill>
                <a:latin typeface="Times New Roman"/>
                <a:cs typeface="Times New Roman"/>
              </a:rPr>
              <a:t> </a:t>
            </a:r>
            <a:r>
              <a:rPr b="1" i="1" spc="15" dirty="0">
                <a:solidFill>
                  <a:srgbClr val="FF0000"/>
                </a:solidFill>
                <a:latin typeface="Times New Roman"/>
                <a:cs typeface="Times New Roman"/>
              </a:rPr>
              <a:t>A</a:t>
            </a:r>
            <a:r>
              <a:rPr sz="2400" b="1" i="1" spc="-7" baseline="-10416" dirty="0">
                <a:solidFill>
                  <a:srgbClr val="FF0000"/>
                </a:solidFill>
                <a:latin typeface="Times New Roman"/>
                <a:cs typeface="Times New Roman"/>
              </a:rPr>
              <a:t>k</a:t>
            </a:r>
            <a:r>
              <a:rPr sz="2400" b="1" i="1" baseline="-10416" dirty="0">
                <a:solidFill>
                  <a:srgbClr val="FF0000"/>
                </a:solidFill>
                <a:latin typeface="Times New Roman"/>
                <a:cs typeface="Times New Roman"/>
              </a:rPr>
              <a:t> </a:t>
            </a:r>
            <a:r>
              <a:rPr sz="2400" b="1" i="1" spc="-142" baseline="-10416" dirty="0">
                <a:solidFill>
                  <a:srgbClr val="FF0000"/>
                </a:solidFill>
                <a:latin typeface="Times New Roman"/>
                <a:cs typeface="Times New Roman"/>
              </a:rPr>
              <a:t> </a:t>
            </a:r>
            <a:r>
              <a:rPr b="1" spc="-20" dirty="0">
                <a:solidFill>
                  <a:srgbClr val="FF0000"/>
                </a:solidFill>
                <a:latin typeface="Lucida Sans Unicode"/>
                <a:cs typeface="Lucida Sans Unicode"/>
              </a:rPr>
              <a:t>=</a:t>
            </a:r>
            <a:r>
              <a:rPr b="1" spc="-105" dirty="0">
                <a:solidFill>
                  <a:srgbClr val="FF0000"/>
                </a:solidFill>
                <a:latin typeface="Lucida Sans Unicode"/>
                <a:cs typeface="Lucida Sans Unicode"/>
              </a:rPr>
              <a:t> </a:t>
            </a:r>
            <a:r>
              <a:rPr b="1" i="1" spc="45" dirty="0" err="1">
                <a:solidFill>
                  <a:srgbClr val="FF0000"/>
                </a:solidFill>
                <a:latin typeface="Times New Roman"/>
                <a:cs typeface="Times New Roman"/>
              </a:rPr>
              <a:t>n</a:t>
            </a:r>
            <a:r>
              <a:rPr sz="2400" b="1" spc="52" baseline="-10416" dirty="0" err="1">
                <a:solidFill>
                  <a:srgbClr val="FF0000"/>
                </a:solidFill>
                <a:latin typeface="Times New Roman"/>
                <a:cs typeface="Times New Roman"/>
              </a:rPr>
              <a:t>a</a:t>
            </a:r>
            <a:r>
              <a:rPr lang="en-US" sz="2400" b="1" spc="52" baseline="-10416" dirty="0">
                <a:solidFill>
                  <a:srgbClr val="FF0000"/>
                </a:solidFill>
                <a:latin typeface="Times New Roman"/>
                <a:cs typeface="Times New Roman"/>
              </a:rPr>
              <a:t> </a:t>
            </a:r>
            <a:r>
              <a:rPr b="1" i="1" spc="-50" dirty="0">
                <a:solidFill>
                  <a:srgbClr val="FF0000"/>
                </a:solidFill>
                <a:latin typeface="Arial"/>
                <a:cs typeface="Arial"/>
              </a:rPr>
              <a:t>η</a:t>
            </a:r>
            <a:r>
              <a:rPr lang="en-US" b="1" i="1" spc="-50" dirty="0">
                <a:solidFill>
                  <a:srgbClr val="FF0000"/>
                </a:solidFill>
                <a:latin typeface="Arial"/>
                <a:cs typeface="Arial"/>
              </a:rPr>
              <a:t> </a:t>
            </a:r>
            <a:r>
              <a:rPr sz="2400" b="1" i="1" spc="-7" baseline="-10416" dirty="0">
                <a:solidFill>
                  <a:srgbClr val="FF0000"/>
                </a:solidFill>
                <a:latin typeface="Times New Roman"/>
                <a:cs typeface="Times New Roman"/>
              </a:rPr>
              <a:t>k</a:t>
            </a:r>
            <a:r>
              <a:rPr sz="2400" b="1" i="1" baseline="-10416" dirty="0">
                <a:solidFill>
                  <a:srgbClr val="FF0000"/>
                </a:solidFill>
                <a:latin typeface="Times New Roman"/>
                <a:cs typeface="Times New Roman"/>
              </a:rPr>
              <a:t> </a:t>
            </a:r>
            <a:r>
              <a:rPr lang="en-US" sz="2400" b="1" i="1" baseline="-10416" dirty="0">
                <a:solidFill>
                  <a:srgbClr val="FF0000"/>
                </a:solidFill>
                <a:latin typeface="Times New Roman"/>
                <a:cs typeface="Times New Roman"/>
              </a:rPr>
              <a:t>-------------------------- (ii)</a:t>
            </a:r>
            <a:r>
              <a:rPr sz="2400" b="1" i="1" spc="-142" baseline="-10416" dirty="0">
                <a:solidFill>
                  <a:srgbClr val="FF0000"/>
                </a:solidFill>
                <a:latin typeface="Times New Roman"/>
                <a:cs typeface="Times New Roman"/>
              </a:rPr>
              <a:t> </a:t>
            </a:r>
            <a:endParaRPr b="1" dirty="0">
              <a:solidFill>
                <a:srgbClr val="FF0000"/>
              </a:solidFill>
              <a:latin typeface="Arial"/>
              <a:cs typeface="Arial"/>
            </a:endParaRPr>
          </a:p>
        </p:txBody>
      </p:sp>
      <p:sp>
        <p:nvSpPr>
          <p:cNvPr id="9" name="TextBox 8">
            <a:extLst>
              <a:ext uri="{FF2B5EF4-FFF2-40B4-BE49-F238E27FC236}">
                <a16:creationId xmlns:a16="http://schemas.microsoft.com/office/drawing/2014/main" id="{AA14A818-33E1-DBB7-A273-2D27DE1D38D4}"/>
              </a:ext>
            </a:extLst>
          </p:cNvPr>
          <p:cNvSpPr txBox="1"/>
          <p:nvPr/>
        </p:nvSpPr>
        <p:spPr>
          <a:xfrm>
            <a:off x="304800" y="2138895"/>
            <a:ext cx="8345130" cy="738664"/>
          </a:xfrm>
          <a:prstGeom prst="rect">
            <a:avLst/>
          </a:prstGeom>
          <a:noFill/>
        </p:spPr>
        <p:txBody>
          <a:bodyPr wrap="square">
            <a:spAutoFit/>
          </a:bodyPr>
          <a:lstStyle/>
          <a:p>
            <a:pPr marL="12700">
              <a:lnSpc>
                <a:spcPct val="100000"/>
              </a:lnSpc>
            </a:pPr>
            <a:r>
              <a:rPr lang="en-US" sz="1800" spc="-5" dirty="0">
                <a:latin typeface="Times New Roman"/>
                <a:cs typeface="Times New Roman"/>
              </a:rPr>
              <a:t>wher</a:t>
            </a:r>
            <a:r>
              <a:rPr lang="en-US" sz="1800" dirty="0">
                <a:latin typeface="Times New Roman"/>
                <a:cs typeface="Times New Roman"/>
              </a:rPr>
              <a:t>e </a:t>
            </a:r>
            <a:r>
              <a:rPr lang="en-US" sz="1800" spc="40" dirty="0">
                <a:latin typeface="Times New Roman"/>
                <a:cs typeface="Times New Roman"/>
              </a:rPr>
              <a:t> </a:t>
            </a:r>
            <a:r>
              <a:rPr lang="en-US" sz="1800" i="1" spc="15" dirty="0">
                <a:latin typeface="Times New Roman"/>
                <a:cs typeface="Times New Roman"/>
              </a:rPr>
              <a:t>A</a:t>
            </a:r>
            <a:r>
              <a:rPr lang="en-US" sz="2400" i="1" spc="-7" baseline="-10416" dirty="0">
                <a:latin typeface="Times New Roman"/>
                <a:cs typeface="Times New Roman"/>
              </a:rPr>
              <a:t>k</a:t>
            </a:r>
            <a:r>
              <a:rPr lang="en-US" sz="2400" i="1" baseline="-10416" dirty="0">
                <a:latin typeface="Times New Roman"/>
                <a:cs typeface="Times New Roman"/>
              </a:rPr>
              <a:t> </a:t>
            </a:r>
            <a:r>
              <a:rPr lang="en-US" sz="2400" i="1" spc="-135" baseline="-10416" dirty="0">
                <a:latin typeface="Times New Roman"/>
                <a:cs typeface="Times New Roman"/>
              </a:rPr>
              <a:t> </a:t>
            </a:r>
            <a:r>
              <a:rPr lang="en-US" sz="1800" spc="-20" dirty="0">
                <a:latin typeface="Lucida Sans Unicode"/>
                <a:cs typeface="Lucida Sans Unicode"/>
              </a:rPr>
              <a:t>=</a:t>
            </a:r>
            <a:r>
              <a:rPr lang="en-US" sz="1800" i="1" spc="15" dirty="0" err="1">
                <a:latin typeface="Times New Roman"/>
                <a:cs typeface="Times New Roman"/>
              </a:rPr>
              <a:t>A</a:t>
            </a:r>
            <a:r>
              <a:rPr lang="en-US" sz="2400" i="1" spc="0" baseline="-10416" dirty="0" err="1">
                <a:latin typeface="Times New Roman"/>
                <a:cs typeface="Times New Roman"/>
              </a:rPr>
              <a:t>k</a:t>
            </a:r>
            <a:r>
              <a:rPr lang="en-US" sz="2400" i="1" spc="-15" baseline="-10416" dirty="0" err="1">
                <a:latin typeface="Times New Roman"/>
                <a:cs typeface="Times New Roman"/>
              </a:rPr>
              <a:t>m</a:t>
            </a:r>
            <a:r>
              <a:rPr lang="en-US" sz="2400" i="1" baseline="-10416" dirty="0">
                <a:latin typeface="Times New Roman"/>
                <a:cs typeface="Times New Roman"/>
              </a:rPr>
              <a:t> </a:t>
            </a:r>
            <a:r>
              <a:rPr lang="en-US" sz="1800" spc="-5" dirty="0">
                <a:latin typeface="Times New Roman"/>
                <a:cs typeface="Times New Roman"/>
              </a:rPr>
              <a:t>stand</a:t>
            </a:r>
            <a:r>
              <a:rPr lang="en-US" sz="1800" dirty="0">
                <a:latin typeface="Times New Roman"/>
                <a:cs typeface="Times New Roman"/>
              </a:rPr>
              <a:t>s </a:t>
            </a:r>
            <a:r>
              <a:rPr lang="en-US" sz="1800" spc="-5" dirty="0">
                <a:latin typeface="Times New Roman"/>
                <a:cs typeface="Times New Roman"/>
              </a:rPr>
              <a:t>fo</a:t>
            </a:r>
            <a:r>
              <a:rPr lang="en-US" sz="1800" dirty="0">
                <a:latin typeface="Times New Roman"/>
                <a:cs typeface="Times New Roman"/>
              </a:rPr>
              <a:t>r </a:t>
            </a:r>
            <a:r>
              <a:rPr lang="en-US" sz="1800" spc="-5" dirty="0">
                <a:latin typeface="Times New Roman"/>
                <a:cs typeface="Times New Roman"/>
              </a:rPr>
              <a:t>th</a:t>
            </a:r>
            <a:r>
              <a:rPr lang="en-US" sz="1800" dirty="0">
                <a:latin typeface="Times New Roman"/>
                <a:cs typeface="Times New Roman"/>
              </a:rPr>
              <a:t>e </a:t>
            </a:r>
            <a:r>
              <a:rPr lang="en-US" sz="1800" spc="-5" dirty="0">
                <a:latin typeface="Times New Roman"/>
                <a:cs typeface="Times New Roman"/>
              </a:rPr>
              <a:t>tota</a:t>
            </a:r>
            <a:r>
              <a:rPr lang="en-US" sz="1800" dirty="0">
                <a:latin typeface="Times New Roman"/>
                <a:cs typeface="Times New Roman"/>
              </a:rPr>
              <a:t>l </a:t>
            </a:r>
            <a:r>
              <a:rPr lang="en-US" sz="1800" spc="-5" dirty="0">
                <a:latin typeface="Times New Roman"/>
                <a:cs typeface="Times New Roman"/>
              </a:rPr>
              <a:t>spontaneou</a:t>
            </a:r>
            <a:r>
              <a:rPr lang="en-US" sz="1800" dirty="0">
                <a:latin typeface="Times New Roman"/>
                <a:cs typeface="Times New Roman"/>
              </a:rPr>
              <a:t>s </a:t>
            </a:r>
            <a:r>
              <a:rPr lang="en-US" sz="1800" spc="-5" dirty="0">
                <a:latin typeface="Times New Roman"/>
                <a:cs typeface="Times New Roman"/>
              </a:rPr>
              <a:t>transitio</a:t>
            </a:r>
            <a:r>
              <a:rPr lang="en-US" sz="1800" dirty="0">
                <a:latin typeface="Times New Roman"/>
                <a:cs typeface="Times New Roman"/>
              </a:rPr>
              <a:t>n </a:t>
            </a:r>
            <a:r>
              <a:rPr lang="en-US" sz="1800" spc="-5" dirty="0">
                <a:latin typeface="Times New Roman"/>
                <a:cs typeface="Times New Roman"/>
              </a:rPr>
              <a:t>probability t</a:t>
            </a:r>
            <a:r>
              <a:rPr lang="en-US" sz="1800" dirty="0">
                <a:latin typeface="Times New Roman"/>
                <a:cs typeface="Times New Roman"/>
              </a:rPr>
              <a:t>o </a:t>
            </a:r>
            <a:r>
              <a:rPr lang="en-US" sz="1800" spc="-5" dirty="0">
                <a:latin typeface="Times New Roman"/>
                <a:cs typeface="Times New Roman"/>
              </a:rPr>
              <a:t>al</a:t>
            </a:r>
            <a:r>
              <a:rPr lang="en-US" sz="1800" dirty="0">
                <a:latin typeface="Times New Roman"/>
                <a:cs typeface="Times New Roman"/>
              </a:rPr>
              <a:t>l </a:t>
            </a:r>
            <a:r>
              <a:rPr lang="en-US" sz="1800" spc="-5" dirty="0">
                <a:latin typeface="Times New Roman"/>
                <a:cs typeface="Times New Roman"/>
              </a:rPr>
              <a:t>l</a:t>
            </a:r>
            <a:r>
              <a:rPr lang="en-US" sz="1800" spc="-30" dirty="0">
                <a:latin typeface="Times New Roman"/>
                <a:cs typeface="Times New Roman"/>
              </a:rPr>
              <a:t>e</a:t>
            </a:r>
            <a:r>
              <a:rPr lang="en-US" sz="1800" spc="-20" dirty="0">
                <a:latin typeface="Times New Roman"/>
                <a:cs typeface="Times New Roman"/>
              </a:rPr>
              <a:t>v</a:t>
            </a:r>
            <a:r>
              <a:rPr lang="en-US" sz="1800" spc="-5" dirty="0">
                <a:latin typeface="Times New Roman"/>
                <a:cs typeface="Times New Roman"/>
              </a:rPr>
              <a:t>el</a:t>
            </a:r>
            <a:r>
              <a:rPr lang="en-US" sz="1800" dirty="0">
                <a:latin typeface="Times New Roman"/>
                <a:cs typeface="Times New Roman"/>
              </a:rPr>
              <a:t>s </a:t>
            </a:r>
            <a:r>
              <a:rPr lang="en-US" sz="1800" spc="-5" dirty="0">
                <a:latin typeface="Times New Roman"/>
                <a:cs typeface="Times New Roman"/>
              </a:rPr>
              <a:t>wit</a:t>
            </a:r>
            <a:r>
              <a:rPr lang="en-US" sz="1800" dirty="0">
                <a:latin typeface="Times New Roman"/>
                <a:cs typeface="Times New Roman"/>
              </a:rPr>
              <a:t>h </a:t>
            </a:r>
            <a:r>
              <a:rPr lang="en-US" sz="1800" spc="-50" dirty="0">
                <a:latin typeface="Times New Roman"/>
                <a:cs typeface="Times New Roman"/>
              </a:rPr>
              <a:t> </a:t>
            </a:r>
            <a:r>
              <a:rPr lang="en-US" sz="1800" i="1" spc="35" dirty="0">
                <a:latin typeface="Times New Roman"/>
                <a:cs typeface="Times New Roman"/>
              </a:rPr>
              <a:t>E</a:t>
            </a:r>
            <a:r>
              <a:rPr lang="en-US" sz="2400" i="1" spc="-15" baseline="-10416" dirty="0">
                <a:latin typeface="Times New Roman"/>
                <a:cs typeface="Times New Roman"/>
              </a:rPr>
              <a:t>m</a:t>
            </a:r>
            <a:r>
              <a:rPr lang="en-US" sz="2400" i="1" baseline="-10416" dirty="0">
                <a:latin typeface="Times New Roman"/>
                <a:cs typeface="Times New Roman"/>
              </a:rPr>
              <a:t> </a:t>
            </a:r>
            <a:r>
              <a:rPr lang="en-US" sz="2400" i="1" spc="-104" baseline="-10416" dirty="0">
                <a:latin typeface="Times New Roman"/>
                <a:cs typeface="Times New Roman"/>
              </a:rPr>
              <a:t> </a:t>
            </a:r>
            <a:r>
              <a:rPr lang="en-US" sz="1800" i="1" spc="200" dirty="0">
                <a:latin typeface="Arial"/>
                <a:cs typeface="Arial"/>
              </a:rPr>
              <a:t>&lt;</a:t>
            </a:r>
            <a:r>
              <a:rPr lang="en-US" sz="1800" i="1" spc="10" dirty="0">
                <a:latin typeface="Arial"/>
                <a:cs typeface="Arial"/>
              </a:rPr>
              <a:t> </a:t>
            </a:r>
            <a:r>
              <a:rPr lang="en-US" sz="1800" i="1" spc="35" dirty="0">
                <a:latin typeface="Times New Roman"/>
                <a:cs typeface="Times New Roman"/>
              </a:rPr>
              <a:t>E</a:t>
            </a:r>
            <a:r>
              <a:rPr lang="en-US" sz="2400" i="1" spc="-7" baseline="-10416" dirty="0">
                <a:latin typeface="Times New Roman"/>
                <a:cs typeface="Times New Roman"/>
              </a:rPr>
              <a:t>k</a:t>
            </a:r>
            <a:r>
              <a:rPr lang="en-US" sz="2400" i="1" spc="-195" baseline="-10416" dirty="0">
                <a:latin typeface="Times New Roman"/>
                <a:cs typeface="Times New Roman"/>
              </a:rPr>
              <a:t>.</a:t>
            </a:r>
            <a:endParaRPr lang="en-US" sz="1800" dirty="0">
              <a:latin typeface="Times New Roman"/>
              <a:cs typeface="Times New Roman"/>
            </a:endParaRPr>
          </a:p>
        </p:txBody>
      </p:sp>
      <p:sp>
        <p:nvSpPr>
          <p:cNvPr id="12" name="TextBox 11">
            <a:extLst>
              <a:ext uri="{FF2B5EF4-FFF2-40B4-BE49-F238E27FC236}">
                <a16:creationId xmlns:a16="http://schemas.microsoft.com/office/drawing/2014/main" id="{0958F415-D4E8-4B91-4119-8BA05B1C7A99}"/>
              </a:ext>
            </a:extLst>
          </p:cNvPr>
          <p:cNvSpPr txBox="1"/>
          <p:nvPr/>
        </p:nvSpPr>
        <p:spPr>
          <a:xfrm>
            <a:off x="304800" y="2765392"/>
            <a:ext cx="8777371" cy="1200329"/>
          </a:xfrm>
          <a:prstGeom prst="rect">
            <a:avLst/>
          </a:prstGeom>
          <a:noFill/>
        </p:spPr>
        <p:txBody>
          <a:bodyPr wrap="square">
            <a:spAutoFit/>
          </a:bodyPr>
          <a:lstStyle/>
          <a:p>
            <a:r>
              <a:rPr lang="en-US" sz="1800" spc="-5" dirty="0">
                <a:latin typeface="Times New Roman"/>
                <a:cs typeface="Times New Roman"/>
              </a:rPr>
              <a:t>Th</a:t>
            </a:r>
            <a:r>
              <a:rPr lang="en-US" sz="1800" dirty="0">
                <a:latin typeface="Times New Roman"/>
                <a:cs typeface="Times New Roman"/>
              </a:rPr>
              <a:t>e </a:t>
            </a:r>
            <a:r>
              <a:rPr lang="en-US" sz="1800" spc="-120" dirty="0">
                <a:latin typeface="Times New Roman"/>
                <a:cs typeface="Times New Roman"/>
              </a:rPr>
              <a:t> </a:t>
            </a:r>
            <a:r>
              <a:rPr lang="en-US" sz="1800" spc="-5" dirty="0">
                <a:latin typeface="Times New Roman"/>
                <a:cs typeface="Times New Roman"/>
              </a:rPr>
              <a:t>quantu</a:t>
            </a:r>
            <a:r>
              <a:rPr lang="en-US" sz="1800" dirty="0">
                <a:latin typeface="Times New Roman"/>
                <a:cs typeface="Times New Roman"/>
              </a:rPr>
              <a:t>m </a:t>
            </a:r>
            <a:r>
              <a:rPr lang="en-US" sz="1800" spc="-120" dirty="0">
                <a:latin typeface="Times New Roman"/>
                <a:cs typeface="Times New Roman"/>
              </a:rPr>
              <a:t> </a:t>
            </a:r>
            <a:r>
              <a:rPr lang="en-US" sz="1800" spc="-5" dirty="0">
                <a:latin typeface="Times New Roman"/>
                <a:cs typeface="Times New Roman"/>
              </a:rPr>
              <a:t>e</a:t>
            </a:r>
            <a:r>
              <a:rPr lang="en-US" sz="1800" spc="-30" dirty="0">
                <a:latin typeface="Times New Roman"/>
                <a:cs typeface="Times New Roman"/>
              </a:rPr>
              <a:t>f</a:t>
            </a:r>
            <a:r>
              <a:rPr lang="en-US" sz="1800" spc="-20" dirty="0">
                <a:latin typeface="Times New Roman"/>
                <a:cs typeface="Times New Roman"/>
              </a:rPr>
              <a:t>ficien</a:t>
            </a:r>
            <a:r>
              <a:rPr lang="en-US" sz="1800" spc="-35" dirty="0">
                <a:latin typeface="Times New Roman"/>
                <a:cs typeface="Times New Roman"/>
              </a:rPr>
              <a:t>c</a:t>
            </a:r>
            <a:r>
              <a:rPr lang="en-US" sz="1800" dirty="0">
                <a:latin typeface="Times New Roman"/>
                <a:cs typeface="Times New Roman"/>
              </a:rPr>
              <a:t>y </a:t>
            </a:r>
            <a:r>
              <a:rPr lang="en-US" sz="1800" spc="-125" dirty="0">
                <a:latin typeface="Times New Roman"/>
                <a:cs typeface="Times New Roman"/>
              </a:rPr>
              <a:t> </a:t>
            </a:r>
            <a:r>
              <a:rPr lang="en-US" sz="1800" spc="-5" dirty="0">
                <a:latin typeface="Times New Roman"/>
                <a:cs typeface="Times New Roman"/>
              </a:rPr>
              <a:t>o</a:t>
            </a:r>
            <a:r>
              <a:rPr lang="en-US" sz="1800" dirty="0">
                <a:latin typeface="Times New Roman"/>
                <a:cs typeface="Times New Roman"/>
              </a:rPr>
              <a:t>f </a:t>
            </a:r>
            <a:r>
              <a:rPr lang="en-US" sz="1800" spc="-120" dirty="0">
                <a:latin typeface="Times New Roman"/>
                <a:cs typeface="Times New Roman"/>
              </a:rPr>
              <a:t> </a:t>
            </a:r>
            <a:r>
              <a:rPr lang="en-US" sz="1800" spc="-5" dirty="0">
                <a:latin typeface="Times New Roman"/>
                <a:cs typeface="Times New Roman"/>
              </a:rPr>
              <a:t>the </a:t>
            </a:r>
            <a:r>
              <a:rPr lang="en-US" sz="1800" spc="-20" dirty="0">
                <a:latin typeface="Times New Roman"/>
                <a:cs typeface="Times New Roman"/>
              </a:rPr>
              <a:t>e</a:t>
            </a:r>
            <a:r>
              <a:rPr lang="en-US" sz="1800" spc="-5" dirty="0">
                <a:latin typeface="Times New Roman"/>
                <a:cs typeface="Times New Roman"/>
              </a:rPr>
              <a:t>xcite</a:t>
            </a:r>
            <a:r>
              <a:rPr lang="en-US" sz="1800" dirty="0">
                <a:latin typeface="Times New Roman"/>
                <a:cs typeface="Times New Roman"/>
              </a:rPr>
              <a:t>d</a:t>
            </a:r>
            <a:r>
              <a:rPr lang="en-US" sz="1800" spc="114" dirty="0">
                <a:latin typeface="Times New Roman"/>
                <a:cs typeface="Times New Roman"/>
              </a:rPr>
              <a:t> </a:t>
            </a:r>
            <a:r>
              <a:rPr lang="en-US" sz="1800" spc="-5" dirty="0">
                <a:latin typeface="Times New Roman"/>
                <a:cs typeface="Times New Roman"/>
              </a:rPr>
              <a:t>stat</a:t>
            </a:r>
            <a:r>
              <a:rPr lang="en-US" sz="1800" dirty="0">
                <a:latin typeface="Times New Roman"/>
                <a:cs typeface="Times New Roman"/>
              </a:rPr>
              <a:t>e</a:t>
            </a:r>
            <a:r>
              <a:rPr lang="en-US" sz="1800" spc="110" dirty="0">
                <a:latin typeface="Times New Roman"/>
                <a:cs typeface="Times New Roman"/>
              </a:rPr>
              <a:t> </a:t>
            </a:r>
          </a:p>
          <a:p>
            <a:pPr algn="ctr"/>
            <a:r>
              <a:rPr lang="en-US" sz="1800" i="1" spc="-50" dirty="0" err="1">
                <a:latin typeface="Arial"/>
                <a:cs typeface="Arial"/>
              </a:rPr>
              <a:t>η</a:t>
            </a:r>
            <a:r>
              <a:rPr lang="en-US" sz="2400" i="1" spc="-7" baseline="-10416" dirty="0" err="1">
                <a:latin typeface="Times New Roman"/>
                <a:cs typeface="Times New Roman"/>
              </a:rPr>
              <a:t>k</a:t>
            </a:r>
            <a:r>
              <a:rPr lang="en-US" sz="2400" i="1" baseline="-10416" dirty="0">
                <a:latin typeface="Times New Roman"/>
                <a:cs typeface="Times New Roman"/>
              </a:rPr>
              <a:t> </a:t>
            </a:r>
            <a:r>
              <a:rPr lang="en-US" sz="2400" i="1" spc="-142" baseline="-10416" dirty="0">
                <a:latin typeface="Times New Roman"/>
                <a:cs typeface="Times New Roman"/>
              </a:rPr>
              <a:t> </a:t>
            </a:r>
            <a:r>
              <a:rPr lang="en-US" sz="1800" spc="-20" dirty="0">
                <a:latin typeface="Lucida Sans Unicode"/>
                <a:cs typeface="Lucida Sans Unicode"/>
              </a:rPr>
              <a:t>=</a:t>
            </a:r>
            <a:r>
              <a:rPr lang="en-US" sz="1800" dirty="0">
                <a:latin typeface="Lucida Sans Unicode"/>
                <a:cs typeface="Lucida Sans Unicode"/>
              </a:rPr>
              <a:t> </a:t>
            </a:r>
            <a:r>
              <a:rPr lang="en-US" sz="1800" i="1" spc="15" dirty="0">
                <a:latin typeface="Times New Roman"/>
                <a:cs typeface="Times New Roman"/>
              </a:rPr>
              <a:t>A</a:t>
            </a:r>
            <a:r>
              <a:rPr lang="en-US" sz="2400" i="1" spc="-7" baseline="-10416" dirty="0">
                <a:latin typeface="Times New Roman"/>
                <a:cs typeface="Times New Roman"/>
              </a:rPr>
              <a:t>k</a:t>
            </a:r>
            <a:r>
              <a:rPr lang="en-US" sz="2400" i="1" spc="-195" baseline="-10416" dirty="0">
                <a:latin typeface="Times New Roman"/>
                <a:cs typeface="Times New Roman"/>
              </a:rPr>
              <a:t> </a:t>
            </a:r>
            <a:r>
              <a:rPr lang="en-US" sz="1800" i="1" spc="100" dirty="0">
                <a:latin typeface="Arial"/>
                <a:cs typeface="Arial"/>
              </a:rPr>
              <a:t>/</a:t>
            </a:r>
            <a:r>
              <a:rPr lang="en-US" sz="1800" i="1" spc="125" dirty="0">
                <a:latin typeface="Arial"/>
                <a:cs typeface="Arial"/>
              </a:rPr>
              <a:t>(</a:t>
            </a:r>
            <a:r>
              <a:rPr lang="en-US" sz="1800" i="1" spc="-190" dirty="0">
                <a:latin typeface="Arial"/>
                <a:cs typeface="Arial"/>
              </a:rPr>
              <a:t> </a:t>
            </a:r>
            <a:r>
              <a:rPr lang="en-US" sz="1800" i="1" spc="15" dirty="0">
                <a:latin typeface="Times New Roman"/>
                <a:cs typeface="Times New Roman"/>
              </a:rPr>
              <a:t>A</a:t>
            </a:r>
            <a:r>
              <a:rPr lang="en-US" sz="2400" i="1" spc="-7" baseline="-10416" dirty="0">
                <a:latin typeface="Times New Roman"/>
                <a:cs typeface="Times New Roman"/>
              </a:rPr>
              <a:t>k</a:t>
            </a:r>
            <a:r>
              <a:rPr lang="en-US" sz="2400" i="1" spc="22" baseline="-10416" dirty="0">
                <a:latin typeface="Times New Roman"/>
                <a:cs typeface="Times New Roman"/>
              </a:rPr>
              <a:t> </a:t>
            </a:r>
            <a:r>
              <a:rPr lang="en-US" sz="1800" spc="-20" dirty="0">
                <a:latin typeface="Lucida Sans Unicode"/>
                <a:cs typeface="Lucida Sans Unicode"/>
              </a:rPr>
              <a:t>+</a:t>
            </a:r>
            <a:r>
              <a:rPr lang="en-US" sz="1800" spc="-105" dirty="0">
                <a:latin typeface="Lucida Sans Unicode"/>
                <a:cs typeface="Lucida Sans Unicode"/>
              </a:rPr>
              <a:t> </a:t>
            </a:r>
            <a:r>
              <a:rPr lang="en-US" sz="1800" i="1" spc="5" dirty="0" err="1">
                <a:latin typeface="Times New Roman"/>
                <a:cs typeface="Times New Roman"/>
              </a:rPr>
              <a:t>R</a:t>
            </a:r>
            <a:r>
              <a:rPr lang="en-US" sz="2400" i="1" spc="89" baseline="-10416" dirty="0" err="1">
                <a:latin typeface="Times New Roman"/>
                <a:cs typeface="Times New Roman"/>
              </a:rPr>
              <a:t>k</a:t>
            </a:r>
            <a:r>
              <a:rPr lang="en-US" sz="1800" i="1" spc="40" dirty="0">
                <a:latin typeface="Arial"/>
                <a:cs typeface="Arial"/>
              </a:rPr>
              <a:t>)</a:t>
            </a:r>
            <a:r>
              <a:rPr lang="en-US" sz="1800" i="1" spc="85" dirty="0">
                <a:latin typeface="Arial"/>
                <a:cs typeface="Arial"/>
              </a:rPr>
              <a:t> </a:t>
            </a:r>
          </a:p>
          <a:p>
            <a:r>
              <a:rPr lang="en-US" sz="1800" spc="-5" dirty="0">
                <a:latin typeface="Times New Roman"/>
                <a:cs typeface="Times New Roman"/>
              </a:rPr>
              <a:t>g</a:t>
            </a:r>
            <a:r>
              <a:rPr lang="en-US" sz="1800" spc="-30" dirty="0">
                <a:latin typeface="Times New Roman"/>
                <a:cs typeface="Times New Roman"/>
              </a:rPr>
              <a:t>i</a:t>
            </a:r>
            <a:r>
              <a:rPr lang="en-US" sz="1800" spc="-20" dirty="0">
                <a:latin typeface="Times New Roman"/>
                <a:cs typeface="Times New Roman"/>
              </a:rPr>
              <a:t>v</a:t>
            </a:r>
            <a:r>
              <a:rPr lang="en-US" sz="1800" spc="-5" dirty="0">
                <a:latin typeface="Times New Roman"/>
                <a:cs typeface="Times New Roman"/>
              </a:rPr>
              <a:t>e</a:t>
            </a:r>
            <a:r>
              <a:rPr lang="en-US" sz="1800" dirty="0">
                <a:latin typeface="Times New Roman"/>
                <a:cs typeface="Times New Roman"/>
              </a:rPr>
              <a:t>s</a:t>
            </a:r>
            <a:r>
              <a:rPr lang="en-US" sz="1800" spc="114"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14" dirty="0">
                <a:latin typeface="Times New Roman"/>
                <a:cs typeface="Times New Roman"/>
              </a:rPr>
              <a:t> </a:t>
            </a:r>
            <a:r>
              <a:rPr lang="en-US" sz="1800" spc="-5" dirty="0">
                <a:latin typeface="Times New Roman"/>
                <a:cs typeface="Times New Roman"/>
              </a:rPr>
              <a:t>rati</a:t>
            </a:r>
            <a:r>
              <a:rPr lang="en-US" sz="1800" dirty="0">
                <a:latin typeface="Times New Roman"/>
                <a:cs typeface="Times New Roman"/>
              </a:rPr>
              <a:t>o</a:t>
            </a:r>
            <a:r>
              <a:rPr lang="en-US" sz="1800" spc="114" dirty="0">
                <a:latin typeface="Times New Roman"/>
                <a:cs typeface="Times New Roman"/>
              </a:rPr>
              <a:t> </a:t>
            </a:r>
            <a:r>
              <a:rPr lang="en-US" sz="1800" spc="-5" dirty="0">
                <a:latin typeface="Times New Roman"/>
                <a:cs typeface="Times New Roman"/>
              </a:rPr>
              <a:t>o</a:t>
            </a:r>
            <a:r>
              <a:rPr lang="en-US" sz="1800" dirty="0">
                <a:latin typeface="Times New Roman"/>
                <a:cs typeface="Times New Roman"/>
              </a:rPr>
              <a:t>f</a:t>
            </a:r>
            <a:r>
              <a:rPr lang="en-US" sz="1800" spc="114"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14" dirty="0">
                <a:latin typeface="Times New Roman"/>
                <a:cs typeface="Times New Roman"/>
              </a:rPr>
              <a:t> </a:t>
            </a:r>
            <a:r>
              <a:rPr lang="en-US" sz="1800" spc="-5" dirty="0">
                <a:solidFill>
                  <a:srgbClr val="00B0F0"/>
                </a:solidFill>
                <a:latin typeface="Times New Roman"/>
                <a:cs typeface="Times New Roman"/>
              </a:rPr>
              <a:t>spontaneou</a:t>
            </a:r>
            <a:r>
              <a:rPr lang="en-US" sz="1800" dirty="0">
                <a:solidFill>
                  <a:srgbClr val="00B0F0"/>
                </a:solidFill>
                <a:latin typeface="Times New Roman"/>
                <a:cs typeface="Times New Roman"/>
              </a:rPr>
              <a:t>s</a:t>
            </a:r>
            <a:r>
              <a:rPr lang="en-US" sz="1800" spc="120" dirty="0">
                <a:solidFill>
                  <a:srgbClr val="00B0F0"/>
                </a:solidFill>
                <a:latin typeface="Times New Roman"/>
                <a:cs typeface="Times New Roman"/>
              </a:rPr>
              <a:t> </a:t>
            </a:r>
            <a:r>
              <a:rPr lang="en-US" sz="1800" spc="-5" dirty="0">
                <a:solidFill>
                  <a:srgbClr val="00B0F0"/>
                </a:solidFill>
                <a:latin typeface="Times New Roman"/>
                <a:cs typeface="Times New Roman"/>
              </a:rPr>
              <a:t>transition rat</a:t>
            </a:r>
            <a:r>
              <a:rPr lang="en-US" sz="1800" dirty="0">
                <a:solidFill>
                  <a:srgbClr val="00B0F0"/>
                </a:solidFill>
                <a:latin typeface="Times New Roman"/>
                <a:cs typeface="Times New Roman"/>
              </a:rPr>
              <a:t>e </a:t>
            </a:r>
            <a:r>
              <a:rPr lang="en-US" sz="1800" spc="-65" dirty="0">
                <a:solidFill>
                  <a:srgbClr val="00B0F0"/>
                </a:solidFill>
                <a:latin typeface="Times New Roman"/>
                <a:cs typeface="Times New Roman"/>
              </a:rPr>
              <a:t> </a:t>
            </a:r>
            <a:r>
              <a:rPr lang="en-US" sz="1800" spc="-5" dirty="0">
                <a:latin typeface="Times New Roman"/>
                <a:cs typeface="Times New Roman"/>
              </a:rPr>
              <a:t>t</a:t>
            </a:r>
            <a:r>
              <a:rPr lang="en-US" sz="1800" dirty="0">
                <a:latin typeface="Times New Roman"/>
                <a:cs typeface="Times New Roman"/>
              </a:rPr>
              <a:t>o </a:t>
            </a:r>
            <a:r>
              <a:rPr lang="en-US" sz="1800" spc="-70"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 </a:t>
            </a:r>
            <a:r>
              <a:rPr lang="en-US" sz="1800" spc="-65" dirty="0">
                <a:latin typeface="Times New Roman"/>
                <a:cs typeface="Times New Roman"/>
              </a:rPr>
              <a:t> </a:t>
            </a:r>
            <a:r>
              <a:rPr lang="en-US" sz="1800" spc="-5" dirty="0">
                <a:solidFill>
                  <a:srgbClr val="0000FF"/>
                </a:solidFill>
                <a:latin typeface="Times New Roman"/>
                <a:cs typeface="Times New Roman"/>
              </a:rPr>
              <a:t>tota</a:t>
            </a:r>
            <a:r>
              <a:rPr lang="en-US" sz="1800" dirty="0">
                <a:solidFill>
                  <a:srgbClr val="0000FF"/>
                </a:solidFill>
                <a:latin typeface="Times New Roman"/>
                <a:cs typeface="Times New Roman"/>
              </a:rPr>
              <a:t>l </a:t>
            </a:r>
            <a:r>
              <a:rPr lang="en-US" sz="1800" spc="-70" dirty="0">
                <a:solidFill>
                  <a:srgbClr val="0000FF"/>
                </a:solidFill>
                <a:latin typeface="Times New Roman"/>
                <a:cs typeface="Times New Roman"/>
              </a:rPr>
              <a:t> </a:t>
            </a:r>
            <a:r>
              <a:rPr lang="en-US" sz="1800" spc="-5" dirty="0">
                <a:solidFill>
                  <a:srgbClr val="0000FF"/>
                </a:solidFill>
                <a:latin typeface="Times New Roman"/>
                <a:cs typeface="Times New Roman"/>
              </a:rPr>
              <a:t>deact</a:t>
            </a:r>
            <a:r>
              <a:rPr lang="en-US" sz="1800" spc="-30" dirty="0">
                <a:solidFill>
                  <a:srgbClr val="0000FF"/>
                </a:solidFill>
                <a:latin typeface="Times New Roman"/>
                <a:cs typeface="Times New Roman"/>
              </a:rPr>
              <a:t>iv</a:t>
            </a:r>
            <a:r>
              <a:rPr lang="en-US" sz="1800" spc="-5" dirty="0">
                <a:solidFill>
                  <a:srgbClr val="0000FF"/>
                </a:solidFill>
                <a:latin typeface="Times New Roman"/>
                <a:cs typeface="Times New Roman"/>
              </a:rPr>
              <a:t>atio</a:t>
            </a:r>
            <a:r>
              <a:rPr lang="en-US" sz="1800" dirty="0">
                <a:solidFill>
                  <a:srgbClr val="0000FF"/>
                </a:solidFill>
                <a:latin typeface="Times New Roman"/>
                <a:cs typeface="Times New Roman"/>
              </a:rPr>
              <a:t>n </a:t>
            </a:r>
            <a:r>
              <a:rPr lang="en-US" sz="1800" spc="-65" dirty="0">
                <a:solidFill>
                  <a:srgbClr val="0000FF"/>
                </a:solidFill>
                <a:latin typeface="Times New Roman"/>
                <a:cs typeface="Times New Roman"/>
              </a:rPr>
              <a:t> </a:t>
            </a:r>
            <a:r>
              <a:rPr lang="en-US" sz="1800" spc="-5" dirty="0">
                <a:solidFill>
                  <a:srgbClr val="0000FF"/>
                </a:solidFill>
                <a:latin typeface="Times New Roman"/>
                <a:cs typeface="Times New Roman"/>
              </a:rPr>
              <a:t>rate</a:t>
            </a:r>
            <a:r>
              <a:rPr lang="en-US" sz="1800" dirty="0">
                <a:latin typeface="Times New Roman"/>
                <a:cs typeface="Times New Roman"/>
              </a:rPr>
              <a:t>, </a:t>
            </a:r>
            <a:r>
              <a:rPr lang="en-US" sz="1800" spc="-70" dirty="0">
                <a:latin typeface="Times New Roman"/>
                <a:cs typeface="Times New Roman"/>
              </a:rPr>
              <a:t> </a:t>
            </a:r>
            <a:r>
              <a:rPr lang="en-US" sz="1800" spc="-5" dirty="0">
                <a:latin typeface="Times New Roman"/>
                <a:cs typeface="Times New Roman"/>
              </a:rPr>
              <a:t>whic</a:t>
            </a:r>
            <a:r>
              <a:rPr lang="en-US" sz="1800" dirty="0">
                <a:latin typeface="Times New Roman"/>
                <a:cs typeface="Times New Roman"/>
              </a:rPr>
              <a:t>h </a:t>
            </a:r>
            <a:r>
              <a:rPr lang="en-US" sz="1800" spc="-70" dirty="0">
                <a:latin typeface="Times New Roman"/>
                <a:cs typeface="Times New Roman"/>
              </a:rPr>
              <a:t> </a:t>
            </a:r>
            <a:r>
              <a:rPr lang="en-US" sz="1800" spc="-5" dirty="0">
                <a:latin typeface="Times New Roman"/>
                <a:cs typeface="Times New Roman"/>
              </a:rPr>
              <a:t>ma</a:t>
            </a:r>
            <a:r>
              <a:rPr lang="en-US" sz="1800" dirty="0">
                <a:latin typeface="Times New Roman"/>
                <a:cs typeface="Times New Roman"/>
              </a:rPr>
              <a:t>y </a:t>
            </a:r>
            <a:r>
              <a:rPr lang="en-US" sz="1800" spc="-70" dirty="0">
                <a:latin typeface="Times New Roman"/>
                <a:cs typeface="Times New Roman"/>
              </a:rPr>
              <a:t> </a:t>
            </a:r>
            <a:r>
              <a:rPr lang="en-US" sz="1800" spc="-5" dirty="0">
                <a:latin typeface="Times New Roman"/>
                <a:cs typeface="Times New Roman"/>
              </a:rPr>
              <a:t>als</a:t>
            </a:r>
            <a:r>
              <a:rPr lang="en-US" sz="1800" dirty="0">
                <a:latin typeface="Times New Roman"/>
                <a:cs typeface="Times New Roman"/>
              </a:rPr>
              <a:t>o </a:t>
            </a:r>
            <a:r>
              <a:rPr lang="en-US" sz="1800" spc="-70" dirty="0">
                <a:latin typeface="Times New Roman"/>
                <a:cs typeface="Times New Roman"/>
              </a:rPr>
              <a:t> </a:t>
            </a:r>
            <a:r>
              <a:rPr lang="en-US" sz="1800" spc="-5" dirty="0">
                <a:latin typeface="Times New Roman"/>
                <a:cs typeface="Times New Roman"/>
              </a:rPr>
              <a:t>includ</a:t>
            </a:r>
            <a:r>
              <a:rPr lang="en-US" sz="1800" dirty="0">
                <a:latin typeface="Times New Roman"/>
                <a:cs typeface="Times New Roman"/>
              </a:rPr>
              <a:t>e </a:t>
            </a:r>
            <a:r>
              <a:rPr lang="en-US" sz="1800" spc="-65"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 radiation-less</a:t>
            </a:r>
            <a:r>
              <a:rPr lang="en-US" sz="1800" spc="-5" dirty="0">
                <a:latin typeface="Times New Roman"/>
                <a:cs typeface="Times New Roman"/>
              </a:rPr>
              <a:t> transitio</a:t>
            </a:r>
            <a:r>
              <a:rPr lang="en-US" sz="1800" dirty="0">
                <a:latin typeface="Times New Roman"/>
                <a:cs typeface="Times New Roman"/>
              </a:rPr>
              <a:t>n </a:t>
            </a:r>
            <a:r>
              <a:rPr lang="en-US" sz="1800" spc="-70" dirty="0">
                <a:latin typeface="Times New Roman"/>
                <a:cs typeface="Times New Roman"/>
              </a:rPr>
              <a:t> </a:t>
            </a:r>
            <a:r>
              <a:rPr lang="en-US" sz="1800" spc="-5" dirty="0">
                <a:latin typeface="Times New Roman"/>
                <a:cs typeface="Times New Roman"/>
              </a:rPr>
              <a:t>rat</a:t>
            </a:r>
            <a:r>
              <a:rPr lang="en-US" sz="1800" dirty="0">
                <a:latin typeface="Times New Roman"/>
                <a:cs typeface="Times New Roman"/>
              </a:rPr>
              <a:t>e </a:t>
            </a:r>
            <a:r>
              <a:rPr lang="en-US" sz="1800" spc="15" dirty="0">
                <a:latin typeface="Times New Roman"/>
                <a:cs typeface="Times New Roman"/>
              </a:rPr>
              <a:t> </a:t>
            </a:r>
            <a:r>
              <a:rPr lang="en-US" sz="1800" i="1" spc="5" dirty="0" err="1">
                <a:latin typeface="Times New Roman"/>
                <a:cs typeface="Times New Roman"/>
              </a:rPr>
              <a:t>R</a:t>
            </a:r>
            <a:r>
              <a:rPr lang="en-US" sz="2400" i="1" spc="-7" baseline="-10416" dirty="0" err="1">
                <a:latin typeface="Times New Roman"/>
                <a:cs typeface="Times New Roman"/>
              </a:rPr>
              <a:t>k</a:t>
            </a:r>
            <a:r>
              <a:rPr lang="en-US" sz="2400" i="1" baseline="-10416" dirty="0">
                <a:latin typeface="Times New Roman"/>
                <a:cs typeface="Times New Roman"/>
              </a:rPr>
              <a:t>  </a:t>
            </a:r>
            <a:r>
              <a:rPr lang="en-US" sz="2400" i="1" spc="-97" baseline="-10416" dirty="0">
                <a:latin typeface="Times New Roman"/>
                <a:cs typeface="Times New Roman"/>
              </a:rPr>
              <a:t> </a:t>
            </a:r>
            <a:r>
              <a:rPr lang="en-US" sz="1800" spc="-5" dirty="0">
                <a:latin typeface="Times New Roman"/>
                <a:cs typeface="Times New Roman"/>
              </a:rPr>
              <a:t>(e.g.</a:t>
            </a:r>
            <a:r>
              <a:rPr lang="en-US" sz="1800" dirty="0">
                <a:latin typeface="Times New Roman"/>
                <a:cs typeface="Times New Roman"/>
              </a:rPr>
              <a:t>, </a:t>
            </a:r>
            <a:r>
              <a:rPr lang="en-US" sz="1800" spc="-65" dirty="0">
                <a:latin typeface="Times New Roman"/>
                <a:cs typeface="Times New Roman"/>
              </a:rPr>
              <a:t> </a:t>
            </a:r>
            <a:r>
              <a:rPr lang="en-US" sz="1800" spc="-5" dirty="0">
                <a:latin typeface="Times New Roman"/>
                <a:cs typeface="Times New Roman"/>
              </a:rPr>
              <a:t>collision-induce</a:t>
            </a:r>
            <a:r>
              <a:rPr lang="en-US" sz="1800" dirty="0">
                <a:latin typeface="Times New Roman"/>
                <a:cs typeface="Times New Roman"/>
              </a:rPr>
              <a:t>d </a:t>
            </a:r>
            <a:r>
              <a:rPr lang="en-US" sz="1800" spc="-65" dirty="0">
                <a:latin typeface="Times New Roman"/>
                <a:cs typeface="Times New Roman"/>
              </a:rPr>
              <a:t> </a:t>
            </a:r>
            <a:r>
              <a:rPr lang="en-US" sz="1800" spc="-5" dirty="0">
                <a:latin typeface="Times New Roman"/>
                <a:cs typeface="Times New Roman"/>
              </a:rPr>
              <a:t>transitions)</a:t>
            </a:r>
            <a:endParaRPr lang="en-US" dirty="0"/>
          </a:p>
        </p:txBody>
      </p:sp>
      <p:sp>
        <p:nvSpPr>
          <p:cNvPr id="16" name="TextBox 15">
            <a:extLst>
              <a:ext uri="{FF2B5EF4-FFF2-40B4-BE49-F238E27FC236}">
                <a16:creationId xmlns:a16="http://schemas.microsoft.com/office/drawing/2014/main" id="{7726E469-1099-E965-76E0-FD87DB275449}"/>
              </a:ext>
            </a:extLst>
          </p:cNvPr>
          <p:cNvSpPr txBox="1"/>
          <p:nvPr/>
        </p:nvSpPr>
        <p:spPr>
          <a:xfrm>
            <a:off x="183314" y="4296242"/>
            <a:ext cx="8777371" cy="1200329"/>
          </a:xfrm>
          <a:prstGeom prst="rect">
            <a:avLst/>
          </a:prstGeom>
          <a:noFill/>
        </p:spPr>
        <p:txBody>
          <a:bodyPr wrap="square">
            <a:spAutoFit/>
          </a:bodyPr>
          <a:lstStyle/>
          <a:p>
            <a:r>
              <a:rPr lang="en-US" sz="1800" spc="-5" dirty="0">
                <a:latin typeface="Times New Roman"/>
                <a:cs typeface="Times New Roman"/>
              </a:rPr>
              <a:t>No</a:t>
            </a:r>
            <a:r>
              <a:rPr lang="en-US" sz="1800" dirty="0">
                <a:latin typeface="Times New Roman"/>
                <a:cs typeface="Times New Roman"/>
              </a:rPr>
              <a:t>t</a:t>
            </a:r>
            <a:r>
              <a:rPr lang="en-US" sz="1800" spc="30" dirty="0">
                <a:latin typeface="Times New Roman"/>
                <a:cs typeface="Times New Roman"/>
              </a:rPr>
              <a:t> </a:t>
            </a:r>
            <a:r>
              <a:rPr lang="en-US" sz="1800" spc="-30" dirty="0">
                <a:latin typeface="Times New Roman"/>
                <a:cs typeface="Times New Roman"/>
              </a:rPr>
              <a:t>e</a:t>
            </a:r>
            <a:r>
              <a:rPr lang="en-US" sz="1800" spc="-20" dirty="0">
                <a:latin typeface="Times New Roman"/>
                <a:cs typeface="Times New Roman"/>
              </a:rPr>
              <a:t>v</a:t>
            </a:r>
            <a:r>
              <a:rPr lang="en-US" sz="1800" spc="-5" dirty="0">
                <a:latin typeface="Times New Roman"/>
                <a:cs typeface="Times New Roman"/>
              </a:rPr>
              <a:t>er</a:t>
            </a:r>
            <a:r>
              <a:rPr lang="en-US" sz="1800" dirty="0">
                <a:latin typeface="Times New Roman"/>
                <a:cs typeface="Times New Roman"/>
              </a:rPr>
              <a:t>y</a:t>
            </a:r>
            <a:r>
              <a:rPr lang="en-US" sz="1800" spc="30" dirty="0">
                <a:latin typeface="Times New Roman"/>
                <a:cs typeface="Times New Roman"/>
              </a:rPr>
              <a:t> </a:t>
            </a:r>
            <a:r>
              <a:rPr lang="en-US" sz="1800" spc="-5" dirty="0">
                <a:latin typeface="Times New Roman"/>
                <a:cs typeface="Times New Roman"/>
              </a:rPr>
              <a:t>photo</a:t>
            </a:r>
            <a:r>
              <a:rPr lang="en-US" sz="1800" dirty="0">
                <a:latin typeface="Times New Roman"/>
                <a:cs typeface="Times New Roman"/>
              </a:rPr>
              <a:t>n</a:t>
            </a:r>
            <a:r>
              <a:rPr lang="en-US" sz="1800" spc="35" dirty="0">
                <a:latin typeface="Times New Roman"/>
                <a:cs typeface="Times New Roman"/>
              </a:rPr>
              <a:t> </a:t>
            </a:r>
            <a:r>
              <a:rPr lang="en-US" sz="1800" spc="-5" dirty="0">
                <a:latin typeface="Times New Roman"/>
                <a:cs typeface="Times New Roman"/>
              </a:rPr>
              <a:t>impinging ont</a:t>
            </a:r>
            <a:r>
              <a:rPr lang="en-US" sz="1800" dirty="0">
                <a:latin typeface="Times New Roman"/>
                <a:cs typeface="Times New Roman"/>
              </a:rPr>
              <a:t>o </a:t>
            </a:r>
            <a:r>
              <a:rPr lang="en-US" sz="1800" spc="-5" dirty="0">
                <a:latin typeface="Times New Roman"/>
                <a:cs typeface="Times New Roman"/>
              </a:rPr>
              <a:t>th</a:t>
            </a:r>
            <a:r>
              <a:rPr lang="en-US" sz="1800" dirty="0">
                <a:latin typeface="Times New Roman"/>
                <a:cs typeface="Times New Roman"/>
              </a:rPr>
              <a:t>e </a:t>
            </a:r>
            <a:r>
              <a:rPr lang="en-US" sz="1800" spc="-5" dirty="0">
                <a:latin typeface="Times New Roman"/>
                <a:cs typeface="Times New Roman"/>
              </a:rPr>
              <a:t>photomultiplie</a:t>
            </a:r>
            <a:r>
              <a:rPr lang="en-US" sz="1800" dirty="0">
                <a:latin typeface="Times New Roman"/>
                <a:cs typeface="Times New Roman"/>
              </a:rPr>
              <a:t>r </a:t>
            </a:r>
            <a:r>
              <a:rPr lang="en-US" sz="1800" spc="-5" dirty="0">
                <a:latin typeface="Times New Roman"/>
                <a:cs typeface="Times New Roman"/>
              </a:rPr>
              <a:t>cathod</a:t>
            </a:r>
            <a:r>
              <a:rPr lang="en-US" sz="1800" dirty="0">
                <a:latin typeface="Times New Roman"/>
                <a:cs typeface="Times New Roman"/>
              </a:rPr>
              <a:t>e </a:t>
            </a:r>
            <a:r>
              <a:rPr lang="en-US" sz="1800" spc="-5" dirty="0">
                <a:latin typeface="Times New Roman"/>
                <a:cs typeface="Times New Roman"/>
              </a:rPr>
              <a:t>release</a:t>
            </a:r>
            <a:r>
              <a:rPr lang="en-US" sz="1800" dirty="0">
                <a:latin typeface="Times New Roman"/>
                <a:cs typeface="Times New Roman"/>
              </a:rPr>
              <a:t>s a </a:t>
            </a:r>
            <a:r>
              <a:rPr lang="en-US" sz="1800" spc="-5" dirty="0">
                <a:latin typeface="Times New Roman"/>
                <a:cs typeface="Times New Roman"/>
              </a:rPr>
              <a:t>photoelectron</a:t>
            </a:r>
            <a:r>
              <a:rPr lang="en-US" sz="1800" dirty="0">
                <a:latin typeface="Times New Roman"/>
                <a:cs typeface="Times New Roman"/>
              </a:rPr>
              <a:t>; </a:t>
            </a:r>
            <a:r>
              <a:rPr lang="en-US" sz="1800" spc="-70" dirty="0">
                <a:latin typeface="Times New Roman"/>
                <a:cs typeface="Times New Roman"/>
              </a:rPr>
              <a:t> </a:t>
            </a:r>
            <a:r>
              <a:rPr lang="en-US" sz="1800" spc="-5" dirty="0">
                <a:latin typeface="Times New Roman"/>
                <a:cs typeface="Times New Roman"/>
              </a:rPr>
              <a:t>onl</a:t>
            </a:r>
            <a:r>
              <a:rPr lang="en-US" sz="1800" dirty="0">
                <a:latin typeface="Times New Roman"/>
                <a:cs typeface="Times New Roman"/>
              </a:rPr>
              <a:t>y </a:t>
            </a:r>
            <a:r>
              <a:rPr lang="en-US" sz="1800" spc="-5" dirty="0">
                <a:latin typeface="Times New Roman"/>
                <a:cs typeface="Times New Roman"/>
              </a:rPr>
              <a:t>th</a:t>
            </a:r>
            <a:r>
              <a:rPr lang="en-US" sz="1800" dirty="0">
                <a:latin typeface="Times New Roman"/>
                <a:cs typeface="Times New Roman"/>
              </a:rPr>
              <a:t>e </a:t>
            </a:r>
            <a:r>
              <a:rPr lang="en-US" sz="1800" spc="-5" dirty="0">
                <a:solidFill>
                  <a:srgbClr val="00B0F0"/>
                </a:solidFill>
                <a:latin typeface="Times New Roman"/>
                <a:cs typeface="Times New Roman"/>
              </a:rPr>
              <a:t>fraction </a:t>
            </a:r>
            <a:r>
              <a:rPr lang="en-US" sz="1800" i="1" spc="-50" dirty="0" err="1">
                <a:solidFill>
                  <a:srgbClr val="00B0F0"/>
                </a:solidFill>
                <a:latin typeface="Arial"/>
                <a:cs typeface="Arial"/>
              </a:rPr>
              <a:t>η</a:t>
            </a:r>
            <a:r>
              <a:rPr lang="en-US" sz="2400" spc="-7" baseline="-10416" dirty="0" err="1">
                <a:solidFill>
                  <a:srgbClr val="00B0F0"/>
                </a:solidFill>
                <a:latin typeface="Times New Roman"/>
                <a:cs typeface="Times New Roman"/>
              </a:rPr>
              <a:t>ph</a:t>
            </a:r>
            <a:r>
              <a:rPr lang="en-US" sz="2400" spc="127" baseline="-10416" dirty="0">
                <a:solidFill>
                  <a:srgbClr val="00B0F0"/>
                </a:solidFill>
                <a:latin typeface="Times New Roman"/>
                <a:cs typeface="Times New Roman"/>
              </a:rPr>
              <a:t> </a:t>
            </a:r>
            <a:r>
              <a:rPr lang="en-US" sz="1800" spc="-20" dirty="0">
                <a:solidFill>
                  <a:srgbClr val="00B0F0"/>
                </a:solidFill>
                <a:latin typeface="Lucida Sans Unicode"/>
                <a:cs typeface="Lucida Sans Unicode"/>
              </a:rPr>
              <a:t>=</a:t>
            </a:r>
            <a:r>
              <a:rPr lang="en-US" sz="1800" spc="-95" dirty="0">
                <a:solidFill>
                  <a:srgbClr val="00B0F0"/>
                </a:solidFill>
                <a:latin typeface="Lucida Sans Unicode"/>
                <a:cs typeface="Lucida Sans Unicode"/>
              </a:rPr>
              <a:t> </a:t>
            </a:r>
            <a:r>
              <a:rPr lang="en-US" sz="1800" i="1" spc="45" dirty="0" err="1">
                <a:solidFill>
                  <a:srgbClr val="00B0F0"/>
                </a:solidFill>
                <a:latin typeface="Times New Roman"/>
                <a:cs typeface="Times New Roman"/>
              </a:rPr>
              <a:t>n</a:t>
            </a:r>
            <a:r>
              <a:rPr lang="en-US" sz="2400" spc="-7" baseline="-10416" dirty="0" err="1">
                <a:solidFill>
                  <a:srgbClr val="00B0F0"/>
                </a:solidFill>
                <a:latin typeface="Times New Roman"/>
                <a:cs typeface="Times New Roman"/>
              </a:rPr>
              <a:t>p</a:t>
            </a:r>
            <a:r>
              <a:rPr lang="en-US" sz="2400" spc="52" baseline="-10416" dirty="0" err="1">
                <a:solidFill>
                  <a:srgbClr val="00B0F0"/>
                </a:solidFill>
                <a:latin typeface="Times New Roman"/>
                <a:cs typeface="Times New Roman"/>
              </a:rPr>
              <a:t>e</a:t>
            </a:r>
            <a:r>
              <a:rPr lang="en-US" sz="1800" i="1" spc="195" dirty="0">
                <a:solidFill>
                  <a:srgbClr val="00B0F0"/>
                </a:solidFill>
                <a:latin typeface="Arial"/>
                <a:cs typeface="Arial"/>
              </a:rPr>
              <a:t>/</a:t>
            </a:r>
            <a:r>
              <a:rPr lang="en-US" sz="1800" i="1" spc="45" dirty="0" err="1">
                <a:solidFill>
                  <a:srgbClr val="00B0F0"/>
                </a:solidFill>
                <a:latin typeface="Times New Roman"/>
                <a:cs typeface="Times New Roman"/>
              </a:rPr>
              <a:t>n</a:t>
            </a:r>
            <a:r>
              <a:rPr lang="en-US" sz="2400" spc="-7" baseline="-10416" dirty="0" err="1">
                <a:solidFill>
                  <a:srgbClr val="00B0F0"/>
                </a:solidFill>
                <a:latin typeface="Times New Roman"/>
                <a:cs typeface="Times New Roman"/>
              </a:rPr>
              <a:t>ph</a:t>
            </a:r>
            <a:r>
              <a:rPr lang="en-US" sz="2400" baseline="-10416" dirty="0">
                <a:solidFill>
                  <a:srgbClr val="00B0F0"/>
                </a:solidFill>
                <a:latin typeface="Times New Roman"/>
                <a:cs typeface="Times New Roman"/>
              </a:rPr>
              <a:t> </a:t>
            </a:r>
            <a:r>
              <a:rPr lang="en-US" sz="1800" spc="-5" dirty="0">
                <a:latin typeface="Times New Roman"/>
                <a:cs typeface="Times New Roman"/>
              </a:rPr>
              <a:t>o</a:t>
            </a:r>
            <a:r>
              <a:rPr lang="en-US" sz="1800" dirty="0">
                <a:latin typeface="Times New Roman"/>
                <a:cs typeface="Times New Roman"/>
              </a:rPr>
              <a:t>f </a:t>
            </a:r>
            <a:r>
              <a:rPr lang="en-US" sz="1800" spc="-5" dirty="0">
                <a:latin typeface="Times New Roman"/>
                <a:cs typeface="Times New Roman"/>
              </a:rPr>
              <a:t>thes</a:t>
            </a:r>
            <a:r>
              <a:rPr lang="en-US" sz="1800" dirty="0">
                <a:latin typeface="Times New Roman"/>
                <a:cs typeface="Times New Roman"/>
              </a:rPr>
              <a:t>e </a:t>
            </a:r>
            <a:r>
              <a:rPr lang="en-US" sz="1800" spc="-5" dirty="0">
                <a:latin typeface="Times New Roman"/>
                <a:cs typeface="Times New Roman"/>
              </a:rPr>
              <a:t>photon</a:t>
            </a:r>
            <a:r>
              <a:rPr lang="en-US" sz="1800" dirty="0">
                <a:latin typeface="Times New Roman"/>
                <a:cs typeface="Times New Roman"/>
              </a:rPr>
              <a:t>s </a:t>
            </a:r>
            <a:r>
              <a:rPr lang="en-US" sz="1800" spc="-5" dirty="0">
                <a:latin typeface="Times New Roman"/>
                <a:cs typeface="Times New Roman"/>
              </a:rPr>
              <a:t>produce</a:t>
            </a:r>
            <a:r>
              <a:rPr lang="en-US" sz="1800" dirty="0">
                <a:latin typeface="Times New Roman"/>
                <a:cs typeface="Times New Roman"/>
              </a:rPr>
              <a:t>s </a:t>
            </a:r>
            <a:r>
              <a:rPr lang="en-US" sz="1800" spc="-5" dirty="0">
                <a:latin typeface="Times New Roman"/>
                <a:cs typeface="Times New Roman"/>
              </a:rPr>
              <a:t>o</a:t>
            </a:r>
            <a:r>
              <a:rPr lang="en-US" sz="1800" dirty="0">
                <a:latin typeface="Times New Roman"/>
                <a:cs typeface="Times New Roman"/>
              </a:rPr>
              <a:t>n </a:t>
            </a:r>
            <a:r>
              <a:rPr lang="en-US" sz="1800" spc="-5" dirty="0">
                <a:latin typeface="Times New Roman"/>
                <a:cs typeface="Times New Roman"/>
              </a:rPr>
              <a:t>th</a:t>
            </a:r>
            <a:r>
              <a:rPr lang="en-US" sz="1800" dirty="0">
                <a:latin typeface="Times New Roman"/>
                <a:cs typeface="Times New Roman"/>
              </a:rPr>
              <a:t>e </a:t>
            </a:r>
            <a:r>
              <a:rPr lang="en-US" sz="1800" spc="-25" dirty="0">
                <a:solidFill>
                  <a:srgbClr val="00B0F0"/>
                </a:solidFill>
                <a:latin typeface="Times New Roman"/>
                <a:cs typeface="Times New Roman"/>
              </a:rPr>
              <a:t>a</a:t>
            </a:r>
            <a:r>
              <a:rPr lang="en-US" sz="1800" spc="-20" dirty="0">
                <a:solidFill>
                  <a:srgbClr val="00B0F0"/>
                </a:solidFill>
                <a:latin typeface="Times New Roman"/>
                <a:cs typeface="Times New Roman"/>
              </a:rPr>
              <a:t>v</a:t>
            </a:r>
            <a:r>
              <a:rPr lang="en-US" sz="1800" spc="-5" dirty="0">
                <a:solidFill>
                  <a:srgbClr val="00B0F0"/>
                </a:solidFill>
                <a:latin typeface="Times New Roman"/>
                <a:cs typeface="Times New Roman"/>
              </a:rPr>
              <a:t>erag</a:t>
            </a:r>
            <a:r>
              <a:rPr lang="en-US" sz="1800" dirty="0">
                <a:solidFill>
                  <a:srgbClr val="00B0F0"/>
                </a:solidFill>
                <a:latin typeface="Times New Roman"/>
                <a:cs typeface="Times New Roman"/>
              </a:rPr>
              <a:t>e </a:t>
            </a:r>
            <a:r>
              <a:rPr lang="en-US" sz="1800" i="1" spc="40" dirty="0" err="1">
                <a:solidFill>
                  <a:srgbClr val="00B0F0"/>
                </a:solidFill>
                <a:latin typeface="Times New Roman"/>
                <a:cs typeface="Times New Roman"/>
              </a:rPr>
              <a:t>n</a:t>
            </a:r>
            <a:r>
              <a:rPr lang="en-US" sz="2400" spc="-7" baseline="-10416" dirty="0" err="1">
                <a:solidFill>
                  <a:srgbClr val="00B0F0"/>
                </a:solidFill>
                <a:latin typeface="Times New Roman"/>
                <a:cs typeface="Times New Roman"/>
              </a:rPr>
              <a:t>pe</a:t>
            </a:r>
            <a:r>
              <a:rPr lang="en-US" sz="2400" baseline="-10416" dirty="0">
                <a:solidFill>
                  <a:srgbClr val="00B0F0"/>
                </a:solidFill>
                <a:latin typeface="Times New Roman"/>
                <a:cs typeface="Times New Roman"/>
              </a:rPr>
              <a:t> </a:t>
            </a:r>
            <a:r>
              <a:rPr lang="en-US" sz="1800" spc="-5" dirty="0">
                <a:latin typeface="Times New Roman"/>
                <a:cs typeface="Times New Roman"/>
              </a:rPr>
              <a:t>photoelectrons. Th</a:t>
            </a:r>
            <a:r>
              <a:rPr lang="en-US" sz="1800" dirty="0">
                <a:latin typeface="Times New Roman"/>
                <a:cs typeface="Times New Roman"/>
              </a:rPr>
              <a:t>e</a:t>
            </a:r>
            <a:r>
              <a:rPr lang="en-US" sz="1800" spc="90" dirty="0">
                <a:latin typeface="Times New Roman"/>
                <a:cs typeface="Times New Roman"/>
              </a:rPr>
              <a:t> </a:t>
            </a:r>
            <a:r>
              <a:rPr lang="en-US" sz="1800" spc="-5" dirty="0">
                <a:solidFill>
                  <a:srgbClr val="00B0F0"/>
                </a:solidFill>
                <a:latin typeface="Times New Roman"/>
                <a:cs typeface="Times New Roman"/>
              </a:rPr>
              <a:t>quantit</a:t>
            </a:r>
            <a:r>
              <a:rPr lang="en-US" sz="1800" dirty="0">
                <a:solidFill>
                  <a:srgbClr val="00B0F0"/>
                </a:solidFill>
                <a:latin typeface="Times New Roman"/>
                <a:cs typeface="Times New Roman"/>
              </a:rPr>
              <a:t>y</a:t>
            </a:r>
            <a:r>
              <a:rPr lang="en-US" sz="1800" spc="85" dirty="0">
                <a:solidFill>
                  <a:srgbClr val="00B0F0"/>
                </a:solidFill>
                <a:latin typeface="Times New Roman"/>
                <a:cs typeface="Times New Roman"/>
              </a:rPr>
              <a:t> </a:t>
            </a:r>
            <a:r>
              <a:rPr lang="en-US" sz="1800" i="1" spc="-50" dirty="0" err="1">
                <a:solidFill>
                  <a:srgbClr val="00B0F0"/>
                </a:solidFill>
                <a:latin typeface="Arial"/>
                <a:cs typeface="Arial"/>
              </a:rPr>
              <a:t>η</a:t>
            </a:r>
            <a:r>
              <a:rPr lang="en-US" sz="2400" spc="-7" baseline="-10416" dirty="0" err="1">
                <a:solidFill>
                  <a:srgbClr val="00B0F0"/>
                </a:solidFill>
                <a:latin typeface="Times New Roman"/>
                <a:cs typeface="Times New Roman"/>
              </a:rPr>
              <a:t>ph</a:t>
            </a:r>
            <a:r>
              <a:rPr lang="en-US" sz="2400" baseline="-10416" dirty="0">
                <a:solidFill>
                  <a:srgbClr val="00B0F0"/>
                </a:solidFill>
                <a:latin typeface="Times New Roman"/>
                <a:cs typeface="Times New Roman"/>
              </a:rPr>
              <a:t> </a:t>
            </a:r>
            <a:r>
              <a:rPr lang="en-US" sz="2400" spc="-7" baseline="-10416" dirty="0">
                <a:solidFill>
                  <a:srgbClr val="00B0F0"/>
                </a:solidFill>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s</a:t>
            </a:r>
            <a:r>
              <a:rPr lang="en-US" sz="1800" spc="85" dirty="0">
                <a:latin typeface="Times New Roman"/>
                <a:cs typeface="Times New Roman"/>
              </a:rPr>
              <a:t> </a:t>
            </a:r>
            <a:r>
              <a:rPr lang="en-US" sz="1800" spc="-5" dirty="0">
                <a:latin typeface="Times New Roman"/>
                <a:cs typeface="Times New Roman"/>
              </a:rPr>
              <a:t>calle</a:t>
            </a:r>
            <a:r>
              <a:rPr lang="en-US" sz="1800" dirty="0">
                <a:latin typeface="Times New Roman"/>
                <a:cs typeface="Times New Roman"/>
              </a:rPr>
              <a:t>d</a:t>
            </a:r>
            <a:r>
              <a:rPr lang="en-US" sz="1800" spc="85"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85" dirty="0">
                <a:latin typeface="Times New Roman"/>
                <a:cs typeface="Times New Roman"/>
              </a:rPr>
              <a:t> </a:t>
            </a:r>
            <a:r>
              <a:rPr lang="en-US" sz="1800" i="1" spc="-5" dirty="0">
                <a:latin typeface="Times New Roman"/>
                <a:cs typeface="Times New Roman"/>
              </a:rPr>
              <a:t>quantu</a:t>
            </a:r>
            <a:r>
              <a:rPr lang="en-US" sz="1800" i="1" dirty="0">
                <a:latin typeface="Times New Roman"/>
                <a:cs typeface="Times New Roman"/>
              </a:rPr>
              <a:t>m</a:t>
            </a:r>
            <a:r>
              <a:rPr lang="en-US" sz="1800" i="1" spc="90" dirty="0">
                <a:latin typeface="Times New Roman"/>
                <a:cs typeface="Times New Roman"/>
              </a:rPr>
              <a:t> </a:t>
            </a:r>
            <a:r>
              <a:rPr lang="en-US" sz="1800" i="1" spc="-5" dirty="0">
                <a:latin typeface="Times New Roman"/>
                <a:cs typeface="Times New Roman"/>
              </a:rPr>
              <a:t>e</a:t>
            </a:r>
            <a:r>
              <a:rPr lang="en-US" sz="1800" i="1" spc="-20" dirty="0">
                <a:latin typeface="Times New Roman"/>
                <a:cs typeface="Times New Roman"/>
              </a:rPr>
              <a:t>f</a:t>
            </a:r>
            <a:r>
              <a:rPr lang="en-US" sz="1800" i="1" spc="-15" dirty="0">
                <a:latin typeface="Times New Roman"/>
                <a:cs typeface="Times New Roman"/>
              </a:rPr>
              <a:t>ficienc</a:t>
            </a:r>
            <a:r>
              <a:rPr lang="en-US" sz="1800" i="1" spc="-10" dirty="0">
                <a:latin typeface="Times New Roman"/>
                <a:cs typeface="Times New Roman"/>
              </a:rPr>
              <a:t>y</a:t>
            </a:r>
            <a:r>
              <a:rPr lang="en-US" sz="1800" i="1" spc="80" dirty="0">
                <a:latin typeface="Times New Roman"/>
                <a:cs typeface="Times New Roman"/>
              </a:rPr>
              <a:t> </a:t>
            </a:r>
            <a:r>
              <a:rPr lang="en-US" sz="1800" i="1" spc="-5" dirty="0">
                <a:latin typeface="Times New Roman"/>
                <a:cs typeface="Times New Roman"/>
              </a:rPr>
              <a:t>o</a:t>
            </a:r>
            <a:r>
              <a:rPr lang="en-US" sz="1800" i="1" dirty="0">
                <a:latin typeface="Times New Roman"/>
                <a:cs typeface="Times New Roman"/>
              </a:rPr>
              <a:t>f</a:t>
            </a:r>
            <a:r>
              <a:rPr lang="en-US" sz="1800" i="1" spc="90" dirty="0">
                <a:latin typeface="Times New Roman"/>
                <a:cs typeface="Times New Roman"/>
              </a:rPr>
              <a:t> </a:t>
            </a:r>
            <a:r>
              <a:rPr lang="en-US" sz="1800" i="1" spc="-5" dirty="0">
                <a:latin typeface="Times New Roman"/>
                <a:cs typeface="Times New Roman"/>
              </a:rPr>
              <a:t>th</a:t>
            </a:r>
            <a:r>
              <a:rPr lang="en-US" sz="1800" i="1" dirty="0">
                <a:latin typeface="Times New Roman"/>
                <a:cs typeface="Times New Roman"/>
              </a:rPr>
              <a:t>e</a:t>
            </a:r>
            <a:r>
              <a:rPr lang="en-US" sz="1800" i="1" spc="85" dirty="0">
                <a:latin typeface="Times New Roman"/>
                <a:cs typeface="Times New Roman"/>
              </a:rPr>
              <a:t> </a:t>
            </a:r>
            <a:r>
              <a:rPr lang="en-US" sz="1800" i="1" spc="-5" dirty="0">
                <a:latin typeface="Times New Roman"/>
                <a:cs typeface="Times New Roman"/>
              </a:rPr>
              <a:t>photocathod</a:t>
            </a:r>
            <a:r>
              <a:rPr lang="en-US" sz="1800" i="1" dirty="0">
                <a:latin typeface="Times New Roman"/>
                <a:cs typeface="Times New Roman"/>
              </a:rPr>
              <a:t>e</a:t>
            </a:r>
            <a:r>
              <a:rPr lang="en-US" sz="1800" dirty="0">
                <a:latin typeface="Times New Roman"/>
                <a:cs typeface="Times New Roman"/>
              </a:rPr>
              <a:t>.</a:t>
            </a:r>
            <a:r>
              <a:rPr lang="en-US" sz="1800" spc="105"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100" dirty="0">
                <a:latin typeface="Times New Roman"/>
                <a:cs typeface="Times New Roman"/>
              </a:rPr>
              <a:t> </a:t>
            </a:r>
            <a:r>
              <a:rPr lang="en-US" sz="1800" spc="-5" dirty="0">
                <a:latin typeface="Times New Roman"/>
                <a:cs typeface="Times New Roman"/>
              </a:rPr>
              <a:t>numbe</a:t>
            </a:r>
            <a:r>
              <a:rPr lang="en-US" sz="1800" dirty="0">
                <a:latin typeface="Times New Roman"/>
                <a:cs typeface="Times New Roman"/>
              </a:rPr>
              <a:t>r</a:t>
            </a:r>
            <a:r>
              <a:rPr lang="en-US" sz="1800" spc="100" dirty="0">
                <a:latin typeface="Times New Roman"/>
                <a:cs typeface="Times New Roman"/>
              </a:rPr>
              <a:t> </a:t>
            </a:r>
            <a:r>
              <a:rPr lang="en-US" sz="1800" i="1" spc="40" dirty="0" err="1">
                <a:latin typeface="Times New Roman"/>
                <a:cs typeface="Times New Roman"/>
              </a:rPr>
              <a:t>n</a:t>
            </a:r>
            <a:r>
              <a:rPr lang="en-US" sz="2400" spc="-7" baseline="-10416" dirty="0" err="1">
                <a:latin typeface="Times New Roman"/>
                <a:cs typeface="Times New Roman"/>
              </a:rPr>
              <a:t>pe</a:t>
            </a:r>
            <a:r>
              <a:rPr lang="en-US" sz="2400" baseline="-10416" dirty="0">
                <a:latin typeface="Times New Roman"/>
                <a:cs typeface="Times New Roman"/>
              </a:rPr>
              <a:t> </a:t>
            </a:r>
            <a:r>
              <a:rPr lang="en-US" sz="2400" spc="15" baseline="-10416" dirty="0">
                <a:latin typeface="Times New Roman"/>
                <a:cs typeface="Times New Roman"/>
              </a:rPr>
              <a:t> </a:t>
            </a:r>
            <a:r>
              <a:rPr lang="en-US" sz="1800" spc="-5" dirty="0">
                <a:latin typeface="Times New Roman"/>
                <a:cs typeface="Times New Roman"/>
              </a:rPr>
              <a:t>o</a:t>
            </a:r>
            <a:r>
              <a:rPr lang="en-US" sz="1800" dirty="0">
                <a:latin typeface="Times New Roman"/>
                <a:cs typeface="Times New Roman"/>
              </a:rPr>
              <a:t>f</a:t>
            </a:r>
            <a:r>
              <a:rPr lang="en-US" sz="1800" spc="100" dirty="0">
                <a:latin typeface="Times New Roman"/>
                <a:cs typeface="Times New Roman"/>
              </a:rPr>
              <a:t> </a:t>
            </a:r>
            <a:r>
              <a:rPr lang="en-US" sz="1800" spc="-5" dirty="0">
                <a:latin typeface="Times New Roman"/>
                <a:cs typeface="Times New Roman"/>
              </a:rPr>
              <a:t>photoelectron</a:t>
            </a:r>
            <a:r>
              <a:rPr lang="en-US" sz="1800" dirty="0">
                <a:latin typeface="Times New Roman"/>
                <a:cs typeface="Times New Roman"/>
              </a:rPr>
              <a:t>s</a:t>
            </a:r>
            <a:r>
              <a:rPr lang="en-US" sz="1800" spc="105" dirty="0">
                <a:latin typeface="Times New Roman"/>
                <a:cs typeface="Times New Roman"/>
              </a:rPr>
              <a:t> </a:t>
            </a:r>
            <a:r>
              <a:rPr lang="en-US" sz="1800" spc="-5" dirty="0">
                <a:latin typeface="Times New Roman"/>
                <a:cs typeface="Times New Roman"/>
              </a:rPr>
              <a:t>counte</a:t>
            </a:r>
            <a:r>
              <a:rPr lang="en-US" sz="1800" dirty="0">
                <a:latin typeface="Times New Roman"/>
                <a:cs typeface="Times New Roman"/>
              </a:rPr>
              <a:t>d</a:t>
            </a:r>
            <a:r>
              <a:rPr lang="en-US" sz="1800" spc="100" dirty="0">
                <a:latin typeface="Times New Roman"/>
                <a:cs typeface="Times New Roman"/>
              </a:rPr>
              <a:t> </a:t>
            </a:r>
            <a:r>
              <a:rPr lang="en-US" sz="1800" spc="-5" dirty="0">
                <a:latin typeface="Times New Roman"/>
                <a:cs typeface="Times New Roman"/>
              </a:rPr>
              <a:t>pe</a:t>
            </a:r>
            <a:r>
              <a:rPr lang="en-US" sz="1800" dirty="0">
                <a:latin typeface="Times New Roman"/>
                <a:cs typeface="Times New Roman"/>
              </a:rPr>
              <a:t>r</a:t>
            </a:r>
            <a:r>
              <a:rPr lang="en-US" sz="1800" spc="100" dirty="0">
                <a:latin typeface="Times New Roman"/>
                <a:cs typeface="Times New Roman"/>
              </a:rPr>
              <a:t> </a:t>
            </a:r>
            <a:r>
              <a:rPr lang="en-US" sz="1800" spc="-5" dirty="0">
                <a:latin typeface="Times New Roman"/>
                <a:cs typeface="Times New Roman"/>
              </a:rPr>
              <a:t>secon</a:t>
            </a:r>
            <a:r>
              <a:rPr lang="en-US" sz="1800" dirty="0">
                <a:latin typeface="Times New Roman"/>
                <a:cs typeface="Times New Roman"/>
              </a:rPr>
              <a:t>d</a:t>
            </a:r>
            <a:r>
              <a:rPr lang="en-US" sz="1800" spc="100"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s</a:t>
            </a:r>
            <a:r>
              <a:rPr lang="en-US" sz="1800" spc="100" dirty="0">
                <a:latin typeface="Times New Roman"/>
                <a:cs typeface="Times New Roman"/>
              </a:rPr>
              <a:t> </a:t>
            </a:r>
            <a:r>
              <a:rPr lang="en-US" sz="1800" spc="-5" dirty="0">
                <a:latin typeface="Times New Roman"/>
                <a:cs typeface="Times New Roman"/>
              </a:rPr>
              <a:t>then</a:t>
            </a:r>
            <a:endParaRPr lang="en-US" dirty="0"/>
          </a:p>
        </p:txBody>
      </p:sp>
      <p:sp>
        <p:nvSpPr>
          <p:cNvPr id="18" name="TextBox 17">
            <a:extLst>
              <a:ext uri="{FF2B5EF4-FFF2-40B4-BE49-F238E27FC236}">
                <a16:creationId xmlns:a16="http://schemas.microsoft.com/office/drawing/2014/main" id="{087E9FED-60B8-5E17-2F07-B04B35CCA991}"/>
              </a:ext>
            </a:extLst>
          </p:cNvPr>
          <p:cNvSpPr txBox="1"/>
          <p:nvPr/>
        </p:nvSpPr>
        <p:spPr>
          <a:xfrm>
            <a:off x="216310" y="3965721"/>
            <a:ext cx="4626076" cy="369332"/>
          </a:xfrm>
          <a:prstGeom prst="rect">
            <a:avLst/>
          </a:prstGeom>
          <a:noFill/>
        </p:spPr>
        <p:txBody>
          <a:bodyPr wrap="square">
            <a:spAutoFit/>
          </a:bodyPr>
          <a:lstStyle/>
          <a:p>
            <a:r>
              <a:rPr lang="en-US" sz="1800" i="1" spc="-5" dirty="0">
                <a:solidFill>
                  <a:srgbClr val="0000FF"/>
                </a:solidFill>
                <a:latin typeface="Times New Roman"/>
                <a:cs typeface="Times New Roman"/>
              </a:rPr>
              <a:t>Quantu</a:t>
            </a:r>
            <a:r>
              <a:rPr lang="en-US" sz="1800" i="1" dirty="0">
                <a:solidFill>
                  <a:srgbClr val="0000FF"/>
                </a:solidFill>
                <a:latin typeface="Times New Roman"/>
                <a:cs typeface="Times New Roman"/>
              </a:rPr>
              <a:t>m</a:t>
            </a:r>
            <a:r>
              <a:rPr lang="en-US" sz="1800" i="1" spc="90" dirty="0">
                <a:solidFill>
                  <a:srgbClr val="0000FF"/>
                </a:solidFill>
                <a:latin typeface="Times New Roman"/>
                <a:cs typeface="Times New Roman"/>
              </a:rPr>
              <a:t> </a:t>
            </a:r>
            <a:r>
              <a:rPr lang="en-US" sz="1800" i="1" spc="-5" dirty="0">
                <a:solidFill>
                  <a:srgbClr val="0000FF"/>
                </a:solidFill>
                <a:latin typeface="Times New Roman"/>
                <a:cs typeface="Times New Roman"/>
              </a:rPr>
              <a:t>E</a:t>
            </a:r>
            <a:r>
              <a:rPr lang="en-US" sz="1800" i="1" spc="-20" dirty="0">
                <a:solidFill>
                  <a:srgbClr val="0000FF"/>
                </a:solidFill>
                <a:latin typeface="Times New Roman"/>
                <a:cs typeface="Times New Roman"/>
              </a:rPr>
              <a:t>f</a:t>
            </a:r>
            <a:r>
              <a:rPr lang="en-US" sz="1800" i="1" spc="-15" dirty="0">
                <a:solidFill>
                  <a:srgbClr val="0000FF"/>
                </a:solidFill>
                <a:latin typeface="Times New Roman"/>
                <a:cs typeface="Times New Roman"/>
              </a:rPr>
              <a:t>ficienc</a:t>
            </a:r>
            <a:r>
              <a:rPr lang="en-US" sz="1800" i="1" spc="-10" dirty="0">
                <a:solidFill>
                  <a:srgbClr val="0000FF"/>
                </a:solidFill>
                <a:latin typeface="Times New Roman"/>
                <a:cs typeface="Times New Roman"/>
              </a:rPr>
              <a:t>y</a:t>
            </a:r>
            <a:r>
              <a:rPr lang="en-US" sz="1800" i="1" spc="80" dirty="0">
                <a:solidFill>
                  <a:srgbClr val="0000FF"/>
                </a:solidFill>
                <a:latin typeface="Times New Roman"/>
                <a:cs typeface="Times New Roman"/>
              </a:rPr>
              <a:t> </a:t>
            </a:r>
            <a:r>
              <a:rPr lang="en-US" sz="1800" i="1" spc="-5" dirty="0">
                <a:solidFill>
                  <a:srgbClr val="0000FF"/>
                </a:solidFill>
                <a:latin typeface="Times New Roman"/>
                <a:cs typeface="Times New Roman"/>
              </a:rPr>
              <a:t>o</a:t>
            </a:r>
            <a:r>
              <a:rPr lang="en-US" sz="1800" i="1" dirty="0">
                <a:solidFill>
                  <a:srgbClr val="0000FF"/>
                </a:solidFill>
                <a:latin typeface="Times New Roman"/>
                <a:cs typeface="Times New Roman"/>
              </a:rPr>
              <a:t>f</a:t>
            </a:r>
            <a:r>
              <a:rPr lang="en-US" sz="1800" i="1" spc="90" dirty="0">
                <a:solidFill>
                  <a:srgbClr val="0000FF"/>
                </a:solidFill>
                <a:latin typeface="Times New Roman"/>
                <a:cs typeface="Times New Roman"/>
              </a:rPr>
              <a:t> </a:t>
            </a:r>
            <a:r>
              <a:rPr lang="en-US" sz="1800" i="1" spc="-5" dirty="0">
                <a:solidFill>
                  <a:srgbClr val="0000FF"/>
                </a:solidFill>
                <a:latin typeface="Times New Roman"/>
                <a:cs typeface="Times New Roman"/>
              </a:rPr>
              <a:t>th</a:t>
            </a:r>
            <a:r>
              <a:rPr lang="en-US" sz="1800" i="1" dirty="0">
                <a:solidFill>
                  <a:srgbClr val="0000FF"/>
                </a:solidFill>
                <a:latin typeface="Times New Roman"/>
                <a:cs typeface="Times New Roman"/>
              </a:rPr>
              <a:t>e</a:t>
            </a:r>
            <a:r>
              <a:rPr lang="en-US" sz="1800" i="1" spc="85" dirty="0">
                <a:solidFill>
                  <a:srgbClr val="0000FF"/>
                </a:solidFill>
                <a:latin typeface="Times New Roman"/>
                <a:cs typeface="Times New Roman"/>
              </a:rPr>
              <a:t> </a:t>
            </a:r>
            <a:r>
              <a:rPr lang="en-US" sz="1800" i="1" spc="-5" dirty="0">
                <a:solidFill>
                  <a:srgbClr val="0000FF"/>
                </a:solidFill>
                <a:latin typeface="Times New Roman"/>
                <a:cs typeface="Times New Roman"/>
              </a:rPr>
              <a:t>Photocathod</a:t>
            </a:r>
            <a:r>
              <a:rPr lang="en-US" sz="1800" i="1" dirty="0">
                <a:solidFill>
                  <a:srgbClr val="0000FF"/>
                </a:solidFill>
                <a:latin typeface="Times New Roman"/>
                <a:cs typeface="Times New Roman"/>
              </a:rPr>
              <a:t>e</a:t>
            </a:r>
            <a:r>
              <a:rPr lang="en-US" sz="1800" i="1" spc="90" dirty="0">
                <a:solidFill>
                  <a:srgbClr val="0000FF"/>
                </a:solidFill>
                <a:latin typeface="Times New Roman"/>
                <a:cs typeface="Times New Roman"/>
              </a:rPr>
              <a:t> </a:t>
            </a:r>
            <a:endParaRPr lang="en-US" dirty="0">
              <a:solidFill>
                <a:srgbClr val="0000FF"/>
              </a:solidFill>
            </a:endParaRPr>
          </a:p>
        </p:txBody>
      </p:sp>
      <p:sp>
        <p:nvSpPr>
          <p:cNvPr id="19" name="object 12">
            <a:extLst>
              <a:ext uri="{FF2B5EF4-FFF2-40B4-BE49-F238E27FC236}">
                <a16:creationId xmlns:a16="http://schemas.microsoft.com/office/drawing/2014/main" id="{BFBD440D-C957-521D-3757-FC29401796F9}"/>
              </a:ext>
            </a:extLst>
          </p:cNvPr>
          <p:cNvSpPr txBox="1"/>
          <p:nvPr/>
        </p:nvSpPr>
        <p:spPr>
          <a:xfrm>
            <a:off x="3201649" y="5609854"/>
            <a:ext cx="4143047" cy="276999"/>
          </a:xfrm>
          <a:prstGeom prst="rect">
            <a:avLst/>
          </a:prstGeom>
        </p:spPr>
        <p:txBody>
          <a:bodyPr vert="horz" wrap="square" lIns="0" tIns="0" rIns="0" bIns="0" rtlCol="0">
            <a:spAutoFit/>
          </a:bodyPr>
          <a:lstStyle/>
          <a:p>
            <a:pPr marL="12700">
              <a:lnSpc>
                <a:spcPct val="100000"/>
              </a:lnSpc>
            </a:pPr>
            <a:r>
              <a:rPr b="1" i="1" spc="45" dirty="0">
                <a:solidFill>
                  <a:srgbClr val="FF0000"/>
                </a:solidFill>
                <a:latin typeface="Times New Roman" panose="02020603050405020304" pitchFamily="18" charset="0"/>
                <a:cs typeface="Times New Roman" panose="02020603050405020304" pitchFamily="18" charset="0"/>
              </a:rPr>
              <a:t>n</a:t>
            </a:r>
            <a:r>
              <a:rPr b="1" spc="-7" baseline="-10416" dirty="0">
                <a:solidFill>
                  <a:srgbClr val="FF0000"/>
                </a:solidFill>
                <a:latin typeface="Times New Roman" panose="02020603050405020304" pitchFamily="18" charset="0"/>
                <a:cs typeface="Times New Roman" panose="02020603050405020304" pitchFamily="18" charset="0"/>
              </a:rPr>
              <a:t>pe</a:t>
            </a:r>
            <a:r>
              <a:rPr b="1" spc="112" baseline="-10416" dirty="0">
                <a:solidFill>
                  <a:srgbClr val="FF0000"/>
                </a:solidFill>
                <a:latin typeface="Times New Roman" panose="02020603050405020304" pitchFamily="18" charset="0"/>
                <a:cs typeface="Times New Roman" panose="02020603050405020304" pitchFamily="18" charset="0"/>
              </a:rPr>
              <a:t> </a:t>
            </a:r>
            <a:r>
              <a:rPr b="1" spc="-20" dirty="0">
                <a:solidFill>
                  <a:srgbClr val="FF0000"/>
                </a:solidFill>
                <a:latin typeface="Times New Roman" panose="02020603050405020304" pitchFamily="18" charset="0"/>
                <a:cs typeface="Times New Roman" panose="02020603050405020304" pitchFamily="18" charset="0"/>
              </a:rPr>
              <a:t>=</a:t>
            </a:r>
            <a:r>
              <a:rPr b="1" spc="-105" dirty="0">
                <a:solidFill>
                  <a:srgbClr val="FF0000"/>
                </a:solidFill>
                <a:latin typeface="Times New Roman" panose="02020603050405020304" pitchFamily="18" charset="0"/>
                <a:cs typeface="Times New Roman" panose="02020603050405020304" pitchFamily="18" charset="0"/>
              </a:rPr>
              <a:t> </a:t>
            </a:r>
            <a:r>
              <a:rPr b="1" i="1" spc="45" dirty="0" err="1">
                <a:solidFill>
                  <a:srgbClr val="FF0000"/>
                </a:solidFill>
                <a:latin typeface="Times New Roman" panose="02020603050405020304" pitchFamily="18" charset="0"/>
                <a:cs typeface="Times New Roman" panose="02020603050405020304" pitchFamily="18" charset="0"/>
              </a:rPr>
              <a:t>n</a:t>
            </a:r>
            <a:r>
              <a:rPr b="1" spc="52" baseline="-10416" dirty="0" err="1">
                <a:solidFill>
                  <a:srgbClr val="FF0000"/>
                </a:solidFill>
                <a:latin typeface="Times New Roman" panose="02020603050405020304" pitchFamily="18" charset="0"/>
                <a:cs typeface="Times New Roman" panose="02020603050405020304" pitchFamily="18" charset="0"/>
              </a:rPr>
              <a:t>a</a:t>
            </a:r>
            <a:r>
              <a:rPr lang="en-US" b="1" spc="52" baseline="-10416" dirty="0">
                <a:solidFill>
                  <a:srgbClr val="FF0000"/>
                </a:solidFill>
                <a:latin typeface="Times New Roman" panose="02020603050405020304" pitchFamily="18" charset="0"/>
                <a:cs typeface="Times New Roman" panose="02020603050405020304" pitchFamily="18" charset="0"/>
              </a:rPr>
              <a:t> </a:t>
            </a:r>
            <a:r>
              <a:rPr b="1" i="1" spc="-50" dirty="0" err="1">
                <a:solidFill>
                  <a:srgbClr val="FF0000"/>
                </a:solidFill>
                <a:latin typeface="Times New Roman" panose="02020603050405020304" pitchFamily="18" charset="0"/>
                <a:cs typeface="Times New Roman" panose="02020603050405020304" pitchFamily="18" charset="0"/>
              </a:rPr>
              <a:t>η</a:t>
            </a:r>
            <a:r>
              <a:rPr b="1" i="1" spc="89" baseline="-10416" dirty="0" err="1">
                <a:solidFill>
                  <a:srgbClr val="FF0000"/>
                </a:solidFill>
                <a:latin typeface="Times New Roman" panose="02020603050405020304" pitchFamily="18" charset="0"/>
                <a:cs typeface="Times New Roman" panose="02020603050405020304" pitchFamily="18" charset="0"/>
              </a:rPr>
              <a:t>k</a:t>
            </a:r>
            <a:r>
              <a:rPr lang="en-US" b="1" i="1" spc="89" baseline="-10416" dirty="0">
                <a:solidFill>
                  <a:srgbClr val="FF0000"/>
                </a:solidFill>
                <a:latin typeface="Times New Roman" panose="02020603050405020304" pitchFamily="18" charset="0"/>
                <a:cs typeface="Times New Roman" panose="02020603050405020304" pitchFamily="18" charset="0"/>
              </a:rPr>
              <a:t> </a:t>
            </a:r>
            <a:r>
              <a:rPr b="1" i="1" spc="-50" dirty="0" err="1">
                <a:solidFill>
                  <a:srgbClr val="FF0000"/>
                </a:solidFill>
                <a:latin typeface="Times New Roman" panose="02020603050405020304" pitchFamily="18" charset="0"/>
                <a:cs typeface="Times New Roman" panose="02020603050405020304" pitchFamily="18" charset="0"/>
              </a:rPr>
              <a:t>η</a:t>
            </a:r>
            <a:r>
              <a:rPr b="1" spc="-7" baseline="-10416" dirty="0" err="1">
                <a:solidFill>
                  <a:srgbClr val="FF0000"/>
                </a:solidFill>
                <a:latin typeface="Times New Roman" panose="02020603050405020304" pitchFamily="18" charset="0"/>
                <a:cs typeface="Times New Roman" panose="02020603050405020304" pitchFamily="18" charset="0"/>
              </a:rPr>
              <a:t>p</a:t>
            </a:r>
            <a:r>
              <a:rPr b="1" spc="52" baseline="-10416" dirty="0" err="1">
                <a:solidFill>
                  <a:srgbClr val="FF0000"/>
                </a:solidFill>
                <a:latin typeface="Times New Roman" panose="02020603050405020304" pitchFamily="18" charset="0"/>
                <a:cs typeface="Times New Roman" panose="02020603050405020304" pitchFamily="18" charset="0"/>
              </a:rPr>
              <a:t>h</a:t>
            </a:r>
            <a:r>
              <a:rPr b="1" i="1" spc="-135" dirty="0" err="1">
                <a:solidFill>
                  <a:srgbClr val="FF0000"/>
                </a:solidFill>
                <a:latin typeface="Times New Roman" panose="02020603050405020304" pitchFamily="18" charset="0"/>
                <a:cs typeface="Times New Roman" panose="02020603050405020304" pitchFamily="18" charset="0"/>
              </a:rPr>
              <a:t>δ</a:t>
            </a:r>
            <a:r>
              <a:rPr b="1" i="1" spc="-55" dirty="0">
                <a:solidFill>
                  <a:srgbClr val="FF0000"/>
                </a:solidFill>
                <a:latin typeface="Times New Roman" panose="02020603050405020304" pitchFamily="18" charset="0"/>
                <a:cs typeface="Times New Roman" panose="02020603050405020304" pitchFamily="18" charset="0"/>
              </a:rPr>
              <a:t> </a:t>
            </a:r>
            <a:r>
              <a:rPr b="1" spc="-20" dirty="0">
                <a:solidFill>
                  <a:srgbClr val="FF0000"/>
                </a:solidFill>
                <a:latin typeface="Times New Roman" panose="02020603050405020304" pitchFamily="18" charset="0"/>
                <a:cs typeface="Times New Roman" panose="02020603050405020304" pitchFamily="18" charset="0"/>
              </a:rPr>
              <a:t>=</a:t>
            </a:r>
            <a:r>
              <a:rPr b="1" spc="-105" dirty="0">
                <a:solidFill>
                  <a:srgbClr val="FF0000"/>
                </a:solidFill>
                <a:latin typeface="Times New Roman" panose="02020603050405020304" pitchFamily="18" charset="0"/>
                <a:cs typeface="Times New Roman" panose="02020603050405020304" pitchFamily="18" charset="0"/>
              </a:rPr>
              <a:t> </a:t>
            </a:r>
            <a:r>
              <a:rPr b="1" i="1" spc="105" dirty="0">
                <a:solidFill>
                  <a:srgbClr val="FF0000"/>
                </a:solidFill>
                <a:latin typeface="Times New Roman" panose="02020603050405020304" pitchFamily="18" charset="0"/>
                <a:cs typeface="Times New Roman" panose="02020603050405020304" pitchFamily="18" charset="0"/>
              </a:rPr>
              <a:t>(</a:t>
            </a:r>
            <a:r>
              <a:rPr b="1" i="1" spc="5" dirty="0">
                <a:solidFill>
                  <a:srgbClr val="FF0000"/>
                </a:solidFill>
                <a:latin typeface="Times New Roman" panose="02020603050405020304" pitchFamily="18" charset="0"/>
                <a:cs typeface="Times New Roman" panose="02020603050405020304" pitchFamily="18" charset="0"/>
              </a:rPr>
              <a:t>N</a:t>
            </a:r>
            <a:r>
              <a:rPr b="1" i="1" spc="142" baseline="-10416" dirty="0">
                <a:solidFill>
                  <a:srgbClr val="FF0000"/>
                </a:solidFill>
                <a:latin typeface="Times New Roman" panose="02020603050405020304" pitchFamily="18" charset="0"/>
                <a:cs typeface="Times New Roman" panose="02020603050405020304" pitchFamily="18" charset="0"/>
              </a:rPr>
              <a:t>i</a:t>
            </a:r>
            <a:r>
              <a:rPr b="1" i="1" spc="-90" dirty="0">
                <a:solidFill>
                  <a:srgbClr val="FF0000"/>
                </a:solidFill>
                <a:latin typeface="Times New Roman" panose="02020603050405020304" pitchFamily="18" charset="0"/>
                <a:cs typeface="Times New Roman" panose="02020603050405020304" pitchFamily="18" charset="0"/>
              </a:rPr>
              <a:t>σ</a:t>
            </a:r>
            <a:r>
              <a:rPr b="1" i="1" spc="37" baseline="-10416" dirty="0">
                <a:solidFill>
                  <a:srgbClr val="FF0000"/>
                </a:solidFill>
                <a:latin typeface="Times New Roman" panose="02020603050405020304" pitchFamily="18" charset="0"/>
                <a:cs typeface="Times New Roman" panose="02020603050405020304" pitchFamily="18" charset="0"/>
              </a:rPr>
              <a:t>i</a:t>
            </a:r>
            <a:r>
              <a:rPr b="1" i="1" spc="89" baseline="-10416" dirty="0">
                <a:solidFill>
                  <a:srgbClr val="FF0000"/>
                </a:solidFill>
                <a:latin typeface="Times New Roman" panose="02020603050405020304" pitchFamily="18" charset="0"/>
                <a:cs typeface="Times New Roman" panose="02020603050405020304" pitchFamily="18" charset="0"/>
              </a:rPr>
              <a:t>k</a:t>
            </a:r>
            <a:r>
              <a:rPr b="1" i="1" spc="45" dirty="0">
                <a:solidFill>
                  <a:srgbClr val="FF0000"/>
                </a:solidFill>
                <a:latin typeface="Times New Roman" panose="02020603050405020304" pitchFamily="18" charset="0"/>
                <a:cs typeface="Times New Roman" panose="02020603050405020304" pitchFamily="18" charset="0"/>
              </a:rPr>
              <a:t>n</a:t>
            </a:r>
            <a:r>
              <a:rPr b="1" spc="52" baseline="-10416" dirty="0">
                <a:solidFill>
                  <a:srgbClr val="FF0000"/>
                </a:solidFill>
                <a:latin typeface="Times New Roman" panose="02020603050405020304" pitchFamily="18" charset="0"/>
                <a:cs typeface="Times New Roman" panose="02020603050405020304" pitchFamily="18" charset="0"/>
              </a:rPr>
              <a:t>L</a:t>
            </a:r>
            <a:r>
              <a:rPr b="1" spc="155" dirty="0">
                <a:solidFill>
                  <a:srgbClr val="FF0000"/>
                </a:solidFill>
                <a:latin typeface="Times New Roman" panose="02020603050405020304" pitchFamily="18" charset="0"/>
                <a:cs typeface="Times New Roman" panose="02020603050405020304" pitchFamily="18" charset="0"/>
              </a:rPr>
              <a:t>Δ</a:t>
            </a:r>
            <a:r>
              <a:rPr b="1" i="1" spc="25" dirty="0">
                <a:solidFill>
                  <a:srgbClr val="FF0000"/>
                </a:solidFill>
                <a:latin typeface="Times New Roman" panose="02020603050405020304" pitchFamily="18" charset="0"/>
                <a:cs typeface="Times New Roman" panose="02020603050405020304" pitchFamily="18" charset="0"/>
              </a:rPr>
              <a:t>x</a:t>
            </a:r>
            <a:r>
              <a:rPr b="1" i="1" spc="-5" dirty="0">
                <a:solidFill>
                  <a:srgbClr val="FF0000"/>
                </a:solidFill>
                <a:latin typeface="Times New Roman" panose="02020603050405020304" pitchFamily="18" charset="0"/>
                <a:cs typeface="Times New Roman" panose="02020603050405020304" pitchFamily="18" charset="0"/>
              </a:rPr>
              <a:t>)</a:t>
            </a:r>
            <a:r>
              <a:rPr b="1" i="1" spc="-5" dirty="0" err="1">
                <a:solidFill>
                  <a:srgbClr val="FF0000"/>
                </a:solidFill>
                <a:latin typeface="Times New Roman" panose="02020603050405020304" pitchFamily="18" charset="0"/>
                <a:cs typeface="Times New Roman" panose="02020603050405020304" pitchFamily="18" charset="0"/>
              </a:rPr>
              <a:t>η</a:t>
            </a:r>
            <a:r>
              <a:rPr b="1" i="1" spc="-7" baseline="-10416" dirty="0" err="1">
                <a:solidFill>
                  <a:srgbClr val="FF0000"/>
                </a:solidFill>
                <a:latin typeface="Times New Roman" panose="02020603050405020304" pitchFamily="18" charset="0"/>
                <a:cs typeface="Times New Roman" panose="02020603050405020304" pitchFamily="18" charset="0"/>
              </a:rPr>
              <a:t>k</a:t>
            </a:r>
            <a:r>
              <a:rPr b="1" i="1" spc="-187" baseline="-10416" dirty="0">
                <a:solidFill>
                  <a:srgbClr val="FF0000"/>
                </a:solidFill>
                <a:latin typeface="Times New Roman" panose="02020603050405020304" pitchFamily="18" charset="0"/>
                <a:cs typeface="Times New Roman" panose="02020603050405020304" pitchFamily="18" charset="0"/>
              </a:rPr>
              <a:t> </a:t>
            </a:r>
            <a:r>
              <a:rPr b="1" i="1" spc="-50" dirty="0" err="1">
                <a:solidFill>
                  <a:srgbClr val="FF0000"/>
                </a:solidFill>
                <a:latin typeface="Times New Roman" panose="02020603050405020304" pitchFamily="18" charset="0"/>
                <a:cs typeface="Times New Roman" panose="02020603050405020304" pitchFamily="18" charset="0"/>
              </a:rPr>
              <a:t>η</a:t>
            </a:r>
            <a:r>
              <a:rPr b="1" spc="-7" baseline="-10416" dirty="0" err="1">
                <a:solidFill>
                  <a:srgbClr val="FF0000"/>
                </a:solidFill>
                <a:latin typeface="Times New Roman" panose="02020603050405020304" pitchFamily="18" charset="0"/>
                <a:cs typeface="Times New Roman" panose="02020603050405020304" pitchFamily="18" charset="0"/>
              </a:rPr>
              <a:t>p</a:t>
            </a:r>
            <a:r>
              <a:rPr b="1" spc="52" baseline="-10416" dirty="0" err="1">
                <a:solidFill>
                  <a:srgbClr val="FF0000"/>
                </a:solidFill>
                <a:latin typeface="Times New Roman" panose="02020603050405020304" pitchFamily="18" charset="0"/>
                <a:cs typeface="Times New Roman" panose="02020603050405020304" pitchFamily="18" charset="0"/>
              </a:rPr>
              <a:t>h</a:t>
            </a:r>
            <a:r>
              <a:rPr b="1" i="1" spc="140" dirty="0" err="1">
                <a:solidFill>
                  <a:srgbClr val="FF0000"/>
                </a:solidFill>
                <a:latin typeface="Times New Roman" panose="02020603050405020304" pitchFamily="18" charset="0"/>
                <a:cs typeface="Times New Roman" panose="02020603050405020304" pitchFamily="18" charset="0"/>
              </a:rPr>
              <a:t>δ</a:t>
            </a:r>
            <a:r>
              <a:rPr b="1" i="1" spc="-55" dirty="0">
                <a:solidFill>
                  <a:srgbClr val="FF0000"/>
                </a:solidFill>
                <a:latin typeface="Times New Roman" panose="02020603050405020304" pitchFamily="18" charset="0"/>
                <a:cs typeface="Times New Roman" panose="02020603050405020304" pitchFamily="18" charset="0"/>
              </a:rPr>
              <a:t> </a:t>
            </a:r>
            <a:endParaRP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552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84B3DFFC-9965-30F8-9A2F-25FE161478B3}"/>
              </a:ext>
            </a:extLst>
          </p:cNvPr>
          <p:cNvSpPr>
            <a:spLocks noGrp="1"/>
          </p:cNvSpPr>
          <p:nvPr>
            <p:ph type="sldNum" sz="quarter" idx="11"/>
          </p:nvPr>
        </p:nvSpPr>
        <p:spPr/>
        <p:txBody>
          <a:bodyPr/>
          <a:lstStyle/>
          <a:p>
            <a:fld id="{CDAD0761-C88E-4171-A0A8-6F8357FA9745}" type="slidenum">
              <a:rPr lang="en-US" altLang="en-US"/>
              <a:pPr/>
              <a:t>40</a:t>
            </a:fld>
            <a:endParaRPr lang="en-US" altLang="en-US"/>
          </a:p>
        </p:txBody>
      </p:sp>
      <p:sp>
        <p:nvSpPr>
          <p:cNvPr id="136194" name="Rectangle 2">
            <a:extLst>
              <a:ext uri="{FF2B5EF4-FFF2-40B4-BE49-F238E27FC236}">
                <a16:creationId xmlns:a16="http://schemas.microsoft.com/office/drawing/2014/main" id="{D31A9EEE-7023-DF30-4581-BC083E81CAD2}"/>
              </a:ext>
            </a:extLst>
          </p:cNvPr>
          <p:cNvSpPr>
            <a:spLocks noGrp="1" noRot="1" noChangeArrowheads="1"/>
          </p:cNvSpPr>
          <p:nvPr>
            <p:ph type="title"/>
          </p:nvPr>
        </p:nvSpPr>
        <p:spPr>
          <a:xfrm>
            <a:off x="-1941871" y="38664"/>
            <a:ext cx="8229600" cy="1143000"/>
          </a:xfrm>
        </p:spPr>
        <p:txBody>
          <a:bodyPr/>
          <a:lstStyle/>
          <a:p>
            <a:r>
              <a:rPr lang="en-US" altLang="en-US" dirty="0">
                <a:solidFill>
                  <a:srgbClr val="0000FF"/>
                </a:solidFill>
              </a:rPr>
              <a:t>OA cells for gases</a:t>
            </a:r>
          </a:p>
        </p:txBody>
      </p:sp>
      <p:pic>
        <p:nvPicPr>
          <p:cNvPr id="136196" name="Picture 4">
            <a:extLst>
              <a:ext uri="{FF2B5EF4-FFF2-40B4-BE49-F238E27FC236}">
                <a16:creationId xmlns:a16="http://schemas.microsoft.com/office/drawing/2014/main" id="{ACA67F9E-0E48-D679-D03B-5C9DF4143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024" y="932067"/>
            <a:ext cx="4183849" cy="49938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A60652-3DF0-4F47-05DA-0538FAB6FCF2}"/>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0C2433-7D18-7F85-4A2C-AE711EE9172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121D92B-6CCB-C313-4003-6E1FE1D1F6F2}"/>
              </a:ext>
            </a:extLst>
          </p:cNvPr>
          <p:cNvSpPr>
            <a:spLocks noGrp="1"/>
          </p:cNvSpPr>
          <p:nvPr>
            <p:ph type="sldNum" sz="quarter" idx="11"/>
          </p:nvPr>
        </p:nvSpPr>
        <p:spPr/>
        <p:txBody>
          <a:bodyPr/>
          <a:lstStyle/>
          <a:p>
            <a:fld id="{D00FB7ED-CBCC-4D09-B245-BB21D16B6C48}" type="slidenum">
              <a:rPr lang="en-US" altLang="en-US"/>
              <a:pPr/>
              <a:t>41</a:t>
            </a:fld>
            <a:endParaRPr lang="en-US" altLang="en-US"/>
          </a:p>
        </p:txBody>
      </p:sp>
      <p:sp>
        <p:nvSpPr>
          <p:cNvPr id="138242" name="Rectangle 2">
            <a:extLst>
              <a:ext uri="{FF2B5EF4-FFF2-40B4-BE49-F238E27FC236}">
                <a16:creationId xmlns:a16="http://schemas.microsoft.com/office/drawing/2014/main" id="{B17B3F2E-B522-D005-9D29-EC7E86CF8526}"/>
              </a:ext>
            </a:extLst>
          </p:cNvPr>
          <p:cNvSpPr>
            <a:spLocks noGrp="1" noRot="1" noChangeArrowheads="1"/>
          </p:cNvSpPr>
          <p:nvPr>
            <p:ph type="title"/>
          </p:nvPr>
        </p:nvSpPr>
        <p:spPr>
          <a:xfrm>
            <a:off x="-1174954" y="274638"/>
            <a:ext cx="8229600" cy="1143000"/>
          </a:xfrm>
        </p:spPr>
        <p:txBody>
          <a:bodyPr/>
          <a:lstStyle/>
          <a:p>
            <a:r>
              <a:rPr lang="en-US" altLang="en-US" dirty="0">
                <a:solidFill>
                  <a:srgbClr val="0000FF"/>
                </a:solidFill>
              </a:rPr>
              <a:t>Resonances in OA cells</a:t>
            </a:r>
          </a:p>
        </p:txBody>
      </p:sp>
      <p:pic>
        <p:nvPicPr>
          <p:cNvPr id="138244" name="Picture 4">
            <a:extLst>
              <a:ext uri="{FF2B5EF4-FFF2-40B4-BE49-F238E27FC236}">
                <a16:creationId xmlns:a16="http://schemas.microsoft.com/office/drawing/2014/main" id="{65BB3BEC-ADE7-E7B9-7B4F-9CF4C15F6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16038"/>
            <a:ext cx="5334000" cy="5008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9D3657-471C-BD67-1A1F-9CA435BF1205}"/>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64F48F-2A42-A678-8500-0CCBD6945B9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F0C01A5F-80F0-AD17-4E0C-A02E2693BFD0}"/>
              </a:ext>
            </a:extLst>
          </p:cNvPr>
          <p:cNvSpPr>
            <a:spLocks noGrp="1"/>
          </p:cNvSpPr>
          <p:nvPr>
            <p:ph type="sldNum" sz="quarter" idx="11"/>
          </p:nvPr>
        </p:nvSpPr>
        <p:spPr/>
        <p:txBody>
          <a:bodyPr/>
          <a:lstStyle/>
          <a:p>
            <a:fld id="{1E282BE9-F84A-4EA1-8227-AAEA597208E9}" type="slidenum">
              <a:rPr lang="en-US" altLang="en-US"/>
              <a:pPr/>
              <a:t>42</a:t>
            </a:fld>
            <a:endParaRPr lang="en-US" altLang="en-US"/>
          </a:p>
        </p:txBody>
      </p:sp>
      <p:sp>
        <p:nvSpPr>
          <p:cNvPr id="152578" name="Rectangle 2">
            <a:extLst>
              <a:ext uri="{FF2B5EF4-FFF2-40B4-BE49-F238E27FC236}">
                <a16:creationId xmlns:a16="http://schemas.microsoft.com/office/drawing/2014/main" id="{39E6DDB2-BF5C-348C-348B-44D313288A16}"/>
              </a:ext>
            </a:extLst>
          </p:cNvPr>
          <p:cNvSpPr>
            <a:spLocks noGrp="1" noRot="1" noChangeArrowheads="1"/>
          </p:cNvSpPr>
          <p:nvPr>
            <p:ph type="title"/>
          </p:nvPr>
        </p:nvSpPr>
        <p:spPr>
          <a:xfrm>
            <a:off x="-2020529" y="136525"/>
            <a:ext cx="8229600" cy="1143000"/>
          </a:xfrm>
        </p:spPr>
        <p:txBody>
          <a:bodyPr/>
          <a:lstStyle/>
          <a:p>
            <a:r>
              <a:rPr lang="en-US" altLang="en-US" dirty="0">
                <a:solidFill>
                  <a:srgbClr val="0000FF"/>
                </a:solidFill>
              </a:rPr>
              <a:t>Applications</a:t>
            </a:r>
          </a:p>
        </p:txBody>
      </p:sp>
      <p:sp>
        <p:nvSpPr>
          <p:cNvPr id="152579" name="Rectangle 3">
            <a:extLst>
              <a:ext uri="{FF2B5EF4-FFF2-40B4-BE49-F238E27FC236}">
                <a16:creationId xmlns:a16="http://schemas.microsoft.com/office/drawing/2014/main" id="{5869CB35-886B-FF8B-A964-307431AF0599}"/>
              </a:ext>
            </a:extLst>
          </p:cNvPr>
          <p:cNvSpPr>
            <a:spLocks noGrp="1" noChangeArrowheads="1"/>
          </p:cNvSpPr>
          <p:nvPr>
            <p:ph type="body" idx="1"/>
          </p:nvPr>
        </p:nvSpPr>
        <p:spPr>
          <a:xfrm>
            <a:off x="457200" y="1600200"/>
            <a:ext cx="8534400" cy="4525963"/>
          </a:xfrm>
        </p:spPr>
        <p:txBody>
          <a:bodyPr/>
          <a:lstStyle/>
          <a:p>
            <a:r>
              <a:rPr lang="en-US" altLang="en-US"/>
              <a:t>Measurement of weak Absorption lines</a:t>
            </a:r>
          </a:p>
          <a:p>
            <a:pPr>
              <a:buFont typeface="Wingdings" panose="05000000000000000000" pitchFamily="2" charset="2"/>
              <a:buNone/>
            </a:pPr>
            <a:r>
              <a:rPr lang="en-US" altLang="en-US"/>
              <a:t>   (~10</a:t>
            </a:r>
            <a:r>
              <a:rPr lang="en-US" altLang="en-US" baseline="30000"/>
              <a:t>-10</a:t>
            </a:r>
            <a:r>
              <a:rPr lang="en-US" altLang="en-US"/>
              <a:t>cm</a:t>
            </a:r>
            <a:r>
              <a:rPr lang="en-US" altLang="en-US" baseline="30000"/>
              <a:t>-1</a:t>
            </a:r>
            <a:r>
              <a:rPr lang="en-US" altLang="en-US"/>
              <a:t>/cell length ~10cm (Patel et al 1977)</a:t>
            </a:r>
          </a:p>
          <a:p>
            <a:r>
              <a:rPr lang="en-US" altLang="en-US"/>
              <a:t>High sensitivity trace detection (SFRL)</a:t>
            </a:r>
          </a:p>
          <a:p>
            <a:r>
              <a:rPr lang="en-US" altLang="en-US"/>
              <a:t>Absorption of excited states</a:t>
            </a:r>
          </a:p>
          <a:p>
            <a:r>
              <a:rPr lang="en-US" altLang="en-US"/>
              <a:t>Chemically reactive gases</a:t>
            </a:r>
          </a:p>
          <a:p>
            <a:r>
              <a:rPr lang="en-US" altLang="en-US"/>
              <a:t>Raman-Gain Spectroscopy (PARS) [non-linear]</a:t>
            </a:r>
          </a:p>
        </p:txBody>
      </p:sp>
      <p:sp>
        <p:nvSpPr>
          <p:cNvPr id="2" name="Rectangle 1">
            <a:extLst>
              <a:ext uri="{FF2B5EF4-FFF2-40B4-BE49-F238E27FC236}">
                <a16:creationId xmlns:a16="http://schemas.microsoft.com/office/drawing/2014/main" id="{AA90A63E-052A-82A4-3A94-86A146046DE4}"/>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4EEAAC-2D60-4F25-8D4D-2D047750D8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AB79C2A-8991-3A15-7EC6-0F59B8AAD267}"/>
              </a:ext>
            </a:extLst>
          </p:cNvPr>
          <p:cNvSpPr>
            <a:spLocks noGrp="1"/>
          </p:cNvSpPr>
          <p:nvPr>
            <p:ph type="sldNum" sz="quarter" idx="11"/>
          </p:nvPr>
        </p:nvSpPr>
        <p:spPr/>
        <p:txBody>
          <a:bodyPr/>
          <a:lstStyle/>
          <a:p>
            <a:fld id="{74AC2632-C601-4B03-93A3-63C9E6787D77}" type="slidenum">
              <a:rPr lang="en-US" altLang="en-US"/>
              <a:pPr/>
              <a:t>43</a:t>
            </a:fld>
            <a:endParaRPr lang="en-US" altLang="en-US"/>
          </a:p>
        </p:txBody>
      </p:sp>
      <p:sp>
        <p:nvSpPr>
          <p:cNvPr id="154626" name="Rectangle 2">
            <a:extLst>
              <a:ext uri="{FF2B5EF4-FFF2-40B4-BE49-F238E27FC236}">
                <a16:creationId xmlns:a16="http://schemas.microsoft.com/office/drawing/2014/main" id="{BDAB300D-B532-3C78-29F6-39D5C153B901}"/>
              </a:ext>
            </a:extLst>
          </p:cNvPr>
          <p:cNvSpPr>
            <a:spLocks noGrp="1" noRot="1" noChangeArrowheads="1"/>
          </p:cNvSpPr>
          <p:nvPr>
            <p:ph type="title"/>
          </p:nvPr>
        </p:nvSpPr>
        <p:spPr>
          <a:xfrm>
            <a:off x="-329380" y="342107"/>
            <a:ext cx="8229600" cy="1143000"/>
          </a:xfrm>
        </p:spPr>
        <p:txBody>
          <a:bodyPr/>
          <a:lstStyle/>
          <a:p>
            <a:r>
              <a:rPr lang="en-US" altLang="en-US" sz="3200" dirty="0">
                <a:solidFill>
                  <a:srgbClr val="0000FF"/>
                </a:solidFill>
              </a:rPr>
              <a:t>PA Spectroscopy in Condensed Matter</a:t>
            </a:r>
          </a:p>
        </p:txBody>
      </p:sp>
      <p:sp>
        <p:nvSpPr>
          <p:cNvPr id="154627" name="Rectangle 3">
            <a:extLst>
              <a:ext uri="{FF2B5EF4-FFF2-40B4-BE49-F238E27FC236}">
                <a16:creationId xmlns:a16="http://schemas.microsoft.com/office/drawing/2014/main" id="{66F39217-4A11-B8C4-88BC-9F141F61FDD4}"/>
              </a:ext>
            </a:extLst>
          </p:cNvPr>
          <p:cNvSpPr>
            <a:spLocks noGrp="1" noChangeArrowheads="1"/>
          </p:cNvSpPr>
          <p:nvPr>
            <p:ph type="body" idx="1"/>
          </p:nvPr>
        </p:nvSpPr>
        <p:spPr/>
        <p:txBody>
          <a:bodyPr/>
          <a:lstStyle/>
          <a:p>
            <a:pPr marL="609600" indent="-609600"/>
            <a:r>
              <a:rPr lang="en-US" altLang="en-US" dirty="0"/>
              <a:t>Two methods:</a:t>
            </a:r>
          </a:p>
          <a:p>
            <a:pPr marL="609600" indent="-609600">
              <a:buFont typeface="Wingdings" panose="05000000000000000000" pitchFamily="2" charset="2"/>
              <a:buNone/>
            </a:pPr>
            <a:r>
              <a:rPr lang="en-US" altLang="en-US" dirty="0"/>
              <a:t> </a:t>
            </a:r>
          </a:p>
          <a:p>
            <a:pPr marL="609600" indent="-609600">
              <a:buFont typeface="Wingdings" panose="05000000000000000000" pitchFamily="2" charset="2"/>
              <a:buAutoNum type="arabicPeriod"/>
            </a:pPr>
            <a:r>
              <a:rPr lang="en-US" altLang="en-US" dirty="0"/>
              <a:t>The </a:t>
            </a:r>
            <a:r>
              <a:rPr lang="en-US" altLang="en-US" dirty="0">
                <a:solidFill>
                  <a:srgbClr val="00B0F0"/>
                </a:solidFill>
              </a:rPr>
              <a:t>Gas-Coupling Method</a:t>
            </a:r>
          </a:p>
          <a:p>
            <a:pPr marL="609600" indent="-609600">
              <a:buFont typeface="Wingdings" panose="05000000000000000000" pitchFamily="2" charset="2"/>
              <a:buAutoNum type="arabicPeriod"/>
            </a:pPr>
            <a:r>
              <a:rPr lang="en-US" altLang="en-US" dirty="0"/>
              <a:t>The </a:t>
            </a:r>
            <a:r>
              <a:rPr lang="en-US" altLang="en-US" dirty="0">
                <a:solidFill>
                  <a:srgbClr val="00B0F0"/>
                </a:solidFill>
              </a:rPr>
              <a:t>Direct Coupling Method</a:t>
            </a:r>
          </a:p>
        </p:txBody>
      </p:sp>
      <p:sp>
        <p:nvSpPr>
          <p:cNvPr id="2" name="Rectangle 1">
            <a:extLst>
              <a:ext uri="{FF2B5EF4-FFF2-40B4-BE49-F238E27FC236}">
                <a16:creationId xmlns:a16="http://schemas.microsoft.com/office/drawing/2014/main" id="{5435CAE9-591D-4C97-C44E-CF94D71A1F6E}"/>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0F55D1-FA1F-1247-37BC-A73930AC123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9D8A53D-B917-3C03-713D-4A7B8C8B100F}"/>
              </a:ext>
            </a:extLst>
          </p:cNvPr>
          <p:cNvSpPr>
            <a:spLocks noGrp="1"/>
          </p:cNvSpPr>
          <p:nvPr>
            <p:ph type="sldNum" sz="quarter" idx="11"/>
          </p:nvPr>
        </p:nvSpPr>
        <p:spPr/>
        <p:txBody>
          <a:bodyPr/>
          <a:lstStyle/>
          <a:p>
            <a:fld id="{0C100291-EDBF-41A6-B124-44D37021B444}" type="slidenum">
              <a:rPr lang="en-US" altLang="en-US"/>
              <a:pPr/>
              <a:t>44</a:t>
            </a:fld>
            <a:endParaRPr lang="en-US" altLang="en-US"/>
          </a:p>
        </p:txBody>
      </p:sp>
      <p:sp>
        <p:nvSpPr>
          <p:cNvPr id="158722" name="Rectangle 2">
            <a:extLst>
              <a:ext uri="{FF2B5EF4-FFF2-40B4-BE49-F238E27FC236}">
                <a16:creationId xmlns:a16="http://schemas.microsoft.com/office/drawing/2014/main" id="{CBC0FE6F-CD49-89F4-FD04-41F2F0A7347E}"/>
              </a:ext>
            </a:extLst>
          </p:cNvPr>
          <p:cNvSpPr>
            <a:spLocks noGrp="1" noRot="1" noChangeArrowheads="1"/>
          </p:cNvSpPr>
          <p:nvPr>
            <p:ph type="title"/>
          </p:nvPr>
        </p:nvSpPr>
        <p:spPr>
          <a:xfrm>
            <a:off x="-1509252" y="0"/>
            <a:ext cx="8229600" cy="1143000"/>
          </a:xfrm>
        </p:spPr>
        <p:txBody>
          <a:bodyPr/>
          <a:lstStyle/>
          <a:p>
            <a:r>
              <a:rPr lang="en-US" altLang="en-US" sz="3600" dirty="0">
                <a:solidFill>
                  <a:srgbClr val="0000FF"/>
                </a:solidFill>
              </a:rPr>
              <a:t>Gas-Coupling Method</a:t>
            </a:r>
          </a:p>
        </p:txBody>
      </p:sp>
      <p:sp>
        <p:nvSpPr>
          <p:cNvPr id="158723" name="Rectangle 3">
            <a:extLst>
              <a:ext uri="{FF2B5EF4-FFF2-40B4-BE49-F238E27FC236}">
                <a16:creationId xmlns:a16="http://schemas.microsoft.com/office/drawing/2014/main" id="{3C8485D7-CC81-5BD2-2D17-0BB92B149D84}"/>
              </a:ext>
            </a:extLst>
          </p:cNvPr>
          <p:cNvSpPr>
            <a:spLocks noGrp="1" noChangeArrowheads="1"/>
          </p:cNvSpPr>
          <p:nvPr>
            <p:ph type="body" idx="1"/>
          </p:nvPr>
        </p:nvSpPr>
        <p:spPr>
          <a:xfrm>
            <a:off x="457200" y="1600200"/>
            <a:ext cx="8534400" cy="4525963"/>
          </a:xfrm>
        </p:spPr>
        <p:txBody>
          <a:bodyPr/>
          <a:lstStyle/>
          <a:p>
            <a:pPr algn="just"/>
            <a:r>
              <a:rPr lang="en-US" altLang="en-US"/>
              <a:t>Use of </a:t>
            </a:r>
            <a:r>
              <a:rPr lang="en-US" altLang="en-US" u="sng"/>
              <a:t>gas-phase microphone</a:t>
            </a:r>
            <a:r>
              <a:rPr lang="en-US" altLang="en-US"/>
              <a:t> for detecting PA signals in condensed matter</a:t>
            </a:r>
          </a:p>
          <a:p>
            <a:pPr algn="just"/>
            <a:r>
              <a:rPr lang="en-US" altLang="en-US"/>
              <a:t>PA signal was generated by sinusoidally modulated CW light beam incident on the condensed sample, and the periodic heating of the gas at the irradiated surface of the sample generated the acoustic wave, which was detected by a gas-phase microphone. </a:t>
            </a:r>
          </a:p>
        </p:txBody>
      </p:sp>
      <p:sp>
        <p:nvSpPr>
          <p:cNvPr id="2" name="Rectangle 1">
            <a:extLst>
              <a:ext uri="{FF2B5EF4-FFF2-40B4-BE49-F238E27FC236}">
                <a16:creationId xmlns:a16="http://schemas.microsoft.com/office/drawing/2014/main" id="{7E9030A0-1996-3A4A-DCEB-3F399915CF9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396F47-3BA6-99E9-0EB7-7C6F92734A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6BAE80B1-BA98-366A-A964-3FB6159C3218}"/>
              </a:ext>
            </a:extLst>
          </p:cNvPr>
          <p:cNvSpPr>
            <a:spLocks noGrp="1"/>
          </p:cNvSpPr>
          <p:nvPr>
            <p:ph type="sldNum" sz="quarter" idx="11"/>
          </p:nvPr>
        </p:nvSpPr>
        <p:spPr/>
        <p:txBody>
          <a:bodyPr/>
          <a:lstStyle/>
          <a:p>
            <a:fld id="{9229B08D-1EA7-486A-98B2-3AECAECA865C}" type="slidenum">
              <a:rPr lang="en-US" altLang="en-US"/>
              <a:pPr/>
              <a:t>45</a:t>
            </a:fld>
            <a:endParaRPr lang="en-US" altLang="en-US"/>
          </a:p>
        </p:txBody>
      </p:sp>
      <p:pic>
        <p:nvPicPr>
          <p:cNvPr id="156676" name="Picture 4">
            <a:extLst>
              <a:ext uri="{FF2B5EF4-FFF2-40B4-BE49-F238E27FC236}">
                <a16:creationId xmlns:a16="http://schemas.microsoft.com/office/drawing/2014/main" id="{D088988C-402E-32BA-8803-CE7947FA1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193" y="1195073"/>
            <a:ext cx="5314336" cy="4891095"/>
          </a:xfrm>
          <a:prstGeom prst="rect">
            <a:avLst/>
          </a:prstGeom>
          <a:noFill/>
          <a:extLst>
            <a:ext uri="{909E8E84-426E-40DD-AFC4-6F175D3DCCD1}">
              <a14:hiddenFill xmlns:a14="http://schemas.microsoft.com/office/drawing/2010/main">
                <a:solidFill>
                  <a:srgbClr val="FFFFFF"/>
                </a:solidFill>
              </a14:hiddenFill>
            </a:ext>
          </a:extLst>
        </p:spPr>
      </p:pic>
      <p:sp>
        <p:nvSpPr>
          <p:cNvPr id="156677" name="Rectangle 5">
            <a:extLst>
              <a:ext uri="{FF2B5EF4-FFF2-40B4-BE49-F238E27FC236}">
                <a16:creationId xmlns:a16="http://schemas.microsoft.com/office/drawing/2014/main" id="{F02DC73E-A7EF-42A8-7273-9D3AFA7F2C39}"/>
              </a:ext>
            </a:extLst>
          </p:cNvPr>
          <p:cNvSpPr>
            <a:spLocks noRot="1" noChangeArrowheads="1"/>
          </p:cNvSpPr>
          <p:nvPr/>
        </p:nvSpPr>
        <p:spPr bwMode="auto">
          <a:xfrm>
            <a:off x="-1524000" y="920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eaLnBrk="1" hangingPunct="1"/>
            <a:r>
              <a:rPr lang="en-US" altLang="en-US" sz="3600" dirty="0"/>
              <a:t>Gas-Coupling Method</a:t>
            </a:r>
          </a:p>
        </p:txBody>
      </p:sp>
      <p:sp>
        <p:nvSpPr>
          <p:cNvPr id="2" name="Rectangle 1">
            <a:extLst>
              <a:ext uri="{FF2B5EF4-FFF2-40B4-BE49-F238E27FC236}">
                <a16:creationId xmlns:a16="http://schemas.microsoft.com/office/drawing/2014/main" id="{9F59EA08-ADB5-4A6C-2A54-F996A3DD5B6D}"/>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F7A75D-A51E-39C9-88F8-871017C139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6A6A643D-7860-BFD7-9D75-1B6C1B2083AF}"/>
              </a:ext>
            </a:extLst>
          </p:cNvPr>
          <p:cNvSpPr>
            <a:spLocks noGrp="1"/>
          </p:cNvSpPr>
          <p:nvPr>
            <p:ph type="sldNum" sz="quarter" idx="11"/>
          </p:nvPr>
        </p:nvSpPr>
        <p:spPr/>
        <p:txBody>
          <a:bodyPr/>
          <a:lstStyle/>
          <a:p>
            <a:fld id="{7060E122-0BCD-4FF9-866C-C6DF4CD65FCB}" type="slidenum">
              <a:rPr lang="en-US" altLang="en-US"/>
              <a:pPr/>
              <a:t>46</a:t>
            </a:fld>
            <a:endParaRPr lang="en-US" altLang="en-US"/>
          </a:p>
        </p:txBody>
      </p:sp>
      <p:sp>
        <p:nvSpPr>
          <p:cNvPr id="162820" name="Rectangle 4">
            <a:extLst>
              <a:ext uri="{FF2B5EF4-FFF2-40B4-BE49-F238E27FC236}">
                <a16:creationId xmlns:a16="http://schemas.microsoft.com/office/drawing/2014/main" id="{63F3B0A9-32D3-BC9B-025F-885B6C80D69F}"/>
              </a:ext>
            </a:extLst>
          </p:cNvPr>
          <p:cNvSpPr>
            <a:spLocks noGrp="1" noRot="1" noChangeArrowheads="1"/>
          </p:cNvSpPr>
          <p:nvPr>
            <p:ph type="title"/>
          </p:nvPr>
        </p:nvSpPr>
        <p:spPr>
          <a:xfrm>
            <a:off x="-1106129" y="133350"/>
            <a:ext cx="8229600" cy="1143000"/>
          </a:xfrm>
          <a:noFill/>
          <a:ln/>
        </p:spPr>
        <p:txBody>
          <a:bodyPr/>
          <a:lstStyle/>
          <a:p>
            <a:r>
              <a:rPr lang="en-US" altLang="en-US" dirty="0">
                <a:solidFill>
                  <a:srgbClr val="0000FF"/>
                </a:solidFill>
              </a:rPr>
              <a:t>Gas-Coupling Method</a:t>
            </a:r>
          </a:p>
        </p:txBody>
      </p:sp>
      <p:sp>
        <p:nvSpPr>
          <p:cNvPr id="162819" name="Rectangle 3">
            <a:extLst>
              <a:ext uri="{FF2B5EF4-FFF2-40B4-BE49-F238E27FC236}">
                <a16:creationId xmlns:a16="http://schemas.microsoft.com/office/drawing/2014/main" id="{95EB1D56-6F33-F4E9-0C9F-988B4835E14C}"/>
              </a:ext>
            </a:extLst>
          </p:cNvPr>
          <p:cNvSpPr>
            <a:spLocks noGrp="1" noChangeArrowheads="1"/>
          </p:cNvSpPr>
          <p:nvPr>
            <p:ph type="body" sz="half" idx="1"/>
          </p:nvPr>
        </p:nvSpPr>
        <p:spPr>
          <a:xfrm>
            <a:off x="342900" y="1166018"/>
            <a:ext cx="8305800" cy="4525963"/>
          </a:xfrm>
        </p:spPr>
        <p:txBody>
          <a:bodyPr/>
          <a:lstStyle/>
          <a:p>
            <a:r>
              <a:rPr lang="en-US" altLang="en-US" sz="2800" dirty="0"/>
              <a:t>The periodic heating of the sample occurs in the “absorption length” </a:t>
            </a:r>
            <a:r>
              <a:rPr lang="el-GR" altLang="en-US" sz="2800" dirty="0"/>
              <a:t>μ</a:t>
            </a:r>
            <a:r>
              <a:rPr lang="el-GR" altLang="en-US" sz="2800" baseline="-25000" dirty="0"/>
              <a:t>α</a:t>
            </a:r>
            <a:r>
              <a:rPr lang="en-US" altLang="en-US" sz="2800" dirty="0"/>
              <a:t> of the sample.</a:t>
            </a:r>
          </a:p>
          <a:p>
            <a:r>
              <a:rPr lang="en-US" altLang="en-US" sz="2800" dirty="0"/>
              <a:t>But only the heat within a diffusion length </a:t>
            </a:r>
            <a:r>
              <a:rPr lang="el-GR" altLang="en-US" sz="2800" dirty="0"/>
              <a:t>μ</a:t>
            </a:r>
            <a:r>
              <a:rPr lang="en-US" altLang="en-US" sz="2800" baseline="-25000" dirty="0"/>
              <a:t>s</a:t>
            </a:r>
            <a:r>
              <a:rPr lang="en-US" altLang="en-US" sz="2800" dirty="0"/>
              <a:t> from the interface can communicate with the gas and heat up a layer of gas of length </a:t>
            </a:r>
            <a:r>
              <a:rPr lang="el-GR" altLang="en-US" sz="2800" dirty="0"/>
              <a:t>μ</a:t>
            </a:r>
            <a:r>
              <a:rPr lang="en-US" altLang="en-US" sz="2800" baseline="-25000" dirty="0"/>
              <a:t>g </a:t>
            </a:r>
            <a:r>
              <a:rPr lang="en-US" altLang="en-US" sz="2800" dirty="0"/>
              <a:t>(diffusion length in gas) which expands periodically, producing acoustic waves. </a:t>
            </a:r>
          </a:p>
          <a:p>
            <a:endParaRPr lang="en-US" altLang="en-US" sz="2800" dirty="0"/>
          </a:p>
        </p:txBody>
      </p:sp>
      <p:graphicFrame>
        <p:nvGraphicFramePr>
          <p:cNvPr id="162821" name="Object 5">
            <a:extLst>
              <a:ext uri="{FF2B5EF4-FFF2-40B4-BE49-F238E27FC236}">
                <a16:creationId xmlns:a16="http://schemas.microsoft.com/office/drawing/2014/main" id="{D154ECE6-4A7E-3042-BCEC-86B712CA4C2A}"/>
              </a:ext>
            </a:extLst>
          </p:cNvPr>
          <p:cNvGraphicFramePr>
            <a:graphicFrameLocks noGrp="1" noChangeAspect="1"/>
          </p:cNvGraphicFramePr>
          <p:nvPr>
            <p:ph sz="quarter" idx="2"/>
            <p:extLst>
              <p:ext uri="{D42A27DB-BD31-4B8C-83A1-F6EECF244321}">
                <p14:modId xmlns:p14="http://schemas.microsoft.com/office/powerpoint/2010/main" val="3165214824"/>
              </p:ext>
            </p:extLst>
          </p:nvPr>
        </p:nvGraphicFramePr>
        <p:xfrm>
          <a:off x="3328220" y="4069953"/>
          <a:ext cx="1981200" cy="554038"/>
        </p:xfrm>
        <a:graphic>
          <a:graphicData uri="http://schemas.openxmlformats.org/presentationml/2006/ole">
            <mc:AlternateContent xmlns:mc="http://schemas.openxmlformats.org/markup-compatibility/2006">
              <mc:Choice xmlns:v="urn:schemas-microsoft-com:vml" Requires="v">
                <p:oleObj name="Equation" r:id="rId3" imgW="952200" imgH="266400" progId="Equation.3">
                  <p:embed/>
                </p:oleObj>
              </mc:Choice>
              <mc:Fallback>
                <p:oleObj name="Equation" r:id="rId3" imgW="952200" imgH="266400" progId="Equation.3">
                  <p:embed/>
                  <p:pic>
                    <p:nvPicPr>
                      <p:cNvPr id="162821" name="Object 5">
                        <a:extLst>
                          <a:ext uri="{FF2B5EF4-FFF2-40B4-BE49-F238E27FC236}">
                            <a16:creationId xmlns:a16="http://schemas.microsoft.com/office/drawing/2014/main" id="{D154ECE6-4A7E-3042-BCEC-86B712CA4C2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328220" y="4069953"/>
                        <a:ext cx="1981200" cy="55403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823" name="Object 7">
            <a:extLst>
              <a:ext uri="{FF2B5EF4-FFF2-40B4-BE49-F238E27FC236}">
                <a16:creationId xmlns:a16="http://schemas.microsoft.com/office/drawing/2014/main" id="{8C8984A4-0CB2-EDD8-1CBE-18872495813F}"/>
              </a:ext>
            </a:extLst>
          </p:cNvPr>
          <p:cNvGraphicFramePr>
            <a:graphicFrameLocks noGrp="1" noChangeAspect="1"/>
          </p:cNvGraphicFramePr>
          <p:nvPr>
            <p:ph sz="quarter" idx="3"/>
            <p:extLst>
              <p:ext uri="{D42A27DB-BD31-4B8C-83A1-F6EECF244321}">
                <p14:modId xmlns:p14="http://schemas.microsoft.com/office/powerpoint/2010/main" val="3103547256"/>
              </p:ext>
            </p:extLst>
          </p:nvPr>
        </p:nvGraphicFramePr>
        <p:xfrm>
          <a:off x="3328220" y="4777978"/>
          <a:ext cx="1981200" cy="558800"/>
        </p:xfrm>
        <a:graphic>
          <a:graphicData uri="http://schemas.openxmlformats.org/presentationml/2006/ole">
            <mc:AlternateContent xmlns:mc="http://schemas.openxmlformats.org/markup-compatibility/2006">
              <mc:Choice xmlns:v="urn:schemas-microsoft-com:vml" Requires="v">
                <p:oleObj name="Equation" r:id="rId5" imgW="990360" imgH="279360" progId="Equation.3">
                  <p:embed/>
                </p:oleObj>
              </mc:Choice>
              <mc:Fallback>
                <p:oleObj name="Equation" r:id="rId5" imgW="990360" imgH="279360" progId="Equation.3">
                  <p:embed/>
                  <p:pic>
                    <p:nvPicPr>
                      <p:cNvPr id="162823" name="Object 7">
                        <a:extLst>
                          <a:ext uri="{FF2B5EF4-FFF2-40B4-BE49-F238E27FC236}">
                            <a16:creationId xmlns:a16="http://schemas.microsoft.com/office/drawing/2014/main" id="{8C8984A4-0CB2-EDD8-1CBE-18872495813F}"/>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328220" y="4777978"/>
                        <a:ext cx="1981200" cy="5588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25" name="Text Box 9">
            <a:extLst>
              <a:ext uri="{FF2B5EF4-FFF2-40B4-BE49-F238E27FC236}">
                <a16:creationId xmlns:a16="http://schemas.microsoft.com/office/drawing/2014/main" id="{98A50FA6-9203-5964-52C9-212375A77C96}"/>
              </a:ext>
            </a:extLst>
          </p:cNvPr>
          <p:cNvSpPr txBox="1">
            <a:spLocks noChangeArrowheads="1"/>
          </p:cNvSpPr>
          <p:nvPr/>
        </p:nvSpPr>
        <p:spPr bwMode="auto">
          <a:xfrm>
            <a:off x="708845" y="5371306"/>
            <a:ext cx="721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D</a:t>
            </a:r>
            <a:r>
              <a:rPr lang="en-US" altLang="en-US" baseline="-25000" dirty="0"/>
              <a:t>s</a:t>
            </a:r>
            <a:r>
              <a:rPr lang="en-US" altLang="en-US" dirty="0"/>
              <a:t> and D</a:t>
            </a:r>
            <a:r>
              <a:rPr lang="en-US" altLang="en-US" baseline="-25000" dirty="0"/>
              <a:t>g</a:t>
            </a:r>
            <a:r>
              <a:rPr lang="en-US" altLang="en-US" dirty="0"/>
              <a:t> are the thermal diffusivities in the sample and in the gas, respectively</a:t>
            </a:r>
          </a:p>
          <a:p>
            <a:r>
              <a:rPr lang="en-US" altLang="en-US" dirty="0"/>
              <a:t>and f is the modulation frequency of the light beam</a:t>
            </a:r>
          </a:p>
        </p:txBody>
      </p:sp>
      <p:sp>
        <p:nvSpPr>
          <p:cNvPr id="2" name="Rectangle 1">
            <a:extLst>
              <a:ext uri="{FF2B5EF4-FFF2-40B4-BE49-F238E27FC236}">
                <a16:creationId xmlns:a16="http://schemas.microsoft.com/office/drawing/2014/main" id="{E8F18FA9-999F-8F29-FD72-D19255DF2BAA}"/>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2CB993-5897-1350-5677-FBA0913A88D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8C178D1-F395-8437-4054-1CE17EB02073}"/>
              </a:ext>
            </a:extLst>
          </p:cNvPr>
          <p:cNvSpPr>
            <a:spLocks noGrp="1"/>
          </p:cNvSpPr>
          <p:nvPr>
            <p:ph type="sldNum" sz="quarter" idx="11"/>
          </p:nvPr>
        </p:nvSpPr>
        <p:spPr/>
        <p:txBody>
          <a:bodyPr/>
          <a:lstStyle/>
          <a:p>
            <a:fld id="{3D9A3EDC-85E9-443E-A227-5020C2942682}" type="slidenum">
              <a:rPr lang="en-US" altLang="en-US"/>
              <a:pPr/>
              <a:t>47</a:t>
            </a:fld>
            <a:endParaRPr lang="en-US" altLang="en-US"/>
          </a:p>
        </p:txBody>
      </p:sp>
      <p:sp>
        <p:nvSpPr>
          <p:cNvPr id="166915" name="Rectangle 3">
            <a:extLst>
              <a:ext uri="{FF2B5EF4-FFF2-40B4-BE49-F238E27FC236}">
                <a16:creationId xmlns:a16="http://schemas.microsoft.com/office/drawing/2014/main" id="{9CE75220-AD51-CB11-2A0B-01FA0B02ABE0}"/>
              </a:ext>
            </a:extLst>
          </p:cNvPr>
          <p:cNvSpPr>
            <a:spLocks noGrp="1" noChangeArrowheads="1"/>
          </p:cNvSpPr>
          <p:nvPr>
            <p:ph type="body" idx="1"/>
          </p:nvPr>
        </p:nvSpPr>
        <p:spPr/>
        <p:txBody>
          <a:bodyPr/>
          <a:lstStyle/>
          <a:p>
            <a:endParaRPr lang="en-US" altLang="en-US"/>
          </a:p>
        </p:txBody>
      </p:sp>
      <p:sp>
        <p:nvSpPr>
          <p:cNvPr id="166916" name="Rectangle 4">
            <a:extLst>
              <a:ext uri="{FF2B5EF4-FFF2-40B4-BE49-F238E27FC236}">
                <a16:creationId xmlns:a16="http://schemas.microsoft.com/office/drawing/2014/main" id="{DD1F831A-744D-0D69-5110-1C1A402F7A7F}"/>
              </a:ext>
            </a:extLst>
          </p:cNvPr>
          <p:cNvSpPr>
            <a:spLocks noGrp="1" noRot="1" noChangeArrowheads="1"/>
          </p:cNvSpPr>
          <p:nvPr>
            <p:ph type="title"/>
          </p:nvPr>
        </p:nvSpPr>
        <p:spPr>
          <a:xfrm>
            <a:off x="-1361767" y="136525"/>
            <a:ext cx="8229600" cy="1143000"/>
          </a:xfrm>
          <a:noFill/>
          <a:ln/>
        </p:spPr>
        <p:txBody>
          <a:bodyPr/>
          <a:lstStyle/>
          <a:p>
            <a:r>
              <a:rPr lang="en-US" altLang="en-US" dirty="0">
                <a:solidFill>
                  <a:srgbClr val="0000FF"/>
                </a:solidFill>
              </a:rPr>
              <a:t>Gas-Coupling Method</a:t>
            </a:r>
          </a:p>
        </p:txBody>
      </p:sp>
      <p:pic>
        <p:nvPicPr>
          <p:cNvPr id="166917" name="Picture 5">
            <a:extLst>
              <a:ext uri="{FF2B5EF4-FFF2-40B4-BE49-F238E27FC236}">
                <a16:creationId xmlns:a16="http://schemas.microsoft.com/office/drawing/2014/main" id="{435BF283-E9C4-A22B-AAE4-65FA7F4E5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77200" cy="3392488"/>
          </a:xfrm>
          <a:prstGeom prst="rect">
            <a:avLst/>
          </a:prstGeom>
          <a:noFill/>
          <a:extLst>
            <a:ext uri="{909E8E84-426E-40DD-AFC4-6F175D3DCCD1}">
              <a14:hiddenFill xmlns:a14="http://schemas.microsoft.com/office/drawing/2010/main">
                <a:solidFill>
                  <a:srgbClr val="FFFFFF"/>
                </a:solidFill>
              </a14:hiddenFill>
            </a:ext>
          </a:extLst>
        </p:spPr>
      </p:pic>
      <p:sp>
        <p:nvSpPr>
          <p:cNvPr id="166918" name="Text Box 6">
            <a:extLst>
              <a:ext uri="{FF2B5EF4-FFF2-40B4-BE49-F238E27FC236}">
                <a16:creationId xmlns:a16="http://schemas.microsoft.com/office/drawing/2014/main" id="{528DB1BB-1F5A-D199-61E0-EAEAA7F725B6}"/>
              </a:ext>
            </a:extLst>
          </p:cNvPr>
          <p:cNvSpPr txBox="1">
            <a:spLocks noChangeArrowheads="1"/>
          </p:cNvSpPr>
          <p:nvPr/>
        </p:nvSpPr>
        <p:spPr bwMode="auto">
          <a:xfrm>
            <a:off x="533400" y="4953000"/>
            <a:ext cx="798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A light beam of radius r striking a flat opaque surface of radius R. </a:t>
            </a:r>
          </a:p>
        </p:txBody>
      </p:sp>
      <p:sp>
        <p:nvSpPr>
          <p:cNvPr id="2" name="Rectangle 1">
            <a:extLst>
              <a:ext uri="{FF2B5EF4-FFF2-40B4-BE49-F238E27FC236}">
                <a16:creationId xmlns:a16="http://schemas.microsoft.com/office/drawing/2014/main" id="{BA15117C-6480-9A67-B7F7-ADE636C00DB9}"/>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656F57-09E6-B66C-C5DF-BDF71F9035E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AC02AE80-F5F1-3AB0-1BE8-9E4E26E1B039}"/>
              </a:ext>
            </a:extLst>
          </p:cNvPr>
          <p:cNvSpPr>
            <a:spLocks noGrp="1"/>
          </p:cNvSpPr>
          <p:nvPr>
            <p:ph type="sldNum" sz="quarter" idx="11"/>
          </p:nvPr>
        </p:nvSpPr>
        <p:spPr/>
        <p:txBody>
          <a:bodyPr/>
          <a:lstStyle/>
          <a:p>
            <a:fld id="{A8E24909-F6CF-44E4-989F-3291F02368C2}" type="slidenum">
              <a:rPr lang="en-US" altLang="en-US"/>
              <a:pPr/>
              <a:t>48</a:t>
            </a:fld>
            <a:endParaRPr lang="en-US" altLang="en-US"/>
          </a:p>
        </p:txBody>
      </p:sp>
      <p:sp>
        <p:nvSpPr>
          <p:cNvPr id="168964" name="Rectangle 4">
            <a:extLst>
              <a:ext uri="{FF2B5EF4-FFF2-40B4-BE49-F238E27FC236}">
                <a16:creationId xmlns:a16="http://schemas.microsoft.com/office/drawing/2014/main" id="{D71F4677-36D1-11CB-A2EC-AAE3B2E2E1B3}"/>
              </a:ext>
            </a:extLst>
          </p:cNvPr>
          <p:cNvSpPr>
            <a:spLocks noGrp="1" noRot="1" noChangeArrowheads="1"/>
          </p:cNvSpPr>
          <p:nvPr>
            <p:ph type="title"/>
          </p:nvPr>
        </p:nvSpPr>
        <p:spPr>
          <a:xfrm>
            <a:off x="-1135625" y="162182"/>
            <a:ext cx="8229600" cy="1143000"/>
          </a:xfrm>
          <a:noFill/>
          <a:ln/>
        </p:spPr>
        <p:txBody>
          <a:bodyPr/>
          <a:lstStyle/>
          <a:p>
            <a:r>
              <a:rPr lang="en-US" altLang="en-US" dirty="0">
                <a:solidFill>
                  <a:srgbClr val="0000FF"/>
                </a:solidFill>
              </a:rPr>
              <a:t>Gas-Coupling Method</a:t>
            </a:r>
          </a:p>
        </p:txBody>
      </p:sp>
      <p:sp>
        <p:nvSpPr>
          <p:cNvPr id="168963" name="Rectangle 3">
            <a:extLst>
              <a:ext uri="{FF2B5EF4-FFF2-40B4-BE49-F238E27FC236}">
                <a16:creationId xmlns:a16="http://schemas.microsoft.com/office/drawing/2014/main" id="{CDE54DE4-ACC4-638E-B0FD-6B1CCE6A46E1}"/>
              </a:ext>
            </a:extLst>
          </p:cNvPr>
          <p:cNvSpPr>
            <a:spLocks noGrp="1" noChangeArrowheads="1"/>
          </p:cNvSpPr>
          <p:nvPr>
            <p:ph type="body" sz="half" idx="1"/>
          </p:nvPr>
        </p:nvSpPr>
        <p:spPr>
          <a:xfrm>
            <a:off x="368709" y="1208138"/>
            <a:ext cx="8229600" cy="4525963"/>
          </a:xfrm>
        </p:spPr>
        <p:txBody>
          <a:bodyPr>
            <a:normAutofit/>
          </a:bodyPr>
          <a:lstStyle/>
          <a:p>
            <a:pPr algn="just"/>
            <a:r>
              <a:rPr lang="en-US" altLang="en-US" sz="2400" dirty="0"/>
              <a:t>The heat generated in the thin absorption layer of thickness is mainly conducted into the condensed sample (heat conduction into the gas is much smaller); the heat conduction equation is:</a:t>
            </a:r>
          </a:p>
          <a:p>
            <a:pPr algn="just"/>
            <a:endParaRPr lang="en-US" altLang="en-US" sz="2400" dirty="0"/>
          </a:p>
        </p:txBody>
      </p:sp>
      <p:graphicFrame>
        <p:nvGraphicFramePr>
          <p:cNvPr id="168965" name="Object 5">
            <a:extLst>
              <a:ext uri="{FF2B5EF4-FFF2-40B4-BE49-F238E27FC236}">
                <a16:creationId xmlns:a16="http://schemas.microsoft.com/office/drawing/2014/main" id="{A6EE8F3E-01D1-0B58-F48E-27AE2E088679}"/>
              </a:ext>
            </a:extLst>
          </p:cNvPr>
          <p:cNvGraphicFramePr>
            <a:graphicFrameLocks noGrp="1" noChangeAspect="1"/>
          </p:cNvGraphicFramePr>
          <p:nvPr>
            <p:ph sz="quarter" idx="2"/>
            <p:extLst>
              <p:ext uri="{D42A27DB-BD31-4B8C-83A1-F6EECF244321}">
                <p14:modId xmlns:p14="http://schemas.microsoft.com/office/powerpoint/2010/main" val="269316081"/>
              </p:ext>
            </p:extLst>
          </p:nvPr>
        </p:nvGraphicFramePr>
        <p:xfrm>
          <a:off x="1066800" y="2890837"/>
          <a:ext cx="1828800" cy="530225"/>
        </p:xfrm>
        <a:graphic>
          <a:graphicData uri="http://schemas.openxmlformats.org/presentationml/2006/ole">
            <mc:AlternateContent xmlns:mc="http://schemas.openxmlformats.org/markup-compatibility/2006">
              <mc:Choice xmlns:v="urn:schemas-microsoft-com:vml" Requires="v">
                <p:oleObj name="Equation" r:id="rId3" imgW="787320" imgH="228600" progId="Equation.3">
                  <p:embed/>
                </p:oleObj>
              </mc:Choice>
              <mc:Fallback>
                <p:oleObj name="Equation" r:id="rId3" imgW="787320" imgH="228600" progId="Equation.3">
                  <p:embed/>
                  <p:pic>
                    <p:nvPicPr>
                      <p:cNvPr id="168965" name="Object 5">
                        <a:extLst>
                          <a:ext uri="{FF2B5EF4-FFF2-40B4-BE49-F238E27FC236}">
                            <a16:creationId xmlns:a16="http://schemas.microsoft.com/office/drawing/2014/main" id="{A6EE8F3E-01D1-0B58-F48E-27AE2E08867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6800" y="2890837"/>
                        <a:ext cx="1828800" cy="5302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7" name="Text Box 7">
            <a:extLst>
              <a:ext uri="{FF2B5EF4-FFF2-40B4-BE49-F238E27FC236}">
                <a16:creationId xmlns:a16="http://schemas.microsoft.com/office/drawing/2014/main" id="{7AB85387-7856-B8F0-530D-DC2BCEC43789}"/>
              </a:ext>
            </a:extLst>
          </p:cNvPr>
          <p:cNvSpPr txBox="1">
            <a:spLocks noChangeArrowheads="1"/>
          </p:cNvSpPr>
          <p:nvPr/>
        </p:nvSpPr>
        <p:spPr bwMode="auto">
          <a:xfrm>
            <a:off x="3048000" y="278765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Where </a:t>
            </a:r>
            <a:r>
              <a:rPr lang="el-GR" altLang="en-US" dirty="0"/>
              <a:t>θ</a:t>
            </a:r>
            <a:r>
              <a:rPr lang="en-US" altLang="en-US" baseline="-25000" dirty="0"/>
              <a:t>0</a:t>
            </a:r>
            <a:r>
              <a:rPr lang="en-US" altLang="en-US" dirty="0"/>
              <a:t> is the amplitude of the surface temperature modulation and I</a:t>
            </a:r>
            <a:r>
              <a:rPr lang="en-US" altLang="en-US" baseline="-25000" dirty="0"/>
              <a:t>0</a:t>
            </a:r>
            <a:r>
              <a:rPr lang="en-US" altLang="en-US" dirty="0"/>
              <a:t> is the modulated light absorbed</a:t>
            </a:r>
          </a:p>
        </p:txBody>
      </p:sp>
      <p:sp>
        <p:nvSpPr>
          <p:cNvPr id="168968" name="Text Box 8">
            <a:extLst>
              <a:ext uri="{FF2B5EF4-FFF2-40B4-BE49-F238E27FC236}">
                <a16:creationId xmlns:a16="http://schemas.microsoft.com/office/drawing/2014/main" id="{97CDCD13-2D84-B2A8-F424-1C9F9A9ABA5E}"/>
              </a:ext>
            </a:extLst>
          </p:cNvPr>
          <p:cNvSpPr txBox="1">
            <a:spLocks noChangeArrowheads="1"/>
          </p:cNvSpPr>
          <p:nvPr/>
        </p:nvSpPr>
        <p:spPr bwMode="auto">
          <a:xfrm>
            <a:off x="778079" y="3611052"/>
            <a:ext cx="80549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800" dirty="0"/>
              <a:t>θ</a:t>
            </a:r>
            <a:r>
              <a:rPr lang="en-US" altLang="en-US" sz="2800" baseline="-25000" dirty="0"/>
              <a:t>0</a:t>
            </a:r>
            <a:r>
              <a:rPr lang="en-US" altLang="en-US" dirty="0"/>
              <a:t> </a:t>
            </a:r>
            <a:r>
              <a:rPr lang="en-US" altLang="en-US" sz="2800" dirty="0"/>
              <a:t>is coupled to an active gas volume </a:t>
            </a:r>
            <a:r>
              <a:rPr lang="en-US" altLang="en-US" sz="2800" dirty="0" err="1"/>
              <a:t>V</a:t>
            </a:r>
            <a:r>
              <a:rPr lang="en-US" altLang="en-US" sz="2800" baseline="-25000" dirty="0" err="1"/>
              <a:t>act</a:t>
            </a:r>
            <a:r>
              <a:rPr lang="en-US" altLang="en-US" sz="2800" dirty="0"/>
              <a:t> near the sample</a:t>
            </a:r>
          </a:p>
          <a:p>
            <a:r>
              <a:rPr lang="en-US" altLang="en-US" sz="2800" dirty="0"/>
              <a:t>surface, given by:</a:t>
            </a:r>
          </a:p>
          <a:p>
            <a:endParaRPr lang="en-US" altLang="en-US" sz="2800" dirty="0"/>
          </a:p>
          <a:p>
            <a:endParaRPr lang="en-US" altLang="en-US" sz="2800" dirty="0"/>
          </a:p>
        </p:txBody>
      </p:sp>
      <p:graphicFrame>
        <p:nvGraphicFramePr>
          <p:cNvPr id="168969" name="Object 9">
            <a:extLst>
              <a:ext uri="{FF2B5EF4-FFF2-40B4-BE49-F238E27FC236}">
                <a16:creationId xmlns:a16="http://schemas.microsoft.com/office/drawing/2014/main" id="{4F03E146-AFCE-AA43-DFEF-1EE2C7D2CBA5}"/>
              </a:ext>
            </a:extLst>
          </p:cNvPr>
          <p:cNvGraphicFramePr>
            <a:graphicFrameLocks noGrp="1" noChangeAspect="1"/>
          </p:cNvGraphicFramePr>
          <p:nvPr>
            <p:ph sz="quarter" idx="3"/>
            <p:extLst>
              <p:ext uri="{D42A27DB-BD31-4B8C-83A1-F6EECF244321}">
                <p14:modId xmlns:p14="http://schemas.microsoft.com/office/powerpoint/2010/main" val="2202428098"/>
              </p:ext>
            </p:extLst>
          </p:nvPr>
        </p:nvGraphicFramePr>
        <p:xfrm>
          <a:off x="3448050" y="4192331"/>
          <a:ext cx="1752600" cy="593725"/>
        </p:xfrm>
        <a:graphic>
          <a:graphicData uri="http://schemas.openxmlformats.org/presentationml/2006/ole">
            <mc:AlternateContent xmlns:mc="http://schemas.openxmlformats.org/markup-compatibility/2006">
              <mc:Choice xmlns:v="urn:schemas-microsoft-com:vml" Requires="v">
                <p:oleObj name="Equation" r:id="rId5" imgW="749160" imgH="253800" progId="Equation.3">
                  <p:embed/>
                </p:oleObj>
              </mc:Choice>
              <mc:Fallback>
                <p:oleObj name="Equation" r:id="rId5" imgW="749160" imgH="253800" progId="Equation.3">
                  <p:embed/>
                  <p:pic>
                    <p:nvPicPr>
                      <p:cNvPr id="168969" name="Object 9">
                        <a:extLst>
                          <a:ext uri="{FF2B5EF4-FFF2-40B4-BE49-F238E27FC236}">
                            <a16:creationId xmlns:a16="http://schemas.microsoft.com/office/drawing/2014/main" id="{4F03E146-AFCE-AA43-DFEF-1EE2C7D2CBA5}"/>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448050" y="4192331"/>
                        <a:ext cx="1752600" cy="5937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971" name="Object 11">
            <a:extLst>
              <a:ext uri="{FF2B5EF4-FFF2-40B4-BE49-F238E27FC236}">
                <a16:creationId xmlns:a16="http://schemas.microsoft.com/office/drawing/2014/main" id="{2EE34A58-4890-4FEA-3059-F7299FA74875}"/>
              </a:ext>
            </a:extLst>
          </p:cNvPr>
          <p:cNvGraphicFramePr>
            <a:graphicFrameLocks noChangeAspect="1"/>
          </p:cNvGraphicFramePr>
          <p:nvPr>
            <p:extLst>
              <p:ext uri="{D42A27DB-BD31-4B8C-83A1-F6EECF244321}">
                <p14:modId xmlns:p14="http://schemas.microsoft.com/office/powerpoint/2010/main" val="315380782"/>
              </p:ext>
            </p:extLst>
          </p:nvPr>
        </p:nvGraphicFramePr>
        <p:xfrm>
          <a:off x="3448050" y="4925756"/>
          <a:ext cx="1752600" cy="636588"/>
        </p:xfrm>
        <a:graphic>
          <a:graphicData uri="http://schemas.openxmlformats.org/presentationml/2006/ole">
            <mc:AlternateContent xmlns:mc="http://schemas.openxmlformats.org/markup-compatibility/2006">
              <mc:Choice xmlns:v="urn:schemas-microsoft-com:vml" Requires="v">
                <p:oleObj name="Equation" r:id="rId7" imgW="698400" imgH="253800" progId="Equation.3">
                  <p:embed/>
                </p:oleObj>
              </mc:Choice>
              <mc:Fallback>
                <p:oleObj name="Equation" r:id="rId7" imgW="698400" imgH="253800" progId="Equation.3">
                  <p:embed/>
                  <p:pic>
                    <p:nvPicPr>
                      <p:cNvPr id="168971" name="Object 11">
                        <a:extLst>
                          <a:ext uri="{FF2B5EF4-FFF2-40B4-BE49-F238E27FC236}">
                            <a16:creationId xmlns:a16="http://schemas.microsoft.com/office/drawing/2014/main" id="{2EE34A58-4890-4FEA-3059-F7299FA74875}"/>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448050" y="4925756"/>
                        <a:ext cx="1752600" cy="63658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72" name="Text Box 12">
            <a:extLst>
              <a:ext uri="{FF2B5EF4-FFF2-40B4-BE49-F238E27FC236}">
                <a16:creationId xmlns:a16="http://schemas.microsoft.com/office/drawing/2014/main" id="{CC4C120D-F1AA-FD82-5153-C3CE08F6272E}"/>
              </a:ext>
            </a:extLst>
          </p:cNvPr>
          <p:cNvSpPr txBox="1">
            <a:spLocks noChangeArrowheads="1"/>
          </p:cNvSpPr>
          <p:nvPr/>
        </p:nvSpPr>
        <p:spPr bwMode="auto">
          <a:xfrm>
            <a:off x="5413375" y="4317744"/>
            <a:ext cx="1063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for </a:t>
            </a:r>
            <a:r>
              <a:rPr lang="en-US" altLang="en-US" i="1"/>
              <a:t>l</a:t>
            </a:r>
            <a:r>
              <a:rPr lang="en-US" altLang="en-US" baseline="-25000"/>
              <a:t>g </a:t>
            </a:r>
            <a:r>
              <a:rPr lang="en-US" altLang="en-US"/>
              <a:t>&gt; </a:t>
            </a:r>
            <a:r>
              <a:rPr lang="el-GR" altLang="en-US"/>
              <a:t>μ</a:t>
            </a:r>
            <a:r>
              <a:rPr lang="en-US" altLang="en-US" baseline="-25000"/>
              <a:t>g</a:t>
            </a:r>
            <a:endParaRPr lang="el-GR" altLang="en-US" baseline="-25000"/>
          </a:p>
        </p:txBody>
      </p:sp>
      <p:sp>
        <p:nvSpPr>
          <p:cNvPr id="168973" name="Text Box 13">
            <a:extLst>
              <a:ext uri="{FF2B5EF4-FFF2-40B4-BE49-F238E27FC236}">
                <a16:creationId xmlns:a16="http://schemas.microsoft.com/office/drawing/2014/main" id="{527C5474-4A82-EB7D-F0FD-D6BE352928FD}"/>
              </a:ext>
            </a:extLst>
          </p:cNvPr>
          <p:cNvSpPr txBox="1">
            <a:spLocks noChangeArrowheads="1"/>
          </p:cNvSpPr>
          <p:nvPr/>
        </p:nvSpPr>
        <p:spPr bwMode="auto">
          <a:xfrm>
            <a:off x="5413375" y="5044819"/>
            <a:ext cx="1063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for </a:t>
            </a:r>
            <a:r>
              <a:rPr lang="en-US" altLang="en-US" i="1"/>
              <a:t>l</a:t>
            </a:r>
            <a:r>
              <a:rPr lang="en-US" altLang="en-US" baseline="-25000"/>
              <a:t>g </a:t>
            </a:r>
            <a:r>
              <a:rPr lang="en-US" altLang="en-US"/>
              <a:t>&lt; </a:t>
            </a:r>
            <a:r>
              <a:rPr lang="el-GR" altLang="en-US"/>
              <a:t>μ</a:t>
            </a:r>
            <a:r>
              <a:rPr lang="en-US" altLang="en-US" baseline="-25000"/>
              <a:t>g</a:t>
            </a:r>
            <a:endParaRPr lang="el-GR" altLang="en-US" baseline="-25000"/>
          </a:p>
        </p:txBody>
      </p:sp>
      <p:sp>
        <p:nvSpPr>
          <p:cNvPr id="2" name="Rectangle 1">
            <a:extLst>
              <a:ext uri="{FF2B5EF4-FFF2-40B4-BE49-F238E27FC236}">
                <a16:creationId xmlns:a16="http://schemas.microsoft.com/office/drawing/2014/main" id="{D503E913-7148-215E-2C06-9CF2EE36C7C1}"/>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8C0C7D-9575-46B5-3284-29A13324D22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AED661B-68A3-7508-152E-F641A81EA23F}"/>
              </a:ext>
            </a:extLst>
          </p:cNvPr>
          <p:cNvSpPr>
            <a:spLocks noGrp="1"/>
          </p:cNvSpPr>
          <p:nvPr>
            <p:ph type="sldNum" sz="quarter" idx="11"/>
          </p:nvPr>
        </p:nvSpPr>
        <p:spPr/>
        <p:txBody>
          <a:bodyPr/>
          <a:lstStyle/>
          <a:p>
            <a:fld id="{ADAFA72E-E714-42CF-8256-D7FA287E530A}" type="slidenum">
              <a:rPr lang="en-US" altLang="en-US"/>
              <a:pPr/>
              <a:t>49</a:t>
            </a:fld>
            <a:endParaRPr lang="en-US" altLang="en-US"/>
          </a:p>
        </p:txBody>
      </p:sp>
      <p:sp>
        <p:nvSpPr>
          <p:cNvPr id="173060" name="Rectangle 4">
            <a:extLst>
              <a:ext uri="{FF2B5EF4-FFF2-40B4-BE49-F238E27FC236}">
                <a16:creationId xmlns:a16="http://schemas.microsoft.com/office/drawing/2014/main" id="{656972EC-7F1E-119E-53DB-00FD93E387EB}"/>
              </a:ext>
            </a:extLst>
          </p:cNvPr>
          <p:cNvSpPr>
            <a:spLocks noGrp="1" noRot="1" noChangeArrowheads="1"/>
          </p:cNvSpPr>
          <p:nvPr>
            <p:ph type="title"/>
          </p:nvPr>
        </p:nvSpPr>
        <p:spPr>
          <a:xfrm>
            <a:off x="-1410929" y="190500"/>
            <a:ext cx="8229600" cy="1143000"/>
          </a:xfrm>
          <a:noFill/>
          <a:ln/>
        </p:spPr>
        <p:txBody>
          <a:bodyPr/>
          <a:lstStyle/>
          <a:p>
            <a:r>
              <a:rPr lang="en-US" altLang="en-US" dirty="0">
                <a:solidFill>
                  <a:srgbClr val="0000FF"/>
                </a:solidFill>
              </a:rPr>
              <a:t>Gas-Coupling Method</a:t>
            </a:r>
          </a:p>
        </p:txBody>
      </p:sp>
      <p:sp>
        <p:nvSpPr>
          <p:cNvPr id="173059" name="Rectangle 3">
            <a:extLst>
              <a:ext uri="{FF2B5EF4-FFF2-40B4-BE49-F238E27FC236}">
                <a16:creationId xmlns:a16="http://schemas.microsoft.com/office/drawing/2014/main" id="{DBCFB940-3D3D-2168-F388-A8B3BF095845}"/>
              </a:ext>
            </a:extLst>
          </p:cNvPr>
          <p:cNvSpPr>
            <a:spLocks noGrp="1" noChangeArrowheads="1"/>
          </p:cNvSpPr>
          <p:nvPr>
            <p:ph type="body" sz="half" idx="1"/>
          </p:nvPr>
        </p:nvSpPr>
        <p:spPr>
          <a:xfrm>
            <a:off x="396491" y="1379537"/>
            <a:ext cx="8077200" cy="4525963"/>
          </a:xfrm>
        </p:spPr>
        <p:txBody>
          <a:bodyPr/>
          <a:lstStyle/>
          <a:p>
            <a:r>
              <a:rPr lang="en-US" altLang="en-US" sz="2800" dirty="0"/>
              <a:t>Using the ideal gas law, we obtain the amplitude </a:t>
            </a:r>
            <a:r>
              <a:rPr lang="el-GR" altLang="en-US" sz="2800" dirty="0"/>
              <a:t>δ</a:t>
            </a:r>
            <a:r>
              <a:rPr lang="en-US" altLang="en-US" sz="2800" dirty="0"/>
              <a:t>V of the volume change of </a:t>
            </a:r>
            <a:r>
              <a:rPr lang="en-US" altLang="en-US" sz="2800" dirty="0" err="1"/>
              <a:t>V</a:t>
            </a:r>
            <a:r>
              <a:rPr lang="en-US" altLang="en-US" sz="2800" baseline="-25000" dirty="0" err="1"/>
              <a:t>act</a:t>
            </a:r>
            <a:r>
              <a:rPr lang="en-US" altLang="en-US" sz="2800" dirty="0"/>
              <a:t>:</a:t>
            </a:r>
          </a:p>
          <a:p>
            <a:endParaRPr lang="el-GR" altLang="en-US" sz="2800" dirty="0"/>
          </a:p>
        </p:txBody>
      </p:sp>
      <p:graphicFrame>
        <p:nvGraphicFramePr>
          <p:cNvPr id="173061" name="Object 5">
            <a:extLst>
              <a:ext uri="{FF2B5EF4-FFF2-40B4-BE49-F238E27FC236}">
                <a16:creationId xmlns:a16="http://schemas.microsoft.com/office/drawing/2014/main" id="{809751CB-EDFE-4CAA-91AD-5A511CB64DEF}"/>
              </a:ext>
            </a:extLst>
          </p:cNvPr>
          <p:cNvGraphicFramePr>
            <a:graphicFrameLocks noGrp="1" noChangeAspect="1"/>
          </p:cNvGraphicFramePr>
          <p:nvPr>
            <p:ph sz="quarter" idx="2"/>
            <p:extLst>
              <p:ext uri="{D42A27DB-BD31-4B8C-83A1-F6EECF244321}">
                <p14:modId xmlns:p14="http://schemas.microsoft.com/office/powerpoint/2010/main" val="3538442425"/>
              </p:ext>
            </p:extLst>
          </p:nvPr>
        </p:nvGraphicFramePr>
        <p:xfrm>
          <a:off x="2873477" y="2390775"/>
          <a:ext cx="2209800" cy="552450"/>
        </p:xfrm>
        <a:graphic>
          <a:graphicData uri="http://schemas.openxmlformats.org/presentationml/2006/ole">
            <mc:AlternateContent xmlns:mc="http://schemas.openxmlformats.org/markup-compatibility/2006">
              <mc:Choice xmlns:v="urn:schemas-microsoft-com:vml" Requires="v">
                <p:oleObj name="Equation" r:id="rId3" imgW="914400" imgH="228600" progId="Equation.3">
                  <p:embed/>
                </p:oleObj>
              </mc:Choice>
              <mc:Fallback>
                <p:oleObj name="Equation" r:id="rId3" imgW="914400" imgH="228600" progId="Equation.3">
                  <p:embed/>
                  <p:pic>
                    <p:nvPicPr>
                      <p:cNvPr id="173061" name="Object 5">
                        <a:extLst>
                          <a:ext uri="{FF2B5EF4-FFF2-40B4-BE49-F238E27FC236}">
                            <a16:creationId xmlns:a16="http://schemas.microsoft.com/office/drawing/2014/main" id="{809751CB-EDFE-4CAA-91AD-5A511CB64DE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873477" y="2390775"/>
                        <a:ext cx="2209800" cy="55245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3" name="Text Box 7">
            <a:extLst>
              <a:ext uri="{FF2B5EF4-FFF2-40B4-BE49-F238E27FC236}">
                <a16:creationId xmlns:a16="http://schemas.microsoft.com/office/drawing/2014/main" id="{9AA5A5EA-D9C5-CD56-6746-1948EB5BA28E}"/>
              </a:ext>
            </a:extLst>
          </p:cNvPr>
          <p:cNvSpPr txBox="1">
            <a:spLocks noChangeArrowheads="1"/>
          </p:cNvSpPr>
          <p:nvPr/>
        </p:nvSpPr>
        <p:spPr bwMode="auto">
          <a:xfrm>
            <a:off x="5339121" y="2450229"/>
            <a:ext cx="295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(T</a:t>
            </a:r>
            <a:r>
              <a:rPr lang="en-US" altLang="en-US" baseline="-25000" dirty="0"/>
              <a:t>0</a:t>
            </a:r>
            <a:r>
              <a:rPr lang="en-US" altLang="en-US" dirty="0"/>
              <a:t> is the ambient temperature)</a:t>
            </a:r>
          </a:p>
        </p:txBody>
      </p:sp>
      <p:sp>
        <p:nvSpPr>
          <p:cNvPr id="173064" name="Rectangle 8">
            <a:extLst>
              <a:ext uri="{FF2B5EF4-FFF2-40B4-BE49-F238E27FC236}">
                <a16:creationId xmlns:a16="http://schemas.microsoft.com/office/drawing/2014/main" id="{DC3624EC-758E-0BDE-5EB8-98F135FEA825}"/>
              </a:ext>
            </a:extLst>
          </p:cNvPr>
          <p:cNvSpPr>
            <a:spLocks noChangeArrowheads="1"/>
          </p:cNvSpPr>
          <p:nvPr/>
        </p:nvSpPr>
        <p:spPr bwMode="auto">
          <a:xfrm>
            <a:off x="319548" y="3050459"/>
            <a:ext cx="830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r>
              <a:rPr lang="en-US" altLang="en-US" dirty="0"/>
              <a:t>The corresponding pressure change </a:t>
            </a:r>
            <a:r>
              <a:rPr lang="el-GR" altLang="en-US" dirty="0"/>
              <a:t>δ</a:t>
            </a:r>
            <a:r>
              <a:rPr lang="en-US" altLang="en-US" dirty="0"/>
              <a:t>P is obtained by considering an adiabatic expansion of an ideal gas:</a:t>
            </a:r>
          </a:p>
          <a:p>
            <a:pPr eaLnBrk="1" hangingPunct="1"/>
            <a:endParaRPr lang="en-US" altLang="en-US" dirty="0"/>
          </a:p>
          <a:p>
            <a:pPr eaLnBrk="1" hangingPunct="1"/>
            <a:endParaRPr lang="el-GR" altLang="en-US" dirty="0"/>
          </a:p>
        </p:txBody>
      </p:sp>
      <p:graphicFrame>
        <p:nvGraphicFramePr>
          <p:cNvPr id="173065" name="Object 9">
            <a:extLst>
              <a:ext uri="{FF2B5EF4-FFF2-40B4-BE49-F238E27FC236}">
                <a16:creationId xmlns:a16="http://schemas.microsoft.com/office/drawing/2014/main" id="{DE8953AD-6B6F-8DB0-A6E1-BAF641537B79}"/>
              </a:ext>
            </a:extLst>
          </p:cNvPr>
          <p:cNvGraphicFramePr>
            <a:graphicFrameLocks noGrp="1" noChangeAspect="1"/>
          </p:cNvGraphicFramePr>
          <p:nvPr>
            <p:ph sz="quarter" idx="3"/>
            <p:extLst>
              <p:ext uri="{D42A27DB-BD31-4B8C-83A1-F6EECF244321}">
                <p14:modId xmlns:p14="http://schemas.microsoft.com/office/powerpoint/2010/main" val="2297961326"/>
              </p:ext>
            </p:extLst>
          </p:nvPr>
        </p:nvGraphicFramePr>
        <p:xfrm>
          <a:off x="2959099" y="4007643"/>
          <a:ext cx="2214563" cy="554038"/>
        </p:xfrm>
        <a:graphic>
          <a:graphicData uri="http://schemas.openxmlformats.org/presentationml/2006/ole">
            <mc:AlternateContent xmlns:mc="http://schemas.openxmlformats.org/markup-compatibility/2006">
              <mc:Choice xmlns:v="urn:schemas-microsoft-com:vml" Requires="v">
                <p:oleObj name="Equation" r:id="rId5" imgW="914400" imgH="228600" progId="Equation.3">
                  <p:embed/>
                </p:oleObj>
              </mc:Choice>
              <mc:Fallback>
                <p:oleObj name="Equation" r:id="rId5" imgW="914400" imgH="228600" progId="Equation.3">
                  <p:embed/>
                  <p:pic>
                    <p:nvPicPr>
                      <p:cNvPr id="173065" name="Object 9">
                        <a:extLst>
                          <a:ext uri="{FF2B5EF4-FFF2-40B4-BE49-F238E27FC236}">
                            <a16:creationId xmlns:a16="http://schemas.microsoft.com/office/drawing/2014/main" id="{DE8953AD-6B6F-8DB0-A6E1-BAF641537B79}"/>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959099" y="4007643"/>
                        <a:ext cx="2214563" cy="55403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7" name="Text Box 11">
            <a:extLst>
              <a:ext uri="{FF2B5EF4-FFF2-40B4-BE49-F238E27FC236}">
                <a16:creationId xmlns:a16="http://schemas.microsoft.com/office/drawing/2014/main" id="{51B1DEA8-2DD9-3790-E10D-586D40869F19}"/>
              </a:ext>
            </a:extLst>
          </p:cNvPr>
          <p:cNvSpPr txBox="1">
            <a:spLocks noChangeArrowheads="1"/>
          </p:cNvSpPr>
          <p:nvPr/>
        </p:nvSpPr>
        <p:spPr bwMode="auto">
          <a:xfrm>
            <a:off x="670309" y="4614147"/>
            <a:ext cx="64563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Where V is the total PA cell volume given by:</a:t>
            </a:r>
          </a:p>
          <a:p>
            <a:endParaRPr lang="en-US" altLang="en-US" sz="2800" dirty="0"/>
          </a:p>
        </p:txBody>
      </p:sp>
      <p:graphicFrame>
        <p:nvGraphicFramePr>
          <p:cNvPr id="173068" name="Object 12">
            <a:extLst>
              <a:ext uri="{FF2B5EF4-FFF2-40B4-BE49-F238E27FC236}">
                <a16:creationId xmlns:a16="http://schemas.microsoft.com/office/drawing/2014/main" id="{23509C7C-800D-A0F0-21DB-999672709EE2}"/>
              </a:ext>
            </a:extLst>
          </p:cNvPr>
          <p:cNvGraphicFramePr>
            <a:graphicFrameLocks noChangeAspect="1"/>
          </p:cNvGraphicFramePr>
          <p:nvPr>
            <p:extLst>
              <p:ext uri="{D42A27DB-BD31-4B8C-83A1-F6EECF244321}">
                <p14:modId xmlns:p14="http://schemas.microsoft.com/office/powerpoint/2010/main" val="2677706036"/>
              </p:ext>
            </p:extLst>
          </p:nvPr>
        </p:nvGraphicFramePr>
        <p:xfrm>
          <a:off x="2959099" y="5142836"/>
          <a:ext cx="2286000" cy="601663"/>
        </p:xfrm>
        <a:graphic>
          <a:graphicData uri="http://schemas.openxmlformats.org/presentationml/2006/ole">
            <mc:AlternateContent xmlns:mc="http://schemas.openxmlformats.org/markup-compatibility/2006">
              <mc:Choice xmlns:v="urn:schemas-microsoft-com:vml" Requires="v">
                <p:oleObj name="Equation" r:id="rId7" imgW="965160" imgH="253800" progId="Equation.3">
                  <p:embed/>
                </p:oleObj>
              </mc:Choice>
              <mc:Fallback>
                <p:oleObj name="Equation" r:id="rId7" imgW="965160" imgH="253800" progId="Equation.3">
                  <p:embed/>
                  <p:pic>
                    <p:nvPicPr>
                      <p:cNvPr id="173068" name="Object 12">
                        <a:extLst>
                          <a:ext uri="{FF2B5EF4-FFF2-40B4-BE49-F238E27FC236}">
                            <a16:creationId xmlns:a16="http://schemas.microsoft.com/office/drawing/2014/main" id="{23509C7C-800D-A0F0-21DB-999672709EE2}"/>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2959099" y="5142836"/>
                        <a:ext cx="2286000" cy="6016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5B871931-5491-011F-AC67-52DE87D05BD2}"/>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192532-04F7-75ED-3C9D-9465163FEF9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0816-DD07-22AD-E2C2-9F7DB730E5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7F3FA09-B9C2-785C-63C0-3EACD3B3FDE7}"/>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242F60-5800-FC7E-A5F0-EA1C664733B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10" name="object 6">
            <a:extLst>
              <a:ext uri="{FF2B5EF4-FFF2-40B4-BE49-F238E27FC236}">
                <a16:creationId xmlns:a16="http://schemas.microsoft.com/office/drawing/2014/main" id="{2733B4CE-2E8B-72B9-8239-70395C37FA6F}"/>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Possible Designs of Systems  </a:t>
            </a:r>
            <a:endParaRPr lang="en-US" sz="2300" dirty="0">
              <a:solidFill>
                <a:srgbClr val="7030A0"/>
              </a:solidFill>
              <a:latin typeface="Arial Rounded MT Bold" panose="020F0704030504030204" pitchFamily="34" charset="0"/>
              <a:cs typeface="Times New Roman"/>
            </a:endParaRPr>
          </a:p>
        </p:txBody>
      </p:sp>
      <p:sp>
        <p:nvSpPr>
          <p:cNvPr id="7" name="TextBox 6">
            <a:extLst>
              <a:ext uri="{FF2B5EF4-FFF2-40B4-BE49-F238E27FC236}">
                <a16:creationId xmlns:a16="http://schemas.microsoft.com/office/drawing/2014/main" id="{5E27CAEF-CA11-843F-89D1-28A60CF7462E}"/>
              </a:ext>
            </a:extLst>
          </p:cNvPr>
          <p:cNvSpPr txBox="1"/>
          <p:nvPr/>
        </p:nvSpPr>
        <p:spPr>
          <a:xfrm>
            <a:off x="415413" y="771701"/>
            <a:ext cx="8325463" cy="1200329"/>
          </a:xfrm>
          <a:prstGeom prst="rect">
            <a:avLst/>
          </a:prstGeom>
          <a:noFill/>
        </p:spPr>
        <p:txBody>
          <a:bodyPr wrap="square">
            <a:spAutoFit/>
          </a:bodyPr>
          <a:lstStyle/>
          <a:p>
            <a:r>
              <a:rPr lang="en-US" sz="1800" spc="-5" dirty="0">
                <a:latin typeface="Times New Roman"/>
                <a:cs typeface="Times New Roman"/>
              </a:rPr>
              <a:t>Th</a:t>
            </a:r>
            <a:r>
              <a:rPr lang="en-US" sz="1800" dirty="0">
                <a:latin typeface="Times New Roman"/>
                <a:cs typeface="Times New Roman"/>
              </a:rPr>
              <a:t>e</a:t>
            </a:r>
            <a:r>
              <a:rPr lang="en-US" sz="1800" spc="45" dirty="0">
                <a:latin typeface="Times New Roman"/>
                <a:cs typeface="Times New Roman"/>
              </a:rPr>
              <a:t> </a:t>
            </a:r>
            <a:r>
              <a:rPr lang="en-US" sz="1800" spc="-5" dirty="0">
                <a:latin typeface="Times New Roman"/>
                <a:cs typeface="Times New Roman"/>
              </a:rPr>
              <a:t>attainabl</a:t>
            </a:r>
            <a:r>
              <a:rPr lang="en-US" sz="1800" dirty="0">
                <a:latin typeface="Times New Roman"/>
                <a:cs typeface="Times New Roman"/>
              </a:rPr>
              <a:t>e</a:t>
            </a:r>
            <a:r>
              <a:rPr lang="en-US" sz="1800" spc="45" dirty="0">
                <a:latin typeface="Times New Roman"/>
                <a:cs typeface="Times New Roman"/>
              </a:rPr>
              <a:t> </a:t>
            </a:r>
            <a:r>
              <a:rPr lang="en-US" sz="1800" spc="-5" dirty="0">
                <a:solidFill>
                  <a:srgbClr val="0000FF"/>
                </a:solidFill>
                <a:latin typeface="Times New Roman"/>
                <a:cs typeface="Times New Roman"/>
              </a:rPr>
              <a:t>signa</a:t>
            </a:r>
            <a:r>
              <a:rPr lang="en-US" sz="1800" dirty="0">
                <a:solidFill>
                  <a:srgbClr val="0000FF"/>
                </a:solidFill>
                <a:latin typeface="Times New Roman"/>
                <a:cs typeface="Times New Roman"/>
              </a:rPr>
              <a:t>l</a:t>
            </a:r>
            <a:r>
              <a:rPr lang="en-US" sz="1800" spc="45" dirty="0">
                <a:solidFill>
                  <a:srgbClr val="0000FF"/>
                </a:solidFill>
                <a:latin typeface="Times New Roman"/>
                <a:cs typeface="Times New Roman"/>
              </a:rPr>
              <a:t> </a:t>
            </a:r>
            <a:r>
              <a:rPr lang="en-US" sz="1800" spc="-5" dirty="0">
                <a:solidFill>
                  <a:srgbClr val="0000FF"/>
                </a:solidFill>
                <a:latin typeface="Times New Roman"/>
                <a:cs typeface="Times New Roman"/>
              </a:rPr>
              <a:t>i</a:t>
            </a:r>
            <a:r>
              <a:rPr lang="en-US" sz="1800" dirty="0">
                <a:solidFill>
                  <a:srgbClr val="0000FF"/>
                </a:solidFill>
                <a:latin typeface="Times New Roman"/>
                <a:cs typeface="Times New Roman"/>
              </a:rPr>
              <a:t>s</a:t>
            </a:r>
            <a:r>
              <a:rPr lang="en-US" sz="1800" spc="45" dirty="0">
                <a:solidFill>
                  <a:srgbClr val="0000FF"/>
                </a:solidFill>
                <a:latin typeface="Times New Roman"/>
                <a:cs typeface="Times New Roman"/>
              </a:rPr>
              <a:t> </a:t>
            </a:r>
            <a:r>
              <a:rPr lang="en-US" sz="1800" spc="-5" dirty="0">
                <a:solidFill>
                  <a:srgbClr val="0000FF"/>
                </a:solidFill>
                <a:latin typeface="Times New Roman"/>
                <a:cs typeface="Times New Roman"/>
              </a:rPr>
              <a:t>proportiona</a:t>
            </a:r>
            <a:r>
              <a:rPr lang="en-US" sz="1800" dirty="0">
                <a:solidFill>
                  <a:srgbClr val="0000FF"/>
                </a:solidFill>
                <a:latin typeface="Times New Roman"/>
                <a:cs typeface="Times New Roman"/>
              </a:rPr>
              <a:t>l</a:t>
            </a:r>
            <a:r>
              <a:rPr lang="en-US" sz="1800" spc="50" dirty="0">
                <a:solidFill>
                  <a:srgbClr val="0000FF"/>
                </a:solidFill>
                <a:latin typeface="Times New Roman"/>
                <a:cs typeface="Times New Roman"/>
              </a:rPr>
              <a:t> </a:t>
            </a:r>
            <a:r>
              <a:rPr lang="en-US" sz="1800" spc="-5" dirty="0">
                <a:latin typeface="Times New Roman"/>
                <a:cs typeface="Times New Roman"/>
              </a:rPr>
              <a:t>t</a:t>
            </a:r>
            <a:r>
              <a:rPr lang="en-US" sz="1800" dirty="0">
                <a:latin typeface="Times New Roman"/>
                <a:cs typeface="Times New Roman"/>
              </a:rPr>
              <a:t>o</a:t>
            </a:r>
            <a:r>
              <a:rPr lang="en-US" sz="1800" spc="45" dirty="0">
                <a:latin typeface="Times New Roman"/>
                <a:cs typeface="Times New Roman"/>
              </a:rPr>
              <a:t> </a:t>
            </a:r>
            <a:r>
              <a:rPr lang="en-US" sz="1800" spc="-5" dirty="0">
                <a:latin typeface="Times New Roman"/>
                <a:cs typeface="Times New Roman"/>
              </a:rPr>
              <a:t>th</a:t>
            </a:r>
            <a:r>
              <a:rPr lang="en-US" sz="1800" dirty="0">
                <a:latin typeface="Times New Roman"/>
                <a:cs typeface="Times New Roman"/>
              </a:rPr>
              <a:t>e</a:t>
            </a:r>
            <a:r>
              <a:rPr lang="en-US" sz="1800" spc="45" dirty="0">
                <a:latin typeface="Times New Roman"/>
                <a:cs typeface="Times New Roman"/>
              </a:rPr>
              <a:t> </a:t>
            </a:r>
            <a:r>
              <a:rPr lang="en-US" sz="1800" spc="-15" dirty="0">
                <a:latin typeface="Times New Roman"/>
                <a:cs typeface="Times New Roman"/>
              </a:rPr>
              <a:t>fluorescenc</a:t>
            </a:r>
            <a:r>
              <a:rPr lang="en-US" sz="1800" spc="-10" dirty="0">
                <a:latin typeface="Times New Roman"/>
                <a:cs typeface="Times New Roman"/>
              </a:rPr>
              <a:t>e</a:t>
            </a:r>
            <a:r>
              <a:rPr lang="en-US" sz="1800" spc="45" dirty="0">
                <a:latin typeface="Times New Roman"/>
                <a:cs typeface="Times New Roman"/>
              </a:rPr>
              <a:t> </a:t>
            </a:r>
            <a:r>
              <a:rPr lang="en-US" sz="1800" spc="-5" dirty="0">
                <a:solidFill>
                  <a:srgbClr val="0000FF"/>
                </a:solidFill>
                <a:latin typeface="Times New Roman"/>
                <a:cs typeface="Times New Roman"/>
              </a:rPr>
              <a:t>collectio</a:t>
            </a:r>
            <a:r>
              <a:rPr lang="en-US" sz="1800" dirty="0">
                <a:solidFill>
                  <a:srgbClr val="0000FF"/>
                </a:solidFill>
                <a:latin typeface="Times New Roman"/>
                <a:cs typeface="Times New Roman"/>
              </a:rPr>
              <a:t>n</a:t>
            </a:r>
            <a:r>
              <a:rPr lang="en-US" sz="1800" spc="40" dirty="0">
                <a:solidFill>
                  <a:srgbClr val="0000FF"/>
                </a:solidFill>
                <a:latin typeface="Times New Roman"/>
                <a:cs typeface="Times New Roman"/>
              </a:rPr>
              <a:t> </a:t>
            </a:r>
            <a:r>
              <a:rPr lang="en-US" sz="1800" spc="-5" dirty="0">
                <a:solidFill>
                  <a:srgbClr val="0000FF"/>
                </a:solidFill>
                <a:latin typeface="Times New Roman"/>
                <a:cs typeface="Times New Roman"/>
              </a:rPr>
              <a:t>efficiency</a:t>
            </a:r>
            <a:r>
              <a:rPr lang="en-US" sz="1800" spc="20" dirty="0">
                <a:solidFill>
                  <a:srgbClr val="0000FF"/>
                </a:solidFill>
                <a:latin typeface="Times New Roman"/>
                <a:cs typeface="Times New Roman"/>
              </a:rPr>
              <a:t> </a:t>
            </a:r>
            <a:r>
              <a:rPr lang="en-US" sz="1800" i="1" spc="-130" dirty="0">
                <a:solidFill>
                  <a:srgbClr val="0000FF"/>
                </a:solidFill>
                <a:latin typeface="Arial"/>
                <a:cs typeface="Arial"/>
              </a:rPr>
              <a:t>δ</a:t>
            </a:r>
            <a:r>
              <a:rPr lang="en-US" sz="1800" dirty="0">
                <a:latin typeface="Times New Roman"/>
                <a:cs typeface="Times New Roman"/>
              </a:rPr>
              <a:t>,</a:t>
            </a:r>
            <a:r>
              <a:rPr lang="en-US" sz="1800" spc="25"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t</a:t>
            </a:r>
            <a:r>
              <a:rPr lang="en-US" sz="1800" spc="20"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s</a:t>
            </a:r>
            <a:r>
              <a:rPr lang="en-US" sz="1800" spc="25" dirty="0">
                <a:latin typeface="Times New Roman"/>
                <a:cs typeface="Times New Roman"/>
              </a:rPr>
              <a:t> </a:t>
            </a:r>
            <a:r>
              <a:rPr lang="en-US" sz="1800" spc="-5" dirty="0">
                <a:latin typeface="Times New Roman"/>
                <a:cs typeface="Times New Roman"/>
              </a:rPr>
              <a:t>importan</a:t>
            </a:r>
            <a:r>
              <a:rPr lang="en-US" sz="1800" dirty="0">
                <a:latin typeface="Times New Roman"/>
                <a:cs typeface="Times New Roman"/>
              </a:rPr>
              <a:t>t</a:t>
            </a:r>
            <a:r>
              <a:rPr lang="en-US" sz="1800" spc="25" dirty="0">
                <a:latin typeface="Times New Roman"/>
                <a:cs typeface="Times New Roman"/>
              </a:rPr>
              <a:t> </a:t>
            </a:r>
            <a:r>
              <a:rPr lang="en-US" sz="1800" spc="-5" dirty="0">
                <a:latin typeface="Times New Roman"/>
                <a:cs typeface="Times New Roman"/>
              </a:rPr>
              <a:t>t</a:t>
            </a:r>
            <a:r>
              <a:rPr lang="en-US" sz="1800" dirty="0">
                <a:latin typeface="Times New Roman"/>
                <a:cs typeface="Times New Roman"/>
              </a:rPr>
              <a:t>o</a:t>
            </a:r>
            <a:r>
              <a:rPr lang="en-US" sz="1800" spc="25" dirty="0">
                <a:latin typeface="Times New Roman"/>
                <a:cs typeface="Times New Roman"/>
              </a:rPr>
              <a:t> </a:t>
            </a:r>
            <a:r>
              <a:rPr lang="en-US" sz="1800" spc="-5" dirty="0">
                <a:latin typeface="Times New Roman"/>
                <a:cs typeface="Times New Roman"/>
              </a:rPr>
              <a:t>desig</a:t>
            </a:r>
            <a:r>
              <a:rPr lang="en-US" sz="1800" dirty="0">
                <a:latin typeface="Times New Roman"/>
                <a:cs typeface="Times New Roman"/>
              </a:rPr>
              <a:t>n</a:t>
            </a:r>
            <a:r>
              <a:rPr lang="en-US" sz="1800" spc="20" dirty="0">
                <a:latin typeface="Times New Roman"/>
                <a:cs typeface="Times New Roman"/>
              </a:rPr>
              <a:t> </a:t>
            </a:r>
            <a:r>
              <a:rPr lang="en-US" sz="1800" spc="-5" dirty="0">
                <a:latin typeface="Times New Roman"/>
                <a:cs typeface="Times New Roman"/>
              </a:rPr>
              <a:t>collectio</a:t>
            </a:r>
            <a:r>
              <a:rPr lang="en-US" sz="1800" dirty="0">
                <a:latin typeface="Times New Roman"/>
                <a:cs typeface="Times New Roman"/>
              </a:rPr>
              <a:t>n</a:t>
            </a:r>
            <a:r>
              <a:rPr lang="en-US" sz="1800" spc="25" dirty="0">
                <a:latin typeface="Times New Roman"/>
                <a:cs typeface="Times New Roman"/>
              </a:rPr>
              <a:t> </a:t>
            </a:r>
            <a:r>
              <a:rPr lang="en-US" sz="1800" spc="-5" dirty="0">
                <a:latin typeface="Times New Roman"/>
                <a:cs typeface="Times New Roman"/>
              </a:rPr>
              <a:t>optic</a:t>
            </a:r>
            <a:r>
              <a:rPr lang="en-US" sz="1800" dirty="0">
                <a:latin typeface="Times New Roman"/>
                <a:cs typeface="Times New Roman"/>
              </a:rPr>
              <a:t>s</a:t>
            </a:r>
            <a:r>
              <a:rPr lang="en-US" sz="1800" spc="25" dirty="0">
                <a:latin typeface="Times New Roman"/>
                <a:cs typeface="Times New Roman"/>
              </a:rPr>
              <a:t> </a:t>
            </a:r>
            <a:r>
              <a:rPr lang="en-US" sz="1800" spc="-5" dirty="0">
                <a:latin typeface="Times New Roman"/>
                <a:cs typeface="Times New Roman"/>
              </a:rPr>
              <a:t>wit</a:t>
            </a:r>
            <a:r>
              <a:rPr lang="en-US" sz="1800" dirty="0">
                <a:latin typeface="Times New Roman"/>
                <a:cs typeface="Times New Roman"/>
              </a:rPr>
              <a:t>h</a:t>
            </a:r>
            <a:r>
              <a:rPr lang="en-US" sz="1800" spc="20" dirty="0">
                <a:latin typeface="Times New Roman"/>
                <a:cs typeface="Times New Roman"/>
              </a:rPr>
              <a:t> </a:t>
            </a:r>
            <a:r>
              <a:rPr lang="en-US" sz="1800" spc="-5" dirty="0">
                <a:latin typeface="Times New Roman"/>
                <a:cs typeface="Times New Roman"/>
              </a:rPr>
              <a:t>optimu</a:t>
            </a:r>
            <a:r>
              <a:rPr lang="en-US" sz="1800" dirty="0">
                <a:latin typeface="Times New Roman"/>
                <a:cs typeface="Times New Roman"/>
              </a:rPr>
              <a:t>m</a:t>
            </a:r>
            <a:r>
              <a:rPr lang="en-US" sz="1800" spc="25" dirty="0">
                <a:latin typeface="Times New Roman"/>
                <a:cs typeface="Times New Roman"/>
              </a:rPr>
              <a:t> </a:t>
            </a:r>
            <a:r>
              <a:rPr lang="en-US" sz="1800" spc="-30" dirty="0">
                <a:latin typeface="Times New Roman"/>
                <a:cs typeface="Times New Roman"/>
              </a:rPr>
              <a:t>v</a:t>
            </a:r>
            <a:r>
              <a:rPr lang="en-US" sz="1800" spc="-5" dirty="0">
                <a:latin typeface="Times New Roman"/>
                <a:cs typeface="Times New Roman"/>
              </a:rPr>
              <a:t>alue</a:t>
            </a:r>
            <a:r>
              <a:rPr lang="en-US" sz="1800" dirty="0">
                <a:latin typeface="Times New Roman"/>
                <a:cs typeface="Times New Roman"/>
              </a:rPr>
              <a:t>s</a:t>
            </a:r>
            <a:r>
              <a:rPr lang="en-US" sz="1800" spc="25" dirty="0">
                <a:latin typeface="Times New Roman"/>
                <a:cs typeface="Times New Roman"/>
              </a:rPr>
              <a:t> </a:t>
            </a:r>
            <a:r>
              <a:rPr lang="en-US" sz="1800" spc="-5" dirty="0">
                <a:latin typeface="Times New Roman"/>
                <a:cs typeface="Times New Roman"/>
              </a:rPr>
              <a:t>o</a:t>
            </a:r>
            <a:r>
              <a:rPr lang="en-US" sz="1800" dirty="0">
                <a:latin typeface="Times New Roman"/>
                <a:cs typeface="Times New Roman"/>
              </a:rPr>
              <a:t>f</a:t>
            </a:r>
            <a:r>
              <a:rPr lang="en-US" sz="1800" spc="25" dirty="0">
                <a:latin typeface="Times New Roman"/>
                <a:cs typeface="Times New Roman"/>
              </a:rPr>
              <a:t> </a:t>
            </a:r>
            <a:r>
              <a:rPr lang="en-US" sz="1800" i="1" spc="-130" dirty="0">
                <a:latin typeface="Arial"/>
                <a:cs typeface="Arial"/>
              </a:rPr>
              <a:t>δ</a:t>
            </a:r>
            <a:r>
              <a:rPr lang="en-US" sz="1800" dirty="0">
                <a:latin typeface="Times New Roman"/>
                <a:cs typeface="Times New Roman"/>
              </a:rPr>
              <a:t>. </a:t>
            </a:r>
          </a:p>
          <a:p>
            <a:r>
              <a:rPr lang="en-US" sz="1800" spc="-5" dirty="0">
                <a:solidFill>
                  <a:srgbClr val="FF0000"/>
                </a:solidFill>
                <a:latin typeface="Times New Roman"/>
                <a:cs typeface="Times New Roman"/>
              </a:rPr>
              <a:t>possibl</a:t>
            </a:r>
            <a:r>
              <a:rPr lang="en-US" sz="1800" dirty="0">
                <a:solidFill>
                  <a:srgbClr val="FF0000"/>
                </a:solidFill>
                <a:latin typeface="Times New Roman"/>
                <a:cs typeface="Times New Roman"/>
              </a:rPr>
              <a:t>e</a:t>
            </a:r>
            <a:r>
              <a:rPr lang="en-US" sz="1800" spc="80" dirty="0">
                <a:solidFill>
                  <a:srgbClr val="FF0000"/>
                </a:solidFill>
                <a:latin typeface="Times New Roman"/>
                <a:cs typeface="Times New Roman"/>
              </a:rPr>
              <a:t> </a:t>
            </a:r>
            <a:r>
              <a:rPr lang="en-US" sz="1800" spc="-5" dirty="0">
                <a:solidFill>
                  <a:srgbClr val="FF0000"/>
                </a:solidFill>
                <a:latin typeface="Times New Roman"/>
                <a:cs typeface="Times New Roman"/>
              </a:rPr>
              <a:t>design</a:t>
            </a:r>
            <a:r>
              <a:rPr lang="en-US" sz="1800" dirty="0">
                <a:solidFill>
                  <a:srgbClr val="FF0000"/>
                </a:solidFill>
                <a:latin typeface="Times New Roman"/>
                <a:cs typeface="Times New Roman"/>
              </a:rPr>
              <a:t>s</a:t>
            </a:r>
            <a:r>
              <a:rPr lang="en-US" sz="1800" spc="85" dirty="0">
                <a:solidFill>
                  <a:srgbClr val="FF0000"/>
                </a:solidFill>
                <a:latin typeface="Times New Roman"/>
                <a:cs typeface="Times New Roman"/>
              </a:rPr>
              <a:t> </a:t>
            </a:r>
            <a:r>
              <a:rPr lang="en-US" sz="1800" spc="-5" dirty="0">
                <a:latin typeface="Times New Roman"/>
                <a:cs typeface="Times New Roman"/>
              </a:rPr>
              <a:t>ar</a:t>
            </a:r>
            <a:r>
              <a:rPr lang="en-US" sz="1800" dirty="0">
                <a:latin typeface="Times New Roman"/>
                <a:cs typeface="Times New Roman"/>
              </a:rPr>
              <a:t>e</a:t>
            </a:r>
            <a:r>
              <a:rPr lang="en-US" sz="1800" spc="80" dirty="0">
                <a:latin typeface="Times New Roman"/>
                <a:cs typeface="Times New Roman"/>
              </a:rPr>
              <a:t> </a:t>
            </a:r>
            <a:r>
              <a:rPr lang="en-US" sz="1800" spc="-5" dirty="0">
                <a:latin typeface="Times New Roman"/>
                <a:cs typeface="Times New Roman"/>
              </a:rPr>
              <a:t>sh</a:t>
            </a:r>
            <a:r>
              <a:rPr lang="en-US" sz="1800" spc="-30" dirty="0">
                <a:latin typeface="Times New Roman"/>
                <a:cs typeface="Times New Roman"/>
              </a:rPr>
              <a:t>o</a:t>
            </a:r>
            <a:r>
              <a:rPr lang="en-US" sz="1800" spc="-5" dirty="0">
                <a:latin typeface="Times New Roman"/>
                <a:cs typeface="Times New Roman"/>
              </a:rPr>
              <a:t>w</a:t>
            </a:r>
            <a:r>
              <a:rPr lang="en-US" sz="1800" dirty="0">
                <a:latin typeface="Times New Roman"/>
                <a:cs typeface="Times New Roman"/>
              </a:rPr>
              <a:t>n</a:t>
            </a:r>
            <a:r>
              <a:rPr lang="en-US" sz="1800" spc="80"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n</a:t>
            </a:r>
            <a:r>
              <a:rPr lang="en-US" sz="1800" spc="85" dirty="0">
                <a:latin typeface="Times New Roman"/>
                <a:cs typeface="Times New Roman"/>
              </a:rPr>
              <a:t> </a:t>
            </a:r>
            <a:r>
              <a:rPr lang="en-US" sz="1800" spc="-5" dirty="0">
                <a:latin typeface="Times New Roman"/>
                <a:cs typeface="Times New Roman"/>
              </a:rPr>
              <a:t>Fig. tha</a:t>
            </a:r>
            <a:r>
              <a:rPr lang="en-US" sz="1800" dirty="0">
                <a:latin typeface="Times New Roman"/>
                <a:cs typeface="Times New Roman"/>
              </a:rPr>
              <a:t>t</a:t>
            </a:r>
            <a:r>
              <a:rPr lang="en-US" sz="1800" spc="80" dirty="0">
                <a:latin typeface="Times New Roman"/>
                <a:cs typeface="Times New Roman"/>
              </a:rPr>
              <a:t> </a:t>
            </a:r>
            <a:r>
              <a:rPr lang="en-US" sz="1800" spc="-5" dirty="0">
                <a:latin typeface="Times New Roman"/>
                <a:cs typeface="Times New Roman"/>
              </a:rPr>
              <a:t>ar</a:t>
            </a:r>
            <a:r>
              <a:rPr lang="en-US" sz="1800" dirty="0">
                <a:latin typeface="Times New Roman"/>
                <a:cs typeface="Times New Roman"/>
              </a:rPr>
              <a:t>e</a:t>
            </a:r>
            <a:r>
              <a:rPr lang="en-US" sz="1800" spc="80" dirty="0">
                <a:latin typeface="Times New Roman"/>
                <a:cs typeface="Times New Roman"/>
              </a:rPr>
              <a:t> </a:t>
            </a:r>
            <a:r>
              <a:rPr lang="en-US" sz="1800" spc="-5" dirty="0">
                <a:latin typeface="Times New Roman"/>
                <a:cs typeface="Times New Roman"/>
              </a:rPr>
              <a:t>particularl</a:t>
            </a:r>
            <a:r>
              <a:rPr lang="en-US" sz="1800" dirty="0">
                <a:latin typeface="Times New Roman"/>
                <a:cs typeface="Times New Roman"/>
              </a:rPr>
              <a:t>y</a:t>
            </a:r>
            <a:r>
              <a:rPr lang="en-US" sz="1800" spc="80" dirty="0">
                <a:latin typeface="Times New Roman"/>
                <a:cs typeface="Times New Roman"/>
              </a:rPr>
              <a:t> </a:t>
            </a:r>
            <a:r>
              <a:rPr lang="en-US" sz="1800" spc="-5" dirty="0">
                <a:latin typeface="Times New Roman"/>
                <a:cs typeface="Times New Roman"/>
              </a:rPr>
              <a:t>usefu</a:t>
            </a:r>
            <a:r>
              <a:rPr lang="en-US" sz="1800" dirty="0">
                <a:latin typeface="Times New Roman"/>
                <a:cs typeface="Times New Roman"/>
              </a:rPr>
              <a:t>l</a:t>
            </a:r>
            <a:r>
              <a:rPr lang="en-US" sz="1800" spc="80"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f</a:t>
            </a:r>
            <a:r>
              <a:rPr lang="en-US" sz="1800" spc="80" dirty="0">
                <a:latin typeface="Times New Roman"/>
                <a:cs typeface="Times New Roman"/>
              </a:rPr>
              <a:t> </a:t>
            </a:r>
            <a:r>
              <a:rPr lang="en-US" sz="1800" spc="-5" dirty="0">
                <a:latin typeface="Times New Roman"/>
                <a:cs typeface="Times New Roman"/>
              </a:rPr>
              <a:t>the </a:t>
            </a:r>
            <a:r>
              <a:rPr lang="en-US" sz="1800" spc="-20" dirty="0">
                <a:solidFill>
                  <a:srgbClr val="0000FF"/>
                </a:solidFill>
                <a:latin typeface="Times New Roman"/>
                <a:cs typeface="Times New Roman"/>
              </a:rPr>
              <a:t>e</a:t>
            </a:r>
            <a:r>
              <a:rPr lang="en-US" sz="1800" spc="-5" dirty="0">
                <a:solidFill>
                  <a:srgbClr val="0000FF"/>
                </a:solidFill>
                <a:latin typeface="Times New Roman"/>
                <a:cs typeface="Times New Roman"/>
              </a:rPr>
              <a:t>xcitatio</a:t>
            </a:r>
            <a:r>
              <a:rPr lang="en-US" sz="1800" dirty="0">
                <a:solidFill>
                  <a:srgbClr val="0000FF"/>
                </a:solidFill>
                <a:latin typeface="Times New Roman"/>
                <a:cs typeface="Times New Roman"/>
              </a:rPr>
              <a:t>n </a:t>
            </a:r>
            <a:r>
              <a:rPr lang="en-US" sz="1800" spc="-25" dirty="0">
                <a:solidFill>
                  <a:srgbClr val="0000FF"/>
                </a:solidFill>
                <a:latin typeface="Times New Roman"/>
                <a:cs typeface="Times New Roman"/>
              </a:rPr>
              <a:t>v</a:t>
            </a:r>
            <a:r>
              <a:rPr lang="en-US" sz="1800" spc="-5" dirty="0">
                <a:solidFill>
                  <a:srgbClr val="0000FF"/>
                </a:solidFill>
                <a:latin typeface="Times New Roman"/>
                <a:cs typeface="Times New Roman"/>
              </a:rPr>
              <a:t>olum</a:t>
            </a:r>
            <a:r>
              <a:rPr lang="en-US" sz="1800" dirty="0">
                <a:solidFill>
                  <a:srgbClr val="0000FF"/>
                </a:solidFill>
                <a:latin typeface="Times New Roman"/>
                <a:cs typeface="Times New Roman"/>
              </a:rPr>
              <a:t>e </a:t>
            </a:r>
            <a:r>
              <a:rPr lang="en-US" sz="1800" spc="-65" dirty="0">
                <a:solidFill>
                  <a:srgbClr val="0000FF"/>
                </a:solidFill>
                <a:latin typeface="Times New Roman"/>
                <a:cs typeface="Times New Roman"/>
              </a:rPr>
              <a:t> </a:t>
            </a:r>
            <a:r>
              <a:rPr lang="en-US" sz="1800" spc="-5" dirty="0">
                <a:solidFill>
                  <a:srgbClr val="0000FF"/>
                </a:solidFill>
                <a:latin typeface="Times New Roman"/>
                <a:cs typeface="Times New Roman"/>
              </a:rPr>
              <a:t>i</a:t>
            </a:r>
            <a:r>
              <a:rPr lang="en-US" sz="1800" dirty="0">
                <a:solidFill>
                  <a:srgbClr val="0000FF"/>
                </a:solidFill>
                <a:latin typeface="Times New Roman"/>
                <a:cs typeface="Times New Roman"/>
              </a:rPr>
              <a:t>s </a:t>
            </a:r>
            <a:r>
              <a:rPr lang="en-US" sz="1800" spc="-5" dirty="0">
                <a:solidFill>
                  <a:srgbClr val="0000FF"/>
                </a:solidFill>
                <a:latin typeface="Times New Roman"/>
                <a:cs typeface="Times New Roman"/>
              </a:rPr>
              <a:t>smal</a:t>
            </a:r>
            <a:r>
              <a:rPr lang="en-US" sz="1800" dirty="0">
                <a:solidFill>
                  <a:srgbClr val="0000FF"/>
                </a:solidFill>
                <a:latin typeface="Times New Roman"/>
                <a:cs typeface="Times New Roman"/>
              </a:rPr>
              <a:t>l. </a:t>
            </a:r>
            <a:endParaRPr lang="en-US" dirty="0">
              <a:solidFill>
                <a:srgbClr val="0000FF"/>
              </a:solidFill>
            </a:endParaRPr>
          </a:p>
        </p:txBody>
      </p:sp>
      <p:pic>
        <p:nvPicPr>
          <p:cNvPr id="8" name="Picture 7">
            <a:extLst>
              <a:ext uri="{FF2B5EF4-FFF2-40B4-BE49-F238E27FC236}">
                <a16:creationId xmlns:a16="http://schemas.microsoft.com/office/drawing/2014/main" id="{0FF4D92F-793A-9723-BEBC-5ABB68F40DFB}"/>
              </a:ext>
            </a:extLst>
          </p:cNvPr>
          <p:cNvPicPr>
            <a:picLocks noChangeAspect="1"/>
          </p:cNvPicPr>
          <p:nvPr/>
        </p:nvPicPr>
        <p:blipFill>
          <a:blip r:embed="rId3"/>
          <a:stretch>
            <a:fillRect/>
          </a:stretch>
        </p:blipFill>
        <p:spPr>
          <a:xfrm>
            <a:off x="4692449" y="1972030"/>
            <a:ext cx="4310325" cy="3656160"/>
          </a:xfrm>
          <a:prstGeom prst="rect">
            <a:avLst/>
          </a:prstGeom>
        </p:spPr>
      </p:pic>
      <p:sp>
        <p:nvSpPr>
          <p:cNvPr id="11" name="TextBox 10">
            <a:extLst>
              <a:ext uri="{FF2B5EF4-FFF2-40B4-BE49-F238E27FC236}">
                <a16:creationId xmlns:a16="http://schemas.microsoft.com/office/drawing/2014/main" id="{E1D64802-587B-B581-38C7-8F7F7C1B4405}"/>
              </a:ext>
            </a:extLst>
          </p:cNvPr>
          <p:cNvSpPr txBox="1"/>
          <p:nvPr/>
        </p:nvSpPr>
        <p:spPr>
          <a:xfrm>
            <a:off x="66373" y="2011046"/>
            <a:ext cx="4626076" cy="3490379"/>
          </a:xfrm>
          <a:prstGeom prst="rect">
            <a:avLst/>
          </a:prstGeom>
          <a:noFill/>
        </p:spPr>
        <p:txBody>
          <a:bodyPr wrap="square">
            <a:spAutoFit/>
          </a:bodyPr>
          <a:lstStyle/>
          <a:p>
            <a:pPr marL="12700" marR="5080" indent="179705" algn="just">
              <a:lnSpc>
                <a:spcPct val="92200"/>
              </a:lnSpc>
            </a:pPr>
            <a:r>
              <a:rPr lang="en-US" sz="1600" spc="-5" dirty="0">
                <a:latin typeface="Times New Roman"/>
                <a:cs typeface="Times New Roman"/>
              </a:rPr>
              <a:t>On</a:t>
            </a:r>
            <a:r>
              <a:rPr lang="en-US" sz="1600" dirty="0">
                <a:latin typeface="Times New Roman"/>
                <a:cs typeface="Times New Roman"/>
              </a:rPr>
              <a:t>e</a:t>
            </a:r>
            <a:r>
              <a:rPr lang="en-US" sz="1600" spc="70"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70" dirty="0">
                <a:latin typeface="Times New Roman"/>
                <a:cs typeface="Times New Roman"/>
              </a:rPr>
              <a:t> </a:t>
            </a:r>
            <a:r>
              <a:rPr lang="en-US" sz="1600" spc="-5" dirty="0">
                <a:latin typeface="Times New Roman"/>
                <a:cs typeface="Times New Roman"/>
              </a:rPr>
              <a:t>thes</a:t>
            </a:r>
            <a:r>
              <a:rPr lang="en-US" sz="1600" dirty="0">
                <a:latin typeface="Times New Roman"/>
                <a:cs typeface="Times New Roman"/>
              </a:rPr>
              <a:t>e</a:t>
            </a:r>
            <a:r>
              <a:rPr lang="en-US" sz="1600" spc="65" dirty="0">
                <a:latin typeface="Times New Roman"/>
                <a:cs typeface="Times New Roman"/>
              </a:rPr>
              <a:t> </a:t>
            </a:r>
            <a:r>
              <a:rPr lang="en-US" sz="1600" spc="-5" dirty="0">
                <a:latin typeface="Times New Roman"/>
                <a:cs typeface="Times New Roman"/>
              </a:rPr>
              <a:t>collectio</a:t>
            </a:r>
            <a:r>
              <a:rPr lang="en-US" sz="1600" dirty="0">
                <a:latin typeface="Times New Roman"/>
                <a:cs typeface="Times New Roman"/>
              </a:rPr>
              <a:t>n</a:t>
            </a:r>
            <a:r>
              <a:rPr lang="en-US" sz="1600" spc="65" dirty="0">
                <a:latin typeface="Times New Roman"/>
                <a:cs typeface="Times New Roman"/>
              </a:rPr>
              <a:t> </a:t>
            </a:r>
            <a:r>
              <a:rPr lang="en-US" sz="1600" spc="-5" dirty="0">
                <a:latin typeface="Times New Roman"/>
                <a:cs typeface="Times New Roman"/>
              </a:rPr>
              <a:t>optic</a:t>
            </a:r>
            <a:r>
              <a:rPr lang="en-US" sz="1600" dirty="0">
                <a:latin typeface="Times New Roman"/>
                <a:cs typeface="Times New Roman"/>
              </a:rPr>
              <a:t>s</a:t>
            </a:r>
            <a:r>
              <a:rPr lang="en-US" sz="1600" spc="70" dirty="0">
                <a:latin typeface="Times New Roman"/>
                <a:cs typeface="Times New Roman"/>
              </a:rPr>
              <a:t> </a:t>
            </a:r>
            <a:r>
              <a:rPr lang="en-US" sz="1600" spc="-5" dirty="0">
                <a:latin typeface="Times New Roman"/>
                <a:cs typeface="Times New Roman"/>
              </a:rPr>
              <a:t>use</a:t>
            </a:r>
            <a:r>
              <a:rPr lang="en-US" sz="1600" dirty="0">
                <a:latin typeface="Times New Roman"/>
                <a:cs typeface="Times New Roman"/>
              </a:rPr>
              <a:t>s</a:t>
            </a:r>
            <a:r>
              <a:rPr lang="en-US" sz="1600" spc="70" dirty="0">
                <a:latin typeface="Times New Roman"/>
                <a:cs typeface="Times New Roman"/>
              </a:rPr>
              <a:t> </a:t>
            </a:r>
            <a:r>
              <a:rPr lang="en-US" sz="1600" dirty="0">
                <a:latin typeface="Times New Roman"/>
                <a:cs typeface="Times New Roman"/>
              </a:rPr>
              <a:t>a</a:t>
            </a:r>
            <a:r>
              <a:rPr lang="en-US" sz="1600" spc="65" dirty="0">
                <a:latin typeface="Times New Roman"/>
                <a:cs typeface="Times New Roman"/>
              </a:rPr>
              <a:t> </a:t>
            </a:r>
            <a:r>
              <a:rPr lang="en-US" sz="1600" spc="-5" dirty="0">
                <a:solidFill>
                  <a:srgbClr val="0000FF"/>
                </a:solidFill>
                <a:latin typeface="Times New Roman"/>
                <a:cs typeface="Times New Roman"/>
              </a:rPr>
              <a:t>parabolic mirro</a:t>
            </a:r>
            <a:r>
              <a:rPr lang="en-US" sz="1600" spc="-45" dirty="0">
                <a:solidFill>
                  <a:srgbClr val="0000FF"/>
                </a:solidFill>
                <a:latin typeface="Times New Roman"/>
                <a:cs typeface="Times New Roman"/>
              </a:rPr>
              <a:t>r</a:t>
            </a:r>
            <a:r>
              <a:rPr lang="en-US" sz="1600" dirty="0">
                <a:latin typeface="Times New Roman"/>
                <a:cs typeface="Times New Roman"/>
              </a:rPr>
              <a:t>,</a:t>
            </a:r>
            <a:r>
              <a:rPr lang="en-US" sz="1600" spc="35" dirty="0">
                <a:latin typeface="Times New Roman"/>
                <a:cs typeface="Times New Roman"/>
              </a:rPr>
              <a:t> </a:t>
            </a:r>
            <a:r>
              <a:rPr lang="en-US" sz="1600" spc="-5" dirty="0">
                <a:latin typeface="Times New Roman"/>
                <a:cs typeface="Times New Roman"/>
              </a:rPr>
              <a:t>whic</a:t>
            </a:r>
            <a:r>
              <a:rPr lang="en-US" sz="1600" dirty="0">
                <a:latin typeface="Times New Roman"/>
                <a:cs typeface="Times New Roman"/>
              </a:rPr>
              <a:t>h</a:t>
            </a:r>
            <a:r>
              <a:rPr lang="en-US" sz="1600" spc="30" dirty="0">
                <a:latin typeface="Times New Roman"/>
                <a:cs typeface="Times New Roman"/>
              </a:rPr>
              <a:t> </a:t>
            </a:r>
            <a:r>
              <a:rPr lang="en-US" sz="1600" spc="-5" dirty="0">
                <a:latin typeface="Times New Roman"/>
                <a:cs typeface="Times New Roman"/>
              </a:rPr>
              <a:t>collect</a:t>
            </a:r>
            <a:r>
              <a:rPr lang="en-US" sz="1600" dirty="0">
                <a:latin typeface="Times New Roman"/>
                <a:cs typeface="Times New Roman"/>
              </a:rPr>
              <a:t>s</a:t>
            </a:r>
            <a:r>
              <a:rPr lang="en-US" sz="1600" spc="3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30" dirty="0">
                <a:latin typeface="Times New Roman"/>
                <a:cs typeface="Times New Roman"/>
              </a:rPr>
              <a:t> </a:t>
            </a:r>
            <a:r>
              <a:rPr lang="en-US" sz="1600" spc="-5" dirty="0">
                <a:latin typeface="Times New Roman"/>
                <a:cs typeface="Times New Roman"/>
              </a:rPr>
              <a:t>ligh</a:t>
            </a:r>
            <a:r>
              <a:rPr lang="en-US" sz="1600" dirty="0">
                <a:latin typeface="Times New Roman"/>
                <a:cs typeface="Times New Roman"/>
              </a:rPr>
              <a:t>t</a:t>
            </a:r>
            <a:r>
              <a:rPr lang="en-US" sz="1600" spc="30" dirty="0">
                <a:latin typeface="Times New Roman"/>
                <a:cs typeface="Times New Roman"/>
              </a:rPr>
              <a:t> </a:t>
            </a:r>
            <a:r>
              <a:rPr lang="en-US" sz="1600" spc="-5" dirty="0">
                <a:latin typeface="Times New Roman"/>
                <a:cs typeface="Times New Roman"/>
              </a:rPr>
              <a:t>fro</a:t>
            </a:r>
            <a:r>
              <a:rPr lang="en-US" sz="1600" dirty="0">
                <a:latin typeface="Times New Roman"/>
                <a:cs typeface="Times New Roman"/>
              </a:rPr>
              <a:t>m</a:t>
            </a:r>
            <a:r>
              <a:rPr lang="en-US" sz="1600" spc="30" dirty="0">
                <a:latin typeface="Times New Roman"/>
                <a:cs typeface="Times New Roman"/>
              </a:rPr>
              <a:t> </a:t>
            </a:r>
            <a:r>
              <a:rPr lang="en-US" sz="1600" dirty="0">
                <a:latin typeface="Times New Roman"/>
                <a:cs typeface="Times New Roman"/>
              </a:rPr>
              <a:t>a</a:t>
            </a:r>
            <a:r>
              <a:rPr lang="en-US" sz="1600" spc="30" dirty="0">
                <a:latin typeface="Times New Roman"/>
                <a:cs typeface="Times New Roman"/>
              </a:rPr>
              <a:t> </a:t>
            </a:r>
            <a:r>
              <a:rPr lang="en-US" sz="1600" spc="-5" dirty="0">
                <a:latin typeface="Times New Roman"/>
                <a:cs typeface="Times New Roman"/>
              </a:rPr>
              <a:t>soli</a:t>
            </a:r>
            <a:r>
              <a:rPr lang="en-US" sz="1600" dirty="0">
                <a:latin typeface="Times New Roman"/>
                <a:cs typeface="Times New Roman"/>
              </a:rPr>
              <a:t>d</a:t>
            </a:r>
            <a:r>
              <a:rPr lang="en-US" sz="1600" spc="30" dirty="0">
                <a:latin typeface="Times New Roman"/>
                <a:cs typeface="Times New Roman"/>
              </a:rPr>
              <a:t> </a:t>
            </a:r>
            <a:r>
              <a:rPr lang="en-US" sz="1600" spc="-5" dirty="0">
                <a:latin typeface="Times New Roman"/>
                <a:cs typeface="Times New Roman"/>
              </a:rPr>
              <a:t>angl</a:t>
            </a:r>
            <a:r>
              <a:rPr lang="en-US" sz="1600" dirty="0">
                <a:latin typeface="Times New Roman"/>
                <a:cs typeface="Times New Roman"/>
              </a:rPr>
              <a:t>e</a:t>
            </a:r>
            <a:r>
              <a:rPr lang="en-US" sz="1600" spc="30"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30" dirty="0">
                <a:latin typeface="Times New Roman"/>
                <a:cs typeface="Times New Roman"/>
              </a:rPr>
              <a:t> </a:t>
            </a:r>
            <a:r>
              <a:rPr lang="en-US" sz="1600" spc="-5" dirty="0">
                <a:latin typeface="Times New Roman"/>
                <a:cs typeface="Times New Roman"/>
              </a:rPr>
              <a:t>nearl</a:t>
            </a:r>
            <a:r>
              <a:rPr lang="en-US" sz="1600" dirty="0">
                <a:latin typeface="Times New Roman"/>
                <a:cs typeface="Times New Roman"/>
              </a:rPr>
              <a:t>y</a:t>
            </a:r>
            <a:r>
              <a:rPr lang="en-US" sz="1600" spc="30" dirty="0">
                <a:latin typeface="Times New Roman"/>
                <a:cs typeface="Times New Roman"/>
              </a:rPr>
              <a:t> </a:t>
            </a:r>
            <a:r>
              <a:rPr lang="en-US" sz="1600" spc="-5" dirty="0">
                <a:latin typeface="Times New Roman"/>
                <a:cs typeface="Times New Roman"/>
              </a:rPr>
              <a:t>2</a:t>
            </a:r>
            <a:r>
              <a:rPr lang="en-US" sz="1600" spc="-30" dirty="0">
                <a:latin typeface="Arial"/>
                <a:cs typeface="Arial"/>
              </a:rPr>
              <a:t>π</a:t>
            </a:r>
            <a:r>
              <a:rPr lang="en-US" sz="1600" dirty="0">
                <a:latin typeface="Times New Roman"/>
                <a:cs typeface="Times New Roman"/>
              </a:rPr>
              <a:t>.</a:t>
            </a:r>
            <a:r>
              <a:rPr lang="en-US" sz="1600" spc="35" dirty="0">
                <a:latin typeface="Times New Roman"/>
                <a:cs typeface="Times New Roman"/>
              </a:rPr>
              <a:t> </a:t>
            </a:r>
            <a:r>
              <a:rPr lang="en-US" sz="1600" dirty="0">
                <a:latin typeface="Times New Roman"/>
                <a:cs typeface="Times New Roman"/>
              </a:rPr>
              <a:t>A</a:t>
            </a:r>
            <a:r>
              <a:rPr lang="en-US" sz="1600" spc="25" dirty="0">
                <a:latin typeface="Times New Roman"/>
                <a:cs typeface="Times New Roman"/>
              </a:rPr>
              <a:t> </a:t>
            </a:r>
            <a:r>
              <a:rPr lang="en-US" sz="1600" spc="-5" dirty="0">
                <a:latin typeface="Times New Roman"/>
                <a:cs typeface="Times New Roman"/>
              </a:rPr>
              <a:t>len</a:t>
            </a:r>
            <a:r>
              <a:rPr lang="en-US" sz="1600" dirty="0">
                <a:latin typeface="Times New Roman"/>
                <a:cs typeface="Times New Roman"/>
              </a:rPr>
              <a:t>s</a:t>
            </a:r>
            <a:r>
              <a:rPr lang="en-US" sz="1600" spc="30" dirty="0">
                <a:latin typeface="Times New Roman"/>
                <a:cs typeface="Times New Roman"/>
              </a:rPr>
              <a:t> </a:t>
            </a:r>
            <a:r>
              <a:rPr lang="en-US" sz="1600" spc="-5" dirty="0">
                <a:latin typeface="Times New Roman"/>
                <a:cs typeface="Times New Roman"/>
              </a:rPr>
              <a:t>images th</a:t>
            </a:r>
            <a:r>
              <a:rPr lang="en-US" sz="1600" dirty="0">
                <a:latin typeface="Times New Roman"/>
                <a:cs typeface="Times New Roman"/>
              </a:rPr>
              <a:t>e </a:t>
            </a:r>
            <a:r>
              <a:rPr lang="en-US" sz="1600" spc="-5" dirty="0">
                <a:latin typeface="Times New Roman"/>
                <a:cs typeface="Times New Roman"/>
              </a:rPr>
              <a:t>ligh</a:t>
            </a:r>
            <a:r>
              <a:rPr lang="en-US" sz="1600" dirty="0">
                <a:latin typeface="Times New Roman"/>
                <a:cs typeface="Times New Roman"/>
              </a:rPr>
              <a:t>t </a:t>
            </a:r>
            <a:r>
              <a:rPr lang="en-US" sz="1600" spc="-5" dirty="0">
                <a:latin typeface="Times New Roman"/>
                <a:cs typeface="Times New Roman"/>
              </a:rPr>
              <a:t>sourc</a:t>
            </a:r>
            <a:r>
              <a:rPr lang="en-US" sz="1600" dirty="0">
                <a:latin typeface="Times New Roman"/>
                <a:cs typeface="Times New Roman"/>
              </a:rPr>
              <a:t>e </a:t>
            </a:r>
            <a:r>
              <a:rPr lang="en-US" sz="1600" spc="-5" dirty="0">
                <a:latin typeface="Times New Roman"/>
                <a:cs typeface="Times New Roman"/>
              </a:rPr>
              <a:t>ont</a:t>
            </a:r>
            <a:r>
              <a:rPr lang="en-US" sz="1600" dirty="0">
                <a:latin typeface="Times New Roman"/>
                <a:cs typeface="Times New Roman"/>
              </a:rPr>
              <a:t>o </a:t>
            </a:r>
            <a:r>
              <a:rPr lang="en-US" sz="1600" spc="-5" dirty="0">
                <a:latin typeface="Times New Roman"/>
                <a:cs typeface="Times New Roman"/>
              </a:rPr>
              <a:t>th</a:t>
            </a:r>
            <a:r>
              <a:rPr lang="en-US" sz="1600" dirty="0">
                <a:latin typeface="Times New Roman"/>
                <a:cs typeface="Times New Roman"/>
              </a:rPr>
              <a:t>e </a:t>
            </a:r>
            <a:r>
              <a:rPr lang="en-US" sz="1600" spc="-5" dirty="0">
                <a:latin typeface="Times New Roman"/>
                <a:cs typeface="Times New Roman"/>
              </a:rPr>
              <a:t>photomultiplie</a:t>
            </a:r>
            <a:r>
              <a:rPr lang="en-US" sz="1600" dirty="0">
                <a:latin typeface="Times New Roman"/>
                <a:cs typeface="Times New Roman"/>
              </a:rPr>
              <a:t>r </a:t>
            </a:r>
            <a:r>
              <a:rPr lang="en-US" sz="1600" spc="-5" dirty="0">
                <a:latin typeface="Times New Roman"/>
                <a:cs typeface="Times New Roman"/>
              </a:rPr>
              <a:t>cathode</a:t>
            </a:r>
            <a:r>
              <a:rPr lang="en-US" sz="1600" dirty="0">
                <a:latin typeface="Times New Roman"/>
                <a:cs typeface="Times New Roman"/>
              </a:rPr>
              <a:t>. </a:t>
            </a:r>
            <a:r>
              <a:rPr lang="en-US" sz="1600" spc="-6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 </a:t>
            </a:r>
            <a:r>
              <a:rPr lang="en-US" sz="1600" spc="-5" dirty="0">
                <a:solidFill>
                  <a:srgbClr val="0000FF"/>
                </a:solidFill>
                <a:latin typeface="Times New Roman"/>
                <a:cs typeface="Times New Roman"/>
              </a:rPr>
              <a:t>desig</a:t>
            </a:r>
            <a:r>
              <a:rPr lang="en-US" sz="1600" dirty="0">
                <a:solidFill>
                  <a:srgbClr val="0000FF"/>
                </a:solidFill>
                <a:latin typeface="Times New Roman"/>
                <a:cs typeface="Times New Roman"/>
              </a:rPr>
              <a:t>n </a:t>
            </a:r>
            <a:r>
              <a:rPr lang="en-US" sz="1600" spc="-5" dirty="0">
                <a:solidFill>
                  <a:srgbClr val="0000FF"/>
                </a:solidFill>
                <a:latin typeface="Times New Roman"/>
                <a:cs typeface="Times New Roman"/>
              </a:rPr>
              <a:t>o</a:t>
            </a:r>
            <a:r>
              <a:rPr lang="en-US" sz="1600" dirty="0">
                <a:solidFill>
                  <a:srgbClr val="0000FF"/>
                </a:solidFill>
                <a:latin typeface="Times New Roman"/>
                <a:cs typeface="Times New Roman"/>
              </a:rPr>
              <a:t>f </a:t>
            </a:r>
            <a:r>
              <a:rPr lang="en-US" sz="1600" spc="-65" dirty="0">
                <a:solidFill>
                  <a:srgbClr val="0000FF"/>
                </a:solidFill>
                <a:latin typeface="Times New Roman"/>
                <a:cs typeface="Times New Roman"/>
              </a:rPr>
              <a:t> </a:t>
            </a:r>
            <a:r>
              <a:rPr lang="en-US" sz="1600" spc="-5" dirty="0" err="1">
                <a:solidFill>
                  <a:srgbClr val="0000FF"/>
                </a:solidFill>
                <a:latin typeface="Times New Roman"/>
                <a:cs typeface="Times New Roman"/>
              </a:rPr>
              <a:t>Fig</a:t>
            </a:r>
            <a:r>
              <a:rPr lang="en-US" sz="1600" dirty="0" err="1">
                <a:solidFill>
                  <a:srgbClr val="0000FF"/>
                </a:solidFill>
                <a:latin typeface="Times New Roman"/>
                <a:cs typeface="Times New Roman"/>
              </a:rPr>
              <a:t>.</a:t>
            </a:r>
            <a:r>
              <a:rPr lang="en-US" sz="1600" spc="-5" dirty="0" err="1">
                <a:solidFill>
                  <a:srgbClr val="0000FF"/>
                </a:solidFill>
                <a:latin typeface="Times New Roman"/>
                <a:cs typeface="Times New Roman"/>
              </a:rPr>
              <a:t>b</a:t>
            </a:r>
            <a:r>
              <a:rPr lang="en-US" sz="1600" spc="-5" dirty="0">
                <a:solidFill>
                  <a:srgbClr val="0000FF"/>
                </a:solidFill>
                <a:latin typeface="Times New Roman"/>
                <a:cs typeface="Times New Roman"/>
              </a:rPr>
              <a:t> </a:t>
            </a:r>
            <a:r>
              <a:rPr lang="en-US" sz="1600" spc="-5" dirty="0">
                <a:latin typeface="Times New Roman"/>
                <a:cs typeface="Times New Roman"/>
              </a:rPr>
              <a:t>use</a:t>
            </a:r>
            <a:r>
              <a:rPr lang="en-US" sz="1600" dirty="0">
                <a:latin typeface="Times New Roman"/>
                <a:cs typeface="Times New Roman"/>
              </a:rPr>
              <a:t>s</a:t>
            </a:r>
            <a:r>
              <a:rPr lang="en-US" sz="1600" spc="75" dirty="0">
                <a:latin typeface="Times New Roman"/>
                <a:cs typeface="Times New Roman"/>
              </a:rPr>
              <a:t> </a:t>
            </a:r>
            <a:r>
              <a:rPr lang="en-US" sz="1600" spc="-5" dirty="0">
                <a:latin typeface="Times New Roman"/>
                <a:cs typeface="Times New Roman"/>
              </a:rPr>
              <a:t>a</a:t>
            </a:r>
            <a:r>
              <a:rPr lang="en-US" sz="1600" dirty="0">
                <a:latin typeface="Times New Roman"/>
                <a:cs typeface="Times New Roman"/>
              </a:rPr>
              <a:t>n</a:t>
            </a:r>
            <a:r>
              <a:rPr lang="en-US" sz="1600" spc="75" dirty="0">
                <a:latin typeface="Times New Roman"/>
                <a:cs typeface="Times New Roman"/>
              </a:rPr>
              <a:t> </a:t>
            </a:r>
            <a:r>
              <a:rPr lang="en-US" sz="1600" spc="-5" dirty="0">
                <a:latin typeface="Times New Roman"/>
                <a:cs typeface="Times New Roman"/>
              </a:rPr>
              <a:t>elliptica</a:t>
            </a:r>
            <a:r>
              <a:rPr lang="en-US" sz="1600" dirty="0">
                <a:latin typeface="Times New Roman"/>
                <a:cs typeface="Times New Roman"/>
              </a:rPr>
              <a:t>l</a:t>
            </a:r>
            <a:r>
              <a:rPr lang="en-US" sz="1600" spc="75" dirty="0">
                <a:latin typeface="Times New Roman"/>
                <a:cs typeface="Times New Roman"/>
              </a:rPr>
              <a:t> </a:t>
            </a:r>
            <a:r>
              <a:rPr lang="en-US" sz="1600" spc="-5" dirty="0">
                <a:latin typeface="Times New Roman"/>
                <a:cs typeface="Times New Roman"/>
              </a:rPr>
              <a:t>mirro</a:t>
            </a:r>
            <a:r>
              <a:rPr lang="en-US" sz="1600" dirty="0">
                <a:latin typeface="Times New Roman"/>
                <a:cs typeface="Times New Roman"/>
              </a:rPr>
              <a:t>r</a:t>
            </a:r>
            <a:r>
              <a:rPr lang="en-US" sz="1600" spc="80" dirty="0">
                <a:latin typeface="Times New Roman"/>
                <a:cs typeface="Times New Roman"/>
              </a:rPr>
              <a:t> </a:t>
            </a:r>
            <a:r>
              <a:rPr lang="en-US" sz="1600" spc="-5" dirty="0">
                <a:latin typeface="Times New Roman"/>
                <a:cs typeface="Times New Roman"/>
              </a:rPr>
              <a:t>wher</a:t>
            </a:r>
            <a:r>
              <a:rPr lang="en-US" sz="1600" dirty="0">
                <a:latin typeface="Times New Roman"/>
                <a:cs typeface="Times New Roman"/>
              </a:rPr>
              <a:t>e</a:t>
            </a:r>
            <a:r>
              <a:rPr lang="en-US" sz="1600" spc="8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75" dirty="0">
                <a:latin typeface="Times New Roman"/>
                <a:cs typeface="Times New Roman"/>
              </a:rPr>
              <a:t> </a:t>
            </a:r>
            <a:r>
              <a:rPr lang="en-US" sz="1600" spc="-5" dirty="0">
                <a:latin typeface="Times New Roman"/>
                <a:cs typeface="Times New Roman"/>
              </a:rPr>
              <a:t>ligh</a:t>
            </a:r>
            <a:r>
              <a:rPr lang="en-US" sz="1600" dirty="0">
                <a:latin typeface="Times New Roman"/>
                <a:cs typeface="Times New Roman"/>
              </a:rPr>
              <a:t>t</a:t>
            </a:r>
            <a:r>
              <a:rPr lang="en-US" sz="1600" spc="80" dirty="0">
                <a:latin typeface="Times New Roman"/>
                <a:cs typeface="Times New Roman"/>
              </a:rPr>
              <a:t> </a:t>
            </a:r>
            <a:r>
              <a:rPr lang="en-US" sz="1600" spc="-5" dirty="0">
                <a:latin typeface="Times New Roman"/>
                <a:cs typeface="Times New Roman"/>
              </a:rPr>
              <a:t>sourc</a:t>
            </a:r>
            <a:r>
              <a:rPr lang="en-US" sz="1600" dirty="0">
                <a:latin typeface="Times New Roman"/>
                <a:cs typeface="Times New Roman"/>
              </a:rPr>
              <a:t>e</a:t>
            </a:r>
            <a:r>
              <a:rPr lang="en-US" sz="1600" spc="80"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s</a:t>
            </a:r>
            <a:r>
              <a:rPr lang="en-US" sz="1600" spc="75" dirty="0">
                <a:latin typeface="Times New Roman"/>
                <a:cs typeface="Times New Roman"/>
              </a:rPr>
              <a:t> </a:t>
            </a:r>
            <a:r>
              <a:rPr lang="en-US" sz="1600" spc="-5" dirty="0">
                <a:latin typeface="Times New Roman"/>
                <a:cs typeface="Times New Roman"/>
              </a:rPr>
              <a:t>place</a:t>
            </a:r>
            <a:r>
              <a:rPr lang="en-US" sz="1600" dirty="0">
                <a:latin typeface="Times New Roman"/>
                <a:cs typeface="Times New Roman"/>
              </a:rPr>
              <a:t>d</a:t>
            </a:r>
            <a:r>
              <a:rPr lang="en-US" sz="1600" spc="75"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n</a:t>
            </a:r>
            <a:r>
              <a:rPr lang="en-US" sz="1600" spc="75" dirty="0">
                <a:latin typeface="Times New Roman"/>
                <a:cs typeface="Times New Roman"/>
              </a:rPr>
              <a:t> </a:t>
            </a:r>
            <a:r>
              <a:rPr lang="en-US" sz="1600" spc="-5" dirty="0">
                <a:latin typeface="Times New Roman"/>
                <a:cs typeface="Times New Roman"/>
              </a:rPr>
              <a:t>on</a:t>
            </a:r>
            <a:r>
              <a:rPr lang="en-US" sz="1600" dirty="0">
                <a:latin typeface="Times New Roman"/>
                <a:cs typeface="Times New Roman"/>
              </a:rPr>
              <a:t>e</a:t>
            </a:r>
            <a:r>
              <a:rPr lang="en-US" sz="1600" spc="80" dirty="0">
                <a:latin typeface="Times New Roman"/>
                <a:cs typeface="Times New Roman"/>
              </a:rPr>
              <a:t> </a:t>
            </a:r>
            <a:r>
              <a:rPr lang="en-US" sz="1600" spc="-5" dirty="0">
                <a:latin typeface="Times New Roman"/>
                <a:cs typeface="Times New Roman"/>
              </a:rPr>
              <a:t>foca</a:t>
            </a:r>
            <a:r>
              <a:rPr lang="en-US" sz="1600" dirty="0">
                <a:latin typeface="Times New Roman"/>
                <a:cs typeface="Times New Roman"/>
              </a:rPr>
              <a:t>l</a:t>
            </a:r>
            <a:r>
              <a:rPr lang="en-US" sz="1600" spc="75" dirty="0">
                <a:latin typeface="Times New Roman"/>
                <a:cs typeface="Times New Roman"/>
              </a:rPr>
              <a:t> </a:t>
            </a:r>
            <a:r>
              <a:rPr lang="en-US" sz="1600" spc="-5" dirty="0">
                <a:latin typeface="Times New Roman"/>
                <a:cs typeface="Times New Roman"/>
              </a:rPr>
              <a:t>poin</a:t>
            </a:r>
            <a:r>
              <a:rPr lang="en-US" sz="1600" dirty="0">
                <a:latin typeface="Times New Roman"/>
                <a:cs typeface="Times New Roman"/>
              </a:rPr>
              <a:t>t</a:t>
            </a:r>
            <a:r>
              <a:rPr lang="en-US" sz="1600" spc="80" dirty="0">
                <a:latin typeface="Times New Roman"/>
                <a:cs typeface="Times New Roman"/>
              </a:rPr>
              <a:t> </a:t>
            </a:r>
            <a:r>
              <a:rPr lang="en-US" sz="1600" dirty="0">
                <a:latin typeface="Times New Roman"/>
                <a:cs typeface="Times New Roman"/>
              </a:rPr>
              <a:t>A </a:t>
            </a:r>
            <a:r>
              <a:rPr lang="en-US" sz="1600" spc="-5" dirty="0">
                <a:latin typeface="Times New Roman"/>
                <a:cs typeface="Times New Roman"/>
              </a:rPr>
              <a:t>an</a:t>
            </a:r>
            <a:r>
              <a:rPr lang="en-US" sz="1600" dirty="0">
                <a:latin typeface="Times New Roman"/>
                <a:cs typeface="Times New Roman"/>
              </a:rPr>
              <a:t>d</a:t>
            </a:r>
            <a:r>
              <a:rPr lang="en-US" sz="1600" spc="45"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50" dirty="0">
                <a:latin typeface="Times New Roman"/>
                <a:cs typeface="Times New Roman"/>
              </a:rPr>
              <a:t> </a:t>
            </a:r>
            <a:r>
              <a:rPr lang="en-US" sz="1600" spc="-5" dirty="0">
                <a:latin typeface="Times New Roman"/>
                <a:cs typeface="Times New Roman"/>
              </a:rPr>
              <a:t>polishe</a:t>
            </a:r>
            <a:r>
              <a:rPr lang="en-US" sz="1600" dirty="0">
                <a:latin typeface="Times New Roman"/>
                <a:cs typeface="Times New Roman"/>
              </a:rPr>
              <a:t>d</a:t>
            </a:r>
            <a:r>
              <a:rPr lang="en-US" sz="1600" spc="50" dirty="0">
                <a:latin typeface="Times New Roman"/>
                <a:cs typeface="Times New Roman"/>
              </a:rPr>
              <a:t> </a:t>
            </a:r>
            <a:r>
              <a:rPr lang="en-US" sz="1600" spc="-5" dirty="0">
                <a:latin typeface="Times New Roman"/>
                <a:cs typeface="Times New Roman"/>
              </a:rPr>
              <a:t>en</a:t>
            </a:r>
            <a:r>
              <a:rPr lang="en-US" sz="1600" dirty="0">
                <a:latin typeface="Times New Roman"/>
                <a:cs typeface="Times New Roman"/>
              </a:rPr>
              <a:t>d</a:t>
            </a:r>
            <a:r>
              <a:rPr lang="en-US" sz="1600" spc="45"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50" dirty="0">
                <a:latin typeface="Times New Roman"/>
                <a:cs typeface="Times New Roman"/>
              </a:rPr>
              <a:t> </a:t>
            </a:r>
            <a:r>
              <a:rPr lang="en-US" sz="1600" dirty="0">
                <a:latin typeface="Times New Roman"/>
                <a:cs typeface="Times New Roman"/>
              </a:rPr>
              <a:t>a</a:t>
            </a:r>
            <a:r>
              <a:rPr lang="en-US" sz="1600" spc="45" dirty="0">
                <a:latin typeface="Times New Roman"/>
                <a:cs typeface="Times New Roman"/>
              </a:rPr>
              <a:t> </a:t>
            </a:r>
            <a:r>
              <a:rPr lang="en-US" sz="1600" spc="-5" dirty="0">
                <a:latin typeface="Times New Roman"/>
                <a:cs typeface="Times New Roman"/>
              </a:rPr>
              <a:t>m</a:t>
            </a:r>
            <a:r>
              <a:rPr lang="en-US" sz="1600" spc="-15" dirty="0">
                <a:latin typeface="Times New Roman"/>
                <a:cs typeface="Times New Roman"/>
              </a:rPr>
              <a:t>ultifibe</a:t>
            </a:r>
            <a:r>
              <a:rPr lang="en-US" sz="1600" spc="-10" dirty="0">
                <a:latin typeface="Times New Roman"/>
                <a:cs typeface="Times New Roman"/>
              </a:rPr>
              <a:t>r</a:t>
            </a:r>
            <a:r>
              <a:rPr lang="en-US" sz="1600" spc="50" dirty="0">
                <a:latin typeface="Times New Roman"/>
                <a:cs typeface="Times New Roman"/>
              </a:rPr>
              <a:t> </a:t>
            </a:r>
            <a:r>
              <a:rPr lang="en-US" sz="1600" spc="-25" dirty="0">
                <a:latin typeface="Times New Roman"/>
                <a:cs typeface="Times New Roman"/>
              </a:rPr>
              <a:t>b</a:t>
            </a:r>
            <a:r>
              <a:rPr lang="en-US" sz="1600" spc="-5" dirty="0">
                <a:latin typeface="Times New Roman"/>
                <a:cs typeface="Times New Roman"/>
              </a:rPr>
              <a:t>undl</a:t>
            </a:r>
            <a:r>
              <a:rPr lang="en-US" sz="1600" dirty="0">
                <a:latin typeface="Times New Roman"/>
                <a:cs typeface="Times New Roman"/>
              </a:rPr>
              <a:t>e</a:t>
            </a:r>
            <a:r>
              <a:rPr lang="en-US" sz="1600" spc="50" dirty="0">
                <a:latin typeface="Times New Roman"/>
                <a:cs typeface="Times New Roman"/>
              </a:rPr>
              <a:t> </a:t>
            </a:r>
            <a:r>
              <a:rPr lang="en-US" sz="1600" spc="-5" dirty="0">
                <a:latin typeface="Times New Roman"/>
                <a:cs typeface="Times New Roman"/>
              </a:rPr>
              <a:t>int</a:t>
            </a:r>
            <a:r>
              <a:rPr lang="en-US" sz="1600" dirty="0">
                <a:latin typeface="Times New Roman"/>
                <a:cs typeface="Times New Roman"/>
              </a:rPr>
              <a:t>o</a:t>
            </a:r>
            <a:r>
              <a:rPr lang="en-US" sz="1600" spc="5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45" dirty="0">
                <a:latin typeface="Times New Roman"/>
                <a:cs typeface="Times New Roman"/>
              </a:rPr>
              <a:t> </a:t>
            </a:r>
            <a:r>
              <a:rPr lang="en-US" sz="1600" spc="-5" dirty="0">
                <a:latin typeface="Times New Roman"/>
                <a:cs typeface="Times New Roman"/>
              </a:rPr>
              <a:t>othe</a:t>
            </a:r>
            <a:r>
              <a:rPr lang="en-US" sz="1600" dirty="0">
                <a:latin typeface="Times New Roman"/>
                <a:cs typeface="Times New Roman"/>
              </a:rPr>
              <a:t>r</a:t>
            </a:r>
            <a:r>
              <a:rPr lang="en-US" sz="1600" spc="50" dirty="0">
                <a:latin typeface="Times New Roman"/>
                <a:cs typeface="Times New Roman"/>
              </a:rPr>
              <a:t> </a:t>
            </a:r>
            <a:r>
              <a:rPr lang="en-US" sz="1600" spc="-5" dirty="0">
                <a:latin typeface="Times New Roman"/>
                <a:cs typeface="Times New Roman"/>
              </a:rPr>
              <a:t>B</a:t>
            </a:r>
            <a:r>
              <a:rPr lang="en-US" sz="1600" dirty="0">
                <a:latin typeface="Times New Roman"/>
                <a:cs typeface="Times New Roman"/>
              </a:rPr>
              <a:t>.</a:t>
            </a:r>
            <a:r>
              <a:rPr lang="en-US" sz="1600" spc="45" dirty="0">
                <a:latin typeface="Times New Roman"/>
                <a:cs typeface="Times New Roman"/>
              </a:rPr>
              <a:t> </a:t>
            </a:r>
            <a:r>
              <a:rPr lang="en-US" sz="1600" dirty="0">
                <a:latin typeface="Times New Roman"/>
                <a:cs typeface="Times New Roman"/>
              </a:rPr>
              <a:t>A</a:t>
            </a:r>
            <a:r>
              <a:rPr lang="en-US" sz="1600" spc="45" dirty="0">
                <a:latin typeface="Times New Roman"/>
                <a:cs typeface="Times New Roman"/>
              </a:rPr>
              <a:t> </a:t>
            </a:r>
            <a:r>
              <a:rPr lang="en-US" sz="1600" spc="-5" dirty="0">
                <a:latin typeface="Times New Roman"/>
                <a:cs typeface="Times New Roman"/>
              </a:rPr>
              <a:t>half-spher</a:t>
            </a:r>
            <a:r>
              <a:rPr lang="en-US" sz="1600" dirty="0">
                <a:latin typeface="Times New Roman"/>
                <a:cs typeface="Times New Roman"/>
              </a:rPr>
              <a:t>e</a:t>
            </a:r>
            <a:r>
              <a:rPr lang="en-US" sz="1600" spc="50" dirty="0">
                <a:latin typeface="Times New Roman"/>
                <a:cs typeface="Times New Roman"/>
              </a:rPr>
              <a:t> </a:t>
            </a:r>
            <a:r>
              <a:rPr lang="en-US" sz="1600" spc="-5" dirty="0">
                <a:latin typeface="Times New Roman"/>
                <a:cs typeface="Times New Roman"/>
              </a:rPr>
              <a:t>reflector with its center in A reflects light, which is emitted into the lower half-space back into sourc</a:t>
            </a:r>
            <a:r>
              <a:rPr lang="en-US" sz="1600" dirty="0">
                <a:latin typeface="Times New Roman"/>
                <a:cs typeface="Times New Roman"/>
              </a:rPr>
              <a:t>e</a:t>
            </a:r>
            <a:r>
              <a:rPr lang="en-US" sz="1600" spc="100" dirty="0">
                <a:latin typeface="Times New Roman"/>
                <a:cs typeface="Times New Roman"/>
              </a:rPr>
              <a:t> </a:t>
            </a:r>
            <a:r>
              <a:rPr lang="en-US" sz="1600" spc="-5" dirty="0">
                <a:latin typeface="Times New Roman"/>
                <a:cs typeface="Times New Roman"/>
              </a:rPr>
              <a:t>A</a:t>
            </a:r>
            <a:r>
              <a:rPr lang="en-US" sz="1600" dirty="0">
                <a:latin typeface="Times New Roman"/>
                <a:cs typeface="Times New Roman"/>
              </a:rPr>
              <a:t>,</a:t>
            </a:r>
            <a:r>
              <a:rPr lang="en-US" sz="1600" spc="95" dirty="0">
                <a:latin typeface="Times New Roman"/>
                <a:cs typeface="Times New Roman"/>
              </a:rPr>
              <a:t> </a:t>
            </a:r>
            <a:r>
              <a:rPr lang="en-US" sz="1600" spc="-5" dirty="0">
                <a:latin typeface="Times New Roman"/>
                <a:cs typeface="Times New Roman"/>
              </a:rPr>
              <a:t>whic</a:t>
            </a:r>
            <a:r>
              <a:rPr lang="en-US" sz="1600" dirty="0">
                <a:latin typeface="Times New Roman"/>
                <a:cs typeface="Times New Roman"/>
              </a:rPr>
              <a:t>h</a:t>
            </a:r>
            <a:r>
              <a:rPr lang="en-US" sz="1600" spc="95"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s</a:t>
            </a:r>
            <a:r>
              <a:rPr lang="en-US" sz="1600" spc="100" dirty="0">
                <a:latin typeface="Times New Roman"/>
                <a:cs typeface="Times New Roman"/>
              </a:rPr>
              <a:t> </a:t>
            </a:r>
            <a:r>
              <a:rPr lang="en-US" sz="1600" spc="-5" dirty="0">
                <a:latin typeface="Times New Roman"/>
                <a:cs typeface="Times New Roman"/>
              </a:rPr>
              <a:t>the</a:t>
            </a:r>
            <a:r>
              <a:rPr lang="en-US" sz="1600" dirty="0">
                <a:latin typeface="Times New Roman"/>
                <a:cs typeface="Times New Roman"/>
              </a:rPr>
              <a:t>n</a:t>
            </a:r>
            <a:r>
              <a:rPr lang="en-US" sz="1600" spc="95" dirty="0">
                <a:latin typeface="Times New Roman"/>
                <a:cs typeface="Times New Roman"/>
              </a:rPr>
              <a:t> </a:t>
            </a:r>
            <a:r>
              <a:rPr lang="en-US" sz="1600" spc="-5" dirty="0">
                <a:latin typeface="Times New Roman"/>
                <a:cs typeface="Times New Roman"/>
              </a:rPr>
              <a:t>furthe</a:t>
            </a:r>
            <a:r>
              <a:rPr lang="en-US" sz="1600" dirty="0">
                <a:latin typeface="Times New Roman"/>
                <a:cs typeface="Times New Roman"/>
              </a:rPr>
              <a:t>r</a:t>
            </a:r>
            <a:r>
              <a:rPr lang="en-US" sz="1600" spc="100" dirty="0">
                <a:latin typeface="Times New Roman"/>
                <a:cs typeface="Times New Roman"/>
              </a:rPr>
              <a:t> </a:t>
            </a:r>
            <a:r>
              <a:rPr lang="en-US" sz="1600" spc="-15" dirty="0">
                <a:latin typeface="Times New Roman"/>
                <a:cs typeface="Times New Roman"/>
              </a:rPr>
              <a:t>reflected</a:t>
            </a:r>
            <a:r>
              <a:rPr lang="en-US" sz="1600" spc="95" dirty="0">
                <a:latin typeface="Times New Roman"/>
                <a:cs typeface="Times New Roman"/>
              </a:rPr>
              <a:t> </a:t>
            </a:r>
            <a:r>
              <a:rPr lang="en-US" sz="1600" spc="-5" dirty="0">
                <a:latin typeface="Times New Roman"/>
                <a:cs typeface="Times New Roman"/>
              </a:rPr>
              <a:t>b</a:t>
            </a:r>
            <a:r>
              <a:rPr lang="en-US" sz="1600" dirty="0">
                <a:latin typeface="Times New Roman"/>
                <a:cs typeface="Times New Roman"/>
              </a:rPr>
              <a:t>y</a:t>
            </a:r>
            <a:r>
              <a:rPr lang="en-US" sz="1600" spc="10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95" dirty="0">
                <a:latin typeface="Times New Roman"/>
                <a:cs typeface="Times New Roman"/>
              </a:rPr>
              <a:t> </a:t>
            </a:r>
            <a:r>
              <a:rPr lang="en-US" sz="1600" spc="-5" dirty="0">
                <a:latin typeface="Times New Roman"/>
                <a:cs typeface="Times New Roman"/>
              </a:rPr>
              <a:t>elliptical mirro</a:t>
            </a:r>
            <a:r>
              <a:rPr lang="en-US" sz="1600" dirty="0">
                <a:latin typeface="Times New Roman"/>
                <a:cs typeface="Times New Roman"/>
              </a:rPr>
              <a:t>r</a:t>
            </a:r>
            <a:r>
              <a:rPr lang="en-US" sz="1600" spc="100" dirty="0">
                <a:latin typeface="Times New Roman"/>
                <a:cs typeface="Times New Roman"/>
              </a:rPr>
              <a:t> </a:t>
            </a:r>
            <a:r>
              <a:rPr lang="en-US" sz="1600" spc="-5" dirty="0">
                <a:latin typeface="Times New Roman"/>
                <a:cs typeface="Times New Roman"/>
              </a:rPr>
              <a:t>an</a:t>
            </a:r>
            <a:r>
              <a:rPr lang="en-US" sz="1600" dirty="0">
                <a:latin typeface="Times New Roman"/>
                <a:cs typeface="Times New Roman"/>
              </a:rPr>
              <a:t>d</a:t>
            </a:r>
            <a:r>
              <a:rPr lang="en-US" sz="1600" spc="100" dirty="0">
                <a:latin typeface="Times New Roman"/>
                <a:cs typeface="Times New Roman"/>
              </a:rPr>
              <a:t> </a:t>
            </a:r>
            <a:r>
              <a:rPr lang="en-US" sz="1600" spc="-5" dirty="0">
                <a:latin typeface="Times New Roman"/>
                <a:cs typeface="Times New Roman"/>
              </a:rPr>
              <a:t>focuse</a:t>
            </a:r>
            <a:r>
              <a:rPr lang="en-US" sz="1600" dirty="0">
                <a:latin typeface="Times New Roman"/>
                <a:cs typeface="Times New Roman"/>
              </a:rPr>
              <a:t>d</a:t>
            </a:r>
            <a:r>
              <a:rPr lang="en-US" sz="1600" spc="100" dirty="0">
                <a:latin typeface="Times New Roman"/>
                <a:cs typeface="Times New Roman"/>
              </a:rPr>
              <a:t> </a:t>
            </a:r>
            <a:r>
              <a:rPr lang="en-US" sz="1600" spc="-5" dirty="0">
                <a:latin typeface="Times New Roman"/>
                <a:cs typeface="Times New Roman"/>
              </a:rPr>
              <a:t>int</a:t>
            </a:r>
            <a:r>
              <a:rPr lang="en-US" sz="1600" dirty="0">
                <a:latin typeface="Times New Roman"/>
                <a:cs typeface="Times New Roman"/>
              </a:rPr>
              <a:t>o</a:t>
            </a:r>
            <a:r>
              <a:rPr lang="en-US" sz="1600" spc="100" dirty="0">
                <a:latin typeface="Times New Roman"/>
                <a:cs typeface="Times New Roman"/>
              </a:rPr>
              <a:t> </a:t>
            </a:r>
            <a:r>
              <a:rPr lang="en-US" sz="1600" spc="-5" dirty="0">
                <a:latin typeface="Times New Roman"/>
                <a:cs typeface="Times New Roman"/>
              </a:rPr>
              <a:t>B</a:t>
            </a:r>
            <a:r>
              <a:rPr lang="en-US" sz="1600" dirty="0">
                <a:latin typeface="Times New Roman"/>
                <a:cs typeface="Times New Roman"/>
              </a:rPr>
              <a:t>.</a:t>
            </a:r>
            <a:br>
              <a:rPr lang="en-US" sz="1600" dirty="0">
                <a:latin typeface="Times New Roman"/>
                <a:cs typeface="Times New Roman"/>
              </a:rPr>
            </a:br>
            <a:endParaRPr lang="en-US" sz="1600" dirty="0">
              <a:latin typeface="Times New Roman"/>
              <a:cs typeface="Times New Roman"/>
            </a:endParaRPr>
          </a:p>
          <a:p>
            <a:pPr marL="12700" marR="5080" indent="179705" algn="just">
              <a:lnSpc>
                <a:spcPct val="92200"/>
              </a:lnSpc>
            </a:pPr>
            <a:r>
              <a:rPr lang="en-US" sz="1600" spc="-5" dirty="0">
                <a:latin typeface="Times New Roman"/>
                <a:cs typeface="Times New Roman"/>
              </a:rPr>
              <a:t>Th</a:t>
            </a:r>
            <a:r>
              <a:rPr lang="en-US" sz="1600" dirty="0">
                <a:latin typeface="Times New Roman"/>
                <a:cs typeface="Times New Roman"/>
              </a:rPr>
              <a:t>e </a:t>
            </a:r>
            <a:r>
              <a:rPr lang="en-US" sz="1600" spc="-20" dirty="0">
                <a:latin typeface="Times New Roman"/>
                <a:cs typeface="Times New Roman"/>
              </a:rPr>
              <a:t>e</a:t>
            </a:r>
            <a:r>
              <a:rPr lang="en-US" sz="1600" spc="-5" dirty="0">
                <a:latin typeface="Times New Roman"/>
                <a:cs typeface="Times New Roman"/>
              </a:rPr>
              <a:t>xi</a:t>
            </a:r>
            <a:r>
              <a:rPr lang="en-US" sz="1600" dirty="0">
                <a:latin typeface="Times New Roman"/>
                <a:cs typeface="Times New Roman"/>
              </a:rPr>
              <a:t>t </a:t>
            </a:r>
            <a:r>
              <a:rPr lang="en-US" sz="1600" spc="-5" dirty="0">
                <a:latin typeface="Times New Roman"/>
                <a:cs typeface="Times New Roman"/>
              </a:rPr>
              <a:t>en</a:t>
            </a:r>
            <a:r>
              <a:rPr lang="en-US" sz="1600" dirty="0">
                <a:latin typeface="Times New Roman"/>
                <a:cs typeface="Times New Roman"/>
              </a:rPr>
              <a:t>d </a:t>
            </a:r>
            <a:r>
              <a:rPr lang="en-US" sz="1600" spc="-5" dirty="0">
                <a:latin typeface="Times New Roman"/>
                <a:cs typeface="Times New Roman"/>
              </a:rPr>
              <a:t>o</a:t>
            </a:r>
            <a:r>
              <a:rPr lang="en-US" sz="1600" dirty="0">
                <a:latin typeface="Times New Roman"/>
                <a:cs typeface="Times New Roman"/>
              </a:rPr>
              <a:t>f </a:t>
            </a:r>
            <a:r>
              <a:rPr lang="en-US" sz="1600" spc="-5" dirty="0">
                <a:latin typeface="Times New Roman"/>
                <a:cs typeface="Times New Roman"/>
              </a:rPr>
              <a:t>th</a:t>
            </a:r>
            <a:r>
              <a:rPr lang="en-US" sz="1600" dirty="0">
                <a:latin typeface="Times New Roman"/>
                <a:cs typeface="Times New Roman"/>
              </a:rPr>
              <a:t>e </a:t>
            </a:r>
            <a:r>
              <a:rPr lang="en-US" sz="1600" spc="-35" dirty="0">
                <a:latin typeface="Times New Roman"/>
                <a:cs typeface="Times New Roman"/>
              </a:rPr>
              <a:t>fi</a:t>
            </a:r>
            <a:r>
              <a:rPr lang="en-US" sz="1600" spc="-5" dirty="0">
                <a:latin typeface="Times New Roman"/>
                <a:cs typeface="Times New Roman"/>
              </a:rPr>
              <a:t>be</a:t>
            </a:r>
            <a:r>
              <a:rPr lang="en-US" sz="1600" dirty="0">
                <a:latin typeface="Times New Roman"/>
                <a:cs typeface="Times New Roman"/>
              </a:rPr>
              <a:t>r </a:t>
            </a:r>
            <a:r>
              <a:rPr lang="en-US" sz="1600" spc="-25" dirty="0">
                <a:latin typeface="Times New Roman"/>
                <a:cs typeface="Times New Roman"/>
              </a:rPr>
              <a:t>b</a:t>
            </a:r>
            <a:r>
              <a:rPr lang="en-US" sz="1600" spc="-5" dirty="0">
                <a:latin typeface="Times New Roman"/>
                <a:cs typeface="Times New Roman"/>
              </a:rPr>
              <a:t>undl</a:t>
            </a:r>
            <a:r>
              <a:rPr lang="en-US" sz="1600" dirty="0">
                <a:latin typeface="Times New Roman"/>
                <a:cs typeface="Times New Roman"/>
              </a:rPr>
              <a:t>e </a:t>
            </a:r>
            <a:r>
              <a:rPr lang="en-US" sz="1600" spc="-5" dirty="0">
                <a:latin typeface="Times New Roman"/>
                <a:cs typeface="Times New Roman"/>
              </a:rPr>
              <a:t>ca</a:t>
            </a:r>
            <a:r>
              <a:rPr lang="en-US" sz="1600" dirty="0">
                <a:latin typeface="Times New Roman"/>
                <a:cs typeface="Times New Roman"/>
              </a:rPr>
              <a:t>n </a:t>
            </a:r>
            <a:r>
              <a:rPr lang="en-US" sz="1600" spc="-5" dirty="0">
                <a:latin typeface="Times New Roman"/>
                <a:cs typeface="Times New Roman"/>
              </a:rPr>
              <a:t>b</a:t>
            </a:r>
            <a:r>
              <a:rPr lang="en-US" sz="1600" dirty="0">
                <a:latin typeface="Times New Roman"/>
                <a:cs typeface="Times New Roman"/>
              </a:rPr>
              <a:t>e </a:t>
            </a:r>
            <a:r>
              <a:rPr lang="en-US" sz="1600" spc="-5" dirty="0">
                <a:latin typeface="Times New Roman"/>
                <a:cs typeface="Times New Roman"/>
              </a:rPr>
              <a:t>arrange</a:t>
            </a:r>
            <a:r>
              <a:rPr lang="en-US" sz="1600" dirty="0">
                <a:latin typeface="Times New Roman"/>
                <a:cs typeface="Times New Roman"/>
              </a:rPr>
              <a:t>d </a:t>
            </a:r>
            <a:r>
              <a:rPr lang="en-US" sz="1600" spc="-5" dirty="0">
                <a:latin typeface="Times New Roman"/>
                <a:cs typeface="Times New Roman"/>
              </a:rPr>
              <a:t>t</a:t>
            </a:r>
            <a:r>
              <a:rPr lang="en-US" sz="1600" dirty="0">
                <a:latin typeface="Times New Roman"/>
                <a:cs typeface="Times New Roman"/>
              </a:rPr>
              <a:t>o </a:t>
            </a:r>
            <a:r>
              <a:rPr lang="en-US" sz="1600" spc="-5" dirty="0">
                <a:latin typeface="Times New Roman"/>
                <a:cs typeface="Times New Roman"/>
              </a:rPr>
              <a:t>h</a:t>
            </a:r>
            <a:r>
              <a:rPr lang="en-US" sz="1600" spc="-25" dirty="0">
                <a:latin typeface="Times New Roman"/>
                <a:cs typeface="Times New Roman"/>
              </a:rPr>
              <a:t>a</a:t>
            </a:r>
            <a:r>
              <a:rPr lang="en-US" sz="1600" spc="-20" dirty="0">
                <a:latin typeface="Times New Roman"/>
                <a:cs typeface="Times New Roman"/>
              </a:rPr>
              <a:t>v</a:t>
            </a:r>
            <a:r>
              <a:rPr lang="en-US" sz="1600" dirty="0">
                <a:latin typeface="Times New Roman"/>
                <a:cs typeface="Times New Roman"/>
              </a:rPr>
              <a:t>e a </a:t>
            </a:r>
            <a:r>
              <a:rPr lang="en-US" sz="1600" spc="-5" dirty="0">
                <a:latin typeface="Times New Roman"/>
                <a:cs typeface="Times New Roman"/>
              </a:rPr>
              <a:t>rectangular shap</a:t>
            </a:r>
            <a:r>
              <a:rPr lang="en-US" sz="1600" dirty="0">
                <a:latin typeface="Times New Roman"/>
                <a:cs typeface="Times New Roman"/>
              </a:rPr>
              <a:t>e</a:t>
            </a:r>
            <a:r>
              <a:rPr lang="en-US" sz="1600" spc="100"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n</a:t>
            </a:r>
            <a:r>
              <a:rPr lang="en-US" sz="1600" spc="100" dirty="0">
                <a:latin typeface="Times New Roman"/>
                <a:cs typeface="Times New Roman"/>
              </a:rPr>
              <a:t> </a:t>
            </a:r>
            <a:r>
              <a:rPr lang="en-US" sz="1600" spc="-5" dirty="0">
                <a:latin typeface="Times New Roman"/>
                <a:cs typeface="Times New Roman"/>
              </a:rPr>
              <a:t>orde</a:t>
            </a:r>
            <a:r>
              <a:rPr lang="en-US" sz="1600" dirty="0">
                <a:latin typeface="Times New Roman"/>
                <a:cs typeface="Times New Roman"/>
              </a:rPr>
              <a:t>r</a:t>
            </a:r>
            <a:r>
              <a:rPr lang="en-US" sz="1600" spc="100" dirty="0">
                <a:latin typeface="Times New Roman"/>
                <a:cs typeface="Times New Roman"/>
              </a:rPr>
              <a:t> </a:t>
            </a:r>
            <a:r>
              <a:rPr lang="en-US" sz="1600" spc="-5" dirty="0">
                <a:latin typeface="Times New Roman"/>
                <a:cs typeface="Times New Roman"/>
              </a:rPr>
              <a:t>t</a:t>
            </a:r>
            <a:r>
              <a:rPr lang="en-US" sz="1600" dirty="0">
                <a:latin typeface="Times New Roman"/>
                <a:cs typeface="Times New Roman"/>
              </a:rPr>
              <a:t>o</a:t>
            </a:r>
            <a:r>
              <a:rPr lang="en-US" sz="1600" spc="100" dirty="0">
                <a:latin typeface="Times New Roman"/>
                <a:cs typeface="Times New Roman"/>
              </a:rPr>
              <a:t> </a:t>
            </a:r>
            <a:r>
              <a:rPr lang="en-US" sz="1600" spc="-5" dirty="0">
                <a:latin typeface="Times New Roman"/>
                <a:cs typeface="Times New Roman"/>
              </a:rPr>
              <a:t>matc</a:t>
            </a:r>
            <a:r>
              <a:rPr lang="en-US" sz="1600" dirty="0">
                <a:latin typeface="Times New Roman"/>
                <a:cs typeface="Times New Roman"/>
              </a:rPr>
              <a:t>h</a:t>
            </a:r>
            <a:r>
              <a:rPr lang="en-US" sz="1600" spc="100"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t</a:t>
            </a:r>
            <a:r>
              <a:rPr lang="en-US" sz="1600" spc="100" dirty="0">
                <a:latin typeface="Times New Roman"/>
                <a:cs typeface="Times New Roman"/>
              </a:rPr>
              <a:t> </a:t>
            </a:r>
            <a:r>
              <a:rPr lang="en-US" sz="1600" spc="-5" dirty="0">
                <a:latin typeface="Times New Roman"/>
                <a:cs typeface="Times New Roman"/>
              </a:rPr>
              <a:t>t</a:t>
            </a:r>
            <a:r>
              <a:rPr lang="en-US" sz="1600" dirty="0">
                <a:latin typeface="Times New Roman"/>
                <a:cs typeface="Times New Roman"/>
              </a:rPr>
              <a:t>o</a:t>
            </a:r>
            <a:r>
              <a:rPr lang="en-US" sz="1600" spc="10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100" dirty="0">
                <a:latin typeface="Times New Roman"/>
                <a:cs typeface="Times New Roman"/>
              </a:rPr>
              <a:t> </a:t>
            </a:r>
            <a:r>
              <a:rPr lang="en-US" sz="1600" spc="-5" dirty="0">
                <a:latin typeface="Times New Roman"/>
                <a:cs typeface="Times New Roman"/>
              </a:rPr>
              <a:t>entranc</a:t>
            </a:r>
            <a:r>
              <a:rPr lang="en-US" sz="1600" dirty="0">
                <a:latin typeface="Times New Roman"/>
                <a:cs typeface="Times New Roman"/>
              </a:rPr>
              <a:t>e</a:t>
            </a:r>
            <a:r>
              <a:rPr lang="en-US" sz="1600" spc="100" dirty="0">
                <a:latin typeface="Times New Roman"/>
                <a:cs typeface="Times New Roman"/>
              </a:rPr>
              <a:t> </a:t>
            </a:r>
            <a:r>
              <a:rPr lang="en-US" sz="1600" spc="-5" dirty="0">
                <a:latin typeface="Times New Roman"/>
                <a:cs typeface="Times New Roman"/>
              </a:rPr>
              <a:t>sli</a:t>
            </a:r>
            <a:r>
              <a:rPr lang="en-US" sz="1600" dirty="0">
                <a:latin typeface="Times New Roman"/>
                <a:cs typeface="Times New Roman"/>
              </a:rPr>
              <a:t>t</a:t>
            </a:r>
            <a:r>
              <a:rPr lang="en-US" sz="1600" spc="100" dirty="0">
                <a:latin typeface="Times New Roman"/>
                <a:cs typeface="Times New Roman"/>
              </a:rPr>
              <a:t> </a:t>
            </a:r>
            <a:r>
              <a:rPr lang="en-US" sz="1600" spc="-5" dirty="0">
                <a:latin typeface="Times New Roman"/>
                <a:cs typeface="Times New Roman"/>
              </a:rPr>
              <a:t>o</a:t>
            </a:r>
            <a:r>
              <a:rPr lang="en-US" sz="1600" dirty="0">
                <a:latin typeface="Times New Roman"/>
                <a:cs typeface="Times New Roman"/>
              </a:rPr>
              <a:t>f</a:t>
            </a:r>
            <a:r>
              <a:rPr lang="en-US" sz="1600" spc="100" dirty="0">
                <a:latin typeface="Times New Roman"/>
                <a:cs typeface="Times New Roman"/>
              </a:rPr>
              <a:t> </a:t>
            </a:r>
            <a:r>
              <a:rPr lang="en-US" sz="1600" dirty="0">
                <a:latin typeface="Times New Roman"/>
                <a:cs typeface="Times New Roman"/>
              </a:rPr>
              <a:t>a</a:t>
            </a:r>
            <a:r>
              <a:rPr lang="en-US" sz="1600" spc="100" dirty="0">
                <a:latin typeface="Times New Roman"/>
                <a:cs typeface="Times New Roman"/>
              </a:rPr>
              <a:t> </a:t>
            </a:r>
            <a:r>
              <a:rPr lang="en-US" sz="1600" spc="-5" dirty="0">
                <a:latin typeface="Times New Roman"/>
                <a:cs typeface="Times New Roman"/>
              </a:rPr>
              <a:t>spectrograp</a:t>
            </a:r>
            <a:r>
              <a:rPr lang="en-US" sz="1600" dirty="0">
                <a:latin typeface="Times New Roman"/>
                <a:cs typeface="Times New Roman"/>
              </a:rPr>
              <a:t>h</a:t>
            </a:r>
            <a:r>
              <a:rPr lang="en-US" sz="1600" spc="100" dirty="0">
                <a:latin typeface="Times New Roman"/>
                <a:cs typeface="Times New Roman"/>
              </a:rPr>
              <a:t> </a:t>
            </a:r>
            <a:r>
              <a:rPr lang="en-US" sz="1600" spc="-5" dirty="0">
                <a:latin typeface="Times New Roman"/>
                <a:cs typeface="Times New Roman"/>
              </a:rPr>
              <a:t>(</a:t>
            </a:r>
            <a:r>
              <a:rPr lang="en-US" sz="1600" spc="-5" dirty="0">
                <a:solidFill>
                  <a:srgbClr val="0000FF"/>
                </a:solidFill>
                <a:latin typeface="Times New Roman"/>
                <a:cs typeface="Times New Roman"/>
              </a:rPr>
              <a:t>Fig</a:t>
            </a:r>
            <a:r>
              <a:rPr lang="en-US" sz="1600" dirty="0">
                <a:solidFill>
                  <a:srgbClr val="0000FF"/>
                </a:solidFill>
                <a:latin typeface="Times New Roman"/>
                <a:cs typeface="Times New Roman"/>
              </a:rPr>
              <a:t>.</a:t>
            </a:r>
            <a:r>
              <a:rPr lang="en-US" sz="1600" spc="-90" dirty="0">
                <a:solidFill>
                  <a:srgbClr val="0000FF"/>
                </a:solidFill>
                <a:latin typeface="Times New Roman"/>
                <a:cs typeface="Times New Roman"/>
              </a:rPr>
              <a:t> </a:t>
            </a:r>
            <a:r>
              <a:rPr lang="en-US" sz="1600" spc="-5" dirty="0">
                <a:solidFill>
                  <a:srgbClr val="0000FF"/>
                </a:solidFill>
                <a:latin typeface="Times New Roman"/>
                <a:cs typeface="Times New Roman"/>
              </a:rPr>
              <a:t>c</a:t>
            </a:r>
            <a:r>
              <a:rPr lang="en-US" sz="1600" spc="-5" dirty="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1921360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9C6507EE-86E9-C303-09D8-D96178CD3A66}"/>
              </a:ext>
            </a:extLst>
          </p:cNvPr>
          <p:cNvSpPr>
            <a:spLocks noGrp="1"/>
          </p:cNvSpPr>
          <p:nvPr>
            <p:ph type="sldNum" sz="quarter" idx="11"/>
          </p:nvPr>
        </p:nvSpPr>
        <p:spPr/>
        <p:txBody>
          <a:bodyPr/>
          <a:lstStyle/>
          <a:p>
            <a:fld id="{9DE940F7-71FF-43B4-A739-67DE7D9DBC65}" type="slidenum">
              <a:rPr lang="en-US" altLang="en-US"/>
              <a:pPr/>
              <a:t>50</a:t>
            </a:fld>
            <a:endParaRPr lang="en-US" altLang="en-US"/>
          </a:p>
        </p:txBody>
      </p:sp>
      <p:sp>
        <p:nvSpPr>
          <p:cNvPr id="177156" name="Rectangle 4">
            <a:extLst>
              <a:ext uri="{FF2B5EF4-FFF2-40B4-BE49-F238E27FC236}">
                <a16:creationId xmlns:a16="http://schemas.microsoft.com/office/drawing/2014/main" id="{0766443F-39AB-42A9-A0B0-338AD9599FA7}"/>
              </a:ext>
            </a:extLst>
          </p:cNvPr>
          <p:cNvSpPr>
            <a:spLocks noGrp="1" noRot="1" noChangeArrowheads="1"/>
          </p:cNvSpPr>
          <p:nvPr>
            <p:ph type="title"/>
          </p:nvPr>
        </p:nvSpPr>
        <p:spPr>
          <a:xfrm>
            <a:off x="-1519084" y="99961"/>
            <a:ext cx="8229600" cy="1143000"/>
          </a:xfrm>
          <a:noFill/>
          <a:ln/>
        </p:spPr>
        <p:txBody>
          <a:bodyPr/>
          <a:lstStyle/>
          <a:p>
            <a:r>
              <a:rPr lang="en-US" altLang="en-US" dirty="0">
                <a:solidFill>
                  <a:srgbClr val="0000FF"/>
                </a:solidFill>
              </a:rPr>
              <a:t>Gas-Coupling Method</a:t>
            </a:r>
          </a:p>
        </p:txBody>
      </p:sp>
      <p:sp>
        <p:nvSpPr>
          <p:cNvPr id="177155" name="Rectangle 3">
            <a:extLst>
              <a:ext uri="{FF2B5EF4-FFF2-40B4-BE49-F238E27FC236}">
                <a16:creationId xmlns:a16="http://schemas.microsoft.com/office/drawing/2014/main" id="{3386CB3B-54BC-39B7-5914-686CD3FC8664}"/>
              </a:ext>
            </a:extLst>
          </p:cNvPr>
          <p:cNvSpPr>
            <a:spLocks noGrp="1" noChangeArrowheads="1"/>
          </p:cNvSpPr>
          <p:nvPr>
            <p:ph type="body" sz="half" idx="1"/>
          </p:nvPr>
        </p:nvSpPr>
        <p:spPr>
          <a:xfrm>
            <a:off x="122903" y="1330325"/>
            <a:ext cx="8153400" cy="1371600"/>
          </a:xfrm>
        </p:spPr>
        <p:txBody>
          <a:bodyPr/>
          <a:lstStyle/>
          <a:p>
            <a:pPr>
              <a:lnSpc>
                <a:spcPct val="90000"/>
              </a:lnSpc>
            </a:pPr>
            <a:r>
              <a:rPr lang="en-US" altLang="en-US" sz="2800" dirty="0"/>
              <a:t>Here </a:t>
            </a:r>
            <a:r>
              <a:rPr lang="en-US" altLang="en-US" sz="2800" dirty="0" err="1"/>
              <a:t>V</a:t>
            </a:r>
            <a:r>
              <a:rPr lang="en-US" altLang="en-US" sz="2800" baseline="-25000" dirty="0" err="1"/>
              <a:t>res</a:t>
            </a:r>
            <a:r>
              <a:rPr lang="en-US" altLang="en-US" sz="2800" dirty="0"/>
              <a:t> is the residual cell volume for </a:t>
            </a:r>
            <a:r>
              <a:rPr lang="en-US" altLang="en-US" sz="2800" i="1" dirty="0"/>
              <a:t>l</a:t>
            </a:r>
            <a:r>
              <a:rPr lang="en-US" altLang="en-US" sz="2800" baseline="-25000" dirty="0"/>
              <a:t>g</a:t>
            </a:r>
            <a:r>
              <a:rPr lang="en-US" altLang="en-US" sz="2800" dirty="0"/>
              <a:t>=0, and can be due to the dead space in front of the microphone. Finally, we have:</a:t>
            </a:r>
          </a:p>
          <a:p>
            <a:pPr>
              <a:lnSpc>
                <a:spcPct val="90000"/>
              </a:lnSpc>
            </a:pPr>
            <a:endParaRPr lang="en-US" altLang="en-US" sz="2800" dirty="0"/>
          </a:p>
        </p:txBody>
      </p:sp>
      <p:graphicFrame>
        <p:nvGraphicFramePr>
          <p:cNvPr id="177157" name="Object 5">
            <a:extLst>
              <a:ext uri="{FF2B5EF4-FFF2-40B4-BE49-F238E27FC236}">
                <a16:creationId xmlns:a16="http://schemas.microsoft.com/office/drawing/2014/main" id="{1D73E7FB-15DC-EF6A-17A7-25EED02CD500}"/>
              </a:ext>
            </a:extLst>
          </p:cNvPr>
          <p:cNvGraphicFramePr>
            <a:graphicFrameLocks noGrp="1" noChangeAspect="1"/>
          </p:cNvGraphicFramePr>
          <p:nvPr>
            <p:ph sz="quarter" idx="2"/>
            <p:extLst>
              <p:ext uri="{D42A27DB-BD31-4B8C-83A1-F6EECF244321}">
                <p14:modId xmlns:p14="http://schemas.microsoft.com/office/powerpoint/2010/main" val="1723771393"/>
              </p:ext>
            </p:extLst>
          </p:nvPr>
        </p:nvGraphicFramePr>
        <p:xfrm>
          <a:off x="867697" y="2575719"/>
          <a:ext cx="6553200" cy="1284288"/>
        </p:xfrm>
        <a:graphic>
          <a:graphicData uri="http://schemas.openxmlformats.org/presentationml/2006/ole">
            <mc:AlternateContent xmlns:mc="http://schemas.openxmlformats.org/markup-compatibility/2006">
              <mc:Choice xmlns:v="urn:schemas-microsoft-com:vml" Requires="v">
                <p:oleObj name="Equation" r:id="rId3" imgW="2463480" imgH="482400" progId="Equation.3">
                  <p:embed/>
                </p:oleObj>
              </mc:Choice>
              <mc:Fallback>
                <p:oleObj name="Equation" r:id="rId3" imgW="2463480" imgH="482400" progId="Equation.3">
                  <p:embed/>
                  <p:pic>
                    <p:nvPicPr>
                      <p:cNvPr id="177157" name="Object 5">
                        <a:extLst>
                          <a:ext uri="{FF2B5EF4-FFF2-40B4-BE49-F238E27FC236}">
                            <a16:creationId xmlns:a16="http://schemas.microsoft.com/office/drawing/2014/main" id="{1D73E7FB-15DC-EF6A-17A7-25EED02CD50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67697" y="2575719"/>
                        <a:ext cx="6553200" cy="128428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159" name="Object 7">
            <a:extLst>
              <a:ext uri="{FF2B5EF4-FFF2-40B4-BE49-F238E27FC236}">
                <a16:creationId xmlns:a16="http://schemas.microsoft.com/office/drawing/2014/main" id="{44230DD1-8035-BFC6-FDCF-4F03EF7CFB93}"/>
              </a:ext>
            </a:extLst>
          </p:cNvPr>
          <p:cNvGraphicFramePr>
            <a:graphicFrameLocks noGrp="1" noChangeAspect="1"/>
          </p:cNvGraphicFramePr>
          <p:nvPr>
            <p:ph sz="quarter" idx="3"/>
            <p:extLst>
              <p:ext uri="{D42A27DB-BD31-4B8C-83A1-F6EECF244321}">
                <p14:modId xmlns:p14="http://schemas.microsoft.com/office/powerpoint/2010/main" val="2671840353"/>
              </p:ext>
            </p:extLst>
          </p:nvPr>
        </p:nvGraphicFramePr>
        <p:xfrm>
          <a:off x="6310005" y="3973512"/>
          <a:ext cx="2062162" cy="522288"/>
        </p:xfrm>
        <a:graphic>
          <a:graphicData uri="http://schemas.openxmlformats.org/presentationml/2006/ole">
            <mc:AlternateContent xmlns:mc="http://schemas.openxmlformats.org/markup-compatibility/2006">
              <mc:Choice xmlns:v="urn:schemas-microsoft-com:vml" Requires="v">
                <p:oleObj name="Equation" r:id="rId5" imgW="952200" imgH="241200" progId="Equation.3">
                  <p:embed/>
                </p:oleObj>
              </mc:Choice>
              <mc:Fallback>
                <p:oleObj name="Equation" r:id="rId5" imgW="952200" imgH="241200" progId="Equation.3">
                  <p:embed/>
                  <p:pic>
                    <p:nvPicPr>
                      <p:cNvPr id="177159" name="Object 7">
                        <a:extLst>
                          <a:ext uri="{FF2B5EF4-FFF2-40B4-BE49-F238E27FC236}">
                            <a16:creationId xmlns:a16="http://schemas.microsoft.com/office/drawing/2014/main" id="{44230DD1-8035-BFC6-FDCF-4F03EF7CFB93}"/>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6310005" y="3973512"/>
                        <a:ext cx="2062162" cy="522288"/>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1" name="Text Box 9">
            <a:extLst>
              <a:ext uri="{FF2B5EF4-FFF2-40B4-BE49-F238E27FC236}">
                <a16:creationId xmlns:a16="http://schemas.microsoft.com/office/drawing/2014/main" id="{9DBA65D5-7D54-425A-0FF0-071762B9014F}"/>
              </a:ext>
            </a:extLst>
          </p:cNvPr>
          <p:cNvSpPr txBox="1">
            <a:spLocks noChangeArrowheads="1"/>
          </p:cNvSpPr>
          <p:nvPr/>
        </p:nvSpPr>
        <p:spPr bwMode="auto">
          <a:xfrm>
            <a:off x="5536892" y="4022725"/>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where</a:t>
            </a:r>
          </a:p>
        </p:txBody>
      </p:sp>
      <p:sp>
        <p:nvSpPr>
          <p:cNvPr id="177162" name="Rectangle 10">
            <a:extLst>
              <a:ext uri="{FF2B5EF4-FFF2-40B4-BE49-F238E27FC236}">
                <a16:creationId xmlns:a16="http://schemas.microsoft.com/office/drawing/2014/main" id="{CC370587-9A67-0135-50BD-30E71C5C99E0}"/>
              </a:ext>
            </a:extLst>
          </p:cNvPr>
          <p:cNvSpPr>
            <a:spLocks noChangeArrowheads="1"/>
          </p:cNvSpPr>
          <p:nvPr/>
        </p:nvSpPr>
        <p:spPr bwMode="auto">
          <a:xfrm>
            <a:off x="122903" y="4416476"/>
            <a:ext cx="815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Garamond" panose="02020404030301010803" pitchFamily="18" charset="0"/>
              </a:defRPr>
            </a:lvl9pPr>
          </a:lstStyle>
          <a:p>
            <a:pPr eaLnBrk="1" hangingPunct="1">
              <a:lnSpc>
                <a:spcPct val="90000"/>
              </a:lnSpc>
            </a:pPr>
            <a:r>
              <a:rPr lang="en-US" altLang="en-US" dirty="0"/>
              <a:t>Optimum </a:t>
            </a:r>
            <a:r>
              <a:rPr lang="en-US" altLang="en-US" i="1" dirty="0"/>
              <a:t>l</a:t>
            </a:r>
            <a:r>
              <a:rPr lang="en-US" altLang="en-US" baseline="-25000" dirty="0"/>
              <a:t>g</a:t>
            </a:r>
            <a:r>
              <a:rPr lang="en-US" altLang="en-US" dirty="0"/>
              <a:t> exists, which’s found to be</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p:txBody>
      </p:sp>
      <p:graphicFrame>
        <p:nvGraphicFramePr>
          <p:cNvPr id="177163" name="Object 11">
            <a:extLst>
              <a:ext uri="{FF2B5EF4-FFF2-40B4-BE49-F238E27FC236}">
                <a16:creationId xmlns:a16="http://schemas.microsoft.com/office/drawing/2014/main" id="{6CE9B6A2-00EF-7D0D-CD4E-9B2C12120125}"/>
              </a:ext>
            </a:extLst>
          </p:cNvPr>
          <p:cNvGraphicFramePr>
            <a:graphicFrameLocks noChangeAspect="1"/>
          </p:cNvGraphicFramePr>
          <p:nvPr>
            <p:extLst>
              <p:ext uri="{D42A27DB-BD31-4B8C-83A1-F6EECF244321}">
                <p14:modId xmlns:p14="http://schemas.microsoft.com/office/powerpoint/2010/main" val="4125025975"/>
              </p:ext>
            </p:extLst>
          </p:nvPr>
        </p:nvGraphicFramePr>
        <p:xfrm>
          <a:off x="3733800" y="4945906"/>
          <a:ext cx="2057400" cy="639762"/>
        </p:xfrm>
        <a:graphic>
          <a:graphicData uri="http://schemas.openxmlformats.org/presentationml/2006/ole">
            <mc:AlternateContent xmlns:mc="http://schemas.openxmlformats.org/markup-compatibility/2006">
              <mc:Choice xmlns:v="urn:schemas-microsoft-com:vml" Requires="v">
                <p:oleObj name="Equation" r:id="rId7" imgW="774360" imgH="241200" progId="Equation.3">
                  <p:embed/>
                </p:oleObj>
              </mc:Choice>
              <mc:Fallback>
                <p:oleObj name="Equation" r:id="rId7" imgW="774360" imgH="241200" progId="Equation.3">
                  <p:embed/>
                  <p:pic>
                    <p:nvPicPr>
                      <p:cNvPr id="177163" name="Object 11">
                        <a:extLst>
                          <a:ext uri="{FF2B5EF4-FFF2-40B4-BE49-F238E27FC236}">
                            <a16:creationId xmlns:a16="http://schemas.microsoft.com/office/drawing/2014/main" id="{6CE9B6A2-00EF-7D0D-CD4E-9B2C12120125}"/>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733800" y="4945906"/>
                        <a:ext cx="2057400" cy="63976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163C378C-45DA-450F-3B2F-C590EC393781}"/>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BFC43A-D808-D3F8-A5DB-F2C101E52EB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295156B-A781-570B-414D-4E57BD851A45}"/>
              </a:ext>
            </a:extLst>
          </p:cNvPr>
          <p:cNvSpPr>
            <a:spLocks noGrp="1"/>
          </p:cNvSpPr>
          <p:nvPr>
            <p:ph type="sldNum" sz="quarter" idx="11"/>
          </p:nvPr>
        </p:nvSpPr>
        <p:spPr/>
        <p:txBody>
          <a:bodyPr/>
          <a:lstStyle/>
          <a:p>
            <a:fld id="{B4A28FC6-016E-4538-A888-53390BA403AA}" type="slidenum">
              <a:rPr lang="en-US" altLang="en-US"/>
              <a:pPr/>
              <a:t>51</a:t>
            </a:fld>
            <a:endParaRPr lang="en-US" altLang="en-US"/>
          </a:p>
        </p:txBody>
      </p:sp>
      <p:sp>
        <p:nvSpPr>
          <p:cNvPr id="181252" name="Rectangle 4">
            <a:extLst>
              <a:ext uri="{FF2B5EF4-FFF2-40B4-BE49-F238E27FC236}">
                <a16:creationId xmlns:a16="http://schemas.microsoft.com/office/drawing/2014/main" id="{F81A28C9-09E9-C657-D26F-35559C5B8579}"/>
              </a:ext>
            </a:extLst>
          </p:cNvPr>
          <p:cNvSpPr>
            <a:spLocks noGrp="1" noRot="1" noChangeArrowheads="1"/>
          </p:cNvSpPr>
          <p:nvPr>
            <p:ph type="title"/>
          </p:nvPr>
        </p:nvSpPr>
        <p:spPr>
          <a:xfrm>
            <a:off x="-1342103" y="51057"/>
            <a:ext cx="8229600" cy="1143000"/>
          </a:xfrm>
          <a:noFill/>
          <a:ln/>
        </p:spPr>
        <p:txBody>
          <a:bodyPr/>
          <a:lstStyle/>
          <a:p>
            <a:r>
              <a:rPr lang="en-US" altLang="en-US" dirty="0">
                <a:solidFill>
                  <a:srgbClr val="0000FF"/>
                </a:solidFill>
              </a:rPr>
              <a:t>Gas-Coupling Method</a:t>
            </a:r>
          </a:p>
        </p:txBody>
      </p:sp>
      <p:pic>
        <p:nvPicPr>
          <p:cNvPr id="181254" name="Picture 6">
            <a:extLst>
              <a:ext uri="{FF2B5EF4-FFF2-40B4-BE49-F238E27FC236}">
                <a16:creationId xmlns:a16="http://schemas.microsoft.com/office/drawing/2014/main" id="{E517FB3F-44B6-B196-6348-83687DF58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89" y="1361085"/>
            <a:ext cx="6275439" cy="41358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18F2E4-983D-1E57-E286-0080E5645DC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B04666-6DBC-D7DF-3B80-57B58D47E52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782B0E9D-6544-9405-B113-90903342930B}"/>
              </a:ext>
            </a:extLst>
          </p:cNvPr>
          <p:cNvSpPr>
            <a:spLocks noGrp="1"/>
          </p:cNvSpPr>
          <p:nvPr>
            <p:ph type="sldNum" sz="quarter" idx="11"/>
          </p:nvPr>
        </p:nvSpPr>
        <p:spPr/>
        <p:txBody>
          <a:bodyPr/>
          <a:lstStyle/>
          <a:p>
            <a:fld id="{D55514BE-DAAB-434D-8DBA-FB252981AF93}" type="slidenum">
              <a:rPr lang="en-US" altLang="en-US"/>
              <a:pPr/>
              <a:t>52</a:t>
            </a:fld>
            <a:endParaRPr lang="en-US" altLang="en-US"/>
          </a:p>
        </p:txBody>
      </p:sp>
      <p:sp>
        <p:nvSpPr>
          <p:cNvPr id="183298" name="Rectangle 2">
            <a:extLst>
              <a:ext uri="{FF2B5EF4-FFF2-40B4-BE49-F238E27FC236}">
                <a16:creationId xmlns:a16="http://schemas.microsoft.com/office/drawing/2014/main" id="{DC34BF77-6FD8-91DE-65DF-A713CC8A61E0}"/>
              </a:ext>
            </a:extLst>
          </p:cNvPr>
          <p:cNvSpPr>
            <a:spLocks noGrp="1" noRot="1" noChangeArrowheads="1"/>
          </p:cNvSpPr>
          <p:nvPr>
            <p:ph type="title"/>
          </p:nvPr>
        </p:nvSpPr>
        <p:spPr>
          <a:xfrm>
            <a:off x="-693174" y="226348"/>
            <a:ext cx="8229600" cy="1143000"/>
          </a:xfrm>
        </p:spPr>
        <p:txBody>
          <a:bodyPr/>
          <a:lstStyle/>
          <a:p>
            <a:r>
              <a:rPr lang="en-US" altLang="en-US" dirty="0">
                <a:solidFill>
                  <a:srgbClr val="0000FF"/>
                </a:solidFill>
              </a:rPr>
              <a:t>Direct-Coupling Method</a:t>
            </a:r>
          </a:p>
        </p:txBody>
      </p:sp>
      <p:sp>
        <p:nvSpPr>
          <p:cNvPr id="183299" name="Rectangle 3">
            <a:extLst>
              <a:ext uri="{FF2B5EF4-FFF2-40B4-BE49-F238E27FC236}">
                <a16:creationId xmlns:a16="http://schemas.microsoft.com/office/drawing/2014/main" id="{B09294D8-26D8-2636-DF19-04ADB03C0924}"/>
              </a:ext>
            </a:extLst>
          </p:cNvPr>
          <p:cNvSpPr>
            <a:spLocks noGrp="1" noChangeArrowheads="1"/>
          </p:cNvSpPr>
          <p:nvPr>
            <p:ph type="body" idx="1"/>
          </p:nvPr>
        </p:nvSpPr>
        <p:spPr>
          <a:xfrm>
            <a:off x="457200" y="1369348"/>
            <a:ext cx="8458200" cy="4525963"/>
          </a:xfrm>
        </p:spPr>
        <p:txBody>
          <a:bodyPr>
            <a:normAutofit lnSpcReduction="10000"/>
          </a:bodyPr>
          <a:lstStyle/>
          <a:p>
            <a:r>
              <a:rPr lang="en-US" altLang="en-US" dirty="0"/>
              <a:t>Problems with Gas-Coupling led to the invention of Direct-Coupling method (microphone signal due to acoustic vibration) .</a:t>
            </a:r>
          </a:p>
          <a:p>
            <a:r>
              <a:rPr lang="en-US" altLang="en-US" dirty="0"/>
              <a:t>It involves the insertion or attachment of a transducer (usually piezoelectric) into or onto the sample without the intervention of a gas medium.</a:t>
            </a:r>
          </a:p>
          <a:p>
            <a:r>
              <a:rPr lang="en-US" altLang="en-US" dirty="0"/>
              <a:t>Thus, the serious acoustic impedance mismatch from condensed matter to gas can be avoided. </a:t>
            </a:r>
          </a:p>
        </p:txBody>
      </p:sp>
      <p:sp>
        <p:nvSpPr>
          <p:cNvPr id="2" name="Rectangle 1">
            <a:extLst>
              <a:ext uri="{FF2B5EF4-FFF2-40B4-BE49-F238E27FC236}">
                <a16:creationId xmlns:a16="http://schemas.microsoft.com/office/drawing/2014/main" id="{372A0939-7E8F-BF6C-078F-8D63F6AA0C6B}"/>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4DF0ED-A3B2-4DD7-41AA-0782433D09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9906768-B07D-30D7-142C-BB588FEC61DD}"/>
              </a:ext>
            </a:extLst>
          </p:cNvPr>
          <p:cNvSpPr>
            <a:spLocks noGrp="1"/>
          </p:cNvSpPr>
          <p:nvPr>
            <p:ph type="sldNum" sz="quarter" idx="11"/>
          </p:nvPr>
        </p:nvSpPr>
        <p:spPr/>
        <p:txBody>
          <a:bodyPr/>
          <a:lstStyle/>
          <a:p>
            <a:fld id="{ECE2547D-53D9-4DCF-9FB1-B2D4C2E15125}" type="slidenum">
              <a:rPr lang="en-US" altLang="en-US"/>
              <a:pPr/>
              <a:t>53</a:t>
            </a:fld>
            <a:endParaRPr lang="en-US" altLang="en-US"/>
          </a:p>
        </p:txBody>
      </p:sp>
      <p:sp>
        <p:nvSpPr>
          <p:cNvPr id="185347" name="Rectangle 3">
            <a:extLst>
              <a:ext uri="{FF2B5EF4-FFF2-40B4-BE49-F238E27FC236}">
                <a16:creationId xmlns:a16="http://schemas.microsoft.com/office/drawing/2014/main" id="{1D40D26E-A010-ED0E-ECBA-0E5365FBB852}"/>
              </a:ext>
            </a:extLst>
          </p:cNvPr>
          <p:cNvSpPr>
            <a:spLocks noGrp="1" noChangeArrowheads="1"/>
          </p:cNvSpPr>
          <p:nvPr>
            <p:ph type="body" idx="1"/>
          </p:nvPr>
        </p:nvSpPr>
        <p:spPr>
          <a:xfrm>
            <a:off x="304800" y="1265238"/>
            <a:ext cx="8610600" cy="4525962"/>
          </a:xfrm>
        </p:spPr>
        <p:txBody>
          <a:bodyPr>
            <a:normAutofit lnSpcReduction="10000"/>
          </a:bodyPr>
          <a:lstStyle/>
          <a:p>
            <a:pPr marL="609600" indent="-609600" algn="just">
              <a:buFont typeface="Wingdings" panose="05000000000000000000" pitchFamily="2" charset="2"/>
              <a:buNone/>
            </a:pPr>
            <a:r>
              <a:rPr lang="en-US" altLang="en-US" sz="2800" dirty="0"/>
              <a:t>              Two general types of PA excitation are:</a:t>
            </a:r>
          </a:p>
          <a:p>
            <a:pPr marL="609600" indent="-609600" algn="just"/>
            <a:endParaRPr lang="en-US" altLang="en-US" sz="2800" dirty="0"/>
          </a:p>
          <a:p>
            <a:pPr marL="609600" indent="-609600" algn="just">
              <a:buFont typeface="Wingdings" panose="05000000000000000000" pitchFamily="2" charset="2"/>
              <a:buAutoNum type="arabicPeriod"/>
            </a:pPr>
            <a:r>
              <a:rPr lang="en-US" altLang="en-US" sz="2800" dirty="0"/>
              <a:t>The use of a </a:t>
            </a:r>
            <a:r>
              <a:rPr lang="en-US" altLang="en-US" sz="2800" u="sng" dirty="0">
                <a:solidFill>
                  <a:srgbClr val="0000FF"/>
                </a:solidFill>
              </a:rPr>
              <a:t>chopped or modulated CW</a:t>
            </a:r>
            <a:r>
              <a:rPr lang="en-US" altLang="en-US" sz="2800" dirty="0">
                <a:solidFill>
                  <a:srgbClr val="0000FF"/>
                </a:solidFill>
              </a:rPr>
              <a:t> </a:t>
            </a:r>
            <a:r>
              <a:rPr lang="en-US" altLang="en-US" sz="2800" dirty="0"/>
              <a:t>excitation beam when the detected PA signal depends on the boundary conditions</a:t>
            </a:r>
          </a:p>
          <a:p>
            <a:pPr marL="609600" indent="-609600" algn="just">
              <a:buFont typeface="Wingdings" panose="05000000000000000000" pitchFamily="2" charset="2"/>
              <a:buAutoNum type="arabicPeriod"/>
            </a:pPr>
            <a:r>
              <a:rPr lang="en-US" altLang="en-US" sz="2800" dirty="0"/>
              <a:t>The use of a </a:t>
            </a:r>
            <a:r>
              <a:rPr lang="en-US" altLang="en-US" sz="2800" u="sng" dirty="0">
                <a:solidFill>
                  <a:srgbClr val="0000FF"/>
                </a:solidFill>
              </a:rPr>
              <a:t>pulsed</a:t>
            </a:r>
            <a:r>
              <a:rPr lang="en-US" altLang="en-US" sz="2800" dirty="0">
                <a:solidFill>
                  <a:srgbClr val="0000FF"/>
                </a:solidFill>
              </a:rPr>
              <a:t> excitation beam </a:t>
            </a:r>
            <a:r>
              <a:rPr lang="en-US" altLang="en-US" sz="2800" dirty="0"/>
              <a:t>when the boundary conditions frequently have no effect on the detected optoacoustic signal, especially if </a:t>
            </a:r>
            <a:r>
              <a:rPr lang="en-US" altLang="en-US" sz="2800" dirty="0">
                <a:solidFill>
                  <a:srgbClr val="0000FF"/>
                </a:solidFill>
              </a:rPr>
              <a:t>short-duration pulses (&lt;1</a:t>
            </a:r>
            <a:r>
              <a:rPr lang="el-GR" altLang="en-US" sz="2800" dirty="0">
                <a:solidFill>
                  <a:srgbClr val="0000FF"/>
                </a:solidFill>
              </a:rPr>
              <a:t>μ</a:t>
            </a:r>
            <a:r>
              <a:rPr lang="en-US" altLang="en-US" sz="2800" dirty="0">
                <a:solidFill>
                  <a:srgbClr val="0000FF"/>
                </a:solidFill>
              </a:rPr>
              <a:t>s)</a:t>
            </a:r>
            <a:r>
              <a:rPr lang="en-US" altLang="en-US" sz="2800" dirty="0"/>
              <a:t> at low repetition rate </a:t>
            </a:r>
            <a:r>
              <a:rPr lang="en-US" altLang="en-US" sz="2800" dirty="0">
                <a:solidFill>
                  <a:srgbClr val="0000FF"/>
                </a:solidFill>
              </a:rPr>
              <a:t>(~10 Hz) </a:t>
            </a:r>
            <a:r>
              <a:rPr lang="en-US" altLang="en-US" sz="2800" dirty="0"/>
              <a:t>are used. </a:t>
            </a:r>
          </a:p>
        </p:txBody>
      </p:sp>
      <p:sp>
        <p:nvSpPr>
          <p:cNvPr id="185348" name="Rectangle 4">
            <a:extLst>
              <a:ext uri="{FF2B5EF4-FFF2-40B4-BE49-F238E27FC236}">
                <a16:creationId xmlns:a16="http://schemas.microsoft.com/office/drawing/2014/main" id="{59480078-3E3B-5427-437D-09B18C751104}"/>
              </a:ext>
            </a:extLst>
          </p:cNvPr>
          <p:cNvSpPr>
            <a:spLocks noGrp="1" noRot="1" noChangeArrowheads="1"/>
          </p:cNvSpPr>
          <p:nvPr>
            <p:ph type="title"/>
          </p:nvPr>
        </p:nvSpPr>
        <p:spPr>
          <a:xfrm>
            <a:off x="-990600" y="0"/>
            <a:ext cx="8229600" cy="1143000"/>
          </a:xfrm>
          <a:noFill/>
          <a:ln/>
        </p:spPr>
        <p:txBody>
          <a:bodyPr/>
          <a:lstStyle/>
          <a:p>
            <a:r>
              <a:rPr lang="en-US" altLang="en-US" dirty="0">
                <a:solidFill>
                  <a:srgbClr val="0000FF"/>
                </a:solidFill>
              </a:rPr>
              <a:t>Direct-Coupling Method</a:t>
            </a:r>
          </a:p>
        </p:txBody>
      </p:sp>
      <p:sp>
        <p:nvSpPr>
          <p:cNvPr id="2" name="Rectangle 1">
            <a:extLst>
              <a:ext uri="{FF2B5EF4-FFF2-40B4-BE49-F238E27FC236}">
                <a16:creationId xmlns:a16="http://schemas.microsoft.com/office/drawing/2014/main" id="{ABBF6BF1-6734-9E19-D08E-C139B0F25276}"/>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B2B273-1AEB-F0A1-729C-E0CCF973798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C090ECB-D250-68A0-A94E-34690C447127}"/>
              </a:ext>
            </a:extLst>
          </p:cNvPr>
          <p:cNvSpPr>
            <a:spLocks noGrp="1"/>
          </p:cNvSpPr>
          <p:nvPr>
            <p:ph type="sldNum" sz="quarter" idx="11"/>
          </p:nvPr>
        </p:nvSpPr>
        <p:spPr/>
        <p:txBody>
          <a:bodyPr/>
          <a:lstStyle/>
          <a:p>
            <a:fld id="{E4C1957D-0BD2-44EE-A1FA-4C94BE0FF465}" type="slidenum">
              <a:rPr lang="en-US" altLang="en-US"/>
              <a:pPr/>
              <a:t>54</a:t>
            </a:fld>
            <a:endParaRPr lang="en-US" altLang="en-US"/>
          </a:p>
        </p:txBody>
      </p:sp>
      <p:sp>
        <p:nvSpPr>
          <p:cNvPr id="187396" name="Rectangle 4">
            <a:extLst>
              <a:ext uri="{FF2B5EF4-FFF2-40B4-BE49-F238E27FC236}">
                <a16:creationId xmlns:a16="http://schemas.microsoft.com/office/drawing/2014/main" id="{8A6AC956-BA2B-6FB2-4083-CCFF246D8090}"/>
              </a:ext>
            </a:extLst>
          </p:cNvPr>
          <p:cNvSpPr>
            <a:spLocks noGrp="1" noRot="1" noChangeArrowheads="1"/>
          </p:cNvSpPr>
          <p:nvPr>
            <p:ph type="title"/>
          </p:nvPr>
        </p:nvSpPr>
        <p:spPr>
          <a:xfrm>
            <a:off x="-990600" y="136525"/>
            <a:ext cx="8229600" cy="1143000"/>
          </a:xfrm>
          <a:noFill/>
          <a:ln/>
        </p:spPr>
        <p:txBody>
          <a:bodyPr/>
          <a:lstStyle/>
          <a:p>
            <a:r>
              <a:rPr lang="en-US" altLang="en-US" dirty="0">
                <a:solidFill>
                  <a:srgbClr val="0000FF"/>
                </a:solidFill>
              </a:rPr>
              <a:t>Direct-Coupling Method</a:t>
            </a:r>
          </a:p>
        </p:txBody>
      </p:sp>
      <p:pic>
        <p:nvPicPr>
          <p:cNvPr id="187397" name="Picture 5">
            <a:extLst>
              <a:ext uri="{FF2B5EF4-FFF2-40B4-BE49-F238E27FC236}">
                <a16:creationId xmlns:a16="http://schemas.microsoft.com/office/drawing/2014/main" id="{42CC229D-C5CD-9132-D97A-2AC06A79D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521" y="1112377"/>
            <a:ext cx="5830789" cy="4845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1B35695-AC2F-DB3B-3DCD-C7BAA88CB500}"/>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6CBF7D-12E9-680C-17CA-A429B72D22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D75F3183-E163-7461-AD5C-BDE38446F234}"/>
              </a:ext>
            </a:extLst>
          </p:cNvPr>
          <p:cNvSpPr>
            <a:spLocks noGrp="1"/>
          </p:cNvSpPr>
          <p:nvPr>
            <p:ph type="sldNum" sz="quarter" idx="11"/>
          </p:nvPr>
        </p:nvSpPr>
        <p:spPr/>
        <p:txBody>
          <a:bodyPr/>
          <a:lstStyle/>
          <a:p>
            <a:fld id="{C58FBF49-B5C7-4C71-B3A5-24322A5BAA32}" type="slidenum">
              <a:rPr lang="en-US" altLang="en-US"/>
              <a:pPr/>
              <a:t>55</a:t>
            </a:fld>
            <a:endParaRPr lang="en-US" altLang="en-US"/>
          </a:p>
        </p:txBody>
      </p:sp>
      <p:sp>
        <p:nvSpPr>
          <p:cNvPr id="189443" name="Rectangle 3">
            <a:extLst>
              <a:ext uri="{FF2B5EF4-FFF2-40B4-BE49-F238E27FC236}">
                <a16:creationId xmlns:a16="http://schemas.microsoft.com/office/drawing/2014/main" id="{BFAE06EE-428C-D8FB-968E-A35EC2BDB56C}"/>
              </a:ext>
            </a:extLst>
          </p:cNvPr>
          <p:cNvSpPr>
            <a:spLocks noGrp="1" noRot="1" noChangeArrowheads="1"/>
          </p:cNvSpPr>
          <p:nvPr>
            <p:ph type="title"/>
          </p:nvPr>
        </p:nvSpPr>
        <p:spPr>
          <a:xfrm>
            <a:off x="-811161" y="25400"/>
            <a:ext cx="8229600" cy="1143000"/>
          </a:xfrm>
          <a:noFill/>
          <a:ln/>
        </p:spPr>
        <p:txBody>
          <a:bodyPr/>
          <a:lstStyle/>
          <a:p>
            <a:r>
              <a:rPr lang="en-US" altLang="en-US" dirty="0">
                <a:solidFill>
                  <a:srgbClr val="0000FF"/>
                </a:solidFill>
              </a:rPr>
              <a:t>Direct-Coupling Method</a:t>
            </a:r>
          </a:p>
        </p:txBody>
      </p:sp>
      <p:pic>
        <p:nvPicPr>
          <p:cNvPr id="189445" name="Picture 5">
            <a:extLst>
              <a:ext uri="{FF2B5EF4-FFF2-40B4-BE49-F238E27FC236}">
                <a16:creationId xmlns:a16="http://schemas.microsoft.com/office/drawing/2014/main" id="{B1DEE08A-5A6F-2D20-74EE-13C46F7C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122" y="1447800"/>
            <a:ext cx="6378677" cy="41970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D3C862-98ED-6472-4254-CE86EA190CD9}"/>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43DB22-229D-BBD1-2B63-45DE9393C5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6229" y="72820"/>
            <a:ext cx="2297452" cy="647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2085C-33D8-9C75-CB49-0949F71FFA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C3BB8D9-A7CF-3FC1-B0F9-2D683D45ED05}"/>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E0445A-29F1-9362-BBF7-C3854DDFB4A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3" name="TextBox 2">
            <a:extLst>
              <a:ext uri="{FF2B5EF4-FFF2-40B4-BE49-F238E27FC236}">
                <a16:creationId xmlns:a16="http://schemas.microsoft.com/office/drawing/2014/main" id="{DB9D6F2B-9847-5768-712D-67D1568A2C60}"/>
              </a:ext>
            </a:extLst>
          </p:cNvPr>
          <p:cNvSpPr txBox="1"/>
          <p:nvPr/>
        </p:nvSpPr>
        <p:spPr>
          <a:xfrm>
            <a:off x="306029" y="1059594"/>
            <a:ext cx="8531941" cy="1950983"/>
          </a:xfrm>
          <a:prstGeom prst="rect">
            <a:avLst/>
          </a:prstGeom>
          <a:noFill/>
        </p:spPr>
        <p:txBody>
          <a:bodyPr wrap="square">
            <a:spAutoFit/>
          </a:bodyPr>
          <a:lstStyle/>
          <a:p>
            <a:pPr marL="12700" indent="179705">
              <a:lnSpc>
                <a:spcPts val="1090"/>
              </a:lnSpc>
            </a:pPr>
            <a:r>
              <a:rPr lang="en-US" sz="2000" spc="-5" dirty="0">
                <a:latin typeface="Times New Roman" panose="02020603050405020304" pitchFamily="18" charset="0"/>
                <a:cs typeface="Times New Roman" panose="02020603050405020304" pitchFamily="18" charset="0"/>
              </a:rPr>
              <a:t>Whe</a:t>
            </a:r>
            <a:r>
              <a:rPr lang="en-US" sz="2000" dirty="0">
                <a:latin typeface="Times New Roman" panose="02020603050405020304" pitchFamily="18" charset="0"/>
                <a:cs typeface="Times New Roman" panose="02020603050405020304" pitchFamily="18" charset="0"/>
              </a:rPr>
              <a:t>n </a:t>
            </a:r>
            <a:r>
              <a:rPr lang="en-US" sz="2000"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 </a:t>
            </a:r>
            <a:r>
              <a:rPr lang="en-US" sz="2000" spc="-7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lase</a:t>
            </a:r>
            <a:r>
              <a:rPr lang="en-US" sz="2000" dirty="0">
                <a:latin typeface="Times New Roman" panose="02020603050405020304" pitchFamily="18" charset="0"/>
                <a:cs typeface="Times New Roman" panose="02020603050405020304" pitchFamily="18" charset="0"/>
              </a:rPr>
              <a:t>r </a:t>
            </a:r>
            <a:r>
              <a:rPr lang="en-US" sz="2000" spc="-75"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w</a:t>
            </a:r>
            <a:r>
              <a:rPr lang="en-US" sz="2000" spc="-25" dirty="0">
                <a:latin typeface="Times New Roman" panose="02020603050405020304" pitchFamily="18" charset="0"/>
                <a:cs typeface="Times New Roman" panose="02020603050405020304" pitchFamily="18" charset="0"/>
              </a:rPr>
              <a:t>a</a:t>
            </a:r>
            <a:r>
              <a:rPr lang="en-US" sz="2000" spc="-20" dirty="0">
                <a:latin typeface="Times New Roman" panose="02020603050405020304" pitchFamily="18" charset="0"/>
                <a:cs typeface="Times New Roman" panose="02020603050405020304" pitchFamily="18" charset="0"/>
              </a:rPr>
              <a:t>v</a:t>
            </a:r>
            <a:r>
              <a:rPr lang="en-US" sz="2000" spc="-5" dirty="0">
                <a:latin typeface="Times New Roman" panose="02020603050405020304" pitchFamily="18" charset="0"/>
                <a:cs typeface="Times New Roman" panose="02020603050405020304" pitchFamily="18" charset="0"/>
              </a:rPr>
              <a:t>elengt</a:t>
            </a:r>
            <a:r>
              <a:rPr lang="en-US" sz="2000" dirty="0">
                <a:latin typeface="Times New Roman" panose="02020603050405020304" pitchFamily="18" charset="0"/>
                <a:cs typeface="Times New Roman" panose="02020603050405020304" pitchFamily="18" charset="0"/>
              </a:rPr>
              <a:t>h </a:t>
            </a:r>
            <a:r>
              <a:rPr lang="en-US" sz="2000" spc="-75" dirty="0">
                <a:latin typeface="Times New Roman" panose="02020603050405020304" pitchFamily="18" charset="0"/>
                <a:cs typeface="Times New Roman" panose="02020603050405020304" pitchFamily="18" charset="0"/>
              </a:rPr>
              <a:t> </a:t>
            </a:r>
            <a:r>
              <a:rPr lang="en-US" sz="2000" i="1" spc="50" dirty="0" err="1">
                <a:latin typeface="Times New Roman" panose="02020603050405020304" pitchFamily="18" charset="0"/>
                <a:cs typeface="Times New Roman" panose="02020603050405020304" pitchFamily="18" charset="0"/>
              </a:rPr>
              <a:t>λ</a:t>
            </a:r>
            <a:r>
              <a:rPr lang="en-US" sz="2800" spc="-7" baseline="-10416" dirty="0" err="1">
                <a:latin typeface="Times New Roman" panose="02020603050405020304" pitchFamily="18" charset="0"/>
                <a:cs typeface="Times New Roman" panose="02020603050405020304" pitchFamily="18" charset="0"/>
              </a:rPr>
              <a:t>L</a:t>
            </a:r>
            <a:r>
              <a:rPr lang="en-US" sz="2800" baseline="-10416" dirty="0">
                <a:latin typeface="Times New Roman" panose="02020603050405020304" pitchFamily="18" charset="0"/>
                <a:cs typeface="Times New Roman" panose="02020603050405020304" pitchFamily="18" charset="0"/>
              </a:rPr>
              <a:t>  </a:t>
            </a:r>
            <a:r>
              <a:rPr lang="en-US" sz="2800" spc="-150" baseline="-10416"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s </a:t>
            </a:r>
            <a:r>
              <a:rPr lang="en-US" sz="2000" spc="-7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tune</a:t>
            </a:r>
            <a:r>
              <a:rPr lang="en-US" sz="2000" dirty="0">
                <a:latin typeface="Times New Roman" panose="02020603050405020304" pitchFamily="18" charset="0"/>
                <a:cs typeface="Times New Roman" panose="02020603050405020304" pitchFamily="18" charset="0"/>
              </a:rPr>
              <a:t>d </a:t>
            </a:r>
            <a:r>
              <a:rPr lang="en-US" sz="2000"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acros</a:t>
            </a:r>
            <a:r>
              <a:rPr lang="en-US" sz="2000" dirty="0">
                <a:latin typeface="Times New Roman" panose="02020603050405020304" pitchFamily="18" charset="0"/>
                <a:cs typeface="Times New Roman" panose="02020603050405020304" pitchFamily="18" charset="0"/>
              </a:rPr>
              <a:t>s </a:t>
            </a:r>
            <a:r>
              <a:rPr lang="en-US" sz="2000" spc="-7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 </a:t>
            </a:r>
            <a:r>
              <a:rPr lang="en-US" sz="2000"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spectra</a:t>
            </a:r>
            <a:r>
              <a:rPr lang="en-US" sz="2000" dirty="0">
                <a:latin typeface="Times New Roman" panose="02020603050405020304" pitchFamily="18" charset="0"/>
                <a:cs typeface="Times New Roman" panose="02020603050405020304" pitchFamily="18" charset="0"/>
              </a:rPr>
              <a:t>l </a:t>
            </a:r>
            <a:r>
              <a:rPr lang="en-US" sz="2000"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rang</a:t>
            </a:r>
            <a:r>
              <a:rPr lang="en-US" sz="2000" dirty="0">
                <a:latin typeface="Times New Roman" panose="02020603050405020304" pitchFamily="18" charset="0"/>
                <a:cs typeface="Times New Roman" panose="02020603050405020304" pitchFamily="18" charset="0"/>
              </a:rPr>
              <a:t>e </a:t>
            </a:r>
            <a:r>
              <a:rPr lang="en-US" sz="2000" spc="-7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f </a:t>
            </a:r>
            <a:r>
              <a:rPr lang="en-US" sz="2000"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 </a:t>
            </a:r>
            <a:br>
              <a:rPr lang="en-US" sz="2000" spc="-5" dirty="0">
                <a:latin typeface="Times New Roman" panose="02020603050405020304" pitchFamily="18" charset="0"/>
                <a:cs typeface="Times New Roman" panose="02020603050405020304" pitchFamily="18" charset="0"/>
              </a:rPr>
            </a:br>
            <a:endParaRPr lang="en-US" sz="2000" spc="-5" dirty="0">
              <a:latin typeface="Times New Roman" panose="02020603050405020304" pitchFamily="18" charset="0"/>
              <a:cs typeface="Times New Roman" panose="02020603050405020304" pitchFamily="18" charset="0"/>
            </a:endParaRPr>
          </a:p>
          <a:p>
            <a:pPr marL="12700" indent="179705" algn="just">
              <a:lnSpc>
                <a:spcPts val="1090"/>
              </a:lnSpc>
            </a:pPr>
            <a:r>
              <a:rPr lang="en-US" sz="2000" spc="-5" dirty="0">
                <a:latin typeface="Times New Roman" panose="02020603050405020304" pitchFamily="18" charset="0"/>
                <a:cs typeface="Times New Roman" panose="02020603050405020304" pitchFamily="18" charset="0"/>
              </a:rPr>
              <a:t>absorptio</a:t>
            </a:r>
            <a:r>
              <a:rPr lang="en-US" sz="2000" dirty="0">
                <a:latin typeface="Times New Roman" panose="02020603050405020304" pitchFamily="18" charset="0"/>
                <a:cs typeface="Times New Roman" panose="02020603050405020304" pitchFamily="18" charset="0"/>
              </a:rPr>
              <a:t>n</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lines</a:t>
            </a:r>
            <a:r>
              <a:rPr lang="en-US" sz="2000" dirty="0">
                <a:latin typeface="Times New Roman" panose="02020603050405020304" pitchFamily="18" charset="0"/>
                <a:cs typeface="Times New Roman" panose="02020603050405020304" pitchFamily="18" charset="0"/>
              </a:rPr>
              <a:t>,</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tota</a:t>
            </a:r>
            <a:r>
              <a:rPr lang="en-US" sz="2000" dirty="0">
                <a:latin typeface="Times New Roman" panose="02020603050405020304" pitchFamily="18" charset="0"/>
                <a:cs typeface="Times New Roman" panose="02020603050405020304" pitchFamily="18" charset="0"/>
              </a:rPr>
              <a:t>l</a:t>
            </a:r>
            <a:r>
              <a:rPr lang="en-US" sz="2000" spc="90" dirty="0">
                <a:latin typeface="Times New Roman" panose="02020603050405020304" pitchFamily="18" charset="0"/>
                <a:cs typeface="Times New Roman" panose="02020603050405020304" pitchFamily="18" charset="0"/>
              </a:rPr>
              <a:t> </a:t>
            </a:r>
            <a:r>
              <a:rPr lang="en-US" sz="2000" spc="-35" dirty="0">
                <a:solidFill>
                  <a:srgbClr val="0000FF"/>
                </a:solidFill>
                <a:latin typeface="Times New Roman" panose="02020603050405020304" pitchFamily="18" charset="0"/>
                <a:cs typeface="Times New Roman" panose="02020603050405020304" pitchFamily="18" charset="0"/>
              </a:rPr>
              <a:t>fl</a:t>
            </a:r>
            <a:r>
              <a:rPr lang="en-US" sz="2000" spc="-5" dirty="0">
                <a:solidFill>
                  <a:srgbClr val="0000FF"/>
                </a:solidFill>
                <a:latin typeface="Times New Roman" panose="02020603050405020304" pitchFamily="18" charset="0"/>
                <a:cs typeface="Times New Roman" panose="02020603050405020304" pitchFamily="18" charset="0"/>
              </a:rPr>
              <a:t>uorescenc</a:t>
            </a:r>
            <a:r>
              <a:rPr lang="en-US" sz="2000" dirty="0">
                <a:solidFill>
                  <a:srgbClr val="0000FF"/>
                </a:solidFill>
                <a:latin typeface="Times New Roman" panose="02020603050405020304" pitchFamily="18" charset="0"/>
                <a:cs typeface="Times New Roman" panose="02020603050405020304" pitchFamily="18" charset="0"/>
              </a:rPr>
              <a:t>e</a:t>
            </a:r>
            <a:r>
              <a:rPr lang="en-US" sz="2000" spc="95" dirty="0">
                <a:solidFill>
                  <a:srgbClr val="0000FF"/>
                </a:solidFill>
                <a:latin typeface="Times New Roman" panose="02020603050405020304" pitchFamily="18" charset="0"/>
                <a:cs typeface="Times New Roman" panose="02020603050405020304" pitchFamily="18" charset="0"/>
              </a:rPr>
              <a:t> </a:t>
            </a:r>
            <a:r>
              <a:rPr lang="en-US" sz="2000" spc="-5" dirty="0">
                <a:solidFill>
                  <a:srgbClr val="0000FF"/>
                </a:solidFill>
                <a:latin typeface="Times New Roman" panose="02020603050405020304" pitchFamily="18" charset="0"/>
                <a:cs typeface="Times New Roman" panose="02020603050405020304" pitchFamily="18" charset="0"/>
              </a:rPr>
              <a:t>intensit</a:t>
            </a:r>
            <a:r>
              <a:rPr lang="en-US" sz="2000" dirty="0">
                <a:solidFill>
                  <a:srgbClr val="0000FF"/>
                </a:solidFill>
                <a:latin typeface="Times New Roman" panose="02020603050405020304" pitchFamily="18" charset="0"/>
                <a:cs typeface="Times New Roman" panose="02020603050405020304" pitchFamily="18" charset="0"/>
              </a:rPr>
              <a:t>y </a:t>
            </a:r>
            <a:r>
              <a:rPr lang="en-US" sz="2000" spc="-95" dirty="0">
                <a:solidFill>
                  <a:srgbClr val="0000FF"/>
                </a:solidFill>
                <a:latin typeface="Times New Roman" panose="02020603050405020304" pitchFamily="18" charset="0"/>
                <a:cs typeface="Times New Roman" panose="02020603050405020304" pitchFamily="18" charset="0"/>
              </a:rPr>
              <a:t> </a:t>
            </a:r>
            <a:r>
              <a:rPr lang="en-US" sz="2000" i="1" spc="10" dirty="0" err="1">
                <a:solidFill>
                  <a:srgbClr val="0000FF"/>
                </a:solidFill>
                <a:latin typeface="Times New Roman" panose="02020603050405020304" pitchFamily="18" charset="0"/>
                <a:cs typeface="Times New Roman" panose="02020603050405020304" pitchFamily="18" charset="0"/>
              </a:rPr>
              <a:t>I</a:t>
            </a:r>
            <a:r>
              <a:rPr lang="en-US" sz="2800" spc="-15" baseline="-10416" dirty="0" err="1">
                <a:solidFill>
                  <a:srgbClr val="0000FF"/>
                </a:solidFill>
                <a:latin typeface="Times New Roman" panose="02020603050405020304" pitchFamily="18" charset="0"/>
                <a:cs typeface="Times New Roman" panose="02020603050405020304" pitchFamily="18" charset="0"/>
              </a:rPr>
              <a:t>F</a:t>
            </a:r>
            <a:r>
              <a:rPr lang="en-US" sz="2800" spc="67" baseline="-10416" dirty="0" err="1">
                <a:solidFill>
                  <a:srgbClr val="0000FF"/>
                </a:solidFill>
                <a:latin typeface="Times New Roman" panose="02020603050405020304" pitchFamily="18" charset="0"/>
                <a:cs typeface="Times New Roman" panose="02020603050405020304" pitchFamily="18" charset="0"/>
              </a:rPr>
              <a:t>l</a:t>
            </a:r>
            <a:r>
              <a:rPr lang="en-US" sz="2000" i="1" spc="40" dirty="0">
                <a:solidFill>
                  <a:srgbClr val="0000FF"/>
                </a:solidFill>
                <a:latin typeface="Times New Roman" panose="02020603050405020304" pitchFamily="18" charset="0"/>
                <a:cs typeface="Times New Roman" panose="02020603050405020304" pitchFamily="18" charset="0"/>
              </a:rPr>
              <a:t>(</a:t>
            </a:r>
            <a:r>
              <a:rPr lang="en-US" sz="2000" i="1" spc="40" dirty="0" err="1">
                <a:solidFill>
                  <a:srgbClr val="0000FF"/>
                </a:solidFill>
                <a:latin typeface="Times New Roman" panose="02020603050405020304" pitchFamily="18" charset="0"/>
                <a:cs typeface="Times New Roman" panose="02020603050405020304" pitchFamily="18" charset="0"/>
              </a:rPr>
              <a:t>λ</a:t>
            </a:r>
            <a:r>
              <a:rPr lang="en-US" sz="2800" spc="52" baseline="-10416" dirty="0" err="1">
                <a:solidFill>
                  <a:srgbClr val="0000FF"/>
                </a:solidFill>
                <a:latin typeface="Times New Roman" panose="02020603050405020304" pitchFamily="18" charset="0"/>
                <a:cs typeface="Times New Roman" panose="02020603050405020304" pitchFamily="18" charset="0"/>
              </a:rPr>
              <a:t>L</a:t>
            </a:r>
            <a:r>
              <a:rPr lang="en-US" sz="2000" i="1" spc="40" dirty="0">
                <a:solidFill>
                  <a:srgbClr val="0000FF"/>
                </a:solidFill>
                <a:latin typeface="Times New Roman" panose="02020603050405020304" pitchFamily="18" charset="0"/>
                <a:cs typeface="Times New Roman" panose="02020603050405020304" pitchFamily="18" charset="0"/>
              </a:rPr>
              <a:t>)</a:t>
            </a:r>
            <a:r>
              <a:rPr lang="en-US" sz="2000" i="1" spc="-65" dirty="0">
                <a:solidFill>
                  <a:srgbClr val="0000FF"/>
                </a:solidFill>
                <a:latin typeface="Times New Roman" panose="02020603050405020304" pitchFamily="18" charset="0"/>
                <a:cs typeface="Times New Roman" panose="02020603050405020304" pitchFamily="18" charset="0"/>
              </a:rPr>
              <a:t> </a:t>
            </a:r>
            <a:r>
              <a:rPr lang="en-US" sz="2000" spc="-190" dirty="0">
                <a:solidFill>
                  <a:srgbClr val="0000FF"/>
                </a:solidFill>
                <a:latin typeface="Times New Roman" panose="02020603050405020304" pitchFamily="18" charset="0"/>
                <a:cs typeface="Times New Roman" panose="02020603050405020304" pitchFamily="18" charset="0"/>
              </a:rPr>
              <a:t>∝</a:t>
            </a:r>
            <a:r>
              <a:rPr lang="en-US" sz="2000" spc="-110" dirty="0">
                <a:solidFill>
                  <a:srgbClr val="0000FF"/>
                </a:solidFill>
                <a:latin typeface="Times New Roman" panose="02020603050405020304" pitchFamily="18" charset="0"/>
                <a:cs typeface="Times New Roman" panose="02020603050405020304" pitchFamily="18" charset="0"/>
              </a:rPr>
              <a:t> </a:t>
            </a:r>
            <a:r>
              <a:rPr lang="en-US" sz="2000" i="1" spc="45" dirty="0" err="1">
                <a:solidFill>
                  <a:srgbClr val="0000FF"/>
                </a:solidFill>
                <a:latin typeface="Times New Roman" panose="02020603050405020304" pitchFamily="18" charset="0"/>
                <a:cs typeface="Times New Roman" panose="02020603050405020304" pitchFamily="18" charset="0"/>
              </a:rPr>
              <a:t>n</a:t>
            </a:r>
            <a:r>
              <a:rPr lang="en-US" sz="2800" spc="52" baseline="-10416" dirty="0" err="1">
                <a:solidFill>
                  <a:srgbClr val="0000FF"/>
                </a:solidFill>
                <a:latin typeface="Times New Roman" panose="02020603050405020304" pitchFamily="18" charset="0"/>
                <a:cs typeface="Times New Roman" panose="02020603050405020304" pitchFamily="18" charset="0"/>
              </a:rPr>
              <a:t>L</a:t>
            </a:r>
            <a:r>
              <a:rPr lang="en-US" sz="2000" i="1" spc="-90" dirty="0" err="1">
                <a:solidFill>
                  <a:srgbClr val="0000FF"/>
                </a:solidFill>
                <a:latin typeface="Times New Roman" panose="02020603050405020304" pitchFamily="18" charset="0"/>
                <a:cs typeface="Times New Roman" panose="02020603050405020304" pitchFamily="18" charset="0"/>
              </a:rPr>
              <a:t>σ</a:t>
            </a:r>
            <a:r>
              <a:rPr lang="en-US" sz="2800" i="1" spc="37" baseline="-10416" dirty="0" err="1">
                <a:solidFill>
                  <a:srgbClr val="0000FF"/>
                </a:solidFill>
                <a:latin typeface="Times New Roman" panose="02020603050405020304" pitchFamily="18" charset="0"/>
                <a:cs typeface="Times New Roman" panose="02020603050405020304" pitchFamily="18" charset="0"/>
              </a:rPr>
              <a:t>i</a:t>
            </a:r>
            <a:r>
              <a:rPr lang="en-US" sz="2800" i="1" spc="-7" baseline="-10416" dirty="0" err="1">
                <a:solidFill>
                  <a:srgbClr val="0000FF"/>
                </a:solidFill>
                <a:latin typeface="Times New Roman" panose="02020603050405020304" pitchFamily="18" charset="0"/>
                <a:cs typeface="Times New Roman" panose="02020603050405020304" pitchFamily="18" charset="0"/>
              </a:rPr>
              <a:t>k</a:t>
            </a:r>
            <a:r>
              <a:rPr lang="en-US" sz="2800" i="1" spc="-89" baseline="-10416" dirty="0">
                <a:solidFill>
                  <a:srgbClr val="0000FF"/>
                </a:solidFill>
                <a:latin typeface="Times New Roman" panose="02020603050405020304" pitchFamily="18" charset="0"/>
                <a:cs typeface="Times New Roman" panose="02020603050405020304" pitchFamily="18" charset="0"/>
              </a:rPr>
              <a:t> </a:t>
            </a:r>
            <a:r>
              <a:rPr lang="en-US" sz="2000" i="1" spc="5" dirty="0">
                <a:solidFill>
                  <a:srgbClr val="0000FF"/>
                </a:solidFill>
                <a:latin typeface="Times New Roman" panose="02020603050405020304" pitchFamily="18" charset="0"/>
                <a:cs typeface="Times New Roman" panose="02020603050405020304" pitchFamily="18" charset="0"/>
              </a:rPr>
              <a:t>N</a:t>
            </a:r>
            <a:r>
              <a:rPr lang="en-US" sz="2800" i="1" spc="-7" baseline="-10416" dirty="0">
                <a:solidFill>
                  <a:srgbClr val="0000FF"/>
                </a:solidFill>
                <a:latin typeface="Times New Roman" panose="02020603050405020304" pitchFamily="18" charset="0"/>
                <a:cs typeface="Times New Roman" panose="02020603050405020304" pitchFamily="18" charset="0"/>
              </a:rPr>
              <a:t>i</a:t>
            </a:r>
            <a:r>
              <a:rPr lang="en-US" sz="2800" i="1" baseline="-10416" dirty="0">
                <a:solidFill>
                  <a:srgbClr val="0000FF"/>
                </a:solidFill>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monitored </a:t>
            </a:r>
            <a:br>
              <a:rPr lang="en-US" sz="2000" spc="-5" dirty="0">
                <a:latin typeface="Times New Roman" panose="02020603050405020304" pitchFamily="18" charset="0"/>
                <a:cs typeface="Times New Roman" panose="02020603050405020304" pitchFamily="18" charset="0"/>
              </a:rPr>
            </a:br>
            <a:endParaRPr lang="en-US" sz="2000" spc="-5" dirty="0">
              <a:latin typeface="Times New Roman" panose="02020603050405020304" pitchFamily="18" charset="0"/>
              <a:cs typeface="Times New Roman" panose="02020603050405020304" pitchFamily="18" charset="0"/>
            </a:endParaRPr>
          </a:p>
          <a:p>
            <a:pPr marL="12700" indent="179705" algn="just">
              <a:lnSpc>
                <a:spcPts val="1090"/>
              </a:lnSpc>
            </a:pPr>
            <a:r>
              <a:rPr lang="en-US" sz="2000" spc="-5"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s </a:t>
            </a:r>
            <a:r>
              <a:rPr lang="en-US" sz="2000" spc="-9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functio</a:t>
            </a:r>
            <a:r>
              <a:rPr lang="en-US" sz="2000" dirty="0">
                <a:latin typeface="Times New Roman" panose="02020603050405020304" pitchFamily="18" charset="0"/>
                <a:cs typeface="Times New Roman" panose="02020603050405020304" pitchFamily="18" charset="0"/>
              </a:rPr>
              <a:t>n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f </a:t>
            </a:r>
            <a:r>
              <a:rPr lang="en-US" sz="2000" spc="-5" dirty="0">
                <a:solidFill>
                  <a:srgbClr val="0000FF"/>
                </a:solidFill>
                <a:latin typeface="Times New Roman" panose="02020603050405020304" pitchFamily="18" charset="0"/>
                <a:cs typeface="Times New Roman" panose="02020603050405020304" pitchFamily="18" charset="0"/>
              </a:rPr>
              <a:t>lase</a:t>
            </a:r>
            <a:r>
              <a:rPr lang="en-US" sz="2000" dirty="0">
                <a:solidFill>
                  <a:srgbClr val="0000FF"/>
                </a:solidFill>
                <a:latin typeface="Times New Roman" panose="02020603050405020304" pitchFamily="18" charset="0"/>
                <a:cs typeface="Times New Roman" panose="02020603050405020304" pitchFamily="18" charset="0"/>
              </a:rPr>
              <a:t>r </a:t>
            </a:r>
            <a:r>
              <a:rPr lang="en-US" sz="2000" spc="-95" dirty="0">
                <a:solidFill>
                  <a:srgbClr val="0000FF"/>
                </a:solidFill>
                <a:latin typeface="Times New Roman" panose="02020603050405020304" pitchFamily="18" charset="0"/>
                <a:cs typeface="Times New Roman" panose="02020603050405020304" pitchFamily="18" charset="0"/>
              </a:rPr>
              <a:t> </a:t>
            </a:r>
            <a:r>
              <a:rPr lang="en-US" sz="2000" spc="-15" dirty="0">
                <a:solidFill>
                  <a:srgbClr val="0000FF"/>
                </a:solidFill>
                <a:latin typeface="Times New Roman" panose="02020603050405020304" pitchFamily="18" charset="0"/>
                <a:cs typeface="Times New Roman" panose="02020603050405020304" pitchFamily="18" charset="0"/>
              </a:rPr>
              <a:t>w</a:t>
            </a:r>
            <a:r>
              <a:rPr lang="en-US" sz="2000" spc="-25" dirty="0">
                <a:solidFill>
                  <a:srgbClr val="0000FF"/>
                </a:solidFill>
                <a:latin typeface="Times New Roman" panose="02020603050405020304" pitchFamily="18" charset="0"/>
                <a:cs typeface="Times New Roman" panose="02020603050405020304" pitchFamily="18" charset="0"/>
              </a:rPr>
              <a:t>a</a:t>
            </a:r>
            <a:r>
              <a:rPr lang="en-US" sz="2000" spc="-20" dirty="0">
                <a:solidFill>
                  <a:srgbClr val="0000FF"/>
                </a:solidFill>
                <a:latin typeface="Times New Roman" panose="02020603050405020304" pitchFamily="18" charset="0"/>
                <a:cs typeface="Times New Roman" panose="02020603050405020304" pitchFamily="18" charset="0"/>
              </a:rPr>
              <a:t>v</a:t>
            </a:r>
            <a:r>
              <a:rPr lang="en-US" sz="2000" spc="-5" dirty="0">
                <a:solidFill>
                  <a:srgbClr val="0000FF"/>
                </a:solidFill>
                <a:latin typeface="Times New Roman" panose="02020603050405020304" pitchFamily="18" charset="0"/>
                <a:cs typeface="Times New Roman" panose="02020603050405020304" pitchFamily="18" charset="0"/>
              </a:rPr>
              <a:t>elengt</a:t>
            </a:r>
            <a:r>
              <a:rPr lang="en-US" sz="2000" dirty="0">
                <a:solidFill>
                  <a:srgbClr val="0000FF"/>
                </a:solidFill>
                <a:latin typeface="Times New Roman" panose="02020603050405020304" pitchFamily="18" charset="0"/>
                <a:cs typeface="Times New Roman" panose="02020603050405020304" pitchFamily="18" charset="0"/>
              </a:rPr>
              <a:t>h </a:t>
            </a:r>
            <a:r>
              <a:rPr lang="en-US" sz="2000" spc="-95" dirty="0">
                <a:solidFill>
                  <a:srgbClr val="0000FF"/>
                </a:solidFill>
                <a:latin typeface="Times New Roman" panose="02020603050405020304" pitchFamily="18" charset="0"/>
                <a:cs typeface="Times New Roman" panose="02020603050405020304" pitchFamily="18" charset="0"/>
              </a:rPr>
              <a:t> </a:t>
            </a:r>
            <a:r>
              <a:rPr lang="en-US" sz="2000" i="1" spc="50" dirty="0" err="1">
                <a:solidFill>
                  <a:srgbClr val="0000FF"/>
                </a:solidFill>
                <a:latin typeface="Times New Roman" panose="02020603050405020304" pitchFamily="18" charset="0"/>
                <a:cs typeface="Times New Roman" panose="02020603050405020304" pitchFamily="18" charset="0"/>
              </a:rPr>
              <a:t>λ</a:t>
            </a:r>
            <a:r>
              <a:rPr lang="en-US" sz="2800" spc="-7" baseline="-10416" dirty="0" err="1">
                <a:solidFill>
                  <a:srgbClr val="0000FF"/>
                </a:solidFill>
                <a:latin typeface="Times New Roman" panose="02020603050405020304" pitchFamily="18" charset="0"/>
                <a:cs typeface="Times New Roman" panose="02020603050405020304" pitchFamily="18" charset="0"/>
              </a:rPr>
              <a:t>L</a:t>
            </a:r>
            <a:r>
              <a:rPr lang="en-US" sz="2800" baseline="-10416" dirty="0">
                <a:solidFill>
                  <a:srgbClr val="0000FF"/>
                </a:solidFill>
                <a:latin typeface="Times New Roman" panose="02020603050405020304" pitchFamily="18" charset="0"/>
                <a:cs typeface="Times New Roman" panose="02020603050405020304" pitchFamily="18" charset="0"/>
              </a:rPr>
              <a:t> </a:t>
            </a:r>
            <a:r>
              <a:rPr lang="en-US" sz="2800" spc="127" baseline="-10416"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represent</a:t>
            </a:r>
            <a:r>
              <a:rPr lang="en-US" sz="2000" dirty="0">
                <a:latin typeface="Times New Roman" panose="02020603050405020304" pitchFamily="18" charset="0"/>
                <a:cs typeface="Times New Roman" panose="02020603050405020304" pitchFamily="18" charset="0"/>
              </a:rPr>
              <a:t>s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n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imag</a:t>
            </a:r>
            <a:r>
              <a:rPr lang="en-US" sz="2000" dirty="0">
                <a:latin typeface="Times New Roman" panose="02020603050405020304" pitchFamily="18" charset="0"/>
                <a:cs typeface="Times New Roman" panose="02020603050405020304" pitchFamily="18" charset="0"/>
              </a:rPr>
              <a:t>e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f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 </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absorption </a:t>
            </a:r>
            <a:br>
              <a:rPr lang="en-US" sz="2000" spc="-5" dirty="0">
                <a:latin typeface="Times New Roman" panose="02020603050405020304" pitchFamily="18" charset="0"/>
                <a:cs typeface="Times New Roman" panose="02020603050405020304" pitchFamily="18" charset="0"/>
              </a:rPr>
            </a:br>
            <a:br>
              <a:rPr lang="en-US" sz="2000" spc="-5" dirty="0">
                <a:latin typeface="Times New Roman" panose="02020603050405020304" pitchFamily="18" charset="0"/>
                <a:cs typeface="Times New Roman" panose="02020603050405020304" pitchFamily="18" charset="0"/>
              </a:rPr>
            </a:br>
            <a:r>
              <a:rPr lang="en-US" sz="2000" spc="-5" dirty="0">
                <a:latin typeface="Times New Roman" panose="02020603050405020304" pitchFamily="18" charset="0"/>
                <a:cs typeface="Times New Roman" panose="02020603050405020304" pitchFamily="18" charset="0"/>
              </a:rPr>
              <a:t>spectru</a:t>
            </a:r>
            <a:r>
              <a:rPr lang="en-US" sz="2000" dirty="0">
                <a:latin typeface="Times New Roman" panose="02020603050405020304" pitchFamily="18" charset="0"/>
                <a:cs typeface="Times New Roman" panose="02020603050405020304" pitchFamily="18" charset="0"/>
              </a:rPr>
              <a:t>m</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calle</a:t>
            </a:r>
            <a:r>
              <a:rPr lang="en-US" sz="2000" dirty="0">
                <a:latin typeface="Times New Roman" panose="02020603050405020304" pitchFamily="18" charset="0"/>
                <a:cs typeface="Times New Roman" panose="02020603050405020304" pitchFamily="18" charset="0"/>
              </a:rPr>
              <a:t>d</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20" dirty="0">
                <a:latin typeface="Times New Roman" panose="02020603050405020304" pitchFamily="18" charset="0"/>
                <a:cs typeface="Times New Roman" panose="02020603050405020304" pitchFamily="18" charset="0"/>
              </a:rPr>
              <a:t> </a:t>
            </a:r>
            <a:r>
              <a:rPr lang="en-US" sz="2000" i="1" spc="-25" dirty="0">
                <a:solidFill>
                  <a:srgbClr val="0000FF"/>
                </a:solidFill>
                <a:latin typeface="Times New Roman" panose="02020603050405020304" pitchFamily="18" charset="0"/>
                <a:cs typeface="Times New Roman" panose="02020603050405020304" pitchFamily="18" charset="0"/>
              </a:rPr>
              <a:t>e</a:t>
            </a:r>
            <a:r>
              <a:rPr lang="en-US" sz="2000" i="1" spc="-5" dirty="0">
                <a:solidFill>
                  <a:srgbClr val="0000FF"/>
                </a:solidFill>
                <a:latin typeface="Times New Roman" panose="02020603050405020304" pitchFamily="18" charset="0"/>
                <a:cs typeface="Times New Roman" panose="02020603050405020304" pitchFamily="18" charset="0"/>
              </a:rPr>
              <a:t>xcitatio</a:t>
            </a:r>
            <a:r>
              <a:rPr lang="en-US" sz="2000" i="1" dirty="0">
                <a:solidFill>
                  <a:srgbClr val="0000FF"/>
                </a:solidFill>
                <a:latin typeface="Times New Roman" panose="02020603050405020304" pitchFamily="18" charset="0"/>
                <a:cs typeface="Times New Roman" panose="02020603050405020304" pitchFamily="18" charset="0"/>
              </a:rPr>
              <a:t>n</a:t>
            </a:r>
            <a:r>
              <a:rPr lang="en-US" sz="2000" i="1" spc="20" dirty="0">
                <a:solidFill>
                  <a:srgbClr val="0000FF"/>
                </a:solidFill>
                <a:latin typeface="Times New Roman" panose="02020603050405020304" pitchFamily="18" charset="0"/>
                <a:cs typeface="Times New Roman" panose="02020603050405020304" pitchFamily="18" charset="0"/>
              </a:rPr>
              <a:t> </a:t>
            </a:r>
            <a:r>
              <a:rPr lang="en-US" sz="2000" i="1" spc="-5" dirty="0">
                <a:solidFill>
                  <a:srgbClr val="0000FF"/>
                </a:solidFill>
                <a:latin typeface="Times New Roman" panose="02020603050405020304" pitchFamily="18" charset="0"/>
                <a:cs typeface="Times New Roman" panose="02020603050405020304" pitchFamily="18" charset="0"/>
              </a:rPr>
              <a:t>spectrum</a:t>
            </a:r>
            <a:r>
              <a:rPr lang="en-US" sz="2000" dirty="0">
                <a:latin typeface="Times New Roman" panose="02020603050405020304" pitchFamily="18" charset="0"/>
                <a:cs typeface="Times New Roman" panose="02020603050405020304" pitchFamily="18" charset="0"/>
              </a:rPr>
              <a:t>.</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Accordin</a:t>
            </a:r>
            <a:r>
              <a:rPr lang="en-US" sz="2000" dirty="0">
                <a:latin typeface="Times New Roman" panose="02020603050405020304" pitchFamily="18" charset="0"/>
                <a:cs typeface="Times New Roman" panose="02020603050405020304" pitchFamily="18" charset="0"/>
              </a:rPr>
              <a:t>g</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o</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photoelectron rat</a:t>
            </a:r>
            <a:r>
              <a:rPr lang="en-US" sz="2000" dirty="0">
                <a:latin typeface="Times New Roman" panose="02020603050405020304" pitchFamily="18" charset="0"/>
                <a:cs typeface="Times New Roman" panose="02020603050405020304" pitchFamily="18" charset="0"/>
              </a:rPr>
              <a:t>e</a:t>
            </a:r>
            <a:r>
              <a:rPr lang="en-US" sz="2000" spc="65" dirty="0">
                <a:latin typeface="Times New Roman" panose="02020603050405020304" pitchFamily="18" charset="0"/>
                <a:cs typeface="Times New Roman" panose="02020603050405020304" pitchFamily="18" charset="0"/>
              </a:rPr>
              <a:t> </a:t>
            </a:r>
            <a:r>
              <a:rPr lang="en-US" sz="2000" i="1" spc="40" dirty="0" err="1">
                <a:latin typeface="Times New Roman" panose="02020603050405020304" pitchFamily="18" charset="0"/>
                <a:cs typeface="Times New Roman" panose="02020603050405020304" pitchFamily="18" charset="0"/>
              </a:rPr>
              <a:t>n</a:t>
            </a:r>
            <a:r>
              <a:rPr lang="en-US" sz="2800" spc="-15" baseline="-10416" dirty="0" err="1">
                <a:latin typeface="Times New Roman" panose="02020603050405020304" pitchFamily="18" charset="0"/>
                <a:cs typeface="Times New Roman" panose="02020603050405020304" pitchFamily="18" charset="0"/>
              </a:rPr>
              <a:t>P</a:t>
            </a:r>
            <a:r>
              <a:rPr lang="en-US" sz="2800" spc="-7" baseline="-10416" dirty="0" err="1">
                <a:latin typeface="Times New Roman" panose="02020603050405020304" pitchFamily="18" charset="0"/>
                <a:cs typeface="Times New Roman" panose="02020603050405020304" pitchFamily="18" charset="0"/>
              </a:rPr>
              <a:t>E</a:t>
            </a:r>
            <a:r>
              <a:rPr lang="en-US" sz="2800" baseline="-10416" dirty="0">
                <a:latin typeface="Times New Roman" panose="02020603050405020304" pitchFamily="18" charset="0"/>
                <a:cs typeface="Times New Roman" panose="02020603050405020304" pitchFamily="18" charset="0"/>
              </a:rPr>
              <a:t> </a:t>
            </a:r>
            <a:r>
              <a:rPr lang="en-US" sz="2800" spc="-30" baseline="-10416" dirty="0">
                <a:latin typeface="Times New Roman" panose="02020603050405020304" pitchFamily="18" charset="0"/>
                <a:cs typeface="Times New Roman" panose="02020603050405020304" pitchFamily="18" charset="0"/>
              </a:rPr>
              <a:t> </a:t>
            </a:r>
            <a:br>
              <a:rPr lang="en-US" sz="2800" spc="-30" baseline="-10416" dirty="0">
                <a:latin typeface="Times New Roman" panose="02020603050405020304" pitchFamily="18" charset="0"/>
                <a:cs typeface="Times New Roman" panose="02020603050405020304" pitchFamily="18" charset="0"/>
              </a:rPr>
            </a:br>
            <a:br>
              <a:rPr lang="en-US" sz="2800" spc="-30" baseline="-10416" dirty="0">
                <a:latin typeface="Times New Roman" panose="02020603050405020304" pitchFamily="18" charset="0"/>
                <a:cs typeface="Times New Roman" panose="02020603050405020304" pitchFamily="18" charset="0"/>
              </a:rPr>
            </a:br>
            <a:r>
              <a:rPr lang="en-US" sz="2000" spc="-5"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s</a:t>
            </a:r>
            <a:r>
              <a:rPr lang="en-US" sz="2000" spc="6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directl</a:t>
            </a:r>
            <a:r>
              <a:rPr lang="en-US" sz="2000" dirty="0">
                <a:latin typeface="Times New Roman" panose="02020603050405020304" pitchFamily="18" charset="0"/>
                <a:cs typeface="Times New Roman" panose="02020603050405020304" pitchFamily="18" charset="0"/>
              </a:rPr>
              <a:t>y</a:t>
            </a:r>
            <a:r>
              <a:rPr lang="en-US" sz="2000" spc="6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proportiona</a:t>
            </a:r>
            <a:r>
              <a:rPr lang="en-US" sz="2000" dirty="0">
                <a:latin typeface="Times New Roman" panose="02020603050405020304" pitchFamily="18" charset="0"/>
                <a:cs typeface="Times New Roman" panose="02020603050405020304" pitchFamily="18" charset="0"/>
              </a:rPr>
              <a:t>l</a:t>
            </a:r>
            <a:r>
              <a:rPr lang="en-US" sz="2000"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o</a:t>
            </a:r>
            <a:r>
              <a:rPr lang="en-US" sz="2000" spc="6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65" dirty="0">
                <a:latin typeface="Times New Roman" panose="02020603050405020304" pitchFamily="18" charset="0"/>
                <a:cs typeface="Times New Roman" panose="02020603050405020304" pitchFamily="18" charset="0"/>
              </a:rPr>
              <a:t> </a:t>
            </a:r>
            <a:r>
              <a:rPr lang="en-US" sz="2000" spc="-5" dirty="0">
                <a:solidFill>
                  <a:srgbClr val="0000FF"/>
                </a:solidFill>
                <a:latin typeface="Times New Roman" panose="02020603050405020304" pitchFamily="18" charset="0"/>
                <a:cs typeface="Times New Roman" panose="02020603050405020304" pitchFamily="18" charset="0"/>
              </a:rPr>
              <a:t>absorptio</a:t>
            </a:r>
            <a:r>
              <a:rPr lang="en-US" sz="2000" dirty="0">
                <a:solidFill>
                  <a:srgbClr val="0000FF"/>
                </a:solidFill>
                <a:latin typeface="Times New Roman" panose="02020603050405020304" pitchFamily="18" charset="0"/>
                <a:cs typeface="Times New Roman" panose="02020603050405020304" pitchFamily="18" charset="0"/>
              </a:rPr>
              <a:t>n</a:t>
            </a:r>
            <a:r>
              <a:rPr lang="en-US" sz="2000" spc="70" dirty="0">
                <a:solidFill>
                  <a:srgbClr val="0000FF"/>
                </a:solidFill>
                <a:latin typeface="Times New Roman" panose="02020603050405020304" pitchFamily="18" charset="0"/>
                <a:cs typeface="Times New Roman" panose="02020603050405020304" pitchFamily="18" charset="0"/>
              </a:rPr>
              <a:t> </a:t>
            </a:r>
            <a:r>
              <a:rPr lang="en-US" sz="2000" spc="-5" dirty="0">
                <a:solidFill>
                  <a:srgbClr val="0000FF"/>
                </a:solidFill>
                <a:latin typeface="Times New Roman" panose="02020603050405020304" pitchFamily="18" charset="0"/>
                <a:cs typeface="Times New Roman" panose="02020603050405020304" pitchFamily="18" charset="0"/>
              </a:rPr>
              <a:t>coe</a:t>
            </a:r>
            <a:r>
              <a:rPr lang="en-US" sz="2000" spc="-30" dirty="0">
                <a:solidFill>
                  <a:srgbClr val="0000FF"/>
                </a:solidFill>
                <a:latin typeface="Times New Roman" panose="02020603050405020304" pitchFamily="18" charset="0"/>
                <a:cs typeface="Times New Roman" panose="02020603050405020304" pitchFamily="18" charset="0"/>
              </a:rPr>
              <a:t>f</a:t>
            </a:r>
            <a:r>
              <a:rPr lang="en-US" sz="2000" spc="-35" dirty="0">
                <a:solidFill>
                  <a:srgbClr val="0000FF"/>
                </a:solidFill>
                <a:latin typeface="Times New Roman" panose="02020603050405020304" pitchFamily="18" charset="0"/>
                <a:cs typeface="Times New Roman" panose="02020603050405020304" pitchFamily="18" charset="0"/>
              </a:rPr>
              <a:t>fi</a:t>
            </a:r>
            <a:r>
              <a:rPr lang="en-US" sz="2000" spc="-5" dirty="0">
                <a:solidFill>
                  <a:srgbClr val="0000FF"/>
                </a:solidFill>
                <a:latin typeface="Times New Roman" panose="02020603050405020304" pitchFamily="18" charset="0"/>
                <a:cs typeface="Times New Roman" panose="02020603050405020304" pitchFamily="18" charset="0"/>
              </a:rPr>
              <a:t>cien</a:t>
            </a:r>
            <a:r>
              <a:rPr lang="en-US" sz="2000" dirty="0">
                <a:solidFill>
                  <a:srgbClr val="0000FF"/>
                </a:solidFill>
                <a:latin typeface="Times New Roman" panose="02020603050405020304" pitchFamily="18" charset="0"/>
                <a:cs typeface="Times New Roman" panose="02020603050405020304" pitchFamily="18" charset="0"/>
              </a:rPr>
              <a:t>t </a:t>
            </a:r>
            <a:r>
              <a:rPr lang="en-US" sz="2000" spc="-120" dirty="0">
                <a:solidFill>
                  <a:srgbClr val="0000FF"/>
                </a:solidFill>
                <a:latin typeface="Times New Roman" panose="02020603050405020304" pitchFamily="18" charset="0"/>
                <a:cs typeface="Times New Roman" panose="02020603050405020304" pitchFamily="18" charset="0"/>
              </a:rPr>
              <a:t> </a:t>
            </a:r>
            <a:r>
              <a:rPr lang="en-US" sz="2000" i="1" spc="5" dirty="0" err="1">
                <a:solidFill>
                  <a:srgbClr val="0000FF"/>
                </a:solidFill>
                <a:latin typeface="Times New Roman" panose="02020603050405020304" pitchFamily="18" charset="0"/>
                <a:cs typeface="Times New Roman" panose="02020603050405020304" pitchFamily="18" charset="0"/>
              </a:rPr>
              <a:t>N</a:t>
            </a:r>
            <a:r>
              <a:rPr lang="en-US" sz="2800" i="1" spc="142" baseline="-10416" dirty="0" err="1">
                <a:solidFill>
                  <a:srgbClr val="0000FF"/>
                </a:solidFill>
                <a:latin typeface="Times New Roman" panose="02020603050405020304" pitchFamily="18" charset="0"/>
                <a:cs typeface="Times New Roman" panose="02020603050405020304" pitchFamily="18" charset="0"/>
              </a:rPr>
              <a:t>i</a:t>
            </a:r>
            <a:r>
              <a:rPr lang="en-US" sz="2000" i="1" spc="-90" dirty="0" err="1">
                <a:solidFill>
                  <a:srgbClr val="0000FF"/>
                </a:solidFill>
                <a:latin typeface="Times New Roman" panose="02020603050405020304" pitchFamily="18" charset="0"/>
                <a:cs typeface="Times New Roman" panose="02020603050405020304" pitchFamily="18" charset="0"/>
              </a:rPr>
              <a:t>σ</a:t>
            </a:r>
            <a:r>
              <a:rPr lang="en-US" sz="2800" i="1" spc="37" baseline="-10416" dirty="0" err="1">
                <a:solidFill>
                  <a:srgbClr val="0000FF"/>
                </a:solidFill>
                <a:latin typeface="Times New Roman" panose="02020603050405020304" pitchFamily="18" charset="0"/>
                <a:cs typeface="Times New Roman" panose="02020603050405020304" pitchFamily="18" charset="0"/>
              </a:rPr>
              <a:t>i</a:t>
            </a:r>
            <a:r>
              <a:rPr lang="en-US" sz="2800" i="1" spc="-7" baseline="-10416" dirty="0" err="1">
                <a:solidFill>
                  <a:srgbClr val="0000FF"/>
                </a:solidFill>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a:t>
            </a:r>
            <a:r>
              <a:rPr lang="en-US" sz="2000" spc="6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wher</a:t>
            </a:r>
            <a:r>
              <a:rPr lang="en-US" sz="2000" dirty="0">
                <a:latin typeface="Times New Roman" panose="02020603050405020304" pitchFamily="18" charset="0"/>
                <a:cs typeface="Times New Roman" panose="02020603050405020304" pitchFamily="18" charset="0"/>
              </a:rPr>
              <a:t>e</a:t>
            </a:r>
            <a:r>
              <a:rPr lang="en-US" sz="2000" spc="6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spc="-5" dirty="0">
                <a:latin typeface="Times New Roman" panose="02020603050405020304" pitchFamily="18" charset="0"/>
                <a:cs typeface="Times New Roman" panose="02020603050405020304" pitchFamily="18" charset="0"/>
              </a:rPr>
              <a:t>proportionalit</a:t>
            </a:r>
            <a:r>
              <a:rPr lang="en-US" sz="2000" dirty="0">
                <a:latin typeface="Times New Roman" panose="02020603050405020304" pitchFamily="18" charset="0"/>
                <a:cs typeface="Times New Roman" panose="02020603050405020304" pitchFamily="18" charset="0"/>
              </a:rPr>
              <a:t>y</a:t>
            </a:r>
            <a:r>
              <a:rPr lang="en-US" sz="2000" spc="45" dirty="0">
                <a:latin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cs typeface="Times New Roman" panose="02020603050405020304" pitchFamily="18" charset="0"/>
              </a:rPr>
              <a:t>f</a:t>
            </a:r>
            <a:r>
              <a:rPr lang="en-US" sz="2000" spc="-5" dirty="0">
                <a:latin typeface="Times New Roman" panose="02020603050405020304" pitchFamily="18" charset="0"/>
                <a:cs typeface="Times New Roman" panose="02020603050405020304" pitchFamily="18" charset="0"/>
              </a:rPr>
              <a:t>acto</a:t>
            </a:r>
            <a:r>
              <a:rPr lang="en-US" sz="2000" dirty="0">
                <a:latin typeface="Times New Roman" panose="02020603050405020304" pitchFamily="18" charset="0"/>
                <a:cs typeface="Times New Roman" panose="02020603050405020304" pitchFamily="18" charset="0"/>
              </a:rPr>
              <a:t>r</a:t>
            </a:r>
            <a:r>
              <a:rPr lang="en-US" sz="2000" spc="4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depend</a:t>
            </a:r>
            <a:r>
              <a:rPr lang="en-US" sz="2000" dirty="0">
                <a:latin typeface="Times New Roman" panose="02020603050405020304" pitchFamily="18" charset="0"/>
                <a:cs typeface="Times New Roman" panose="02020603050405020304" pitchFamily="18" charset="0"/>
              </a:rPr>
              <a:t>s</a:t>
            </a:r>
            <a:r>
              <a:rPr lang="en-US" sz="2000" spc="4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n</a:t>
            </a:r>
            <a:r>
              <a:rPr lang="en-US" sz="2000" spc="4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45" dirty="0">
                <a:latin typeface="Times New Roman" panose="02020603050405020304" pitchFamily="18" charset="0"/>
                <a:cs typeface="Times New Roman" panose="02020603050405020304" pitchFamily="18" charset="0"/>
              </a:rPr>
              <a:t> </a:t>
            </a:r>
            <a:r>
              <a:rPr lang="en-US" sz="2000" spc="-5" dirty="0">
                <a:solidFill>
                  <a:srgbClr val="0000FF"/>
                </a:solidFill>
                <a:latin typeface="Times New Roman" panose="02020603050405020304" pitchFamily="18" charset="0"/>
                <a:cs typeface="Times New Roman" panose="02020603050405020304" pitchFamily="18" charset="0"/>
              </a:rPr>
              <a:t>quantu</a:t>
            </a:r>
            <a:r>
              <a:rPr lang="en-US" sz="2000" dirty="0">
                <a:solidFill>
                  <a:srgbClr val="0000FF"/>
                </a:solidFill>
                <a:latin typeface="Times New Roman" panose="02020603050405020304" pitchFamily="18" charset="0"/>
                <a:cs typeface="Times New Roman" panose="02020603050405020304" pitchFamily="18" charset="0"/>
              </a:rPr>
              <a:t>m</a:t>
            </a:r>
            <a:r>
              <a:rPr lang="en-US" sz="2000" spc="40" dirty="0">
                <a:solidFill>
                  <a:srgbClr val="0000FF"/>
                </a:solidFill>
                <a:latin typeface="Times New Roman" panose="02020603050405020304" pitchFamily="18" charset="0"/>
                <a:cs typeface="Times New Roman" panose="02020603050405020304" pitchFamily="18" charset="0"/>
              </a:rPr>
              <a:t> </a:t>
            </a:r>
            <a:r>
              <a:rPr lang="en-US" sz="2000" spc="-5" dirty="0">
                <a:solidFill>
                  <a:srgbClr val="0000FF"/>
                </a:solidFill>
                <a:latin typeface="Times New Roman" panose="02020603050405020304" pitchFamily="18" charset="0"/>
                <a:cs typeface="Times New Roman" panose="02020603050405020304" pitchFamily="18" charset="0"/>
              </a:rPr>
              <a:t>e</a:t>
            </a:r>
            <a:r>
              <a:rPr lang="en-US" sz="2000" spc="-30" dirty="0">
                <a:solidFill>
                  <a:srgbClr val="0000FF"/>
                </a:solidFill>
                <a:latin typeface="Times New Roman" panose="02020603050405020304" pitchFamily="18" charset="0"/>
                <a:cs typeface="Times New Roman" panose="02020603050405020304" pitchFamily="18" charset="0"/>
              </a:rPr>
              <a:t>f</a:t>
            </a:r>
            <a:r>
              <a:rPr lang="en-US" sz="2000" spc="-20" dirty="0">
                <a:solidFill>
                  <a:srgbClr val="0000FF"/>
                </a:solidFill>
                <a:latin typeface="Times New Roman" panose="02020603050405020304" pitchFamily="18" charset="0"/>
                <a:cs typeface="Times New Roman" panose="02020603050405020304" pitchFamily="18" charset="0"/>
              </a:rPr>
              <a:t>ficien</a:t>
            </a:r>
            <a:r>
              <a:rPr lang="en-US" sz="2000" spc="-35" dirty="0">
                <a:solidFill>
                  <a:srgbClr val="0000FF"/>
                </a:solidFill>
                <a:latin typeface="Times New Roman" panose="02020603050405020304" pitchFamily="18" charset="0"/>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y</a:t>
            </a:r>
            <a:r>
              <a:rPr lang="en-US" sz="2000" spc="40" dirty="0">
                <a:solidFill>
                  <a:srgbClr val="0000FF"/>
                </a:solidFill>
                <a:latin typeface="Times New Roman" panose="02020603050405020304" pitchFamily="18" charset="0"/>
                <a:cs typeface="Times New Roman" panose="02020603050405020304" pitchFamily="18" charset="0"/>
              </a:rPr>
              <a:t> </a:t>
            </a:r>
            <a:r>
              <a:rPr lang="en-US" sz="2000" i="1" spc="-50" dirty="0" err="1">
                <a:solidFill>
                  <a:srgbClr val="0000FF"/>
                </a:solidFill>
                <a:latin typeface="Times New Roman" panose="02020603050405020304" pitchFamily="18" charset="0"/>
                <a:cs typeface="Times New Roman" panose="02020603050405020304" pitchFamily="18" charset="0"/>
              </a:rPr>
              <a:t>η</a:t>
            </a:r>
            <a:r>
              <a:rPr lang="en-US" sz="2800" spc="-7" baseline="-10416" dirty="0" err="1">
                <a:solidFill>
                  <a:srgbClr val="0000FF"/>
                </a:solidFill>
                <a:latin typeface="Times New Roman" panose="02020603050405020304" pitchFamily="18" charset="0"/>
                <a:cs typeface="Times New Roman" panose="02020603050405020304" pitchFamily="18" charset="0"/>
              </a:rPr>
              <a:t>ph</a:t>
            </a:r>
            <a:r>
              <a:rPr lang="en-US" sz="2800" baseline="-10416" dirty="0">
                <a:solidFill>
                  <a:srgbClr val="0000FF"/>
                </a:solidFill>
                <a:latin typeface="Times New Roman" panose="02020603050405020304" pitchFamily="18" charset="0"/>
                <a:cs typeface="Times New Roman" panose="02020603050405020304" pitchFamily="18" charset="0"/>
              </a:rPr>
              <a:t> </a:t>
            </a:r>
            <a:r>
              <a:rPr lang="en-US" sz="2800" spc="-75" baseline="-10416" dirty="0">
                <a:solidFill>
                  <a:srgbClr val="0000FF"/>
                </a:solidFill>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f</a:t>
            </a:r>
            <a:r>
              <a:rPr lang="en-US" sz="2000" spc="4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4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photomural- </a:t>
            </a:r>
            <a:br>
              <a:rPr lang="en-US" sz="2000" spc="-5" dirty="0">
                <a:latin typeface="Times New Roman" panose="02020603050405020304" pitchFamily="18" charset="0"/>
                <a:cs typeface="Times New Roman" panose="02020603050405020304" pitchFamily="18" charset="0"/>
              </a:rPr>
            </a:br>
            <a:br>
              <a:rPr lang="en-US" sz="2000" spc="-5" dirty="0">
                <a:latin typeface="Times New Roman" panose="02020603050405020304" pitchFamily="18" charset="0"/>
                <a:cs typeface="Times New Roman" panose="02020603050405020304" pitchFamily="18" charset="0"/>
              </a:rPr>
            </a:br>
            <a:r>
              <a:rPr lang="en-US" sz="2000" spc="-5" dirty="0">
                <a:latin typeface="Times New Roman" panose="02020603050405020304" pitchFamily="18" charset="0"/>
                <a:cs typeface="Times New Roman" panose="02020603050405020304" pitchFamily="18" charset="0"/>
              </a:rPr>
              <a:t>supplier</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cathod</a:t>
            </a:r>
            <a:r>
              <a:rPr lang="en-US" sz="2000" dirty="0">
                <a:latin typeface="Times New Roman" panose="02020603050405020304" pitchFamily="18" charset="0"/>
                <a:cs typeface="Times New Roman" panose="02020603050405020304" pitchFamily="18" charset="0"/>
              </a:rPr>
              <a:t>e</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an</a:t>
            </a:r>
            <a:r>
              <a:rPr lang="en-US" sz="2000" dirty="0">
                <a:latin typeface="Times New Roman" panose="02020603050405020304" pitchFamily="18" charset="0"/>
                <a:cs typeface="Times New Roman" panose="02020603050405020304" pitchFamily="18" charset="0"/>
              </a:rPr>
              <a:t>d</a:t>
            </a:r>
            <a:r>
              <a:rPr lang="en-US" sz="2000" spc="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n</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 </a:t>
            </a:r>
            <a:r>
              <a:rPr lang="en-US" sz="2000" spc="-5" dirty="0">
                <a:solidFill>
                  <a:srgbClr val="0000FF"/>
                </a:solidFill>
                <a:latin typeface="Times New Roman" panose="02020603050405020304" pitchFamily="18" charset="0"/>
                <a:cs typeface="Times New Roman" panose="02020603050405020304" pitchFamily="18" charset="0"/>
              </a:rPr>
              <a:t>collectio</a:t>
            </a:r>
            <a:r>
              <a:rPr lang="en-US" sz="2000" dirty="0">
                <a:solidFill>
                  <a:srgbClr val="0000FF"/>
                </a:solidFill>
                <a:latin typeface="Times New Roman" panose="02020603050405020304" pitchFamily="18" charset="0"/>
                <a:cs typeface="Times New Roman" panose="02020603050405020304" pitchFamily="18" charset="0"/>
              </a:rPr>
              <a:t>n</a:t>
            </a:r>
            <a:r>
              <a:rPr lang="en-US" sz="2000" spc="90" dirty="0">
                <a:solidFill>
                  <a:srgbClr val="0000FF"/>
                </a:solidFill>
                <a:latin typeface="Times New Roman" panose="02020603050405020304" pitchFamily="18" charset="0"/>
                <a:cs typeface="Times New Roman" panose="02020603050405020304" pitchFamily="18" charset="0"/>
              </a:rPr>
              <a:t> </a:t>
            </a:r>
            <a:r>
              <a:rPr lang="en-US" sz="2000" spc="-5" dirty="0">
                <a:solidFill>
                  <a:srgbClr val="0000FF"/>
                </a:solidFill>
                <a:latin typeface="Times New Roman" panose="02020603050405020304" pitchFamily="18" charset="0"/>
                <a:cs typeface="Times New Roman" panose="02020603050405020304" pitchFamily="18" charset="0"/>
              </a:rPr>
              <a:t>e</a:t>
            </a:r>
            <a:r>
              <a:rPr lang="en-US" sz="2000" spc="-30" dirty="0">
                <a:solidFill>
                  <a:srgbClr val="0000FF"/>
                </a:solidFill>
                <a:latin typeface="Times New Roman" panose="02020603050405020304" pitchFamily="18" charset="0"/>
                <a:cs typeface="Times New Roman" panose="02020603050405020304" pitchFamily="18" charset="0"/>
              </a:rPr>
              <a:t>f</a:t>
            </a:r>
            <a:r>
              <a:rPr lang="en-US" sz="2000" spc="-20" dirty="0">
                <a:solidFill>
                  <a:srgbClr val="0000FF"/>
                </a:solidFill>
                <a:latin typeface="Times New Roman" panose="02020603050405020304" pitchFamily="18" charset="0"/>
                <a:cs typeface="Times New Roman" panose="02020603050405020304" pitchFamily="18" charset="0"/>
              </a:rPr>
              <a:t>ficien</a:t>
            </a:r>
            <a:r>
              <a:rPr lang="en-US" sz="2000" spc="-35" dirty="0">
                <a:solidFill>
                  <a:srgbClr val="0000FF"/>
                </a:solidFill>
                <a:latin typeface="Times New Roman" panose="02020603050405020304" pitchFamily="18" charset="0"/>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y</a:t>
            </a:r>
            <a:r>
              <a:rPr lang="en-US" sz="2000" spc="95" dirty="0">
                <a:solidFill>
                  <a:srgbClr val="0000FF"/>
                </a:solidFill>
                <a:latin typeface="Times New Roman" panose="02020603050405020304" pitchFamily="18" charset="0"/>
                <a:cs typeface="Times New Roman" panose="02020603050405020304" pitchFamily="18" charset="0"/>
              </a:rPr>
              <a:t> </a:t>
            </a:r>
            <a:r>
              <a:rPr lang="en-US" sz="2000" i="1" spc="-135" dirty="0">
                <a:solidFill>
                  <a:srgbClr val="0000FF"/>
                </a:solidFill>
                <a:latin typeface="Times New Roman" panose="02020603050405020304" pitchFamily="18" charset="0"/>
                <a:cs typeface="Times New Roman" panose="02020603050405020304" pitchFamily="18" charset="0"/>
              </a:rPr>
              <a:t>δ</a:t>
            </a:r>
            <a:r>
              <a:rPr lang="en-US" sz="2000" i="1" spc="7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f</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a:t>
            </a:r>
            <a:r>
              <a:rPr lang="en-US" sz="2000" spc="95" dirty="0">
                <a:latin typeface="Times New Roman" panose="02020603050405020304" pitchFamily="18" charset="0"/>
                <a:cs typeface="Times New Roman" panose="02020603050405020304" pitchFamily="18" charset="0"/>
              </a:rPr>
              <a:t> </a:t>
            </a:r>
            <a:r>
              <a:rPr lang="en-US" sz="2000" spc="-35" dirty="0">
                <a:latin typeface="Times New Roman" panose="02020603050405020304" pitchFamily="18" charset="0"/>
                <a:cs typeface="Times New Roman" panose="02020603050405020304" pitchFamily="18" charset="0"/>
              </a:rPr>
              <a:t>fl</a:t>
            </a:r>
            <a:r>
              <a:rPr lang="en-US" sz="2000" spc="-5" dirty="0">
                <a:latin typeface="Times New Roman" panose="02020603050405020304" pitchFamily="18" charset="0"/>
                <a:cs typeface="Times New Roman" panose="02020603050405020304" pitchFamily="18" charset="0"/>
              </a:rPr>
              <a:t>uorescenc</a:t>
            </a:r>
            <a:r>
              <a:rPr lang="en-US" sz="2000" dirty="0">
                <a:latin typeface="Times New Roman" panose="02020603050405020304" pitchFamily="18" charset="0"/>
                <a:cs typeface="Times New Roman" panose="02020603050405020304" pitchFamily="18" charset="0"/>
              </a:rPr>
              <a:t>e</a:t>
            </a:r>
            <a:r>
              <a:rPr lang="en-US" sz="2000" spc="9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photons</a:t>
            </a:r>
            <a:endParaRPr lang="en-US" sz="2000" dirty="0">
              <a:latin typeface="Times New Roman" panose="02020603050405020304" pitchFamily="18" charset="0"/>
              <a:cs typeface="Times New Roman" panose="02020603050405020304" pitchFamily="18" charset="0"/>
            </a:endParaRPr>
          </a:p>
        </p:txBody>
      </p:sp>
      <p:sp>
        <p:nvSpPr>
          <p:cNvPr id="6" name="object 6">
            <a:extLst>
              <a:ext uri="{FF2B5EF4-FFF2-40B4-BE49-F238E27FC236}">
                <a16:creationId xmlns:a16="http://schemas.microsoft.com/office/drawing/2014/main" id="{FC766D22-074D-0225-8187-3B097FFAD7F3}"/>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dirty="0">
                <a:solidFill>
                  <a:srgbClr val="7030A0"/>
                </a:solidFill>
                <a:latin typeface="Arial Rounded MT Bold" panose="020F0704030504030204" pitchFamily="34" charset="0"/>
                <a:cs typeface="Times New Roman"/>
              </a:rPr>
              <a:t>Possible Designs of Systems  </a:t>
            </a:r>
            <a:endParaRPr lang="en-US" sz="2300" dirty="0">
              <a:solidFill>
                <a:srgbClr val="7030A0"/>
              </a:solidFill>
              <a:latin typeface="Arial Rounded MT Bold" panose="020F0704030504030204" pitchFamily="34" charset="0"/>
              <a:cs typeface="Times New Roman"/>
            </a:endParaRPr>
          </a:p>
        </p:txBody>
      </p:sp>
      <p:sp>
        <p:nvSpPr>
          <p:cNvPr id="8" name="TextBox 7">
            <a:extLst>
              <a:ext uri="{FF2B5EF4-FFF2-40B4-BE49-F238E27FC236}">
                <a16:creationId xmlns:a16="http://schemas.microsoft.com/office/drawing/2014/main" id="{3BC868A6-150C-C5CF-5BB9-DF0418EA3777}"/>
              </a:ext>
            </a:extLst>
          </p:cNvPr>
          <p:cNvSpPr txBox="1"/>
          <p:nvPr/>
        </p:nvSpPr>
        <p:spPr>
          <a:xfrm>
            <a:off x="306029" y="3010577"/>
            <a:ext cx="8687652" cy="2862322"/>
          </a:xfrm>
          <a:prstGeom prst="rect">
            <a:avLst/>
          </a:prstGeom>
          <a:noFill/>
        </p:spPr>
        <p:txBody>
          <a:bodyPr wrap="square">
            <a:spAutoFit/>
          </a:bodyPr>
          <a:lstStyle/>
          <a:p>
            <a:pPr marL="12700" marR="5080" indent="179705">
              <a:spcBef>
                <a:spcPts val="20"/>
              </a:spcBef>
            </a:pPr>
            <a:r>
              <a:rPr lang="en-US" spc="-5" dirty="0">
                <a:solidFill>
                  <a:srgbClr val="FF0000"/>
                </a:solidFill>
                <a:latin typeface="Times New Roman"/>
                <a:cs typeface="Times New Roman"/>
              </a:rPr>
              <a:t>Highest sensitivity</a:t>
            </a:r>
            <a:r>
              <a:rPr lang="en-US" spc="-5" dirty="0">
                <a:latin typeface="Times New Roman"/>
                <a:cs typeface="Times New Roman"/>
              </a:rPr>
              <a:t>: visible, ultraviolet, and near-infrared regions. </a:t>
            </a:r>
          </a:p>
          <a:p>
            <a:pPr marL="12700" marR="5080" indent="179705">
              <a:spcBef>
                <a:spcPts val="20"/>
              </a:spcBef>
            </a:pPr>
            <a:r>
              <a:rPr lang="en-US" spc="-5" dirty="0">
                <a:latin typeface="Times New Roman"/>
                <a:cs typeface="Times New Roman"/>
              </a:rPr>
              <a:t>Sensitivity </a:t>
            </a:r>
            <a:r>
              <a:rPr lang="en-US" spc="-5" dirty="0">
                <a:solidFill>
                  <a:srgbClr val="FF0000"/>
                </a:solidFill>
                <a:latin typeface="Times New Roman"/>
                <a:cs typeface="Times New Roman"/>
              </a:rPr>
              <a:t>decreases </a:t>
            </a:r>
            <a:r>
              <a:rPr lang="en-US" spc="-5" dirty="0">
                <a:latin typeface="Times New Roman"/>
                <a:cs typeface="Times New Roman"/>
              </a:rPr>
              <a:t>with increasing wavelength (</a:t>
            </a:r>
            <a:r>
              <a:rPr lang="el-GR" spc="-5" dirty="0">
                <a:latin typeface="Times New Roman"/>
                <a:cs typeface="Times New Roman"/>
              </a:rPr>
              <a:t>λ) </a:t>
            </a:r>
            <a:r>
              <a:rPr lang="en-US" spc="-5" dirty="0">
                <a:latin typeface="Times New Roman"/>
                <a:cs typeface="Times New Roman"/>
              </a:rPr>
              <a:t>due to:</a:t>
            </a:r>
          </a:p>
          <a:p>
            <a:pPr marL="12700" marR="5080" indent="179705">
              <a:spcBef>
                <a:spcPts val="20"/>
              </a:spcBef>
            </a:pPr>
            <a:r>
              <a:rPr lang="en-US" spc="-5" dirty="0">
                <a:solidFill>
                  <a:srgbClr val="0000FF"/>
                </a:solidFill>
                <a:latin typeface="Times New Roman"/>
                <a:cs typeface="Times New Roman"/>
              </a:rPr>
              <a:t>Lower photoelectron rate (nₚₑ): </a:t>
            </a:r>
            <a:r>
              <a:rPr lang="en-US" spc="-5" dirty="0">
                <a:latin typeface="Times New Roman"/>
                <a:cs typeface="Times New Roman"/>
              </a:rPr>
              <a:t>caused by reduced detector efficiency (</a:t>
            </a:r>
            <a:r>
              <a:rPr lang="el-GR" spc="-5" dirty="0">
                <a:latin typeface="Times New Roman"/>
                <a:cs typeface="Times New Roman"/>
              </a:rPr>
              <a:t>η</a:t>
            </a:r>
            <a:r>
              <a:rPr lang="en-US" spc="-5" dirty="0">
                <a:latin typeface="Times New Roman"/>
                <a:cs typeface="Times New Roman"/>
              </a:rPr>
              <a:t>ₖ), quantum efficiency (</a:t>
            </a:r>
            <a:r>
              <a:rPr lang="el-GR" spc="-5" dirty="0">
                <a:latin typeface="Times New Roman"/>
                <a:cs typeface="Times New Roman"/>
              </a:rPr>
              <a:t>η</a:t>
            </a:r>
            <a:r>
              <a:rPr lang="en-US" spc="-5" dirty="0">
                <a:latin typeface="Times New Roman"/>
                <a:cs typeface="Times New Roman"/>
              </a:rPr>
              <a:t>ₚₕ), and collection efficiency (</a:t>
            </a:r>
            <a:r>
              <a:rPr lang="el-GR" spc="-5" dirty="0">
                <a:latin typeface="Times New Roman"/>
                <a:cs typeface="Times New Roman"/>
              </a:rPr>
              <a:t>δ).</a:t>
            </a:r>
            <a:endParaRPr lang="en-US" spc="-5" dirty="0">
              <a:latin typeface="Times New Roman"/>
              <a:cs typeface="Times New Roman"/>
            </a:endParaRPr>
          </a:p>
          <a:p>
            <a:pPr marL="12700" marR="5080" indent="179705">
              <a:spcBef>
                <a:spcPts val="20"/>
              </a:spcBef>
            </a:pPr>
            <a:r>
              <a:rPr lang="en-US" spc="-5" dirty="0">
                <a:solidFill>
                  <a:srgbClr val="0000FF"/>
                </a:solidFill>
                <a:latin typeface="Times New Roman"/>
                <a:cs typeface="Times New Roman"/>
              </a:rPr>
              <a:t>Infrared detectors have lower </a:t>
            </a:r>
            <a:r>
              <a:rPr lang="el-GR" spc="-5" dirty="0">
                <a:solidFill>
                  <a:srgbClr val="0000FF"/>
                </a:solidFill>
                <a:latin typeface="Times New Roman"/>
                <a:cs typeface="Times New Roman"/>
              </a:rPr>
              <a:t>η</a:t>
            </a:r>
            <a:r>
              <a:rPr lang="en-US" spc="-5" dirty="0">
                <a:solidFill>
                  <a:srgbClr val="0000FF"/>
                </a:solidFill>
                <a:latin typeface="Times New Roman"/>
                <a:cs typeface="Times New Roman"/>
              </a:rPr>
              <a:t>ₚₕ </a:t>
            </a:r>
            <a:r>
              <a:rPr lang="en-US" spc="-5" dirty="0">
                <a:latin typeface="Times New Roman"/>
                <a:cs typeface="Times New Roman"/>
              </a:rPr>
              <a:t>and poorer signal-to-noise ratio than visible-range detectors.</a:t>
            </a:r>
          </a:p>
          <a:p>
            <a:pPr marL="12700" marR="5080" indent="179705">
              <a:spcBef>
                <a:spcPts val="20"/>
              </a:spcBef>
            </a:pPr>
            <a:r>
              <a:rPr lang="en-US" spc="-5" dirty="0">
                <a:latin typeface="Times New Roman"/>
                <a:cs typeface="Times New Roman"/>
              </a:rPr>
              <a:t>Infrared absorption excites vibrational–rotational levels with long radiative lifetimes.</a:t>
            </a:r>
          </a:p>
          <a:p>
            <a:pPr marL="12700" marR="5080" indent="179705">
              <a:spcBef>
                <a:spcPts val="20"/>
              </a:spcBef>
            </a:pPr>
            <a:r>
              <a:rPr lang="en-US" spc="-5" dirty="0">
                <a:solidFill>
                  <a:srgbClr val="FF0000"/>
                </a:solidFill>
                <a:latin typeface="Times New Roman"/>
                <a:cs typeface="Times New Roman"/>
              </a:rPr>
              <a:t>At low pressure</a:t>
            </a:r>
            <a:r>
              <a:rPr lang="en-US" spc="-5" dirty="0">
                <a:latin typeface="Times New Roman"/>
                <a:cs typeface="Times New Roman"/>
              </a:rPr>
              <a:t>: Molecules diffuse out before emitting, reducing </a:t>
            </a:r>
            <a:r>
              <a:rPr lang="el-GR" spc="-5" dirty="0">
                <a:latin typeface="Times New Roman"/>
                <a:cs typeface="Times New Roman"/>
              </a:rPr>
              <a:t>δ.</a:t>
            </a:r>
            <a:endParaRPr lang="en-US" spc="-5" dirty="0">
              <a:latin typeface="Times New Roman"/>
              <a:cs typeface="Times New Roman"/>
            </a:endParaRPr>
          </a:p>
          <a:p>
            <a:pPr marL="12700" marR="5080" indent="179705">
              <a:spcBef>
                <a:spcPts val="20"/>
              </a:spcBef>
            </a:pPr>
            <a:r>
              <a:rPr lang="en-US" spc="-5" dirty="0">
                <a:solidFill>
                  <a:srgbClr val="FF0000"/>
                </a:solidFill>
                <a:latin typeface="Times New Roman"/>
                <a:cs typeface="Times New Roman"/>
              </a:rPr>
              <a:t>At high pressure</a:t>
            </a:r>
            <a:r>
              <a:rPr lang="en-US" spc="-5" dirty="0">
                <a:latin typeface="Times New Roman"/>
                <a:cs typeface="Times New Roman"/>
              </a:rPr>
              <a:t>: Collisional deactivation reduces </a:t>
            </a:r>
            <a:r>
              <a:rPr lang="el-GR" spc="-5" dirty="0">
                <a:latin typeface="Times New Roman"/>
                <a:cs typeface="Times New Roman"/>
              </a:rPr>
              <a:t>η</a:t>
            </a:r>
            <a:r>
              <a:rPr lang="en-US" spc="-5" dirty="0">
                <a:latin typeface="Times New Roman"/>
                <a:cs typeface="Times New Roman"/>
              </a:rPr>
              <a:t>ₖ, competing with fluorescence.</a:t>
            </a:r>
          </a:p>
          <a:p>
            <a:pPr marL="12700" marR="5080" indent="179705">
              <a:spcBef>
                <a:spcPts val="20"/>
              </a:spcBef>
            </a:pPr>
            <a:r>
              <a:rPr lang="en-US" spc="-5" dirty="0">
                <a:latin typeface="Times New Roman"/>
                <a:cs typeface="Times New Roman"/>
              </a:rPr>
              <a:t>In such cases, photoacoustic detection may be more effective.</a:t>
            </a:r>
            <a:endParaRPr lang="en-US" dirty="0">
              <a:latin typeface="Times New Roman"/>
              <a:cs typeface="Times New Roman"/>
            </a:endParaRPr>
          </a:p>
        </p:txBody>
      </p:sp>
    </p:spTree>
    <p:extLst>
      <p:ext uri="{BB962C8B-B14F-4D97-AF65-F5344CB8AC3E}">
        <p14:creationId xmlns:p14="http://schemas.microsoft.com/office/powerpoint/2010/main" val="277385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F73C8-AE45-987A-B35F-99AA2B6A903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B59A45-486B-218C-AD6D-0E3FF20856CF}"/>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6EF377E-1DE3-E175-84B2-BD273C531F5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6" name="Rectangle 2">
            <a:extLst>
              <a:ext uri="{FF2B5EF4-FFF2-40B4-BE49-F238E27FC236}">
                <a16:creationId xmlns:a16="http://schemas.microsoft.com/office/drawing/2014/main" id="{89921043-C0C0-ECC9-491F-FB1ACB6AD2CC}"/>
              </a:ext>
            </a:extLst>
          </p:cNvPr>
          <p:cNvSpPr>
            <a:spLocks noGrp="1" noRot="1" noChangeArrowheads="1"/>
          </p:cNvSpPr>
          <p:nvPr>
            <p:ph type="title"/>
          </p:nvPr>
        </p:nvSpPr>
        <p:spPr>
          <a:xfrm>
            <a:off x="457200" y="1022555"/>
            <a:ext cx="3505200" cy="395083"/>
          </a:xfrm>
        </p:spPr>
        <p:txBody>
          <a:bodyPr>
            <a:noAutofit/>
          </a:bodyPr>
          <a:lstStyle/>
          <a:p>
            <a:r>
              <a:rPr lang="en-US" altLang="en-US" sz="3600" dirty="0">
                <a:solidFill>
                  <a:srgbClr val="0000FF"/>
                </a:solidFill>
              </a:rPr>
              <a:t>Introduction</a:t>
            </a:r>
          </a:p>
        </p:txBody>
      </p:sp>
      <p:sp>
        <p:nvSpPr>
          <p:cNvPr id="9" name="Rectangle 3">
            <a:extLst>
              <a:ext uri="{FF2B5EF4-FFF2-40B4-BE49-F238E27FC236}">
                <a16:creationId xmlns:a16="http://schemas.microsoft.com/office/drawing/2014/main" id="{9D019B8E-322E-E0D1-4730-4BA12ECD895A}"/>
              </a:ext>
            </a:extLst>
          </p:cNvPr>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altLang="en-US" dirty="0"/>
              <a:t>The photoacoustic </a:t>
            </a:r>
            <a:r>
              <a:rPr lang="en-US" altLang="en-US" dirty="0">
                <a:solidFill>
                  <a:srgbClr val="FF0000"/>
                </a:solidFill>
              </a:rPr>
              <a:t>(PA) </a:t>
            </a:r>
            <a:r>
              <a:rPr lang="en-US" altLang="en-US" dirty="0"/>
              <a:t>or </a:t>
            </a:r>
            <a:r>
              <a:rPr lang="en-US" altLang="en-US" dirty="0">
                <a:solidFill>
                  <a:srgbClr val="FF0000"/>
                </a:solidFill>
              </a:rPr>
              <a:t>optoacoustic (OA) </a:t>
            </a:r>
            <a:r>
              <a:rPr lang="en-US" altLang="en-US" dirty="0"/>
              <a:t>effect, i.e. the generation of acoustic waves due to the absorption of modulated electromagnetic waves, is an old effect, discovered by </a:t>
            </a:r>
            <a:r>
              <a:rPr lang="en-US" altLang="en-US" dirty="0">
                <a:solidFill>
                  <a:srgbClr val="FF0000"/>
                </a:solidFill>
              </a:rPr>
              <a:t>Bell in 1880. </a:t>
            </a:r>
          </a:p>
          <a:p>
            <a:pPr algn="just">
              <a:buFont typeface="Wingdings" panose="05000000000000000000" pitchFamily="2" charset="2"/>
              <a:buChar char="Ø"/>
            </a:pPr>
            <a:r>
              <a:rPr lang="en-US" altLang="en-US" dirty="0"/>
              <a:t>This effect is weak; only </a:t>
            </a:r>
            <a:r>
              <a:rPr lang="en-US" altLang="en-US" dirty="0">
                <a:solidFill>
                  <a:srgbClr val="00B050"/>
                </a:solidFill>
              </a:rPr>
              <a:t>a very small fraction (&lt;1ppm) of the absorbed optical energy </a:t>
            </a:r>
            <a:r>
              <a:rPr lang="en-US" altLang="en-US" dirty="0"/>
              <a:t>is converted into acoustic energy.</a:t>
            </a:r>
          </a:p>
        </p:txBody>
      </p:sp>
      <p:sp>
        <p:nvSpPr>
          <p:cNvPr id="7" name="object 6">
            <a:extLst>
              <a:ext uri="{FF2B5EF4-FFF2-40B4-BE49-F238E27FC236}">
                <a16:creationId xmlns:a16="http://schemas.microsoft.com/office/drawing/2014/main" id="{C289D726-ED64-49D2-A3DC-F65C17799CDF}"/>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a:solidFill>
                  <a:srgbClr val="7030A0"/>
                </a:solidFill>
                <a:latin typeface="Arial Rounded MT Bold" panose="020F0704030504030204" pitchFamily="34" charset="0"/>
                <a:cs typeface="Times New Roman"/>
              </a:rPr>
              <a:t>Photoacoustic Spectroscopy</a:t>
            </a:r>
            <a:endParaRPr lang="en-US" sz="2300" spc="25" dirty="0">
              <a:solidFill>
                <a:srgbClr val="7030A0"/>
              </a:solidFill>
              <a:latin typeface="Arial Rounded MT Bold" panose="020F0704030504030204" pitchFamily="34" charset="0"/>
              <a:cs typeface="Times New Roman"/>
            </a:endParaRPr>
          </a:p>
        </p:txBody>
      </p:sp>
    </p:spTree>
    <p:extLst>
      <p:ext uri="{BB962C8B-B14F-4D97-AF65-F5344CB8AC3E}">
        <p14:creationId xmlns:p14="http://schemas.microsoft.com/office/powerpoint/2010/main" val="176973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263F7-C0BE-E3DB-F93C-1715039F7A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0B2E39-4055-4157-71EC-F9CB116B5C8D}"/>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9E6964-405E-A9C0-8860-373A9B1B13A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7" name="Rectangle 2">
            <a:extLst>
              <a:ext uri="{FF2B5EF4-FFF2-40B4-BE49-F238E27FC236}">
                <a16:creationId xmlns:a16="http://schemas.microsoft.com/office/drawing/2014/main" id="{4B2FBCD7-E86A-85FD-384B-1BF916AFE2F1}"/>
              </a:ext>
            </a:extLst>
          </p:cNvPr>
          <p:cNvSpPr>
            <a:spLocks noGrp="1" noRot="1" noChangeArrowheads="1"/>
          </p:cNvSpPr>
          <p:nvPr>
            <p:ph type="title"/>
          </p:nvPr>
        </p:nvSpPr>
        <p:spPr>
          <a:xfrm>
            <a:off x="457200" y="1081281"/>
            <a:ext cx="4114800" cy="182562"/>
          </a:xfrm>
        </p:spPr>
        <p:txBody>
          <a:bodyPr>
            <a:noAutofit/>
          </a:bodyPr>
          <a:lstStyle/>
          <a:p>
            <a:r>
              <a:rPr lang="en-US" altLang="en-US" sz="2800" b="1" dirty="0">
                <a:solidFill>
                  <a:srgbClr val="0000FF"/>
                </a:solidFill>
              </a:rPr>
              <a:t>PA spectroscopy in gases</a:t>
            </a:r>
          </a:p>
        </p:txBody>
      </p:sp>
      <p:sp>
        <p:nvSpPr>
          <p:cNvPr id="8" name="Rectangle 3">
            <a:extLst>
              <a:ext uri="{FF2B5EF4-FFF2-40B4-BE49-F238E27FC236}">
                <a16:creationId xmlns:a16="http://schemas.microsoft.com/office/drawing/2014/main" id="{9B790490-764D-604D-C5EB-0872ABA71B19}"/>
              </a:ext>
            </a:extLst>
          </p:cNvPr>
          <p:cNvSpPr txBox="1">
            <a:spLocks noChangeArrowheads="1"/>
          </p:cNvSpPr>
          <p:nvPr/>
        </p:nvSpPr>
        <p:spPr>
          <a:xfrm>
            <a:off x="457200" y="146855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altLang="en-US" dirty="0"/>
              <a:t> </a:t>
            </a:r>
            <a:r>
              <a:rPr lang="en-US" altLang="en-US" dirty="0">
                <a:solidFill>
                  <a:srgbClr val="FF0000"/>
                </a:solidFill>
              </a:rPr>
              <a:t>Kreuzer (1971) </a:t>
            </a:r>
            <a:r>
              <a:rPr lang="en-US" altLang="en-US" dirty="0"/>
              <a:t>reported that an ultra low gas concentration can be detected by OA using an </a:t>
            </a:r>
            <a:r>
              <a:rPr lang="en-US" altLang="en-US" dirty="0">
                <a:solidFill>
                  <a:srgbClr val="FF0000"/>
                </a:solidFill>
              </a:rPr>
              <a:t>infrared laser beam</a:t>
            </a:r>
            <a:r>
              <a:rPr lang="en-US" altLang="en-US" dirty="0"/>
              <a:t> as a light source.</a:t>
            </a:r>
          </a:p>
          <a:p>
            <a:pPr algn="just">
              <a:buFont typeface="Wingdings" panose="05000000000000000000" pitchFamily="2" charset="2"/>
              <a:buNone/>
            </a:pPr>
            <a:endParaRPr lang="en-US" altLang="en-US" dirty="0"/>
          </a:p>
          <a:p>
            <a:pPr algn="just">
              <a:buFont typeface="Wingdings" panose="05000000000000000000" pitchFamily="2" charset="2"/>
              <a:buChar char="Ø"/>
            </a:pPr>
            <a:r>
              <a:rPr lang="en-US" altLang="en-US" dirty="0"/>
              <a:t>A sensitivity </a:t>
            </a:r>
            <a:r>
              <a:rPr lang="en-US" altLang="en-US" dirty="0">
                <a:solidFill>
                  <a:srgbClr val="FF0000"/>
                </a:solidFill>
              </a:rPr>
              <a:t>limit of a concentration of 10</a:t>
            </a:r>
            <a:r>
              <a:rPr lang="en-US" altLang="en-US" baseline="30000" dirty="0">
                <a:solidFill>
                  <a:srgbClr val="FF0000"/>
                </a:solidFill>
              </a:rPr>
              <a:t>-8</a:t>
            </a:r>
            <a:r>
              <a:rPr lang="en-US" altLang="en-US" dirty="0">
                <a:solidFill>
                  <a:srgbClr val="FF0000"/>
                </a:solidFill>
              </a:rPr>
              <a:t> </a:t>
            </a:r>
            <a:r>
              <a:rPr lang="en-US" altLang="en-US" dirty="0"/>
              <a:t>of methane in nitrogen was demonstrated, and a limit </a:t>
            </a:r>
            <a:r>
              <a:rPr lang="en-US" altLang="en-US" dirty="0">
                <a:solidFill>
                  <a:srgbClr val="FF0000"/>
                </a:solidFill>
              </a:rPr>
              <a:t>as low as 10</a:t>
            </a:r>
            <a:r>
              <a:rPr lang="en-US" altLang="en-US" baseline="30000" dirty="0">
                <a:solidFill>
                  <a:srgbClr val="FF0000"/>
                </a:solidFill>
              </a:rPr>
              <a:t>-13</a:t>
            </a:r>
            <a:r>
              <a:rPr lang="en-US" altLang="en-US" dirty="0">
                <a:solidFill>
                  <a:srgbClr val="FF0000"/>
                </a:solidFill>
              </a:rPr>
              <a:t> </a:t>
            </a:r>
            <a:r>
              <a:rPr lang="en-US" altLang="en-US" dirty="0"/>
              <a:t>could be expected with an improved light source.</a:t>
            </a:r>
          </a:p>
          <a:p>
            <a:pPr algn="just">
              <a:buFont typeface="Wingdings" panose="05000000000000000000" pitchFamily="2" charset="2"/>
              <a:buNone/>
            </a:pPr>
            <a:endParaRPr lang="en-US" altLang="en-US" dirty="0"/>
          </a:p>
          <a:p>
            <a:pPr algn="just">
              <a:buFont typeface="Wingdings" panose="05000000000000000000" pitchFamily="2" charset="2"/>
              <a:buChar char="Ø"/>
            </a:pPr>
            <a:endParaRPr lang="en-US" altLang="en-US" dirty="0"/>
          </a:p>
          <a:p>
            <a:pPr algn="just">
              <a:buFont typeface="Wingdings" panose="05000000000000000000" pitchFamily="2" charset="2"/>
              <a:buNone/>
            </a:pPr>
            <a:endParaRPr lang="en-US" altLang="en-US" dirty="0"/>
          </a:p>
        </p:txBody>
      </p:sp>
      <p:sp>
        <p:nvSpPr>
          <p:cNvPr id="9" name="object 6">
            <a:extLst>
              <a:ext uri="{FF2B5EF4-FFF2-40B4-BE49-F238E27FC236}">
                <a16:creationId xmlns:a16="http://schemas.microsoft.com/office/drawing/2014/main" id="{307BC494-CE67-4801-8E4C-2BA51490A45B}"/>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a:solidFill>
                  <a:srgbClr val="7030A0"/>
                </a:solidFill>
                <a:latin typeface="Arial Rounded MT Bold" panose="020F0704030504030204" pitchFamily="34" charset="0"/>
                <a:cs typeface="Times New Roman"/>
              </a:rPr>
              <a:t>Photoacoustic Spectroscopy</a:t>
            </a:r>
            <a:endParaRPr lang="en-US" sz="2300" spc="25" dirty="0">
              <a:solidFill>
                <a:srgbClr val="7030A0"/>
              </a:solidFill>
              <a:latin typeface="Arial Rounded MT Bold" panose="020F0704030504030204" pitchFamily="34" charset="0"/>
              <a:cs typeface="Times New Roman"/>
            </a:endParaRPr>
          </a:p>
        </p:txBody>
      </p:sp>
    </p:spTree>
    <p:extLst>
      <p:ext uri="{BB962C8B-B14F-4D97-AF65-F5344CB8AC3E}">
        <p14:creationId xmlns:p14="http://schemas.microsoft.com/office/powerpoint/2010/main" val="293882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AD62-5B55-0A55-A272-B3618BCD97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142201-DC6A-1B40-AD2F-539A1ED2F13B}"/>
              </a:ext>
            </a:extLst>
          </p:cNvPr>
          <p:cNvSpPr/>
          <p:nvPr/>
        </p:nvSpPr>
        <p:spPr>
          <a:xfrm>
            <a:off x="1" y="6086168"/>
            <a:ext cx="9144000" cy="771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615765-9D20-8F65-3646-E336817089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96229" y="72820"/>
            <a:ext cx="2297452" cy="647392"/>
          </a:xfrm>
          <a:prstGeom prst="rect">
            <a:avLst/>
          </a:prstGeom>
        </p:spPr>
      </p:pic>
      <p:sp>
        <p:nvSpPr>
          <p:cNvPr id="10" name="object 6">
            <a:extLst>
              <a:ext uri="{FF2B5EF4-FFF2-40B4-BE49-F238E27FC236}">
                <a16:creationId xmlns:a16="http://schemas.microsoft.com/office/drawing/2014/main" id="{39E37941-FF23-14AF-DBB1-C02EC6EFB2B3}"/>
              </a:ext>
            </a:extLst>
          </p:cNvPr>
          <p:cNvSpPr txBox="1"/>
          <p:nvPr/>
        </p:nvSpPr>
        <p:spPr>
          <a:xfrm>
            <a:off x="304800" y="190039"/>
            <a:ext cx="5968180" cy="353943"/>
          </a:xfrm>
          <a:prstGeom prst="rect">
            <a:avLst/>
          </a:prstGeom>
          <a:solidFill>
            <a:schemeClr val="accent6">
              <a:lumMod val="20000"/>
              <a:lumOff val="80000"/>
            </a:schemeClr>
          </a:solidFill>
          <a:scene3d>
            <a:camera prst="orthographicFront"/>
            <a:lightRig rig="threePt" dir="t"/>
          </a:scene3d>
          <a:sp3d>
            <a:bevelT/>
          </a:sp3d>
        </p:spPr>
        <p:txBody>
          <a:bodyPr vert="horz" wrap="square" lIns="0" tIns="0" rIns="0" bIns="0" rtlCol="0">
            <a:spAutoFit/>
          </a:bodyPr>
          <a:lstStyle/>
          <a:p>
            <a:pPr marL="703580" algn="ctr">
              <a:lnSpc>
                <a:spcPct val="100000"/>
              </a:lnSpc>
            </a:pPr>
            <a:r>
              <a:rPr lang="en-US" sz="2300" spc="25">
                <a:solidFill>
                  <a:srgbClr val="7030A0"/>
                </a:solidFill>
                <a:latin typeface="Arial Rounded MT Bold" panose="020F0704030504030204" pitchFamily="34" charset="0"/>
                <a:cs typeface="Times New Roman"/>
              </a:rPr>
              <a:t>Photoacoustic Spectroscopy</a:t>
            </a:r>
            <a:endParaRPr lang="en-US" sz="2300" spc="25" dirty="0">
              <a:solidFill>
                <a:srgbClr val="7030A0"/>
              </a:solidFill>
              <a:latin typeface="Arial Rounded MT Bold" panose="020F0704030504030204" pitchFamily="34" charset="0"/>
              <a:cs typeface="Times New Roman"/>
            </a:endParaRPr>
          </a:p>
        </p:txBody>
      </p:sp>
      <p:sp>
        <p:nvSpPr>
          <p:cNvPr id="3" name="TextBox 2">
            <a:extLst>
              <a:ext uri="{FF2B5EF4-FFF2-40B4-BE49-F238E27FC236}">
                <a16:creationId xmlns:a16="http://schemas.microsoft.com/office/drawing/2014/main" id="{08DD093A-2F6E-D486-4013-B8B9053C9B77}"/>
              </a:ext>
            </a:extLst>
          </p:cNvPr>
          <p:cNvSpPr txBox="1"/>
          <p:nvPr/>
        </p:nvSpPr>
        <p:spPr>
          <a:xfrm>
            <a:off x="140109" y="771700"/>
            <a:ext cx="8413955" cy="923330"/>
          </a:xfrm>
          <a:prstGeom prst="rect">
            <a:avLst/>
          </a:prstGeom>
          <a:noFill/>
        </p:spPr>
        <p:txBody>
          <a:bodyPr wrap="square">
            <a:spAutoFit/>
          </a:bodyPr>
          <a:lstStyle/>
          <a:p>
            <a:r>
              <a:rPr lang="en-US" sz="1800" spc="-5" dirty="0">
                <a:latin typeface="Times New Roman"/>
                <a:cs typeface="Times New Roman"/>
              </a:rPr>
              <a:t>Photoacousti</a:t>
            </a:r>
            <a:r>
              <a:rPr lang="en-US" sz="1800" dirty="0">
                <a:latin typeface="Times New Roman"/>
                <a:cs typeface="Times New Roman"/>
              </a:rPr>
              <a:t>c </a:t>
            </a:r>
            <a:r>
              <a:rPr lang="en-US" sz="1800" spc="-5" dirty="0">
                <a:latin typeface="Times New Roman"/>
                <a:cs typeface="Times New Roman"/>
              </a:rPr>
              <a:t>spectrosco</a:t>
            </a:r>
            <a:r>
              <a:rPr lang="en-US" sz="1800" spc="-15" dirty="0">
                <a:latin typeface="Times New Roman"/>
                <a:cs typeface="Times New Roman"/>
              </a:rPr>
              <a:t>p</a:t>
            </a:r>
            <a:r>
              <a:rPr lang="en-US" sz="1800" dirty="0">
                <a:latin typeface="Times New Roman"/>
                <a:cs typeface="Times New Roman"/>
              </a:rPr>
              <a:t>y </a:t>
            </a:r>
            <a:r>
              <a:rPr lang="en-US" sz="1800" spc="-5" dirty="0">
                <a:latin typeface="Times New Roman"/>
                <a:cs typeface="Times New Roman"/>
              </a:rPr>
              <a:t>i</a:t>
            </a:r>
            <a:r>
              <a:rPr lang="en-US" sz="1800" dirty="0">
                <a:latin typeface="Times New Roman"/>
                <a:cs typeface="Times New Roman"/>
              </a:rPr>
              <a:t>s a </a:t>
            </a:r>
            <a:r>
              <a:rPr lang="en-US" sz="1800" spc="-5" dirty="0">
                <a:solidFill>
                  <a:srgbClr val="0000FF"/>
                </a:solidFill>
                <a:latin typeface="Times New Roman"/>
                <a:cs typeface="Times New Roman"/>
              </a:rPr>
              <a:t>sensit</a:t>
            </a:r>
            <a:r>
              <a:rPr lang="en-US" sz="1800" spc="-30" dirty="0">
                <a:solidFill>
                  <a:srgbClr val="0000FF"/>
                </a:solidFill>
                <a:latin typeface="Times New Roman"/>
                <a:cs typeface="Times New Roman"/>
              </a:rPr>
              <a:t>i</a:t>
            </a:r>
            <a:r>
              <a:rPr lang="en-US" sz="1800" spc="-20" dirty="0">
                <a:solidFill>
                  <a:srgbClr val="0000FF"/>
                </a:solidFill>
                <a:latin typeface="Times New Roman"/>
                <a:cs typeface="Times New Roman"/>
              </a:rPr>
              <a:t>v</a:t>
            </a:r>
            <a:r>
              <a:rPr lang="en-US" sz="1800" dirty="0">
                <a:solidFill>
                  <a:srgbClr val="0000FF"/>
                </a:solidFill>
                <a:latin typeface="Times New Roman"/>
                <a:cs typeface="Times New Roman"/>
              </a:rPr>
              <a:t>e </a:t>
            </a:r>
            <a:r>
              <a:rPr lang="en-US" sz="1800" spc="-5" dirty="0">
                <a:solidFill>
                  <a:srgbClr val="0000FF"/>
                </a:solidFill>
                <a:latin typeface="Times New Roman"/>
                <a:cs typeface="Times New Roman"/>
              </a:rPr>
              <a:t>techniqu</a:t>
            </a:r>
            <a:r>
              <a:rPr lang="en-US" sz="1800" dirty="0">
                <a:solidFill>
                  <a:srgbClr val="0000FF"/>
                </a:solidFill>
                <a:latin typeface="Times New Roman"/>
                <a:cs typeface="Times New Roman"/>
              </a:rPr>
              <a:t>e </a:t>
            </a:r>
            <a:r>
              <a:rPr lang="en-US" sz="1800" spc="-5" dirty="0">
                <a:latin typeface="Times New Roman"/>
                <a:cs typeface="Times New Roman"/>
              </a:rPr>
              <a:t>fo</a:t>
            </a:r>
            <a:r>
              <a:rPr lang="en-US" sz="1800" dirty="0">
                <a:latin typeface="Times New Roman"/>
                <a:cs typeface="Times New Roman"/>
              </a:rPr>
              <a:t>r </a:t>
            </a:r>
            <a:r>
              <a:rPr lang="en-US" sz="1800" spc="-5" dirty="0">
                <a:latin typeface="Times New Roman"/>
                <a:cs typeface="Times New Roman"/>
              </a:rPr>
              <a:t>measurin</a:t>
            </a:r>
            <a:r>
              <a:rPr lang="en-US" sz="1800" dirty="0">
                <a:latin typeface="Times New Roman"/>
                <a:cs typeface="Times New Roman"/>
              </a:rPr>
              <a:t>g </a:t>
            </a:r>
            <a:r>
              <a:rPr lang="en-US" sz="1800" spc="-5" dirty="0">
                <a:solidFill>
                  <a:srgbClr val="0000FF"/>
                </a:solidFill>
                <a:latin typeface="Times New Roman"/>
                <a:cs typeface="Times New Roman"/>
              </a:rPr>
              <a:t>smal</a:t>
            </a:r>
            <a:r>
              <a:rPr lang="en-US" sz="1800" dirty="0">
                <a:solidFill>
                  <a:srgbClr val="0000FF"/>
                </a:solidFill>
                <a:latin typeface="Times New Roman"/>
                <a:cs typeface="Times New Roman"/>
              </a:rPr>
              <a:t>l </a:t>
            </a:r>
            <a:r>
              <a:rPr lang="en-US" sz="1800" spc="-5" dirty="0">
                <a:solidFill>
                  <a:srgbClr val="0000FF"/>
                </a:solidFill>
                <a:latin typeface="Times New Roman"/>
                <a:cs typeface="Times New Roman"/>
              </a:rPr>
              <a:t>absorption</a:t>
            </a:r>
            <a:r>
              <a:rPr lang="en-US" sz="1800" dirty="0">
                <a:solidFill>
                  <a:srgbClr val="0000FF"/>
                </a:solidFill>
                <a:latin typeface="Times New Roman"/>
                <a:cs typeface="Times New Roman"/>
              </a:rPr>
              <a:t>s </a:t>
            </a:r>
            <a:r>
              <a:rPr lang="en-US" sz="1800" spc="-5" dirty="0">
                <a:latin typeface="Times New Roman"/>
                <a:cs typeface="Times New Roman"/>
              </a:rPr>
              <a:t>tha</a:t>
            </a:r>
            <a:r>
              <a:rPr lang="en-US" sz="1800" dirty="0">
                <a:latin typeface="Times New Roman"/>
                <a:cs typeface="Times New Roman"/>
              </a:rPr>
              <a:t>t </a:t>
            </a:r>
            <a:r>
              <a:rPr lang="en-US" sz="1800" spc="-5" dirty="0">
                <a:latin typeface="Times New Roman"/>
                <a:cs typeface="Times New Roman"/>
              </a:rPr>
              <a:t>are</a:t>
            </a:r>
            <a:r>
              <a:rPr lang="en-US" sz="1800" dirty="0">
                <a:latin typeface="Times New Roman"/>
                <a:cs typeface="Times New Roman"/>
              </a:rPr>
              <a:t> </a:t>
            </a:r>
            <a:r>
              <a:rPr lang="en-US" sz="1800" spc="-5" dirty="0">
                <a:latin typeface="Times New Roman"/>
                <a:cs typeface="Times New Roman"/>
              </a:rPr>
              <a:t>mainl</a:t>
            </a:r>
            <a:r>
              <a:rPr lang="en-US" sz="1800" dirty="0">
                <a:latin typeface="Times New Roman"/>
                <a:cs typeface="Times New Roman"/>
              </a:rPr>
              <a:t>y </a:t>
            </a:r>
            <a:r>
              <a:rPr lang="en-US" sz="1800" spc="-5" dirty="0">
                <a:latin typeface="Times New Roman"/>
                <a:cs typeface="Times New Roman"/>
              </a:rPr>
              <a:t>applie</a:t>
            </a:r>
            <a:r>
              <a:rPr lang="en-US" sz="1800" dirty="0">
                <a:latin typeface="Times New Roman"/>
                <a:cs typeface="Times New Roman"/>
              </a:rPr>
              <a:t>d </a:t>
            </a:r>
            <a:r>
              <a:rPr lang="en-US" sz="1800" spc="-5" dirty="0">
                <a:latin typeface="Times New Roman"/>
                <a:cs typeface="Times New Roman"/>
              </a:rPr>
              <a:t>whe</a:t>
            </a:r>
            <a:r>
              <a:rPr lang="en-US" sz="1800" dirty="0">
                <a:latin typeface="Times New Roman"/>
                <a:cs typeface="Times New Roman"/>
              </a:rPr>
              <a:t>n </a:t>
            </a:r>
            <a:r>
              <a:rPr lang="en-US" sz="1800" spc="-5" dirty="0">
                <a:solidFill>
                  <a:srgbClr val="0000FF"/>
                </a:solidFill>
                <a:latin typeface="Times New Roman"/>
                <a:cs typeface="Times New Roman"/>
              </a:rPr>
              <a:t>minut</a:t>
            </a:r>
            <a:r>
              <a:rPr lang="en-US" sz="1800" dirty="0">
                <a:solidFill>
                  <a:srgbClr val="0000FF"/>
                </a:solidFill>
                <a:latin typeface="Times New Roman"/>
                <a:cs typeface="Times New Roman"/>
              </a:rPr>
              <a:t>e </a:t>
            </a:r>
            <a:r>
              <a:rPr lang="en-US" sz="1800" spc="-5" dirty="0">
                <a:solidFill>
                  <a:srgbClr val="0000FF"/>
                </a:solidFill>
                <a:latin typeface="Times New Roman"/>
                <a:cs typeface="Times New Roman"/>
              </a:rPr>
              <a:t>concentration</a:t>
            </a:r>
            <a:r>
              <a:rPr lang="en-US" sz="1800" dirty="0">
                <a:solidFill>
                  <a:srgbClr val="0000FF"/>
                </a:solidFill>
                <a:latin typeface="Times New Roman"/>
                <a:cs typeface="Times New Roman"/>
              </a:rPr>
              <a:t>s </a:t>
            </a:r>
            <a:r>
              <a:rPr lang="en-US" sz="1800" spc="-5" dirty="0">
                <a:solidFill>
                  <a:srgbClr val="0000FF"/>
                </a:solidFill>
                <a:latin typeface="Times New Roman"/>
                <a:cs typeface="Times New Roman"/>
              </a:rPr>
              <a:t>o</a:t>
            </a:r>
            <a:r>
              <a:rPr lang="en-US" sz="1800" dirty="0">
                <a:solidFill>
                  <a:srgbClr val="0000FF"/>
                </a:solidFill>
                <a:latin typeface="Times New Roman"/>
                <a:cs typeface="Times New Roman"/>
              </a:rPr>
              <a:t>f </a:t>
            </a:r>
            <a:r>
              <a:rPr lang="en-US" sz="1800" spc="-5" dirty="0">
                <a:solidFill>
                  <a:srgbClr val="0000FF"/>
                </a:solidFill>
                <a:latin typeface="Times New Roman"/>
                <a:cs typeface="Times New Roman"/>
              </a:rPr>
              <a:t>molecular specie</a:t>
            </a:r>
            <a:r>
              <a:rPr lang="en-US" sz="1800" dirty="0">
                <a:solidFill>
                  <a:srgbClr val="0000FF"/>
                </a:solidFill>
                <a:latin typeface="Times New Roman"/>
                <a:cs typeface="Times New Roman"/>
              </a:rPr>
              <a:t>s </a:t>
            </a:r>
            <a:r>
              <a:rPr lang="en-US" sz="1800" spc="-5" dirty="0">
                <a:latin typeface="Times New Roman"/>
                <a:cs typeface="Times New Roman"/>
              </a:rPr>
              <a:t>h</a:t>
            </a:r>
            <a:r>
              <a:rPr lang="en-US" sz="1800" spc="-25" dirty="0">
                <a:latin typeface="Times New Roman"/>
                <a:cs typeface="Times New Roman"/>
              </a:rPr>
              <a:t>a</a:t>
            </a:r>
            <a:r>
              <a:rPr lang="en-US" sz="1800" spc="-20" dirty="0">
                <a:latin typeface="Times New Roman"/>
                <a:cs typeface="Times New Roman"/>
              </a:rPr>
              <a:t>v</a:t>
            </a:r>
            <a:r>
              <a:rPr lang="en-US" sz="1800" dirty="0">
                <a:latin typeface="Times New Roman"/>
                <a:cs typeface="Times New Roman"/>
              </a:rPr>
              <a:t>e </a:t>
            </a:r>
            <a:r>
              <a:rPr lang="en-US" sz="1800" spc="-5" dirty="0">
                <a:latin typeface="Times New Roman"/>
                <a:cs typeface="Times New Roman"/>
              </a:rPr>
              <a:t>t</a:t>
            </a:r>
            <a:r>
              <a:rPr lang="en-US" sz="1800" dirty="0">
                <a:latin typeface="Times New Roman"/>
                <a:cs typeface="Times New Roman"/>
              </a:rPr>
              <a:t>o </a:t>
            </a:r>
            <a:r>
              <a:rPr lang="en-US" sz="1800" spc="-5" dirty="0">
                <a:latin typeface="Times New Roman"/>
                <a:cs typeface="Times New Roman"/>
              </a:rPr>
              <a:t>b</a:t>
            </a:r>
            <a:r>
              <a:rPr lang="en-US" sz="1800" dirty="0">
                <a:latin typeface="Times New Roman"/>
                <a:cs typeface="Times New Roman"/>
              </a:rPr>
              <a:t>e </a:t>
            </a:r>
            <a:r>
              <a:rPr lang="en-US" sz="1800" spc="-5" dirty="0">
                <a:solidFill>
                  <a:srgbClr val="FF0000"/>
                </a:solidFill>
                <a:latin typeface="Times New Roman"/>
                <a:cs typeface="Times New Roman"/>
              </a:rPr>
              <a:t>detecte</a:t>
            </a:r>
            <a:r>
              <a:rPr lang="en-US" sz="1800" dirty="0">
                <a:solidFill>
                  <a:srgbClr val="FF0000"/>
                </a:solidFill>
                <a:latin typeface="Times New Roman"/>
                <a:cs typeface="Times New Roman"/>
              </a:rPr>
              <a:t>d</a:t>
            </a:r>
            <a:r>
              <a:rPr lang="en-US" sz="1800" dirty="0">
                <a:latin typeface="Times New Roman"/>
                <a:cs typeface="Times New Roman"/>
              </a:rPr>
              <a:t> </a:t>
            </a:r>
            <a:r>
              <a:rPr lang="en-US" sz="1800" spc="-5" dirty="0">
                <a:latin typeface="Times New Roman"/>
                <a:cs typeface="Times New Roman"/>
              </a:rPr>
              <a:t>i</a:t>
            </a:r>
            <a:r>
              <a:rPr lang="en-US" sz="1800" dirty="0">
                <a:latin typeface="Times New Roman"/>
                <a:cs typeface="Times New Roman"/>
              </a:rPr>
              <a:t>n </a:t>
            </a:r>
            <a:r>
              <a:rPr lang="en-US" sz="1800" spc="-5" dirty="0">
                <a:latin typeface="Times New Roman"/>
                <a:cs typeface="Times New Roman"/>
              </a:rPr>
              <a:t>th</a:t>
            </a:r>
            <a:r>
              <a:rPr lang="en-US" sz="1800" dirty="0">
                <a:latin typeface="Times New Roman"/>
                <a:cs typeface="Times New Roman"/>
              </a:rPr>
              <a:t>e </a:t>
            </a:r>
            <a:r>
              <a:rPr lang="en-US" sz="1800" spc="-5" dirty="0">
                <a:latin typeface="Times New Roman"/>
                <a:cs typeface="Times New Roman"/>
              </a:rPr>
              <a:t>presenc</a:t>
            </a:r>
            <a:r>
              <a:rPr lang="en-US" sz="1800" dirty="0">
                <a:latin typeface="Times New Roman"/>
                <a:cs typeface="Times New Roman"/>
              </a:rPr>
              <a:t>e </a:t>
            </a:r>
            <a:r>
              <a:rPr lang="en-US" sz="1800" spc="-5" dirty="0">
                <a:latin typeface="Times New Roman"/>
                <a:cs typeface="Times New Roman"/>
              </a:rPr>
              <a:t>o</a:t>
            </a:r>
            <a:r>
              <a:rPr lang="en-US" sz="1800" dirty="0">
                <a:latin typeface="Times New Roman"/>
                <a:cs typeface="Times New Roman"/>
              </a:rPr>
              <a:t>f </a:t>
            </a:r>
            <a:r>
              <a:rPr lang="en-US" sz="1800" spc="-5" dirty="0">
                <a:latin typeface="Times New Roman"/>
                <a:cs typeface="Times New Roman"/>
              </a:rPr>
              <a:t>othe</a:t>
            </a:r>
            <a:r>
              <a:rPr lang="en-US" sz="1800" dirty="0">
                <a:latin typeface="Times New Roman"/>
                <a:cs typeface="Times New Roman"/>
              </a:rPr>
              <a:t>r </a:t>
            </a:r>
            <a:r>
              <a:rPr lang="en-US" sz="1800" spc="-5" dirty="0">
                <a:latin typeface="Times New Roman"/>
                <a:cs typeface="Times New Roman"/>
              </a:rPr>
              <a:t>component</a:t>
            </a:r>
            <a:r>
              <a:rPr lang="en-US" sz="1800" dirty="0">
                <a:latin typeface="Times New Roman"/>
                <a:cs typeface="Times New Roman"/>
              </a:rPr>
              <a:t>s </a:t>
            </a:r>
            <a:r>
              <a:rPr lang="en-US" sz="1800" spc="-5" dirty="0">
                <a:latin typeface="Times New Roman"/>
                <a:cs typeface="Times New Roman"/>
              </a:rPr>
              <a:t>a</a:t>
            </a:r>
            <a:r>
              <a:rPr lang="en-US" sz="1800" dirty="0">
                <a:latin typeface="Times New Roman"/>
                <a:cs typeface="Times New Roman"/>
              </a:rPr>
              <a:t>t </a:t>
            </a:r>
            <a:r>
              <a:rPr lang="en-US" sz="1800" spc="-5" dirty="0">
                <a:latin typeface="Times New Roman"/>
                <a:cs typeface="Times New Roman"/>
              </a:rPr>
              <a:t>higher pressure</a:t>
            </a:r>
            <a:r>
              <a:rPr lang="en-US" sz="1800" dirty="0">
                <a:latin typeface="Times New Roman"/>
                <a:cs typeface="Times New Roman"/>
              </a:rPr>
              <a:t>. </a:t>
            </a:r>
            <a:endParaRPr lang="en-US" dirty="0"/>
          </a:p>
        </p:txBody>
      </p:sp>
      <p:sp>
        <p:nvSpPr>
          <p:cNvPr id="6" name="object 3">
            <a:extLst>
              <a:ext uri="{FF2B5EF4-FFF2-40B4-BE49-F238E27FC236}">
                <a16:creationId xmlns:a16="http://schemas.microsoft.com/office/drawing/2014/main" id="{C03C8032-C790-1092-66DC-F414CAFBCDB4}"/>
              </a:ext>
            </a:extLst>
          </p:cNvPr>
          <p:cNvSpPr/>
          <p:nvPr/>
        </p:nvSpPr>
        <p:spPr>
          <a:xfrm>
            <a:off x="550606" y="2039370"/>
            <a:ext cx="6499123" cy="1883702"/>
          </a:xfrm>
          <a:prstGeom prst="rect">
            <a:avLst/>
          </a:prstGeom>
          <a:blipFill>
            <a:blip r:embed="rId3"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6FDF90FC-43E6-D475-1996-03B1184094C0}"/>
              </a:ext>
            </a:extLst>
          </p:cNvPr>
          <p:cNvSpPr txBox="1"/>
          <p:nvPr/>
        </p:nvSpPr>
        <p:spPr>
          <a:xfrm>
            <a:off x="216309" y="4267412"/>
            <a:ext cx="8711381" cy="2062103"/>
          </a:xfrm>
          <a:prstGeom prst="rect">
            <a:avLst/>
          </a:prstGeom>
          <a:noFill/>
        </p:spPr>
        <p:txBody>
          <a:bodyPr wrap="square">
            <a:spAutoFit/>
          </a:bodyPr>
          <a:lstStyle/>
          <a:p>
            <a:r>
              <a:rPr lang="en-US" sz="1600" spc="-5" dirty="0">
                <a:latin typeface="Times New Roman"/>
                <a:cs typeface="Times New Roman"/>
              </a:rPr>
              <a:t>Th</a:t>
            </a:r>
            <a:r>
              <a:rPr lang="en-US" sz="1600" dirty="0">
                <a:latin typeface="Times New Roman"/>
                <a:cs typeface="Times New Roman"/>
              </a:rPr>
              <a:t>e</a:t>
            </a:r>
            <a:r>
              <a:rPr lang="en-US" sz="1600" spc="90" dirty="0">
                <a:latin typeface="Times New Roman"/>
                <a:cs typeface="Times New Roman"/>
              </a:rPr>
              <a:t> </a:t>
            </a:r>
            <a:r>
              <a:rPr lang="en-US" sz="1600" spc="-5" dirty="0">
                <a:latin typeface="Times New Roman"/>
                <a:cs typeface="Times New Roman"/>
              </a:rPr>
              <a:t>lase</a:t>
            </a:r>
            <a:r>
              <a:rPr lang="en-US" sz="1600" dirty="0">
                <a:latin typeface="Times New Roman"/>
                <a:cs typeface="Times New Roman"/>
              </a:rPr>
              <a:t>r</a:t>
            </a:r>
            <a:r>
              <a:rPr lang="en-US" sz="1600" spc="80" dirty="0">
                <a:latin typeface="Times New Roman"/>
                <a:cs typeface="Times New Roman"/>
              </a:rPr>
              <a:t> </a:t>
            </a:r>
            <a:r>
              <a:rPr lang="en-US" sz="1600" spc="-5" dirty="0">
                <a:latin typeface="Times New Roman"/>
                <a:cs typeface="Times New Roman"/>
              </a:rPr>
              <a:t>bea</a:t>
            </a:r>
            <a:r>
              <a:rPr lang="en-US" sz="1600" dirty="0">
                <a:latin typeface="Times New Roman"/>
                <a:cs typeface="Times New Roman"/>
              </a:rPr>
              <a:t>m</a:t>
            </a:r>
            <a:r>
              <a:rPr lang="en-US" sz="1600" spc="85"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s</a:t>
            </a:r>
            <a:r>
              <a:rPr lang="en-US" sz="1600" spc="85" dirty="0">
                <a:latin typeface="Times New Roman"/>
                <a:cs typeface="Times New Roman"/>
              </a:rPr>
              <a:t> </a:t>
            </a:r>
            <a:r>
              <a:rPr lang="en-US" sz="1600" spc="-5" dirty="0">
                <a:latin typeface="Times New Roman"/>
                <a:cs typeface="Times New Roman"/>
              </a:rPr>
              <a:t>sen</a:t>
            </a:r>
            <a:r>
              <a:rPr lang="en-US" sz="1600" dirty="0">
                <a:latin typeface="Times New Roman"/>
                <a:cs typeface="Times New Roman"/>
              </a:rPr>
              <a:t>t</a:t>
            </a:r>
            <a:r>
              <a:rPr lang="en-US" sz="1600" spc="90" dirty="0">
                <a:latin typeface="Times New Roman"/>
                <a:cs typeface="Times New Roman"/>
              </a:rPr>
              <a:t> </a:t>
            </a:r>
            <a:r>
              <a:rPr lang="en-US" sz="1600" spc="-5" dirty="0">
                <a:latin typeface="Times New Roman"/>
                <a:cs typeface="Times New Roman"/>
              </a:rPr>
              <a:t>throug</a:t>
            </a:r>
            <a:r>
              <a:rPr lang="en-US" sz="1600" dirty="0">
                <a:latin typeface="Times New Roman"/>
                <a:cs typeface="Times New Roman"/>
              </a:rPr>
              <a:t>h</a:t>
            </a:r>
            <a:r>
              <a:rPr lang="en-US" sz="1600" spc="90"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90" dirty="0">
                <a:latin typeface="Times New Roman"/>
                <a:cs typeface="Times New Roman"/>
              </a:rPr>
              <a:t> </a:t>
            </a:r>
            <a:r>
              <a:rPr lang="en-US" sz="1600" spc="-5" dirty="0">
                <a:latin typeface="Times New Roman"/>
                <a:cs typeface="Times New Roman"/>
              </a:rPr>
              <a:t>absorbe</a:t>
            </a:r>
            <a:r>
              <a:rPr lang="en-US" sz="1600" dirty="0">
                <a:latin typeface="Times New Roman"/>
                <a:cs typeface="Times New Roman"/>
              </a:rPr>
              <a:t>r</a:t>
            </a:r>
            <a:r>
              <a:rPr lang="en-US" sz="1600" spc="85" dirty="0">
                <a:latin typeface="Times New Roman"/>
                <a:cs typeface="Times New Roman"/>
              </a:rPr>
              <a:t> </a:t>
            </a:r>
            <a:r>
              <a:rPr lang="en-US" sz="1600" spc="-5" dirty="0">
                <a:latin typeface="Times New Roman"/>
                <a:cs typeface="Times New Roman"/>
              </a:rPr>
              <a:t>cel</a:t>
            </a:r>
            <a:r>
              <a:rPr lang="en-US" sz="1600" dirty="0">
                <a:latin typeface="Times New Roman"/>
                <a:cs typeface="Times New Roman"/>
              </a:rPr>
              <a:t>l</a:t>
            </a:r>
            <a:r>
              <a:rPr lang="en-US" sz="1600" spc="85" dirty="0">
                <a:latin typeface="Times New Roman"/>
                <a:cs typeface="Times New Roman"/>
              </a:rPr>
              <a:t> </a:t>
            </a:r>
            <a:r>
              <a:rPr lang="en-US" sz="1600" spc="-5" dirty="0">
                <a:latin typeface="Times New Roman"/>
                <a:cs typeface="Times New Roman"/>
              </a:rPr>
              <a:t>(Fig</a:t>
            </a:r>
            <a:r>
              <a:rPr lang="en-US" sz="1600" dirty="0">
                <a:latin typeface="Times New Roman"/>
                <a:cs typeface="Times New Roman"/>
              </a:rPr>
              <a:t>.</a:t>
            </a:r>
            <a:r>
              <a:rPr lang="en-US" sz="1600" spc="-5" dirty="0">
                <a:latin typeface="Times New Roman"/>
                <a:cs typeface="Times New Roman"/>
              </a:rPr>
              <a:t>)</a:t>
            </a:r>
            <a:r>
              <a:rPr lang="en-US" sz="1600" dirty="0">
                <a:latin typeface="Times New Roman"/>
                <a:cs typeface="Times New Roman"/>
              </a:rPr>
              <a:t>.</a:t>
            </a:r>
            <a:r>
              <a:rPr lang="en-US" sz="1600" spc="95"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f</a:t>
            </a:r>
            <a:r>
              <a:rPr lang="en-US" sz="1600" spc="85" dirty="0">
                <a:latin typeface="Times New Roman"/>
                <a:cs typeface="Times New Roman"/>
              </a:rPr>
              <a:t> </a:t>
            </a:r>
            <a:r>
              <a:rPr lang="en-US" sz="1600" spc="-5" dirty="0">
                <a:latin typeface="Times New Roman"/>
                <a:cs typeface="Times New Roman"/>
              </a:rPr>
              <a:t>th</a:t>
            </a:r>
            <a:r>
              <a:rPr lang="en-US" sz="1600" dirty="0">
                <a:latin typeface="Times New Roman"/>
                <a:cs typeface="Times New Roman"/>
              </a:rPr>
              <a:t>e</a:t>
            </a:r>
            <a:r>
              <a:rPr lang="en-US" sz="1600" spc="90" dirty="0">
                <a:latin typeface="Times New Roman"/>
                <a:cs typeface="Times New Roman"/>
              </a:rPr>
              <a:t> </a:t>
            </a:r>
            <a:r>
              <a:rPr lang="en-US" sz="1600" spc="-5" dirty="0">
                <a:latin typeface="Times New Roman"/>
                <a:cs typeface="Times New Roman"/>
              </a:rPr>
              <a:t>lase</a:t>
            </a:r>
            <a:r>
              <a:rPr lang="en-US" sz="1600" dirty="0">
                <a:latin typeface="Times New Roman"/>
                <a:cs typeface="Times New Roman"/>
              </a:rPr>
              <a:t>r</a:t>
            </a:r>
            <a:r>
              <a:rPr lang="en-US" sz="1600" spc="85" dirty="0">
                <a:latin typeface="Times New Roman"/>
                <a:cs typeface="Times New Roman"/>
              </a:rPr>
              <a:t> </a:t>
            </a:r>
            <a:r>
              <a:rPr lang="en-US" sz="1600" spc="-5" dirty="0">
                <a:latin typeface="Times New Roman"/>
                <a:cs typeface="Times New Roman"/>
              </a:rPr>
              <a:t>i</a:t>
            </a:r>
            <a:r>
              <a:rPr lang="en-US" sz="1600" dirty="0">
                <a:latin typeface="Times New Roman"/>
                <a:cs typeface="Times New Roman"/>
              </a:rPr>
              <a:t>s </a:t>
            </a:r>
            <a:r>
              <a:rPr lang="en-US" sz="1600" spc="-5" dirty="0">
                <a:latin typeface="Times New Roman"/>
                <a:cs typeface="Times New Roman"/>
              </a:rPr>
              <a:t>tune</a:t>
            </a:r>
            <a:r>
              <a:rPr lang="en-US" sz="1600" dirty="0">
                <a:latin typeface="Times New Roman"/>
                <a:cs typeface="Times New Roman"/>
              </a:rPr>
              <a:t>d </a:t>
            </a:r>
            <a:r>
              <a:rPr lang="en-US" sz="1600" spc="-5" dirty="0">
                <a:latin typeface="Times New Roman"/>
                <a:cs typeface="Times New Roman"/>
              </a:rPr>
              <a:t>t</a:t>
            </a:r>
            <a:r>
              <a:rPr lang="en-US" sz="1600" dirty="0">
                <a:latin typeface="Times New Roman"/>
                <a:cs typeface="Times New Roman"/>
              </a:rPr>
              <a:t>o </a:t>
            </a:r>
            <a:r>
              <a:rPr lang="en-US" sz="1600" spc="-5" dirty="0">
                <a:latin typeface="Times New Roman"/>
                <a:cs typeface="Times New Roman"/>
              </a:rPr>
              <a:t>th</a:t>
            </a:r>
            <a:r>
              <a:rPr lang="en-US" sz="1600" dirty="0">
                <a:latin typeface="Times New Roman"/>
                <a:cs typeface="Times New Roman"/>
              </a:rPr>
              <a:t>e </a:t>
            </a:r>
            <a:r>
              <a:rPr lang="en-US" sz="1600" spc="-5" dirty="0">
                <a:latin typeface="Times New Roman"/>
                <a:cs typeface="Times New Roman"/>
              </a:rPr>
              <a:t>absorbin</a:t>
            </a:r>
            <a:r>
              <a:rPr lang="en-US" sz="1600" dirty="0">
                <a:latin typeface="Times New Roman"/>
                <a:cs typeface="Times New Roman"/>
              </a:rPr>
              <a:t>g </a:t>
            </a:r>
            <a:r>
              <a:rPr lang="en-US" sz="1600" spc="-5" dirty="0">
                <a:latin typeface="Times New Roman"/>
                <a:cs typeface="Times New Roman"/>
              </a:rPr>
              <a:t>molecula</a:t>
            </a:r>
            <a:r>
              <a:rPr lang="en-US" sz="1600" dirty="0">
                <a:latin typeface="Times New Roman"/>
                <a:cs typeface="Times New Roman"/>
              </a:rPr>
              <a:t>r </a:t>
            </a:r>
            <a:r>
              <a:rPr lang="en-US" sz="1600" spc="-5" dirty="0">
                <a:latin typeface="Times New Roman"/>
                <a:cs typeface="Times New Roman"/>
              </a:rPr>
              <a:t>transitio</a:t>
            </a:r>
            <a:r>
              <a:rPr lang="en-US" sz="1600" dirty="0">
                <a:latin typeface="Times New Roman"/>
                <a:cs typeface="Times New Roman"/>
              </a:rPr>
              <a:t>n </a:t>
            </a:r>
            <a:r>
              <a:rPr lang="en-US" sz="1600" spc="-25" dirty="0">
                <a:latin typeface="Times New Roman"/>
                <a:cs typeface="Times New Roman"/>
              </a:rPr>
              <a:t> </a:t>
            </a:r>
            <a:r>
              <a:rPr lang="en-US" sz="1600" i="1" spc="30" dirty="0">
                <a:solidFill>
                  <a:srgbClr val="FF0000"/>
                </a:solidFill>
                <a:latin typeface="Times New Roman"/>
                <a:cs typeface="Times New Roman"/>
              </a:rPr>
              <a:t>E</a:t>
            </a:r>
            <a:r>
              <a:rPr lang="en-US" sz="2000" i="1" spc="-7" baseline="-10416" dirty="0">
                <a:solidFill>
                  <a:srgbClr val="FF0000"/>
                </a:solidFill>
                <a:latin typeface="Times New Roman"/>
                <a:cs typeface="Times New Roman"/>
              </a:rPr>
              <a:t>i</a:t>
            </a:r>
            <a:r>
              <a:rPr lang="en-US" sz="2000" i="1" baseline="-10416" dirty="0">
                <a:solidFill>
                  <a:srgbClr val="FF0000"/>
                </a:solidFill>
                <a:latin typeface="Times New Roman"/>
                <a:cs typeface="Times New Roman"/>
              </a:rPr>
              <a:t> </a:t>
            </a:r>
            <a:r>
              <a:rPr lang="en-US" sz="2000" i="1" spc="-82" baseline="-10416" dirty="0">
                <a:solidFill>
                  <a:srgbClr val="FF0000"/>
                </a:solidFill>
                <a:latin typeface="Times New Roman"/>
                <a:cs typeface="Times New Roman"/>
              </a:rPr>
              <a:t> </a:t>
            </a:r>
            <a:r>
              <a:rPr lang="en-US" sz="1600" spc="165" dirty="0">
                <a:solidFill>
                  <a:srgbClr val="FF0000"/>
                </a:solidFill>
                <a:latin typeface="Lucida Sans Unicode"/>
                <a:cs typeface="Lucida Sans Unicode"/>
              </a:rPr>
              <a:t>→</a:t>
            </a:r>
            <a:r>
              <a:rPr lang="en-US" sz="1600" spc="-25" dirty="0">
                <a:solidFill>
                  <a:srgbClr val="FF0000"/>
                </a:solidFill>
                <a:latin typeface="Lucida Sans Unicode"/>
                <a:cs typeface="Lucida Sans Unicode"/>
              </a:rPr>
              <a:t> </a:t>
            </a:r>
            <a:r>
              <a:rPr lang="en-US" sz="1600" i="1" spc="35" dirty="0">
                <a:solidFill>
                  <a:srgbClr val="FF0000"/>
                </a:solidFill>
                <a:latin typeface="Times New Roman"/>
                <a:cs typeface="Times New Roman"/>
              </a:rPr>
              <a:t>E</a:t>
            </a:r>
            <a:r>
              <a:rPr lang="en-US" sz="2000" i="1" spc="-7" baseline="-10416" dirty="0">
                <a:solidFill>
                  <a:srgbClr val="FF0000"/>
                </a:solidFill>
                <a:latin typeface="Times New Roman"/>
                <a:cs typeface="Times New Roman"/>
              </a:rPr>
              <a:t>k</a:t>
            </a:r>
            <a:r>
              <a:rPr lang="en-US" sz="1600" dirty="0">
                <a:latin typeface="Times New Roman"/>
                <a:cs typeface="Times New Roman"/>
              </a:rPr>
              <a:t>, </a:t>
            </a:r>
            <a:r>
              <a:rPr lang="en-US" sz="1600" spc="-95" dirty="0">
                <a:latin typeface="Times New Roman"/>
                <a:cs typeface="Times New Roman"/>
              </a:rPr>
              <a:t> </a:t>
            </a:r>
            <a:r>
              <a:rPr lang="en-US" sz="1600" spc="-5" dirty="0">
                <a:latin typeface="Times New Roman"/>
                <a:cs typeface="Times New Roman"/>
              </a:rPr>
              <a:t>par</a:t>
            </a:r>
            <a:r>
              <a:rPr lang="en-US" sz="1600" dirty="0">
                <a:latin typeface="Times New Roman"/>
                <a:cs typeface="Times New Roman"/>
              </a:rPr>
              <a:t>t </a:t>
            </a:r>
            <a:r>
              <a:rPr lang="en-US" sz="1600" spc="-5" dirty="0">
                <a:latin typeface="Times New Roman"/>
                <a:cs typeface="Times New Roman"/>
              </a:rPr>
              <a:t>o</a:t>
            </a:r>
            <a:r>
              <a:rPr lang="en-US" sz="1600" dirty="0">
                <a:latin typeface="Times New Roman"/>
                <a:cs typeface="Times New Roman"/>
              </a:rPr>
              <a:t>f </a:t>
            </a:r>
            <a:r>
              <a:rPr lang="en-US" sz="1600" spc="-5" dirty="0">
                <a:latin typeface="Times New Roman"/>
                <a:cs typeface="Times New Roman"/>
              </a:rPr>
              <a:t>th</a:t>
            </a:r>
            <a:r>
              <a:rPr lang="en-US" sz="1600" dirty="0">
                <a:latin typeface="Times New Roman"/>
                <a:cs typeface="Times New Roman"/>
              </a:rPr>
              <a:t>e </a:t>
            </a:r>
            <a:r>
              <a:rPr lang="en-US" sz="1600" spc="-5" dirty="0">
                <a:latin typeface="Times New Roman"/>
                <a:cs typeface="Times New Roman"/>
              </a:rPr>
              <a:t>molecules i</a:t>
            </a:r>
            <a:r>
              <a:rPr lang="en-US" sz="1600" dirty="0">
                <a:latin typeface="Times New Roman"/>
                <a:cs typeface="Times New Roman"/>
              </a:rPr>
              <a:t>n </a:t>
            </a:r>
            <a:r>
              <a:rPr lang="en-US" sz="1600" spc="-5" dirty="0">
                <a:latin typeface="Times New Roman"/>
                <a:cs typeface="Times New Roman"/>
              </a:rPr>
              <a:t>th</a:t>
            </a:r>
            <a:r>
              <a:rPr lang="en-US" sz="1600" dirty="0">
                <a:latin typeface="Times New Roman"/>
                <a:cs typeface="Times New Roman"/>
              </a:rPr>
              <a:t>e </a:t>
            </a:r>
            <a:r>
              <a:rPr lang="en-US" sz="1600" spc="-5" dirty="0">
                <a:solidFill>
                  <a:srgbClr val="FF0000"/>
                </a:solidFill>
                <a:latin typeface="Times New Roman"/>
                <a:cs typeface="Times New Roman"/>
              </a:rPr>
              <a:t>l</a:t>
            </a:r>
            <a:r>
              <a:rPr lang="en-US" sz="1600" spc="-30" dirty="0">
                <a:solidFill>
                  <a:srgbClr val="FF0000"/>
                </a:solidFill>
                <a:latin typeface="Times New Roman"/>
                <a:cs typeface="Times New Roman"/>
              </a:rPr>
              <a:t>o</a:t>
            </a:r>
            <a:r>
              <a:rPr lang="en-US" sz="1600" spc="-5" dirty="0">
                <a:solidFill>
                  <a:srgbClr val="FF0000"/>
                </a:solidFill>
                <a:latin typeface="Times New Roman"/>
                <a:cs typeface="Times New Roman"/>
              </a:rPr>
              <a:t>we</a:t>
            </a:r>
            <a:r>
              <a:rPr lang="en-US" sz="1600" dirty="0">
                <a:solidFill>
                  <a:srgbClr val="FF0000"/>
                </a:solidFill>
                <a:latin typeface="Times New Roman"/>
                <a:cs typeface="Times New Roman"/>
              </a:rPr>
              <a:t>r </a:t>
            </a:r>
            <a:r>
              <a:rPr lang="en-US" sz="1600" spc="-5" dirty="0">
                <a:solidFill>
                  <a:srgbClr val="FF0000"/>
                </a:solidFill>
                <a:latin typeface="Times New Roman"/>
                <a:cs typeface="Times New Roman"/>
              </a:rPr>
              <a:t>l</a:t>
            </a:r>
            <a:r>
              <a:rPr lang="en-US" sz="1600" spc="-30" dirty="0">
                <a:solidFill>
                  <a:srgbClr val="FF0000"/>
                </a:solidFill>
                <a:latin typeface="Times New Roman"/>
                <a:cs typeface="Times New Roman"/>
              </a:rPr>
              <a:t>e</a:t>
            </a:r>
            <a:r>
              <a:rPr lang="en-US" sz="1600" spc="-20" dirty="0">
                <a:solidFill>
                  <a:srgbClr val="FF0000"/>
                </a:solidFill>
                <a:latin typeface="Times New Roman"/>
                <a:cs typeface="Times New Roman"/>
              </a:rPr>
              <a:t>v</a:t>
            </a:r>
            <a:r>
              <a:rPr lang="en-US" sz="1600" spc="-5" dirty="0">
                <a:solidFill>
                  <a:srgbClr val="FF0000"/>
                </a:solidFill>
                <a:latin typeface="Times New Roman"/>
                <a:cs typeface="Times New Roman"/>
              </a:rPr>
              <a:t>e</a:t>
            </a:r>
            <a:r>
              <a:rPr lang="en-US" sz="1600" dirty="0">
                <a:solidFill>
                  <a:srgbClr val="FF0000"/>
                </a:solidFill>
                <a:latin typeface="Times New Roman"/>
                <a:cs typeface="Times New Roman"/>
              </a:rPr>
              <a:t>l </a:t>
            </a:r>
            <a:r>
              <a:rPr lang="en-US" sz="1600" spc="-20" dirty="0">
                <a:solidFill>
                  <a:srgbClr val="FF0000"/>
                </a:solidFill>
                <a:latin typeface="Times New Roman"/>
                <a:cs typeface="Times New Roman"/>
              </a:rPr>
              <a:t> </a:t>
            </a:r>
            <a:r>
              <a:rPr lang="en-US" sz="1600" i="1" spc="30" dirty="0">
                <a:solidFill>
                  <a:srgbClr val="FF0000"/>
                </a:solidFill>
                <a:latin typeface="Times New Roman"/>
                <a:cs typeface="Times New Roman"/>
              </a:rPr>
              <a:t>E</a:t>
            </a:r>
            <a:r>
              <a:rPr lang="en-US" sz="2000" i="1" spc="-7" baseline="-10416" dirty="0">
                <a:solidFill>
                  <a:srgbClr val="FF0000"/>
                </a:solidFill>
                <a:latin typeface="Times New Roman"/>
                <a:cs typeface="Times New Roman"/>
              </a:rPr>
              <a:t>i</a:t>
            </a:r>
            <a:r>
              <a:rPr lang="en-US" sz="2000" i="1" baseline="-10416" dirty="0">
                <a:solidFill>
                  <a:srgbClr val="FF0000"/>
                </a:solidFill>
                <a:latin typeface="Times New Roman"/>
                <a:cs typeface="Times New Roman"/>
              </a:rPr>
              <a:t> </a:t>
            </a:r>
            <a:r>
              <a:rPr lang="en-US" sz="1600" spc="-5" dirty="0">
                <a:latin typeface="Times New Roman"/>
                <a:cs typeface="Times New Roman"/>
              </a:rPr>
              <a:t>wil</a:t>
            </a:r>
            <a:r>
              <a:rPr lang="en-US" sz="1600" dirty="0">
                <a:latin typeface="Times New Roman"/>
                <a:cs typeface="Times New Roman"/>
              </a:rPr>
              <a:t>l </a:t>
            </a:r>
            <a:r>
              <a:rPr lang="en-US" sz="1600" spc="-5" dirty="0">
                <a:latin typeface="Times New Roman"/>
                <a:cs typeface="Times New Roman"/>
              </a:rPr>
              <a:t>b</a:t>
            </a:r>
            <a:r>
              <a:rPr lang="en-US" sz="1600" dirty="0">
                <a:latin typeface="Times New Roman"/>
                <a:cs typeface="Times New Roman"/>
              </a:rPr>
              <a:t>e </a:t>
            </a:r>
            <a:r>
              <a:rPr lang="en-US" sz="1600" spc="-20" dirty="0">
                <a:latin typeface="Times New Roman"/>
                <a:cs typeface="Times New Roman"/>
              </a:rPr>
              <a:t>e</a:t>
            </a:r>
            <a:r>
              <a:rPr lang="en-US" sz="1600" spc="-5" dirty="0">
                <a:latin typeface="Times New Roman"/>
                <a:cs typeface="Times New Roman"/>
              </a:rPr>
              <a:t>xcite</a:t>
            </a:r>
            <a:r>
              <a:rPr lang="en-US" sz="1600" dirty="0">
                <a:latin typeface="Times New Roman"/>
                <a:cs typeface="Times New Roman"/>
              </a:rPr>
              <a:t>d </a:t>
            </a:r>
            <a:r>
              <a:rPr lang="en-US" sz="1600" spc="-5" dirty="0">
                <a:latin typeface="Times New Roman"/>
                <a:cs typeface="Times New Roman"/>
              </a:rPr>
              <a:t>int</a:t>
            </a:r>
            <a:r>
              <a:rPr lang="en-US" sz="1600" dirty="0">
                <a:latin typeface="Times New Roman"/>
                <a:cs typeface="Times New Roman"/>
              </a:rPr>
              <a:t>o </a:t>
            </a:r>
            <a:r>
              <a:rPr lang="en-US" sz="1600" spc="-5" dirty="0">
                <a:latin typeface="Times New Roman"/>
                <a:cs typeface="Times New Roman"/>
              </a:rPr>
              <a:t>th</a:t>
            </a:r>
            <a:r>
              <a:rPr lang="en-US" sz="1600" dirty="0">
                <a:latin typeface="Times New Roman"/>
                <a:cs typeface="Times New Roman"/>
              </a:rPr>
              <a:t>e </a:t>
            </a:r>
            <a:r>
              <a:rPr lang="en-US" sz="1600" dirty="0">
                <a:solidFill>
                  <a:srgbClr val="FF0000"/>
                </a:solidFill>
                <a:latin typeface="Times New Roman"/>
                <a:cs typeface="Times New Roman"/>
              </a:rPr>
              <a:t>upper-level </a:t>
            </a:r>
            <a:r>
              <a:rPr lang="en-US" sz="1600" spc="-5" dirty="0">
                <a:solidFill>
                  <a:srgbClr val="FF0000"/>
                </a:solidFill>
                <a:latin typeface="Times New Roman"/>
                <a:cs typeface="Times New Roman"/>
              </a:rPr>
              <a:t>Ek </a:t>
            </a:r>
            <a:r>
              <a:rPr lang="en-US" sz="1600" spc="-5" dirty="0">
                <a:latin typeface="Times New Roman"/>
                <a:cs typeface="Times New Roman"/>
              </a:rPr>
              <a:t>. </a:t>
            </a:r>
          </a:p>
          <a:p>
            <a:r>
              <a:rPr lang="en-US" sz="1600" spc="-5" dirty="0">
                <a:latin typeface="Times New Roman"/>
                <a:cs typeface="Times New Roman"/>
              </a:rPr>
              <a:t>When the laser beam is chopped at </a:t>
            </a:r>
            <a:r>
              <a:rPr lang="en-US" sz="1600" spc="-5" dirty="0">
                <a:solidFill>
                  <a:srgbClr val="FF0000"/>
                </a:solidFill>
                <a:latin typeface="Times New Roman"/>
                <a:cs typeface="Times New Roman"/>
              </a:rPr>
              <a:t>frequencies Ω&lt; 1/T </a:t>
            </a:r>
            <a:r>
              <a:rPr lang="en-US" sz="1600" spc="-5" dirty="0">
                <a:latin typeface="Times New Roman"/>
                <a:cs typeface="Times New Roman"/>
              </a:rPr>
              <a:t>, </a:t>
            </a:r>
          </a:p>
          <a:p>
            <a:r>
              <a:rPr lang="en-US" sz="1600" spc="-5" dirty="0">
                <a:latin typeface="Times New Roman"/>
                <a:cs typeface="Times New Roman"/>
              </a:rPr>
              <a:t>where  T  is The mean relaxation time of the excited molecules and periodic pressure variations appear in the absorption cell,  </a:t>
            </a:r>
          </a:p>
          <a:p>
            <a:r>
              <a:rPr lang="en-US" sz="1600" spc="-5" dirty="0">
                <a:latin typeface="Times New Roman"/>
                <a:cs typeface="Times New Roman"/>
              </a:rPr>
              <a:t>The  </a:t>
            </a:r>
            <a:r>
              <a:rPr lang="en-US" sz="1600" spc="-5" dirty="0">
                <a:solidFill>
                  <a:srgbClr val="FF0000"/>
                </a:solidFill>
                <a:latin typeface="Times New Roman"/>
                <a:cs typeface="Times New Roman"/>
              </a:rPr>
              <a:t>output  signal  S  [Volt]  </a:t>
            </a:r>
            <a:r>
              <a:rPr lang="en-US" sz="1600" spc="-5" dirty="0">
                <a:latin typeface="Times New Roman"/>
                <a:cs typeface="Times New Roman"/>
              </a:rPr>
              <a:t>of  the  microphone is proportional to the </a:t>
            </a:r>
            <a:r>
              <a:rPr lang="en-US" sz="1600" spc="-5" dirty="0">
                <a:solidFill>
                  <a:srgbClr val="FF0000"/>
                </a:solidFill>
                <a:latin typeface="Times New Roman"/>
                <a:cs typeface="Times New Roman"/>
              </a:rPr>
              <a:t>pressure change Δ p </a:t>
            </a:r>
            <a:r>
              <a:rPr lang="en-US" sz="1600" spc="-5" dirty="0">
                <a:latin typeface="Times New Roman"/>
                <a:cs typeface="Times New Roman"/>
              </a:rPr>
              <a:t>induced by the absorbed radiation</a:t>
            </a:r>
          </a:p>
          <a:p>
            <a:endParaRPr lang="en-US" sz="1600" dirty="0"/>
          </a:p>
        </p:txBody>
      </p:sp>
    </p:spTree>
    <p:extLst>
      <p:ext uri="{BB962C8B-B14F-4D97-AF65-F5344CB8AC3E}">
        <p14:creationId xmlns:p14="http://schemas.microsoft.com/office/powerpoint/2010/main" val="4095962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23103</TotalTime>
  <Words>4057</Words>
  <Application>Microsoft Office PowerPoint</Application>
  <PresentationFormat>On-screen Show (4:3)</PresentationFormat>
  <Paragraphs>407</Paragraphs>
  <Slides>55</Slides>
  <Notes>43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7" baseType="lpstr">
      <vt:lpstr>Aptos</vt:lpstr>
      <vt:lpstr>Arial</vt:lpstr>
      <vt:lpstr>Arial Rounded MT Bold</vt:lpstr>
      <vt:lpstr>Calibri</vt:lpstr>
      <vt:lpstr>Cambria Math</vt:lpstr>
      <vt:lpstr>Lucida Sans Unicode</vt:lpstr>
      <vt:lpstr>Noto Sans CJK TC Light</vt:lpstr>
      <vt:lpstr>Noto Sans CJK TC Medium</vt:lpstr>
      <vt:lpstr>Times New Roman</vt:lpstr>
      <vt:lpstr>Wingdings</vt:lpstr>
      <vt:lpstr>Office Theme</vt:lpstr>
      <vt:lpstr>Equation</vt:lpstr>
      <vt:lpstr>Direct Determination of Absorbed Photons Including  Fluorescence Excitation Spectroscopy Photoacoustic Spectroscopy</vt:lpstr>
      <vt:lpstr>PowerPoint Presentation</vt:lpstr>
      <vt:lpstr>PowerPoint Presentation</vt:lpstr>
      <vt:lpstr>PowerPoint Presentation</vt:lpstr>
      <vt:lpstr>PowerPoint Presentation</vt:lpstr>
      <vt:lpstr>PowerPoint Presentation</vt:lpstr>
      <vt:lpstr>Introduction</vt:lpstr>
      <vt:lpstr>PA spectroscopy in gases</vt:lpstr>
      <vt:lpstr>PowerPoint Presentation</vt:lpstr>
      <vt:lpstr>PowerPoint Presentation</vt:lpstr>
      <vt:lpstr>PowerPoint Presentation</vt:lpstr>
      <vt:lpstr>PowerPoint Presentation</vt:lpstr>
      <vt:lpstr>PowerPoint Presentation</vt:lpstr>
      <vt:lpstr>Theory</vt:lpstr>
      <vt:lpstr>Theory            cont..              </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Theory             cont..</vt:lpstr>
      <vt:lpstr>Instrumentation for OA Studies of Gases</vt:lpstr>
      <vt:lpstr>Instrumentation for OA Studies of Gases</vt:lpstr>
      <vt:lpstr>Instrumentation: Light Source</vt:lpstr>
      <vt:lpstr>Instrumentation: Light Source</vt:lpstr>
      <vt:lpstr>OA cells for gases</vt:lpstr>
      <vt:lpstr>Resonances in OA cells</vt:lpstr>
      <vt:lpstr>Applications</vt:lpstr>
      <vt:lpstr>PA Spectroscopy in Condensed Matter</vt:lpstr>
      <vt:lpstr>Gas-Coupling Method</vt:lpstr>
      <vt:lpstr>PowerPoint Presentation</vt:lpstr>
      <vt:lpstr>Gas-Coupling Method</vt:lpstr>
      <vt:lpstr>Gas-Coupling Method</vt:lpstr>
      <vt:lpstr>Gas-Coupling Method</vt:lpstr>
      <vt:lpstr>Gas-Coupling Method</vt:lpstr>
      <vt:lpstr>Gas-Coupling Method</vt:lpstr>
      <vt:lpstr>Gas-Coupling Method</vt:lpstr>
      <vt:lpstr>Direct-Coupling Method</vt:lpstr>
      <vt:lpstr>Direct-Coupling Method</vt:lpstr>
      <vt:lpstr>Direct-Coupling Method</vt:lpstr>
      <vt:lpstr>Direct-Coupling Method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Determination of Absorbed Photons Including  Fluorescence Excitation Spectroscopy Photoacoustic Spectroscopy</dc:title>
  <dc:subject/>
  <dc:creator/>
  <cp:keywords/>
  <dc:description>generated using python-pptx</dc:description>
  <cp:lastModifiedBy>Nasib Dar</cp:lastModifiedBy>
  <cp:revision>97</cp:revision>
  <dcterms:created xsi:type="dcterms:W3CDTF">2013-01-27T09:14:16Z</dcterms:created>
  <dcterms:modified xsi:type="dcterms:W3CDTF">2025-10-14T08:50:46Z</dcterms:modified>
  <cp:category/>
</cp:coreProperties>
</file>