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722" r:id="rId2"/>
    <p:sldId id="723" r:id="rId3"/>
    <p:sldId id="724" r:id="rId4"/>
    <p:sldId id="725" r:id="rId5"/>
    <p:sldId id="726" r:id="rId6"/>
    <p:sldId id="727" r:id="rId7"/>
    <p:sldId id="728" r:id="rId8"/>
    <p:sldId id="729" r:id="rId9"/>
    <p:sldId id="730" r:id="rId10"/>
    <p:sldId id="731" r:id="rId11"/>
    <p:sldId id="732" r:id="rId12"/>
    <p:sldId id="733" r:id="rId13"/>
    <p:sldId id="734" r:id="rId14"/>
    <p:sldId id="735" r:id="rId15"/>
    <p:sldId id="736" r:id="rId16"/>
    <p:sldId id="737" r:id="rId17"/>
    <p:sldId id="738" r:id="rId18"/>
    <p:sldId id="739" r:id="rId19"/>
    <p:sldId id="740" r:id="rId20"/>
    <p:sldId id="741" r:id="rId21"/>
    <p:sldId id="773" r:id="rId22"/>
    <p:sldId id="742" r:id="rId23"/>
    <p:sldId id="772" r:id="rId24"/>
    <p:sldId id="743" r:id="rId25"/>
    <p:sldId id="744" r:id="rId26"/>
    <p:sldId id="745" r:id="rId27"/>
    <p:sldId id="746" r:id="rId28"/>
    <p:sldId id="747" r:id="rId29"/>
    <p:sldId id="748" r:id="rId30"/>
    <p:sldId id="749" r:id="rId31"/>
    <p:sldId id="750" r:id="rId32"/>
    <p:sldId id="751" r:id="rId33"/>
    <p:sldId id="752" r:id="rId34"/>
    <p:sldId id="753" r:id="rId35"/>
    <p:sldId id="754" r:id="rId36"/>
    <p:sldId id="755" r:id="rId37"/>
    <p:sldId id="756" r:id="rId38"/>
    <p:sldId id="757" r:id="rId39"/>
    <p:sldId id="758" r:id="rId40"/>
    <p:sldId id="759" r:id="rId41"/>
    <p:sldId id="760" r:id="rId42"/>
    <p:sldId id="761" r:id="rId43"/>
    <p:sldId id="762" r:id="rId44"/>
    <p:sldId id="763" r:id="rId45"/>
    <p:sldId id="764" r:id="rId46"/>
    <p:sldId id="765" r:id="rId47"/>
    <p:sldId id="766" r:id="rId48"/>
    <p:sldId id="767" r:id="rId49"/>
    <p:sldId id="768" r:id="rId50"/>
    <p:sldId id="769" r:id="rId51"/>
    <p:sldId id="770" r:id="rId52"/>
    <p:sldId id="771" r:id="rId53"/>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30" autoAdjust="0"/>
    <p:restoredTop sz="94660"/>
  </p:normalViewPr>
  <p:slideViewPr>
    <p:cSldViewPr>
      <p:cViewPr varScale="1">
        <p:scale>
          <a:sx n="67" d="100"/>
          <a:sy n="67" d="100"/>
        </p:scale>
        <p:origin x="48" y="2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shraf Gondal" userId="774cbc70-5d26-454a-b932-9f3b504957aa" providerId="ADAL" clId="{66FDB018-6DCB-4C45-AD79-0503A3C215E7}"/>
    <pc:docChg chg="undo custSel addSld modSld">
      <pc:chgData name="Muhammad Ashraf Gondal" userId="774cbc70-5d26-454a-b932-9f3b504957aa" providerId="ADAL" clId="{66FDB018-6DCB-4C45-AD79-0503A3C215E7}" dt="2025-09-28T21:08:28.882" v="80" actId="207"/>
      <pc:docMkLst>
        <pc:docMk/>
      </pc:docMkLst>
      <pc:sldChg chg="modSp mod">
        <pc:chgData name="Muhammad Ashraf Gondal" userId="774cbc70-5d26-454a-b932-9f3b504957aa" providerId="ADAL" clId="{66FDB018-6DCB-4C45-AD79-0503A3C215E7}" dt="2025-09-26T10:04:17.300" v="0" actId="1076"/>
        <pc:sldMkLst>
          <pc:docMk/>
          <pc:sldMk cId="0" sldId="728"/>
        </pc:sldMkLst>
        <pc:spChg chg="mod">
          <ac:chgData name="Muhammad Ashraf Gondal" userId="774cbc70-5d26-454a-b932-9f3b504957aa" providerId="ADAL" clId="{66FDB018-6DCB-4C45-AD79-0503A3C215E7}" dt="2025-09-26T10:04:17.300" v="0" actId="1076"/>
          <ac:spMkLst>
            <pc:docMk/>
            <pc:sldMk cId="0" sldId="728"/>
            <ac:spMk id="4" creationId="{00000000-0000-0000-0000-000000000000}"/>
          </ac:spMkLst>
        </pc:spChg>
      </pc:sldChg>
      <pc:sldChg chg="addSp delSp modSp mod">
        <pc:chgData name="Muhammad Ashraf Gondal" userId="774cbc70-5d26-454a-b932-9f3b504957aa" providerId="ADAL" clId="{66FDB018-6DCB-4C45-AD79-0503A3C215E7}" dt="2025-09-28T19:43:04.965" v="54" actId="207"/>
        <pc:sldMkLst>
          <pc:docMk/>
          <pc:sldMk cId="0" sldId="740"/>
        </pc:sldMkLst>
        <pc:spChg chg="mod">
          <ac:chgData name="Muhammad Ashraf Gondal" userId="774cbc70-5d26-454a-b932-9f3b504957aa" providerId="ADAL" clId="{66FDB018-6DCB-4C45-AD79-0503A3C215E7}" dt="2025-09-28T18:20:24.668" v="6" actId="1076"/>
          <ac:spMkLst>
            <pc:docMk/>
            <pc:sldMk cId="0" sldId="740"/>
            <ac:spMk id="2" creationId="{00000000-0000-0000-0000-000000000000}"/>
          </ac:spMkLst>
        </pc:spChg>
        <pc:spChg chg="del">
          <ac:chgData name="Muhammad Ashraf Gondal" userId="774cbc70-5d26-454a-b932-9f3b504957aa" providerId="ADAL" clId="{66FDB018-6DCB-4C45-AD79-0503A3C215E7}" dt="2025-09-28T18:20:17.709" v="5" actId="478"/>
          <ac:spMkLst>
            <pc:docMk/>
            <pc:sldMk cId="0" sldId="740"/>
            <ac:spMk id="3" creationId="{00000000-0000-0000-0000-000000000000}"/>
          </ac:spMkLst>
        </pc:spChg>
        <pc:spChg chg="del">
          <ac:chgData name="Muhammad Ashraf Gondal" userId="774cbc70-5d26-454a-b932-9f3b504957aa" providerId="ADAL" clId="{66FDB018-6DCB-4C45-AD79-0503A3C215E7}" dt="2025-09-28T18:20:06.658" v="3" actId="478"/>
          <ac:spMkLst>
            <pc:docMk/>
            <pc:sldMk cId="0" sldId="740"/>
            <ac:spMk id="4" creationId="{00000000-0000-0000-0000-000000000000}"/>
          </ac:spMkLst>
        </pc:spChg>
        <pc:spChg chg="del">
          <ac:chgData name="Muhammad Ashraf Gondal" userId="774cbc70-5d26-454a-b932-9f3b504957aa" providerId="ADAL" clId="{66FDB018-6DCB-4C45-AD79-0503A3C215E7}" dt="2025-09-28T18:20:06.658" v="3" actId="478"/>
          <ac:spMkLst>
            <pc:docMk/>
            <pc:sldMk cId="0" sldId="740"/>
            <ac:spMk id="5" creationId="{00000000-0000-0000-0000-000000000000}"/>
          </ac:spMkLst>
        </pc:spChg>
        <pc:spChg chg="del">
          <ac:chgData name="Muhammad Ashraf Gondal" userId="774cbc70-5d26-454a-b932-9f3b504957aa" providerId="ADAL" clId="{66FDB018-6DCB-4C45-AD79-0503A3C215E7}" dt="2025-09-28T18:20:09.632" v="4" actId="478"/>
          <ac:spMkLst>
            <pc:docMk/>
            <pc:sldMk cId="0" sldId="740"/>
            <ac:spMk id="6" creationId="{00000000-0000-0000-0000-000000000000}"/>
          </ac:spMkLst>
        </pc:spChg>
        <pc:spChg chg="del">
          <ac:chgData name="Muhammad Ashraf Gondal" userId="774cbc70-5d26-454a-b932-9f3b504957aa" providerId="ADAL" clId="{66FDB018-6DCB-4C45-AD79-0503A3C215E7}" dt="2025-09-28T18:20:06.658" v="3" actId="478"/>
          <ac:spMkLst>
            <pc:docMk/>
            <pc:sldMk cId="0" sldId="740"/>
            <ac:spMk id="7" creationId="{00000000-0000-0000-0000-000000000000}"/>
          </ac:spMkLst>
        </pc:spChg>
        <pc:spChg chg="del mod">
          <ac:chgData name="Muhammad Ashraf Gondal" userId="774cbc70-5d26-454a-b932-9f3b504957aa" providerId="ADAL" clId="{66FDB018-6DCB-4C45-AD79-0503A3C215E7}" dt="2025-09-28T18:19:58.667" v="2" actId="478"/>
          <ac:spMkLst>
            <pc:docMk/>
            <pc:sldMk cId="0" sldId="740"/>
            <ac:spMk id="8" creationId="{00000000-0000-0000-0000-000000000000}"/>
          </ac:spMkLst>
        </pc:spChg>
        <pc:spChg chg="add mod">
          <ac:chgData name="Muhammad Ashraf Gondal" userId="774cbc70-5d26-454a-b932-9f3b504957aa" providerId="ADAL" clId="{66FDB018-6DCB-4C45-AD79-0503A3C215E7}" dt="2025-09-28T19:43:04.965" v="54" actId="207"/>
          <ac:spMkLst>
            <pc:docMk/>
            <pc:sldMk cId="0" sldId="740"/>
            <ac:spMk id="12" creationId="{71B5239E-3C7D-8DFA-A0F3-7E53024500C9}"/>
          </ac:spMkLst>
        </pc:spChg>
        <pc:picChg chg="add mod">
          <ac:chgData name="Muhammad Ashraf Gondal" userId="774cbc70-5d26-454a-b932-9f3b504957aa" providerId="ADAL" clId="{66FDB018-6DCB-4C45-AD79-0503A3C215E7}" dt="2025-09-28T18:20:34.438" v="8" actId="1076"/>
          <ac:picMkLst>
            <pc:docMk/>
            <pc:sldMk cId="0" sldId="740"/>
            <ac:picMk id="10" creationId="{EAB650DE-3D82-BB08-8F1C-7A879A4E3E7E}"/>
          </ac:picMkLst>
        </pc:picChg>
      </pc:sldChg>
      <pc:sldChg chg="modSp mod">
        <pc:chgData name="Muhammad Ashraf Gondal" userId="774cbc70-5d26-454a-b932-9f3b504957aa" providerId="ADAL" clId="{66FDB018-6DCB-4C45-AD79-0503A3C215E7}" dt="2025-09-28T18:22:52.067" v="34" actId="20577"/>
        <pc:sldMkLst>
          <pc:docMk/>
          <pc:sldMk cId="0" sldId="741"/>
        </pc:sldMkLst>
        <pc:spChg chg="mod">
          <ac:chgData name="Muhammad Ashraf Gondal" userId="774cbc70-5d26-454a-b932-9f3b504957aa" providerId="ADAL" clId="{66FDB018-6DCB-4C45-AD79-0503A3C215E7}" dt="2025-09-28T18:22:52.067" v="34" actId="20577"/>
          <ac:spMkLst>
            <pc:docMk/>
            <pc:sldMk cId="0" sldId="741"/>
            <ac:spMk id="2" creationId="{00000000-0000-0000-0000-000000000000}"/>
          </ac:spMkLst>
        </pc:spChg>
      </pc:sldChg>
      <pc:sldChg chg="modSp mod">
        <pc:chgData name="Muhammad Ashraf Gondal" userId="774cbc70-5d26-454a-b932-9f3b504957aa" providerId="ADAL" clId="{66FDB018-6DCB-4C45-AD79-0503A3C215E7}" dt="2025-09-28T20:35:28.364" v="70" actId="1076"/>
        <pc:sldMkLst>
          <pc:docMk/>
          <pc:sldMk cId="0" sldId="742"/>
        </pc:sldMkLst>
        <pc:spChg chg="mod">
          <ac:chgData name="Muhammad Ashraf Gondal" userId="774cbc70-5d26-454a-b932-9f3b504957aa" providerId="ADAL" clId="{66FDB018-6DCB-4C45-AD79-0503A3C215E7}" dt="2025-09-28T20:35:07.009" v="66" actId="1076"/>
          <ac:spMkLst>
            <pc:docMk/>
            <pc:sldMk cId="0" sldId="742"/>
            <ac:spMk id="2" creationId="{00000000-0000-0000-0000-000000000000}"/>
          </ac:spMkLst>
        </pc:spChg>
        <pc:spChg chg="mod">
          <ac:chgData name="Muhammad Ashraf Gondal" userId="774cbc70-5d26-454a-b932-9f3b504957aa" providerId="ADAL" clId="{66FDB018-6DCB-4C45-AD79-0503A3C215E7}" dt="2025-09-28T20:35:28.364" v="70" actId="1076"/>
          <ac:spMkLst>
            <pc:docMk/>
            <pc:sldMk cId="0" sldId="742"/>
            <ac:spMk id="3" creationId="{00000000-0000-0000-0000-000000000000}"/>
          </ac:spMkLst>
        </pc:spChg>
        <pc:spChg chg="mod">
          <ac:chgData name="Muhammad Ashraf Gondal" userId="774cbc70-5d26-454a-b932-9f3b504957aa" providerId="ADAL" clId="{66FDB018-6DCB-4C45-AD79-0503A3C215E7}" dt="2025-09-28T20:35:26.427" v="69" actId="1076"/>
          <ac:spMkLst>
            <pc:docMk/>
            <pc:sldMk cId="0" sldId="742"/>
            <ac:spMk id="4" creationId="{00000000-0000-0000-0000-000000000000}"/>
          </ac:spMkLst>
        </pc:spChg>
      </pc:sldChg>
      <pc:sldChg chg="addSp modSp mod">
        <pc:chgData name="Muhammad Ashraf Gondal" userId="774cbc70-5d26-454a-b932-9f3b504957aa" providerId="ADAL" clId="{66FDB018-6DCB-4C45-AD79-0503A3C215E7}" dt="2025-09-28T21:08:28.882" v="80" actId="207"/>
        <pc:sldMkLst>
          <pc:docMk/>
          <pc:sldMk cId="0" sldId="743"/>
        </pc:sldMkLst>
        <pc:spChg chg="mod">
          <ac:chgData name="Muhammad Ashraf Gondal" userId="774cbc70-5d26-454a-b932-9f3b504957aa" providerId="ADAL" clId="{66FDB018-6DCB-4C45-AD79-0503A3C215E7}" dt="2025-09-28T19:36:03.121" v="39" actId="20577"/>
          <ac:spMkLst>
            <pc:docMk/>
            <pc:sldMk cId="0" sldId="743"/>
            <ac:spMk id="2" creationId="{00000000-0000-0000-0000-000000000000}"/>
          </ac:spMkLst>
        </pc:spChg>
        <pc:spChg chg="add mod">
          <ac:chgData name="Muhammad Ashraf Gondal" userId="774cbc70-5d26-454a-b932-9f3b504957aa" providerId="ADAL" clId="{66FDB018-6DCB-4C45-AD79-0503A3C215E7}" dt="2025-09-28T21:08:28.882" v="80" actId="207"/>
          <ac:spMkLst>
            <pc:docMk/>
            <pc:sldMk cId="0" sldId="743"/>
            <ac:spMk id="4" creationId="{FA89B4DF-D495-276D-3F7B-3DA438BE9FA9}"/>
          </ac:spMkLst>
        </pc:spChg>
      </pc:sldChg>
      <pc:sldChg chg="modSp mod">
        <pc:chgData name="Muhammad Ashraf Gondal" userId="774cbc70-5d26-454a-b932-9f3b504957aa" providerId="ADAL" clId="{66FDB018-6DCB-4C45-AD79-0503A3C215E7}" dt="2025-09-28T19:32:23.445" v="37" actId="207"/>
        <pc:sldMkLst>
          <pc:docMk/>
          <pc:sldMk cId="0" sldId="744"/>
        </pc:sldMkLst>
        <pc:spChg chg="mod">
          <ac:chgData name="Muhammad Ashraf Gondal" userId="774cbc70-5d26-454a-b932-9f3b504957aa" providerId="ADAL" clId="{66FDB018-6DCB-4C45-AD79-0503A3C215E7}" dt="2025-09-28T19:32:23.445" v="37" actId="207"/>
          <ac:spMkLst>
            <pc:docMk/>
            <pc:sldMk cId="0" sldId="744"/>
            <ac:spMk id="3" creationId="{00000000-0000-0000-0000-000000000000}"/>
          </ac:spMkLst>
        </pc:spChg>
      </pc:sldChg>
      <pc:sldChg chg="modSp mod">
        <pc:chgData name="Muhammad Ashraf Gondal" userId="774cbc70-5d26-454a-b932-9f3b504957aa" providerId="ADAL" clId="{66FDB018-6DCB-4C45-AD79-0503A3C215E7}" dt="2025-09-28T19:56:19.813" v="61" actId="14100"/>
        <pc:sldMkLst>
          <pc:docMk/>
          <pc:sldMk cId="0" sldId="758"/>
        </pc:sldMkLst>
        <pc:spChg chg="mod">
          <ac:chgData name="Muhammad Ashraf Gondal" userId="774cbc70-5d26-454a-b932-9f3b504957aa" providerId="ADAL" clId="{66FDB018-6DCB-4C45-AD79-0503A3C215E7}" dt="2025-09-28T19:56:19.813" v="61" actId="14100"/>
          <ac:spMkLst>
            <pc:docMk/>
            <pc:sldMk cId="0" sldId="758"/>
            <ac:spMk id="26" creationId="{00000000-0000-0000-0000-000000000000}"/>
          </ac:spMkLst>
        </pc:spChg>
      </pc:sldChg>
      <pc:sldChg chg="mod modShow">
        <pc:chgData name="Muhammad Ashraf Gondal" userId="774cbc70-5d26-454a-b932-9f3b504957aa" providerId="ADAL" clId="{66FDB018-6DCB-4C45-AD79-0503A3C215E7}" dt="2025-09-28T19:58:13.856" v="63" actId="729"/>
        <pc:sldMkLst>
          <pc:docMk/>
          <pc:sldMk cId="0" sldId="763"/>
        </pc:sldMkLst>
      </pc:sldChg>
      <pc:sldChg chg="mod modShow">
        <pc:chgData name="Muhammad Ashraf Gondal" userId="774cbc70-5d26-454a-b932-9f3b504957aa" providerId="ADAL" clId="{66FDB018-6DCB-4C45-AD79-0503A3C215E7}" dt="2025-09-28T19:58:17.649" v="64" actId="729"/>
        <pc:sldMkLst>
          <pc:docMk/>
          <pc:sldMk cId="0" sldId="764"/>
        </pc:sldMkLst>
      </pc:sldChg>
      <pc:sldChg chg="mod modShow">
        <pc:chgData name="Muhammad Ashraf Gondal" userId="774cbc70-5d26-454a-b932-9f3b504957aa" providerId="ADAL" clId="{66FDB018-6DCB-4C45-AD79-0503A3C215E7}" dt="2025-09-28T19:58:22.492" v="65" actId="729"/>
        <pc:sldMkLst>
          <pc:docMk/>
          <pc:sldMk cId="0" sldId="765"/>
        </pc:sldMkLst>
      </pc:sldChg>
      <pc:sldChg chg="addSp delSp new mod">
        <pc:chgData name="Muhammad Ashraf Gondal" userId="774cbc70-5d26-454a-b932-9f3b504957aa" providerId="ADAL" clId="{66FDB018-6DCB-4C45-AD79-0503A3C215E7}" dt="2025-09-28T20:37:18.697" v="73" actId="22"/>
        <pc:sldMkLst>
          <pc:docMk/>
          <pc:sldMk cId="3703792194" sldId="772"/>
        </pc:sldMkLst>
        <pc:spChg chg="del">
          <ac:chgData name="Muhammad Ashraf Gondal" userId="774cbc70-5d26-454a-b932-9f3b504957aa" providerId="ADAL" clId="{66FDB018-6DCB-4C45-AD79-0503A3C215E7}" dt="2025-09-28T20:37:15.784" v="72" actId="478"/>
          <ac:spMkLst>
            <pc:docMk/>
            <pc:sldMk cId="3703792194" sldId="772"/>
            <ac:spMk id="3" creationId="{860D4BED-E67C-2903-9918-D66FE462C1C5}"/>
          </ac:spMkLst>
        </pc:spChg>
        <pc:picChg chg="add">
          <ac:chgData name="Muhammad Ashraf Gondal" userId="774cbc70-5d26-454a-b932-9f3b504957aa" providerId="ADAL" clId="{66FDB018-6DCB-4C45-AD79-0503A3C215E7}" dt="2025-09-28T20:37:18.697" v="73" actId="22"/>
          <ac:picMkLst>
            <pc:docMk/>
            <pc:sldMk cId="3703792194" sldId="772"/>
            <ac:picMk id="5" creationId="{C0CEBB75-D716-4AA0-22C2-B3D893E12C31}"/>
          </ac:picMkLst>
        </pc:picChg>
      </pc:sldChg>
      <pc:sldChg chg="addSp modSp new mod">
        <pc:chgData name="Muhammad Ashraf Gondal" userId="774cbc70-5d26-454a-b932-9f3b504957aa" providerId="ADAL" clId="{66FDB018-6DCB-4C45-AD79-0503A3C215E7}" dt="2025-09-28T20:50:13.068" v="79" actId="14100"/>
        <pc:sldMkLst>
          <pc:docMk/>
          <pc:sldMk cId="3435457708" sldId="773"/>
        </pc:sldMkLst>
        <pc:picChg chg="add mod">
          <ac:chgData name="Muhammad Ashraf Gondal" userId="774cbc70-5d26-454a-b932-9f3b504957aa" providerId="ADAL" clId="{66FDB018-6DCB-4C45-AD79-0503A3C215E7}" dt="2025-09-28T20:50:13.068" v="79" actId="14100"/>
          <ac:picMkLst>
            <pc:docMk/>
            <pc:sldMk cId="3435457708" sldId="773"/>
            <ac:picMk id="3" creationId="{ABE6FD14-F878-E5E3-688F-88176C9DDD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90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1700" y="933037"/>
            <a:ext cx="10388598" cy="495934"/>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a:xfrm>
            <a:off x="909319" y="1676329"/>
            <a:ext cx="10373361" cy="4236085"/>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6944" y="2205868"/>
            <a:ext cx="4276725" cy="71755"/>
          </a:xfrm>
          <a:custGeom>
            <a:avLst/>
            <a:gdLst/>
            <a:ahLst/>
            <a:cxnLst/>
            <a:rect l="l" t="t" r="r" b="b"/>
            <a:pathLst>
              <a:path w="4276725" h="71755">
                <a:moveTo>
                  <a:pt x="0" y="71627"/>
                </a:moveTo>
                <a:lnTo>
                  <a:pt x="4276618" y="71627"/>
                </a:lnTo>
                <a:lnTo>
                  <a:pt x="4276618" y="0"/>
                </a:lnTo>
                <a:lnTo>
                  <a:pt x="0" y="0"/>
                </a:lnTo>
                <a:lnTo>
                  <a:pt x="0" y="71627"/>
                </a:lnTo>
                <a:close/>
              </a:path>
            </a:pathLst>
          </a:custGeom>
          <a:solidFill>
            <a:srgbClr val="0000FF"/>
          </a:solidFill>
        </p:spPr>
        <p:txBody>
          <a:bodyPr wrap="square" lIns="0" tIns="0" rIns="0" bIns="0" rtlCol="0"/>
          <a:lstStyle/>
          <a:p>
            <a:endParaRPr/>
          </a:p>
        </p:txBody>
      </p:sp>
      <p:sp>
        <p:nvSpPr>
          <p:cNvPr id="3" name="object 3"/>
          <p:cNvSpPr/>
          <p:nvPr/>
        </p:nvSpPr>
        <p:spPr>
          <a:xfrm>
            <a:off x="2237481" y="3891665"/>
            <a:ext cx="7713980" cy="71755"/>
          </a:xfrm>
          <a:custGeom>
            <a:avLst/>
            <a:gdLst/>
            <a:ahLst/>
            <a:cxnLst/>
            <a:rect l="l" t="t" r="r" b="b"/>
            <a:pathLst>
              <a:path w="7713980" h="71754">
                <a:moveTo>
                  <a:pt x="0" y="71627"/>
                </a:moveTo>
                <a:lnTo>
                  <a:pt x="7713847" y="71627"/>
                </a:lnTo>
                <a:lnTo>
                  <a:pt x="7713847" y="0"/>
                </a:lnTo>
                <a:lnTo>
                  <a:pt x="0" y="0"/>
                </a:lnTo>
                <a:lnTo>
                  <a:pt x="0" y="71627"/>
                </a:lnTo>
                <a:close/>
              </a:path>
            </a:pathLst>
          </a:custGeom>
          <a:solidFill>
            <a:srgbClr val="0000FF"/>
          </a:solidFill>
        </p:spPr>
        <p:txBody>
          <a:bodyPr wrap="square" lIns="0" tIns="0" rIns="0" bIns="0" rtlCol="0"/>
          <a:lstStyle/>
          <a:p>
            <a:endParaRPr/>
          </a:p>
        </p:txBody>
      </p:sp>
      <p:sp>
        <p:nvSpPr>
          <p:cNvPr id="4" name="object 4"/>
          <p:cNvSpPr txBox="1"/>
          <p:nvPr/>
        </p:nvSpPr>
        <p:spPr>
          <a:xfrm>
            <a:off x="2224787" y="838200"/>
            <a:ext cx="7741920" cy="4504055"/>
          </a:xfrm>
          <a:prstGeom prst="rect">
            <a:avLst/>
          </a:prstGeom>
        </p:spPr>
        <p:txBody>
          <a:bodyPr vert="horz" wrap="square" lIns="0" tIns="0" rIns="0" bIns="0" rtlCol="0">
            <a:spAutoFit/>
          </a:bodyPr>
          <a:lstStyle/>
          <a:p>
            <a:pPr marL="12065" marR="5080" indent="1270" algn="ctr">
              <a:lnSpc>
                <a:spcPct val="127200"/>
              </a:lnSpc>
            </a:pPr>
            <a:r>
              <a:rPr sz="8700" b="1" spc="-60" dirty="0">
                <a:solidFill>
                  <a:srgbClr val="0000FF"/>
                </a:solidFill>
                <a:latin typeface="Calibri"/>
                <a:cs typeface="Calibri"/>
              </a:rPr>
              <a:t>Chap</a:t>
            </a:r>
            <a:r>
              <a:rPr sz="8700" b="1" spc="-25" dirty="0">
                <a:solidFill>
                  <a:srgbClr val="0000FF"/>
                </a:solidFill>
                <a:latin typeface="Calibri"/>
                <a:cs typeface="Calibri"/>
              </a:rPr>
              <a:t>.</a:t>
            </a:r>
            <a:r>
              <a:rPr sz="8700" b="1" spc="-185" dirty="0">
                <a:solidFill>
                  <a:srgbClr val="0000FF"/>
                </a:solidFill>
                <a:latin typeface="Times New Roman"/>
                <a:cs typeface="Times New Roman"/>
              </a:rPr>
              <a:t> </a:t>
            </a:r>
            <a:r>
              <a:rPr sz="8700" b="1" dirty="0">
                <a:solidFill>
                  <a:srgbClr val="0000FF"/>
                </a:solidFill>
                <a:latin typeface="Calibri"/>
                <a:cs typeface="Calibri"/>
              </a:rPr>
              <a:t>5.1</a:t>
            </a:r>
            <a:r>
              <a:rPr sz="8700" b="1" dirty="0">
                <a:solidFill>
                  <a:srgbClr val="0000FF"/>
                </a:solidFill>
                <a:latin typeface="Times New Roman"/>
                <a:cs typeface="Times New Roman"/>
              </a:rPr>
              <a:t> </a:t>
            </a:r>
            <a:r>
              <a:rPr sz="8700" b="1" spc="-50" dirty="0">
                <a:solidFill>
                  <a:srgbClr val="0000FF"/>
                </a:solidFill>
                <a:latin typeface="Calibri"/>
                <a:cs typeface="Calibri"/>
              </a:rPr>
              <a:t>Fundamenta</a:t>
            </a:r>
            <a:r>
              <a:rPr sz="8700" b="1" spc="-35" dirty="0">
                <a:solidFill>
                  <a:srgbClr val="0000FF"/>
                </a:solidFill>
                <a:latin typeface="Calibri"/>
                <a:cs typeface="Calibri"/>
              </a:rPr>
              <a:t>l</a:t>
            </a:r>
            <a:r>
              <a:rPr sz="8700" b="1" dirty="0">
                <a:solidFill>
                  <a:srgbClr val="0000FF"/>
                </a:solidFill>
                <a:latin typeface="Calibri"/>
                <a:cs typeface="Calibri"/>
              </a:rPr>
              <a:t>s</a:t>
            </a:r>
            <a:r>
              <a:rPr sz="8700" b="1" spc="-210" dirty="0">
                <a:solidFill>
                  <a:srgbClr val="0000FF"/>
                </a:solidFill>
                <a:latin typeface="Times New Roman"/>
                <a:cs typeface="Times New Roman"/>
              </a:rPr>
              <a:t> </a:t>
            </a:r>
            <a:r>
              <a:rPr sz="8700" b="1" spc="5" dirty="0">
                <a:solidFill>
                  <a:srgbClr val="0000FF"/>
                </a:solidFill>
                <a:latin typeface="Calibri"/>
                <a:cs typeface="Calibri"/>
              </a:rPr>
              <a:t>of</a:t>
            </a:r>
            <a:r>
              <a:rPr sz="8700" b="1" spc="5" dirty="0">
                <a:solidFill>
                  <a:srgbClr val="0000FF"/>
                </a:solidFill>
                <a:latin typeface="Times New Roman"/>
                <a:cs typeface="Times New Roman"/>
              </a:rPr>
              <a:t> </a:t>
            </a:r>
            <a:r>
              <a:rPr sz="8700" b="1" dirty="0">
                <a:solidFill>
                  <a:srgbClr val="0000FF"/>
                </a:solidFill>
                <a:latin typeface="Calibri"/>
                <a:cs typeface="Calibri"/>
              </a:rPr>
              <a:t>Lasers</a:t>
            </a:r>
            <a:endParaRPr sz="8700" dirty="0">
              <a:latin typeface="Calibri"/>
              <a:cs typeface="Calibri"/>
            </a:endParaRPr>
          </a:p>
        </p:txBody>
      </p:sp>
      <p:sp>
        <p:nvSpPr>
          <p:cNvPr id="5" name="object 5"/>
          <p:cNvSpPr/>
          <p:nvPr/>
        </p:nvSpPr>
        <p:spPr>
          <a:xfrm>
            <a:off x="4673224" y="5579053"/>
            <a:ext cx="2844165" cy="71755"/>
          </a:xfrm>
          <a:custGeom>
            <a:avLst/>
            <a:gdLst/>
            <a:ahLst/>
            <a:cxnLst/>
            <a:rect l="l" t="t" r="r" b="b"/>
            <a:pathLst>
              <a:path w="2844165" h="71754">
                <a:moveTo>
                  <a:pt x="0" y="71627"/>
                </a:moveTo>
                <a:lnTo>
                  <a:pt x="2844046" y="71627"/>
                </a:lnTo>
                <a:lnTo>
                  <a:pt x="2844046" y="0"/>
                </a:lnTo>
                <a:lnTo>
                  <a:pt x="0" y="0"/>
                </a:lnTo>
                <a:lnTo>
                  <a:pt x="0" y="71627"/>
                </a:lnTo>
                <a:close/>
              </a:path>
            </a:pathLst>
          </a:custGeom>
          <a:solidFill>
            <a:srgbClr val="0000FF"/>
          </a:solidFill>
        </p:spPr>
        <p:txBody>
          <a:bodyPr wrap="square" lIns="0" tIns="0" rIns="0" bIns="0" rtlCol="0"/>
          <a:lstStyle/>
          <a:p>
            <a:endParaRPr/>
          </a:p>
        </p:txBody>
      </p:sp>
      <p:sp>
        <p:nvSpPr>
          <p:cNvPr id="6" name="object 6"/>
          <p:cNvSpPr txBox="1"/>
          <p:nvPr/>
        </p:nvSpPr>
        <p:spPr>
          <a:xfrm>
            <a:off x="901700" y="6182740"/>
            <a:ext cx="8531225"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1044" y="268612"/>
            <a:ext cx="10531475" cy="6468110"/>
          </a:xfrm>
          <a:prstGeom prst="rect">
            <a:avLst/>
          </a:prstGeom>
        </p:spPr>
        <p:txBody>
          <a:bodyPr vert="horz" wrap="square" lIns="0" tIns="0" rIns="0" bIns="0" rtlCol="0">
            <a:spAutoFit/>
          </a:bodyPr>
          <a:lstStyle/>
          <a:p>
            <a:pPr marL="173355">
              <a:lnSpc>
                <a:spcPct val="127099"/>
              </a:lnSpc>
            </a:pPr>
            <a:r>
              <a:rPr sz="1400" dirty="0">
                <a:latin typeface="Calibri"/>
                <a:cs typeface="Calibri"/>
              </a:rPr>
              <a:t>[</a:t>
            </a:r>
            <a:r>
              <a:rPr sz="1400" spc="5" dirty="0">
                <a:latin typeface="Calibri"/>
                <a:cs typeface="Calibri"/>
              </a:rPr>
              <a:t>I</a:t>
            </a:r>
            <a:r>
              <a:rPr sz="1400" spc="-15" dirty="0">
                <a:latin typeface="Calibri"/>
                <a:cs typeface="Calibri"/>
              </a:rPr>
              <a:t>M</a:t>
            </a:r>
            <a:r>
              <a:rPr sz="1400" dirty="0">
                <a:latin typeface="Calibri"/>
                <a:cs typeface="Calibri"/>
              </a:rPr>
              <a:t>AGE</a:t>
            </a:r>
            <a:r>
              <a:rPr sz="1400" spc="-45" dirty="0">
                <a:latin typeface="Times New Roman"/>
                <a:cs typeface="Times New Roman"/>
              </a:rPr>
              <a:t> </a:t>
            </a:r>
            <a:r>
              <a:rPr sz="1400" dirty="0">
                <a:latin typeface="Calibri"/>
                <a:cs typeface="Calibri"/>
              </a:rPr>
              <a:t>R</a:t>
            </a:r>
            <a:r>
              <a:rPr sz="1400" spc="-15" dirty="0">
                <a:latin typeface="Calibri"/>
                <a:cs typeface="Calibri"/>
              </a:rPr>
              <a:t>E</a:t>
            </a:r>
            <a:r>
              <a:rPr sz="1400" dirty="0">
                <a:latin typeface="Calibri"/>
                <a:cs typeface="Calibri"/>
              </a:rPr>
              <a:t>QUIRED:</a:t>
            </a:r>
            <a:r>
              <a:rPr sz="1400" spc="-45" dirty="0">
                <a:latin typeface="Times New Roman"/>
                <a:cs typeface="Times New Roman"/>
              </a:rPr>
              <a:t> </a:t>
            </a:r>
            <a:r>
              <a:rPr sz="1400" spc="-15" dirty="0">
                <a:latin typeface="Calibri"/>
                <a:cs typeface="Calibri"/>
              </a:rPr>
              <a:t>E</a:t>
            </a:r>
            <a:r>
              <a:rPr sz="1400" spc="5" dirty="0">
                <a:latin typeface="Calibri"/>
                <a:cs typeface="Calibri"/>
              </a:rPr>
              <a:t>n</a:t>
            </a:r>
            <a:r>
              <a:rPr sz="1400" dirty="0">
                <a:latin typeface="Calibri"/>
                <a:cs typeface="Calibri"/>
              </a:rPr>
              <a:t>erg</a:t>
            </a:r>
            <a:r>
              <a:rPr sz="1400" spc="-10" dirty="0">
                <a:latin typeface="Calibri"/>
                <a:cs typeface="Calibri"/>
              </a:rPr>
              <a:t>y</a:t>
            </a:r>
            <a:r>
              <a:rPr sz="1400" dirty="0">
                <a:latin typeface="Calibri"/>
                <a:cs typeface="Calibri"/>
              </a:rPr>
              <a:t>-level</a:t>
            </a:r>
            <a:r>
              <a:rPr sz="1400" spc="-45" dirty="0">
                <a:latin typeface="Times New Roman"/>
                <a:cs typeface="Times New Roman"/>
              </a:rPr>
              <a:t> </a:t>
            </a:r>
            <a:r>
              <a:rPr sz="1400" spc="-10" dirty="0">
                <a:latin typeface="Calibri"/>
                <a:cs typeface="Calibri"/>
              </a:rPr>
              <a:t>d</a:t>
            </a:r>
            <a:r>
              <a:rPr sz="1400" dirty="0">
                <a:latin typeface="Calibri"/>
                <a:cs typeface="Calibri"/>
              </a:rPr>
              <a:t>iagr</a:t>
            </a:r>
            <a:r>
              <a:rPr sz="1400" spc="-15" dirty="0">
                <a:latin typeface="Calibri"/>
                <a:cs typeface="Calibri"/>
              </a:rPr>
              <a:t>a</a:t>
            </a:r>
            <a:r>
              <a:rPr sz="1400" dirty="0">
                <a:latin typeface="Calibri"/>
                <a:cs typeface="Calibri"/>
              </a:rPr>
              <a:t>m</a:t>
            </a:r>
            <a:r>
              <a:rPr sz="1400" spc="-35" dirty="0">
                <a:latin typeface="Times New Roman"/>
                <a:cs typeface="Times New Roman"/>
              </a:rPr>
              <a:t> </a:t>
            </a:r>
            <a:r>
              <a:rPr sz="1400" spc="-10" dirty="0">
                <a:latin typeface="Calibri"/>
                <a:cs typeface="Calibri"/>
              </a:rPr>
              <a:t>c</a:t>
            </a:r>
            <a:r>
              <a:rPr sz="1400" spc="-5" dirty="0">
                <a:latin typeface="Calibri"/>
                <a:cs typeface="Calibri"/>
              </a:rPr>
              <a:t>om</a:t>
            </a:r>
            <a:r>
              <a:rPr sz="1400" dirty="0">
                <a:latin typeface="Calibri"/>
                <a:cs typeface="Calibri"/>
              </a:rPr>
              <a:t>pa</a:t>
            </a:r>
            <a:r>
              <a:rPr sz="1400" spc="-10" dirty="0">
                <a:latin typeface="Calibri"/>
                <a:cs typeface="Calibri"/>
              </a:rPr>
              <a:t>r</a:t>
            </a:r>
            <a:r>
              <a:rPr sz="1400" dirty="0">
                <a:latin typeface="Calibri"/>
                <a:cs typeface="Calibri"/>
              </a:rPr>
              <a:t>i</a:t>
            </a:r>
            <a:r>
              <a:rPr sz="1400" spc="5" dirty="0">
                <a:latin typeface="Calibri"/>
                <a:cs typeface="Calibri"/>
              </a:rPr>
              <a:t>n</a:t>
            </a:r>
            <a:r>
              <a:rPr sz="1400" dirty="0">
                <a:latin typeface="Calibri"/>
                <a:cs typeface="Calibri"/>
              </a:rPr>
              <a:t>g</a:t>
            </a:r>
            <a:r>
              <a:rPr sz="1400" spc="-55" dirty="0">
                <a:latin typeface="Times New Roman"/>
                <a:cs typeface="Times New Roman"/>
              </a:rPr>
              <a:t> </a:t>
            </a:r>
            <a:r>
              <a:rPr sz="1400" spc="5" dirty="0">
                <a:latin typeface="Calibri"/>
                <a:cs typeface="Calibri"/>
              </a:rPr>
              <a:t>(</a:t>
            </a:r>
            <a:r>
              <a:rPr sz="1400" dirty="0">
                <a:latin typeface="Calibri"/>
                <a:cs typeface="Calibri"/>
              </a:rPr>
              <a:t>i)</a:t>
            </a:r>
            <a:r>
              <a:rPr sz="1400" spc="-35" dirty="0">
                <a:latin typeface="Times New Roman"/>
                <a:cs typeface="Times New Roman"/>
              </a:rPr>
              <a:t> </a:t>
            </a:r>
            <a:r>
              <a:rPr sz="1400" spc="-10" dirty="0">
                <a:latin typeface="Calibri"/>
                <a:cs typeface="Calibri"/>
              </a:rPr>
              <a:t>B</a:t>
            </a:r>
            <a:r>
              <a:rPr sz="1400" spc="-5" dirty="0">
                <a:latin typeface="Calibri"/>
                <a:cs typeface="Calibri"/>
              </a:rPr>
              <a:t>o</a:t>
            </a:r>
            <a:r>
              <a:rPr sz="1400" spc="5" dirty="0">
                <a:latin typeface="Calibri"/>
                <a:cs typeface="Calibri"/>
              </a:rPr>
              <a:t>l</a:t>
            </a:r>
            <a:r>
              <a:rPr sz="1400" dirty="0">
                <a:latin typeface="Calibri"/>
                <a:cs typeface="Calibri"/>
              </a:rPr>
              <a:t>t</a:t>
            </a:r>
            <a:r>
              <a:rPr sz="1400" spc="-20" dirty="0">
                <a:latin typeface="Calibri"/>
                <a:cs typeface="Calibri"/>
              </a:rPr>
              <a:t>z</a:t>
            </a:r>
            <a:r>
              <a:rPr sz="1400" dirty="0">
                <a:latin typeface="Calibri"/>
                <a:cs typeface="Calibri"/>
              </a:rPr>
              <a:t>m</a:t>
            </a:r>
            <a:r>
              <a:rPr sz="1400" spc="-15" dirty="0">
                <a:latin typeface="Calibri"/>
                <a:cs typeface="Calibri"/>
              </a:rPr>
              <a:t>a</a:t>
            </a:r>
            <a:r>
              <a:rPr sz="1400" spc="5" dirty="0">
                <a:latin typeface="Calibri"/>
                <a:cs typeface="Calibri"/>
              </a:rPr>
              <a:t>n</a:t>
            </a:r>
            <a:r>
              <a:rPr sz="1400" dirty="0">
                <a:latin typeface="Calibri"/>
                <a:cs typeface="Calibri"/>
              </a:rPr>
              <a:t>n</a:t>
            </a:r>
            <a:r>
              <a:rPr sz="1400" spc="-45" dirty="0">
                <a:latin typeface="Times New Roman"/>
                <a:cs typeface="Times New Roman"/>
              </a:rPr>
              <a:t> </a:t>
            </a:r>
            <a:r>
              <a:rPr sz="1400" spc="5" dirty="0">
                <a:latin typeface="Calibri"/>
                <a:cs typeface="Calibri"/>
              </a:rPr>
              <a:t>d</a:t>
            </a:r>
            <a:r>
              <a:rPr sz="1400" dirty="0">
                <a:latin typeface="Calibri"/>
                <a:cs typeface="Calibri"/>
              </a:rPr>
              <a:t>i</a:t>
            </a:r>
            <a:r>
              <a:rPr sz="1400" spc="-5" dirty="0">
                <a:latin typeface="Calibri"/>
                <a:cs typeface="Calibri"/>
              </a:rPr>
              <a:t>st</a:t>
            </a:r>
            <a:r>
              <a:rPr sz="1400" spc="-10" dirty="0">
                <a:latin typeface="Calibri"/>
                <a:cs typeface="Calibri"/>
              </a:rPr>
              <a:t>r</a:t>
            </a:r>
            <a:r>
              <a:rPr sz="1400" dirty="0">
                <a:latin typeface="Calibri"/>
                <a:cs typeface="Calibri"/>
              </a:rPr>
              <a:t>i</a:t>
            </a:r>
            <a:r>
              <a:rPr sz="1400" spc="-5" dirty="0">
                <a:latin typeface="Calibri"/>
                <a:cs typeface="Calibri"/>
              </a:rPr>
              <a:t>but</a:t>
            </a:r>
            <a:r>
              <a:rPr sz="1400" spc="-10" dirty="0">
                <a:latin typeface="Calibri"/>
                <a:cs typeface="Calibri"/>
              </a:rPr>
              <a:t>i</a:t>
            </a:r>
            <a:r>
              <a:rPr sz="1400" spc="-5" dirty="0">
                <a:latin typeface="Calibri"/>
                <a:cs typeface="Calibri"/>
              </a:rPr>
              <a:t>o</a:t>
            </a:r>
            <a:r>
              <a:rPr sz="1400" dirty="0">
                <a:latin typeface="Calibri"/>
                <a:cs typeface="Calibri"/>
              </a:rPr>
              <a:t>n</a:t>
            </a:r>
            <a:r>
              <a:rPr sz="1400" spc="-45" dirty="0">
                <a:latin typeface="Times New Roman"/>
                <a:cs typeface="Times New Roman"/>
              </a:rPr>
              <a:t> </a:t>
            </a:r>
            <a:r>
              <a:rPr sz="1400" spc="5" dirty="0">
                <a:latin typeface="Calibri"/>
                <a:cs typeface="Calibri"/>
              </a:rPr>
              <a:t>(d</a:t>
            </a:r>
            <a:r>
              <a:rPr sz="1400" spc="-15" dirty="0">
                <a:latin typeface="Calibri"/>
                <a:cs typeface="Calibri"/>
              </a:rPr>
              <a:t>e</a:t>
            </a:r>
            <a:r>
              <a:rPr sz="1400" dirty="0">
                <a:latin typeface="Calibri"/>
                <a:cs typeface="Calibri"/>
              </a:rPr>
              <a:t>c</a:t>
            </a:r>
            <a:r>
              <a:rPr sz="1400" spc="-15" dirty="0">
                <a:latin typeface="Calibri"/>
                <a:cs typeface="Calibri"/>
              </a:rPr>
              <a:t>a</a:t>
            </a:r>
            <a:r>
              <a:rPr sz="1400" dirty="0">
                <a:latin typeface="Calibri"/>
                <a:cs typeface="Calibri"/>
              </a:rPr>
              <a:t>yi</a:t>
            </a:r>
            <a:r>
              <a:rPr sz="1400" spc="5" dirty="0">
                <a:latin typeface="Calibri"/>
                <a:cs typeface="Calibri"/>
              </a:rPr>
              <a:t>n</a:t>
            </a:r>
            <a:r>
              <a:rPr sz="1400" dirty="0">
                <a:latin typeface="Calibri"/>
                <a:cs typeface="Calibri"/>
              </a:rPr>
              <a:t>g</a:t>
            </a:r>
            <a:r>
              <a:rPr sz="1400" spc="-40" dirty="0">
                <a:latin typeface="Times New Roman"/>
                <a:cs typeface="Times New Roman"/>
              </a:rPr>
              <a:t> </a:t>
            </a:r>
            <a:r>
              <a:rPr sz="1400" spc="-10" dirty="0">
                <a:latin typeface="Calibri"/>
                <a:cs typeface="Calibri"/>
              </a:rPr>
              <a:t>c</a:t>
            </a:r>
            <a:r>
              <a:rPr sz="1400" spc="5" dirty="0">
                <a:latin typeface="Calibri"/>
                <a:cs typeface="Calibri"/>
              </a:rPr>
              <a:t>u</a:t>
            </a:r>
            <a:r>
              <a:rPr sz="1400" spc="-10" dirty="0">
                <a:latin typeface="Calibri"/>
                <a:cs typeface="Calibri"/>
              </a:rPr>
              <a:t>r</a:t>
            </a:r>
            <a:r>
              <a:rPr sz="1400" dirty="0">
                <a:latin typeface="Calibri"/>
                <a:cs typeface="Calibri"/>
              </a:rPr>
              <a:t>ve)</a:t>
            </a:r>
            <a:r>
              <a:rPr sz="1400" spc="-40" dirty="0">
                <a:latin typeface="Times New Roman"/>
                <a:cs typeface="Times New Roman"/>
              </a:rPr>
              <a:t> </a:t>
            </a:r>
            <a:r>
              <a:rPr sz="1400" spc="-10" dirty="0">
                <a:latin typeface="Calibri"/>
                <a:cs typeface="Calibri"/>
              </a:rPr>
              <a:t>w</a:t>
            </a:r>
            <a:r>
              <a:rPr sz="1400" dirty="0">
                <a:latin typeface="Calibri"/>
                <a:cs typeface="Calibri"/>
              </a:rPr>
              <a:t>ith</a:t>
            </a:r>
            <a:r>
              <a:rPr sz="1400" spc="-35" dirty="0">
                <a:latin typeface="Times New Roman"/>
                <a:cs typeface="Times New Roman"/>
              </a:rPr>
              <a:t> </a:t>
            </a:r>
            <a:r>
              <a:rPr sz="1400" spc="-10" dirty="0">
                <a:latin typeface="Calibri"/>
                <a:cs typeface="Calibri"/>
              </a:rPr>
              <a:t>(</a:t>
            </a:r>
            <a:r>
              <a:rPr sz="1400" dirty="0">
                <a:latin typeface="Calibri"/>
                <a:cs typeface="Calibri"/>
              </a:rPr>
              <a:t>i</a:t>
            </a:r>
            <a:r>
              <a:rPr sz="1400" spc="-10" dirty="0">
                <a:latin typeface="Calibri"/>
                <a:cs typeface="Calibri"/>
              </a:rPr>
              <a:t>i</a:t>
            </a:r>
            <a:r>
              <a:rPr sz="1400" dirty="0">
                <a:latin typeface="Calibri"/>
                <a:cs typeface="Calibri"/>
              </a:rPr>
              <a:t>)</a:t>
            </a:r>
            <a:r>
              <a:rPr sz="1400" spc="-35" dirty="0">
                <a:latin typeface="Times New Roman"/>
                <a:cs typeface="Times New Roman"/>
              </a:rPr>
              <a:t> </a:t>
            </a:r>
            <a:r>
              <a:rPr sz="1400" dirty="0">
                <a:latin typeface="Calibri"/>
                <a:cs typeface="Calibri"/>
              </a:rPr>
              <a:t>i</a:t>
            </a:r>
            <a:r>
              <a:rPr sz="1400" spc="-5" dirty="0">
                <a:latin typeface="Calibri"/>
                <a:cs typeface="Calibri"/>
              </a:rPr>
              <a:t>nve</a:t>
            </a:r>
            <a:r>
              <a:rPr sz="1400" dirty="0">
                <a:latin typeface="Calibri"/>
                <a:cs typeface="Calibri"/>
              </a:rPr>
              <a:t>rted</a:t>
            </a:r>
            <a:r>
              <a:rPr sz="1400" spc="-40" dirty="0">
                <a:latin typeface="Times New Roman"/>
                <a:cs typeface="Times New Roman"/>
              </a:rPr>
              <a:t> </a:t>
            </a:r>
            <a:r>
              <a:rPr sz="1400" spc="-10" dirty="0">
                <a:latin typeface="Calibri"/>
                <a:cs typeface="Calibri"/>
              </a:rPr>
              <a:t>d</a:t>
            </a:r>
            <a:r>
              <a:rPr sz="1400" dirty="0">
                <a:latin typeface="Calibri"/>
                <a:cs typeface="Calibri"/>
              </a:rPr>
              <a:t>i</a:t>
            </a:r>
            <a:r>
              <a:rPr sz="1400" spc="-5" dirty="0">
                <a:latin typeface="Calibri"/>
                <a:cs typeface="Calibri"/>
              </a:rPr>
              <a:t>str</a:t>
            </a:r>
            <a:r>
              <a:rPr sz="1400" spc="-10" dirty="0">
                <a:latin typeface="Calibri"/>
                <a:cs typeface="Calibri"/>
              </a:rPr>
              <a:t>ib</a:t>
            </a:r>
            <a:r>
              <a:rPr sz="1400" spc="5" dirty="0">
                <a:latin typeface="Calibri"/>
                <a:cs typeface="Calibri"/>
              </a:rPr>
              <a:t>u</a:t>
            </a:r>
            <a:r>
              <a:rPr sz="1400" dirty="0">
                <a:latin typeface="Calibri"/>
                <a:cs typeface="Calibri"/>
              </a:rPr>
              <a:t>ti</a:t>
            </a:r>
            <a:r>
              <a:rPr sz="1400" spc="-15" dirty="0">
                <a:latin typeface="Calibri"/>
                <a:cs typeface="Calibri"/>
              </a:rPr>
              <a:t>o</a:t>
            </a:r>
            <a:r>
              <a:rPr sz="1400" dirty="0">
                <a:latin typeface="Calibri"/>
                <a:cs typeface="Calibri"/>
              </a:rPr>
              <a:t>n</a:t>
            </a:r>
            <a:r>
              <a:rPr sz="1400" spc="-35" dirty="0">
                <a:latin typeface="Times New Roman"/>
                <a:cs typeface="Times New Roman"/>
              </a:rPr>
              <a:t> </a:t>
            </a:r>
            <a:r>
              <a:rPr sz="1400" spc="-10" dirty="0">
                <a:latin typeface="Calibri"/>
                <a:cs typeface="Calibri"/>
              </a:rPr>
              <a:t>(d</a:t>
            </a:r>
            <a:r>
              <a:rPr sz="1400" dirty="0">
                <a:latin typeface="Calibri"/>
                <a:cs typeface="Calibri"/>
              </a:rPr>
              <a:t>as</a:t>
            </a:r>
            <a:r>
              <a:rPr sz="1400" spc="5" dirty="0">
                <a:latin typeface="Calibri"/>
                <a:cs typeface="Calibri"/>
              </a:rPr>
              <a:t>h</a:t>
            </a:r>
            <a:r>
              <a:rPr sz="1400" spc="-15" dirty="0">
                <a:latin typeface="Calibri"/>
                <a:cs typeface="Calibri"/>
              </a:rPr>
              <a:t>e</a:t>
            </a:r>
            <a:r>
              <a:rPr sz="1400" dirty="0">
                <a:latin typeface="Calibri"/>
                <a:cs typeface="Calibri"/>
              </a:rPr>
              <a:t>d</a:t>
            </a:r>
            <a:r>
              <a:rPr sz="1400" spc="-35" dirty="0">
                <a:latin typeface="Times New Roman"/>
                <a:cs typeface="Times New Roman"/>
              </a:rPr>
              <a:t> </a:t>
            </a:r>
            <a:r>
              <a:rPr sz="1400" spc="-10" dirty="0">
                <a:latin typeface="Calibri"/>
                <a:cs typeface="Calibri"/>
              </a:rPr>
              <a:t>c</a:t>
            </a:r>
            <a:r>
              <a:rPr sz="1400" spc="5" dirty="0">
                <a:latin typeface="Calibri"/>
                <a:cs typeface="Calibri"/>
              </a:rPr>
              <a:t>u</a:t>
            </a:r>
            <a:r>
              <a:rPr sz="1400" dirty="0">
                <a:latin typeface="Calibri"/>
                <a:cs typeface="Calibri"/>
              </a:rPr>
              <a:t>rv</a:t>
            </a:r>
            <a:r>
              <a:rPr sz="1400" spc="-15" dirty="0">
                <a:latin typeface="Calibri"/>
                <a:cs typeface="Calibri"/>
              </a:rPr>
              <a:t>e</a:t>
            </a:r>
            <a:r>
              <a:rPr sz="1400" dirty="0">
                <a:latin typeface="Calibri"/>
                <a:cs typeface="Calibri"/>
              </a:rPr>
              <a:t>)</a:t>
            </a:r>
            <a:r>
              <a:rPr sz="1400" spc="-35" dirty="0">
                <a:latin typeface="Times New Roman"/>
                <a:cs typeface="Times New Roman"/>
              </a:rPr>
              <a:t> </a:t>
            </a:r>
            <a:r>
              <a:rPr sz="1400" spc="-5" dirty="0">
                <a:latin typeface="Calibri"/>
                <a:cs typeface="Calibri"/>
              </a:rPr>
              <a:t>for</a:t>
            </a:r>
            <a:r>
              <a:rPr sz="1400" spc="-5" dirty="0">
                <a:latin typeface="Times New Roman"/>
                <a:cs typeface="Times New Roman"/>
              </a:rPr>
              <a:t> </a:t>
            </a:r>
            <a:r>
              <a:rPr sz="1400" dirty="0">
                <a:latin typeface="Calibri"/>
                <a:cs typeface="Calibri"/>
              </a:rPr>
              <a:t>a</a:t>
            </a:r>
            <a:r>
              <a:rPr sz="1400" spc="-40" dirty="0">
                <a:latin typeface="Times New Roman"/>
                <a:cs typeface="Times New Roman"/>
              </a:rPr>
              <a:t> </a:t>
            </a:r>
            <a:r>
              <a:rPr sz="1400" dirty="0">
                <a:latin typeface="Calibri"/>
                <a:cs typeface="Calibri"/>
              </a:rPr>
              <a:t>three-level</a:t>
            </a:r>
            <a:r>
              <a:rPr sz="1400" spc="-45" dirty="0">
                <a:latin typeface="Times New Roman"/>
                <a:cs typeface="Times New Roman"/>
              </a:rPr>
              <a:t> </a:t>
            </a:r>
            <a:r>
              <a:rPr sz="1400" spc="-10" dirty="0">
                <a:latin typeface="Calibri"/>
                <a:cs typeface="Calibri"/>
              </a:rPr>
              <a:t>sc</a:t>
            </a:r>
            <a:r>
              <a:rPr sz="1400" spc="5" dirty="0">
                <a:latin typeface="Calibri"/>
                <a:cs typeface="Calibri"/>
              </a:rPr>
              <a:t>h</a:t>
            </a:r>
            <a:r>
              <a:rPr sz="1400" spc="-15" dirty="0">
                <a:latin typeface="Calibri"/>
                <a:cs typeface="Calibri"/>
              </a:rPr>
              <a:t>e</a:t>
            </a:r>
            <a:r>
              <a:rPr sz="1400" dirty="0">
                <a:latin typeface="Calibri"/>
                <a:cs typeface="Calibri"/>
              </a:rPr>
              <a:t>me,</a:t>
            </a:r>
            <a:r>
              <a:rPr sz="1400" spc="-45" dirty="0">
                <a:latin typeface="Times New Roman"/>
                <a:cs typeface="Times New Roman"/>
              </a:rPr>
              <a:t> </a:t>
            </a:r>
            <a:r>
              <a:rPr sz="1400" dirty="0">
                <a:latin typeface="Calibri"/>
                <a:cs typeface="Calibri"/>
              </a:rPr>
              <a:t>w</a:t>
            </a:r>
            <a:r>
              <a:rPr sz="1400" spc="5" dirty="0">
                <a:latin typeface="Calibri"/>
                <a:cs typeface="Calibri"/>
              </a:rPr>
              <a:t>i</a:t>
            </a:r>
            <a:r>
              <a:rPr sz="1400" dirty="0">
                <a:latin typeface="Calibri"/>
                <a:cs typeface="Calibri"/>
              </a:rPr>
              <a:t>th</a:t>
            </a:r>
            <a:r>
              <a:rPr sz="1400" spc="-40" dirty="0">
                <a:latin typeface="Times New Roman"/>
                <a:cs typeface="Times New Roman"/>
              </a:rPr>
              <a:t> </a:t>
            </a:r>
            <a:r>
              <a:rPr sz="1400" dirty="0">
                <a:latin typeface="Calibri"/>
                <a:cs typeface="Calibri"/>
              </a:rPr>
              <a:t>ar</a:t>
            </a:r>
            <a:r>
              <a:rPr sz="1400" spc="-10" dirty="0">
                <a:latin typeface="Calibri"/>
                <a:cs typeface="Calibri"/>
              </a:rPr>
              <a:t>ro</a:t>
            </a:r>
            <a:r>
              <a:rPr sz="1400" dirty="0">
                <a:latin typeface="Calibri"/>
                <a:cs typeface="Calibri"/>
              </a:rPr>
              <a:t>ws</a:t>
            </a:r>
            <a:r>
              <a:rPr sz="1400" spc="-35" dirty="0">
                <a:latin typeface="Times New Roman"/>
                <a:cs typeface="Times New Roman"/>
              </a:rPr>
              <a:t> </a:t>
            </a:r>
            <a:r>
              <a:rPr sz="1400" dirty="0">
                <a:latin typeface="Calibri"/>
                <a:cs typeface="Calibri"/>
              </a:rPr>
              <a:t>i</a:t>
            </a:r>
            <a:r>
              <a:rPr sz="1400" spc="-5" dirty="0">
                <a:latin typeface="Calibri"/>
                <a:cs typeface="Calibri"/>
              </a:rPr>
              <a:t>nd</a:t>
            </a:r>
            <a:r>
              <a:rPr sz="1400" spc="-10" dirty="0">
                <a:latin typeface="Calibri"/>
                <a:cs typeface="Calibri"/>
              </a:rPr>
              <a:t>i</a:t>
            </a:r>
            <a:r>
              <a:rPr sz="1400" dirty="0">
                <a:latin typeface="Calibri"/>
                <a:cs typeface="Calibri"/>
              </a:rPr>
              <a:t>cat</a:t>
            </a:r>
            <a:r>
              <a:rPr sz="1400" spc="-15" dirty="0">
                <a:latin typeface="Calibri"/>
                <a:cs typeface="Calibri"/>
              </a:rPr>
              <a:t>i</a:t>
            </a:r>
            <a:r>
              <a:rPr sz="1400" spc="5" dirty="0">
                <a:latin typeface="Calibri"/>
                <a:cs typeface="Calibri"/>
              </a:rPr>
              <a:t>n</a:t>
            </a:r>
            <a:r>
              <a:rPr sz="1400" dirty="0">
                <a:latin typeface="Calibri"/>
                <a:cs typeface="Calibri"/>
              </a:rPr>
              <a:t>g</a:t>
            </a:r>
            <a:r>
              <a:rPr sz="1400" spc="-25" dirty="0">
                <a:latin typeface="Times New Roman"/>
                <a:cs typeface="Times New Roman"/>
              </a:rPr>
              <a:t> </a:t>
            </a:r>
            <a:r>
              <a:rPr sz="1400" spc="-5" dirty="0">
                <a:latin typeface="Calibri"/>
                <a:cs typeface="Calibri"/>
              </a:rPr>
              <a:t>st</a:t>
            </a:r>
            <a:r>
              <a:rPr sz="1400" spc="-10" dirty="0">
                <a:latin typeface="Calibri"/>
                <a:cs typeface="Calibri"/>
              </a:rPr>
              <a:t>i</a:t>
            </a:r>
            <a:r>
              <a:rPr sz="1400" dirty="0">
                <a:latin typeface="Calibri"/>
                <a:cs typeface="Calibri"/>
              </a:rPr>
              <a:t>m</a:t>
            </a:r>
            <a:r>
              <a:rPr sz="1400" spc="-10" dirty="0">
                <a:latin typeface="Calibri"/>
                <a:cs typeface="Calibri"/>
              </a:rPr>
              <a:t>u</a:t>
            </a:r>
            <a:r>
              <a:rPr sz="1400" dirty="0">
                <a:latin typeface="Calibri"/>
                <a:cs typeface="Calibri"/>
              </a:rPr>
              <a:t>lat</a:t>
            </a:r>
            <a:r>
              <a:rPr sz="1400" spc="-5" dirty="0">
                <a:latin typeface="Calibri"/>
                <a:cs typeface="Calibri"/>
              </a:rPr>
              <a:t>e</a:t>
            </a:r>
            <a:r>
              <a:rPr sz="1400" dirty="0">
                <a:latin typeface="Calibri"/>
                <a:cs typeface="Calibri"/>
              </a:rPr>
              <a:t>d</a:t>
            </a:r>
            <a:r>
              <a:rPr sz="1400" spc="-35" dirty="0">
                <a:latin typeface="Times New Roman"/>
                <a:cs typeface="Times New Roman"/>
              </a:rPr>
              <a:t> </a:t>
            </a:r>
            <a:r>
              <a:rPr sz="1400" spc="-15" dirty="0">
                <a:latin typeface="Calibri"/>
                <a:cs typeface="Calibri"/>
              </a:rPr>
              <a:t>e</a:t>
            </a:r>
            <a:r>
              <a:rPr sz="1400" dirty="0">
                <a:latin typeface="Calibri"/>
                <a:cs typeface="Calibri"/>
              </a:rPr>
              <a:t>mi</a:t>
            </a:r>
            <a:r>
              <a:rPr sz="1400" spc="-10" dirty="0">
                <a:latin typeface="Calibri"/>
                <a:cs typeface="Calibri"/>
              </a:rPr>
              <a:t>s</a:t>
            </a:r>
            <a:r>
              <a:rPr sz="1400" spc="-5" dirty="0">
                <a:latin typeface="Calibri"/>
                <a:cs typeface="Calibri"/>
              </a:rPr>
              <a:t>s</a:t>
            </a:r>
            <a:r>
              <a:rPr sz="1400" spc="-10" dirty="0">
                <a:latin typeface="Calibri"/>
                <a:cs typeface="Calibri"/>
              </a:rPr>
              <a:t>i</a:t>
            </a:r>
            <a:r>
              <a:rPr sz="1400" spc="-5" dirty="0">
                <a:latin typeface="Calibri"/>
                <a:cs typeface="Calibri"/>
              </a:rPr>
              <a:t>on</a:t>
            </a:r>
            <a:r>
              <a:rPr sz="1400" dirty="0">
                <a:latin typeface="Calibri"/>
                <a:cs typeface="Calibri"/>
              </a:rPr>
              <a:t>.]</a:t>
            </a:r>
            <a:endParaRPr sz="1400">
              <a:latin typeface="Calibri"/>
              <a:cs typeface="Calibri"/>
            </a:endParaRPr>
          </a:p>
          <a:p>
            <a:pPr>
              <a:lnSpc>
                <a:spcPct val="100000"/>
              </a:lnSpc>
              <a:spcBef>
                <a:spcPts val="23"/>
              </a:spcBef>
            </a:pPr>
            <a:endParaRPr sz="1100">
              <a:latin typeface="Times New Roman"/>
              <a:cs typeface="Times New Roman"/>
            </a:endParaRPr>
          </a:p>
          <a:p>
            <a:pPr marL="173355">
              <a:lnSpc>
                <a:spcPct val="100000"/>
              </a:lnSpc>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9"/>
              </a:spcBef>
            </a:pPr>
            <a:endParaRPr sz="3300">
              <a:latin typeface="Times New Roman"/>
              <a:cs typeface="Times New Roman"/>
            </a:endParaRPr>
          </a:p>
          <a:p>
            <a:pPr marL="17335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741044" y="268612"/>
            <a:ext cx="10514837" cy="64680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36270">
              <a:lnSpc>
                <a:spcPct val="100000"/>
              </a:lnSpc>
            </a:pPr>
            <a:r>
              <a:rPr spc="-15" dirty="0"/>
              <a:t>Sl</a:t>
            </a:r>
            <a:r>
              <a:rPr spc="-5" dirty="0"/>
              <a:t>i</a:t>
            </a:r>
            <a:r>
              <a:rPr spc="-20" dirty="0"/>
              <a:t>de</a:t>
            </a:r>
            <a:r>
              <a:rPr spc="-5" dirty="0"/>
              <a:t> </a:t>
            </a:r>
            <a:r>
              <a:rPr spc="-15" dirty="0"/>
              <a:t>4: </a:t>
            </a:r>
            <a:r>
              <a:rPr spc="-20" dirty="0"/>
              <a:t>Energy-</a:t>
            </a:r>
            <a:r>
              <a:rPr spc="-25" dirty="0"/>
              <a:t>Pumping</a:t>
            </a:r>
            <a:r>
              <a:rPr dirty="0"/>
              <a:t> </a:t>
            </a:r>
            <a:r>
              <a:rPr spc="-30" dirty="0"/>
              <a:t>M</a:t>
            </a:r>
            <a:r>
              <a:rPr spc="-15" dirty="0"/>
              <a:t>e</a:t>
            </a:r>
            <a:r>
              <a:rPr spc="-25" dirty="0"/>
              <a:t>ch</a:t>
            </a:r>
            <a:r>
              <a:rPr spc="-10" dirty="0"/>
              <a:t>a</a:t>
            </a:r>
            <a:r>
              <a:rPr spc="-15" dirty="0"/>
              <a:t>nisms </a:t>
            </a:r>
            <a:r>
              <a:rPr spc="-35" dirty="0">
                <a:latin typeface="Calibri"/>
                <a:cs typeface="Calibri"/>
              </a:rPr>
              <a:t>—</a:t>
            </a:r>
            <a:r>
              <a:rPr b="0" spc="-80" dirty="0">
                <a:latin typeface="Times New Roman"/>
                <a:cs typeface="Times New Roman"/>
              </a:rPr>
              <a:t> </a:t>
            </a:r>
            <a:r>
              <a:rPr spc="-20" dirty="0"/>
              <a:t>Achi</a:t>
            </a:r>
            <a:r>
              <a:rPr spc="-15" dirty="0"/>
              <a:t>e</a:t>
            </a:r>
            <a:r>
              <a:rPr spc="-20" dirty="0"/>
              <a:t>ving</a:t>
            </a:r>
          </a:p>
        </p:txBody>
      </p:sp>
      <p:sp>
        <p:nvSpPr>
          <p:cNvPr id="3" name="object 3"/>
          <p:cNvSpPr txBox="1"/>
          <p:nvPr/>
        </p:nvSpPr>
        <p:spPr>
          <a:xfrm>
            <a:off x="1130300" y="1661409"/>
            <a:ext cx="10160000" cy="3702050"/>
          </a:xfrm>
          <a:prstGeom prst="rect">
            <a:avLst/>
          </a:prstGeom>
        </p:spPr>
        <p:txBody>
          <a:bodyPr vert="horz" wrap="square" lIns="0" tIns="0" rIns="0" bIns="0" rtlCol="0">
            <a:spAutoFit/>
          </a:bodyPr>
          <a:lstStyle/>
          <a:p>
            <a:pPr marR="222885" algn="ctr">
              <a:lnSpc>
                <a:spcPct val="100000"/>
              </a:lnSpc>
            </a:pPr>
            <a:r>
              <a:rPr sz="3400" b="1" u="heavy" spc="-15" dirty="0">
                <a:solidFill>
                  <a:srgbClr val="0000FF"/>
                </a:solidFill>
                <a:latin typeface="Calibri"/>
                <a:cs typeface="Calibri"/>
              </a:rPr>
              <a:t>Inver</a:t>
            </a:r>
            <a:r>
              <a:rPr sz="3400" b="1" u="heavy" spc="-20" dirty="0">
                <a:solidFill>
                  <a:srgbClr val="0000FF"/>
                </a:solidFill>
                <a:latin typeface="Calibri"/>
                <a:cs typeface="Calibri"/>
              </a:rPr>
              <a:t>s</a:t>
            </a:r>
            <a:r>
              <a:rPr sz="3400" b="1" u="heavy" spc="-15" dirty="0">
                <a:solidFill>
                  <a:srgbClr val="0000FF"/>
                </a:solidFill>
                <a:latin typeface="Calibri"/>
                <a:cs typeface="Calibri"/>
              </a:rPr>
              <a:t>ion</a:t>
            </a:r>
            <a:endParaRPr sz="3400">
              <a:latin typeface="Calibri"/>
              <a:cs typeface="Calibri"/>
            </a:endParaRPr>
          </a:p>
          <a:p>
            <a:pPr marL="241300" indent="-228600">
              <a:lnSpc>
                <a:spcPct val="100000"/>
              </a:lnSpc>
              <a:spcBef>
                <a:spcPts val="2195"/>
              </a:spcBef>
              <a:buFont typeface="Symbol"/>
              <a:buChar char=""/>
              <a:tabLst>
                <a:tab pos="241935" algn="l"/>
              </a:tabLst>
            </a:pPr>
            <a:r>
              <a:rPr sz="2800" spc="-20" dirty="0">
                <a:latin typeface="Calibri"/>
                <a:cs typeface="Calibri"/>
              </a:rPr>
              <a:t>Opt</a:t>
            </a:r>
            <a:r>
              <a:rPr sz="2800" spc="-10" dirty="0">
                <a:latin typeface="Calibri"/>
                <a:cs typeface="Calibri"/>
              </a:rPr>
              <a:t>ical</a:t>
            </a:r>
            <a:r>
              <a:rPr sz="2800" spc="-60" dirty="0">
                <a:latin typeface="Times New Roman"/>
                <a:cs typeface="Times New Roman"/>
              </a:rPr>
              <a:t> </a:t>
            </a:r>
            <a:r>
              <a:rPr sz="2800" spc="-25" dirty="0">
                <a:latin typeface="Calibri"/>
                <a:cs typeface="Calibri"/>
              </a:rPr>
              <a:t>pump</a:t>
            </a:r>
            <a:r>
              <a:rPr sz="2800" spc="-10" dirty="0">
                <a:latin typeface="Calibri"/>
                <a:cs typeface="Calibri"/>
              </a:rPr>
              <a: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70" dirty="0">
                <a:latin typeface="Times New Roman"/>
                <a:cs typeface="Times New Roman"/>
              </a:rPr>
              <a:t> </a:t>
            </a:r>
            <a:r>
              <a:rPr sz="2800" spc="-20" dirty="0">
                <a:latin typeface="Calibri"/>
                <a:cs typeface="Calibri"/>
              </a:rPr>
              <a:t>bro</a:t>
            </a:r>
            <a:r>
              <a:rPr sz="2800" spc="-5" dirty="0">
                <a:latin typeface="Calibri"/>
                <a:cs typeface="Calibri"/>
              </a:rPr>
              <a:t>a</a:t>
            </a:r>
            <a:r>
              <a:rPr sz="2800" spc="-20" dirty="0">
                <a:latin typeface="Calibri"/>
                <a:cs typeface="Calibri"/>
              </a:rPr>
              <a:t>db</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15" dirty="0">
                <a:latin typeface="Calibri"/>
                <a:cs typeface="Calibri"/>
              </a:rPr>
              <a:t>flashl</a:t>
            </a:r>
            <a:r>
              <a:rPr sz="2800" dirty="0">
                <a:latin typeface="Calibri"/>
                <a:cs typeface="Calibri"/>
              </a:rPr>
              <a:t>a</a:t>
            </a:r>
            <a:r>
              <a:rPr sz="2800" spc="-20" dirty="0">
                <a:latin typeface="Calibri"/>
                <a:cs typeface="Calibri"/>
              </a:rPr>
              <a:t>mp</a:t>
            </a:r>
            <a:r>
              <a:rPr sz="2800" spc="-50" dirty="0">
                <a:latin typeface="Times New Roman"/>
                <a:cs typeface="Times New Roman"/>
              </a:rPr>
              <a:t> </a:t>
            </a:r>
            <a:r>
              <a:rPr sz="2800" spc="-30" dirty="0">
                <a:latin typeface="Calibri"/>
                <a:cs typeface="Calibri"/>
              </a:rPr>
              <a:t>—</a:t>
            </a:r>
            <a:r>
              <a:rPr sz="2800" dirty="0">
                <a:latin typeface="Calibri"/>
                <a:cs typeface="Calibri"/>
              </a:rPr>
              <a:t> </a:t>
            </a:r>
            <a:r>
              <a:rPr sz="2800" spc="-20" dirty="0">
                <a:latin typeface="Calibri"/>
                <a:cs typeface="Calibri"/>
              </a:rPr>
              <a:t>us</a:t>
            </a:r>
            <a:r>
              <a:rPr sz="2800" dirty="0">
                <a:latin typeface="Calibri"/>
                <a:cs typeface="Calibri"/>
              </a:rPr>
              <a:t>e</a:t>
            </a:r>
            <a:r>
              <a:rPr sz="2800" spc="-15" dirty="0">
                <a:latin typeface="Calibri"/>
                <a:cs typeface="Calibri"/>
              </a:rPr>
              <a:t>d</a:t>
            </a:r>
            <a:r>
              <a:rPr sz="2800" spc="-70" dirty="0">
                <a:latin typeface="Times New Roman"/>
                <a:cs typeface="Times New Roman"/>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ru</a:t>
            </a:r>
            <a:r>
              <a:rPr sz="2800" spc="-20" dirty="0">
                <a:latin typeface="Calibri"/>
                <a:cs typeface="Calibri"/>
              </a:rPr>
              <a:t>b</a:t>
            </a:r>
            <a:r>
              <a:rPr sz="2800" spc="-15" dirty="0">
                <a:latin typeface="Calibri"/>
                <a:cs typeface="Calibri"/>
              </a:rPr>
              <a:t>y</a:t>
            </a:r>
            <a:r>
              <a:rPr sz="2800" spc="-70" dirty="0">
                <a:latin typeface="Times New Roman"/>
                <a:cs typeface="Times New Roman"/>
              </a:rPr>
              <a:t> </a:t>
            </a:r>
            <a:r>
              <a:rPr sz="2800" spc="5" dirty="0">
                <a:latin typeface="Calibri"/>
                <a:cs typeface="Calibri"/>
              </a:rPr>
              <a:t>l</a:t>
            </a:r>
            <a:r>
              <a:rPr sz="2800" spc="-15" dirty="0">
                <a:latin typeface="Calibri"/>
                <a:cs typeface="Calibri"/>
              </a:rPr>
              <a:t>asers.</a:t>
            </a:r>
            <a:endParaRPr sz="2800">
              <a:latin typeface="Calibri"/>
              <a:cs typeface="Calibri"/>
            </a:endParaRPr>
          </a:p>
          <a:p>
            <a:pPr marL="241300" indent="-228600">
              <a:lnSpc>
                <a:spcPct val="100000"/>
              </a:lnSpc>
              <a:spcBef>
                <a:spcPts val="1955"/>
              </a:spcBef>
              <a:buFont typeface="Symbol"/>
              <a:buChar char=""/>
              <a:tabLst>
                <a:tab pos="241935" algn="l"/>
              </a:tabLst>
            </a:pPr>
            <a:r>
              <a:rPr sz="2800" spc="-20" dirty="0">
                <a:latin typeface="Calibri"/>
                <a:cs typeface="Calibri"/>
              </a:rPr>
              <a:t>E</a:t>
            </a:r>
            <a:r>
              <a:rPr sz="2800" spc="-5" dirty="0">
                <a:latin typeface="Calibri"/>
                <a:cs typeface="Calibri"/>
              </a:rPr>
              <a:t>l</a:t>
            </a:r>
            <a:r>
              <a:rPr sz="2800" spc="-15" dirty="0">
                <a:latin typeface="Calibri"/>
                <a:cs typeface="Calibri"/>
              </a:rPr>
              <a:t>ectri</a:t>
            </a:r>
            <a:r>
              <a:rPr sz="2800" spc="-10" dirty="0">
                <a:latin typeface="Calibri"/>
                <a:cs typeface="Calibri"/>
              </a:rPr>
              <a:t>cal</a:t>
            </a:r>
            <a:r>
              <a:rPr sz="2800" spc="-16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scharg</a:t>
            </a:r>
            <a:r>
              <a:rPr sz="2800" spc="-15" dirty="0">
                <a:latin typeface="Calibri"/>
                <a:cs typeface="Calibri"/>
              </a:rPr>
              <a:t>e</a:t>
            </a:r>
            <a:r>
              <a:rPr sz="2800" spc="-140" dirty="0">
                <a:latin typeface="Times New Roman"/>
                <a:cs typeface="Times New Roman"/>
              </a:rPr>
              <a:t> </a:t>
            </a:r>
            <a:r>
              <a:rPr sz="2800" dirty="0">
                <a:latin typeface="Calibri"/>
                <a:cs typeface="Calibri"/>
              </a:rPr>
              <a:t>i</a:t>
            </a:r>
            <a:r>
              <a:rPr sz="2800" spc="-15" dirty="0">
                <a:latin typeface="Calibri"/>
                <a:cs typeface="Calibri"/>
              </a:rPr>
              <a:t>n</a:t>
            </a:r>
            <a:r>
              <a:rPr sz="2800" spc="-150" dirty="0">
                <a:latin typeface="Times New Roman"/>
                <a:cs typeface="Times New Roman"/>
              </a:rPr>
              <a:t> </a:t>
            </a:r>
            <a:r>
              <a:rPr sz="2800" dirty="0">
                <a:latin typeface="Calibri"/>
                <a:cs typeface="Calibri"/>
              </a:rPr>
              <a:t>l</a:t>
            </a:r>
            <a:r>
              <a:rPr sz="2800" spc="-20" dirty="0">
                <a:latin typeface="Calibri"/>
                <a:cs typeface="Calibri"/>
              </a:rPr>
              <a:t>o</a:t>
            </a:r>
            <a:r>
              <a:rPr sz="2800" dirty="0">
                <a:latin typeface="Calibri"/>
                <a:cs typeface="Calibri"/>
              </a:rPr>
              <a:t>w</a:t>
            </a:r>
            <a:r>
              <a:rPr sz="2800" spc="-20" dirty="0">
                <a:latin typeface="Calibri"/>
                <a:cs typeface="Calibri"/>
              </a:rPr>
              <a:t>-pressur</a:t>
            </a:r>
            <a:r>
              <a:rPr sz="2800" spc="-15" dirty="0">
                <a:latin typeface="Calibri"/>
                <a:cs typeface="Calibri"/>
              </a:rPr>
              <a:t>e</a:t>
            </a:r>
            <a:r>
              <a:rPr sz="2800" spc="-140" dirty="0">
                <a:latin typeface="Times New Roman"/>
                <a:cs typeface="Times New Roman"/>
              </a:rPr>
              <a:t> </a:t>
            </a:r>
            <a:r>
              <a:rPr sz="2800" spc="-15" dirty="0">
                <a:latin typeface="Calibri"/>
                <a:cs typeface="Calibri"/>
              </a:rPr>
              <a:t>gas</a:t>
            </a:r>
            <a:r>
              <a:rPr sz="2800" spc="-145" dirty="0">
                <a:latin typeface="Times New Roman"/>
                <a:cs typeface="Times New Roman"/>
              </a:rPr>
              <a:t> </a:t>
            </a:r>
            <a:r>
              <a:rPr sz="2800" spc="-20" dirty="0">
                <a:latin typeface="Calibri"/>
                <a:cs typeface="Calibri"/>
              </a:rPr>
              <a:t>m</a:t>
            </a:r>
            <a:r>
              <a:rPr sz="2800" dirty="0">
                <a:latin typeface="Calibri"/>
                <a:cs typeface="Calibri"/>
              </a:rPr>
              <a:t>i</a:t>
            </a:r>
            <a:r>
              <a:rPr sz="2800" spc="-20" dirty="0">
                <a:latin typeface="Calibri"/>
                <a:cs typeface="Calibri"/>
              </a:rPr>
              <a:t>xture</a:t>
            </a:r>
            <a:r>
              <a:rPr sz="2800" spc="-15" dirty="0">
                <a:latin typeface="Calibri"/>
                <a:cs typeface="Calibri"/>
              </a:rPr>
              <a:t>s</a:t>
            </a:r>
            <a:r>
              <a:rPr sz="2800" spc="-145" dirty="0">
                <a:latin typeface="Times New Roman"/>
                <a:cs typeface="Times New Roman"/>
              </a:rPr>
              <a:t> </a:t>
            </a:r>
            <a:r>
              <a:rPr sz="2800" spc="-30" dirty="0">
                <a:latin typeface="Calibri"/>
                <a:cs typeface="Calibri"/>
              </a:rPr>
              <a:t>—</a:t>
            </a:r>
            <a:r>
              <a:rPr sz="2800" spc="-65" dirty="0">
                <a:latin typeface="Calibri"/>
                <a:cs typeface="Calibri"/>
              </a:rPr>
              <a:t> </a:t>
            </a:r>
            <a:r>
              <a:rPr sz="2800" spc="-25" dirty="0">
                <a:latin typeface="Calibri"/>
                <a:cs typeface="Calibri"/>
              </a:rPr>
              <a:t>H</a:t>
            </a:r>
            <a:r>
              <a:rPr sz="2800" spc="-15" dirty="0">
                <a:latin typeface="Calibri"/>
                <a:cs typeface="Calibri"/>
              </a:rPr>
              <a:t>e</a:t>
            </a:r>
            <a:r>
              <a:rPr sz="2800" spc="-20" dirty="0">
                <a:latin typeface="Calibri"/>
                <a:cs typeface="Calibri"/>
              </a:rPr>
              <a:t>–</a:t>
            </a:r>
            <a:r>
              <a:rPr sz="2800" spc="-15" dirty="0">
                <a:latin typeface="Calibri"/>
                <a:cs typeface="Calibri"/>
              </a:rPr>
              <a:t>Ne,</a:t>
            </a:r>
            <a:r>
              <a:rPr sz="2800" spc="-150" dirty="0">
                <a:latin typeface="Times New Roman"/>
                <a:cs typeface="Times New Roman"/>
              </a:rPr>
              <a:t> </a:t>
            </a:r>
            <a:r>
              <a:rPr sz="2800" spc="-20" dirty="0">
                <a:latin typeface="Calibri"/>
                <a:cs typeface="Calibri"/>
              </a:rPr>
              <a:t>A</a:t>
            </a:r>
            <a:r>
              <a:rPr sz="2800" dirty="0">
                <a:latin typeface="Calibri"/>
                <a:cs typeface="Calibri"/>
              </a:rPr>
              <a:t>r</a:t>
            </a:r>
            <a:r>
              <a:rPr sz="3000" spc="97" baseline="29166" dirty="0">
                <a:latin typeface="Cambria Math"/>
                <a:cs typeface="Cambria Math"/>
              </a:rPr>
              <a:t>+</a:t>
            </a:r>
            <a:r>
              <a:rPr sz="2800" spc="-10" dirty="0">
                <a:latin typeface="Calibri"/>
                <a:cs typeface="Calibri"/>
              </a:rPr>
              <a:t>,</a:t>
            </a:r>
            <a:r>
              <a:rPr sz="2800" spc="-155" dirty="0">
                <a:latin typeface="Times New Roman"/>
                <a:cs typeface="Times New Roman"/>
              </a:rPr>
              <a:t> </a:t>
            </a:r>
            <a:r>
              <a:rPr sz="2800" spc="-20" dirty="0">
                <a:latin typeface="Calibri"/>
                <a:cs typeface="Calibri"/>
              </a:rPr>
              <a:t>C</a:t>
            </a:r>
            <a:r>
              <a:rPr sz="2800" spc="-15" dirty="0">
                <a:latin typeface="Calibri"/>
                <a:cs typeface="Calibri"/>
              </a:rPr>
              <a:t>O</a:t>
            </a:r>
            <a:r>
              <a:rPr sz="3000" spc="225" baseline="-16666" dirty="0">
                <a:latin typeface="Cambria Math"/>
                <a:cs typeface="Cambria Math"/>
              </a:rPr>
              <a:t>2</a:t>
            </a:r>
            <a:r>
              <a:rPr sz="2800" dirty="0">
                <a:latin typeface="Calibri"/>
                <a:cs typeface="Calibri"/>
              </a:rPr>
              <a:t>.</a:t>
            </a:r>
            <a:endParaRPr sz="2800">
              <a:latin typeface="Calibri"/>
              <a:cs typeface="Calibri"/>
            </a:endParaRPr>
          </a:p>
          <a:p>
            <a:pPr marL="241300" indent="-228600">
              <a:lnSpc>
                <a:spcPct val="100000"/>
              </a:lnSpc>
              <a:spcBef>
                <a:spcPts val="1964"/>
              </a:spcBef>
              <a:buFont typeface="Symbol"/>
              <a:buChar char=""/>
              <a:tabLst>
                <a:tab pos="241935" algn="l"/>
              </a:tabLst>
            </a:pPr>
            <a:r>
              <a:rPr sz="2800" spc="-25" dirty="0">
                <a:latin typeface="Calibri"/>
                <a:cs typeface="Calibri"/>
              </a:rPr>
              <a:t>Chem</a:t>
            </a:r>
            <a:r>
              <a:rPr sz="2800" spc="-10" dirty="0">
                <a:latin typeface="Calibri"/>
                <a:cs typeface="Calibri"/>
              </a:rPr>
              <a:t>i</a:t>
            </a:r>
            <a:r>
              <a:rPr sz="2800" spc="-5" dirty="0">
                <a:latin typeface="Calibri"/>
                <a:cs typeface="Calibri"/>
              </a:rPr>
              <a:t>c</a:t>
            </a:r>
            <a:r>
              <a:rPr sz="2800" spc="-10" dirty="0">
                <a:latin typeface="Calibri"/>
                <a:cs typeface="Calibri"/>
              </a:rPr>
              <a:t>al</a:t>
            </a:r>
            <a:r>
              <a:rPr sz="2800" spc="-65" dirty="0">
                <a:latin typeface="Times New Roman"/>
                <a:cs typeface="Times New Roman"/>
              </a:rPr>
              <a:t> </a:t>
            </a:r>
            <a:r>
              <a:rPr sz="2800" spc="-30" dirty="0">
                <a:latin typeface="Calibri"/>
                <a:cs typeface="Calibri"/>
              </a:rPr>
              <a:t>p</a:t>
            </a:r>
            <a:r>
              <a:rPr sz="2800" spc="-25" dirty="0">
                <a:latin typeface="Calibri"/>
                <a:cs typeface="Calibri"/>
              </a:rPr>
              <a:t>ump</a:t>
            </a:r>
            <a:r>
              <a:rPr sz="2800" spc="-10" dirty="0">
                <a:latin typeface="Calibri"/>
                <a:cs typeface="Calibri"/>
              </a:rPr>
              <a:t>i</a:t>
            </a:r>
            <a:r>
              <a:rPr sz="2800" spc="-20" dirty="0">
                <a:latin typeface="Calibri"/>
                <a:cs typeface="Calibri"/>
              </a:rPr>
              <a:t>n</a:t>
            </a:r>
            <a:r>
              <a:rPr sz="2800" spc="-15" dirty="0">
                <a:latin typeface="Calibri"/>
                <a:cs typeface="Calibri"/>
              </a:rPr>
              <a:t>g</a:t>
            </a:r>
            <a:r>
              <a:rPr sz="2800" spc="-35" dirty="0">
                <a:latin typeface="Times New Roman"/>
                <a:cs typeface="Times New Roman"/>
              </a:rPr>
              <a:t> </a:t>
            </a:r>
            <a:r>
              <a:rPr sz="2800" spc="-30" dirty="0">
                <a:latin typeface="Calibri"/>
                <a:cs typeface="Calibri"/>
              </a:rPr>
              <a:t>—</a:t>
            </a:r>
            <a:r>
              <a:rPr sz="2800" dirty="0">
                <a:latin typeface="Calibri"/>
                <a:cs typeface="Calibri"/>
              </a:rPr>
              <a:t> </a:t>
            </a:r>
            <a:r>
              <a:rPr sz="2800" spc="-25" dirty="0">
                <a:latin typeface="Calibri"/>
                <a:cs typeface="Calibri"/>
              </a:rPr>
              <a:t>HF</a:t>
            </a:r>
            <a:r>
              <a:rPr sz="2800" spc="-10" dirty="0">
                <a:latin typeface="Calibri"/>
                <a:cs typeface="Calibri"/>
              </a:rPr>
              <a:t>,</a:t>
            </a:r>
            <a:r>
              <a:rPr sz="2800" spc="-70" dirty="0">
                <a:latin typeface="Times New Roman"/>
                <a:cs typeface="Times New Roman"/>
              </a:rPr>
              <a:t> </a:t>
            </a:r>
            <a:r>
              <a:rPr sz="2800" spc="-25" dirty="0">
                <a:latin typeface="Calibri"/>
                <a:cs typeface="Calibri"/>
              </a:rPr>
              <a:t>D</a:t>
            </a:r>
            <a:r>
              <a:rPr sz="2800" spc="-10" dirty="0">
                <a:latin typeface="Calibri"/>
                <a:cs typeface="Calibri"/>
              </a:rPr>
              <a:t>F,</a:t>
            </a:r>
            <a:r>
              <a:rPr sz="2800" spc="-7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15" dirty="0">
                <a:latin typeface="Calibri"/>
                <a:cs typeface="Calibri"/>
              </a:rPr>
              <a:t>exc</a:t>
            </a:r>
            <a:r>
              <a:rPr sz="2800" dirty="0">
                <a:latin typeface="Calibri"/>
                <a:cs typeface="Calibri"/>
              </a:rPr>
              <a:t>i</a:t>
            </a:r>
            <a:r>
              <a:rPr sz="2800" spc="-20" dirty="0">
                <a:latin typeface="Calibri"/>
                <a:cs typeface="Calibri"/>
              </a:rPr>
              <a:t>m</a:t>
            </a:r>
            <a:r>
              <a:rPr sz="2800" spc="-15" dirty="0">
                <a:latin typeface="Calibri"/>
                <a:cs typeface="Calibri"/>
              </a:rPr>
              <a:t>er</a:t>
            </a:r>
            <a:r>
              <a:rPr sz="2800" spc="-7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sers.</a:t>
            </a:r>
            <a:endParaRPr sz="2800">
              <a:latin typeface="Calibri"/>
              <a:cs typeface="Calibri"/>
            </a:endParaRPr>
          </a:p>
          <a:p>
            <a:pPr marL="241300" marR="8255" indent="-228600">
              <a:lnSpc>
                <a:spcPct val="126800"/>
              </a:lnSpc>
              <a:spcBef>
                <a:spcPts val="1055"/>
              </a:spcBef>
              <a:buFont typeface="Symbol"/>
              <a:buChar char=""/>
              <a:tabLst>
                <a:tab pos="241935" algn="l"/>
                <a:tab pos="2454910" algn="l"/>
                <a:tab pos="4103370" algn="l"/>
                <a:tab pos="4552315" algn="l"/>
                <a:tab pos="5214620" algn="l"/>
                <a:tab pos="6254115" algn="l"/>
                <a:tab pos="6712584" algn="l"/>
                <a:tab pos="8451215" algn="l"/>
                <a:tab pos="9796145" algn="l"/>
              </a:tabLst>
            </a:pPr>
            <a:r>
              <a:rPr sz="2800" spc="-20" dirty="0">
                <a:latin typeface="Calibri"/>
                <a:cs typeface="Calibri"/>
              </a:rPr>
              <a:t>Lase</a:t>
            </a:r>
            <a:r>
              <a:rPr sz="2800" spc="-5" dirty="0">
                <a:latin typeface="Calibri"/>
                <a:cs typeface="Calibri"/>
              </a:rPr>
              <a:t>r-</a:t>
            </a:r>
            <a:r>
              <a:rPr sz="2800" spc="-20" dirty="0">
                <a:latin typeface="Calibri"/>
                <a:cs typeface="Calibri"/>
              </a:rPr>
              <a:t>pu</a:t>
            </a:r>
            <a:r>
              <a:rPr sz="2800" spc="-15" dirty="0">
                <a:latin typeface="Calibri"/>
                <a:cs typeface="Calibri"/>
              </a:rPr>
              <a:t>m</a:t>
            </a:r>
            <a:r>
              <a:rPr sz="2800" spc="-20" dirty="0">
                <a:latin typeface="Calibri"/>
                <a:cs typeface="Calibri"/>
              </a:rPr>
              <a:t>pe</a:t>
            </a:r>
            <a:r>
              <a:rPr sz="2800" spc="-15" dirty="0">
                <a:latin typeface="Calibri"/>
                <a:cs typeface="Calibri"/>
              </a:rPr>
              <a:t>d</a:t>
            </a:r>
            <a:r>
              <a:rPr sz="2800" dirty="0">
                <a:latin typeface="Times New Roman"/>
                <a:cs typeface="Times New Roman"/>
              </a:rPr>
              <a:t>	</a:t>
            </a:r>
            <a:r>
              <a:rPr sz="2800" spc="-20" dirty="0">
                <a:latin typeface="Calibri"/>
                <a:cs typeface="Calibri"/>
              </a:rPr>
              <a:t>so</a:t>
            </a:r>
            <a:r>
              <a:rPr sz="2800" spc="-10" dirty="0">
                <a:latin typeface="Calibri"/>
                <a:cs typeface="Calibri"/>
              </a:rPr>
              <a:t>l</a:t>
            </a:r>
            <a:r>
              <a:rPr sz="2800" spc="5" dirty="0">
                <a:latin typeface="Calibri"/>
                <a:cs typeface="Calibri"/>
              </a:rPr>
              <a:t>i</a:t>
            </a:r>
            <a:r>
              <a:rPr sz="2800" spc="-10" dirty="0">
                <a:latin typeface="Calibri"/>
                <a:cs typeface="Calibri"/>
              </a:rPr>
              <a:t>d</a:t>
            </a:r>
            <a:r>
              <a:rPr sz="2800" spc="-5" dirty="0">
                <a:latin typeface="Calibri"/>
                <a:cs typeface="Calibri"/>
              </a:rPr>
              <a:t>-</a:t>
            </a:r>
            <a:r>
              <a:rPr sz="2800" spc="-20" dirty="0">
                <a:latin typeface="Calibri"/>
                <a:cs typeface="Calibri"/>
              </a:rPr>
              <a:t>stat</a:t>
            </a:r>
            <a:r>
              <a:rPr sz="2800" spc="-15" dirty="0">
                <a:latin typeface="Calibri"/>
                <a:cs typeface="Calibri"/>
              </a:rPr>
              <a:t>e</a:t>
            </a:r>
            <a:r>
              <a:rPr sz="2800" dirty="0">
                <a:latin typeface="Times New Roman"/>
                <a:cs typeface="Times New Roman"/>
              </a:rPr>
              <a:t>	</a:t>
            </a:r>
            <a:r>
              <a:rPr sz="2800" spc="-20" dirty="0">
                <a:latin typeface="Calibri"/>
                <a:cs typeface="Calibri"/>
              </a:rPr>
              <a:t>o</a:t>
            </a:r>
            <a:r>
              <a:rPr sz="2800" spc="-10" dirty="0">
                <a:latin typeface="Calibri"/>
                <a:cs typeface="Calibri"/>
              </a:rPr>
              <a:t>r</a:t>
            </a:r>
            <a:r>
              <a:rPr sz="2800" dirty="0">
                <a:latin typeface="Times New Roman"/>
                <a:cs typeface="Times New Roman"/>
              </a:rPr>
              <a:t>	</a:t>
            </a:r>
            <a:r>
              <a:rPr sz="2800" spc="-20" dirty="0">
                <a:latin typeface="Calibri"/>
                <a:cs typeface="Calibri"/>
              </a:rPr>
              <a:t>d</a:t>
            </a:r>
            <a:r>
              <a:rPr sz="2800" spc="-5" dirty="0">
                <a:latin typeface="Calibri"/>
                <a:cs typeface="Calibri"/>
              </a:rPr>
              <a:t>y</a:t>
            </a:r>
            <a:r>
              <a:rPr sz="2800" spc="-15" dirty="0">
                <a:latin typeface="Calibri"/>
                <a:cs typeface="Calibri"/>
              </a:rPr>
              <a:t>e</a:t>
            </a:r>
            <a:r>
              <a:rPr sz="2800" dirty="0">
                <a:latin typeface="Times New Roman"/>
                <a:cs typeface="Times New Roman"/>
              </a:rPr>
              <a:t>	</a:t>
            </a:r>
            <a:r>
              <a:rPr sz="2800" spc="-15" dirty="0">
                <a:latin typeface="Calibri"/>
                <a:cs typeface="Calibri"/>
              </a:rPr>
              <a:t>media</a:t>
            </a:r>
            <a:r>
              <a:rPr sz="2800" dirty="0">
                <a:latin typeface="Times New Roman"/>
                <a:cs typeface="Times New Roman"/>
              </a:rPr>
              <a:t>	</a:t>
            </a:r>
            <a:r>
              <a:rPr sz="2800" spc="-30" dirty="0">
                <a:latin typeface="Calibri"/>
                <a:cs typeface="Calibri"/>
              </a:rPr>
              <a:t>—</a:t>
            </a:r>
            <a:r>
              <a:rPr sz="2800" dirty="0">
                <a:latin typeface="Calibri"/>
                <a:cs typeface="Calibri"/>
              </a:rPr>
              <a:t>	</a:t>
            </a:r>
            <a:r>
              <a:rPr sz="2800" spc="-20" dirty="0">
                <a:latin typeface="Calibri"/>
                <a:cs typeface="Calibri"/>
              </a:rPr>
              <a:t>T</a:t>
            </a:r>
            <a:r>
              <a:rPr sz="2800" spc="-5" dirty="0">
                <a:latin typeface="Calibri"/>
                <a:cs typeface="Calibri"/>
              </a:rPr>
              <a:t>i</a:t>
            </a:r>
            <a:r>
              <a:rPr sz="2800" spc="-15" dirty="0">
                <a:latin typeface="Calibri"/>
                <a:cs typeface="Calibri"/>
              </a:rPr>
              <a:t>:sapph</a:t>
            </a:r>
            <a:r>
              <a:rPr sz="2800" spc="-20" dirty="0">
                <a:latin typeface="Calibri"/>
                <a:cs typeface="Calibri"/>
              </a:rPr>
              <a:t>i</a:t>
            </a:r>
            <a:r>
              <a:rPr sz="2800" spc="-15" dirty="0">
                <a:latin typeface="Calibri"/>
                <a:cs typeface="Calibri"/>
              </a:rPr>
              <a:t>re</a:t>
            </a:r>
            <a:r>
              <a:rPr sz="2800" dirty="0">
                <a:latin typeface="Times New Roman"/>
                <a:cs typeface="Times New Roman"/>
              </a:rPr>
              <a:t>	</a:t>
            </a:r>
            <a:r>
              <a:rPr sz="2800" spc="-20" dirty="0">
                <a:latin typeface="Calibri"/>
                <a:cs typeface="Calibri"/>
              </a:rPr>
              <a:t>pu</a:t>
            </a:r>
            <a:r>
              <a:rPr sz="2800" spc="-15" dirty="0">
                <a:latin typeface="Calibri"/>
                <a:cs typeface="Calibri"/>
              </a:rPr>
              <a:t>m</a:t>
            </a:r>
            <a:r>
              <a:rPr sz="2800" spc="-20" dirty="0">
                <a:latin typeface="Calibri"/>
                <a:cs typeface="Calibri"/>
              </a:rPr>
              <a:t>pe</a:t>
            </a:r>
            <a:r>
              <a:rPr sz="2800" spc="-15" dirty="0">
                <a:latin typeface="Calibri"/>
                <a:cs typeface="Calibri"/>
              </a:rPr>
              <a:t>d</a:t>
            </a:r>
            <a:r>
              <a:rPr sz="2800" dirty="0">
                <a:latin typeface="Times New Roman"/>
                <a:cs typeface="Times New Roman"/>
              </a:rPr>
              <a:t>	</a:t>
            </a:r>
            <a:r>
              <a:rPr sz="2800" spc="-20" dirty="0">
                <a:latin typeface="Calibri"/>
                <a:cs typeface="Calibri"/>
              </a:rPr>
              <a:t>by</a:t>
            </a:r>
            <a:r>
              <a:rPr sz="2800" spc="-15"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a:t>
            </a:r>
            <a:r>
              <a:rPr sz="2800" spc="-5" dirty="0">
                <a:latin typeface="Calibri"/>
                <a:cs typeface="Calibri"/>
              </a:rPr>
              <a:t>y</a:t>
            </a:r>
            <a:r>
              <a:rPr sz="2800" spc="-20" dirty="0">
                <a:latin typeface="Calibri"/>
                <a:cs typeface="Calibri"/>
              </a:rPr>
              <a:t>-d</a:t>
            </a:r>
            <a:r>
              <a:rPr sz="2800" spc="-10" dirty="0">
                <a:latin typeface="Calibri"/>
                <a:cs typeface="Calibri"/>
              </a:rPr>
              <a:t>o</a:t>
            </a:r>
            <a:r>
              <a:rPr sz="2800" spc="-20" dirty="0">
                <a:latin typeface="Calibri"/>
                <a:cs typeface="Calibri"/>
              </a:rPr>
              <a:t>ub</a:t>
            </a:r>
            <a:r>
              <a:rPr sz="2800" spc="-10" dirty="0">
                <a:latin typeface="Calibri"/>
                <a:cs typeface="Calibri"/>
              </a:rPr>
              <a:t>le</a:t>
            </a:r>
            <a:r>
              <a:rPr sz="2800" spc="-15" dirty="0">
                <a:latin typeface="Calibri"/>
                <a:cs typeface="Calibri"/>
              </a:rPr>
              <a:t>d</a:t>
            </a:r>
            <a:r>
              <a:rPr sz="2800" spc="-70" dirty="0">
                <a:latin typeface="Times New Roman"/>
                <a:cs typeface="Times New Roman"/>
              </a:rPr>
              <a:t> </a:t>
            </a:r>
            <a:r>
              <a:rPr sz="2800" spc="-15" dirty="0">
                <a:latin typeface="Calibri"/>
                <a:cs typeface="Calibri"/>
              </a:rPr>
              <a:t>Nd:YAG.</a:t>
            </a:r>
            <a:endParaRPr sz="28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68684"/>
            <a:ext cx="10153015" cy="995044"/>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 pos="914400" algn="l"/>
                <a:tab pos="2002155" algn="l"/>
                <a:tab pos="2854960" algn="l"/>
                <a:tab pos="4083050" algn="l"/>
                <a:tab pos="5227955" algn="l"/>
                <a:tab pos="6884034" algn="l"/>
                <a:tab pos="7609205" algn="l"/>
                <a:tab pos="8619490" algn="l"/>
                <a:tab pos="9462135" algn="l"/>
              </a:tabLst>
            </a:pPr>
            <a:r>
              <a:rPr sz="2800" spc="-15" dirty="0">
                <a:latin typeface="Calibri"/>
                <a:cs typeface="Calibri"/>
              </a:rPr>
              <a:t>Key</a:t>
            </a:r>
            <a:r>
              <a:rPr sz="2800" dirty="0">
                <a:latin typeface="Times New Roman"/>
                <a:cs typeface="Times New Roman"/>
              </a:rPr>
              <a:t>	</a:t>
            </a:r>
            <a:r>
              <a:rPr sz="2800" spc="-20" dirty="0">
                <a:latin typeface="Calibri"/>
                <a:cs typeface="Calibri"/>
              </a:rPr>
              <a:t>des</a:t>
            </a:r>
            <a:r>
              <a:rPr sz="2800" spc="-15" dirty="0">
                <a:latin typeface="Calibri"/>
                <a:cs typeface="Calibri"/>
              </a:rPr>
              <a:t>ign</a:t>
            </a:r>
            <a:r>
              <a:rPr sz="2800" dirty="0">
                <a:latin typeface="Times New Roman"/>
                <a:cs typeface="Times New Roman"/>
              </a:rPr>
              <a:t>	</a:t>
            </a:r>
            <a:r>
              <a:rPr sz="2800" spc="-15" dirty="0">
                <a:latin typeface="Calibri"/>
                <a:cs typeface="Calibri"/>
              </a:rPr>
              <a:t>go</a:t>
            </a:r>
            <a:r>
              <a:rPr sz="2800" spc="-10" dirty="0">
                <a:latin typeface="Calibri"/>
                <a:cs typeface="Calibri"/>
              </a:rPr>
              <a:t>a</a:t>
            </a:r>
            <a:r>
              <a:rPr sz="2800" dirty="0">
                <a:latin typeface="Calibri"/>
                <a:cs typeface="Calibri"/>
              </a:rPr>
              <a:t>l</a:t>
            </a:r>
            <a:r>
              <a:rPr sz="2800" spc="-10" dirty="0">
                <a:latin typeface="Calibri"/>
                <a:cs typeface="Calibri"/>
              </a:rPr>
              <a:t>:</a:t>
            </a:r>
            <a:r>
              <a:rPr sz="2800" dirty="0">
                <a:latin typeface="Times New Roman"/>
                <a:cs typeface="Times New Roman"/>
              </a:rPr>
              <a:t>	</a:t>
            </a:r>
            <a:r>
              <a:rPr sz="2800" spc="-20" dirty="0">
                <a:latin typeface="Calibri"/>
                <a:cs typeface="Calibri"/>
              </a:rPr>
              <a:t>depos</a:t>
            </a:r>
            <a:r>
              <a:rPr sz="2800" dirty="0">
                <a:latin typeface="Calibri"/>
                <a:cs typeface="Calibri"/>
              </a:rPr>
              <a:t>i</a:t>
            </a:r>
            <a:r>
              <a:rPr sz="2800" spc="-10" dirty="0">
                <a:latin typeface="Calibri"/>
                <a:cs typeface="Calibri"/>
              </a:rPr>
              <a:t>t</a:t>
            </a:r>
            <a:r>
              <a:rPr sz="2800" dirty="0">
                <a:latin typeface="Times New Roman"/>
                <a:cs typeface="Times New Roman"/>
              </a:rPr>
              <a:t>	</a:t>
            </a:r>
            <a:r>
              <a:rPr sz="2800" spc="-15" dirty="0">
                <a:latin typeface="Calibri"/>
                <a:cs typeface="Calibri"/>
              </a:rPr>
              <a:t>ene</a:t>
            </a:r>
            <a:r>
              <a:rPr sz="2800" dirty="0">
                <a:latin typeface="Calibri"/>
                <a:cs typeface="Calibri"/>
              </a:rPr>
              <a:t>r</a:t>
            </a:r>
            <a:r>
              <a:rPr sz="2800" spc="-15" dirty="0">
                <a:latin typeface="Calibri"/>
                <a:cs typeface="Calibri"/>
              </a:rPr>
              <a:t>gy</a:t>
            </a:r>
            <a:r>
              <a:rPr sz="2800" dirty="0">
                <a:latin typeface="Times New Roman"/>
                <a:cs typeface="Times New Roman"/>
              </a:rPr>
              <a:t>	</a:t>
            </a:r>
            <a:r>
              <a:rPr sz="2800" spc="-20" dirty="0">
                <a:latin typeface="Calibri"/>
                <a:cs typeface="Calibri"/>
              </a:rPr>
              <a:t>se</a:t>
            </a:r>
            <a:r>
              <a:rPr sz="2800" spc="-15" dirty="0">
                <a:latin typeface="Calibri"/>
                <a:cs typeface="Calibri"/>
              </a:rPr>
              <a:t>lectively</a:t>
            </a:r>
            <a:r>
              <a:rPr sz="280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dirty="0">
                <a:latin typeface="Times New Roman"/>
                <a:cs typeface="Times New Roman"/>
              </a:rPr>
              <a:t>	</a:t>
            </a:r>
            <a:r>
              <a:rPr sz="2800" spc="-20" dirty="0">
                <a:latin typeface="Calibri"/>
                <a:cs typeface="Calibri"/>
              </a:rPr>
              <a:t>uppe</a:t>
            </a:r>
            <a:r>
              <a:rPr sz="2800" spc="-10" dirty="0">
                <a:latin typeface="Calibri"/>
                <a:cs typeface="Calibri"/>
              </a:rPr>
              <a:t>r</a:t>
            </a:r>
            <a:r>
              <a:rPr sz="2800" dirty="0">
                <a:latin typeface="Times New Roman"/>
                <a:cs typeface="Times New Roman"/>
              </a:rPr>
              <a:t>	</a:t>
            </a:r>
            <a:r>
              <a:rPr sz="2800" dirty="0">
                <a:latin typeface="Calibri"/>
                <a:cs typeface="Calibri"/>
              </a:rPr>
              <a:t>l</a:t>
            </a:r>
            <a:r>
              <a:rPr sz="2800" spc="-10" dirty="0">
                <a:latin typeface="Calibri"/>
                <a:cs typeface="Calibri"/>
              </a:rPr>
              <a:t>as</a:t>
            </a:r>
            <a:r>
              <a:rPr sz="2800" spc="-15" dirty="0">
                <a:latin typeface="Calibri"/>
                <a:cs typeface="Calibri"/>
              </a:rPr>
              <a:t>er</a:t>
            </a:r>
            <a:r>
              <a:rPr sz="2800" dirty="0">
                <a:latin typeface="Times New Roman"/>
                <a:cs typeface="Times New Roman"/>
              </a:rPr>
              <a:t>	</a:t>
            </a:r>
            <a:r>
              <a:rPr sz="2800" dirty="0">
                <a:latin typeface="Calibri"/>
                <a:cs typeface="Calibri"/>
              </a:rPr>
              <a:t>l</a:t>
            </a:r>
            <a:r>
              <a:rPr sz="2800" spc="-15" dirty="0">
                <a:latin typeface="Calibri"/>
                <a:cs typeface="Calibri"/>
              </a:rPr>
              <a:t>evel</a:t>
            </a:r>
            <a:r>
              <a:rPr sz="2800" spc="-10" dirty="0">
                <a:latin typeface="Times New Roman"/>
                <a:cs typeface="Times New Roman"/>
              </a:rPr>
              <a:t> </a:t>
            </a:r>
            <a:r>
              <a:rPr sz="2800" spc="-20" dirty="0">
                <a:latin typeface="Calibri"/>
                <a:cs typeface="Calibri"/>
              </a:rPr>
              <a:t>wh</a:t>
            </a:r>
            <a:r>
              <a:rPr sz="2800" spc="-15" dirty="0">
                <a:latin typeface="Calibri"/>
                <a:cs typeface="Calibri"/>
              </a:rPr>
              <a:t>i</a:t>
            </a:r>
            <a:r>
              <a:rPr sz="2800" spc="5" dirty="0">
                <a:latin typeface="Calibri"/>
                <a:cs typeface="Calibri"/>
              </a:rPr>
              <a:t>l</a:t>
            </a:r>
            <a:r>
              <a:rPr sz="2800" spc="-15" dirty="0">
                <a:latin typeface="Calibri"/>
                <a:cs typeface="Calibri"/>
              </a:rPr>
              <a:t>e</a:t>
            </a:r>
            <a:r>
              <a:rPr sz="2800" spc="-70" dirty="0">
                <a:latin typeface="Times New Roman"/>
                <a:cs typeface="Times New Roman"/>
              </a:rPr>
              <a:t> </a:t>
            </a:r>
            <a:r>
              <a:rPr sz="2800" spc="-20" dirty="0">
                <a:latin typeface="Calibri"/>
                <a:cs typeface="Calibri"/>
              </a:rPr>
              <a:t>dep</a:t>
            </a:r>
            <a:r>
              <a:rPr sz="2800" spc="-10" dirty="0">
                <a:latin typeface="Calibri"/>
                <a:cs typeface="Calibri"/>
              </a:rPr>
              <a:t>leti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5" dirty="0">
                <a:latin typeface="Calibri"/>
                <a:cs typeface="Calibri"/>
              </a:rPr>
              <a:t>l</a:t>
            </a:r>
            <a:r>
              <a:rPr sz="2800" spc="-25" dirty="0">
                <a:latin typeface="Calibri"/>
                <a:cs typeface="Calibri"/>
              </a:rPr>
              <a:t>owe</a:t>
            </a:r>
            <a:r>
              <a:rPr sz="2800" spc="-10" dirty="0">
                <a:latin typeface="Calibri"/>
                <a:cs typeface="Calibri"/>
              </a:rPr>
              <a:t>r</a:t>
            </a:r>
            <a:r>
              <a:rPr sz="2800" spc="-65" dirty="0">
                <a:latin typeface="Times New Roman"/>
                <a:cs typeface="Times New Roman"/>
              </a:rPr>
              <a:t> </a:t>
            </a:r>
            <a:r>
              <a:rPr sz="2800" spc="5" dirty="0">
                <a:latin typeface="Calibri"/>
                <a:cs typeface="Calibri"/>
              </a:rPr>
              <a:t>l</a:t>
            </a:r>
            <a:r>
              <a:rPr sz="2800" spc="-15" dirty="0">
                <a:latin typeface="Calibri"/>
                <a:cs typeface="Calibri"/>
              </a:rPr>
              <a:t>evel</a:t>
            </a:r>
            <a:r>
              <a:rPr sz="2800" spc="-70" dirty="0">
                <a:latin typeface="Times New Roman"/>
                <a:cs typeface="Times New Roman"/>
              </a:rPr>
              <a:t> </a:t>
            </a:r>
            <a:r>
              <a:rPr sz="2800" spc="-25" dirty="0">
                <a:latin typeface="Calibri"/>
                <a:cs typeface="Calibri"/>
              </a:rPr>
              <a:t>sw</a:t>
            </a:r>
            <a:r>
              <a:rPr sz="2800" dirty="0">
                <a:latin typeface="Calibri"/>
                <a:cs typeface="Calibri"/>
              </a:rPr>
              <a:t>i</a:t>
            </a:r>
            <a:r>
              <a:rPr sz="2800" spc="-25" dirty="0">
                <a:latin typeface="Calibri"/>
                <a:cs typeface="Calibri"/>
              </a:rPr>
              <a:t>f</a:t>
            </a:r>
            <a:r>
              <a:rPr sz="2800" spc="-10" dirty="0">
                <a:latin typeface="Calibri"/>
                <a:cs typeface="Calibri"/>
              </a:rPr>
              <a:t>tly</a:t>
            </a:r>
            <a:r>
              <a:rPr sz="2800" spc="-65" dirty="0">
                <a:latin typeface="Times New Roman"/>
                <a:cs typeface="Times New Roman"/>
              </a:rPr>
              <a:t> </a:t>
            </a:r>
            <a:r>
              <a:rPr sz="2800" spc="-5" dirty="0">
                <a:latin typeface="Calibri"/>
                <a:cs typeface="Calibri"/>
              </a:rPr>
              <a:t>(</a:t>
            </a:r>
            <a:r>
              <a:rPr sz="2800" spc="-20" dirty="0">
                <a:latin typeface="Calibri"/>
                <a:cs typeface="Calibri"/>
              </a:rPr>
              <a:t>shor</a:t>
            </a:r>
            <a:r>
              <a:rPr sz="2800" spc="-10" dirty="0">
                <a:latin typeface="Calibri"/>
                <a:cs typeface="Calibri"/>
              </a:rPr>
              <a:t>t</a:t>
            </a:r>
            <a:r>
              <a:rPr sz="2800" spc="-45" dirty="0">
                <a:latin typeface="Times New Roman"/>
                <a:cs typeface="Times New Roman"/>
              </a:rPr>
              <a:t> </a:t>
            </a:r>
            <a:r>
              <a:rPr sz="2800" spc="-30" dirty="0">
                <a:latin typeface="Cambria Math"/>
                <a:cs typeface="Cambria Math"/>
              </a:rPr>
              <a:t>𝜏</a:t>
            </a:r>
            <a:r>
              <a:rPr sz="3000" baseline="-16666" dirty="0">
                <a:latin typeface="Calibri"/>
                <a:cs typeface="Calibri"/>
              </a:rPr>
              <a:t>ef</a:t>
            </a:r>
            <a:r>
              <a:rPr sz="3000" spc="157" baseline="-16666" dirty="0">
                <a:latin typeface="Calibri"/>
                <a:cs typeface="Calibri"/>
              </a:rPr>
              <a:t>f</a:t>
            </a:r>
            <a:r>
              <a:rPr sz="2800" spc="-10" dirty="0">
                <a:latin typeface="Calibri"/>
                <a:cs typeface="Calibri"/>
              </a:rPr>
              <a:t>).</a:t>
            </a:r>
            <a:endParaRPr sz="2800">
              <a:latin typeface="Calibri"/>
              <a:cs typeface="Calibri"/>
            </a:endParaRPr>
          </a:p>
        </p:txBody>
      </p:sp>
      <p:sp>
        <p:nvSpPr>
          <p:cNvPr id="3" name="object 3"/>
          <p:cNvSpPr txBox="1"/>
          <p:nvPr/>
        </p:nvSpPr>
        <p:spPr>
          <a:xfrm>
            <a:off x="901709" y="2192016"/>
            <a:ext cx="6062980" cy="381000"/>
          </a:xfrm>
          <a:prstGeom prst="rect">
            <a:avLst/>
          </a:prstGeom>
        </p:spPr>
        <p:txBody>
          <a:bodyPr vert="horz" wrap="square" lIns="0" tIns="0" rIns="0" bIns="0" rtlCol="0">
            <a:spAutoFit/>
          </a:bodyPr>
          <a:lstStyle/>
          <a:p>
            <a:pPr marL="12700">
              <a:lnSpc>
                <a:spcPct val="100000"/>
              </a:lnSpc>
              <a:tabLst>
                <a:tab pos="1345565" algn="l"/>
                <a:tab pos="3177540" algn="l"/>
                <a:tab pos="4983480" algn="l"/>
              </a:tabLst>
            </a:pPr>
            <a:r>
              <a:rPr sz="2800" spc="-15" dirty="0">
                <a:latin typeface="Calibri"/>
                <a:cs typeface="Calibri"/>
              </a:rPr>
              <a:t>[IMAGE</a:t>
            </a:r>
            <a:r>
              <a:rPr sz="2800" spc="-15"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dirty="0">
                <a:latin typeface="Times New Roman"/>
                <a:cs typeface="Times New Roman"/>
              </a:rPr>
              <a:t>	</a:t>
            </a:r>
            <a:r>
              <a:rPr sz="2800" spc="-20" dirty="0">
                <a:latin typeface="Calibri"/>
                <a:cs typeface="Calibri"/>
              </a:rPr>
              <a:t>T</a:t>
            </a:r>
            <a:r>
              <a:rPr sz="2800" spc="-10" dirty="0">
                <a:latin typeface="Calibri"/>
                <a:cs typeface="Calibri"/>
              </a:rPr>
              <a:t>a</a:t>
            </a:r>
            <a:r>
              <a:rPr sz="2800" spc="-20" dirty="0">
                <a:latin typeface="Calibri"/>
                <a:cs typeface="Calibri"/>
              </a:rPr>
              <a:t>b</a:t>
            </a:r>
            <a:r>
              <a:rPr sz="2800" spc="-10" dirty="0">
                <a:latin typeface="Calibri"/>
                <a:cs typeface="Calibri"/>
              </a:rPr>
              <a:t>l</a:t>
            </a:r>
            <a:r>
              <a:rPr sz="2800" spc="0" dirty="0">
                <a:latin typeface="Calibri"/>
                <a:cs typeface="Calibri"/>
              </a:rPr>
              <a:t>e</a:t>
            </a:r>
            <a:r>
              <a:rPr sz="2800" spc="-20" dirty="0">
                <a:latin typeface="Calibri"/>
                <a:cs typeface="Calibri"/>
              </a:rPr>
              <a:t>-sty</a:t>
            </a:r>
            <a:r>
              <a:rPr sz="2800" spc="-5" dirty="0">
                <a:latin typeface="Calibri"/>
                <a:cs typeface="Calibri"/>
              </a:rPr>
              <a:t>l</a:t>
            </a:r>
            <a:r>
              <a:rPr sz="2800" spc="-15" dirty="0">
                <a:latin typeface="Calibri"/>
                <a:cs typeface="Calibri"/>
              </a:rPr>
              <a:t>e</a:t>
            </a:r>
            <a:r>
              <a:rPr sz="2800" dirty="0">
                <a:latin typeface="Times New Roman"/>
                <a:cs typeface="Times New Roman"/>
              </a:rPr>
              <a:t>	</a:t>
            </a:r>
            <a:r>
              <a:rPr sz="2800" spc="-15" dirty="0">
                <a:latin typeface="Calibri"/>
                <a:cs typeface="Calibri"/>
              </a:rPr>
              <a:t>graphic</a:t>
            </a:r>
            <a:endParaRPr sz="2800">
              <a:latin typeface="Calibri"/>
              <a:cs typeface="Calibri"/>
            </a:endParaRPr>
          </a:p>
        </p:txBody>
      </p:sp>
      <p:sp>
        <p:nvSpPr>
          <p:cNvPr id="4" name="object 4"/>
          <p:cNvSpPr txBox="1"/>
          <p:nvPr/>
        </p:nvSpPr>
        <p:spPr>
          <a:xfrm>
            <a:off x="7082155" y="2123440"/>
            <a:ext cx="4119245" cy="924560"/>
          </a:xfrm>
          <a:prstGeom prst="rect">
            <a:avLst/>
          </a:prstGeom>
        </p:spPr>
        <p:txBody>
          <a:bodyPr vert="horz" wrap="square" lIns="0" tIns="0" rIns="0" bIns="0" rtlCol="0">
            <a:spAutoFit/>
          </a:bodyPr>
          <a:lstStyle/>
          <a:p>
            <a:pPr marL="224154" marR="5080" indent="-212090">
              <a:lnSpc>
                <a:spcPct val="127499"/>
              </a:lnSpc>
              <a:tabLst>
                <a:tab pos="1098550" algn="l"/>
                <a:tab pos="1288415" algn="l"/>
                <a:tab pos="2167890" algn="l"/>
                <a:tab pos="2499360" algn="l"/>
                <a:tab pos="3025775" algn="l"/>
                <a:tab pos="3178810" algn="l"/>
              </a:tabLst>
            </a:pPr>
            <a:r>
              <a:rPr sz="2800" dirty="0">
                <a:latin typeface="Calibri"/>
                <a:cs typeface="Calibri"/>
              </a:rPr>
              <a:t>l</a:t>
            </a:r>
            <a:r>
              <a:rPr sz="2800" spc="5" dirty="0">
                <a:latin typeface="Calibri"/>
                <a:cs typeface="Calibri"/>
              </a:rPr>
              <a:t>i</a:t>
            </a:r>
            <a:r>
              <a:rPr sz="2800" spc="-20" dirty="0">
                <a:latin typeface="Calibri"/>
                <a:cs typeface="Calibri"/>
              </a:rPr>
              <a:t>st</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35" dirty="0">
                <a:latin typeface="Calibri"/>
                <a:cs typeface="Calibri"/>
              </a:rPr>
              <a:t>p</a:t>
            </a:r>
            <a:r>
              <a:rPr sz="2800" spc="-25" dirty="0">
                <a:latin typeface="Calibri"/>
                <a:cs typeface="Calibri"/>
              </a:rPr>
              <a:t>um</a:t>
            </a:r>
            <a:r>
              <a:rPr sz="2800" spc="-15" dirty="0">
                <a:latin typeface="Calibri"/>
                <a:cs typeface="Calibri"/>
              </a:rPr>
              <a:t>p</a:t>
            </a:r>
            <a:r>
              <a:rPr sz="2800" dirty="0">
                <a:latin typeface="Times New Roman"/>
                <a:cs typeface="Times New Roman"/>
              </a:rPr>
              <a:t>	</a:t>
            </a:r>
            <a:r>
              <a:rPr sz="2800" spc="-15" dirty="0">
                <a:latin typeface="Calibri"/>
                <a:cs typeface="Calibri"/>
              </a:rPr>
              <a:t>typ</a:t>
            </a:r>
            <a:r>
              <a:rPr sz="2800" spc="-10" dirty="0">
                <a:latin typeface="Calibri"/>
                <a:cs typeface="Calibri"/>
              </a:rPr>
              <a:t>e</a:t>
            </a:r>
            <a:r>
              <a:rPr sz="2800" spc="-15" dirty="0">
                <a:latin typeface="Calibri"/>
                <a:cs typeface="Calibri"/>
              </a:rPr>
              <a:t>s</a:t>
            </a:r>
            <a:r>
              <a:rPr sz="2800" dirty="0">
                <a:latin typeface="Times New Roman"/>
                <a:cs typeface="Times New Roman"/>
              </a:rPr>
              <a:t>		</a:t>
            </a:r>
            <a:r>
              <a:rPr sz="2800" spc="-15" dirty="0">
                <a:latin typeface="Calibri"/>
                <a:cs typeface="Calibri"/>
              </a:rPr>
              <a:t>versus</a:t>
            </a:r>
            <a:r>
              <a:rPr sz="2800" spc="-10" dirty="0">
                <a:latin typeface="Times New Roman"/>
                <a:cs typeface="Times New Roman"/>
              </a:rPr>
              <a:t> </a:t>
            </a:r>
            <a:r>
              <a:rPr sz="2800" spc="-20" dirty="0">
                <a:latin typeface="Calibri"/>
                <a:cs typeface="Calibri"/>
              </a:rPr>
              <a:t>pu</a:t>
            </a:r>
            <a:r>
              <a:rPr sz="2800" spc="-15" dirty="0">
                <a:latin typeface="Calibri"/>
                <a:cs typeface="Calibri"/>
              </a:rPr>
              <a:t>mp</a:t>
            </a:r>
            <a:r>
              <a:rPr sz="2800" dirty="0">
                <a:latin typeface="Times New Roman"/>
                <a:cs typeface="Times New Roman"/>
              </a:rPr>
              <a:t>		</a:t>
            </a:r>
            <a:r>
              <a:rPr sz="2800" spc="-15" dirty="0">
                <a:latin typeface="Calibri"/>
                <a:cs typeface="Calibri"/>
              </a:rPr>
              <a:t>ene</a:t>
            </a:r>
            <a:r>
              <a:rPr sz="2800" spc="-20" dirty="0">
                <a:latin typeface="Calibri"/>
                <a:cs typeface="Calibri"/>
              </a:rPr>
              <a:t>r</a:t>
            </a:r>
            <a:r>
              <a:rPr sz="2800" spc="-15" dirty="0">
                <a:latin typeface="Calibri"/>
                <a:cs typeface="Calibri"/>
              </a:rPr>
              <a:t>gy</a:t>
            </a:r>
            <a:r>
              <a:rPr sz="2800" dirty="0">
                <a:latin typeface="Times New Roman"/>
                <a:cs typeface="Times New Roman"/>
              </a:rPr>
              <a:t>	</a:t>
            </a:r>
            <a:r>
              <a:rPr sz="2800" spc="-5" dirty="0">
                <a:latin typeface="Calibri"/>
                <a:cs typeface="Calibri"/>
              </a:rPr>
              <a:t>t</a:t>
            </a:r>
            <a:r>
              <a:rPr sz="2800" spc="-15" dirty="0">
                <a:latin typeface="Calibri"/>
                <a:cs typeface="Calibri"/>
              </a:rPr>
              <a:t>o</a:t>
            </a:r>
            <a:r>
              <a:rPr sz="2800" dirty="0">
                <a:latin typeface="Times New Roman"/>
                <a:cs typeface="Times New Roman"/>
              </a:rPr>
              <a:t>	</a:t>
            </a:r>
            <a:r>
              <a:rPr sz="2800" spc="-20" dirty="0">
                <a:latin typeface="Calibri"/>
                <a:cs typeface="Calibri"/>
              </a:rPr>
              <a:t>spec</a:t>
            </a:r>
            <a:r>
              <a:rPr sz="2800" spc="-10" dirty="0">
                <a:latin typeface="Calibri"/>
                <a:cs typeface="Calibri"/>
              </a:rPr>
              <a:t>i</a:t>
            </a:r>
            <a:r>
              <a:rPr sz="2800" spc="-15" dirty="0">
                <a:latin typeface="Calibri"/>
                <a:cs typeface="Calibri"/>
              </a:rPr>
              <a:t>f</a:t>
            </a:r>
            <a:r>
              <a:rPr sz="2800" spc="-5" dirty="0">
                <a:latin typeface="Calibri"/>
                <a:cs typeface="Calibri"/>
              </a:rPr>
              <a:t>i</a:t>
            </a:r>
            <a:r>
              <a:rPr sz="2800" spc="-15" dirty="0">
                <a:latin typeface="Calibri"/>
                <a:cs typeface="Calibri"/>
              </a:rPr>
              <a:t>c</a:t>
            </a:r>
            <a:endParaRPr sz="2800" dirty="0">
              <a:latin typeface="Calibri"/>
              <a:cs typeface="Calibri"/>
            </a:endParaRPr>
          </a:p>
        </p:txBody>
      </p:sp>
      <p:sp>
        <p:nvSpPr>
          <p:cNvPr id="5" name="object 5"/>
          <p:cNvSpPr txBox="1"/>
          <p:nvPr/>
        </p:nvSpPr>
        <p:spPr>
          <a:xfrm>
            <a:off x="901709" y="2736084"/>
            <a:ext cx="3282950" cy="1580515"/>
          </a:xfrm>
          <a:prstGeom prst="rect">
            <a:avLst/>
          </a:prstGeom>
        </p:spPr>
        <p:txBody>
          <a:bodyPr vert="horz" wrap="square" lIns="0" tIns="0" rIns="0" bIns="0" rtlCol="0">
            <a:spAutoFit/>
          </a:bodyPr>
          <a:lstStyle/>
          <a:p>
            <a:pPr marL="12700" marR="5080">
              <a:lnSpc>
                <a:spcPct val="127200"/>
              </a:lnSpc>
              <a:tabLst>
                <a:tab pos="2350770" algn="l"/>
              </a:tabLst>
            </a:pPr>
            <a:r>
              <a:rPr sz="2800" spc="-15" dirty="0">
                <a:latin typeface="Calibri"/>
                <a:cs typeface="Calibri"/>
              </a:rPr>
              <a:t>represen</a:t>
            </a:r>
            <a:r>
              <a:rPr sz="2800" spc="-5" dirty="0">
                <a:latin typeface="Calibri"/>
                <a:cs typeface="Calibri"/>
              </a:rPr>
              <a:t>t</a:t>
            </a:r>
            <a:r>
              <a:rPr sz="2800" spc="-15" dirty="0">
                <a:latin typeface="Calibri"/>
                <a:cs typeface="Calibri"/>
              </a:rPr>
              <a:t>at</a:t>
            </a:r>
            <a:r>
              <a:rPr sz="2800" spc="-5" dirty="0">
                <a:latin typeface="Calibri"/>
                <a:cs typeface="Calibri"/>
              </a:rPr>
              <a:t>i</a:t>
            </a:r>
            <a:r>
              <a:rPr sz="2800" spc="-15" dirty="0">
                <a:latin typeface="Calibri"/>
                <a:cs typeface="Calibri"/>
              </a:rPr>
              <a:t>ve</a:t>
            </a:r>
            <a:r>
              <a:rPr sz="280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sers,</a:t>
            </a:r>
            <a:r>
              <a:rPr sz="2800" spc="-15" dirty="0">
                <a:latin typeface="Times New Roman"/>
                <a:cs typeface="Times New Roman"/>
              </a:rPr>
              <a:t> </a:t>
            </a:r>
            <a:r>
              <a:rPr sz="2800" spc="-10" dirty="0">
                <a:latin typeface="Calibri"/>
                <a:cs typeface="Calibri"/>
              </a:rPr>
              <a:t>transiti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5" dirty="0">
                <a:latin typeface="Calibri"/>
                <a:cs typeface="Calibri"/>
              </a:rPr>
              <a:t>l</a:t>
            </a:r>
            <a:r>
              <a:rPr sz="2800" spc="-15" dirty="0">
                <a:latin typeface="Calibri"/>
                <a:cs typeface="Calibri"/>
              </a:rPr>
              <a:t>evels.]</a:t>
            </a:r>
            <a:endParaRPr sz="2800">
              <a:latin typeface="Calibri"/>
              <a:cs typeface="Calibri"/>
            </a:endParaRPr>
          </a:p>
          <a:p>
            <a:pPr marL="12700">
              <a:lnSpc>
                <a:spcPct val="100000"/>
              </a:lnSpc>
              <a:spcBef>
                <a:spcPts val="1810"/>
              </a:spcBef>
            </a:pPr>
            <a:r>
              <a:rPr sz="2800" spc="-15" dirty="0">
                <a:latin typeface="Calibri"/>
                <a:cs typeface="Calibri"/>
              </a:rPr>
              <a:t>---</a:t>
            </a:r>
            <a:endParaRPr sz="2800">
              <a:latin typeface="Calibri"/>
              <a:cs typeface="Calibri"/>
            </a:endParaRPr>
          </a:p>
        </p:txBody>
      </p:sp>
      <p:sp>
        <p:nvSpPr>
          <p:cNvPr id="6" name="object 6"/>
          <p:cNvSpPr txBox="1"/>
          <p:nvPr/>
        </p:nvSpPr>
        <p:spPr>
          <a:xfrm>
            <a:off x="4377707" y="2736084"/>
            <a:ext cx="2808605" cy="381000"/>
          </a:xfrm>
          <a:prstGeom prst="rect">
            <a:avLst/>
          </a:prstGeom>
        </p:spPr>
        <p:txBody>
          <a:bodyPr vert="horz" wrap="square" lIns="0" tIns="0" rIns="0" bIns="0" rtlCol="0">
            <a:spAutoFit/>
          </a:bodyPr>
          <a:lstStyle/>
          <a:p>
            <a:pPr marL="12700">
              <a:lnSpc>
                <a:spcPct val="100000"/>
              </a:lnSpc>
              <a:tabLst>
                <a:tab pos="874394" algn="l"/>
                <a:tab pos="2091689" algn="l"/>
              </a:tabLst>
            </a:pP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15" dirty="0">
                <a:latin typeface="Calibri"/>
                <a:cs typeface="Calibri"/>
              </a:rPr>
              <a:t>arrows</a:t>
            </a:r>
            <a:r>
              <a:rPr sz="2800" dirty="0">
                <a:latin typeface="Times New Roman"/>
                <a:cs typeface="Times New Roman"/>
              </a:rPr>
              <a:t>	</a:t>
            </a:r>
            <a:r>
              <a:rPr sz="2800" spc="-15" dirty="0">
                <a:latin typeface="Calibri"/>
                <a:cs typeface="Calibri"/>
              </a:rPr>
              <a:t>fr</a:t>
            </a:r>
            <a:r>
              <a:rPr sz="2800" spc="-10" dirty="0">
                <a:latin typeface="Calibri"/>
                <a:cs typeface="Calibri"/>
              </a:rPr>
              <a:t>o</a:t>
            </a:r>
            <a:r>
              <a:rPr sz="2800" spc="-25" dirty="0">
                <a:latin typeface="Calibri"/>
                <a:cs typeface="Calibri"/>
              </a:rPr>
              <a:t>m</a:t>
            </a:r>
            <a:endParaRPr sz="2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64869">
              <a:lnSpc>
                <a:spcPct val="100000"/>
              </a:lnSpc>
            </a:pPr>
            <a:r>
              <a:rPr spc="-15" dirty="0"/>
              <a:t>Sl</a:t>
            </a:r>
            <a:r>
              <a:rPr spc="-5" dirty="0"/>
              <a:t>i</a:t>
            </a:r>
            <a:r>
              <a:rPr spc="-20" dirty="0"/>
              <a:t>de</a:t>
            </a:r>
            <a:r>
              <a:rPr spc="-5" dirty="0"/>
              <a:t> </a:t>
            </a:r>
            <a:r>
              <a:rPr spc="-15" dirty="0"/>
              <a:t>5: </a:t>
            </a:r>
            <a:r>
              <a:rPr spc="-20" dirty="0"/>
              <a:t>Spontan</a:t>
            </a:r>
            <a:r>
              <a:rPr spc="-15" dirty="0"/>
              <a:t>e</a:t>
            </a:r>
            <a:r>
              <a:rPr spc="-20" dirty="0"/>
              <a:t>ous vs.</a:t>
            </a:r>
            <a:r>
              <a:rPr spc="-15" dirty="0"/>
              <a:t> St</a:t>
            </a:r>
            <a:r>
              <a:rPr spc="-5" dirty="0"/>
              <a:t>i</a:t>
            </a:r>
            <a:r>
              <a:rPr spc="-25" dirty="0"/>
              <a:t>mulat</a:t>
            </a:r>
            <a:r>
              <a:rPr spc="-5" dirty="0"/>
              <a:t>e</a:t>
            </a:r>
            <a:r>
              <a:rPr spc="-15" dirty="0"/>
              <a:t>d Emission</a:t>
            </a:r>
            <a:r>
              <a:rPr spc="5" dirty="0"/>
              <a:t> </a:t>
            </a:r>
            <a:r>
              <a:rPr spc="-35" dirty="0">
                <a:latin typeface="Calibri"/>
                <a:cs typeface="Calibri"/>
              </a:rPr>
              <a:t>—</a:t>
            </a:r>
          </a:p>
        </p:txBody>
      </p:sp>
      <p:sp>
        <p:nvSpPr>
          <p:cNvPr id="3" name="object 3"/>
          <p:cNvSpPr txBox="1"/>
          <p:nvPr/>
        </p:nvSpPr>
        <p:spPr>
          <a:xfrm>
            <a:off x="1130300" y="1661409"/>
            <a:ext cx="8013700" cy="1133475"/>
          </a:xfrm>
          <a:prstGeom prst="rect">
            <a:avLst/>
          </a:prstGeom>
        </p:spPr>
        <p:txBody>
          <a:bodyPr vert="horz" wrap="square" lIns="0" tIns="0" rIns="0" bIns="0" rtlCol="0">
            <a:spAutoFit/>
          </a:bodyPr>
          <a:lstStyle/>
          <a:p>
            <a:pPr marL="3388995">
              <a:lnSpc>
                <a:spcPct val="100000"/>
              </a:lnSpc>
            </a:pPr>
            <a:r>
              <a:rPr sz="3400" b="1" u="heavy" spc="-20" dirty="0">
                <a:solidFill>
                  <a:srgbClr val="0000FF"/>
                </a:solidFill>
                <a:latin typeface="Calibri"/>
                <a:cs typeface="Calibri"/>
              </a:rPr>
              <a:t>Microscop</a:t>
            </a:r>
            <a:r>
              <a:rPr sz="3400" b="1" u="heavy" spc="-5" dirty="0">
                <a:solidFill>
                  <a:srgbClr val="0000FF"/>
                </a:solidFill>
                <a:latin typeface="Calibri"/>
                <a:cs typeface="Calibri"/>
              </a:rPr>
              <a:t>i</a:t>
            </a:r>
            <a:r>
              <a:rPr sz="3400" b="1" u="heavy" spc="-15" dirty="0">
                <a:solidFill>
                  <a:srgbClr val="0000FF"/>
                </a:solidFill>
                <a:latin typeface="Calibri"/>
                <a:cs typeface="Calibri"/>
              </a:rPr>
              <a:t>c</a:t>
            </a:r>
            <a:r>
              <a:rPr sz="3400" b="1" u="heavy" spc="-25" dirty="0">
                <a:solidFill>
                  <a:srgbClr val="0000FF"/>
                </a:solidFill>
                <a:latin typeface="Calibri"/>
                <a:cs typeface="Calibri"/>
              </a:rPr>
              <a:t> View</a:t>
            </a:r>
            <a:endParaRPr sz="3400">
              <a:latin typeface="Calibri"/>
              <a:cs typeface="Calibri"/>
            </a:endParaRPr>
          </a:p>
          <a:p>
            <a:pPr marL="241300" indent="-228600">
              <a:lnSpc>
                <a:spcPct val="100000"/>
              </a:lnSpc>
              <a:spcBef>
                <a:spcPts val="2195"/>
              </a:spcBef>
              <a:buFont typeface="Symbol"/>
              <a:buChar char=""/>
              <a:tabLst>
                <a:tab pos="241935" algn="l"/>
              </a:tabLst>
            </a:pPr>
            <a:r>
              <a:rPr sz="2800" spc="-20" dirty="0">
                <a:latin typeface="Calibri"/>
                <a:cs typeface="Calibri"/>
              </a:rPr>
              <a:t>Spont</a:t>
            </a:r>
            <a:r>
              <a:rPr sz="2800" spc="-5" dirty="0">
                <a:latin typeface="Calibri"/>
                <a:cs typeface="Calibri"/>
              </a:rPr>
              <a:t>a</a:t>
            </a:r>
            <a:r>
              <a:rPr sz="2800" spc="-20" dirty="0">
                <a:latin typeface="Calibri"/>
                <a:cs typeface="Calibri"/>
              </a:rPr>
              <a:t>ne</a:t>
            </a:r>
            <a:r>
              <a:rPr sz="2800" spc="-10" dirty="0">
                <a:latin typeface="Calibri"/>
                <a:cs typeface="Calibri"/>
              </a:rPr>
              <a:t>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15" dirty="0">
                <a:latin typeface="Calibri"/>
                <a:cs typeface="Calibri"/>
              </a:rPr>
              <a:t>emi</a:t>
            </a:r>
            <a:r>
              <a:rPr sz="2800" spc="-20" dirty="0">
                <a:latin typeface="Calibri"/>
                <a:cs typeface="Calibri"/>
              </a:rPr>
              <a:t>ss</a:t>
            </a:r>
            <a:r>
              <a:rPr sz="2800" spc="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pr</a:t>
            </a:r>
            <a:r>
              <a:rPr sz="2800" spc="-10" dirty="0">
                <a:latin typeface="Calibri"/>
                <a:cs typeface="Calibri"/>
              </a:rPr>
              <a:t>o</a:t>
            </a:r>
            <a:r>
              <a:rPr sz="2800" spc="-20" dirty="0">
                <a:latin typeface="Calibri"/>
                <a:cs typeface="Calibri"/>
              </a:rPr>
              <a:t>ba</a:t>
            </a:r>
            <a:r>
              <a:rPr sz="2800" spc="-10" dirty="0">
                <a:latin typeface="Calibri"/>
                <a:cs typeface="Calibri"/>
              </a:rPr>
              <a:t>b</a:t>
            </a:r>
            <a:r>
              <a:rPr sz="2800" dirty="0">
                <a:latin typeface="Calibri"/>
                <a:cs typeface="Calibri"/>
              </a:rPr>
              <a:t>i</a:t>
            </a:r>
            <a:r>
              <a:rPr sz="2800" spc="5" dirty="0">
                <a:latin typeface="Calibri"/>
                <a:cs typeface="Calibri"/>
              </a:rPr>
              <a:t>l</a:t>
            </a:r>
            <a:r>
              <a:rPr sz="2800" dirty="0">
                <a:latin typeface="Calibri"/>
                <a:cs typeface="Calibri"/>
              </a:rPr>
              <a:t>i</a:t>
            </a:r>
            <a:r>
              <a:rPr sz="2800" spc="-15" dirty="0">
                <a:latin typeface="Calibri"/>
                <a:cs typeface="Calibri"/>
              </a:rPr>
              <a:t>ty</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5" dirty="0">
                <a:latin typeface="Calibri"/>
                <a:cs typeface="Calibri"/>
              </a:rPr>
              <a:t>excited</a:t>
            </a:r>
            <a:r>
              <a:rPr sz="2800" spc="-70" dirty="0">
                <a:latin typeface="Times New Roman"/>
                <a:cs typeface="Times New Roman"/>
              </a:rPr>
              <a:t> </a:t>
            </a:r>
            <a:r>
              <a:rPr sz="2800" spc="-20" dirty="0">
                <a:latin typeface="Calibri"/>
                <a:cs typeface="Calibri"/>
              </a:rPr>
              <a:t>part</a:t>
            </a:r>
            <a:r>
              <a:rPr sz="2800" spc="-5" dirty="0">
                <a:latin typeface="Calibri"/>
                <a:cs typeface="Calibri"/>
              </a:rPr>
              <a:t>i</a:t>
            </a:r>
            <a:r>
              <a:rPr sz="2800" spc="-15" dirty="0">
                <a:latin typeface="Calibri"/>
                <a:cs typeface="Calibri"/>
              </a:rPr>
              <a:t>c</a:t>
            </a:r>
            <a:r>
              <a:rPr sz="2800" spc="-5" dirty="0">
                <a:latin typeface="Calibri"/>
                <a:cs typeface="Calibri"/>
              </a:rPr>
              <a:t>l</a:t>
            </a:r>
            <a:r>
              <a:rPr sz="2800" spc="-15" dirty="0">
                <a:latin typeface="Calibri"/>
                <a:cs typeface="Calibri"/>
              </a:rPr>
              <a:t>e</a:t>
            </a:r>
            <a:endParaRPr sz="2800">
              <a:latin typeface="Calibri"/>
              <a:cs typeface="Calibri"/>
            </a:endParaRPr>
          </a:p>
        </p:txBody>
      </p:sp>
      <p:sp>
        <p:nvSpPr>
          <p:cNvPr id="4" name="object 4"/>
          <p:cNvSpPr txBox="1"/>
          <p:nvPr/>
        </p:nvSpPr>
        <p:spPr>
          <a:xfrm>
            <a:off x="5379847" y="3076906"/>
            <a:ext cx="494665" cy="431800"/>
          </a:xfrm>
          <a:prstGeom prst="rect">
            <a:avLst/>
          </a:prstGeom>
        </p:spPr>
        <p:txBody>
          <a:bodyPr vert="horz" wrap="square" lIns="0" tIns="0" rIns="0" bIns="0" rtlCol="0">
            <a:spAutoFit/>
          </a:bodyPr>
          <a:lstStyle/>
          <a:p>
            <a:pPr marL="12700">
              <a:lnSpc>
                <a:spcPts val="3345"/>
              </a:lnSpc>
            </a:pPr>
            <a:r>
              <a:rPr sz="4200" spc="-37" baseline="11904" dirty="0">
                <a:latin typeface="Cambria Math"/>
                <a:cs typeface="Cambria Math"/>
              </a:rPr>
              <a:t>𝐴</a:t>
            </a:r>
            <a:r>
              <a:rPr sz="2000" spc="195" dirty="0">
                <a:latin typeface="Cambria Math"/>
                <a:cs typeface="Cambria Math"/>
              </a:rPr>
              <a:t>𝑘𝑖</a:t>
            </a:r>
            <a:endParaRPr sz="2000">
              <a:latin typeface="Cambria Math"/>
              <a:cs typeface="Cambria Math"/>
            </a:endParaRPr>
          </a:p>
        </p:txBody>
      </p:sp>
      <p:sp>
        <p:nvSpPr>
          <p:cNvPr id="5" name="object 5"/>
          <p:cNvSpPr txBox="1"/>
          <p:nvPr/>
        </p:nvSpPr>
        <p:spPr>
          <a:xfrm>
            <a:off x="6050408" y="3023840"/>
            <a:ext cx="761365" cy="443865"/>
          </a:xfrm>
          <a:prstGeom prst="rect">
            <a:avLst/>
          </a:prstGeom>
        </p:spPr>
        <p:txBody>
          <a:bodyPr vert="horz" wrap="square" lIns="0" tIns="0" rIns="0" bIns="0" rtlCol="0">
            <a:spAutoFit/>
          </a:bodyPr>
          <a:lstStyle/>
          <a:p>
            <a:pPr marL="12700">
              <a:lnSpc>
                <a:spcPct val="100000"/>
              </a:lnSpc>
            </a:pPr>
            <a:r>
              <a:rPr sz="4200" spc="-7" baseline="-17857" dirty="0">
                <a:latin typeface="Cambria Math"/>
                <a:cs typeface="Cambria Math"/>
              </a:rPr>
              <a:t>[</a:t>
            </a:r>
            <a:r>
              <a:rPr sz="4200" spc="-22" baseline="-20833" dirty="0">
                <a:latin typeface="Calibri"/>
                <a:cs typeface="Calibri"/>
              </a:rPr>
              <a:t>s</a:t>
            </a:r>
            <a:r>
              <a:rPr sz="2000" spc="-55" dirty="0">
                <a:latin typeface="Cambria Math"/>
                <a:cs typeface="Cambria Math"/>
              </a:rPr>
              <a:t>−</a:t>
            </a:r>
            <a:r>
              <a:rPr sz="2000" spc="155" dirty="0">
                <a:latin typeface="Cambria Math"/>
                <a:cs typeface="Cambria Math"/>
              </a:rPr>
              <a:t>1</a:t>
            </a:r>
            <a:r>
              <a:rPr sz="4200" spc="-15" baseline="-17857" dirty="0">
                <a:latin typeface="Cambria Math"/>
                <a:cs typeface="Cambria Math"/>
              </a:rPr>
              <a:t>]</a:t>
            </a:r>
            <a:endParaRPr sz="4200" baseline="-17857">
              <a:latin typeface="Cambria Math"/>
              <a:cs typeface="Cambria Math"/>
            </a:endParaRPr>
          </a:p>
        </p:txBody>
      </p:sp>
      <p:sp>
        <p:nvSpPr>
          <p:cNvPr id="6" name="object 6"/>
          <p:cNvSpPr txBox="1"/>
          <p:nvPr/>
        </p:nvSpPr>
        <p:spPr>
          <a:xfrm>
            <a:off x="1130304" y="3717101"/>
            <a:ext cx="8823960" cy="110680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St</a:t>
            </a:r>
            <a:r>
              <a:rPr sz="2800" spc="-15" dirty="0">
                <a:latin typeface="Calibri"/>
                <a:cs typeface="Calibri"/>
              </a:rPr>
              <a:t>imul</a:t>
            </a:r>
            <a:r>
              <a:rPr sz="2800" spc="-10" dirty="0">
                <a:latin typeface="Calibri"/>
                <a:cs typeface="Calibri"/>
              </a:rPr>
              <a:t>ate</a:t>
            </a:r>
            <a:r>
              <a:rPr sz="2800" spc="-15" dirty="0">
                <a:latin typeface="Calibri"/>
                <a:cs typeface="Calibri"/>
              </a:rPr>
              <a:t>d</a:t>
            </a:r>
            <a:r>
              <a:rPr sz="2800" spc="-7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20" dirty="0">
                <a:latin typeface="Calibri"/>
                <a:cs typeface="Calibri"/>
              </a:rPr>
              <a:t>prob</a:t>
            </a:r>
            <a:r>
              <a:rPr sz="2800" spc="-5" dirty="0">
                <a:latin typeface="Calibri"/>
                <a:cs typeface="Calibri"/>
              </a:rPr>
              <a:t>a</a:t>
            </a:r>
            <a:r>
              <a:rPr sz="2800" spc="-20" dirty="0">
                <a:latin typeface="Calibri"/>
                <a:cs typeface="Calibri"/>
              </a:rPr>
              <a:t>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den</a:t>
            </a:r>
            <a:r>
              <a:rPr sz="2800" spc="-25" dirty="0">
                <a:latin typeface="Calibri"/>
                <a:cs typeface="Calibri"/>
              </a:rPr>
              <a:t>s</a:t>
            </a:r>
            <a:r>
              <a:rPr sz="2800"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5" dirty="0">
                <a:latin typeface="Calibri"/>
                <a:cs typeface="Calibri"/>
              </a:rPr>
              <a:t>exc</a:t>
            </a:r>
            <a:r>
              <a:rPr sz="2800" spc="-5" dirty="0">
                <a:latin typeface="Calibri"/>
                <a:cs typeface="Calibri"/>
              </a:rPr>
              <a:t>i</a:t>
            </a:r>
            <a:r>
              <a:rPr sz="2800" spc="-15" dirty="0">
                <a:latin typeface="Calibri"/>
                <a:cs typeface="Calibri"/>
              </a:rPr>
              <a:t>ted</a:t>
            </a:r>
            <a:r>
              <a:rPr sz="2800" spc="-70" dirty="0">
                <a:latin typeface="Times New Roman"/>
                <a:cs typeface="Times New Roman"/>
              </a:rPr>
              <a:t> </a:t>
            </a:r>
            <a:r>
              <a:rPr sz="2800" spc="-20" dirty="0">
                <a:latin typeface="Calibri"/>
                <a:cs typeface="Calibri"/>
              </a:rPr>
              <a:t>part</a:t>
            </a:r>
            <a:r>
              <a:rPr sz="2800" spc="-5" dirty="0">
                <a:latin typeface="Calibri"/>
                <a:cs typeface="Calibri"/>
              </a:rPr>
              <a:t>i</a:t>
            </a:r>
            <a:r>
              <a:rPr sz="2800" spc="-15" dirty="0">
                <a:latin typeface="Calibri"/>
                <a:cs typeface="Calibri"/>
              </a:rPr>
              <a:t>c</a:t>
            </a:r>
            <a:r>
              <a:rPr sz="2800" spc="-5" dirty="0">
                <a:latin typeface="Calibri"/>
                <a:cs typeface="Calibri"/>
              </a:rPr>
              <a:t>l</a:t>
            </a:r>
            <a:r>
              <a:rPr sz="2800" spc="-15" dirty="0">
                <a:latin typeface="Calibri"/>
                <a:cs typeface="Calibri"/>
              </a:rPr>
              <a:t>e</a:t>
            </a:r>
            <a:endParaRPr sz="2800">
              <a:latin typeface="Calibri"/>
              <a:cs typeface="Calibri"/>
            </a:endParaRPr>
          </a:p>
          <a:p>
            <a:pPr marL="3891279">
              <a:lnSpc>
                <a:spcPct val="100000"/>
              </a:lnSpc>
              <a:spcBef>
                <a:spcPts val="1840"/>
              </a:spcBef>
              <a:tabLst>
                <a:tab pos="5304790" algn="l"/>
              </a:tabLst>
            </a:pPr>
            <a:r>
              <a:rPr sz="2800" spc="-150" dirty="0">
                <a:latin typeface="Cambria Math"/>
                <a:cs typeface="Cambria Math"/>
              </a:rPr>
              <a:t>𝐵</a:t>
            </a:r>
            <a:r>
              <a:rPr sz="3000" spc="292" baseline="-16666" dirty="0">
                <a:latin typeface="Cambria Math"/>
                <a:cs typeface="Cambria Math"/>
              </a:rPr>
              <a:t>𝑘</a:t>
            </a:r>
            <a:r>
              <a:rPr sz="3000" spc="300" baseline="-16666" dirty="0">
                <a:latin typeface="Cambria Math"/>
                <a:cs typeface="Cambria Math"/>
              </a:rPr>
              <a:t>𝑖</a:t>
            </a:r>
            <a:r>
              <a:rPr sz="3000" spc="315" baseline="-16666" dirty="0">
                <a:latin typeface="Cambria Math"/>
                <a:cs typeface="Cambria Math"/>
              </a:rPr>
              <a:t> </a:t>
            </a:r>
            <a:r>
              <a:rPr sz="2800" spc="-15" dirty="0">
                <a:latin typeface="Cambria Math"/>
                <a:cs typeface="Cambria Math"/>
              </a:rPr>
              <a:t>𝜌</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baseline="2976" dirty="0">
                <a:latin typeface="Cambria Math"/>
                <a:cs typeface="Cambria Math"/>
              </a:rPr>
              <a:t>	</a:t>
            </a:r>
            <a:r>
              <a:rPr sz="4200" spc="-7" baseline="1984" dirty="0">
                <a:latin typeface="Cambria Math"/>
                <a:cs typeface="Cambria Math"/>
              </a:rPr>
              <a:t>[</a:t>
            </a:r>
            <a:r>
              <a:rPr sz="2800" spc="-20" dirty="0">
                <a:latin typeface="Calibri"/>
                <a:cs typeface="Calibri"/>
              </a:rPr>
              <a:t>s</a:t>
            </a:r>
            <a:r>
              <a:rPr sz="3000" spc="-82" baseline="29166" dirty="0">
                <a:latin typeface="Cambria Math"/>
                <a:cs typeface="Cambria Math"/>
              </a:rPr>
              <a:t>−</a:t>
            </a:r>
            <a:r>
              <a:rPr sz="3000" spc="232" baseline="29166" dirty="0">
                <a:latin typeface="Cambria Math"/>
                <a:cs typeface="Cambria Math"/>
              </a:rPr>
              <a:t>1</a:t>
            </a:r>
            <a:r>
              <a:rPr sz="4200" spc="-15" baseline="1984" dirty="0">
                <a:latin typeface="Cambria Math"/>
                <a:cs typeface="Cambria Math"/>
              </a:rPr>
              <a:t>]</a:t>
            </a:r>
            <a:endParaRPr sz="4200" baseline="1984">
              <a:latin typeface="Cambria Math"/>
              <a:cs typeface="Cambria Math"/>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97" y="967046"/>
            <a:ext cx="10158095" cy="338582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Inversion</a:t>
            </a:r>
            <a:r>
              <a:rPr sz="2800" spc="-50" dirty="0">
                <a:latin typeface="Times New Roman"/>
                <a:cs typeface="Times New Roman"/>
              </a:rPr>
              <a:t> </a:t>
            </a:r>
            <a:r>
              <a:rPr sz="2800" dirty="0">
                <a:latin typeface="Calibri"/>
                <a:cs typeface="Calibri"/>
              </a:rPr>
              <a:t>i</a:t>
            </a:r>
            <a:r>
              <a:rPr sz="2800" spc="-20" dirty="0">
                <a:latin typeface="Calibri"/>
                <a:cs typeface="Calibri"/>
              </a:rPr>
              <a:t>ncrease</a:t>
            </a:r>
            <a:r>
              <a:rPr sz="2800" spc="-15" dirty="0">
                <a:latin typeface="Calibri"/>
                <a:cs typeface="Calibri"/>
              </a:rPr>
              <a:t>s</a:t>
            </a:r>
            <a:r>
              <a:rPr sz="2800" dirty="0">
                <a:latin typeface="Times New Roman"/>
                <a:cs typeface="Times New Roman"/>
              </a:rPr>
              <a:t> </a:t>
            </a:r>
            <a:r>
              <a:rPr sz="2800" spc="-150" dirty="0">
                <a:latin typeface="Cambria Math"/>
                <a:cs typeface="Cambria Math"/>
              </a:rPr>
              <a:t>𝐵</a:t>
            </a:r>
            <a:r>
              <a:rPr sz="3000" spc="292" baseline="-16666" dirty="0">
                <a:latin typeface="Cambria Math"/>
                <a:cs typeface="Cambria Math"/>
              </a:rPr>
              <a:t>𝑘</a:t>
            </a:r>
            <a:r>
              <a:rPr sz="3000" spc="300" baseline="-16666" dirty="0">
                <a:latin typeface="Cambria Math"/>
                <a:cs typeface="Cambria Math"/>
              </a:rPr>
              <a:t>𝑖</a:t>
            </a:r>
            <a:r>
              <a:rPr sz="3000" spc="-390" baseline="-16666" dirty="0">
                <a:latin typeface="Cambria Math"/>
                <a:cs typeface="Cambria Math"/>
              </a:rPr>
              <a:t> </a:t>
            </a:r>
            <a:r>
              <a:rPr sz="2800" dirty="0">
                <a:latin typeface="Cambria Math"/>
                <a:cs typeface="Cambria Math"/>
              </a:rPr>
              <a:t>𝜌</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52" baseline="2976" dirty="0">
                <a:latin typeface="Cambria Math"/>
                <a:cs typeface="Cambria Math"/>
              </a:rPr>
              <a:t> </a:t>
            </a:r>
            <a:r>
              <a:rPr sz="2800" spc="-30" dirty="0">
                <a:latin typeface="Calibri"/>
                <a:cs typeface="Calibri"/>
              </a:rPr>
              <a:t>→</a:t>
            </a:r>
            <a:r>
              <a:rPr sz="2800" spc="25" dirty="0">
                <a:latin typeface="Calibri"/>
                <a:cs typeface="Calibri"/>
              </a:rPr>
              <a:t> </a:t>
            </a:r>
            <a:r>
              <a:rPr sz="2800" spc="-15" dirty="0">
                <a:latin typeface="Calibri"/>
                <a:cs typeface="Calibri"/>
              </a:rPr>
              <a:t>overwhe</a:t>
            </a:r>
            <a:r>
              <a:rPr sz="2800" dirty="0">
                <a:latin typeface="Calibri"/>
                <a:cs typeface="Calibri"/>
              </a:rPr>
              <a:t>l</a:t>
            </a:r>
            <a:r>
              <a:rPr sz="2800" spc="-15" dirty="0">
                <a:latin typeface="Calibri"/>
                <a:cs typeface="Calibri"/>
              </a:rPr>
              <a:t>mingly</a:t>
            </a:r>
            <a:r>
              <a:rPr sz="2800" spc="30" dirty="0">
                <a:latin typeface="Calibri"/>
                <a:cs typeface="Calibri"/>
              </a:rPr>
              <a:t> </a:t>
            </a:r>
            <a:r>
              <a:rPr sz="2800" spc="-15" dirty="0">
                <a:latin typeface="Calibri"/>
                <a:cs typeface="Calibri"/>
              </a:rPr>
              <a:t>directs</a:t>
            </a:r>
            <a:r>
              <a:rPr sz="2800" spc="20" dirty="0">
                <a:latin typeface="Calibri"/>
                <a:cs typeface="Calibri"/>
              </a:rPr>
              <a:t> </a:t>
            </a:r>
            <a:r>
              <a:rPr sz="2800" spc="-15" dirty="0">
                <a:latin typeface="Calibri"/>
                <a:cs typeface="Calibri"/>
              </a:rPr>
              <a:t>emission</a:t>
            </a:r>
            <a:r>
              <a:rPr sz="2800" spc="25" dirty="0">
                <a:latin typeface="Calibri"/>
                <a:cs typeface="Calibri"/>
              </a:rPr>
              <a:t> </a:t>
            </a:r>
            <a:r>
              <a:rPr sz="2800" spc="-15" dirty="0">
                <a:latin typeface="Calibri"/>
                <a:cs typeface="Calibri"/>
              </a:rPr>
              <a:t>into</a:t>
            </a:r>
            <a:endParaRPr sz="2800">
              <a:latin typeface="Calibri"/>
              <a:cs typeface="Calibri"/>
            </a:endParaRPr>
          </a:p>
          <a:p>
            <a:pPr marL="241300">
              <a:lnSpc>
                <a:spcPct val="100000"/>
              </a:lnSpc>
              <a:spcBef>
                <a:spcPts val="900"/>
              </a:spcBef>
            </a:pPr>
            <a:r>
              <a:rPr sz="2800" spc="-20" dirty="0">
                <a:latin typeface="Calibri"/>
                <a:cs typeface="Calibri"/>
              </a:rPr>
              <a:t>modes</a:t>
            </a:r>
            <a:r>
              <a:rPr sz="2800" spc="-75" dirty="0">
                <a:latin typeface="Times New Roman"/>
                <a:cs typeface="Times New Roman"/>
              </a:rPr>
              <a:t> </a:t>
            </a:r>
            <a:r>
              <a:rPr sz="2800" spc="-10" dirty="0">
                <a:latin typeface="Calibri"/>
                <a:cs typeface="Calibri"/>
              </a:rPr>
              <a:t>w</a:t>
            </a:r>
            <a:r>
              <a:rPr sz="2800" spc="-20" dirty="0">
                <a:latin typeface="Calibri"/>
                <a:cs typeface="Calibri"/>
              </a:rPr>
              <a:t>her</a:t>
            </a:r>
            <a:r>
              <a:rPr sz="2800" spc="-15" dirty="0">
                <a:latin typeface="Calibri"/>
                <a:cs typeface="Calibri"/>
              </a:rPr>
              <a:t>e</a:t>
            </a:r>
            <a:r>
              <a:rPr sz="2800" spc="-50" dirty="0">
                <a:latin typeface="Times New Roman"/>
                <a:cs typeface="Times New Roman"/>
              </a:rPr>
              <a:t> </a:t>
            </a:r>
            <a:r>
              <a:rPr sz="2800" dirty="0">
                <a:latin typeface="Cambria Math"/>
                <a:cs typeface="Cambria Math"/>
              </a:rPr>
              <a:t>𝜌</a:t>
            </a:r>
            <a:r>
              <a:rPr sz="4200" spc="-15"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30" baseline="2976" dirty="0">
                <a:latin typeface="Cambria Math"/>
                <a:cs typeface="Cambria Math"/>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10" dirty="0">
                <a:latin typeface="Calibri"/>
                <a:cs typeface="Calibri"/>
              </a:rPr>
              <a:t>l</a:t>
            </a:r>
            <a:r>
              <a:rPr sz="2800" spc="-15" dirty="0">
                <a:latin typeface="Calibri"/>
                <a:cs typeface="Calibri"/>
              </a:rPr>
              <a:t>arg</a:t>
            </a:r>
            <a:r>
              <a:rPr sz="2800" spc="-25" dirty="0">
                <a:latin typeface="Calibri"/>
                <a:cs typeface="Calibri"/>
              </a:rPr>
              <a:t>e</a:t>
            </a:r>
            <a:r>
              <a:rPr sz="2800" dirty="0">
                <a:latin typeface="Calibri"/>
                <a:cs typeface="Calibri"/>
              </a:rPr>
              <a:t>.</a:t>
            </a:r>
            <a:endParaRPr sz="2800">
              <a:latin typeface="Calibri"/>
              <a:cs typeface="Calibri"/>
            </a:endParaRPr>
          </a:p>
          <a:p>
            <a:pPr marL="241300" indent="-228600">
              <a:lnSpc>
                <a:spcPct val="100000"/>
              </a:lnSpc>
              <a:spcBef>
                <a:spcPts val="1970"/>
              </a:spcBef>
              <a:buFont typeface="Symbol"/>
              <a:buChar char=""/>
              <a:tabLst>
                <a:tab pos="241935" algn="l"/>
                <a:tab pos="1407795" algn="l"/>
                <a:tab pos="2963545" algn="l"/>
                <a:tab pos="4346575" algn="l"/>
                <a:tab pos="5213350" algn="l"/>
                <a:tab pos="6046470" algn="l"/>
                <a:tab pos="6607175" algn="l"/>
                <a:tab pos="7088505" algn="l"/>
                <a:tab pos="9823450" algn="l"/>
              </a:tabLst>
            </a:pPr>
            <a:r>
              <a:rPr sz="2800" spc="-20" dirty="0">
                <a:latin typeface="Calibri"/>
                <a:cs typeface="Calibri"/>
              </a:rPr>
              <a:t>Opt</a:t>
            </a:r>
            <a:r>
              <a:rPr sz="2800" spc="-10" dirty="0">
                <a:latin typeface="Calibri"/>
                <a:cs typeface="Calibri"/>
              </a:rPr>
              <a:t>ical</a:t>
            </a:r>
            <a:r>
              <a:rPr sz="2800" dirty="0">
                <a:latin typeface="Times New Roman"/>
                <a:cs typeface="Times New Roman"/>
              </a:rPr>
              <a:t>	</a:t>
            </a:r>
            <a:r>
              <a:rPr sz="2800" spc="-15" dirty="0">
                <a:latin typeface="Calibri"/>
                <a:cs typeface="Calibri"/>
              </a:rPr>
              <a:t>resonator</a:t>
            </a:r>
            <a:r>
              <a:rPr sz="2800" dirty="0">
                <a:latin typeface="Times New Roman"/>
                <a:cs typeface="Times New Roman"/>
              </a:rPr>
              <a:t>	</a:t>
            </a:r>
            <a:r>
              <a:rPr sz="2800" spc="-20" dirty="0">
                <a:latin typeface="Calibri"/>
                <a:cs typeface="Calibri"/>
              </a:rPr>
              <a:t>prov</a:t>
            </a:r>
            <a:r>
              <a:rPr sz="2800" spc="-5" dirty="0">
                <a:latin typeface="Calibri"/>
                <a:cs typeface="Calibri"/>
              </a:rPr>
              <a:t>i</a:t>
            </a:r>
            <a:r>
              <a:rPr sz="2800" spc="-20" dirty="0">
                <a:latin typeface="Calibri"/>
                <a:cs typeface="Calibri"/>
              </a:rPr>
              <a:t>de</a:t>
            </a:r>
            <a:r>
              <a:rPr sz="2800" spc="-15" dirty="0">
                <a:latin typeface="Calibri"/>
                <a:cs typeface="Calibri"/>
              </a:rPr>
              <a:t>s</a:t>
            </a:r>
            <a:r>
              <a:rPr sz="2800" dirty="0">
                <a:latin typeface="Times New Roman"/>
                <a:cs typeface="Times New Roman"/>
              </a:rPr>
              <a:t>	</a:t>
            </a:r>
            <a:r>
              <a:rPr sz="2800" dirty="0">
                <a:latin typeface="Calibri"/>
                <a:cs typeface="Calibri"/>
              </a:rPr>
              <a:t>la</a:t>
            </a:r>
            <a:r>
              <a:rPr sz="2800" spc="-15" dirty="0">
                <a:latin typeface="Calibri"/>
                <a:cs typeface="Calibri"/>
              </a:rPr>
              <a:t>rge</a:t>
            </a:r>
            <a:r>
              <a:rPr sz="2800" dirty="0">
                <a:latin typeface="Times New Roman"/>
                <a:cs typeface="Times New Roman"/>
              </a:rPr>
              <a:t>	</a:t>
            </a:r>
            <a:r>
              <a:rPr sz="2800" dirty="0">
                <a:latin typeface="Cambria Math"/>
                <a:cs typeface="Cambria Math"/>
              </a:rPr>
              <a:t>𝜌</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baseline="2976" dirty="0">
                <a:latin typeface="Cambria Math"/>
                <a:cs typeface="Cambria Math"/>
              </a:rPr>
              <a:t>	</a:t>
            </a:r>
            <a:r>
              <a:rPr sz="2800" spc="-20" dirty="0">
                <a:latin typeface="Calibri"/>
                <a:cs typeface="Calibri"/>
              </a:rPr>
              <a:t>fo</a:t>
            </a:r>
            <a:r>
              <a:rPr sz="2800" spc="-10" dirty="0">
                <a:latin typeface="Calibri"/>
                <a:cs typeface="Calibri"/>
              </a:rPr>
              <a:t>r</a:t>
            </a:r>
            <a:r>
              <a:rPr sz="2800" dirty="0">
                <a:latin typeface="Times New Roman"/>
                <a:cs typeface="Times New Roman"/>
              </a:rPr>
              <a:t>	</a:t>
            </a:r>
            <a:r>
              <a:rPr sz="2800" dirty="0">
                <a:latin typeface="Calibri"/>
                <a:cs typeface="Calibri"/>
              </a:rPr>
              <a:t>i</a:t>
            </a:r>
            <a:r>
              <a:rPr sz="2800" spc="-15" dirty="0">
                <a:latin typeface="Calibri"/>
                <a:cs typeface="Calibri"/>
              </a:rPr>
              <a:t>ts</a:t>
            </a:r>
            <a:r>
              <a:rPr sz="2800" dirty="0">
                <a:latin typeface="Times New Roman"/>
                <a:cs typeface="Times New Roman"/>
              </a:rPr>
              <a:t>	</a:t>
            </a:r>
            <a:r>
              <a:rPr sz="2800" spc="-15" dirty="0">
                <a:latin typeface="Calibri"/>
                <a:cs typeface="Calibri"/>
              </a:rPr>
              <a:t>eige</a:t>
            </a:r>
            <a:r>
              <a:rPr sz="2800" spc="-5" dirty="0">
                <a:latin typeface="Calibri"/>
                <a:cs typeface="Calibri"/>
              </a:rPr>
              <a:t>n</a:t>
            </a:r>
            <a:r>
              <a:rPr sz="2800" spc="-15" dirty="0">
                <a:latin typeface="Calibri"/>
                <a:cs typeface="Calibri"/>
              </a:rPr>
              <a:t>-frequ</a:t>
            </a:r>
            <a:r>
              <a:rPr sz="2800" spc="-10" dirty="0">
                <a:latin typeface="Calibri"/>
                <a:cs typeface="Calibri"/>
              </a:rPr>
              <a:t>e</a:t>
            </a:r>
            <a:r>
              <a:rPr sz="2800" spc="-15" dirty="0">
                <a:latin typeface="Calibri"/>
                <a:cs typeface="Calibri"/>
              </a:rPr>
              <a:t>ncies</a:t>
            </a:r>
            <a:r>
              <a:rPr sz="2800" dirty="0">
                <a:latin typeface="Calibri"/>
                <a:cs typeface="Calibri"/>
              </a:rPr>
              <a:t>	</a:t>
            </a:r>
            <a:r>
              <a:rPr sz="2800" spc="-30" dirty="0">
                <a:latin typeface="Calibri"/>
                <a:cs typeface="Calibri"/>
              </a:rPr>
              <a:t>→</a:t>
            </a:r>
            <a:endParaRPr sz="2800">
              <a:latin typeface="Calibri"/>
              <a:cs typeface="Calibri"/>
            </a:endParaRPr>
          </a:p>
          <a:p>
            <a:pPr marL="241300">
              <a:lnSpc>
                <a:spcPct val="100000"/>
              </a:lnSpc>
              <a:spcBef>
                <a:spcPts val="910"/>
              </a:spcBef>
            </a:pPr>
            <a:r>
              <a:rPr sz="2800" spc="-20" dirty="0">
                <a:latin typeface="Calibri"/>
                <a:cs typeface="Calibri"/>
              </a:rPr>
              <a:t>feedba</a:t>
            </a:r>
            <a:r>
              <a:rPr sz="2800" spc="-5" dirty="0">
                <a:latin typeface="Calibri"/>
                <a:cs typeface="Calibri"/>
              </a:rPr>
              <a:t>c</a:t>
            </a:r>
            <a:r>
              <a:rPr sz="2800" spc="-15" dirty="0">
                <a:latin typeface="Calibri"/>
                <a:cs typeface="Calibri"/>
              </a:rPr>
              <a:t>k</a:t>
            </a:r>
            <a:r>
              <a:rPr sz="2800" spc="-70" dirty="0">
                <a:latin typeface="Times New Roman"/>
                <a:cs typeface="Times New Roman"/>
              </a:rPr>
              <a:t> </a:t>
            </a:r>
            <a:r>
              <a:rPr sz="2800" dirty="0">
                <a:latin typeface="Calibri"/>
                <a:cs typeface="Calibri"/>
              </a:rPr>
              <a:t>l</a:t>
            </a:r>
            <a:r>
              <a:rPr sz="2800" spc="-20" dirty="0">
                <a:latin typeface="Calibri"/>
                <a:cs typeface="Calibri"/>
              </a:rPr>
              <a:t>oop.</a:t>
            </a:r>
            <a:endParaRPr sz="2800">
              <a:latin typeface="Calibri"/>
              <a:cs typeface="Calibri"/>
            </a:endParaRPr>
          </a:p>
          <a:p>
            <a:pPr marL="241300" marR="11430" indent="-228600">
              <a:lnSpc>
                <a:spcPct val="126800"/>
              </a:lnSpc>
              <a:spcBef>
                <a:spcPts val="1070"/>
              </a:spcBef>
              <a:buFont typeface="Symbol"/>
              <a:buChar char=""/>
              <a:tabLst>
                <a:tab pos="241935" algn="l"/>
                <a:tab pos="1327150" algn="l"/>
                <a:tab pos="2973705" algn="l"/>
                <a:tab pos="4690745" algn="l"/>
                <a:tab pos="6280785" algn="l"/>
                <a:tab pos="7932420" algn="l"/>
                <a:tab pos="9154160" algn="l"/>
              </a:tabLst>
            </a:pPr>
            <a:r>
              <a:rPr sz="2800" spc="-15" dirty="0">
                <a:latin typeface="Calibri"/>
                <a:cs typeface="Calibri"/>
              </a:rPr>
              <a:t>Above</a:t>
            </a:r>
            <a:r>
              <a:rPr sz="2800" dirty="0">
                <a:latin typeface="Times New Roman"/>
                <a:cs typeface="Times New Roman"/>
              </a:rPr>
              <a:t>	</a:t>
            </a:r>
            <a:r>
              <a:rPr sz="2800" spc="-5" dirty="0">
                <a:latin typeface="Calibri"/>
                <a:cs typeface="Calibri"/>
              </a:rPr>
              <a:t>t</a:t>
            </a:r>
            <a:r>
              <a:rPr sz="2800" spc="-20" dirty="0">
                <a:latin typeface="Calibri"/>
                <a:cs typeface="Calibri"/>
              </a:rPr>
              <a:t>hresho</a:t>
            </a:r>
            <a:r>
              <a:rPr sz="2800" spc="-5" dirty="0">
                <a:latin typeface="Calibri"/>
                <a:cs typeface="Calibri"/>
              </a:rPr>
              <a:t>l</a:t>
            </a:r>
            <a:r>
              <a:rPr sz="2800" spc="-20" dirty="0">
                <a:latin typeface="Calibri"/>
                <a:cs typeface="Calibri"/>
              </a:rPr>
              <a:t>d</a:t>
            </a:r>
            <a:r>
              <a:rPr sz="2800" spc="-10" dirty="0">
                <a:latin typeface="Calibri"/>
                <a:cs typeface="Calibri"/>
              </a:rPr>
              <a:t>,</a:t>
            </a:r>
            <a:r>
              <a:rPr sz="2800" dirty="0">
                <a:latin typeface="Times New Roman"/>
                <a:cs typeface="Times New Roman"/>
              </a:rPr>
              <a:t>	</a:t>
            </a:r>
            <a:r>
              <a:rPr sz="2800" spc="-10" dirty="0">
                <a:latin typeface="Calibri"/>
                <a:cs typeface="Calibri"/>
              </a:rPr>
              <a:t>s</a:t>
            </a:r>
            <a:r>
              <a:rPr sz="2800" spc="-15" dirty="0">
                <a:latin typeface="Calibri"/>
                <a:cs typeface="Calibri"/>
              </a:rPr>
              <a:t>timulated</a:t>
            </a:r>
            <a:r>
              <a:rPr sz="2800" dirty="0">
                <a:latin typeface="Times New Roman"/>
                <a:cs typeface="Times New Roman"/>
              </a:rPr>
              <a:t>	</a:t>
            </a:r>
            <a:r>
              <a:rPr sz="2800" spc="-20" dirty="0">
                <a:latin typeface="Calibri"/>
                <a:cs typeface="Calibri"/>
              </a:rPr>
              <a:t>process</a:t>
            </a:r>
            <a:r>
              <a:rPr sz="2800" spc="-5" dirty="0">
                <a:latin typeface="Calibri"/>
                <a:cs typeface="Calibri"/>
              </a:rPr>
              <a:t>e</a:t>
            </a:r>
            <a:r>
              <a:rPr sz="2800" spc="-15" dirty="0">
                <a:latin typeface="Calibri"/>
                <a:cs typeface="Calibri"/>
              </a:rPr>
              <a:t>s</a:t>
            </a:r>
            <a:r>
              <a:rPr sz="2800" dirty="0">
                <a:latin typeface="Times New Roman"/>
                <a:cs typeface="Times New Roman"/>
              </a:rPr>
              <a:t>	</a:t>
            </a:r>
            <a:r>
              <a:rPr sz="2800" spc="-25" dirty="0">
                <a:latin typeface="Calibri"/>
                <a:cs typeface="Calibri"/>
              </a:rPr>
              <a:t>dom</a:t>
            </a:r>
            <a:r>
              <a:rPr sz="2800" spc="-10" dirty="0">
                <a:latin typeface="Calibri"/>
                <a:cs typeface="Calibri"/>
              </a:rPr>
              <a:t>i</a:t>
            </a:r>
            <a:r>
              <a:rPr sz="2800" spc="-20" dirty="0">
                <a:latin typeface="Calibri"/>
                <a:cs typeface="Calibri"/>
              </a:rPr>
              <a:t>na</a:t>
            </a:r>
            <a:r>
              <a:rPr sz="2800" dirty="0">
                <a:latin typeface="Calibri"/>
                <a:cs typeface="Calibri"/>
              </a:rPr>
              <a:t>t</a:t>
            </a:r>
            <a:r>
              <a:rPr sz="2800" spc="-15" dirty="0">
                <a:latin typeface="Calibri"/>
                <a:cs typeface="Calibri"/>
              </a:rPr>
              <a:t>e,</a:t>
            </a:r>
            <a:r>
              <a:rPr sz="2800" dirty="0">
                <a:latin typeface="Times New Roman"/>
                <a:cs typeface="Times New Roman"/>
              </a:rPr>
              <a:t>	</a:t>
            </a:r>
            <a:r>
              <a:rPr sz="2800" spc="-15" dirty="0">
                <a:latin typeface="Calibri"/>
                <a:cs typeface="Calibri"/>
              </a:rPr>
              <a:t>maki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output</a:t>
            </a:r>
            <a:r>
              <a:rPr sz="2800" spc="-15" dirty="0">
                <a:latin typeface="Times New Roman"/>
                <a:cs typeface="Times New Roman"/>
              </a:rPr>
              <a:t> </a:t>
            </a:r>
            <a:r>
              <a:rPr sz="2800" spc="-20" dirty="0">
                <a:latin typeface="Calibri"/>
                <a:cs typeface="Calibri"/>
              </a:rPr>
              <a:t>h</a:t>
            </a:r>
            <a:r>
              <a:rPr sz="2800" spc="-15" dirty="0">
                <a:latin typeface="Calibri"/>
                <a:cs typeface="Calibri"/>
              </a:rPr>
              <a:t>ighly</a:t>
            </a:r>
            <a:r>
              <a:rPr sz="2800" spc="-60" dirty="0">
                <a:latin typeface="Times New Roman"/>
                <a:cs typeface="Times New Roman"/>
              </a:rPr>
              <a:t> </a:t>
            </a:r>
            <a:r>
              <a:rPr sz="2800" spc="-20" dirty="0">
                <a:latin typeface="Calibri"/>
                <a:cs typeface="Calibri"/>
              </a:rPr>
              <a:t>d</a:t>
            </a:r>
            <a:r>
              <a:rPr sz="2800" spc="-15" dirty="0">
                <a:latin typeface="Calibri"/>
                <a:cs typeface="Calibri"/>
              </a:rPr>
              <a:t>irect</a:t>
            </a:r>
            <a:r>
              <a:rPr sz="2800" spc="-5" dirty="0">
                <a:latin typeface="Calibri"/>
                <a:cs typeface="Calibri"/>
              </a:rPr>
              <a:t>i</a:t>
            </a:r>
            <a:r>
              <a:rPr sz="2800" spc="-20" dirty="0">
                <a:latin typeface="Calibri"/>
                <a:cs typeface="Calibri"/>
              </a:rPr>
              <a:t>ona</a:t>
            </a:r>
            <a:r>
              <a:rPr sz="2800" spc="-10" dirty="0">
                <a:latin typeface="Calibri"/>
                <a:cs typeface="Calibri"/>
              </a:rPr>
              <a:t>l</a:t>
            </a:r>
            <a:r>
              <a:rPr sz="2800" spc="-6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15" dirty="0">
                <a:latin typeface="Calibri"/>
                <a:cs typeface="Calibri"/>
              </a:rPr>
              <a:t>co</a:t>
            </a:r>
            <a:r>
              <a:rPr sz="2800" spc="-20" dirty="0">
                <a:latin typeface="Calibri"/>
                <a:cs typeface="Calibri"/>
              </a:rPr>
              <a:t>here</a:t>
            </a:r>
            <a:r>
              <a:rPr sz="2800" spc="-5" dirty="0">
                <a:latin typeface="Calibri"/>
                <a:cs typeface="Calibri"/>
              </a:rPr>
              <a:t>n</a:t>
            </a:r>
            <a:r>
              <a:rPr sz="2800" spc="-10" dirty="0">
                <a:latin typeface="Calibri"/>
                <a:cs typeface="Calibri"/>
              </a:rPr>
              <a:t>t.</a:t>
            </a:r>
            <a:endParaRPr sz="28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5805" y="285750"/>
            <a:ext cx="10549890" cy="6275070"/>
          </a:xfrm>
          <a:prstGeom prst="rect">
            <a:avLst/>
          </a:prstGeom>
        </p:spPr>
        <p:txBody>
          <a:bodyPr vert="horz" wrap="square" lIns="0" tIns="0" rIns="0" bIns="0" rtlCol="0">
            <a:spAutoFit/>
          </a:bodyPr>
          <a:lstStyle/>
          <a:p>
            <a:pPr marL="188595" algn="just">
              <a:lnSpc>
                <a:spcPct val="127200"/>
              </a:lnSpc>
            </a:pPr>
            <a:r>
              <a:rPr sz="2800" spc="-15" dirty="0">
                <a:latin typeface="Calibri"/>
                <a:cs typeface="Calibri"/>
              </a:rPr>
              <a:t>[IMAGE</a:t>
            </a:r>
            <a:r>
              <a:rPr sz="2800" spc="90" dirty="0">
                <a:latin typeface="Times New Roman"/>
                <a:cs typeface="Times New Roman"/>
              </a:rPr>
              <a:t> </a:t>
            </a:r>
            <a:r>
              <a:rPr sz="2800" spc="-10" dirty="0">
                <a:latin typeface="Calibri"/>
                <a:cs typeface="Calibri"/>
              </a:rPr>
              <a:t>R</a:t>
            </a:r>
            <a:r>
              <a:rPr sz="2800" spc="-25" dirty="0">
                <a:latin typeface="Calibri"/>
                <a:cs typeface="Calibri"/>
              </a:rPr>
              <a:t>EQ</a:t>
            </a:r>
            <a:r>
              <a:rPr sz="2800" spc="-10" dirty="0">
                <a:latin typeface="Calibri"/>
                <a:cs typeface="Calibri"/>
              </a:rPr>
              <a:t>UI</a:t>
            </a:r>
            <a:r>
              <a:rPr sz="2800" spc="-15" dirty="0">
                <a:latin typeface="Calibri"/>
                <a:cs typeface="Calibri"/>
              </a:rPr>
              <a:t>R</a:t>
            </a:r>
            <a:r>
              <a:rPr sz="2800" spc="-25" dirty="0">
                <a:latin typeface="Calibri"/>
                <a:cs typeface="Calibri"/>
              </a:rPr>
              <a:t>ED</a:t>
            </a:r>
            <a:r>
              <a:rPr sz="2800" spc="-10" dirty="0">
                <a:latin typeface="Calibri"/>
                <a:cs typeface="Calibri"/>
              </a:rPr>
              <a:t>:</a:t>
            </a:r>
            <a:r>
              <a:rPr sz="2800" spc="95" dirty="0">
                <a:latin typeface="Times New Roman"/>
                <a:cs typeface="Times New Roman"/>
              </a:rPr>
              <a:t> </a:t>
            </a:r>
            <a:r>
              <a:rPr sz="2800" spc="-15" dirty="0">
                <a:latin typeface="Calibri"/>
                <a:cs typeface="Calibri"/>
              </a:rPr>
              <a:t>Pl</a:t>
            </a:r>
            <a:r>
              <a:rPr sz="2800" spc="-20" dirty="0">
                <a:latin typeface="Calibri"/>
                <a:cs typeface="Calibri"/>
              </a:rPr>
              <a:t>o</a:t>
            </a:r>
            <a:r>
              <a:rPr sz="2800" spc="-10" dirty="0">
                <a:latin typeface="Calibri"/>
                <a:cs typeface="Calibri"/>
              </a:rPr>
              <a:t>t</a:t>
            </a:r>
            <a:r>
              <a:rPr sz="2800" spc="100" dirty="0">
                <a:latin typeface="Times New Roman"/>
                <a:cs typeface="Times New Roman"/>
              </a:rPr>
              <a:t> </a:t>
            </a:r>
            <a:r>
              <a:rPr sz="2800" spc="-20" dirty="0">
                <a:latin typeface="Calibri"/>
                <a:cs typeface="Calibri"/>
              </a:rPr>
              <a:t>o</a:t>
            </a:r>
            <a:r>
              <a:rPr sz="2800" spc="-10" dirty="0">
                <a:latin typeface="Calibri"/>
                <a:cs typeface="Calibri"/>
              </a:rPr>
              <a:t>f</a:t>
            </a:r>
            <a:r>
              <a:rPr sz="2800" spc="100" dirty="0">
                <a:latin typeface="Times New Roman"/>
                <a:cs typeface="Times New Roman"/>
              </a:rPr>
              <a:t> </a:t>
            </a:r>
            <a:r>
              <a:rPr sz="2800" spc="-15" dirty="0">
                <a:latin typeface="Calibri"/>
                <a:cs typeface="Calibri"/>
              </a:rPr>
              <a:t>e</a:t>
            </a:r>
            <a:r>
              <a:rPr sz="2800" spc="-20" dirty="0">
                <a:latin typeface="Calibri"/>
                <a:cs typeface="Calibri"/>
              </a:rPr>
              <a:t>m</a:t>
            </a:r>
            <a:r>
              <a:rPr sz="2800" dirty="0">
                <a:latin typeface="Calibri"/>
                <a:cs typeface="Calibri"/>
              </a:rPr>
              <a:t>i</a:t>
            </a:r>
            <a:r>
              <a:rPr sz="2800" spc="-20" dirty="0">
                <a:latin typeface="Calibri"/>
                <a:cs typeface="Calibri"/>
              </a:rPr>
              <a:t>ss</a:t>
            </a:r>
            <a:r>
              <a:rPr sz="2800" spc="-10" dirty="0">
                <a:latin typeface="Calibri"/>
                <a:cs typeface="Calibri"/>
              </a:rPr>
              <a:t>io</a:t>
            </a:r>
            <a:r>
              <a:rPr sz="2800" spc="-15" dirty="0">
                <a:latin typeface="Calibri"/>
                <a:cs typeface="Calibri"/>
              </a:rPr>
              <a:t>n</a:t>
            </a:r>
            <a:r>
              <a:rPr sz="2800" spc="95" dirty="0">
                <a:latin typeface="Times New Roman"/>
                <a:cs typeface="Times New Roman"/>
              </a:rPr>
              <a:t> </a:t>
            </a:r>
            <a:r>
              <a:rPr sz="2800" spc="-15" dirty="0">
                <a:latin typeface="Calibri"/>
                <a:cs typeface="Calibri"/>
              </a:rPr>
              <a:t>rates</a:t>
            </a:r>
            <a:r>
              <a:rPr sz="2800" spc="90" dirty="0">
                <a:latin typeface="Times New Roman"/>
                <a:cs typeface="Times New Roman"/>
              </a:rPr>
              <a:t> </a:t>
            </a:r>
            <a:r>
              <a:rPr sz="2800" spc="-15" dirty="0">
                <a:latin typeface="Calibri"/>
                <a:cs typeface="Calibri"/>
              </a:rPr>
              <a:t>versus</a:t>
            </a:r>
            <a:r>
              <a:rPr sz="2800" spc="90"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spc="95" dirty="0">
                <a:latin typeface="Times New Roman"/>
                <a:cs typeface="Times New Roman"/>
              </a:rPr>
              <a:t> </a:t>
            </a:r>
            <a:r>
              <a:rPr sz="2800" spc="-5" dirty="0">
                <a:latin typeface="Calibri"/>
                <a:cs typeface="Calibri"/>
              </a:rPr>
              <a:t>f</a:t>
            </a:r>
            <a:r>
              <a:rPr sz="2800" spc="-15" dirty="0">
                <a:latin typeface="Calibri"/>
                <a:cs typeface="Calibri"/>
              </a:rPr>
              <a:t>requ</a:t>
            </a:r>
            <a:r>
              <a:rPr sz="2800" spc="-10" dirty="0">
                <a:latin typeface="Calibri"/>
                <a:cs typeface="Calibri"/>
              </a:rPr>
              <a:t>e</a:t>
            </a:r>
            <a:r>
              <a:rPr sz="2800" spc="-20" dirty="0">
                <a:latin typeface="Calibri"/>
                <a:cs typeface="Calibri"/>
              </a:rPr>
              <a:t>nc</a:t>
            </a:r>
            <a:r>
              <a:rPr sz="2800" spc="-15" dirty="0">
                <a:latin typeface="Calibri"/>
                <a:cs typeface="Calibri"/>
              </a:rPr>
              <a:t>y</a:t>
            </a:r>
            <a:r>
              <a:rPr sz="2800" spc="110" dirty="0">
                <a:latin typeface="Times New Roman"/>
                <a:cs typeface="Times New Roman"/>
              </a:rPr>
              <a:t> </a:t>
            </a:r>
            <a:r>
              <a:rPr sz="2800" spc="-20" dirty="0">
                <a:latin typeface="Calibri"/>
                <a:cs typeface="Calibri"/>
              </a:rPr>
              <a:t>for</a:t>
            </a:r>
            <a:r>
              <a:rPr sz="2800" spc="-15" dirty="0">
                <a:latin typeface="Times New Roman"/>
                <a:cs typeface="Times New Roman"/>
              </a:rPr>
              <a:t> </a:t>
            </a:r>
            <a:r>
              <a:rPr sz="2800" spc="-15" dirty="0">
                <a:latin typeface="Calibri"/>
                <a:cs typeface="Calibri"/>
              </a:rPr>
              <a:t>an</a:t>
            </a:r>
            <a:r>
              <a:rPr sz="2800" dirty="0">
                <a:latin typeface="Times New Roman"/>
                <a:cs typeface="Times New Roman"/>
              </a:rPr>
              <a:t> </a:t>
            </a:r>
            <a:r>
              <a:rPr sz="2800" spc="225" dirty="0">
                <a:latin typeface="Times New Roman"/>
                <a:cs typeface="Times New Roman"/>
              </a:rPr>
              <a:t> </a:t>
            </a:r>
            <a:r>
              <a:rPr sz="2800" dirty="0">
                <a:latin typeface="Calibri"/>
                <a:cs typeface="Calibri"/>
              </a:rPr>
              <a:t>i</a:t>
            </a:r>
            <a:r>
              <a:rPr sz="2800" spc="-20" dirty="0">
                <a:latin typeface="Calibri"/>
                <a:cs typeface="Calibri"/>
              </a:rPr>
              <a:t>nv</a:t>
            </a:r>
            <a:r>
              <a:rPr sz="2800" spc="-10" dirty="0">
                <a:latin typeface="Calibri"/>
                <a:cs typeface="Calibri"/>
              </a:rPr>
              <a:t>e</a:t>
            </a:r>
            <a:r>
              <a:rPr sz="2800" spc="-15" dirty="0">
                <a:latin typeface="Calibri"/>
                <a:cs typeface="Calibri"/>
              </a:rPr>
              <a:t>rted</a:t>
            </a:r>
            <a:r>
              <a:rPr sz="2800" dirty="0">
                <a:latin typeface="Times New Roman"/>
                <a:cs typeface="Times New Roman"/>
              </a:rPr>
              <a:t> </a:t>
            </a:r>
            <a:r>
              <a:rPr sz="2800" spc="225" dirty="0">
                <a:latin typeface="Times New Roman"/>
                <a:cs typeface="Times New Roman"/>
              </a:rPr>
              <a:t> </a:t>
            </a:r>
            <a:r>
              <a:rPr sz="2800" spc="-25" dirty="0">
                <a:latin typeface="Calibri"/>
                <a:cs typeface="Calibri"/>
              </a:rPr>
              <a:t>m</a:t>
            </a:r>
            <a:r>
              <a:rPr sz="2800" spc="-10" dirty="0">
                <a:latin typeface="Calibri"/>
                <a:cs typeface="Calibri"/>
              </a:rPr>
              <a:t>e</a:t>
            </a:r>
            <a:r>
              <a:rPr sz="2800" spc="-20" dirty="0">
                <a:latin typeface="Calibri"/>
                <a:cs typeface="Calibri"/>
              </a:rPr>
              <a:t>d</a:t>
            </a:r>
            <a:r>
              <a:rPr sz="2800" spc="-15" dirty="0">
                <a:latin typeface="Calibri"/>
                <a:cs typeface="Calibri"/>
              </a:rPr>
              <a:t>ium</a:t>
            </a:r>
            <a:r>
              <a:rPr sz="2800" dirty="0">
                <a:latin typeface="Times New Roman"/>
                <a:cs typeface="Times New Roman"/>
              </a:rPr>
              <a:t> </a:t>
            </a:r>
            <a:r>
              <a:rPr sz="2800" spc="225" dirty="0">
                <a:latin typeface="Times New Roman"/>
                <a:cs typeface="Times New Roman"/>
              </a:rPr>
              <a:t> </a:t>
            </a:r>
            <a:r>
              <a:rPr sz="2800" dirty="0">
                <a:latin typeface="Calibri"/>
                <a:cs typeface="Calibri"/>
              </a:rPr>
              <a:t>i</a:t>
            </a:r>
            <a:r>
              <a:rPr sz="2800" spc="-20" dirty="0">
                <a:latin typeface="Calibri"/>
                <a:cs typeface="Calibri"/>
              </a:rPr>
              <a:t>ns</a:t>
            </a:r>
            <a:r>
              <a:rPr sz="2800" spc="-10" dirty="0">
                <a:latin typeface="Calibri"/>
                <a:cs typeface="Calibri"/>
              </a:rPr>
              <a:t>i</a:t>
            </a:r>
            <a:r>
              <a:rPr sz="2800" spc="-20" dirty="0">
                <a:latin typeface="Calibri"/>
                <a:cs typeface="Calibri"/>
              </a:rPr>
              <a:t>d</a:t>
            </a:r>
            <a:r>
              <a:rPr sz="2800" spc="-15" dirty="0">
                <a:latin typeface="Calibri"/>
                <a:cs typeface="Calibri"/>
              </a:rPr>
              <a:t>e</a:t>
            </a:r>
            <a:r>
              <a:rPr sz="2800" dirty="0">
                <a:latin typeface="Times New Roman"/>
                <a:cs typeface="Times New Roman"/>
              </a:rPr>
              <a:t> </a:t>
            </a:r>
            <a:r>
              <a:rPr sz="2800" spc="24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225" dirty="0">
                <a:latin typeface="Times New Roman"/>
                <a:cs typeface="Times New Roman"/>
              </a:rPr>
              <a:t> </a:t>
            </a:r>
            <a:r>
              <a:rPr sz="2800" spc="-5" dirty="0">
                <a:latin typeface="Calibri"/>
                <a:cs typeface="Calibri"/>
              </a:rPr>
              <a:t>o</a:t>
            </a:r>
            <a:r>
              <a:rPr sz="2800" spc="-20" dirty="0">
                <a:latin typeface="Calibri"/>
                <a:cs typeface="Calibri"/>
              </a:rPr>
              <a:t>uts</a:t>
            </a:r>
            <a:r>
              <a:rPr sz="2800" dirty="0">
                <a:latin typeface="Calibri"/>
                <a:cs typeface="Calibri"/>
              </a:rPr>
              <a:t>i</a:t>
            </a:r>
            <a:r>
              <a:rPr sz="2800" spc="-20" dirty="0">
                <a:latin typeface="Calibri"/>
                <a:cs typeface="Calibri"/>
              </a:rPr>
              <a:t>d</a:t>
            </a:r>
            <a:r>
              <a:rPr sz="2800" spc="-15" dirty="0">
                <a:latin typeface="Calibri"/>
                <a:cs typeface="Calibri"/>
              </a:rPr>
              <a:t>e</a:t>
            </a:r>
            <a:r>
              <a:rPr sz="2800" dirty="0">
                <a:latin typeface="Times New Roman"/>
                <a:cs typeface="Times New Roman"/>
              </a:rPr>
              <a:t> </a:t>
            </a:r>
            <a:r>
              <a:rPr sz="2800" spc="225" dirty="0">
                <a:latin typeface="Times New Roman"/>
                <a:cs typeface="Times New Roman"/>
              </a:rPr>
              <a:t> </a:t>
            </a:r>
            <a:r>
              <a:rPr sz="2800" spc="-15" dirty="0">
                <a:latin typeface="Calibri"/>
                <a:cs typeface="Calibri"/>
              </a:rPr>
              <a:t>reso</a:t>
            </a:r>
            <a:r>
              <a:rPr sz="2800" spc="-20" dirty="0">
                <a:latin typeface="Calibri"/>
                <a:cs typeface="Calibri"/>
              </a:rPr>
              <a:t>n</a:t>
            </a:r>
            <a:r>
              <a:rPr sz="2800" spc="-5" dirty="0">
                <a:latin typeface="Calibri"/>
                <a:cs typeface="Calibri"/>
              </a:rPr>
              <a:t>a</a:t>
            </a:r>
            <a:r>
              <a:rPr sz="2800" spc="-20" dirty="0">
                <a:latin typeface="Calibri"/>
                <a:cs typeface="Calibri"/>
              </a:rPr>
              <a:t>nce</a:t>
            </a:r>
            <a:r>
              <a:rPr sz="2800" spc="-10" dirty="0">
                <a:latin typeface="Calibri"/>
                <a:cs typeface="Calibri"/>
              </a:rPr>
              <a:t>,</a:t>
            </a:r>
            <a:r>
              <a:rPr sz="2800" dirty="0">
                <a:latin typeface="Times New Roman"/>
                <a:cs typeface="Times New Roman"/>
              </a:rPr>
              <a:t> </a:t>
            </a:r>
            <a:r>
              <a:rPr sz="2800" spc="235" dirty="0">
                <a:latin typeface="Times New Roman"/>
                <a:cs typeface="Times New Roman"/>
              </a:rPr>
              <a:t> </a:t>
            </a:r>
            <a:r>
              <a:rPr sz="2800" spc="-20" dirty="0">
                <a:latin typeface="Calibri"/>
                <a:cs typeface="Calibri"/>
              </a:rPr>
              <a:t>mar</a:t>
            </a:r>
            <a:r>
              <a:rPr sz="2800" spc="-10" dirty="0">
                <a:latin typeface="Calibri"/>
                <a:cs typeface="Calibri"/>
              </a:rPr>
              <a:t>k</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90" dirty="0">
                <a:latin typeface="Times New Roman"/>
                <a:cs typeface="Times New Roman"/>
              </a:rPr>
              <a:t> </a:t>
            </a:r>
            <a:r>
              <a:rPr sz="2800" dirty="0">
                <a:latin typeface="Cambria Math"/>
                <a:cs typeface="Cambria Math"/>
              </a:rPr>
              <a:t>𝜌</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15" baseline="2976" dirty="0">
                <a:latin typeface="Cambria Math"/>
                <a:cs typeface="Cambria Math"/>
              </a:rPr>
              <a:t> </a:t>
            </a:r>
            <a:r>
              <a:rPr sz="2800" spc="-15" dirty="0">
                <a:latin typeface="Calibri"/>
                <a:cs typeface="Calibri"/>
              </a:rPr>
              <a:t>enha</a:t>
            </a:r>
            <a:r>
              <a:rPr sz="2800" spc="-20" dirty="0">
                <a:latin typeface="Calibri"/>
                <a:cs typeface="Calibri"/>
              </a:rPr>
              <a:t>nce</a:t>
            </a:r>
            <a:r>
              <a:rPr sz="2800" spc="-15" dirty="0">
                <a:latin typeface="Calibri"/>
                <a:cs typeface="Calibri"/>
              </a:rPr>
              <a:t>ment</a:t>
            </a:r>
            <a:r>
              <a:rPr sz="2800" spc="-75" dirty="0">
                <a:latin typeface="Times New Roman"/>
                <a:cs typeface="Times New Roman"/>
              </a:rPr>
              <a:t> </a:t>
            </a:r>
            <a:r>
              <a:rPr sz="2800" spc="-20" dirty="0">
                <a:latin typeface="Calibri"/>
                <a:cs typeface="Calibri"/>
              </a:rPr>
              <a:t>du</a:t>
            </a:r>
            <a:r>
              <a:rPr sz="2800" spc="-15" dirty="0">
                <a:latin typeface="Calibri"/>
                <a:cs typeface="Calibri"/>
              </a:rPr>
              <a:t>e</a:t>
            </a:r>
            <a:r>
              <a:rPr sz="2800" spc="-65" dirty="0">
                <a:latin typeface="Times New Roman"/>
                <a:cs typeface="Times New Roman"/>
              </a:rPr>
              <a:t> </a:t>
            </a:r>
            <a:r>
              <a:rPr sz="2800" spc="-15" dirty="0">
                <a:latin typeface="Calibri"/>
                <a:cs typeface="Calibri"/>
              </a:rPr>
              <a:t>to</a:t>
            </a:r>
            <a:r>
              <a:rPr sz="2800" spc="-55" dirty="0">
                <a:latin typeface="Times New Roman"/>
                <a:cs typeface="Times New Roman"/>
              </a:rPr>
              <a:t> </a:t>
            </a:r>
            <a:r>
              <a:rPr sz="2800" spc="-10" dirty="0">
                <a:latin typeface="Calibri"/>
                <a:cs typeface="Calibri"/>
              </a:rPr>
              <a:t>c</a:t>
            </a:r>
            <a:r>
              <a:rPr sz="2800" spc="-15" dirty="0">
                <a:latin typeface="Calibri"/>
                <a:cs typeface="Calibri"/>
              </a:rPr>
              <a:t>avit</a:t>
            </a:r>
            <a:r>
              <a:rPr sz="2800" spc="-10" dirty="0">
                <a:latin typeface="Calibri"/>
                <a:cs typeface="Calibri"/>
              </a:rPr>
              <a:t>y</a:t>
            </a:r>
            <a:r>
              <a:rPr sz="2800" spc="-15" dirty="0">
                <a:latin typeface="Calibri"/>
                <a:cs typeface="Calibri"/>
              </a:rPr>
              <a:t>.]</a:t>
            </a:r>
            <a:endParaRPr sz="2800">
              <a:latin typeface="Calibri"/>
              <a:cs typeface="Calibri"/>
            </a:endParaRPr>
          </a:p>
          <a:p>
            <a:pPr marL="188595" algn="just">
              <a:lnSpc>
                <a:spcPct val="100000"/>
              </a:lnSpc>
              <a:spcBef>
                <a:spcPts val="1810"/>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marL="188595" algn="just">
              <a:lnSpc>
                <a:spcPct val="100000"/>
              </a:lnSpc>
              <a:spcBef>
                <a:spcPts val="1695"/>
              </a:spcBef>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725805" y="285750"/>
            <a:ext cx="10546323" cy="627506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 dirty="0"/>
              <a:t>Sl</a:t>
            </a:r>
            <a:r>
              <a:rPr spc="-5" dirty="0"/>
              <a:t>i</a:t>
            </a:r>
            <a:r>
              <a:rPr spc="-20" dirty="0"/>
              <a:t>de</a:t>
            </a:r>
            <a:r>
              <a:rPr spc="-5" dirty="0"/>
              <a:t> </a:t>
            </a:r>
            <a:r>
              <a:rPr spc="-15" dirty="0"/>
              <a:t>6: </a:t>
            </a:r>
            <a:r>
              <a:rPr spc="-40" dirty="0"/>
              <a:t>O</a:t>
            </a:r>
            <a:r>
              <a:rPr spc="-15" dirty="0"/>
              <a:t>ptical Resona</a:t>
            </a:r>
            <a:r>
              <a:rPr spc="-5" dirty="0"/>
              <a:t>t</a:t>
            </a:r>
            <a:r>
              <a:rPr spc="-20" dirty="0"/>
              <a:t>or</a:t>
            </a:r>
            <a:r>
              <a:rPr spc="-5" dirty="0"/>
              <a:t> </a:t>
            </a:r>
            <a:r>
              <a:rPr spc="-35" dirty="0">
                <a:latin typeface="Calibri"/>
                <a:cs typeface="Calibri"/>
              </a:rPr>
              <a:t>—</a:t>
            </a:r>
            <a:r>
              <a:rPr b="0" spc="-95" dirty="0">
                <a:latin typeface="Times New Roman"/>
                <a:cs typeface="Times New Roman"/>
              </a:rPr>
              <a:t> </a:t>
            </a:r>
            <a:r>
              <a:rPr spc="-20" dirty="0"/>
              <a:t>Sto</a:t>
            </a:r>
            <a:r>
              <a:rPr spc="-10" dirty="0"/>
              <a:t>r</a:t>
            </a:r>
            <a:r>
              <a:rPr spc="-20" dirty="0"/>
              <a:t>age </a:t>
            </a:r>
            <a:r>
              <a:rPr spc="-15" dirty="0"/>
              <a:t>a</a:t>
            </a:r>
            <a:r>
              <a:rPr spc="-20" dirty="0"/>
              <a:t>nd</a:t>
            </a:r>
            <a:r>
              <a:rPr spc="-25" dirty="0"/>
              <a:t> Mode</a:t>
            </a:r>
            <a:r>
              <a:rPr dirty="0"/>
              <a:t> </a:t>
            </a:r>
            <a:r>
              <a:rPr spc="-20" dirty="0"/>
              <a:t>Se</a:t>
            </a:r>
            <a:r>
              <a:rPr spc="-5" dirty="0"/>
              <a:t>l</a:t>
            </a:r>
            <a:r>
              <a:rPr spc="-20" dirty="0"/>
              <a:t>ection</a:t>
            </a:r>
          </a:p>
        </p:txBody>
      </p:sp>
      <p:sp>
        <p:nvSpPr>
          <p:cNvPr id="3" name="object 3"/>
          <p:cNvSpPr txBox="1"/>
          <p:nvPr/>
        </p:nvSpPr>
        <p:spPr>
          <a:xfrm>
            <a:off x="1130300" y="1754434"/>
            <a:ext cx="7156450" cy="105727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T</a:t>
            </a:r>
            <a:r>
              <a:rPr sz="2800" spc="-15" dirty="0">
                <a:latin typeface="Calibri"/>
                <a:cs typeface="Calibri"/>
              </a:rPr>
              <a:t>wo</a:t>
            </a:r>
            <a:r>
              <a:rPr sz="2800" spc="-70" dirty="0">
                <a:latin typeface="Times New Roman"/>
                <a:cs typeface="Times New Roman"/>
              </a:rPr>
              <a:t> </a:t>
            </a:r>
            <a:r>
              <a:rPr sz="2800" spc="-20" dirty="0">
                <a:latin typeface="Calibri"/>
                <a:cs typeface="Calibri"/>
              </a:rPr>
              <a:t>para</a:t>
            </a:r>
            <a:r>
              <a:rPr sz="2800" spc="0" dirty="0">
                <a:latin typeface="Calibri"/>
                <a:cs typeface="Calibri"/>
              </a:rPr>
              <a:t>l</a:t>
            </a:r>
            <a:r>
              <a:rPr sz="2800" dirty="0">
                <a:latin typeface="Calibri"/>
                <a:cs typeface="Calibri"/>
              </a:rPr>
              <a:t>l</a:t>
            </a:r>
            <a:r>
              <a:rPr sz="2800" spc="-15" dirty="0">
                <a:latin typeface="Calibri"/>
                <a:cs typeface="Calibri"/>
              </a:rPr>
              <a:t>el</a:t>
            </a:r>
            <a:r>
              <a:rPr sz="2800" spc="-70" dirty="0">
                <a:latin typeface="Times New Roman"/>
                <a:cs typeface="Times New Roman"/>
              </a:rPr>
              <a:t> </a:t>
            </a:r>
            <a:r>
              <a:rPr sz="2800" spc="-15" dirty="0">
                <a:latin typeface="Calibri"/>
                <a:cs typeface="Calibri"/>
              </a:rPr>
              <a:t>mirrors</a:t>
            </a:r>
            <a:r>
              <a:rPr sz="2800" spc="-70" dirty="0">
                <a:latin typeface="Times New Roman"/>
                <a:cs typeface="Times New Roman"/>
              </a:rPr>
              <a:t> </a:t>
            </a:r>
            <a:r>
              <a:rPr sz="2800" spc="-20" dirty="0">
                <a:latin typeface="Calibri"/>
                <a:cs typeface="Calibri"/>
              </a:rPr>
              <a:t>for</a:t>
            </a:r>
            <a:r>
              <a:rPr sz="2800" spc="-25" dirty="0">
                <a:latin typeface="Calibri"/>
                <a:cs typeface="Calibri"/>
              </a:rPr>
              <a:t>m</a:t>
            </a:r>
            <a:r>
              <a:rPr sz="2800" spc="-70" dirty="0">
                <a:latin typeface="Times New Roman"/>
                <a:cs typeface="Times New Roman"/>
              </a:rPr>
              <a:t> </a:t>
            </a:r>
            <a:r>
              <a:rPr sz="2800" spc="-20" dirty="0">
                <a:latin typeface="Calibri"/>
                <a:cs typeface="Calibri"/>
              </a:rPr>
              <a:t>st</a:t>
            </a:r>
            <a:r>
              <a:rPr sz="2800" spc="-5" dirty="0">
                <a:latin typeface="Calibri"/>
                <a:cs typeface="Calibri"/>
              </a:rPr>
              <a:t>a</a:t>
            </a:r>
            <a:r>
              <a:rPr sz="2800" spc="-20" dirty="0">
                <a:latin typeface="Calibri"/>
                <a:cs typeface="Calibri"/>
              </a:rPr>
              <a:t>nd</a:t>
            </a:r>
            <a:r>
              <a:rPr sz="2800" spc="-5" dirty="0">
                <a:latin typeface="Calibri"/>
                <a:cs typeface="Calibri"/>
              </a:rPr>
              <a:t>i</a:t>
            </a:r>
            <a:r>
              <a:rPr sz="2800" spc="-20" dirty="0">
                <a:latin typeface="Calibri"/>
                <a:cs typeface="Calibri"/>
              </a:rPr>
              <a:t>n</a:t>
            </a:r>
            <a:r>
              <a:rPr sz="2800" dirty="0">
                <a:latin typeface="Calibri"/>
                <a:cs typeface="Calibri"/>
              </a:rPr>
              <a:t>g</a:t>
            </a:r>
            <a:r>
              <a:rPr sz="2800" spc="-15" dirty="0">
                <a:latin typeface="Calibri"/>
                <a:cs typeface="Calibri"/>
              </a:rPr>
              <a:t>-</a:t>
            </a:r>
            <a:r>
              <a:rPr sz="2800" spc="-20" dirty="0">
                <a:latin typeface="Calibri"/>
                <a:cs typeface="Calibri"/>
              </a:rPr>
              <a:t>w</a:t>
            </a:r>
            <a:r>
              <a:rPr sz="2800" spc="-10" dirty="0">
                <a:latin typeface="Calibri"/>
                <a:cs typeface="Calibri"/>
              </a:rPr>
              <a:t>a</a:t>
            </a:r>
            <a:r>
              <a:rPr sz="2800" spc="-15" dirty="0">
                <a:latin typeface="Calibri"/>
                <a:cs typeface="Calibri"/>
              </a:rPr>
              <a:t>ve</a:t>
            </a:r>
            <a:r>
              <a:rPr sz="2800" spc="-60" dirty="0">
                <a:latin typeface="Times New Roman"/>
                <a:cs typeface="Times New Roman"/>
              </a:rPr>
              <a:t> </a:t>
            </a:r>
            <a:r>
              <a:rPr sz="2800" spc="-15" dirty="0">
                <a:latin typeface="Calibri"/>
                <a:cs typeface="Calibri"/>
              </a:rPr>
              <a:t>c</a:t>
            </a:r>
            <a:r>
              <a:rPr sz="2800" spc="-10" dirty="0">
                <a:latin typeface="Calibri"/>
                <a:cs typeface="Calibri"/>
              </a:rPr>
              <a:t>avity.</a:t>
            </a:r>
            <a:endParaRPr sz="2800">
              <a:latin typeface="Calibri"/>
              <a:cs typeface="Calibri"/>
            </a:endParaRPr>
          </a:p>
          <a:p>
            <a:pPr marL="241300" indent="-228600">
              <a:lnSpc>
                <a:spcPct val="100000"/>
              </a:lnSpc>
              <a:spcBef>
                <a:spcPts val="1964"/>
              </a:spcBef>
              <a:buFont typeface="Symbol"/>
              <a:buChar char=""/>
              <a:tabLst>
                <a:tab pos="241935" algn="l"/>
              </a:tabLst>
            </a:pPr>
            <a:r>
              <a:rPr sz="2800" spc="-15" dirty="0">
                <a:latin typeface="Calibri"/>
                <a:cs typeface="Calibri"/>
              </a:rPr>
              <a:t>Al</a:t>
            </a:r>
            <a:r>
              <a:rPr sz="2800" spc="5" dirty="0">
                <a:latin typeface="Calibri"/>
                <a:cs typeface="Calibri"/>
              </a:rPr>
              <a:t>l</a:t>
            </a:r>
            <a:r>
              <a:rPr sz="2800" spc="-25" dirty="0">
                <a:latin typeface="Calibri"/>
                <a:cs typeface="Calibri"/>
              </a:rPr>
              <a:t>owe</a:t>
            </a:r>
            <a:r>
              <a:rPr sz="2800" spc="-15" dirty="0">
                <a:latin typeface="Calibri"/>
                <a:cs typeface="Calibri"/>
              </a:rPr>
              <a:t>d</a:t>
            </a:r>
            <a:r>
              <a:rPr sz="2800" spc="-65" dirty="0">
                <a:latin typeface="Times New Roman"/>
                <a:cs typeface="Times New Roman"/>
              </a:rPr>
              <a:t> </a:t>
            </a:r>
            <a:r>
              <a:rPr sz="2800" spc="5" dirty="0">
                <a:latin typeface="Calibri"/>
                <a:cs typeface="Calibri"/>
              </a:rPr>
              <a:t>l</a:t>
            </a:r>
            <a:r>
              <a:rPr sz="2800" spc="-25" dirty="0">
                <a:latin typeface="Calibri"/>
                <a:cs typeface="Calibri"/>
              </a:rPr>
              <a:t>o</a:t>
            </a:r>
            <a:r>
              <a:rPr sz="2800" spc="-20" dirty="0">
                <a:latin typeface="Calibri"/>
                <a:cs typeface="Calibri"/>
              </a:rPr>
              <a:t>ng</a:t>
            </a:r>
            <a:r>
              <a:rPr sz="2800" spc="-15" dirty="0">
                <a:latin typeface="Calibri"/>
                <a:cs typeface="Calibri"/>
              </a:rPr>
              <a:t>itud</a:t>
            </a:r>
            <a:r>
              <a:rPr sz="2800" spc="-5" dirty="0">
                <a:latin typeface="Calibri"/>
                <a:cs typeface="Calibri"/>
              </a:rPr>
              <a:t>i</a:t>
            </a:r>
            <a:r>
              <a:rPr sz="2800" spc="-20" dirty="0">
                <a:latin typeface="Calibri"/>
                <a:cs typeface="Calibri"/>
              </a:rPr>
              <a:t>na</a:t>
            </a:r>
            <a:r>
              <a:rPr sz="2800" spc="-10" dirty="0">
                <a:latin typeface="Calibri"/>
                <a:cs typeface="Calibri"/>
              </a:rPr>
              <a:t>l</a:t>
            </a:r>
            <a:r>
              <a:rPr sz="2800" spc="-60" dirty="0">
                <a:latin typeface="Times New Roman"/>
                <a:cs typeface="Times New Roman"/>
              </a:rPr>
              <a:t> </a:t>
            </a:r>
            <a:r>
              <a:rPr sz="2800" spc="-20" dirty="0">
                <a:latin typeface="Calibri"/>
                <a:cs typeface="Calibri"/>
              </a:rPr>
              <a:t>modes</a:t>
            </a:r>
            <a:r>
              <a:rPr sz="2800" spc="-75" dirty="0">
                <a:latin typeface="Times New Roman"/>
                <a:cs typeface="Times New Roman"/>
              </a:rPr>
              <a:t> </a:t>
            </a:r>
            <a:r>
              <a:rPr sz="2800" spc="-20" dirty="0">
                <a:latin typeface="Calibri"/>
                <a:cs typeface="Calibri"/>
              </a:rPr>
              <a:t>sa</a:t>
            </a:r>
            <a:r>
              <a:rPr sz="2800" dirty="0">
                <a:latin typeface="Calibri"/>
                <a:cs typeface="Calibri"/>
              </a:rPr>
              <a:t>ti</a:t>
            </a:r>
            <a:r>
              <a:rPr sz="2800" spc="-20" dirty="0">
                <a:latin typeface="Calibri"/>
                <a:cs typeface="Calibri"/>
              </a:rPr>
              <a:t>sfy</a:t>
            </a:r>
            <a:endParaRPr sz="2800">
              <a:latin typeface="Calibri"/>
              <a:cs typeface="Calibri"/>
            </a:endParaRPr>
          </a:p>
        </p:txBody>
      </p:sp>
      <p:sp>
        <p:nvSpPr>
          <p:cNvPr id="4" name="object 4"/>
          <p:cNvSpPr/>
          <p:nvPr/>
        </p:nvSpPr>
        <p:spPr>
          <a:xfrm>
            <a:off x="5377312" y="3429122"/>
            <a:ext cx="414655" cy="0"/>
          </a:xfrm>
          <a:custGeom>
            <a:avLst/>
            <a:gdLst/>
            <a:ahLst/>
            <a:cxnLst/>
            <a:rect l="l" t="t" r="r" b="b"/>
            <a:pathLst>
              <a:path w="414654">
                <a:moveTo>
                  <a:pt x="0" y="0"/>
                </a:moveTo>
                <a:lnTo>
                  <a:pt x="414527"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4587366" y="2971488"/>
            <a:ext cx="1409065" cy="890269"/>
          </a:xfrm>
          <a:prstGeom prst="rect">
            <a:avLst/>
          </a:prstGeom>
        </p:spPr>
        <p:txBody>
          <a:bodyPr vert="horz" wrap="square" lIns="0" tIns="0" rIns="0" bIns="0" rtlCol="0">
            <a:spAutoFit/>
          </a:bodyPr>
          <a:lstStyle/>
          <a:p>
            <a:pPr marL="814069">
              <a:lnSpc>
                <a:spcPts val="2745"/>
              </a:lnSpc>
            </a:pPr>
            <a:r>
              <a:rPr sz="2800" spc="-40" dirty="0">
                <a:latin typeface="Cambria Math"/>
                <a:cs typeface="Cambria Math"/>
              </a:rPr>
              <a:t>𝑞𝑐</a:t>
            </a:r>
            <a:endParaRPr sz="2800">
              <a:latin typeface="Cambria Math"/>
              <a:cs typeface="Cambria Math"/>
            </a:endParaRPr>
          </a:p>
          <a:p>
            <a:pPr marL="12700">
              <a:lnSpc>
                <a:spcPts val="2745"/>
              </a:lnSpc>
              <a:tabLst>
                <a:tab pos="1322705" algn="l"/>
              </a:tabLst>
            </a:pPr>
            <a:r>
              <a:rPr sz="2800" spc="-150" dirty="0">
                <a:latin typeface="Cambria Math"/>
                <a:cs typeface="Cambria Math"/>
              </a:rPr>
              <a:t>𝜈</a:t>
            </a:r>
            <a:r>
              <a:rPr sz="3000" baseline="-16666" dirty="0">
                <a:latin typeface="Calibri"/>
                <a:cs typeface="Calibri"/>
              </a:rPr>
              <a:t>q </a:t>
            </a:r>
            <a:r>
              <a:rPr sz="3000" spc="-22" baseline="-16666" dirty="0">
                <a:latin typeface="Calibri"/>
                <a:cs typeface="Calibri"/>
              </a:rPr>
              <a:t> </a:t>
            </a:r>
            <a:r>
              <a:rPr sz="2800" spc="-25" dirty="0">
                <a:latin typeface="Cambria Math"/>
                <a:cs typeface="Cambria Math"/>
              </a:rPr>
              <a:t>=</a:t>
            </a:r>
            <a:r>
              <a:rPr sz="2800" spc="160" dirty="0">
                <a:latin typeface="Cambria Math"/>
                <a:cs typeface="Cambria Math"/>
              </a:rPr>
              <a:t> </a:t>
            </a:r>
            <a:r>
              <a:rPr sz="4200" spc="-37" baseline="-37698" dirty="0">
                <a:latin typeface="Cambria Math"/>
                <a:cs typeface="Cambria Math"/>
              </a:rPr>
              <a:t>2</a:t>
            </a:r>
            <a:r>
              <a:rPr sz="4200" spc="-44" baseline="-37698" dirty="0">
                <a:latin typeface="Cambria Math"/>
                <a:cs typeface="Cambria Math"/>
              </a:rPr>
              <a:t>𝑑</a:t>
            </a:r>
            <a:r>
              <a:rPr sz="4200" baseline="-37698" dirty="0">
                <a:latin typeface="Cambria Math"/>
                <a:cs typeface="Cambria Math"/>
              </a:rPr>
              <a:t>	</a:t>
            </a:r>
            <a:r>
              <a:rPr sz="2800" spc="-10" dirty="0">
                <a:latin typeface="Cambria Math"/>
                <a:cs typeface="Cambria Math"/>
              </a:rPr>
              <a:t>,</a:t>
            </a:r>
            <a:endParaRPr sz="2800">
              <a:latin typeface="Cambria Math"/>
              <a:cs typeface="Cambria Math"/>
            </a:endParaRPr>
          </a:p>
        </p:txBody>
      </p:sp>
      <p:sp>
        <p:nvSpPr>
          <p:cNvPr id="6" name="object 6"/>
          <p:cNvSpPr txBox="1"/>
          <p:nvPr/>
        </p:nvSpPr>
        <p:spPr>
          <a:xfrm>
            <a:off x="6741046" y="3241490"/>
            <a:ext cx="1183754" cy="447039"/>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𝑞</a:t>
            </a:r>
            <a:r>
              <a:rPr sz="2800" spc="250" dirty="0">
                <a:latin typeface="Cambria Math"/>
                <a:cs typeface="Cambria Math"/>
              </a:rPr>
              <a:t> </a:t>
            </a:r>
            <a:r>
              <a:rPr sz="2800" spc="-20" dirty="0">
                <a:latin typeface="Cambria Math"/>
                <a:cs typeface="Cambria Math"/>
              </a:rPr>
              <a:t>∈</a:t>
            </a:r>
            <a:r>
              <a:rPr sz="2800" spc="160" dirty="0">
                <a:latin typeface="Cambria Math"/>
                <a:cs typeface="Cambria Math"/>
              </a:rPr>
              <a:t> </a:t>
            </a:r>
            <a:r>
              <a:rPr sz="2800" spc="-20" dirty="0">
                <a:latin typeface="Cambria Math"/>
                <a:cs typeface="Cambria Math"/>
              </a:rPr>
              <a:t>ℤ</a:t>
            </a:r>
            <a:endParaRPr sz="2800" dirty="0">
              <a:latin typeface="Cambria Math"/>
              <a:cs typeface="Cambria Math"/>
            </a:endParaRPr>
          </a:p>
        </p:txBody>
      </p:sp>
      <p:sp>
        <p:nvSpPr>
          <p:cNvPr id="7" name="object 7"/>
          <p:cNvSpPr txBox="1"/>
          <p:nvPr/>
        </p:nvSpPr>
        <p:spPr>
          <a:xfrm>
            <a:off x="1130313" y="4043229"/>
            <a:ext cx="9688195" cy="44704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Mirror</a:t>
            </a:r>
            <a:r>
              <a:rPr sz="2800" spc="-75" dirty="0">
                <a:latin typeface="Times New Roman"/>
                <a:cs typeface="Times New Roman"/>
              </a:rPr>
              <a:t> </a:t>
            </a:r>
            <a:r>
              <a:rPr sz="2800" spc="-10" dirty="0">
                <a:latin typeface="Calibri"/>
                <a:cs typeface="Calibri"/>
              </a:rPr>
              <a:t>ra</a:t>
            </a:r>
            <a:r>
              <a:rPr sz="2800" spc="-20" dirty="0">
                <a:latin typeface="Calibri"/>
                <a:cs typeface="Calibri"/>
              </a:rPr>
              <a:t>d</a:t>
            </a:r>
            <a:r>
              <a:rPr sz="2800" dirty="0">
                <a:latin typeface="Calibri"/>
                <a:cs typeface="Calibri"/>
              </a:rPr>
              <a:t>ii</a:t>
            </a:r>
            <a:r>
              <a:rPr sz="2800" spc="-65"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15" dirty="0">
                <a:latin typeface="Calibri"/>
                <a:cs typeface="Calibri"/>
              </a:rPr>
              <a:t>apertu</a:t>
            </a:r>
            <a:r>
              <a:rPr sz="2800" spc="-20" dirty="0">
                <a:latin typeface="Calibri"/>
                <a:cs typeface="Calibri"/>
              </a:rPr>
              <a:t>r</a:t>
            </a:r>
            <a:r>
              <a:rPr sz="2800" spc="-15" dirty="0">
                <a:latin typeface="Calibri"/>
                <a:cs typeface="Calibri"/>
              </a:rPr>
              <a:t>es</a:t>
            </a:r>
            <a:r>
              <a:rPr sz="2800" spc="-60" dirty="0">
                <a:latin typeface="Times New Roman"/>
                <a:cs typeface="Times New Roman"/>
              </a:rPr>
              <a:t> </a:t>
            </a:r>
            <a:r>
              <a:rPr sz="2800" spc="-20" dirty="0">
                <a:latin typeface="Calibri"/>
                <a:cs typeface="Calibri"/>
              </a:rPr>
              <a:t>se</a:t>
            </a:r>
            <a:r>
              <a:rPr sz="2800" spc="-10" dirty="0">
                <a:latin typeface="Calibri"/>
                <a:cs typeface="Calibri"/>
              </a:rPr>
              <a:t>t</a:t>
            </a:r>
            <a:r>
              <a:rPr sz="2800" spc="-70" dirty="0">
                <a:latin typeface="Times New Roman"/>
                <a:cs typeface="Times New Roman"/>
              </a:rPr>
              <a:t> </a:t>
            </a:r>
            <a:r>
              <a:rPr sz="2800" dirty="0">
                <a:latin typeface="Calibri"/>
                <a:cs typeface="Calibri"/>
              </a:rPr>
              <a:t>t</a:t>
            </a:r>
            <a:r>
              <a:rPr sz="2800" spc="-15" dirty="0">
                <a:latin typeface="Calibri"/>
                <a:cs typeface="Calibri"/>
              </a:rPr>
              <a:t>ransverse</a:t>
            </a:r>
            <a:r>
              <a:rPr sz="2800" spc="-70" dirty="0">
                <a:latin typeface="Times New Roman"/>
                <a:cs typeface="Times New Roman"/>
              </a:rPr>
              <a:t> </a:t>
            </a:r>
            <a:r>
              <a:rPr sz="2800" spc="-20" dirty="0">
                <a:latin typeface="Calibri"/>
                <a:cs typeface="Calibri"/>
              </a:rPr>
              <a:t>mode</a:t>
            </a:r>
            <a:r>
              <a:rPr sz="2800" spc="-65" dirty="0">
                <a:latin typeface="Times New Roman"/>
                <a:cs typeface="Times New Roman"/>
              </a:rPr>
              <a:t> </a:t>
            </a:r>
            <a:r>
              <a:rPr sz="2800" spc="-20" dirty="0">
                <a:latin typeface="Calibri"/>
                <a:cs typeface="Calibri"/>
              </a:rPr>
              <a:t>pat</a:t>
            </a:r>
            <a:r>
              <a:rPr sz="2800" dirty="0">
                <a:latin typeface="Calibri"/>
                <a:cs typeface="Calibri"/>
              </a:rPr>
              <a:t>t</a:t>
            </a:r>
            <a:r>
              <a:rPr sz="2800" spc="-15" dirty="0">
                <a:latin typeface="Calibri"/>
                <a:cs typeface="Calibri"/>
              </a:rPr>
              <a:t>ern</a:t>
            </a:r>
            <a:r>
              <a:rPr sz="2800" spc="-75" dirty="0">
                <a:latin typeface="Times New Roman"/>
                <a:cs typeface="Times New Roman"/>
              </a:rPr>
              <a:t> </a:t>
            </a:r>
            <a:r>
              <a:rPr sz="2800" spc="-20" dirty="0">
                <a:latin typeface="Calibri"/>
                <a:cs typeface="Calibri"/>
              </a:rPr>
              <a:t>(T</a:t>
            </a:r>
            <a:r>
              <a:rPr sz="2800" spc="-10" dirty="0">
                <a:latin typeface="Calibri"/>
                <a:cs typeface="Calibri"/>
              </a:rPr>
              <a:t>E</a:t>
            </a:r>
            <a:r>
              <a:rPr sz="2800" spc="15" dirty="0">
                <a:latin typeface="Calibri"/>
                <a:cs typeface="Calibri"/>
              </a:rPr>
              <a:t>M</a:t>
            </a:r>
            <a:r>
              <a:rPr sz="3000" spc="352" baseline="-16666" dirty="0">
                <a:latin typeface="Cambria Math"/>
                <a:cs typeface="Cambria Math"/>
              </a:rPr>
              <a:t>𝑚</a:t>
            </a:r>
            <a:r>
              <a:rPr sz="3000" spc="585" baseline="-16666" dirty="0">
                <a:latin typeface="Cambria Math"/>
                <a:cs typeface="Cambria Math"/>
              </a:rPr>
              <a:t>𝑛</a:t>
            </a:r>
            <a:r>
              <a:rPr sz="2800" spc="-10" dirty="0">
                <a:latin typeface="Calibri"/>
                <a:cs typeface="Calibri"/>
              </a:rPr>
              <a:t>).</a:t>
            </a:r>
            <a:endParaRPr sz="2800">
              <a:latin typeface="Calibri"/>
              <a:cs typeface="Calibri"/>
            </a:endParaRPr>
          </a:p>
        </p:txBody>
      </p:sp>
      <p:sp>
        <p:nvSpPr>
          <p:cNvPr id="8" name="object 8"/>
          <p:cNvSpPr txBox="1"/>
          <p:nvPr/>
        </p:nvSpPr>
        <p:spPr>
          <a:xfrm>
            <a:off x="1130322" y="4720267"/>
            <a:ext cx="173736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Resonator</a:t>
            </a:r>
            <a:endParaRPr sz="2800">
              <a:latin typeface="Calibri"/>
              <a:cs typeface="Calibri"/>
            </a:endParaRPr>
          </a:p>
        </p:txBody>
      </p:sp>
      <p:sp>
        <p:nvSpPr>
          <p:cNvPr id="9" name="object 9"/>
          <p:cNvSpPr txBox="1"/>
          <p:nvPr/>
        </p:nvSpPr>
        <p:spPr>
          <a:xfrm>
            <a:off x="3177949" y="4745353"/>
            <a:ext cx="8109584" cy="381000"/>
          </a:xfrm>
          <a:prstGeom prst="rect">
            <a:avLst/>
          </a:prstGeom>
        </p:spPr>
        <p:txBody>
          <a:bodyPr vert="horz" wrap="square" lIns="0" tIns="0" rIns="0" bIns="0" rtlCol="0">
            <a:spAutoFit/>
          </a:bodyPr>
          <a:lstStyle/>
          <a:p>
            <a:pPr marL="12700">
              <a:lnSpc>
                <a:spcPct val="100000"/>
              </a:lnSpc>
              <a:tabLst>
                <a:tab pos="926465" algn="l"/>
                <a:tab pos="1570355" algn="l"/>
                <a:tab pos="4739005" algn="l"/>
                <a:tab pos="5765165" algn="l"/>
                <a:tab pos="6741159" algn="l"/>
              </a:tabLst>
            </a:pPr>
            <a:r>
              <a:rPr sz="2800" spc="-15" dirty="0">
                <a:latin typeface="Calibri"/>
                <a:cs typeface="Calibri"/>
              </a:rPr>
              <a:t>a</a:t>
            </a:r>
            <a:r>
              <a:rPr sz="2800" spc="-10" dirty="0">
                <a:latin typeface="Calibri"/>
                <a:cs typeface="Calibri"/>
              </a:rPr>
              <a:t>c</a:t>
            </a:r>
            <a:r>
              <a:rPr sz="2800" spc="-15" dirty="0">
                <a:latin typeface="Calibri"/>
                <a:cs typeface="Calibri"/>
              </a:rPr>
              <a:t>ts</a:t>
            </a:r>
            <a:r>
              <a:rPr sz="2800" dirty="0">
                <a:latin typeface="Times New Roman"/>
                <a:cs typeface="Times New Roman"/>
              </a:rPr>
              <a:t>	</a:t>
            </a:r>
            <a:r>
              <a:rPr sz="2800" spc="-15" dirty="0">
                <a:latin typeface="Calibri"/>
                <a:cs typeface="Calibri"/>
              </a:rPr>
              <a:t>as</a:t>
            </a:r>
            <a:r>
              <a:rPr sz="2800"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a:t>
            </a:r>
            <a:r>
              <a:rPr sz="2800" spc="-5" dirty="0">
                <a:latin typeface="Calibri"/>
                <a:cs typeface="Calibri"/>
              </a:rPr>
              <a:t>c</a:t>
            </a:r>
            <a:r>
              <a:rPr sz="2800" spc="10" dirty="0">
                <a:latin typeface="Calibri"/>
                <a:cs typeface="Calibri"/>
              </a:rPr>
              <a:t>y</a:t>
            </a:r>
            <a:r>
              <a:rPr sz="2800" spc="-20" dirty="0">
                <a:latin typeface="Calibri"/>
                <a:cs typeface="Calibri"/>
              </a:rPr>
              <a:t>-se</a:t>
            </a:r>
            <a:r>
              <a:rPr sz="2800" spc="-15" dirty="0">
                <a:latin typeface="Calibri"/>
                <a:cs typeface="Calibri"/>
              </a:rPr>
              <a:t>lect</a:t>
            </a:r>
            <a:r>
              <a:rPr sz="2800" spc="-5" dirty="0">
                <a:latin typeface="Calibri"/>
                <a:cs typeface="Calibri"/>
              </a:rPr>
              <a:t>i</a:t>
            </a:r>
            <a:r>
              <a:rPr sz="2800" spc="-15" dirty="0">
                <a:latin typeface="Calibri"/>
                <a:cs typeface="Calibri"/>
              </a:rPr>
              <a:t>ve</a:t>
            </a:r>
            <a:r>
              <a:rPr sz="2800" dirty="0">
                <a:latin typeface="Times New Roman"/>
                <a:cs typeface="Times New Roman"/>
              </a:rPr>
              <a:t>	</a:t>
            </a:r>
            <a:r>
              <a:rPr sz="2800" spc="-15" dirty="0">
                <a:latin typeface="Calibri"/>
                <a:cs typeface="Calibri"/>
              </a:rPr>
              <a:t>f</a:t>
            </a:r>
            <a:r>
              <a:rPr sz="2800" spc="-10" dirty="0">
                <a:latin typeface="Calibri"/>
                <a:cs typeface="Calibri"/>
              </a:rPr>
              <a:t>i</a:t>
            </a:r>
            <a:r>
              <a:rPr sz="2800" spc="5" dirty="0">
                <a:latin typeface="Calibri"/>
                <a:cs typeface="Calibri"/>
              </a:rPr>
              <a:t>l</a:t>
            </a:r>
            <a:r>
              <a:rPr sz="2800" spc="-15" dirty="0">
                <a:latin typeface="Calibri"/>
                <a:cs typeface="Calibri"/>
              </a:rPr>
              <a:t>ter</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dirty="0">
                <a:latin typeface="Calibri"/>
                <a:cs typeface="Calibri"/>
              </a:rPr>
              <a:t>l</a:t>
            </a:r>
            <a:r>
              <a:rPr sz="2800" spc="5" dirty="0">
                <a:latin typeface="Calibri"/>
                <a:cs typeface="Calibri"/>
              </a:rPr>
              <a:t>i</a:t>
            </a:r>
            <a:r>
              <a:rPr sz="2800" spc="-25" dirty="0">
                <a:latin typeface="Calibri"/>
                <a:cs typeface="Calibri"/>
              </a:rPr>
              <a:t>new</a:t>
            </a:r>
            <a:r>
              <a:rPr sz="2800" spc="-5" dirty="0">
                <a:latin typeface="Calibri"/>
                <a:cs typeface="Calibri"/>
              </a:rPr>
              <a:t>i</a:t>
            </a:r>
            <a:r>
              <a:rPr sz="2800" spc="-20" dirty="0">
                <a:latin typeface="Calibri"/>
                <a:cs typeface="Calibri"/>
              </a:rPr>
              <a:t>dth</a:t>
            </a:r>
            <a:endParaRPr sz="2800">
              <a:latin typeface="Calibri"/>
              <a:cs typeface="Calibri"/>
            </a:endParaRPr>
          </a:p>
        </p:txBody>
      </p:sp>
      <p:sp>
        <p:nvSpPr>
          <p:cNvPr id="10" name="object 10"/>
          <p:cNvSpPr txBox="1"/>
          <p:nvPr/>
        </p:nvSpPr>
        <p:spPr>
          <a:xfrm>
            <a:off x="1359172" y="5276413"/>
            <a:ext cx="3676015" cy="390525"/>
          </a:xfrm>
          <a:prstGeom prst="rect">
            <a:avLst/>
          </a:prstGeom>
        </p:spPr>
        <p:txBody>
          <a:bodyPr vert="horz" wrap="square" lIns="0" tIns="0" rIns="0" bIns="0" rtlCol="0">
            <a:spAutoFit/>
          </a:bodyPr>
          <a:lstStyle/>
          <a:p>
            <a:pPr marL="12700">
              <a:lnSpc>
                <a:spcPct val="100000"/>
              </a:lnSpc>
            </a:pPr>
            <a:r>
              <a:rPr sz="2800" spc="-20" dirty="0">
                <a:latin typeface="Calibri"/>
                <a:cs typeface="Calibri"/>
              </a:rPr>
              <a:t>determ</a:t>
            </a:r>
            <a:r>
              <a:rPr sz="2800" dirty="0">
                <a:latin typeface="Calibri"/>
                <a:cs typeface="Calibri"/>
              </a:rPr>
              <a:t>i</a:t>
            </a:r>
            <a:r>
              <a:rPr sz="2800" spc="-20" dirty="0">
                <a:latin typeface="Calibri"/>
                <a:cs typeface="Calibri"/>
              </a:rPr>
              <a:t>n</a:t>
            </a:r>
            <a:r>
              <a:rPr sz="2800" spc="-5" dirty="0">
                <a:latin typeface="Calibri"/>
                <a:cs typeface="Calibri"/>
              </a:rPr>
              <a:t>e</a:t>
            </a:r>
            <a:r>
              <a:rPr sz="2800" spc="-15" dirty="0">
                <a:latin typeface="Calibri"/>
                <a:cs typeface="Calibri"/>
              </a:rPr>
              <a:t>d</a:t>
            </a:r>
            <a:r>
              <a:rPr sz="2800" spc="-70" dirty="0">
                <a:latin typeface="Times New Roman"/>
                <a:cs typeface="Times New Roman"/>
              </a:rPr>
              <a:t> </a:t>
            </a:r>
            <a:r>
              <a:rPr sz="2800" spc="-20" dirty="0">
                <a:latin typeface="Calibri"/>
                <a:cs typeface="Calibri"/>
              </a:rPr>
              <a:t>b</a:t>
            </a:r>
            <a:r>
              <a:rPr sz="2800" spc="-15" dirty="0">
                <a:latin typeface="Calibri"/>
                <a:cs typeface="Calibri"/>
              </a:rPr>
              <a:t>y</a:t>
            </a:r>
            <a:r>
              <a:rPr sz="2800" spc="-70" dirty="0">
                <a:latin typeface="Times New Roman"/>
                <a:cs typeface="Times New Roman"/>
              </a:rPr>
              <a:t> </a:t>
            </a:r>
            <a:r>
              <a:rPr sz="2800" spc="-15" dirty="0">
                <a:latin typeface="Calibri"/>
                <a:cs typeface="Calibri"/>
              </a:rPr>
              <a:t>f</a:t>
            </a:r>
            <a:r>
              <a:rPr sz="2800" spc="-5" dirty="0">
                <a:latin typeface="Calibri"/>
                <a:cs typeface="Calibri"/>
              </a:rPr>
              <a:t>i</a:t>
            </a:r>
            <a:r>
              <a:rPr sz="2800" spc="-20" dirty="0">
                <a:latin typeface="Calibri"/>
                <a:cs typeface="Calibri"/>
              </a:rPr>
              <a:t>ness</a:t>
            </a:r>
            <a:r>
              <a:rPr sz="2800" spc="-15" dirty="0">
                <a:latin typeface="Calibri"/>
                <a:cs typeface="Calibri"/>
              </a:rPr>
              <a:t>e</a:t>
            </a:r>
            <a:r>
              <a:rPr sz="2800" spc="-45" dirty="0">
                <a:latin typeface="Times New Roman"/>
                <a:cs typeface="Times New Roman"/>
              </a:rPr>
              <a:t> </a:t>
            </a:r>
            <a:r>
              <a:rPr sz="2800" spc="90" dirty="0">
                <a:latin typeface="Cambria Math"/>
                <a:cs typeface="Cambria Math"/>
              </a:rPr>
              <a:t>ℱ</a:t>
            </a:r>
            <a:r>
              <a:rPr sz="2800" dirty="0">
                <a:latin typeface="Calibri"/>
                <a:cs typeface="Calibri"/>
              </a:rPr>
              <a:t>.</a:t>
            </a:r>
            <a:endParaRPr sz="2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68684"/>
            <a:ext cx="221107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5" dirty="0">
                <a:latin typeface="Calibri"/>
                <a:cs typeface="Calibri"/>
              </a:rPr>
              <a:t>H</a:t>
            </a:r>
            <a:r>
              <a:rPr sz="2800" spc="-15" dirty="0">
                <a:latin typeface="Calibri"/>
                <a:cs typeface="Calibri"/>
              </a:rPr>
              <a:t>igh</a:t>
            </a:r>
            <a:r>
              <a:rPr sz="2800" spc="-65" dirty="0">
                <a:latin typeface="Times New Roman"/>
                <a:cs typeface="Times New Roman"/>
              </a:rPr>
              <a:t> </a:t>
            </a:r>
            <a:r>
              <a:rPr sz="2800" spc="55" dirty="0">
                <a:latin typeface="Cambria Math"/>
                <a:cs typeface="Cambria Math"/>
              </a:rPr>
              <a:t>𝑄</a:t>
            </a:r>
            <a:r>
              <a:rPr sz="2800" spc="-20" dirty="0">
                <a:latin typeface="Calibri"/>
                <a:cs typeface="Calibri"/>
              </a:rPr>
              <a:t>-fa</a:t>
            </a:r>
            <a:r>
              <a:rPr sz="2800" spc="-10" dirty="0">
                <a:latin typeface="Calibri"/>
                <a:cs typeface="Calibri"/>
              </a:rPr>
              <a:t>c</a:t>
            </a:r>
            <a:r>
              <a:rPr sz="2800" spc="-15" dirty="0">
                <a:latin typeface="Calibri"/>
                <a:cs typeface="Calibri"/>
              </a:rPr>
              <a:t>tor</a:t>
            </a:r>
            <a:endParaRPr sz="2800">
              <a:latin typeface="Calibri"/>
              <a:cs typeface="Calibri"/>
            </a:endParaRPr>
          </a:p>
        </p:txBody>
      </p:sp>
      <p:sp>
        <p:nvSpPr>
          <p:cNvPr id="3" name="object 3"/>
          <p:cNvSpPr txBox="1"/>
          <p:nvPr/>
        </p:nvSpPr>
        <p:spPr>
          <a:xfrm>
            <a:off x="3826890" y="1863540"/>
            <a:ext cx="148780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𝑄</a:t>
            </a:r>
            <a:r>
              <a:rPr sz="2800" spc="240"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2</a:t>
            </a:r>
            <a:r>
              <a:rPr sz="2800" spc="-30" dirty="0">
                <a:latin typeface="Cambria Math"/>
                <a:cs typeface="Cambria Math"/>
              </a:rPr>
              <a:t>𝜋</a:t>
            </a:r>
            <a:r>
              <a:rPr sz="2800" spc="65" dirty="0">
                <a:latin typeface="Cambria Math"/>
                <a:cs typeface="Cambria Math"/>
              </a:rPr>
              <a:t> </a:t>
            </a:r>
            <a:r>
              <a:rPr sz="2800" spc="-20" dirty="0">
                <a:latin typeface="Cambria Math"/>
                <a:cs typeface="Cambria Math"/>
              </a:rPr>
              <a:t>×</a:t>
            </a:r>
            <a:endParaRPr sz="2800">
              <a:latin typeface="Cambria Math"/>
              <a:cs typeface="Cambria Math"/>
            </a:endParaRPr>
          </a:p>
        </p:txBody>
      </p:sp>
      <p:sp>
        <p:nvSpPr>
          <p:cNvPr id="4" name="object 4"/>
          <p:cNvSpPr txBox="1"/>
          <p:nvPr/>
        </p:nvSpPr>
        <p:spPr>
          <a:xfrm>
            <a:off x="5847715" y="1603370"/>
            <a:ext cx="203200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energy</a:t>
            </a:r>
            <a:r>
              <a:rPr sz="2800" spc="5" dirty="0">
                <a:latin typeface="Calibri"/>
                <a:cs typeface="Calibri"/>
              </a:rPr>
              <a:t> </a:t>
            </a:r>
            <a:r>
              <a:rPr sz="2800" spc="-15" dirty="0">
                <a:latin typeface="Calibri"/>
                <a:cs typeface="Calibri"/>
              </a:rPr>
              <a:t>stor</a:t>
            </a:r>
            <a:r>
              <a:rPr sz="2800" spc="-10" dirty="0">
                <a:latin typeface="Calibri"/>
                <a:cs typeface="Calibri"/>
              </a:rPr>
              <a:t>e</a:t>
            </a:r>
            <a:r>
              <a:rPr sz="2800" spc="-15" dirty="0">
                <a:latin typeface="Calibri"/>
                <a:cs typeface="Calibri"/>
              </a:rPr>
              <a:t>d</a:t>
            </a:r>
            <a:endParaRPr sz="2800">
              <a:latin typeface="Calibri"/>
              <a:cs typeface="Calibri"/>
            </a:endParaRPr>
          </a:p>
        </p:txBody>
      </p:sp>
      <p:sp>
        <p:nvSpPr>
          <p:cNvPr id="5" name="object 5"/>
          <p:cNvSpPr txBox="1"/>
          <p:nvPr/>
        </p:nvSpPr>
        <p:spPr>
          <a:xfrm>
            <a:off x="5367655" y="2112768"/>
            <a:ext cx="299339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energy</a:t>
            </a:r>
            <a:r>
              <a:rPr sz="2800" spc="-5" dirty="0">
                <a:latin typeface="Calibri"/>
                <a:cs typeface="Calibri"/>
              </a:rPr>
              <a:t> </a:t>
            </a:r>
            <a:r>
              <a:rPr sz="2800" spc="-15" dirty="0">
                <a:latin typeface="Calibri"/>
                <a:cs typeface="Calibri"/>
              </a:rPr>
              <a:t>lo</a:t>
            </a:r>
            <a:r>
              <a:rPr sz="2800" spc="-10" dirty="0">
                <a:latin typeface="Calibri"/>
                <a:cs typeface="Calibri"/>
              </a:rPr>
              <a:t>st</a:t>
            </a:r>
            <a:r>
              <a:rPr sz="2800" spc="-5" dirty="0">
                <a:latin typeface="Calibri"/>
                <a:cs typeface="Calibri"/>
              </a:rPr>
              <a:t> </a:t>
            </a:r>
            <a:r>
              <a:rPr sz="2800" spc="-15" dirty="0">
                <a:latin typeface="Calibri"/>
                <a:cs typeface="Calibri"/>
              </a:rPr>
              <a:t>per</a:t>
            </a:r>
            <a:r>
              <a:rPr sz="2800" spc="5" dirty="0">
                <a:latin typeface="Calibri"/>
                <a:cs typeface="Calibri"/>
              </a:rPr>
              <a:t> </a:t>
            </a:r>
            <a:r>
              <a:rPr sz="2800" spc="-15" dirty="0">
                <a:latin typeface="Calibri"/>
                <a:cs typeface="Calibri"/>
              </a:rPr>
              <a:t>cycle</a:t>
            </a:r>
            <a:endParaRPr sz="2800">
              <a:latin typeface="Calibri"/>
              <a:cs typeface="Calibri"/>
            </a:endParaRPr>
          </a:p>
        </p:txBody>
      </p:sp>
      <p:sp>
        <p:nvSpPr>
          <p:cNvPr id="6" name="object 6"/>
          <p:cNvSpPr/>
          <p:nvPr/>
        </p:nvSpPr>
        <p:spPr>
          <a:xfrm>
            <a:off x="5380359" y="2051182"/>
            <a:ext cx="2969260" cy="0"/>
          </a:xfrm>
          <a:custGeom>
            <a:avLst/>
            <a:gdLst/>
            <a:ahLst/>
            <a:cxnLst/>
            <a:rect l="l" t="t" r="r" b="b"/>
            <a:pathLst>
              <a:path w="2969259">
                <a:moveTo>
                  <a:pt x="0" y="0"/>
                </a:moveTo>
                <a:lnTo>
                  <a:pt x="2969014"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901700" y="2733036"/>
            <a:ext cx="10382250" cy="159893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enh</a:t>
            </a:r>
            <a:r>
              <a:rPr sz="2800" spc="-10" dirty="0">
                <a:latin typeface="Calibri"/>
                <a:cs typeface="Calibri"/>
              </a:rPr>
              <a:t>a</a:t>
            </a:r>
            <a:r>
              <a:rPr sz="2800" spc="-15" dirty="0">
                <a:latin typeface="Calibri"/>
                <a:cs typeface="Calibri"/>
              </a:rPr>
              <a:t>nces</a:t>
            </a:r>
            <a:r>
              <a:rPr sz="2800" spc="-5" dirty="0">
                <a:latin typeface="Calibri"/>
                <a:cs typeface="Calibri"/>
              </a:rPr>
              <a:t> </a:t>
            </a:r>
            <a:r>
              <a:rPr sz="2800" spc="-15" dirty="0">
                <a:latin typeface="Calibri"/>
                <a:cs typeface="Calibri"/>
              </a:rPr>
              <a:t>phot</a:t>
            </a:r>
            <a:r>
              <a:rPr sz="2800" spc="-10" dirty="0">
                <a:latin typeface="Calibri"/>
                <a:cs typeface="Calibri"/>
              </a:rPr>
              <a:t>o</a:t>
            </a:r>
            <a:r>
              <a:rPr sz="2800" spc="-15" dirty="0">
                <a:latin typeface="Calibri"/>
                <a:cs typeface="Calibri"/>
              </a:rPr>
              <a:t>n</a:t>
            </a:r>
            <a:r>
              <a:rPr sz="2800" spc="-5" dirty="0">
                <a:latin typeface="Calibri"/>
                <a:cs typeface="Calibri"/>
              </a:rPr>
              <a:t> </a:t>
            </a:r>
            <a:r>
              <a:rPr sz="2800" spc="-10" dirty="0">
                <a:latin typeface="Calibri"/>
                <a:cs typeface="Calibri"/>
              </a:rPr>
              <a:t>l</a:t>
            </a:r>
            <a:r>
              <a:rPr sz="2800" dirty="0">
                <a:latin typeface="Calibri"/>
                <a:cs typeface="Calibri"/>
              </a:rPr>
              <a:t>i</a:t>
            </a:r>
            <a:r>
              <a:rPr sz="2800" spc="-15" dirty="0">
                <a:latin typeface="Calibri"/>
                <a:cs typeface="Calibri"/>
              </a:rPr>
              <a:t>fetime</a:t>
            </a:r>
            <a:r>
              <a:rPr sz="2800" spc="-5" dirty="0">
                <a:latin typeface="Calibri"/>
                <a:cs typeface="Calibri"/>
              </a:rPr>
              <a:t> </a:t>
            </a:r>
            <a:r>
              <a:rPr sz="2800" spc="-30" dirty="0">
                <a:latin typeface="Calibri"/>
                <a:cs typeface="Calibri"/>
              </a:rPr>
              <a:t>→</a:t>
            </a:r>
            <a:r>
              <a:rPr sz="2800" spc="5" dirty="0">
                <a:latin typeface="Calibri"/>
                <a:cs typeface="Calibri"/>
              </a:rPr>
              <a:t> </a:t>
            </a:r>
            <a:r>
              <a:rPr sz="2800" spc="-15" dirty="0">
                <a:latin typeface="Calibri"/>
                <a:cs typeface="Calibri"/>
              </a:rPr>
              <a:t>greater</a:t>
            </a:r>
            <a:r>
              <a:rPr sz="2800" spc="-5" dirty="0">
                <a:latin typeface="Calibri"/>
                <a:cs typeface="Calibri"/>
              </a:rPr>
              <a:t> </a:t>
            </a:r>
            <a:r>
              <a:rPr sz="2800" spc="-15" dirty="0">
                <a:latin typeface="Calibri"/>
                <a:cs typeface="Calibri"/>
              </a:rPr>
              <a:t>am</a:t>
            </a:r>
            <a:r>
              <a:rPr sz="2800" spc="-10" dirty="0">
                <a:latin typeface="Calibri"/>
                <a:cs typeface="Calibri"/>
              </a:rPr>
              <a:t>plif</a:t>
            </a:r>
            <a:r>
              <a:rPr sz="2800" dirty="0">
                <a:latin typeface="Calibri"/>
                <a:cs typeface="Calibri"/>
              </a:rPr>
              <a:t>i</a:t>
            </a:r>
            <a:r>
              <a:rPr sz="2800" spc="-15" dirty="0">
                <a:latin typeface="Calibri"/>
                <a:cs typeface="Calibri"/>
              </a:rPr>
              <a:t>c</a:t>
            </a:r>
            <a:r>
              <a:rPr sz="2800" spc="-10" dirty="0">
                <a:latin typeface="Calibri"/>
                <a:cs typeface="Calibri"/>
              </a:rPr>
              <a:t>a</a:t>
            </a:r>
            <a:r>
              <a:rPr sz="2800" spc="-15" dirty="0">
                <a:latin typeface="Calibri"/>
                <a:cs typeface="Calibri"/>
              </a:rPr>
              <a:t>tion</a:t>
            </a:r>
            <a:r>
              <a:rPr sz="2800" spc="-5" dirty="0">
                <a:latin typeface="Calibri"/>
                <a:cs typeface="Calibri"/>
              </a:rPr>
              <a:t> </a:t>
            </a:r>
            <a:r>
              <a:rPr sz="2800" spc="-25" dirty="0">
                <a:latin typeface="Calibri"/>
                <a:cs typeface="Calibri"/>
              </a:rPr>
              <a:t>p</a:t>
            </a:r>
            <a:r>
              <a:rPr sz="2800" spc="-15" dirty="0">
                <a:latin typeface="Calibri"/>
                <a:cs typeface="Calibri"/>
              </a:rPr>
              <a:t>er</a:t>
            </a:r>
            <a:r>
              <a:rPr sz="2800" spc="-5" dirty="0">
                <a:latin typeface="Calibri"/>
                <a:cs typeface="Calibri"/>
              </a:rPr>
              <a:t> </a:t>
            </a:r>
            <a:r>
              <a:rPr sz="2800" spc="-15" dirty="0">
                <a:latin typeface="Calibri"/>
                <a:cs typeface="Calibri"/>
              </a:rPr>
              <a:t>pa</a:t>
            </a:r>
            <a:r>
              <a:rPr sz="2800" spc="-10" dirty="0">
                <a:latin typeface="Calibri"/>
                <a:cs typeface="Calibri"/>
              </a:rPr>
              <a:t>ss.</a:t>
            </a:r>
            <a:endParaRPr sz="2800" dirty="0">
              <a:latin typeface="Calibri"/>
              <a:cs typeface="Calibri"/>
            </a:endParaRPr>
          </a:p>
          <a:p>
            <a:pPr marL="469900" marR="5080" indent="-228600">
              <a:lnSpc>
                <a:spcPct val="126800"/>
              </a:lnSpc>
              <a:spcBef>
                <a:spcPts val="1070"/>
              </a:spcBef>
              <a:buFont typeface="Symbol"/>
              <a:buChar char=""/>
              <a:tabLst>
                <a:tab pos="470534" algn="l"/>
                <a:tab pos="1901825" algn="l"/>
                <a:tab pos="2988945" algn="l"/>
                <a:tab pos="4196715" algn="l"/>
                <a:tab pos="5715635" algn="l"/>
                <a:tab pos="6793865" algn="l"/>
                <a:tab pos="8439150" algn="l"/>
                <a:tab pos="10073640" algn="l"/>
              </a:tabLst>
            </a:pPr>
            <a:r>
              <a:rPr sz="2800" spc="-20" dirty="0">
                <a:latin typeface="Calibri"/>
                <a:cs typeface="Calibri"/>
              </a:rPr>
              <a:t>Coup</a:t>
            </a:r>
            <a:r>
              <a:rPr sz="2800" spc="-5" dirty="0">
                <a:latin typeface="Calibri"/>
                <a:cs typeface="Calibri"/>
              </a:rPr>
              <a:t>l</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mirror</a:t>
            </a:r>
            <a:r>
              <a:rPr sz="2800" dirty="0">
                <a:latin typeface="Times New Roman"/>
                <a:cs typeface="Times New Roman"/>
              </a:rPr>
              <a:t>	</a:t>
            </a:r>
            <a:r>
              <a:rPr sz="2800" spc="-20" dirty="0">
                <a:latin typeface="Calibri"/>
                <a:cs typeface="Calibri"/>
              </a:rPr>
              <a:t>(p</a:t>
            </a:r>
            <a:r>
              <a:rPr sz="2800" spc="-5" dirty="0">
                <a:latin typeface="Calibri"/>
                <a:cs typeface="Calibri"/>
              </a:rPr>
              <a:t>a</a:t>
            </a:r>
            <a:r>
              <a:rPr sz="2800" spc="-10" dirty="0">
                <a:latin typeface="Calibri"/>
                <a:cs typeface="Calibri"/>
              </a:rPr>
              <a:t>rtial</a:t>
            </a:r>
            <a:r>
              <a:rPr sz="2800" dirty="0">
                <a:latin typeface="Times New Roman"/>
                <a:cs typeface="Times New Roman"/>
              </a:rPr>
              <a:t>	</a:t>
            </a:r>
            <a:r>
              <a:rPr sz="2800" spc="-15" dirty="0">
                <a:latin typeface="Calibri"/>
                <a:cs typeface="Calibri"/>
              </a:rPr>
              <a:t>reflecto</a:t>
            </a:r>
            <a:r>
              <a:rPr sz="2800" spc="-25" dirty="0">
                <a:latin typeface="Calibri"/>
                <a:cs typeface="Calibri"/>
              </a:rPr>
              <a:t>r</a:t>
            </a:r>
            <a:r>
              <a:rPr sz="2800" spc="-10" dirty="0">
                <a:latin typeface="Calibri"/>
                <a:cs typeface="Calibri"/>
              </a:rPr>
              <a:t>)</a:t>
            </a:r>
            <a:r>
              <a:rPr sz="2800" dirty="0">
                <a:latin typeface="Times New Roman"/>
                <a:cs typeface="Times New Roman"/>
              </a:rPr>
              <a:t>	</a:t>
            </a:r>
            <a:r>
              <a:rPr sz="2800" spc="-15" dirty="0">
                <a:latin typeface="Calibri"/>
                <a:cs typeface="Calibri"/>
              </a:rPr>
              <a:t>a</a:t>
            </a:r>
            <a:r>
              <a:rPr sz="2800" spc="-5" dirty="0">
                <a:latin typeface="Calibri"/>
                <a:cs typeface="Calibri"/>
              </a:rPr>
              <a:t>l</a:t>
            </a:r>
            <a:r>
              <a:rPr sz="2800" dirty="0">
                <a:latin typeface="Calibri"/>
                <a:cs typeface="Calibri"/>
              </a:rPr>
              <a:t>l</a:t>
            </a:r>
            <a:r>
              <a:rPr sz="2800" spc="-25" dirty="0">
                <a:latin typeface="Calibri"/>
                <a:cs typeface="Calibri"/>
              </a:rPr>
              <a:t>ow</a:t>
            </a:r>
            <a:r>
              <a:rPr sz="2800" spc="-15" dirty="0">
                <a:latin typeface="Calibri"/>
                <a:cs typeface="Calibri"/>
              </a:rPr>
              <a:t>s</a:t>
            </a:r>
            <a:r>
              <a:rPr sz="2800" dirty="0">
                <a:latin typeface="Times New Roman"/>
                <a:cs typeface="Times New Roman"/>
              </a:rPr>
              <a:t>	</a:t>
            </a:r>
            <a:r>
              <a:rPr sz="2800" spc="-15" dirty="0">
                <a:latin typeface="Calibri"/>
                <a:cs typeface="Calibri"/>
              </a:rPr>
              <a:t>control</a:t>
            </a:r>
            <a:r>
              <a:rPr sz="2800" spc="5" dirty="0">
                <a:latin typeface="Calibri"/>
                <a:cs typeface="Calibri"/>
              </a:rPr>
              <a:t>l</a:t>
            </a:r>
            <a:r>
              <a:rPr sz="2800" spc="-15" dirty="0">
                <a:latin typeface="Calibri"/>
                <a:cs typeface="Calibri"/>
              </a:rPr>
              <a:t>ed</a:t>
            </a:r>
            <a:r>
              <a:rPr sz="2800" dirty="0">
                <a:latin typeface="Times New Roman"/>
                <a:cs typeface="Times New Roman"/>
              </a:rPr>
              <a:t>	</a:t>
            </a:r>
            <a:r>
              <a:rPr sz="2800" spc="-15" dirty="0">
                <a:latin typeface="Calibri"/>
                <a:cs typeface="Calibri"/>
              </a:rPr>
              <a:t>extrac</a:t>
            </a:r>
            <a:r>
              <a:rPr sz="2800" spc="-5" dirty="0">
                <a:latin typeface="Calibri"/>
                <a:cs typeface="Calibri"/>
              </a:rPr>
              <a:t>t</a:t>
            </a:r>
            <a:r>
              <a:rPr sz="280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of</a:t>
            </a:r>
            <a:r>
              <a:rPr sz="2800" spc="-1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a:t>
            </a:r>
            <a:r>
              <a:rPr sz="2800" spc="-10" dirty="0">
                <a:latin typeface="Calibri"/>
                <a:cs typeface="Calibri"/>
              </a:rPr>
              <a:t>r</a:t>
            </a:r>
            <a:r>
              <a:rPr sz="2800" spc="-65" dirty="0">
                <a:latin typeface="Times New Roman"/>
                <a:cs typeface="Times New Roman"/>
              </a:rPr>
              <a:t> </a:t>
            </a:r>
            <a:r>
              <a:rPr sz="2800" spc="-20" dirty="0">
                <a:latin typeface="Calibri"/>
                <a:cs typeface="Calibri"/>
              </a:rPr>
              <a:t>power.</a:t>
            </a:r>
            <a:endParaRPr sz="2800" dirty="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6918" y="222885"/>
            <a:ext cx="10515600" cy="6404610"/>
          </a:xfrm>
          <a:prstGeom prst="rect">
            <a:avLst/>
          </a:prstGeom>
        </p:spPr>
        <p:txBody>
          <a:bodyPr vert="horz" wrap="square" lIns="0" tIns="0" rIns="0" bIns="0" rtlCol="0">
            <a:spAutoFit/>
          </a:bodyPr>
          <a:lstStyle/>
          <a:p>
            <a:pPr marL="157480" algn="just">
              <a:lnSpc>
                <a:spcPct val="127200"/>
              </a:lnSpc>
            </a:pPr>
            <a:r>
              <a:rPr sz="2800" spc="-15" dirty="0">
                <a:latin typeface="Calibri"/>
                <a:cs typeface="Calibri"/>
              </a:rPr>
              <a:t>[IMAGE</a:t>
            </a:r>
            <a:r>
              <a:rPr sz="2800" spc="-15" dirty="0">
                <a:latin typeface="Times New Roman"/>
                <a:cs typeface="Times New Roman"/>
              </a:rPr>
              <a:t> </a:t>
            </a:r>
            <a:r>
              <a:rPr sz="2800" spc="-55"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dirty="0">
                <a:latin typeface="Times New Roman"/>
                <a:cs typeface="Times New Roman"/>
              </a:rPr>
              <a:t> </a:t>
            </a:r>
            <a:r>
              <a:rPr sz="2800" spc="-55" dirty="0">
                <a:latin typeface="Times New Roman"/>
                <a:cs typeface="Times New Roman"/>
              </a:rPr>
              <a:t> </a:t>
            </a:r>
            <a:r>
              <a:rPr sz="2800" spc="-15" dirty="0">
                <a:latin typeface="Calibri"/>
                <a:cs typeface="Calibri"/>
              </a:rPr>
              <a:t>Resonator</a:t>
            </a:r>
            <a:r>
              <a:rPr sz="2800" dirty="0">
                <a:latin typeface="Times New Roman"/>
                <a:cs typeface="Times New Roman"/>
              </a:rPr>
              <a:t> </a:t>
            </a:r>
            <a:r>
              <a:rPr sz="2800" spc="-50" dirty="0">
                <a:latin typeface="Times New Roman"/>
                <a:cs typeface="Times New Roman"/>
              </a:rPr>
              <a:t> </a:t>
            </a:r>
            <a:r>
              <a:rPr sz="2800" spc="-20" dirty="0">
                <a:latin typeface="Calibri"/>
                <a:cs typeface="Calibri"/>
              </a:rPr>
              <a:t>d</a:t>
            </a:r>
            <a:r>
              <a:rPr sz="2800" spc="-10" dirty="0">
                <a:latin typeface="Calibri"/>
                <a:cs typeface="Calibri"/>
              </a:rPr>
              <a:t>iag</a:t>
            </a:r>
            <a:r>
              <a:rPr sz="2800" spc="-20" dirty="0">
                <a:latin typeface="Calibri"/>
                <a:cs typeface="Calibri"/>
              </a:rPr>
              <a:t>ram</a:t>
            </a:r>
            <a:r>
              <a:rPr sz="2800" dirty="0">
                <a:latin typeface="Times New Roman"/>
                <a:cs typeface="Times New Roman"/>
              </a:rPr>
              <a:t> </a:t>
            </a:r>
            <a:r>
              <a:rPr sz="2800" spc="-50" dirty="0">
                <a:latin typeface="Times New Roman"/>
                <a:cs typeface="Times New Roman"/>
              </a:rPr>
              <a:t> </a:t>
            </a:r>
            <a:r>
              <a:rPr sz="2800" spc="-25" dirty="0">
                <a:latin typeface="Calibri"/>
                <a:cs typeface="Calibri"/>
              </a:rPr>
              <a:t>show</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40" dirty="0">
                <a:latin typeface="Times New Roman"/>
                <a:cs typeface="Times New Roman"/>
              </a:rPr>
              <a:t> </a:t>
            </a:r>
            <a:r>
              <a:rPr sz="2800" spc="-20" dirty="0">
                <a:latin typeface="Calibri"/>
                <a:cs typeface="Calibri"/>
              </a:rPr>
              <a:t>sever</a:t>
            </a:r>
            <a:r>
              <a:rPr sz="2800" spc="-10" dirty="0">
                <a:latin typeface="Calibri"/>
                <a:cs typeface="Calibri"/>
              </a:rPr>
              <a:t>al</a:t>
            </a:r>
            <a:r>
              <a:rPr sz="2800" dirty="0">
                <a:latin typeface="Times New Roman"/>
                <a:cs typeface="Times New Roman"/>
              </a:rPr>
              <a:t> </a:t>
            </a:r>
            <a:r>
              <a:rPr sz="2800" spc="-40" dirty="0">
                <a:latin typeface="Times New Roman"/>
                <a:cs typeface="Times New Roman"/>
              </a:rPr>
              <a:t> </a:t>
            </a:r>
            <a:r>
              <a:rPr sz="2800" dirty="0">
                <a:latin typeface="Calibri"/>
                <a:cs typeface="Calibri"/>
              </a:rPr>
              <a:t>l</a:t>
            </a:r>
            <a:r>
              <a:rPr sz="2800" spc="-20" dirty="0">
                <a:latin typeface="Calibri"/>
                <a:cs typeface="Calibri"/>
              </a:rPr>
              <a:t>ong</a:t>
            </a:r>
            <a:r>
              <a:rPr sz="2800" dirty="0">
                <a:latin typeface="Calibri"/>
                <a:cs typeface="Calibri"/>
              </a:rPr>
              <a:t>i</a:t>
            </a:r>
            <a:r>
              <a:rPr sz="2800" spc="-15" dirty="0">
                <a:latin typeface="Calibri"/>
                <a:cs typeface="Calibri"/>
              </a:rPr>
              <a:t>tu</a:t>
            </a:r>
            <a:r>
              <a:rPr sz="2800" spc="-30" dirty="0">
                <a:latin typeface="Calibri"/>
                <a:cs typeface="Calibri"/>
              </a:rPr>
              <a:t>d</a:t>
            </a:r>
            <a:r>
              <a:rPr sz="2800" spc="15" dirty="0">
                <a:latin typeface="Calibri"/>
                <a:cs typeface="Calibri"/>
              </a:rPr>
              <a:t>i</a:t>
            </a:r>
            <a:r>
              <a:rPr sz="2800" spc="-20" dirty="0">
                <a:latin typeface="Calibri"/>
                <a:cs typeface="Calibri"/>
              </a:rPr>
              <a:t>nal</a:t>
            </a:r>
            <a:r>
              <a:rPr sz="2800" spc="-15" dirty="0">
                <a:latin typeface="Times New Roman"/>
                <a:cs typeface="Times New Roman"/>
              </a:rPr>
              <a:t> </a:t>
            </a:r>
            <a:r>
              <a:rPr sz="2800" spc="-20" dirty="0">
                <a:latin typeface="Calibri"/>
                <a:cs typeface="Calibri"/>
              </a:rPr>
              <a:t>modes</a:t>
            </a:r>
            <a:r>
              <a:rPr sz="2800" spc="15" dirty="0">
                <a:latin typeface="Times New Roman"/>
                <a:cs typeface="Times New Roman"/>
              </a:rPr>
              <a:t> </a:t>
            </a:r>
            <a:r>
              <a:rPr sz="2800" dirty="0">
                <a:latin typeface="Calibri"/>
                <a:cs typeface="Calibri"/>
              </a:rPr>
              <a:t>i</a:t>
            </a:r>
            <a:r>
              <a:rPr sz="2800" spc="-20" dirty="0">
                <a:latin typeface="Calibri"/>
                <a:cs typeface="Calibri"/>
              </a:rPr>
              <a:t>ns</a:t>
            </a:r>
            <a:r>
              <a:rPr sz="2800" spc="0" dirty="0">
                <a:latin typeface="Calibri"/>
                <a:cs typeface="Calibri"/>
              </a:rPr>
              <a:t>i</a:t>
            </a:r>
            <a:r>
              <a:rPr sz="2800" spc="-20" dirty="0">
                <a:latin typeface="Calibri"/>
                <a:cs typeface="Calibri"/>
              </a:rPr>
              <a:t>d</a:t>
            </a:r>
            <a:r>
              <a:rPr sz="2800" spc="-15" dirty="0">
                <a:latin typeface="Calibri"/>
                <a:cs typeface="Calibri"/>
              </a:rPr>
              <a:t>e</a:t>
            </a:r>
            <a:r>
              <a:rPr sz="2800" spc="25"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20" dirty="0">
                <a:latin typeface="Times New Roman"/>
                <a:cs typeface="Times New Roman"/>
              </a:rPr>
              <a:t> </a:t>
            </a:r>
            <a:r>
              <a:rPr sz="2800" spc="-20" dirty="0">
                <a:latin typeface="Calibri"/>
                <a:cs typeface="Calibri"/>
              </a:rPr>
              <a:t>prof</a:t>
            </a:r>
            <a:r>
              <a:rPr sz="2800" spc="-10" dirty="0">
                <a:latin typeface="Calibri"/>
                <a:cs typeface="Calibri"/>
              </a:rPr>
              <a:t>i</a:t>
            </a:r>
            <a:r>
              <a:rPr sz="2800" dirty="0">
                <a:latin typeface="Calibri"/>
                <a:cs typeface="Calibri"/>
              </a:rPr>
              <a:t>l</a:t>
            </a:r>
            <a:r>
              <a:rPr sz="2800" spc="-15" dirty="0">
                <a:latin typeface="Calibri"/>
                <a:cs typeface="Calibri"/>
              </a:rPr>
              <a:t>e,</a:t>
            </a:r>
            <a:r>
              <a:rPr sz="2800" spc="25" dirty="0">
                <a:latin typeface="Times New Roman"/>
                <a:cs typeface="Times New Roman"/>
              </a:rPr>
              <a:t> </a:t>
            </a:r>
            <a:r>
              <a:rPr sz="2800" spc="-15" dirty="0">
                <a:latin typeface="Calibri"/>
                <a:cs typeface="Calibri"/>
              </a:rPr>
              <a:t>with</a:t>
            </a:r>
            <a:r>
              <a:rPr sz="2800" spc="5" dirty="0">
                <a:latin typeface="Times New Roman"/>
                <a:cs typeface="Times New Roman"/>
              </a:rPr>
              <a:t> </a:t>
            </a:r>
            <a:r>
              <a:rPr sz="2800" spc="-15" dirty="0">
                <a:latin typeface="Calibri"/>
                <a:cs typeface="Calibri"/>
              </a:rPr>
              <a:t>arrows</a:t>
            </a:r>
            <a:r>
              <a:rPr sz="2800" spc="30" dirty="0">
                <a:latin typeface="Times New Roman"/>
                <a:cs typeface="Times New Roman"/>
              </a:rPr>
              <a:t> </a:t>
            </a:r>
            <a:r>
              <a:rPr sz="2800" dirty="0">
                <a:latin typeface="Calibri"/>
                <a:cs typeface="Calibri"/>
              </a:rPr>
              <a:t>i</a:t>
            </a:r>
            <a:r>
              <a:rPr sz="2800" spc="-20" dirty="0">
                <a:latin typeface="Calibri"/>
                <a:cs typeface="Calibri"/>
              </a:rPr>
              <a:t>n</a:t>
            </a:r>
            <a:r>
              <a:rPr sz="2800" spc="-15" dirty="0">
                <a:latin typeface="Calibri"/>
                <a:cs typeface="Calibri"/>
              </a:rPr>
              <a:t>d</a:t>
            </a:r>
            <a:r>
              <a:rPr sz="2800" dirty="0">
                <a:latin typeface="Calibri"/>
                <a:cs typeface="Calibri"/>
              </a:rPr>
              <a:t>i</a:t>
            </a:r>
            <a:r>
              <a:rPr sz="2800" spc="-10" dirty="0">
                <a:latin typeface="Calibri"/>
                <a:cs typeface="Calibri"/>
              </a:rPr>
              <a:t>c</a:t>
            </a:r>
            <a:r>
              <a:rPr sz="2800" spc="-15" dirty="0">
                <a:latin typeface="Calibri"/>
                <a:cs typeface="Calibri"/>
              </a:rPr>
              <a:t>at</a:t>
            </a:r>
            <a:r>
              <a:rPr sz="2800" spc="-5" dirty="0">
                <a:latin typeface="Calibri"/>
                <a:cs typeface="Calibri"/>
              </a:rPr>
              <a:t>i</a:t>
            </a:r>
            <a:r>
              <a:rPr sz="2800" spc="-20" dirty="0">
                <a:latin typeface="Calibri"/>
                <a:cs typeface="Calibri"/>
              </a:rPr>
              <a:t>n</a:t>
            </a:r>
            <a:r>
              <a:rPr sz="2800" spc="-15" dirty="0">
                <a:latin typeface="Calibri"/>
                <a:cs typeface="Calibri"/>
              </a:rPr>
              <a:t>g</a:t>
            </a:r>
            <a:r>
              <a:rPr sz="2800" spc="15" dirty="0">
                <a:latin typeface="Times New Roman"/>
                <a:cs typeface="Times New Roman"/>
              </a:rPr>
              <a:t> </a:t>
            </a:r>
            <a:r>
              <a:rPr sz="2800" spc="-15" dirty="0">
                <a:latin typeface="Calibri"/>
                <a:cs typeface="Calibri"/>
              </a:rPr>
              <a:t>mirror</a:t>
            </a:r>
            <a:r>
              <a:rPr sz="2800" spc="20" dirty="0">
                <a:latin typeface="Times New Roman"/>
                <a:cs typeface="Times New Roman"/>
              </a:rPr>
              <a:t> </a:t>
            </a:r>
            <a:r>
              <a:rPr sz="2800" spc="-15" dirty="0">
                <a:latin typeface="Calibri"/>
                <a:cs typeface="Calibri"/>
              </a:rPr>
              <a:t>reflect</a:t>
            </a:r>
            <a:r>
              <a:rPr sz="2800" spc="-5" dirty="0">
                <a:latin typeface="Calibri"/>
                <a:cs typeface="Calibri"/>
              </a:rPr>
              <a:t>i</a:t>
            </a:r>
            <a:r>
              <a:rPr sz="2800" spc="-15" dirty="0">
                <a:latin typeface="Calibri"/>
                <a:cs typeface="Calibri"/>
              </a:rPr>
              <a:t>vity</a:t>
            </a:r>
            <a:r>
              <a:rPr sz="2800" spc="35" dirty="0">
                <a:latin typeface="Times New Roman"/>
                <a:cs typeface="Times New Roman"/>
              </a:rPr>
              <a:t> </a:t>
            </a:r>
            <a:r>
              <a:rPr sz="2800" spc="-15" dirty="0">
                <a:latin typeface="Calibri"/>
                <a:cs typeface="Calibri"/>
              </a:rPr>
              <a:t>and</a:t>
            </a:r>
            <a:r>
              <a:rPr sz="2800" spc="-10" dirty="0">
                <a:latin typeface="Times New Roman"/>
                <a:cs typeface="Times New Roman"/>
              </a:rPr>
              <a:t> </a:t>
            </a:r>
            <a:r>
              <a:rPr sz="2800" spc="-20" dirty="0">
                <a:latin typeface="Calibri"/>
                <a:cs typeface="Calibri"/>
              </a:rPr>
              <a:t>outpu</a:t>
            </a:r>
            <a:r>
              <a:rPr sz="2800" spc="-10" dirty="0">
                <a:latin typeface="Calibri"/>
                <a:cs typeface="Calibri"/>
              </a:rPr>
              <a:t>t</a:t>
            </a:r>
            <a:r>
              <a:rPr sz="2800" spc="-65" dirty="0">
                <a:latin typeface="Times New Roman"/>
                <a:cs typeface="Times New Roman"/>
              </a:rPr>
              <a:t> </a:t>
            </a:r>
            <a:r>
              <a:rPr sz="2800" spc="-10" dirty="0">
                <a:latin typeface="Calibri"/>
                <a:cs typeface="Calibri"/>
              </a:rPr>
              <a:t>c</a:t>
            </a:r>
            <a:r>
              <a:rPr sz="2800" spc="-5" dirty="0">
                <a:latin typeface="Calibri"/>
                <a:cs typeface="Calibri"/>
              </a:rPr>
              <a:t>o</a:t>
            </a:r>
            <a:r>
              <a:rPr sz="2800" spc="-20" dirty="0">
                <a:latin typeface="Calibri"/>
                <a:cs typeface="Calibri"/>
              </a:rPr>
              <a:t>up</a:t>
            </a:r>
            <a:r>
              <a:rPr sz="2800" spc="-10" dirty="0">
                <a:latin typeface="Calibri"/>
                <a:cs typeface="Calibri"/>
              </a:rPr>
              <a:t>l</a:t>
            </a:r>
            <a:r>
              <a:rPr sz="2800" dirty="0">
                <a:latin typeface="Calibri"/>
                <a:cs typeface="Calibri"/>
              </a:rPr>
              <a:t>i</a:t>
            </a:r>
            <a:r>
              <a:rPr sz="2800" spc="-20" dirty="0">
                <a:latin typeface="Calibri"/>
                <a:cs typeface="Calibri"/>
              </a:rPr>
              <a:t>ng.]</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27"/>
              </a:spcBef>
            </a:pPr>
            <a:endParaRPr sz="3150">
              <a:latin typeface="Times New Roman"/>
              <a:cs typeface="Times New Roman"/>
            </a:endParaRPr>
          </a:p>
          <a:p>
            <a:pPr marL="157480" algn="just">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756918" y="222885"/>
            <a:ext cx="10515081" cy="64046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228600"/>
            <a:ext cx="10388598" cy="495934"/>
          </a:xfrm>
          <a:prstGeom prst="rect">
            <a:avLst/>
          </a:prstGeom>
        </p:spPr>
        <p:txBody>
          <a:bodyPr vert="horz" wrap="square" lIns="0" tIns="0" rIns="0" bIns="0" rtlCol="0">
            <a:spAutoFit/>
          </a:bodyPr>
          <a:lstStyle/>
          <a:p>
            <a:pPr marL="198120">
              <a:lnSpc>
                <a:spcPct val="100000"/>
              </a:lnSpc>
            </a:pPr>
            <a:r>
              <a:rPr spc="-15" dirty="0"/>
              <a:t>Sl</a:t>
            </a:r>
            <a:r>
              <a:rPr spc="-5" dirty="0"/>
              <a:t>i</a:t>
            </a:r>
            <a:r>
              <a:rPr spc="-20" dirty="0"/>
              <a:t>de</a:t>
            </a:r>
            <a:r>
              <a:rPr spc="-5" dirty="0"/>
              <a:t> </a:t>
            </a:r>
            <a:r>
              <a:rPr spc="-15" dirty="0"/>
              <a:t>7:</a:t>
            </a:r>
            <a:r>
              <a:rPr spc="-20" dirty="0"/>
              <a:t> Propagation</a:t>
            </a:r>
            <a:r>
              <a:rPr spc="5" dirty="0"/>
              <a:t> </a:t>
            </a:r>
            <a:r>
              <a:rPr spc="-25" dirty="0"/>
              <a:t>Th</a:t>
            </a:r>
            <a:r>
              <a:rPr spc="-10" dirty="0"/>
              <a:t>r</a:t>
            </a:r>
            <a:r>
              <a:rPr spc="-20" dirty="0"/>
              <a:t>ough </a:t>
            </a:r>
            <a:r>
              <a:rPr spc="-25" dirty="0"/>
              <a:t>Ga</a:t>
            </a:r>
            <a:r>
              <a:rPr dirty="0"/>
              <a:t>i</a:t>
            </a:r>
            <a:r>
              <a:rPr spc="-15" dirty="0"/>
              <a:t>n </a:t>
            </a:r>
            <a:r>
              <a:rPr spc="-25" dirty="0"/>
              <a:t>Medium</a:t>
            </a:r>
            <a:r>
              <a:rPr spc="15" dirty="0"/>
              <a:t> </a:t>
            </a:r>
            <a:r>
              <a:rPr spc="-35" dirty="0">
                <a:latin typeface="Calibri"/>
                <a:cs typeface="Calibri"/>
              </a:rPr>
              <a:t>—</a:t>
            </a:r>
            <a:r>
              <a:rPr b="0" spc="-85" dirty="0">
                <a:latin typeface="Times New Roman"/>
                <a:cs typeface="Times New Roman"/>
              </a:rPr>
              <a:t> </a:t>
            </a:r>
            <a:r>
              <a:rPr spc="-15" dirty="0"/>
              <a:t>Intensity</a:t>
            </a:r>
          </a:p>
        </p:txBody>
      </p:sp>
      <p:pic>
        <p:nvPicPr>
          <p:cNvPr id="10" name="Picture 9">
            <a:extLst>
              <a:ext uri="{FF2B5EF4-FFF2-40B4-BE49-F238E27FC236}">
                <a16:creationId xmlns:a16="http://schemas.microsoft.com/office/drawing/2014/main" id="{EAB650DE-3D82-BB08-8F1C-7A879A4E3E7E}"/>
              </a:ext>
            </a:extLst>
          </p:cNvPr>
          <p:cNvPicPr>
            <a:picLocks noChangeAspect="1"/>
          </p:cNvPicPr>
          <p:nvPr/>
        </p:nvPicPr>
        <p:blipFill>
          <a:blip r:embed="rId3"/>
          <a:stretch>
            <a:fillRect/>
          </a:stretch>
        </p:blipFill>
        <p:spPr>
          <a:xfrm>
            <a:off x="457200" y="698030"/>
            <a:ext cx="9316750" cy="4239217"/>
          </a:xfrm>
          <a:prstGeom prst="rect">
            <a:avLst/>
          </a:prstGeom>
        </p:spPr>
      </p:pic>
      <p:sp>
        <p:nvSpPr>
          <p:cNvPr id="12" name="TextBox 11">
            <a:extLst>
              <a:ext uri="{FF2B5EF4-FFF2-40B4-BE49-F238E27FC236}">
                <a16:creationId xmlns:a16="http://schemas.microsoft.com/office/drawing/2014/main" id="{71B5239E-3C7D-8DFA-A0F3-7E53024500C9}"/>
              </a:ext>
            </a:extLst>
          </p:cNvPr>
          <p:cNvSpPr txBox="1"/>
          <p:nvPr/>
        </p:nvSpPr>
        <p:spPr>
          <a:xfrm>
            <a:off x="838200" y="4626650"/>
            <a:ext cx="10972800" cy="2031325"/>
          </a:xfrm>
          <a:prstGeom prst="rect">
            <a:avLst/>
          </a:prstGeom>
          <a:noFill/>
        </p:spPr>
        <p:txBody>
          <a:bodyPr wrap="square">
            <a:spAutoFit/>
          </a:bodyPr>
          <a:lstStyle/>
          <a:p>
            <a:r>
              <a:rPr lang="en-US" sz="1800" b="0" i="0" u="none" strike="noStrike" baseline="0" dirty="0">
                <a:solidFill>
                  <a:srgbClr val="000000"/>
                </a:solidFill>
                <a:latin typeface="Cambria Math" panose="02040503050406030204" pitchFamily="18" charset="0"/>
              </a:rPr>
              <a:t>𝛼(𝜈) </a:t>
            </a:r>
            <a:r>
              <a:rPr lang="en-US" sz="1800" b="0" i="0" u="none" strike="noStrike" baseline="0" dirty="0">
                <a:solidFill>
                  <a:srgbClr val="000000"/>
                </a:solidFill>
                <a:latin typeface="Arial" panose="020B0604020202020204" pitchFamily="34" charset="0"/>
              </a:rPr>
              <a:t>(alpha of nu): This is the crucial parameter called the "absorption coefficient" (or attenuation coefficient) of the medium at frequency </a:t>
            </a:r>
            <a:r>
              <a:rPr lang="en-US" sz="1800" b="0" i="0" u="none" strike="noStrike" baseline="0" dirty="0">
                <a:solidFill>
                  <a:srgbClr val="000000"/>
                </a:solidFill>
                <a:latin typeface="Cambria Math" panose="02040503050406030204" pitchFamily="18" charset="0"/>
              </a:rPr>
              <a:t>𝜈</a:t>
            </a:r>
            <a:r>
              <a:rPr lang="en-US" sz="1800" b="0" i="0" u="none" strike="noStrike" baseline="0" dirty="0">
                <a:solidFill>
                  <a:srgbClr val="000000"/>
                </a:solidFill>
                <a:latin typeface="Arial" panose="020B0604020202020204" pitchFamily="34" charset="0"/>
              </a:rPr>
              <a:t>. Its units are typically inverse length (e.g., cm</a:t>
            </a:r>
            <a:r>
              <a:rPr lang="en-US" sz="1800" b="0" i="0" u="none" strike="noStrike" baseline="0" dirty="0">
                <a:solidFill>
                  <a:srgbClr val="000000"/>
                </a:solidFill>
                <a:latin typeface="Cambria Math" panose="02040503050406030204" pitchFamily="18" charset="0"/>
              </a:rPr>
              <a:t>⁻</a:t>
            </a:r>
            <a:r>
              <a:rPr lang="en-US" sz="1800" b="0" i="0" u="none" strike="noStrike" baseline="0" dirty="0">
                <a:solidFill>
                  <a:srgbClr val="000000"/>
                </a:solidFill>
                <a:latin typeface="Arial" panose="020B0604020202020204" pitchFamily="34" charset="0"/>
              </a:rPr>
              <a:t>¹, per centimeter). * If </a:t>
            </a:r>
            <a:r>
              <a:rPr lang="en-US" sz="1800" b="0" i="0" u="none" strike="noStrike" baseline="0" dirty="0">
                <a:solidFill>
                  <a:srgbClr val="000000"/>
                </a:solidFill>
                <a:latin typeface="Cambria Math" panose="02040503050406030204" pitchFamily="18" charset="0"/>
              </a:rPr>
              <a:t>𝛼(𝜈) </a:t>
            </a:r>
            <a:r>
              <a:rPr lang="en-US" sz="1800" b="0" i="0" u="none" strike="noStrike" baseline="0" dirty="0">
                <a:solidFill>
                  <a:srgbClr val="000000"/>
                </a:solidFill>
                <a:latin typeface="Arial" panose="020B0604020202020204" pitchFamily="34" charset="0"/>
              </a:rPr>
              <a:t>is positive, then </a:t>
            </a:r>
            <a:r>
              <a:rPr lang="en-US" sz="1100" b="0" i="0" u="none" strike="noStrike" baseline="0" dirty="0">
                <a:solidFill>
                  <a:srgbClr val="000000"/>
                </a:solidFill>
                <a:latin typeface="Cambria Math" panose="02040503050406030204" pitchFamily="18" charset="0"/>
              </a:rPr>
              <a:t>𝑑𝐼𝑑𝑧 </a:t>
            </a:r>
            <a:r>
              <a:rPr lang="en-US" sz="1800" b="0" i="0" u="none" strike="noStrike" baseline="0" dirty="0">
                <a:solidFill>
                  <a:srgbClr val="000000"/>
                </a:solidFill>
                <a:latin typeface="Arial" panose="020B0604020202020204" pitchFamily="34" charset="0"/>
              </a:rPr>
              <a:t>is negative (since </a:t>
            </a:r>
            <a:r>
              <a:rPr lang="en-US" sz="1800" b="0" i="0" u="none" strike="noStrike" baseline="0" dirty="0">
                <a:solidFill>
                  <a:srgbClr val="000000"/>
                </a:solidFill>
                <a:latin typeface="Cambria Math" panose="02040503050406030204" pitchFamily="18" charset="0"/>
              </a:rPr>
              <a:t>𝐼 </a:t>
            </a:r>
            <a:r>
              <a:rPr lang="en-US" sz="1800" b="0" i="0" u="none" strike="noStrike" baseline="0" dirty="0">
                <a:solidFill>
                  <a:srgbClr val="000000"/>
                </a:solidFill>
                <a:latin typeface="Arial" panose="020B0604020202020204" pitchFamily="34" charset="0"/>
              </a:rPr>
              <a:t>is positive), </a:t>
            </a:r>
            <a:r>
              <a:rPr lang="en-US" sz="1800" b="0" i="0" u="none" strike="noStrike" baseline="0" dirty="0">
                <a:solidFill>
                  <a:srgbClr val="00B050"/>
                </a:solidFill>
                <a:latin typeface="Arial" panose="020B0604020202020204" pitchFamily="34" charset="0"/>
              </a:rPr>
              <a:t>meaning the intensity decreases as the beam propagates. This corresponds to absorption or attenuation.</a:t>
            </a:r>
            <a:r>
              <a:rPr lang="en-US" sz="1800" b="0" i="0" u="none" strike="noStrike" baseline="0" dirty="0">
                <a:solidFill>
                  <a:srgbClr val="000000"/>
                </a:solidFill>
                <a:latin typeface="Arial" panose="020B0604020202020204" pitchFamily="34" charset="0"/>
              </a:rPr>
              <a:t> </a:t>
            </a:r>
          </a:p>
          <a:p>
            <a:r>
              <a:rPr lang="en-US" sz="1800" b="0" i="1" u="none" strike="noStrike" baseline="0" dirty="0">
                <a:solidFill>
                  <a:srgbClr val="FF0000"/>
                </a:solidFill>
                <a:latin typeface="Arial" panose="020B0604020202020204" pitchFamily="34" charset="0"/>
              </a:rPr>
              <a:t>If </a:t>
            </a:r>
            <a:r>
              <a:rPr lang="en-US" sz="1800" b="0" i="0" u="none" strike="noStrike" baseline="0" dirty="0">
                <a:solidFill>
                  <a:srgbClr val="FF0000"/>
                </a:solidFill>
                <a:latin typeface="Cambria Math" panose="02040503050406030204" pitchFamily="18" charset="0"/>
              </a:rPr>
              <a:t>𝛼(𝜈) </a:t>
            </a:r>
            <a:r>
              <a:rPr lang="en-US" sz="1800" b="0" i="0" u="none" strike="noStrike" baseline="0" dirty="0">
                <a:solidFill>
                  <a:srgbClr val="FF0000"/>
                </a:solidFill>
                <a:latin typeface="Arial" panose="020B0604020202020204" pitchFamily="34" charset="0"/>
              </a:rPr>
              <a:t>is negative, which can happen in an active medium with population inversion, then </a:t>
            </a:r>
            <a:r>
              <a:rPr lang="en-US" sz="1800" b="0" i="0" u="none" strike="noStrike" baseline="0" dirty="0">
                <a:solidFill>
                  <a:srgbClr val="00B050"/>
                </a:solidFill>
                <a:latin typeface="Cambria Math" panose="02040503050406030204" pitchFamily="18" charset="0"/>
              </a:rPr>
              <a:t>−𝛼(𝜈) </a:t>
            </a:r>
            <a:r>
              <a:rPr lang="en-US" sz="1800" b="0" i="0" u="none" strike="noStrike" baseline="0" dirty="0">
                <a:solidFill>
                  <a:srgbClr val="FF0000"/>
                </a:solidFill>
                <a:latin typeface="Arial" panose="020B0604020202020204" pitchFamily="34" charset="0"/>
              </a:rPr>
              <a:t>is positive. In this case, </a:t>
            </a:r>
            <a:r>
              <a:rPr lang="en-US" sz="1100" b="0" i="0" u="none" strike="noStrike" baseline="0" dirty="0">
                <a:solidFill>
                  <a:srgbClr val="FF0000"/>
                </a:solidFill>
                <a:latin typeface="Cambria Math" panose="02040503050406030204" pitchFamily="18" charset="0"/>
              </a:rPr>
              <a:t>𝑑𝐼𝑑𝑧 </a:t>
            </a:r>
            <a:r>
              <a:rPr lang="en-US" sz="1800" b="0" i="0" u="none" strike="noStrike" baseline="0" dirty="0">
                <a:solidFill>
                  <a:srgbClr val="FF0000"/>
                </a:solidFill>
                <a:latin typeface="Arial" panose="020B0604020202020204" pitchFamily="34" charset="0"/>
              </a:rPr>
              <a:t>is positive, meaning the intensity increases* as the beam propagates. This corresponds to amplification </a:t>
            </a:r>
            <a:r>
              <a:rPr lang="en-US" sz="1800" b="0" i="0" u="none" strike="noStrike" baseline="0" dirty="0">
                <a:solidFill>
                  <a:srgbClr val="00B050"/>
                </a:solidFill>
                <a:latin typeface="Arial" panose="020B0604020202020204" pitchFamily="34" charset="0"/>
              </a:rPr>
              <a:t>or gain in laser medium</a:t>
            </a:r>
            <a:r>
              <a:rPr lang="en-US" sz="1800" b="0" i="0" u="none" strike="noStrike" baseline="0" dirty="0">
                <a:solidFill>
                  <a:srgbClr val="FF0000"/>
                </a:solidFill>
                <a:latin typeface="Arial" panose="020B0604020202020204" pitchFamily="34" charset="0"/>
              </a:rPr>
              <a:t>. </a:t>
            </a:r>
            <a:endParaRPr lang="en-US"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01700" y="6182740"/>
            <a:ext cx="8531225"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560070">
              <a:lnSpc>
                <a:spcPct val="100000"/>
              </a:lnSpc>
            </a:pPr>
            <a:r>
              <a:rPr spc="-15" dirty="0"/>
              <a:t>Sl</a:t>
            </a:r>
            <a:r>
              <a:rPr spc="-5" dirty="0"/>
              <a:t>i</a:t>
            </a:r>
            <a:r>
              <a:rPr spc="-20" dirty="0"/>
              <a:t>de</a:t>
            </a:r>
            <a:r>
              <a:rPr spc="-5" dirty="0"/>
              <a:t> </a:t>
            </a:r>
            <a:r>
              <a:rPr spc="-15" dirty="0"/>
              <a:t>1: </a:t>
            </a:r>
            <a:r>
              <a:rPr spc="-20" dirty="0"/>
              <a:t>Lase</a:t>
            </a:r>
            <a:r>
              <a:rPr spc="-10" dirty="0"/>
              <a:t>r</a:t>
            </a:r>
            <a:r>
              <a:rPr spc="-15" dirty="0"/>
              <a:t>s in </a:t>
            </a:r>
            <a:r>
              <a:rPr spc="-20" dirty="0"/>
              <a:t>Spectroscopy</a:t>
            </a:r>
            <a:r>
              <a:rPr spc="0" dirty="0"/>
              <a:t> </a:t>
            </a:r>
            <a:r>
              <a:rPr spc="-35" dirty="0">
                <a:latin typeface="Calibri"/>
                <a:cs typeface="Calibri"/>
              </a:rPr>
              <a:t>—</a:t>
            </a:r>
            <a:r>
              <a:rPr b="0" spc="-85" dirty="0">
                <a:latin typeface="Times New Roman"/>
                <a:cs typeface="Times New Roman"/>
              </a:rPr>
              <a:t> </a:t>
            </a:r>
            <a:r>
              <a:rPr spc="-30" dirty="0"/>
              <a:t>Why</a:t>
            </a:r>
            <a:r>
              <a:rPr spc="-5" dirty="0"/>
              <a:t> </a:t>
            </a:r>
            <a:r>
              <a:rPr spc="-25" dirty="0"/>
              <a:t>T</a:t>
            </a:r>
            <a:r>
              <a:rPr spc="-10" dirty="0"/>
              <a:t>h</a:t>
            </a:r>
            <a:r>
              <a:rPr spc="-25" dirty="0"/>
              <a:t>ey</a:t>
            </a:r>
            <a:r>
              <a:rPr spc="-5" dirty="0"/>
              <a:t> </a:t>
            </a:r>
            <a:r>
              <a:rPr spc="-20" dirty="0"/>
              <a:t>Mat</a:t>
            </a:r>
            <a:r>
              <a:rPr spc="-5" dirty="0"/>
              <a:t>t</a:t>
            </a:r>
            <a:r>
              <a:rPr spc="-20" dirty="0"/>
              <a:t>er</a:t>
            </a:r>
          </a:p>
        </p:txBody>
      </p:sp>
      <p:sp>
        <p:nvSpPr>
          <p:cNvPr id="3" name="object 3"/>
          <p:cNvSpPr txBox="1"/>
          <p:nvPr/>
        </p:nvSpPr>
        <p:spPr>
          <a:xfrm>
            <a:off x="1130297" y="1741734"/>
            <a:ext cx="10156825" cy="271780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636395" algn="l"/>
                <a:tab pos="4232275" algn="l"/>
                <a:tab pos="5833110" algn="l"/>
                <a:tab pos="6769734" algn="l"/>
                <a:tab pos="8556625" algn="l"/>
                <a:tab pos="9254490" algn="l"/>
              </a:tabLst>
            </a:pPr>
            <a:r>
              <a:rPr sz="2800" spc="-15" dirty="0">
                <a:latin typeface="Calibri"/>
                <a:cs typeface="Calibri"/>
              </a:rPr>
              <a:t>P</a:t>
            </a:r>
            <a:r>
              <a:rPr sz="2800" spc="-20" dirty="0">
                <a:latin typeface="Calibri"/>
                <a:cs typeface="Calibri"/>
              </a:rPr>
              <a:t>rov</a:t>
            </a:r>
            <a:r>
              <a:rPr sz="2800" spc="0" dirty="0">
                <a:latin typeface="Calibri"/>
                <a:cs typeface="Calibri"/>
              </a:rPr>
              <a:t>i</a:t>
            </a:r>
            <a:r>
              <a:rPr sz="2800" spc="-20" dirty="0">
                <a:latin typeface="Calibri"/>
                <a:cs typeface="Calibri"/>
              </a:rPr>
              <a:t>d</a:t>
            </a:r>
            <a:r>
              <a:rPr sz="2800" spc="-15" dirty="0">
                <a:latin typeface="Calibri"/>
                <a:cs typeface="Calibri"/>
              </a:rPr>
              <a:t>e</a:t>
            </a:r>
            <a:r>
              <a:rPr sz="2800" dirty="0">
                <a:latin typeface="Times New Roman"/>
                <a:cs typeface="Times New Roman"/>
              </a:rPr>
              <a:t>	</a:t>
            </a:r>
            <a:r>
              <a:rPr sz="2800" spc="-15" dirty="0">
                <a:latin typeface="Calibri"/>
                <a:cs typeface="Calibri"/>
              </a:rPr>
              <a:t>monochr</a:t>
            </a:r>
            <a:r>
              <a:rPr sz="2800" spc="-10" dirty="0">
                <a:latin typeface="Calibri"/>
                <a:cs typeface="Calibri"/>
              </a:rPr>
              <a:t>o</a:t>
            </a:r>
            <a:r>
              <a:rPr sz="2800" spc="-15" dirty="0">
                <a:latin typeface="Calibri"/>
                <a:cs typeface="Calibri"/>
              </a:rPr>
              <a:t>matic</a:t>
            </a:r>
            <a:r>
              <a:rPr sz="2800" dirty="0">
                <a:latin typeface="Times New Roman"/>
                <a:cs typeface="Times New Roman"/>
              </a:rPr>
              <a:t>	</a:t>
            </a:r>
            <a:r>
              <a:rPr sz="2800" spc="-10" dirty="0">
                <a:latin typeface="Calibri"/>
                <a:cs typeface="Calibri"/>
              </a:rPr>
              <a:t>r</a:t>
            </a:r>
            <a:r>
              <a:rPr sz="2800" spc="-30"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dirty="0">
                <a:latin typeface="Calibri"/>
                <a:cs typeface="Calibri"/>
              </a:rPr>
              <a:t>li</a:t>
            </a:r>
            <a:r>
              <a:rPr sz="2800" spc="-25" dirty="0">
                <a:latin typeface="Calibri"/>
                <a:cs typeface="Calibri"/>
              </a:rPr>
              <a:t>new</a:t>
            </a:r>
            <a:r>
              <a:rPr sz="2800" spc="-5" dirty="0">
                <a:latin typeface="Calibri"/>
                <a:cs typeface="Calibri"/>
              </a:rPr>
              <a:t>i</a:t>
            </a:r>
            <a:r>
              <a:rPr sz="2800" spc="-20" dirty="0">
                <a:latin typeface="Calibri"/>
                <a:cs typeface="Calibri"/>
              </a:rPr>
              <a:t>dth</a:t>
            </a:r>
            <a:r>
              <a:rPr sz="2800" spc="-15" dirty="0">
                <a:latin typeface="Calibri"/>
                <a:cs typeface="Calibri"/>
              </a:rPr>
              <a:t>s</a:t>
            </a:r>
            <a:r>
              <a:rPr sz="2800" dirty="0">
                <a:latin typeface="Times New Roman"/>
                <a:cs typeface="Times New Roman"/>
              </a:rPr>
              <a:t>	</a:t>
            </a:r>
            <a:r>
              <a:rPr sz="2800" spc="-20" dirty="0">
                <a:latin typeface="Calibri"/>
                <a:cs typeface="Calibri"/>
              </a:rPr>
              <a:t>fa</a:t>
            </a:r>
            <a:r>
              <a:rPr sz="2800" spc="-10" dirty="0">
                <a:latin typeface="Calibri"/>
                <a:cs typeface="Calibri"/>
              </a:rPr>
              <a:t>r</a:t>
            </a:r>
            <a:r>
              <a:rPr sz="2800" dirty="0">
                <a:latin typeface="Times New Roman"/>
                <a:cs typeface="Times New Roman"/>
              </a:rPr>
              <a:t>	</a:t>
            </a:r>
            <a:r>
              <a:rPr sz="2800" spc="-20" dirty="0">
                <a:latin typeface="Calibri"/>
                <a:cs typeface="Calibri"/>
              </a:rPr>
              <a:t>be</a:t>
            </a:r>
            <a:r>
              <a:rPr sz="2800" spc="-10" dirty="0">
                <a:latin typeface="Calibri"/>
                <a:cs typeface="Calibri"/>
              </a:rPr>
              <a:t>l</a:t>
            </a:r>
            <a:r>
              <a:rPr sz="2800" spc="-25" dirty="0">
                <a:latin typeface="Calibri"/>
                <a:cs typeface="Calibri"/>
              </a:rPr>
              <a:t>ow</a:t>
            </a:r>
            <a:endParaRPr sz="2800" dirty="0">
              <a:latin typeface="Calibri"/>
              <a:cs typeface="Calibri"/>
            </a:endParaRPr>
          </a:p>
          <a:p>
            <a:pPr marL="241300">
              <a:lnSpc>
                <a:spcPct val="100000"/>
              </a:lnSpc>
              <a:spcBef>
                <a:spcPts val="944"/>
              </a:spcBef>
            </a:pPr>
            <a:r>
              <a:rPr sz="2800" spc="-25" dirty="0">
                <a:latin typeface="Cambria Math"/>
                <a:cs typeface="Cambria Math"/>
              </a:rPr>
              <a:t>1</a:t>
            </a:r>
            <a:r>
              <a:rPr sz="2800" spc="-20" dirty="0">
                <a:latin typeface="Cambria Math"/>
                <a:cs typeface="Cambria Math"/>
              </a:rPr>
              <a:t>0</a:t>
            </a:r>
            <a:r>
              <a:rPr sz="3000" spc="-60" baseline="29166" dirty="0">
                <a:latin typeface="Cambria Math"/>
                <a:cs typeface="Cambria Math"/>
              </a:rPr>
              <a:t>−</a:t>
            </a:r>
            <a:r>
              <a:rPr sz="3000" spc="60" baseline="29166" dirty="0">
                <a:latin typeface="Cambria Math"/>
                <a:cs typeface="Cambria Math"/>
              </a:rPr>
              <a:t>6</a:t>
            </a:r>
            <a:r>
              <a:rPr sz="3000" spc="225" baseline="29166" dirty="0">
                <a:latin typeface="Cambria Math"/>
                <a:cs typeface="Cambria Math"/>
              </a:rPr>
              <a:t> </a:t>
            </a:r>
            <a:r>
              <a:rPr sz="2800" spc="-25" dirty="0">
                <a:latin typeface="Calibri"/>
                <a:cs typeface="Calibri"/>
              </a:rPr>
              <a:t>nm</a:t>
            </a:r>
            <a:r>
              <a:rPr sz="2800" dirty="0">
                <a:latin typeface="Calibri"/>
                <a:cs typeface="Calibri"/>
              </a:rPr>
              <a:t>.</a:t>
            </a:r>
          </a:p>
          <a:p>
            <a:pPr marL="241300" marR="5080" indent="-228600" algn="just">
              <a:lnSpc>
                <a:spcPct val="127499"/>
              </a:lnSpc>
              <a:spcBef>
                <a:spcPts val="1045"/>
              </a:spcBef>
              <a:buFont typeface="Symbol"/>
              <a:buChar char=""/>
              <a:tabLst>
                <a:tab pos="241935" algn="l"/>
              </a:tabLst>
            </a:pPr>
            <a:r>
              <a:rPr sz="2800" spc="-25" dirty="0">
                <a:latin typeface="Calibri"/>
                <a:cs typeface="Calibri"/>
              </a:rPr>
              <a:t>De</a:t>
            </a:r>
            <a:r>
              <a:rPr sz="2800" spc="-10" dirty="0">
                <a:latin typeface="Calibri"/>
                <a:cs typeface="Calibri"/>
              </a:rPr>
              <a:t>l</a:t>
            </a:r>
            <a:r>
              <a:rPr sz="2800" dirty="0">
                <a:latin typeface="Calibri"/>
                <a:cs typeface="Calibri"/>
              </a:rPr>
              <a:t>i</a:t>
            </a:r>
            <a:r>
              <a:rPr sz="2800" spc="-15" dirty="0">
                <a:latin typeface="Calibri"/>
                <a:cs typeface="Calibri"/>
              </a:rPr>
              <a:t>ver</a:t>
            </a:r>
            <a:r>
              <a:rPr sz="2800" spc="-225" dirty="0">
                <a:latin typeface="Times New Roman"/>
                <a:cs typeface="Times New Roman"/>
              </a:rPr>
              <a:t> </a:t>
            </a:r>
            <a:r>
              <a:rPr sz="2800" spc="-15" dirty="0">
                <a:latin typeface="Calibri"/>
                <a:cs typeface="Calibri"/>
              </a:rPr>
              <a:t>ex</a:t>
            </a:r>
            <a:r>
              <a:rPr sz="2800" spc="-5" dirty="0">
                <a:latin typeface="Calibri"/>
                <a:cs typeface="Calibri"/>
              </a:rPr>
              <a:t>t</a:t>
            </a:r>
            <a:r>
              <a:rPr sz="2800" spc="-15" dirty="0">
                <a:latin typeface="Calibri"/>
                <a:cs typeface="Calibri"/>
              </a:rPr>
              <a:t>remely</a:t>
            </a:r>
            <a:r>
              <a:rPr sz="2800" spc="-220" dirty="0">
                <a:latin typeface="Times New Roman"/>
                <a:cs typeface="Times New Roman"/>
              </a:rPr>
              <a:t> </a:t>
            </a:r>
            <a:r>
              <a:rPr sz="2800" spc="-20" dirty="0">
                <a:latin typeface="Calibri"/>
                <a:cs typeface="Calibri"/>
              </a:rPr>
              <a:t>h</a:t>
            </a:r>
            <a:r>
              <a:rPr sz="2800" spc="-15" dirty="0">
                <a:latin typeface="Calibri"/>
                <a:cs typeface="Calibri"/>
              </a:rPr>
              <a:t>igh</a:t>
            </a:r>
            <a:r>
              <a:rPr sz="2800" spc="-225" dirty="0">
                <a:latin typeface="Times New Roman"/>
                <a:cs typeface="Times New Roman"/>
              </a:rPr>
              <a:t> </a:t>
            </a:r>
            <a:r>
              <a:rPr sz="2800" spc="-20" dirty="0">
                <a:latin typeface="Calibri"/>
                <a:cs typeface="Calibri"/>
              </a:rPr>
              <a:t>spec</a:t>
            </a:r>
            <a:r>
              <a:rPr sz="2800" dirty="0">
                <a:latin typeface="Calibri"/>
                <a:cs typeface="Calibri"/>
              </a:rPr>
              <a:t>t</a:t>
            </a:r>
            <a:r>
              <a:rPr sz="2800" spc="-10" dirty="0">
                <a:latin typeface="Calibri"/>
                <a:cs typeface="Calibri"/>
              </a:rPr>
              <a:t>ral</a:t>
            </a:r>
            <a:r>
              <a:rPr sz="2800" spc="-215" dirty="0">
                <a:latin typeface="Times New Roman"/>
                <a:cs typeface="Times New Roman"/>
              </a:rPr>
              <a:t> </a:t>
            </a:r>
            <a:r>
              <a:rPr sz="2800" spc="-15" dirty="0">
                <a:latin typeface="Calibri"/>
                <a:cs typeface="Calibri"/>
              </a:rPr>
              <a:t>radiance</a:t>
            </a:r>
            <a:r>
              <a:rPr sz="2800" spc="-215" dirty="0">
                <a:latin typeface="Times New Roman"/>
                <a:cs typeface="Times New Roman"/>
              </a:rPr>
              <a:t> </a:t>
            </a:r>
            <a:r>
              <a:rPr sz="2800" spc="-20" dirty="0">
                <a:latin typeface="Calibri"/>
                <a:cs typeface="Calibri"/>
              </a:rPr>
              <a:t>(powe</a:t>
            </a:r>
            <a:r>
              <a:rPr sz="2800" spc="-10" dirty="0">
                <a:latin typeface="Calibri"/>
                <a:cs typeface="Calibri"/>
              </a:rPr>
              <a:t>r</a:t>
            </a:r>
            <a:r>
              <a:rPr sz="2800" spc="-210" dirty="0">
                <a:latin typeface="Times New Roman"/>
                <a:cs typeface="Times New Roman"/>
              </a:rPr>
              <a:t> </a:t>
            </a:r>
            <a:r>
              <a:rPr sz="2800" spc="-20" dirty="0">
                <a:latin typeface="Calibri"/>
                <a:cs typeface="Calibri"/>
              </a:rPr>
              <a:t>pe</a:t>
            </a:r>
            <a:r>
              <a:rPr sz="2800" spc="-10" dirty="0">
                <a:latin typeface="Calibri"/>
                <a:cs typeface="Calibri"/>
              </a:rPr>
              <a:t>r</a:t>
            </a:r>
            <a:r>
              <a:rPr sz="2800" spc="-200" dirty="0">
                <a:latin typeface="Times New Roman"/>
                <a:cs typeface="Times New Roman"/>
              </a:rPr>
              <a:t> </a:t>
            </a:r>
            <a:r>
              <a:rPr sz="2800" spc="-20" dirty="0">
                <a:latin typeface="Calibri"/>
                <a:cs typeface="Calibri"/>
              </a:rPr>
              <a:t>un</a:t>
            </a:r>
            <a:r>
              <a:rPr sz="2800" spc="-10" dirty="0">
                <a:latin typeface="Calibri"/>
                <a:cs typeface="Calibri"/>
              </a:rPr>
              <a:t>it</a:t>
            </a:r>
            <a:r>
              <a:rPr sz="2800" spc="-225" dirty="0">
                <a:latin typeface="Times New Roman"/>
                <a:cs typeface="Times New Roman"/>
              </a:rPr>
              <a:t> </a:t>
            </a:r>
            <a:r>
              <a:rPr sz="2800" spc="-15" dirty="0">
                <a:latin typeface="Calibri"/>
                <a:cs typeface="Calibri"/>
              </a:rPr>
              <a:t>area</a:t>
            </a:r>
            <a:r>
              <a:rPr sz="2800" spc="-215" dirty="0">
                <a:latin typeface="Times New Roman"/>
                <a:cs typeface="Times New Roman"/>
              </a:rPr>
              <a:t> </a:t>
            </a:r>
            <a:r>
              <a:rPr sz="2800" spc="-20" dirty="0">
                <a:latin typeface="Calibri"/>
                <a:cs typeface="Calibri"/>
              </a:rPr>
              <a:t>pe</a:t>
            </a:r>
            <a:r>
              <a:rPr sz="2800" spc="-10" dirty="0">
                <a:latin typeface="Calibri"/>
                <a:cs typeface="Calibri"/>
              </a:rPr>
              <a:t>r</a:t>
            </a:r>
            <a:r>
              <a:rPr sz="2800" spc="-215" dirty="0">
                <a:latin typeface="Times New Roman"/>
                <a:cs typeface="Times New Roman"/>
              </a:rPr>
              <a:t> </a:t>
            </a:r>
            <a:r>
              <a:rPr sz="2800" spc="-20" dirty="0">
                <a:latin typeface="Calibri"/>
                <a:cs typeface="Calibri"/>
              </a:rPr>
              <a:t>un</a:t>
            </a:r>
            <a:r>
              <a:rPr sz="2800" spc="-10" dirty="0">
                <a:latin typeface="Calibri"/>
                <a:cs typeface="Calibri"/>
              </a:rPr>
              <a:t>it</a:t>
            </a:r>
            <a:r>
              <a:rPr sz="2800" spc="-10" dirty="0">
                <a:latin typeface="Times New Roman"/>
                <a:cs typeface="Times New Roman"/>
              </a:rPr>
              <a:t> </a:t>
            </a:r>
            <a:r>
              <a:rPr sz="2800" spc="-20" dirty="0">
                <a:latin typeface="Calibri"/>
                <a:cs typeface="Calibri"/>
              </a:rPr>
              <a:t>so</a:t>
            </a:r>
            <a:r>
              <a:rPr sz="2800" spc="-10" dirty="0">
                <a:latin typeface="Calibri"/>
                <a:cs typeface="Calibri"/>
              </a:rPr>
              <a:t>l</a:t>
            </a:r>
            <a:r>
              <a:rPr sz="2800" spc="5" dirty="0">
                <a:latin typeface="Calibri"/>
                <a:cs typeface="Calibri"/>
              </a:rPr>
              <a:t>i</a:t>
            </a:r>
            <a:r>
              <a:rPr sz="2800" spc="-15" dirty="0">
                <a:latin typeface="Calibri"/>
                <a:cs typeface="Calibri"/>
              </a:rPr>
              <a:t>d</a:t>
            </a:r>
            <a:r>
              <a:rPr sz="2800" spc="-155" dirty="0">
                <a:latin typeface="Times New Roman"/>
                <a:cs typeface="Times New Roman"/>
              </a:rPr>
              <a:t> </a:t>
            </a:r>
            <a:r>
              <a:rPr sz="2800" spc="-15" dirty="0">
                <a:latin typeface="Calibri"/>
                <a:cs typeface="Calibri"/>
              </a:rPr>
              <a:t>ang</a:t>
            </a:r>
            <a:r>
              <a:rPr sz="2800" spc="-5" dirty="0">
                <a:latin typeface="Calibri"/>
                <a:cs typeface="Calibri"/>
              </a:rPr>
              <a:t>l</a:t>
            </a:r>
            <a:r>
              <a:rPr sz="2800" spc="-15" dirty="0">
                <a:latin typeface="Calibri"/>
                <a:cs typeface="Calibri"/>
              </a:rPr>
              <a:t>e</a:t>
            </a:r>
            <a:r>
              <a:rPr sz="2800" spc="-150" dirty="0">
                <a:latin typeface="Times New Roman"/>
                <a:cs typeface="Times New Roman"/>
              </a:rPr>
              <a:t> </a:t>
            </a:r>
            <a:r>
              <a:rPr sz="2800" spc="-20" dirty="0">
                <a:latin typeface="Calibri"/>
                <a:cs typeface="Calibri"/>
              </a:rPr>
              <a:t>pe</a:t>
            </a:r>
            <a:r>
              <a:rPr sz="2800" spc="-10" dirty="0">
                <a:latin typeface="Calibri"/>
                <a:cs typeface="Calibri"/>
              </a:rPr>
              <a:t>r</a:t>
            </a:r>
            <a:r>
              <a:rPr sz="2800" spc="-150" dirty="0">
                <a:latin typeface="Times New Roman"/>
                <a:cs typeface="Times New Roman"/>
              </a:rPr>
              <a:t> </a:t>
            </a:r>
            <a:r>
              <a:rPr sz="2800" spc="-20" dirty="0">
                <a:latin typeface="Calibri"/>
                <a:cs typeface="Calibri"/>
              </a:rPr>
              <a:t>un</a:t>
            </a:r>
            <a:r>
              <a:rPr sz="2800" spc="-5" dirty="0">
                <a:latin typeface="Calibri"/>
                <a:cs typeface="Calibri"/>
              </a:rPr>
              <a:t>i</a:t>
            </a:r>
            <a:r>
              <a:rPr sz="2800" spc="-10" dirty="0">
                <a:latin typeface="Calibri"/>
                <a:cs typeface="Calibri"/>
              </a:rPr>
              <a:t>t</a:t>
            </a:r>
            <a:r>
              <a:rPr sz="2800" spc="-150" dirty="0">
                <a:latin typeface="Times New Roman"/>
                <a:cs typeface="Times New Roman"/>
              </a:rPr>
              <a:t> </a:t>
            </a:r>
            <a:r>
              <a:rPr sz="2800" spc="-20" dirty="0">
                <a:latin typeface="Calibri"/>
                <a:cs typeface="Calibri"/>
              </a:rPr>
              <a:t>b</a:t>
            </a:r>
            <a:r>
              <a:rPr sz="2800" spc="-5" dirty="0">
                <a:latin typeface="Calibri"/>
                <a:cs typeface="Calibri"/>
              </a:rPr>
              <a:t>a</a:t>
            </a:r>
            <a:r>
              <a:rPr sz="2800" spc="-25" dirty="0">
                <a:latin typeface="Calibri"/>
                <a:cs typeface="Calibri"/>
              </a:rPr>
              <a:t>ndw</a:t>
            </a:r>
            <a:r>
              <a:rPr sz="2800" spc="-10" dirty="0">
                <a:latin typeface="Calibri"/>
                <a:cs typeface="Calibri"/>
              </a:rPr>
              <a:t>i</a:t>
            </a:r>
            <a:r>
              <a:rPr sz="2800" spc="-20" dirty="0">
                <a:latin typeface="Calibri"/>
                <a:cs typeface="Calibri"/>
              </a:rPr>
              <a:t>d</a:t>
            </a:r>
            <a:r>
              <a:rPr sz="2800" spc="-5" dirty="0">
                <a:latin typeface="Calibri"/>
                <a:cs typeface="Calibri"/>
              </a:rPr>
              <a:t>t</a:t>
            </a:r>
            <a:r>
              <a:rPr sz="2800" spc="-20" dirty="0">
                <a:latin typeface="Calibri"/>
                <a:cs typeface="Calibri"/>
              </a:rPr>
              <a:t>h</a:t>
            </a:r>
            <a:r>
              <a:rPr sz="2800" spc="-10" dirty="0">
                <a:latin typeface="Calibri"/>
                <a:cs typeface="Calibri"/>
              </a:rPr>
              <a:t>)</a:t>
            </a:r>
            <a:r>
              <a:rPr sz="2800" spc="-150" dirty="0">
                <a:latin typeface="Times New Roman"/>
                <a:cs typeface="Times New Roman"/>
              </a:rPr>
              <a:t> </a:t>
            </a:r>
            <a:r>
              <a:rPr sz="2800" spc="-15" dirty="0">
                <a:latin typeface="Calibri"/>
                <a:cs typeface="Calibri"/>
              </a:rPr>
              <a:t>exceed</a:t>
            </a:r>
            <a:r>
              <a:rPr sz="2800" spc="-20" dirty="0">
                <a:latin typeface="Calibri"/>
                <a:cs typeface="Calibri"/>
              </a:rPr>
              <a:t>in</a:t>
            </a:r>
            <a:r>
              <a:rPr sz="2800" spc="-15" dirty="0">
                <a:latin typeface="Calibri"/>
                <a:cs typeface="Calibri"/>
              </a:rPr>
              <a:t>g</a:t>
            </a:r>
            <a:r>
              <a:rPr sz="2800" spc="-145" dirty="0">
                <a:latin typeface="Times New Roman"/>
                <a:cs typeface="Times New Roman"/>
              </a:rPr>
              <a:t> </a:t>
            </a:r>
            <a:r>
              <a:rPr sz="2800" spc="-15" dirty="0">
                <a:latin typeface="Calibri"/>
                <a:cs typeface="Calibri"/>
              </a:rPr>
              <a:t>that</a:t>
            </a:r>
            <a:r>
              <a:rPr sz="2800" spc="-155" dirty="0">
                <a:latin typeface="Times New Roman"/>
                <a:cs typeface="Times New Roman"/>
              </a:rPr>
              <a:t> </a:t>
            </a:r>
            <a:r>
              <a:rPr sz="2800" spc="-20" dirty="0">
                <a:latin typeface="Calibri"/>
                <a:cs typeface="Calibri"/>
              </a:rPr>
              <a:t>o</a:t>
            </a:r>
            <a:r>
              <a:rPr sz="2800" spc="-10" dirty="0">
                <a:latin typeface="Calibri"/>
                <a:cs typeface="Calibri"/>
              </a:rPr>
              <a:t>f</a:t>
            </a:r>
            <a:r>
              <a:rPr sz="2800" spc="-150" dirty="0">
                <a:latin typeface="Times New Roman"/>
                <a:cs typeface="Times New Roman"/>
              </a:rPr>
              <a:t> </a:t>
            </a:r>
            <a:r>
              <a:rPr sz="2800" spc="-15" dirty="0">
                <a:latin typeface="Calibri"/>
                <a:cs typeface="Calibri"/>
              </a:rPr>
              <a:t>co</a:t>
            </a:r>
            <a:r>
              <a:rPr sz="2800" spc="-5" dirty="0">
                <a:latin typeface="Calibri"/>
                <a:cs typeface="Calibri"/>
              </a:rPr>
              <a:t>n</a:t>
            </a:r>
            <a:r>
              <a:rPr sz="2800" spc="-15" dirty="0">
                <a:latin typeface="Calibri"/>
                <a:cs typeface="Calibri"/>
              </a:rPr>
              <a:t>ven</a:t>
            </a:r>
            <a:r>
              <a:rPr sz="2800" spc="-20" dirty="0">
                <a:latin typeface="Calibri"/>
                <a:cs typeface="Calibri"/>
              </a:rPr>
              <a:t>t</a:t>
            </a:r>
            <a:r>
              <a:rPr sz="2800" dirty="0">
                <a:latin typeface="Calibri"/>
                <a:cs typeface="Calibri"/>
              </a:rPr>
              <a:t>i</a:t>
            </a:r>
            <a:r>
              <a:rPr sz="2800" spc="-20" dirty="0">
                <a:latin typeface="Calibri"/>
                <a:cs typeface="Calibri"/>
              </a:rPr>
              <a:t>ona</a:t>
            </a:r>
            <a:r>
              <a:rPr sz="2800" spc="-10" dirty="0">
                <a:latin typeface="Calibri"/>
                <a:cs typeface="Calibri"/>
              </a:rPr>
              <a:t>l</a:t>
            </a:r>
            <a:r>
              <a:rPr sz="2800" spc="-14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mps</a:t>
            </a:r>
            <a:r>
              <a:rPr sz="2800" spc="-10" dirty="0">
                <a:latin typeface="Times New Roman"/>
                <a:cs typeface="Times New Roman"/>
              </a:rPr>
              <a:t> </a:t>
            </a:r>
            <a:r>
              <a:rPr sz="2800" spc="-20" dirty="0">
                <a:latin typeface="Calibri"/>
                <a:cs typeface="Calibri"/>
              </a:rPr>
              <a:t>b</a:t>
            </a:r>
            <a:r>
              <a:rPr sz="2800" spc="-15" dirty="0">
                <a:latin typeface="Calibri"/>
                <a:cs typeface="Calibri"/>
              </a:rPr>
              <a:t>y</a:t>
            </a:r>
            <a:r>
              <a:rPr sz="2800" spc="-65" dirty="0">
                <a:latin typeface="Times New Roman"/>
                <a:cs typeface="Times New Roman"/>
              </a:rPr>
              <a:t> </a:t>
            </a:r>
            <a:r>
              <a:rPr sz="2800" spc="-25" dirty="0">
                <a:latin typeface="Cambria Math"/>
                <a:cs typeface="Cambria Math"/>
              </a:rPr>
              <a:t>&gt;</a:t>
            </a:r>
            <a:r>
              <a:rPr sz="2800" spc="165" dirty="0">
                <a:latin typeface="Cambria Math"/>
                <a:cs typeface="Cambria Math"/>
              </a:rPr>
              <a:t> </a:t>
            </a:r>
            <a:r>
              <a:rPr sz="2800" spc="-25" dirty="0">
                <a:latin typeface="Cambria Math"/>
                <a:cs typeface="Cambria Math"/>
              </a:rPr>
              <a:t>1</a:t>
            </a:r>
            <a:r>
              <a:rPr sz="2800" spc="-80" dirty="0">
                <a:latin typeface="Cambria Math"/>
                <a:cs typeface="Cambria Math"/>
              </a:rPr>
              <a:t>0</a:t>
            </a:r>
            <a:r>
              <a:rPr sz="3000" spc="60" baseline="29166" dirty="0">
                <a:latin typeface="Cambria Math"/>
                <a:cs typeface="Cambria Math"/>
              </a:rPr>
              <a:t>1</a:t>
            </a:r>
            <a:r>
              <a:rPr sz="3000" spc="225" baseline="29166" dirty="0">
                <a:latin typeface="Cambria Math"/>
                <a:cs typeface="Cambria Math"/>
              </a:rPr>
              <a:t>0</a:t>
            </a:r>
            <a:r>
              <a:rPr sz="2800" dirty="0">
                <a:latin typeface="Calibri"/>
                <a:cs typeface="Calibri"/>
              </a:rPr>
              <a:t>.</a:t>
            </a:r>
          </a:p>
        </p:txBody>
      </p:sp>
      <p:sp>
        <p:nvSpPr>
          <p:cNvPr id="4" name="object 4"/>
          <p:cNvSpPr txBox="1"/>
          <p:nvPr/>
        </p:nvSpPr>
        <p:spPr>
          <a:xfrm>
            <a:off x="1130293" y="4730943"/>
            <a:ext cx="614807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416685" algn="l"/>
                <a:tab pos="2930525" algn="l"/>
                <a:tab pos="4089400" algn="l"/>
                <a:tab pos="5813425" algn="l"/>
              </a:tabLst>
            </a:pPr>
            <a:r>
              <a:rPr sz="2800" spc="-15" dirty="0">
                <a:latin typeface="Calibri"/>
                <a:cs typeface="Calibri"/>
              </a:rPr>
              <a:t>Supply</a:t>
            </a:r>
            <a:r>
              <a:rPr sz="2800" dirty="0">
                <a:latin typeface="Calibri"/>
                <a:cs typeface="Calibri"/>
              </a:rPr>
              <a:t>	</a:t>
            </a:r>
            <a:r>
              <a:rPr sz="2800" spc="-15" dirty="0">
                <a:latin typeface="Calibri"/>
                <a:cs typeface="Calibri"/>
              </a:rPr>
              <a:t>exce</a:t>
            </a:r>
            <a:r>
              <a:rPr sz="2800" dirty="0">
                <a:latin typeface="Calibri"/>
                <a:cs typeface="Calibri"/>
              </a:rPr>
              <a:t>l</a:t>
            </a:r>
            <a:r>
              <a:rPr sz="2800" spc="-15" dirty="0">
                <a:latin typeface="Calibri"/>
                <a:cs typeface="Calibri"/>
              </a:rPr>
              <a:t>lent</a:t>
            </a:r>
            <a:r>
              <a:rPr sz="2800" dirty="0">
                <a:latin typeface="Calibri"/>
                <a:cs typeface="Calibri"/>
              </a:rPr>
              <a:t>	</a:t>
            </a:r>
            <a:r>
              <a:rPr sz="2800" spc="-15" dirty="0">
                <a:latin typeface="Calibri"/>
                <a:cs typeface="Calibri"/>
              </a:rPr>
              <a:t>sp</a:t>
            </a:r>
            <a:r>
              <a:rPr sz="2800" spc="-10" dirty="0">
                <a:latin typeface="Calibri"/>
                <a:cs typeface="Calibri"/>
              </a:rPr>
              <a:t>atial</a:t>
            </a:r>
            <a:r>
              <a:rPr sz="2800" dirty="0">
                <a:latin typeface="Calibri"/>
                <a:cs typeface="Calibri"/>
              </a:rPr>
              <a:t>	</a:t>
            </a:r>
            <a:r>
              <a:rPr sz="2800" spc="-15" dirty="0">
                <a:latin typeface="Calibri"/>
                <a:cs typeface="Calibri"/>
              </a:rPr>
              <a:t>coherence</a:t>
            </a:r>
            <a:r>
              <a:rPr sz="2800" dirty="0">
                <a:latin typeface="Calibri"/>
                <a:cs typeface="Calibri"/>
              </a:rPr>
              <a:t>	</a:t>
            </a:r>
            <a:r>
              <a:rPr sz="2800" spc="-30" dirty="0">
                <a:latin typeface="Calibri"/>
                <a:cs typeface="Calibri"/>
              </a:rPr>
              <a:t>→</a:t>
            </a:r>
            <a:endParaRPr sz="2800">
              <a:latin typeface="Calibri"/>
              <a:cs typeface="Calibri"/>
            </a:endParaRPr>
          </a:p>
        </p:txBody>
      </p:sp>
      <p:sp>
        <p:nvSpPr>
          <p:cNvPr id="5" name="object 5"/>
          <p:cNvSpPr txBox="1"/>
          <p:nvPr/>
        </p:nvSpPr>
        <p:spPr>
          <a:xfrm>
            <a:off x="7464362" y="4756029"/>
            <a:ext cx="3823970" cy="381000"/>
          </a:xfrm>
          <a:prstGeom prst="rect">
            <a:avLst/>
          </a:prstGeom>
        </p:spPr>
        <p:txBody>
          <a:bodyPr vert="horz" wrap="square" lIns="0" tIns="0" rIns="0" bIns="0" rtlCol="0">
            <a:spAutoFit/>
          </a:bodyPr>
          <a:lstStyle/>
          <a:p>
            <a:pPr marL="12700">
              <a:lnSpc>
                <a:spcPct val="100000"/>
              </a:lnSpc>
              <a:tabLst>
                <a:tab pos="2853690" algn="l"/>
              </a:tabLst>
            </a:pPr>
            <a:r>
              <a:rPr sz="2800" spc="-15" dirty="0">
                <a:latin typeface="Calibri"/>
                <a:cs typeface="Calibri"/>
              </a:rPr>
              <a:t>diffract</a:t>
            </a:r>
            <a:r>
              <a:rPr sz="2800" dirty="0">
                <a:latin typeface="Calibri"/>
                <a:cs typeface="Calibri"/>
              </a:rPr>
              <a:t>i</a:t>
            </a:r>
            <a:r>
              <a:rPr sz="2800" spc="-15" dirty="0">
                <a:latin typeface="Calibri"/>
                <a:cs typeface="Calibri"/>
              </a:rPr>
              <a:t>o</a:t>
            </a:r>
            <a:r>
              <a:rPr sz="2800" spc="40" dirty="0">
                <a:latin typeface="Calibri"/>
                <a:cs typeface="Calibri"/>
              </a:rPr>
              <a:t>n</a:t>
            </a:r>
            <a:r>
              <a:rPr sz="2800" spc="-15" dirty="0">
                <a:latin typeface="Calibri"/>
                <a:cs typeface="Calibri"/>
              </a:rPr>
              <a:t>-</a:t>
            </a:r>
            <a:r>
              <a:rPr sz="2800" dirty="0">
                <a:latin typeface="Calibri"/>
                <a:cs typeface="Calibri"/>
              </a:rPr>
              <a:t>l</a:t>
            </a:r>
            <a:r>
              <a:rPr sz="2800" spc="5" dirty="0">
                <a:latin typeface="Calibri"/>
                <a:cs typeface="Calibri"/>
              </a:rPr>
              <a:t>i</a:t>
            </a:r>
            <a:r>
              <a:rPr sz="2800" spc="-15" dirty="0">
                <a:latin typeface="Calibri"/>
                <a:cs typeface="Calibri"/>
              </a:rPr>
              <a:t>mited</a:t>
            </a:r>
            <a:r>
              <a:rPr sz="2800" dirty="0">
                <a:latin typeface="Times New Roman"/>
                <a:cs typeface="Times New Roman"/>
              </a:rPr>
              <a:t>	</a:t>
            </a:r>
            <a:r>
              <a:rPr sz="2800" spc="-20" dirty="0">
                <a:latin typeface="Calibri"/>
                <a:cs typeface="Calibri"/>
              </a:rPr>
              <a:t>be</a:t>
            </a:r>
            <a:r>
              <a:rPr sz="2800" spc="-5" dirty="0">
                <a:latin typeface="Calibri"/>
                <a:cs typeface="Calibri"/>
              </a:rPr>
              <a:t>a</a:t>
            </a:r>
            <a:r>
              <a:rPr sz="2800" spc="-20" dirty="0">
                <a:latin typeface="Calibri"/>
                <a:cs typeface="Calibri"/>
              </a:rPr>
              <a:t>ms</a:t>
            </a:r>
            <a:endParaRPr sz="2800">
              <a:latin typeface="Calibri"/>
              <a:cs typeface="Calibri"/>
            </a:endParaRPr>
          </a:p>
        </p:txBody>
      </p:sp>
      <p:sp>
        <p:nvSpPr>
          <p:cNvPr id="6" name="object 6"/>
          <p:cNvSpPr txBox="1"/>
          <p:nvPr/>
        </p:nvSpPr>
        <p:spPr>
          <a:xfrm>
            <a:off x="1359143" y="5298573"/>
            <a:ext cx="7266305"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enable</a:t>
            </a:r>
            <a:r>
              <a:rPr sz="2800" spc="-70" dirty="0">
                <a:latin typeface="Times New Roman"/>
                <a:cs typeface="Times New Roman"/>
              </a:rPr>
              <a:t> </a:t>
            </a:r>
            <a:r>
              <a:rPr sz="2800" spc="5" dirty="0">
                <a:latin typeface="Calibri"/>
                <a:cs typeface="Calibri"/>
              </a:rPr>
              <a:t>l</a:t>
            </a:r>
            <a:r>
              <a:rPr sz="2800" spc="-20" dirty="0">
                <a:latin typeface="Calibri"/>
                <a:cs typeface="Calibri"/>
              </a:rPr>
              <a:t>o</a:t>
            </a:r>
            <a:r>
              <a:rPr sz="2800" spc="-10" dirty="0">
                <a:latin typeface="Calibri"/>
                <a:cs typeface="Calibri"/>
              </a:rPr>
              <a:t>n</a:t>
            </a:r>
            <a:r>
              <a:rPr sz="2800" spc="-15" dirty="0">
                <a:latin typeface="Calibri"/>
                <a:cs typeface="Calibri"/>
              </a:rPr>
              <a:t>g</a:t>
            </a:r>
            <a:r>
              <a:rPr sz="2800" spc="-70" dirty="0">
                <a:latin typeface="Times New Roman"/>
                <a:cs typeface="Times New Roman"/>
              </a:rPr>
              <a:t> </a:t>
            </a:r>
            <a:r>
              <a:rPr sz="2800" spc="5" dirty="0">
                <a:latin typeface="Calibri"/>
                <a:cs typeface="Calibri"/>
              </a:rPr>
              <a:t>i</a:t>
            </a:r>
            <a:r>
              <a:rPr sz="2800" spc="-20" dirty="0">
                <a:latin typeface="Calibri"/>
                <a:cs typeface="Calibri"/>
              </a:rPr>
              <a:t>nter</a:t>
            </a:r>
            <a:r>
              <a:rPr sz="2800" spc="-15" dirty="0">
                <a:latin typeface="Calibri"/>
                <a:cs typeface="Calibri"/>
              </a:rPr>
              <a:t>a</a:t>
            </a:r>
            <a:r>
              <a:rPr sz="2800" spc="-10" dirty="0">
                <a:latin typeface="Calibri"/>
                <a:cs typeface="Calibri"/>
              </a:rPr>
              <a:t>cti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5" dirty="0">
                <a:latin typeface="Calibri"/>
                <a:cs typeface="Calibri"/>
              </a:rPr>
              <a:t>l</a:t>
            </a:r>
            <a:r>
              <a:rPr sz="2800" spc="-15" dirty="0">
                <a:latin typeface="Calibri"/>
                <a:cs typeface="Calibri"/>
              </a:rPr>
              <a:t>engths</a:t>
            </a:r>
            <a:r>
              <a:rPr sz="2800" spc="-65" dirty="0">
                <a:latin typeface="Times New Roman"/>
                <a:cs typeface="Times New Roman"/>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15" dirty="0">
                <a:latin typeface="Calibri"/>
                <a:cs typeface="Calibri"/>
              </a:rPr>
              <a:t>tight</a:t>
            </a:r>
            <a:r>
              <a:rPr sz="2800" spc="-65" dirty="0">
                <a:latin typeface="Times New Roman"/>
                <a:cs typeface="Times New Roman"/>
              </a:rPr>
              <a:t> </a:t>
            </a:r>
            <a:r>
              <a:rPr sz="2800" spc="-20" dirty="0">
                <a:latin typeface="Calibri"/>
                <a:cs typeface="Calibri"/>
              </a:rPr>
              <a:t>focus</a:t>
            </a:r>
            <a:r>
              <a:rPr sz="2800" spc="-10" dirty="0">
                <a:latin typeface="Calibri"/>
                <a:cs typeface="Calibri"/>
              </a:rPr>
              <a:t>i</a:t>
            </a:r>
            <a:r>
              <a:rPr sz="2800" spc="-20" dirty="0">
                <a:latin typeface="Calibri"/>
                <a:cs typeface="Calibri"/>
              </a:rPr>
              <a:t>ng.</a:t>
            </a:r>
            <a:endParaRPr sz="28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17" y="968684"/>
            <a:ext cx="7385684" cy="3739485"/>
          </a:xfrm>
          <a:prstGeom prst="rect">
            <a:avLst/>
          </a:prstGeom>
        </p:spPr>
        <p:txBody>
          <a:bodyPr vert="horz" wrap="square" lIns="0" tIns="0" rIns="0" bIns="0" rtlCol="0">
            <a:spAutoFit/>
          </a:bodyPr>
          <a:lstStyle/>
          <a:p>
            <a:pPr marL="469900" indent="-229235">
              <a:lnSpc>
                <a:spcPct val="100000"/>
              </a:lnSpc>
              <a:buFont typeface="Symbol"/>
              <a:buChar char=""/>
              <a:tabLst>
                <a:tab pos="470534" algn="l"/>
              </a:tabLst>
            </a:pPr>
            <a:r>
              <a:rPr sz="2800" spc="-15" dirty="0">
                <a:latin typeface="Calibri"/>
                <a:cs typeface="Calibri"/>
              </a:rPr>
              <a:t>Absorpt</a:t>
            </a:r>
            <a:r>
              <a:rPr sz="2800" spc="-20" dirty="0">
                <a:latin typeface="Calibri"/>
                <a:cs typeface="Calibri"/>
              </a:rPr>
              <a:t>i</a:t>
            </a:r>
            <a:r>
              <a:rPr sz="280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(o</a:t>
            </a:r>
            <a:r>
              <a:rPr sz="2800" spc="-10" dirty="0">
                <a:latin typeface="Calibri"/>
                <a:cs typeface="Calibri"/>
              </a:rPr>
              <a:t>r</a:t>
            </a:r>
            <a:r>
              <a:rPr sz="2800" spc="-70" dirty="0">
                <a:latin typeface="Times New Roman"/>
                <a:cs typeface="Times New Roman"/>
              </a:rPr>
              <a:t> </a:t>
            </a:r>
            <a:r>
              <a:rPr sz="2800" spc="-10" dirty="0">
                <a:latin typeface="Calibri"/>
                <a:cs typeface="Calibri"/>
              </a:rPr>
              <a:t>g</a:t>
            </a:r>
            <a:r>
              <a:rPr sz="2800" spc="-15" dirty="0">
                <a:latin typeface="Calibri"/>
                <a:cs typeface="Calibri"/>
              </a:rPr>
              <a:t>a</a:t>
            </a:r>
            <a:r>
              <a:rPr sz="2800" spc="-5" dirty="0">
                <a:latin typeface="Calibri"/>
                <a:cs typeface="Calibri"/>
              </a:rPr>
              <a:t>i</a:t>
            </a:r>
            <a:r>
              <a:rPr sz="2800" spc="-20" dirty="0">
                <a:latin typeface="Calibri"/>
                <a:cs typeface="Calibri"/>
              </a:rPr>
              <a:t>n</a:t>
            </a:r>
            <a:r>
              <a:rPr sz="2800" spc="-10" dirty="0">
                <a:latin typeface="Calibri"/>
                <a:cs typeface="Calibri"/>
              </a:rPr>
              <a:t>)</a:t>
            </a:r>
            <a:r>
              <a:rPr sz="2800" spc="-70" dirty="0">
                <a:latin typeface="Times New Roman"/>
                <a:cs typeface="Times New Roman"/>
              </a:rPr>
              <a:t> </a:t>
            </a:r>
            <a:r>
              <a:rPr sz="2800" spc="-10" dirty="0">
                <a:latin typeface="Calibri"/>
                <a:cs typeface="Calibri"/>
              </a:rPr>
              <a:t>c</a:t>
            </a:r>
            <a:r>
              <a:rPr sz="2800" spc="-20" dirty="0">
                <a:latin typeface="Calibri"/>
                <a:cs typeface="Calibri"/>
              </a:rPr>
              <a:t>oeff</a:t>
            </a:r>
            <a:r>
              <a:rPr sz="2800" spc="-10" dirty="0">
                <a:latin typeface="Calibri"/>
                <a:cs typeface="Calibri"/>
              </a:rPr>
              <a:t>ic</a:t>
            </a:r>
            <a:r>
              <a:rPr sz="2800" dirty="0">
                <a:latin typeface="Calibri"/>
                <a:cs typeface="Calibri"/>
              </a:rPr>
              <a:t>i</a:t>
            </a:r>
            <a:r>
              <a:rPr sz="2800" spc="-15" dirty="0">
                <a:latin typeface="Calibri"/>
                <a:cs typeface="Calibri"/>
              </a:rPr>
              <a:t>ent</a:t>
            </a:r>
            <a:endParaRPr sz="2800" dirty="0">
              <a:latin typeface="Calibri"/>
              <a:cs typeface="Calibri"/>
            </a:endParaRPr>
          </a:p>
          <a:p>
            <a:pPr marL="3001010" algn="ctr">
              <a:lnSpc>
                <a:spcPct val="100000"/>
              </a:lnSpc>
              <a:spcBef>
                <a:spcPts val="1800"/>
              </a:spcBef>
            </a:pPr>
            <a:r>
              <a:rPr sz="2800" spc="50" dirty="0">
                <a:latin typeface="Cambria Math"/>
                <a:cs typeface="Cambria Math"/>
              </a:rPr>
              <a:t>𝛼</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7" baseline="1984" dirty="0">
                <a:latin typeface="Cambria Math"/>
                <a:cs typeface="Cambria Math"/>
              </a:rPr>
              <a:t>[</a:t>
            </a:r>
            <a:r>
              <a:rPr sz="2800" spc="-254" dirty="0">
                <a:latin typeface="Cambria Math"/>
                <a:cs typeface="Cambria Math"/>
              </a:rPr>
              <a:t>𝑁</a:t>
            </a:r>
            <a:r>
              <a:rPr sz="3000" baseline="-16666" dirty="0">
                <a:latin typeface="Calibri"/>
                <a:cs typeface="Calibri"/>
              </a:rPr>
              <a:t>i </a:t>
            </a:r>
            <a:r>
              <a:rPr sz="3000" spc="-262" baseline="-16666" dirty="0">
                <a:latin typeface="Calibri"/>
                <a:cs typeface="Calibri"/>
              </a:rPr>
              <a:t> </a:t>
            </a:r>
            <a:r>
              <a:rPr sz="2800" spc="-25" dirty="0">
                <a:latin typeface="Cambria Math"/>
                <a:cs typeface="Cambria Math"/>
              </a:rPr>
              <a:t>−</a:t>
            </a:r>
            <a:r>
              <a:rPr sz="2800" spc="15" dirty="0">
                <a:latin typeface="Cambria Math"/>
                <a:cs typeface="Cambria Math"/>
              </a:rPr>
              <a:t> </a:t>
            </a:r>
            <a:r>
              <a:rPr sz="2800" spc="-15" dirty="0">
                <a:latin typeface="Cambria Math"/>
                <a:cs typeface="Cambria Math"/>
              </a:rPr>
              <a:t>(</a:t>
            </a:r>
            <a:r>
              <a:rPr sz="2800" spc="-120" dirty="0">
                <a:latin typeface="Cambria Math"/>
                <a:cs typeface="Cambria Math"/>
              </a:rPr>
              <a:t>𝑔</a:t>
            </a:r>
            <a:r>
              <a:rPr sz="3000" spc="172" baseline="-16666" dirty="0">
                <a:latin typeface="Calibri"/>
                <a:cs typeface="Calibri"/>
              </a:rPr>
              <a:t>i</a:t>
            </a:r>
            <a:r>
              <a:rPr sz="2800" spc="-20" dirty="0">
                <a:latin typeface="Cambria Math"/>
                <a:cs typeface="Cambria Math"/>
              </a:rPr>
              <a:t>/</a:t>
            </a:r>
            <a:r>
              <a:rPr sz="2800" spc="-125" dirty="0">
                <a:latin typeface="Cambria Math"/>
                <a:cs typeface="Cambria Math"/>
              </a:rPr>
              <a:t>𝑔</a:t>
            </a:r>
            <a:r>
              <a:rPr sz="3000" spc="179" baseline="-16666" dirty="0">
                <a:latin typeface="Calibri"/>
                <a:cs typeface="Calibri"/>
              </a:rPr>
              <a:t>k</a:t>
            </a:r>
            <a:r>
              <a:rPr sz="2800" spc="-15" dirty="0">
                <a:latin typeface="Cambria Math"/>
                <a:cs typeface="Cambria Math"/>
              </a:rPr>
              <a:t>)</a:t>
            </a:r>
            <a:r>
              <a:rPr sz="2800" spc="-265" dirty="0">
                <a:latin typeface="Cambria Math"/>
                <a:cs typeface="Cambria Math"/>
              </a:rPr>
              <a:t>𝑁</a:t>
            </a:r>
            <a:r>
              <a:rPr sz="3000" spc="179" baseline="-16666" dirty="0">
                <a:latin typeface="Calibri"/>
                <a:cs typeface="Calibri"/>
              </a:rPr>
              <a:t>k</a:t>
            </a:r>
            <a:r>
              <a:rPr sz="4200" spc="-15" baseline="1984" dirty="0">
                <a:latin typeface="Cambria Math"/>
                <a:cs typeface="Cambria Math"/>
              </a:rPr>
              <a:t>]</a:t>
            </a:r>
            <a:r>
              <a:rPr sz="4200" spc="-232" baseline="1984" dirty="0">
                <a:latin typeface="Cambria Math"/>
                <a:cs typeface="Cambria Math"/>
              </a:rPr>
              <a:t> </a:t>
            </a:r>
            <a:r>
              <a:rPr sz="2800" spc="25" dirty="0">
                <a:latin typeface="Cambria Math"/>
                <a:cs typeface="Cambria Math"/>
              </a:rPr>
              <a:t>𝜎</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endParaRPr sz="4200" baseline="2976" dirty="0">
              <a:latin typeface="Cambria Math"/>
              <a:cs typeface="Cambria Math"/>
            </a:endParaRPr>
          </a:p>
          <a:p>
            <a:pPr marL="469900" indent="-228600">
              <a:lnSpc>
                <a:spcPct val="100000"/>
              </a:lnSpc>
              <a:spcBef>
                <a:spcPts val="1800"/>
              </a:spcBef>
              <a:buFont typeface="Symbol"/>
              <a:buChar char=""/>
              <a:tabLst>
                <a:tab pos="470534" algn="l"/>
              </a:tabLst>
            </a:pPr>
            <a:r>
              <a:rPr sz="2800" spc="30" dirty="0">
                <a:latin typeface="Cambria Math"/>
                <a:cs typeface="Cambria Math"/>
              </a:rPr>
              <a:t>𝜎</a:t>
            </a:r>
            <a:r>
              <a:rPr sz="4200" spc="-22" baseline="2976" dirty="0">
                <a:latin typeface="Cambria Math"/>
                <a:cs typeface="Cambria Math"/>
              </a:rPr>
              <a:t>(</a:t>
            </a:r>
            <a:r>
              <a:rPr sz="2800" spc="50" dirty="0">
                <a:latin typeface="Cambria Math"/>
                <a:cs typeface="Cambria Math"/>
              </a:rPr>
              <a:t>𝜈</a:t>
            </a:r>
            <a:r>
              <a:rPr sz="4200" spc="-37" baseline="2976" dirty="0">
                <a:latin typeface="Cambria Math"/>
                <a:cs typeface="Cambria Math"/>
              </a:rPr>
              <a:t>)</a:t>
            </a:r>
            <a:r>
              <a:rPr sz="2800" spc="-10" dirty="0">
                <a:latin typeface="Calibri"/>
                <a:cs typeface="Calibri"/>
              </a:rPr>
              <a:t>:</a:t>
            </a:r>
            <a:r>
              <a:rPr sz="2800" spc="-70" dirty="0">
                <a:latin typeface="Times New Roman"/>
                <a:cs typeface="Times New Roman"/>
              </a:rPr>
              <a:t> </a:t>
            </a:r>
            <a:r>
              <a:rPr sz="2800" spc="-20" dirty="0">
                <a:latin typeface="Calibri"/>
                <a:cs typeface="Calibri"/>
              </a:rPr>
              <a:t>st</a:t>
            </a:r>
            <a:r>
              <a:rPr sz="2800" spc="-15" dirty="0">
                <a:latin typeface="Calibri"/>
                <a:cs typeface="Calibri"/>
              </a:rPr>
              <a:t>imulat</a:t>
            </a:r>
            <a:r>
              <a:rPr sz="2800" dirty="0">
                <a:latin typeface="Calibri"/>
                <a:cs typeface="Calibri"/>
              </a:rPr>
              <a:t>e</a:t>
            </a:r>
            <a:r>
              <a:rPr sz="2800" spc="-15" dirty="0">
                <a:latin typeface="Calibri"/>
                <a:cs typeface="Calibri"/>
              </a:rPr>
              <a:t>d-</a:t>
            </a:r>
            <a:r>
              <a:rPr sz="2800" spc="-5" dirty="0">
                <a:latin typeface="Calibri"/>
                <a:cs typeface="Calibri"/>
              </a:rPr>
              <a:t>t</a:t>
            </a:r>
            <a:r>
              <a:rPr sz="2800" spc="-15" dirty="0">
                <a:latin typeface="Calibri"/>
                <a:cs typeface="Calibri"/>
              </a:rPr>
              <a:t>ransi</a:t>
            </a:r>
            <a:r>
              <a:rPr sz="2800" spc="-10" dirty="0">
                <a:latin typeface="Calibri"/>
                <a:cs typeface="Calibri"/>
              </a:rPr>
              <a:t>ti</a:t>
            </a:r>
            <a:r>
              <a:rPr sz="280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cros</a:t>
            </a:r>
            <a:r>
              <a:rPr sz="2800" spc="-10" dirty="0">
                <a:latin typeface="Calibri"/>
                <a:cs typeface="Calibri"/>
              </a:rPr>
              <a:t>s</a:t>
            </a:r>
            <a:r>
              <a:rPr sz="2800" dirty="0">
                <a:latin typeface="Calibri"/>
                <a:cs typeface="Calibri"/>
              </a:rPr>
              <a:t>-</a:t>
            </a:r>
            <a:r>
              <a:rPr sz="2800" spc="-20" dirty="0">
                <a:latin typeface="Calibri"/>
                <a:cs typeface="Calibri"/>
              </a:rPr>
              <a:t>s</a:t>
            </a:r>
            <a:r>
              <a:rPr sz="2800" spc="-10" dirty="0">
                <a:latin typeface="Calibri"/>
                <a:cs typeface="Calibri"/>
              </a:rPr>
              <a:t>e</a:t>
            </a:r>
            <a:r>
              <a:rPr sz="2800" spc="-15" dirty="0">
                <a:latin typeface="Calibri"/>
                <a:cs typeface="Calibri"/>
              </a:rPr>
              <a:t>ct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a:t>
            </a:r>
            <a:r>
              <a:rPr sz="2800" spc="-20" dirty="0">
                <a:latin typeface="Calibri"/>
                <a:cs typeface="Calibri"/>
              </a:rPr>
              <a:t>m</a:t>
            </a:r>
            <a:r>
              <a:rPr sz="3000" spc="225" baseline="29166" dirty="0">
                <a:latin typeface="Cambria Math"/>
                <a:cs typeface="Cambria Math"/>
              </a:rPr>
              <a:t>2</a:t>
            </a:r>
            <a:r>
              <a:rPr sz="2800" spc="-20" dirty="0">
                <a:latin typeface="Calibri"/>
                <a:cs typeface="Calibri"/>
              </a:rPr>
              <a:t>].</a:t>
            </a:r>
            <a:endParaRPr sz="2800" dirty="0">
              <a:latin typeface="Calibri"/>
              <a:cs typeface="Calibri"/>
            </a:endParaRPr>
          </a:p>
          <a:p>
            <a:pPr marL="469900" indent="-228600">
              <a:lnSpc>
                <a:spcPct val="100000"/>
              </a:lnSpc>
              <a:spcBef>
                <a:spcPts val="1964"/>
              </a:spcBef>
              <a:buFont typeface="Symbol"/>
              <a:buChar char=""/>
              <a:tabLst>
                <a:tab pos="470534" algn="l"/>
              </a:tabLst>
            </a:pPr>
            <a:r>
              <a:rPr sz="2800" spc="-10" dirty="0">
                <a:latin typeface="Calibri"/>
                <a:cs typeface="Calibri"/>
              </a:rPr>
              <a:t>If</a:t>
            </a:r>
            <a:r>
              <a:rPr sz="2800" spc="-70" dirty="0">
                <a:latin typeface="Times New Roman"/>
                <a:cs typeface="Times New Roman"/>
              </a:rPr>
              <a:t> </a:t>
            </a:r>
            <a:r>
              <a:rPr sz="2800" spc="5" dirty="0">
                <a:latin typeface="Calibri"/>
                <a:cs typeface="Calibri"/>
              </a:rPr>
              <a:t>i</a:t>
            </a:r>
            <a:r>
              <a:rPr sz="2800" spc="-20" dirty="0">
                <a:latin typeface="Calibri"/>
                <a:cs typeface="Calibri"/>
              </a:rPr>
              <a:t>nvers</a:t>
            </a:r>
            <a:r>
              <a:rPr sz="2800" spc="-10" dirty="0">
                <a:latin typeface="Calibri"/>
                <a:cs typeface="Calibri"/>
              </a:rPr>
              <a:t>i</a:t>
            </a:r>
            <a:r>
              <a:rPr sz="280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sat</a:t>
            </a:r>
            <a:r>
              <a:rPr sz="2800" spc="-10" dirty="0">
                <a:latin typeface="Calibri"/>
                <a:cs typeface="Calibri"/>
              </a:rPr>
              <a:t>i</a:t>
            </a:r>
            <a:r>
              <a:rPr sz="2800" spc="-15" dirty="0">
                <a:latin typeface="Calibri"/>
                <a:cs typeface="Calibri"/>
              </a:rPr>
              <a:t>sf</a:t>
            </a:r>
            <a:r>
              <a:rPr sz="2800" spc="-5" dirty="0">
                <a:latin typeface="Calibri"/>
                <a:cs typeface="Calibri"/>
              </a:rPr>
              <a:t>i</a:t>
            </a:r>
            <a:r>
              <a:rPr sz="2800" spc="-15" dirty="0">
                <a:latin typeface="Calibri"/>
                <a:cs typeface="Calibri"/>
              </a:rPr>
              <a:t>es</a:t>
            </a:r>
            <a:endParaRPr sz="2800" dirty="0">
              <a:latin typeface="Calibri"/>
              <a:cs typeface="Calibri"/>
            </a:endParaRPr>
          </a:p>
          <a:p>
            <a:pPr marL="2999740" algn="ctr">
              <a:lnSpc>
                <a:spcPct val="100000"/>
              </a:lnSpc>
              <a:spcBef>
                <a:spcPts val="1800"/>
              </a:spcBef>
            </a:pPr>
            <a:r>
              <a:rPr sz="2800" spc="-254" dirty="0">
                <a:latin typeface="Cambria Math"/>
                <a:cs typeface="Cambria Math"/>
              </a:rPr>
              <a:t>𝑁</a:t>
            </a:r>
            <a:r>
              <a:rPr sz="3000" baseline="-16666" dirty="0">
                <a:latin typeface="Calibri"/>
                <a:cs typeface="Calibri"/>
              </a:rPr>
              <a:t>k </a:t>
            </a:r>
            <a:r>
              <a:rPr sz="3000" spc="-30" baseline="-16666" dirty="0">
                <a:latin typeface="Calibri"/>
                <a:cs typeface="Calibri"/>
              </a:rPr>
              <a:t> </a:t>
            </a:r>
            <a:r>
              <a:rPr sz="2800" spc="-25" dirty="0">
                <a:latin typeface="Cambria Math"/>
                <a:cs typeface="Cambria Math"/>
              </a:rPr>
              <a:t>&gt;</a:t>
            </a:r>
            <a:r>
              <a:rPr sz="2800" spc="165" dirty="0">
                <a:latin typeface="Cambria Math"/>
                <a:cs typeface="Cambria Math"/>
              </a:rPr>
              <a:t> </a:t>
            </a:r>
            <a:r>
              <a:rPr sz="4200" spc="-22" baseline="2976" dirty="0">
                <a:latin typeface="Cambria Math"/>
                <a:cs typeface="Cambria Math"/>
              </a:rPr>
              <a:t>(</a:t>
            </a:r>
            <a:r>
              <a:rPr sz="2800" spc="-125" dirty="0">
                <a:latin typeface="Cambria Math"/>
                <a:cs typeface="Cambria Math"/>
              </a:rPr>
              <a:t>𝑔</a:t>
            </a:r>
            <a:r>
              <a:rPr sz="3000" spc="179" baseline="-16666" dirty="0">
                <a:latin typeface="Calibri"/>
                <a:cs typeface="Calibri"/>
              </a:rPr>
              <a:t>k</a:t>
            </a:r>
            <a:r>
              <a:rPr sz="2800" spc="-20" dirty="0">
                <a:latin typeface="Cambria Math"/>
                <a:cs typeface="Cambria Math"/>
              </a:rPr>
              <a:t>/</a:t>
            </a:r>
            <a:r>
              <a:rPr sz="2800" spc="-125" dirty="0">
                <a:latin typeface="Cambria Math"/>
                <a:cs typeface="Cambria Math"/>
              </a:rPr>
              <a:t>𝑔</a:t>
            </a:r>
            <a:r>
              <a:rPr sz="3000" spc="172" baseline="-16666" dirty="0">
                <a:latin typeface="Calibri"/>
                <a:cs typeface="Calibri"/>
              </a:rPr>
              <a:t>i</a:t>
            </a:r>
            <a:r>
              <a:rPr sz="4200" spc="-22" baseline="2976" dirty="0">
                <a:latin typeface="Cambria Math"/>
                <a:cs typeface="Cambria Math"/>
              </a:rPr>
              <a:t>)</a:t>
            </a:r>
            <a:r>
              <a:rPr sz="2800" spc="-265" dirty="0">
                <a:latin typeface="Cambria Math"/>
                <a:cs typeface="Cambria Math"/>
              </a:rPr>
              <a:t>𝑁</a:t>
            </a:r>
            <a:r>
              <a:rPr sz="3000" baseline="-16666" dirty="0">
                <a:latin typeface="Calibri"/>
                <a:cs typeface="Calibri"/>
              </a:rPr>
              <a:t>i </a:t>
            </a:r>
            <a:r>
              <a:rPr sz="3000" spc="-30" baseline="-16666" dirty="0">
                <a:latin typeface="Calibri"/>
                <a:cs typeface="Calibri"/>
              </a:rPr>
              <a:t> </a:t>
            </a:r>
            <a:r>
              <a:rPr sz="2800" spc="-25" dirty="0">
                <a:latin typeface="Cambria Math"/>
                <a:cs typeface="Cambria Math"/>
              </a:rPr>
              <a:t>⇒</a:t>
            </a:r>
            <a:r>
              <a:rPr sz="2800" spc="165" dirty="0">
                <a:latin typeface="Cambria Math"/>
                <a:cs typeface="Cambria Math"/>
              </a:rPr>
              <a:t> </a:t>
            </a:r>
            <a:r>
              <a:rPr sz="2800" spc="50" dirty="0">
                <a:latin typeface="Cambria Math"/>
                <a:cs typeface="Cambria Math"/>
              </a:rPr>
              <a:t>𝛼</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&lt;</a:t>
            </a:r>
            <a:r>
              <a:rPr sz="2800" spc="155" dirty="0">
                <a:latin typeface="Cambria Math"/>
                <a:cs typeface="Cambria Math"/>
              </a:rPr>
              <a:t> </a:t>
            </a:r>
            <a:r>
              <a:rPr sz="2800" spc="-20" dirty="0">
                <a:latin typeface="Cambria Math"/>
                <a:cs typeface="Cambria Math"/>
              </a:rPr>
              <a:t>0</a:t>
            </a:r>
            <a:endParaRPr sz="2800" dirty="0">
              <a:latin typeface="Cambria Math"/>
              <a:cs typeface="Cambria Math"/>
            </a:endParaRPr>
          </a:p>
          <a:p>
            <a:pPr marL="12700">
              <a:lnSpc>
                <a:spcPct val="100000"/>
              </a:lnSpc>
              <a:spcBef>
                <a:spcPts val="1645"/>
              </a:spcBef>
            </a:pPr>
            <a:r>
              <a:rPr sz="2800" spc="-30" dirty="0">
                <a:latin typeface="Calibri"/>
                <a:cs typeface="Calibri"/>
              </a:rPr>
              <a:t>→</a:t>
            </a:r>
            <a:r>
              <a:rPr sz="2800" spc="-5" dirty="0">
                <a:latin typeface="Calibri"/>
                <a:cs typeface="Calibri"/>
              </a:rPr>
              <a:t> </a:t>
            </a:r>
            <a:r>
              <a:rPr sz="2800" spc="-20" dirty="0">
                <a:latin typeface="Calibri"/>
                <a:cs typeface="Calibri"/>
              </a:rPr>
              <a:t>beam</a:t>
            </a:r>
            <a:r>
              <a:rPr sz="2800" spc="-5" dirty="0">
                <a:latin typeface="Calibri"/>
                <a:cs typeface="Calibri"/>
              </a:rPr>
              <a:t> </a:t>
            </a:r>
            <a:r>
              <a:rPr sz="2800" dirty="0">
                <a:latin typeface="Calibri"/>
                <a:cs typeface="Calibri"/>
              </a:rPr>
              <a:t>i</a:t>
            </a:r>
            <a:r>
              <a:rPr sz="2800" spc="-15" dirty="0">
                <a:latin typeface="Calibri"/>
                <a:cs typeface="Calibri"/>
              </a:rPr>
              <a:t>s</a:t>
            </a:r>
            <a:r>
              <a:rPr sz="2800" spc="-5" dirty="0">
                <a:latin typeface="Calibri"/>
                <a:cs typeface="Calibri"/>
              </a:rPr>
              <a:t> </a:t>
            </a:r>
            <a:r>
              <a:rPr sz="2800" spc="-15" dirty="0">
                <a:latin typeface="Calibri"/>
                <a:cs typeface="Calibri"/>
              </a:rPr>
              <a:t>ampl</a:t>
            </a:r>
            <a:r>
              <a:rPr sz="2800" dirty="0">
                <a:latin typeface="Calibri"/>
                <a:cs typeface="Calibri"/>
              </a:rPr>
              <a:t>i</a:t>
            </a:r>
            <a:r>
              <a:rPr sz="2800" spc="-15" dirty="0">
                <a:latin typeface="Calibri"/>
                <a:cs typeface="Calibri"/>
              </a:rPr>
              <a:t>fied.</a:t>
            </a:r>
            <a:endParaRPr sz="28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6FD14-F878-E5E3-688F-88176C9DDDDD}"/>
              </a:ext>
            </a:extLst>
          </p:cNvPr>
          <p:cNvPicPr>
            <a:picLocks noChangeAspect="1"/>
          </p:cNvPicPr>
          <p:nvPr/>
        </p:nvPicPr>
        <p:blipFill>
          <a:blip r:embed="rId2"/>
          <a:stretch>
            <a:fillRect/>
          </a:stretch>
        </p:blipFill>
        <p:spPr>
          <a:xfrm>
            <a:off x="1828800" y="-1"/>
            <a:ext cx="7467600" cy="6930957"/>
          </a:xfrm>
          <a:prstGeom prst="rect">
            <a:avLst/>
          </a:prstGeom>
        </p:spPr>
      </p:pic>
    </p:spTree>
    <p:extLst>
      <p:ext uri="{BB962C8B-B14F-4D97-AF65-F5344CB8AC3E}">
        <p14:creationId xmlns:p14="http://schemas.microsoft.com/office/powerpoint/2010/main" val="3435457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83231"/>
            <a:ext cx="10388598" cy="495934"/>
          </a:xfrm>
          <a:prstGeom prst="rect">
            <a:avLst/>
          </a:prstGeom>
        </p:spPr>
        <p:txBody>
          <a:bodyPr vert="horz" wrap="square" lIns="0" tIns="0" rIns="0" bIns="0" rtlCol="0">
            <a:spAutoFit/>
          </a:bodyPr>
          <a:lstStyle/>
          <a:p>
            <a:pPr marL="328295">
              <a:lnSpc>
                <a:spcPct val="100000"/>
              </a:lnSpc>
            </a:pPr>
            <a:r>
              <a:rPr spc="-15" dirty="0"/>
              <a:t>Sl</a:t>
            </a:r>
            <a:r>
              <a:rPr spc="-5" dirty="0"/>
              <a:t>i</a:t>
            </a:r>
            <a:r>
              <a:rPr spc="-20" dirty="0"/>
              <a:t>de</a:t>
            </a:r>
            <a:r>
              <a:rPr spc="-5" dirty="0"/>
              <a:t> </a:t>
            </a:r>
            <a:r>
              <a:rPr spc="-15" dirty="0"/>
              <a:t>8: </a:t>
            </a:r>
            <a:r>
              <a:rPr spc="-35" dirty="0"/>
              <a:t>R</a:t>
            </a:r>
            <a:r>
              <a:rPr spc="-20" dirty="0"/>
              <a:t>ound-</a:t>
            </a:r>
            <a:r>
              <a:rPr spc="-15" dirty="0"/>
              <a:t>T</a:t>
            </a:r>
            <a:r>
              <a:rPr spc="-20" dirty="0"/>
              <a:t>r</a:t>
            </a:r>
            <a:r>
              <a:rPr spc="-5" dirty="0"/>
              <a:t>i</a:t>
            </a:r>
            <a:r>
              <a:rPr spc="-15" dirty="0"/>
              <a:t>p Analysis</a:t>
            </a:r>
            <a:r>
              <a:rPr spc="5" dirty="0"/>
              <a:t> </a:t>
            </a:r>
            <a:r>
              <a:rPr spc="-35" dirty="0">
                <a:latin typeface="Calibri"/>
                <a:cs typeface="Calibri"/>
              </a:rPr>
              <a:t>—</a:t>
            </a:r>
            <a:r>
              <a:rPr b="0" spc="-95" dirty="0">
                <a:latin typeface="Times New Roman"/>
                <a:cs typeface="Times New Roman"/>
              </a:rPr>
              <a:t> </a:t>
            </a:r>
            <a:r>
              <a:rPr spc="-30" dirty="0"/>
              <a:t>D</a:t>
            </a:r>
            <a:r>
              <a:rPr spc="-10" dirty="0"/>
              <a:t>e</a:t>
            </a:r>
            <a:r>
              <a:rPr spc="-20" dirty="0"/>
              <a:t>f</a:t>
            </a:r>
            <a:r>
              <a:rPr spc="-5" dirty="0"/>
              <a:t>i</a:t>
            </a:r>
            <a:r>
              <a:rPr spc="-20" dirty="0"/>
              <a:t>ning </a:t>
            </a:r>
            <a:r>
              <a:rPr spc="-40" dirty="0"/>
              <a:t>G</a:t>
            </a:r>
            <a:r>
              <a:rPr spc="-15" dirty="0"/>
              <a:t>ain </a:t>
            </a:r>
            <a:r>
              <a:rPr spc="-20" dirty="0"/>
              <a:t>&amp; </a:t>
            </a:r>
            <a:r>
              <a:rPr spc="-5" dirty="0"/>
              <a:t>L</a:t>
            </a:r>
            <a:r>
              <a:rPr spc="-20" dirty="0"/>
              <a:t>osses</a:t>
            </a:r>
          </a:p>
        </p:txBody>
      </p:sp>
      <p:sp>
        <p:nvSpPr>
          <p:cNvPr id="3" name="object 3"/>
          <p:cNvSpPr txBox="1">
            <a:spLocks noGrp="1"/>
          </p:cNvSpPr>
          <p:nvPr>
            <p:ph type="body" idx="1"/>
          </p:nvPr>
        </p:nvSpPr>
        <p:spPr>
          <a:prstGeom prst="rect">
            <a:avLst/>
          </a:prstGeom>
        </p:spPr>
        <p:txBody>
          <a:bodyPr vert="horz" wrap="square" lIns="0" tIns="93024" rIns="0" bIns="0" rtlCol="0">
            <a:spAutoFit/>
          </a:bodyPr>
          <a:lstStyle/>
          <a:p>
            <a:pPr marL="462915" indent="-228600">
              <a:lnSpc>
                <a:spcPct val="100000"/>
              </a:lnSpc>
              <a:buFont typeface="Symbol"/>
              <a:buChar char=""/>
              <a:tabLst>
                <a:tab pos="463550" algn="l"/>
              </a:tabLst>
            </a:pPr>
            <a:r>
              <a:rPr b="0" spc="-15" dirty="0">
                <a:latin typeface="Calibri"/>
                <a:cs typeface="Calibri"/>
              </a:rPr>
              <a:t>Act</a:t>
            </a:r>
            <a:r>
              <a:rPr b="0" spc="-5" dirty="0">
                <a:latin typeface="Calibri"/>
                <a:cs typeface="Calibri"/>
              </a:rPr>
              <a:t>i</a:t>
            </a:r>
            <a:r>
              <a:rPr b="0" spc="-15" dirty="0">
                <a:latin typeface="Calibri"/>
                <a:cs typeface="Calibri"/>
              </a:rPr>
              <a:t>ve</a:t>
            </a:r>
            <a:r>
              <a:rPr b="0" spc="-70" dirty="0">
                <a:latin typeface="Times New Roman"/>
                <a:cs typeface="Times New Roman"/>
              </a:rPr>
              <a:t> </a:t>
            </a:r>
            <a:r>
              <a:rPr b="0" spc="-15" dirty="0">
                <a:latin typeface="Calibri"/>
                <a:cs typeface="Calibri"/>
              </a:rPr>
              <a:t>medi</a:t>
            </a:r>
            <a:r>
              <a:rPr b="0" spc="-20" dirty="0">
                <a:latin typeface="Calibri"/>
                <a:cs typeface="Calibri"/>
              </a:rPr>
              <a:t>u</a:t>
            </a:r>
            <a:r>
              <a:rPr b="0" spc="-25" dirty="0">
                <a:latin typeface="Calibri"/>
                <a:cs typeface="Calibri"/>
              </a:rPr>
              <a:t>m</a:t>
            </a:r>
            <a:r>
              <a:rPr b="0" spc="-70" dirty="0">
                <a:latin typeface="Times New Roman"/>
                <a:cs typeface="Times New Roman"/>
              </a:rPr>
              <a:t> </a:t>
            </a:r>
            <a:r>
              <a:rPr b="0" dirty="0">
                <a:latin typeface="Calibri"/>
                <a:cs typeface="Calibri"/>
              </a:rPr>
              <a:t>l</a:t>
            </a:r>
            <a:r>
              <a:rPr b="0" spc="-15" dirty="0">
                <a:latin typeface="Calibri"/>
                <a:cs typeface="Calibri"/>
              </a:rPr>
              <a:t>eng</a:t>
            </a:r>
            <a:r>
              <a:rPr b="0" spc="-5" dirty="0">
                <a:latin typeface="Calibri"/>
                <a:cs typeface="Calibri"/>
              </a:rPr>
              <a:t>t</a:t>
            </a:r>
            <a:r>
              <a:rPr b="0" spc="-15" dirty="0">
                <a:latin typeface="Calibri"/>
                <a:cs typeface="Calibri"/>
              </a:rPr>
              <a:t>h</a:t>
            </a:r>
            <a:r>
              <a:rPr b="0" spc="-65" dirty="0">
                <a:latin typeface="Times New Roman"/>
                <a:cs typeface="Times New Roman"/>
              </a:rPr>
              <a:t> </a:t>
            </a:r>
            <a:r>
              <a:rPr b="0" spc="25" dirty="0">
                <a:latin typeface="Cambria Math"/>
                <a:cs typeface="Cambria Math"/>
              </a:rPr>
              <a:t>𝐿</a:t>
            </a:r>
            <a:r>
              <a:rPr b="0" spc="-10" dirty="0">
                <a:latin typeface="Calibri"/>
                <a:cs typeface="Calibri"/>
              </a:rPr>
              <a:t>;</a:t>
            </a:r>
            <a:r>
              <a:rPr b="0" spc="-70" dirty="0">
                <a:latin typeface="Times New Roman"/>
                <a:cs typeface="Times New Roman"/>
              </a:rPr>
              <a:t> </a:t>
            </a:r>
            <a:r>
              <a:rPr b="0" spc="-15" dirty="0">
                <a:latin typeface="Calibri"/>
                <a:cs typeface="Calibri"/>
              </a:rPr>
              <a:t>resona</a:t>
            </a:r>
            <a:r>
              <a:rPr b="0" spc="-5" dirty="0">
                <a:latin typeface="Calibri"/>
                <a:cs typeface="Calibri"/>
              </a:rPr>
              <a:t>t</a:t>
            </a:r>
            <a:r>
              <a:rPr b="0" spc="-20" dirty="0">
                <a:latin typeface="Calibri"/>
                <a:cs typeface="Calibri"/>
              </a:rPr>
              <a:t>o</a:t>
            </a:r>
            <a:r>
              <a:rPr b="0" spc="-10" dirty="0">
                <a:latin typeface="Calibri"/>
                <a:cs typeface="Calibri"/>
              </a:rPr>
              <a:t>r</a:t>
            </a:r>
            <a:r>
              <a:rPr b="0" spc="-70" dirty="0">
                <a:latin typeface="Times New Roman"/>
                <a:cs typeface="Times New Roman"/>
              </a:rPr>
              <a:t> </a:t>
            </a:r>
            <a:r>
              <a:rPr b="0" dirty="0">
                <a:latin typeface="Calibri"/>
                <a:cs typeface="Calibri"/>
              </a:rPr>
              <a:t>l</a:t>
            </a:r>
            <a:r>
              <a:rPr b="0" spc="-15" dirty="0">
                <a:latin typeface="Calibri"/>
                <a:cs typeface="Calibri"/>
              </a:rPr>
              <a:t>ength</a:t>
            </a:r>
            <a:r>
              <a:rPr b="0" spc="-55" dirty="0">
                <a:latin typeface="Times New Roman"/>
                <a:cs typeface="Times New Roman"/>
              </a:rPr>
              <a:t> </a:t>
            </a:r>
            <a:r>
              <a:rPr b="0" spc="-30" dirty="0">
                <a:latin typeface="Cambria Math"/>
                <a:cs typeface="Cambria Math"/>
              </a:rPr>
              <a:t>𝑑</a:t>
            </a:r>
            <a:r>
              <a:rPr b="0" spc="110" dirty="0">
                <a:latin typeface="Cambria Math"/>
                <a:cs typeface="Cambria Math"/>
              </a:rPr>
              <a:t> </a:t>
            </a:r>
            <a:r>
              <a:rPr b="0" spc="-20" dirty="0">
                <a:latin typeface="Calibri"/>
                <a:cs typeface="Calibri"/>
              </a:rPr>
              <a:t>(poss</a:t>
            </a:r>
            <a:r>
              <a:rPr b="0" spc="-10" dirty="0">
                <a:latin typeface="Calibri"/>
                <a:cs typeface="Calibri"/>
              </a:rPr>
              <a:t>i</a:t>
            </a:r>
            <a:r>
              <a:rPr b="0" spc="-20" dirty="0">
                <a:latin typeface="Calibri"/>
                <a:cs typeface="Calibri"/>
              </a:rPr>
              <a:t>b</a:t>
            </a:r>
            <a:r>
              <a:rPr b="0" spc="-10" dirty="0">
                <a:latin typeface="Calibri"/>
                <a:cs typeface="Calibri"/>
              </a:rPr>
              <a:t>ly</a:t>
            </a:r>
            <a:r>
              <a:rPr b="0" spc="-50" dirty="0">
                <a:latin typeface="Times New Roman"/>
                <a:cs typeface="Times New Roman"/>
              </a:rPr>
              <a:t> </a:t>
            </a:r>
            <a:r>
              <a:rPr b="0" spc="-30" dirty="0">
                <a:latin typeface="Cambria Math"/>
                <a:cs typeface="Cambria Math"/>
              </a:rPr>
              <a:t>𝑑</a:t>
            </a:r>
            <a:r>
              <a:rPr b="0" spc="245" dirty="0">
                <a:latin typeface="Cambria Math"/>
                <a:cs typeface="Cambria Math"/>
              </a:rPr>
              <a:t> </a:t>
            </a:r>
            <a:r>
              <a:rPr b="0" spc="-25" dirty="0">
                <a:latin typeface="Cambria Math"/>
                <a:cs typeface="Cambria Math"/>
              </a:rPr>
              <a:t>&gt;</a:t>
            </a:r>
            <a:r>
              <a:rPr b="0" spc="165" dirty="0">
                <a:latin typeface="Cambria Math"/>
                <a:cs typeface="Cambria Math"/>
              </a:rPr>
              <a:t> </a:t>
            </a:r>
            <a:r>
              <a:rPr b="0" spc="25" dirty="0">
                <a:latin typeface="Cambria Math"/>
                <a:cs typeface="Cambria Math"/>
              </a:rPr>
              <a:t>𝐿</a:t>
            </a:r>
            <a:r>
              <a:rPr b="0" spc="-10" dirty="0">
                <a:latin typeface="Calibri"/>
                <a:cs typeface="Calibri"/>
              </a:rPr>
              <a:t>).</a:t>
            </a:r>
          </a:p>
          <a:p>
            <a:pPr marL="462915" indent="-228600">
              <a:lnSpc>
                <a:spcPct val="100000"/>
              </a:lnSpc>
              <a:spcBef>
                <a:spcPts val="1964"/>
              </a:spcBef>
              <a:buFont typeface="Symbol"/>
              <a:buChar char=""/>
              <a:tabLst>
                <a:tab pos="463550" algn="l"/>
              </a:tabLst>
            </a:pPr>
            <a:r>
              <a:rPr b="0" spc="-15" dirty="0">
                <a:latin typeface="Calibri"/>
                <a:cs typeface="Calibri"/>
              </a:rPr>
              <a:t>Pure</a:t>
            </a:r>
            <a:r>
              <a:rPr b="0" spc="-75" dirty="0">
                <a:latin typeface="Times New Roman"/>
                <a:cs typeface="Times New Roman"/>
              </a:rPr>
              <a:t> </a:t>
            </a:r>
            <a:r>
              <a:rPr b="0" spc="-15" dirty="0">
                <a:latin typeface="Calibri"/>
                <a:cs typeface="Calibri"/>
              </a:rPr>
              <a:t>g</a:t>
            </a:r>
            <a:r>
              <a:rPr b="0" spc="-10" dirty="0">
                <a:latin typeface="Calibri"/>
                <a:cs typeface="Calibri"/>
              </a:rPr>
              <a:t>a</a:t>
            </a:r>
            <a:r>
              <a:rPr b="0" dirty="0">
                <a:latin typeface="Calibri"/>
                <a:cs typeface="Calibri"/>
              </a:rPr>
              <a:t>i</a:t>
            </a:r>
            <a:r>
              <a:rPr b="0" spc="-15" dirty="0">
                <a:latin typeface="Calibri"/>
                <a:cs typeface="Calibri"/>
              </a:rPr>
              <a:t>n</a:t>
            </a:r>
            <a:r>
              <a:rPr b="0" spc="-70" dirty="0">
                <a:latin typeface="Times New Roman"/>
                <a:cs typeface="Times New Roman"/>
              </a:rPr>
              <a:t> </a:t>
            </a:r>
            <a:r>
              <a:rPr b="0" spc="-20" dirty="0">
                <a:latin typeface="Calibri"/>
                <a:cs typeface="Calibri"/>
              </a:rPr>
              <a:t>ove</a:t>
            </a:r>
            <a:r>
              <a:rPr b="0" spc="-10" dirty="0">
                <a:latin typeface="Calibri"/>
                <a:cs typeface="Calibri"/>
              </a:rPr>
              <a:t>r</a:t>
            </a:r>
            <a:r>
              <a:rPr b="0" spc="-60" dirty="0">
                <a:latin typeface="Times New Roman"/>
                <a:cs typeface="Times New Roman"/>
              </a:rPr>
              <a:t> </a:t>
            </a:r>
            <a:r>
              <a:rPr b="0" spc="-10" dirty="0">
                <a:latin typeface="Calibri"/>
                <a:cs typeface="Calibri"/>
              </a:rPr>
              <a:t>r</a:t>
            </a:r>
            <a:r>
              <a:rPr b="0" spc="-5" dirty="0">
                <a:latin typeface="Calibri"/>
                <a:cs typeface="Calibri"/>
              </a:rPr>
              <a:t>o</a:t>
            </a:r>
            <a:r>
              <a:rPr b="0" spc="-20" dirty="0">
                <a:latin typeface="Calibri"/>
                <a:cs typeface="Calibri"/>
              </a:rPr>
              <a:t>un</a:t>
            </a:r>
            <a:r>
              <a:rPr b="0" spc="-10" dirty="0">
                <a:latin typeface="Calibri"/>
                <a:cs typeface="Calibri"/>
              </a:rPr>
              <a:t>d</a:t>
            </a:r>
            <a:r>
              <a:rPr b="0" spc="-15" dirty="0">
                <a:latin typeface="Calibri"/>
                <a:cs typeface="Calibri"/>
              </a:rPr>
              <a:t>-</a:t>
            </a:r>
            <a:r>
              <a:rPr b="0" spc="-5" dirty="0">
                <a:latin typeface="Calibri"/>
                <a:cs typeface="Calibri"/>
              </a:rPr>
              <a:t>t</a:t>
            </a:r>
            <a:r>
              <a:rPr b="0" spc="-15" dirty="0">
                <a:latin typeface="Calibri"/>
                <a:cs typeface="Calibri"/>
              </a:rPr>
              <a:t>rip</a:t>
            </a:r>
            <a:r>
              <a:rPr b="0" spc="-70" dirty="0">
                <a:latin typeface="Times New Roman"/>
                <a:cs typeface="Times New Roman"/>
              </a:rPr>
              <a:t> </a:t>
            </a:r>
            <a:r>
              <a:rPr b="0" spc="-20" dirty="0">
                <a:latin typeface="Calibri"/>
                <a:cs typeface="Calibri"/>
              </a:rPr>
              <a:t>(n</a:t>
            </a:r>
            <a:r>
              <a:rPr b="0" spc="-15" dirty="0">
                <a:latin typeface="Calibri"/>
                <a:cs typeface="Calibri"/>
              </a:rPr>
              <a:t>o</a:t>
            </a:r>
            <a:r>
              <a:rPr b="0" spc="-55" dirty="0">
                <a:latin typeface="Times New Roman"/>
                <a:cs typeface="Times New Roman"/>
              </a:rPr>
              <a:t> </a:t>
            </a:r>
            <a:r>
              <a:rPr b="0" spc="-15" dirty="0">
                <a:latin typeface="Calibri"/>
                <a:cs typeface="Calibri"/>
              </a:rPr>
              <a:t>extraneo</a:t>
            </a:r>
            <a:r>
              <a:rPr b="0" spc="-20" dirty="0">
                <a:latin typeface="Calibri"/>
                <a:cs typeface="Calibri"/>
              </a:rPr>
              <a:t>u</a:t>
            </a:r>
            <a:r>
              <a:rPr b="0" spc="-15" dirty="0">
                <a:latin typeface="Calibri"/>
                <a:cs typeface="Calibri"/>
              </a:rPr>
              <a:t>s</a:t>
            </a:r>
            <a:r>
              <a:rPr b="0" spc="-60" dirty="0">
                <a:latin typeface="Times New Roman"/>
                <a:cs typeface="Times New Roman"/>
              </a:rPr>
              <a:t> </a:t>
            </a:r>
            <a:r>
              <a:rPr b="0" dirty="0">
                <a:latin typeface="Calibri"/>
                <a:cs typeface="Calibri"/>
              </a:rPr>
              <a:t>l</a:t>
            </a:r>
            <a:r>
              <a:rPr b="0" spc="-20" dirty="0">
                <a:latin typeface="Calibri"/>
                <a:cs typeface="Calibri"/>
              </a:rPr>
              <a:t>oss</a:t>
            </a:r>
            <a:r>
              <a:rPr b="0" spc="-5" dirty="0">
                <a:latin typeface="Calibri"/>
                <a:cs typeface="Calibri"/>
              </a:rPr>
              <a:t>)</a:t>
            </a:r>
            <a:r>
              <a:rPr b="0" spc="-10" dirty="0">
                <a:latin typeface="Calibri"/>
                <a:cs typeface="Calibri"/>
              </a:rPr>
              <a:t>:</a:t>
            </a:r>
          </a:p>
          <a:p>
            <a:pPr marL="3511550">
              <a:lnSpc>
                <a:spcPct val="100000"/>
              </a:lnSpc>
              <a:spcBef>
                <a:spcPts val="1800"/>
              </a:spcBef>
            </a:pPr>
            <a:r>
              <a:rPr b="0" spc="85" dirty="0">
                <a:latin typeface="Cambria Math"/>
                <a:cs typeface="Cambria Math"/>
              </a:rPr>
              <a:t>𝐺</a:t>
            </a:r>
            <a:r>
              <a:rPr sz="4200" b="0" spc="-22" baseline="2976" dirty="0">
                <a:latin typeface="Cambria Math"/>
                <a:cs typeface="Cambria Math"/>
              </a:rPr>
              <a:t>(</a:t>
            </a:r>
            <a:r>
              <a:rPr sz="2800" b="0" spc="50" dirty="0">
                <a:latin typeface="Cambria Math"/>
                <a:cs typeface="Cambria Math"/>
              </a:rPr>
              <a:t>𝜈</a:t>
            </a:r>
            <a:r>
              <a:rPr sz="4200" b="0" spc="-22" baseline="2976" dirty="0">
                <a:latin typeface="Cambria Math"/>
                <a:cs typeface="Cambria Math"/>
              </a:rPr>
              <a:t>)</a:t>
            </a:r>
            <a:r>
              <a:rPr sz="4200" b="0" spc="232" baseline="2976" dirty="0">
                <a:latin typeface="Cambria Math"/>
                <a:cs typeface="Cambria Math"/>
              </a:rPr>
              <a:t> </a:t>
            </a:r>
            <a:r>
              <a:rPr sz="2800" b="0" spc="-25" dirty="0">
                <a:latin typeface="Cambria Math"/>
                <a:cs typeface="Cambria Math"/>
              </a:rPr>
              <a:t>=</a:t>
            </a:r>
            <a:r>
              <a:rPr sz="2800" b="0" spc="160" dirty="0">
                <a:latin typeface="Cambria Math"/>
                <a:cs typeface="Cambria Math"/>
              </a:rPr>
              <a:t> </a:t>
            </a:r>
            <a:r>
              <a:rPr sz="2800" b="0" spc="-15" dirty="0">
                <a:latin typeface="Cambria Math"/>
                <a:cs typeface="Cambria Math"/>
              </a:rPr>
              <a:t>e</a:t>
            </a:r>
            <a:r>
              <a:rPr sz="2800" b="0" spc="-10" dirty="0">
                <a:latin typeface="Cambria Math"/>
                <a:cs typeface="Cambria Math"/>
              </a:rPr>
              <a:t>xp</a:t>
            </a:r>
            <a:r>
              <a:rPr sz="4200" b="0" spc="-7" baseline="1984" dirty="0">
                <a:latin typeface="Cambria Math"/>
                <a:cs typeface="Cambria Math"/>
              </a:rPr>
              <a:t>[</a:t>
            </a:r>
            <a:r>
              <a:rPr sz="2800" b="0" spc="-25" dirty="0">
                <a:latin typeface="Cambria Math"/>
                <a:cs typeface="Cambria Math"/>
              </a:rPr>
              <a:t>−2</a:t>
            </a:r>
            <a:r>
              <a:rPr sz="2800" b="0" spc="50" dirty="0">
                <a:latin typeface="Cambria Math"/>
                <a:cs typeface="Cambria Math"/>
              </a:rPr>
              <a:t>𝛼</a:t>
            </a:r>
            <a:r>
              <a:rPr sz="4200" b="0" spc="-22" baseline="2976" dirty="0">
                <a:latin typeface="Cambria Math"/>
                <a:cs typeface="Cambria Math"/>
              </a:rPr>
              <a:t>(</a:t>
            </a:r>
            <a:r>
              <a:rPr sz="2800" b="0" spc="50" dirty="0">
                <a:latin typeface="Cambria Math"/>
                <a:cs typeface="Cambria Math"/>
              </a:rPr>
              <a:t>𝜈</a:t>
            </a:r>
            <a:r>
              <a:rPr sz="4200" b="0" spc="-22" baseline="2976" dirty="0">
                <a:latin typeface="Cambria Math"/>
                <a:cs typeface="Cambria Math"/>
              </a:rPr>
              <a:t>)</a:t>
            </a:r>
            <a:r>
              <a:rPr sz="2800" b="0" spc="25" dirty="0">
                <a:latin typeface="Cambria Math"/>
                <a:cs typeface="Cambria Math"/>
              </a:rPr>
              <a:t>𝐿</a:t>
            </a:r>
            <a:r>
              <a:rPr sz="4200" b="0" spc="-15" baseline="1984" dirty="0">
                <a:latin typeface="Cambria Math"/>
                <a:cs typeface="Cambria Math"/>
              </a:rPr>
              <a:t>]</a:t>
            </a:r>
            <a:endParaRPr sz="4200" baseline="1984" dirty="0">
              <a:latin typeface="Cambria Math"/>
              <a:cs typeface="Cambria Math"/>
            </a:endParaRPr>
          </a:p>
          <a:p>
            <a:pPr marL="462915" indent="-228600">
              <a:lnSpc>
                <a:spcPct val="100000"/>
              </a:lnSpc>
              <a:spcBef>
                <a:spcPts val="1800"/>
              </a:spcBef>
              <a:buFont typeface="Symbol"/>
              <a:buChar char=""/>
              <a:tabLst>
                <a:tab pos="463550" algn="l"/>
              </a:tabLst>
            </a:pPr>
            <a:r>
              <a:rPr b="0" spc="-15" dirty="0">
                <a:latin typeface="Calibri"/>
                <a:cs typeface="Calibri"/>
              </a:rPr>
              <a:t>Re</a:t>
            </a:r>
            <a:r>
              <a:rPr b="0" spc="-10" dirty="0">
                <a:latin typeface="Calibri"/>
                <a:cs typeface="Calibri"/>
              </a:rPr>
              <a:t>a</a:t>
            </a:r>
            <a:r>
              <a:rPr b="0" dirty="0">
                <a:latin typeface="Calibri"/>
                <a:cs typeface="Calibri"/>
              </a:rPr>
              <a:t>l</a:t>
            </a:r>
            <a:r>
              <a:rPr b="0" spc="-110" dirty="0">
                <a:latin typeface="Times New Roman"/>
                <a:cs typeface="Times New Roman"/>
              </a:rPr>
              <a:t> </a:t>
            </a:r>
            <a:r>
              <a:rPr b="0" spc="-15" dirty="0">
                <a:latin typeface="Calibri"/>
                <a:cs typeface="Calibri"/>
              </a:rPr>
              <a:t>c</a:t>
            </a:r>
            <a:r>
              <a:rPr b="0" spc="-10" dirty="0">
                <a:latin typeface="Calibri"/>
                <a:cs typeface="Calibri"/>
              </a:rPr>
              <a:t>avi</a:t>
            </a:r>
            <a:r>
              <a:rPr b="0" spc="-25" dirty="0">
                <a:latin typeface="Calibri"/>
                <a:cs typeface="Calibri"/>
              </a:rPr>
              <a:t>t</a:t>
            </a:r>
            <a:r>
              <a:rPr b="0" dirty="0">
                <a:latin typeface="Calibri"/>
                <a:cs typeface="Calibri"/>
              </a:rPr>
              <a:t>i</a:t>
            </a:r>
            <a:r>
              <a:rPr b="0" spc="-15" dirty="0">
                <a:latin typeface="Calibri"/>
                <a:cs typeface="Calibri"/>
              </a:rPr>
              <a:t>es</a:t>
            </a:r>
            <a:r>
              <a:rPr b="0" spc="-125" dirty="0">
                <a:latin typeface="Times New Roman"/>
                <a:cs typeface="Times New Roman"/>
              </a:rPr>
              <a:t> </a:t>
            </a:r>
            <a:r>
              <a:rPr b="0" spc="-20" dirty="0">
                <a:latin typeface="Calibri"/>
                <a:cs typeface="Calibri"/>
              </a:rPr>
              <a:t>hav</a:t>
            </a:r>
            <a:r>
              <a:rPr b="0" spc="-15" dirty="0">
                <a:latin typeface="Calibri"/>
                <a:cs typeface="Calibri"/>
              </a:rPr>
              <a:t>e</a:t>
            </a:r>
            <a:r>
              <a:rPr b="0" spc="-105" dirty="0">
                <a:latin typeface="Times New Roman"/>
                <a:cs typeface="Times New Roman"/>
              </a:rPr>
              <a:t> </a:t>
            </a:r>
            <a:r>
              <a:rPr b="0" spc="-20" dirty="0">
                <a:latin typeface="Calibri"/>
                <a:cs typeface="Calibri"/>
              </a:rPr>
              <a:t>d</a:t>
            </a:r>
            <a:r>
              <a:rPr b="0" dirty="0">
                <a:latin typeface="Calibri"/>
                <a:cs typeface="Calibri"/>
              </a:rPr>
              <a:t>i</a:t>
            </a:r>
            <a:r>
              <a:rPr b="0" spc="-15" dirty="0">
                <a:latin typeface="Calibri"/>
                <a:cs typeface="Calibri"/>
              </a:rPr>
              <a:t>str</a:t>
            </a:r>
            <a:r>
              <a:rPr b="0" spc="-10" dirty="0">
                <a:latin typeface="Calibri"/>
                <a:cs typeface="Calibri"/>
              </a:rPr>
              <a:t>i</a:t>
            </a:r>
            <a:r>
              <a:rPr b="0" spc="-20" dirty="0">
                <a:latin typeface="Calibri"/>
                <a:cs typeface="Calibri"/>
              </a:rPr>
              <a:t>bute</a:t>
            </a:r>
            <a:r>
              <a:rPr b="0" spc="-15" dirty="0">
                <a:latin typeface="Calibri"/>
                <a:cs typeface="Calibri"/>
              </a:rPr>
              <a:t>d</a:t>
            </a:r>
            <a:r>
              <a:rPr b="0" spc="-105" dirty="0">
                <a:latin typeface="Times New Roman"/>
                <a:cs typeface="Times New Roman"/>
              </a:rPr>
              <a:t> </a:t>
            </a:r>
            <a:r>
              <a:rPr b="0" dirty="0">
                <a:latin typeface="Calibri"/>
                <a:cs typeface="Calibri"/>
              </a:rPr>
              <a:t>l</a:t>
            </a:r>
            <a:r>
              <a:rPr b="0" spc="-20" dirty="0">
                <a:latin typeface="Calibri"/>
                <a:cs typeface="Calibri"/>
              </a:rPr>
              <a:t>osse</a:t>
            </a:r>
            <a:r>
              <a:rPr b="0" spc="-15" dirty="0">
                <a:latin typeface="Calibri"/>
                <a:cs typeface="Calibri"/>
              </a:rPr>
              <a:t>s</a:t>
            </a:r>
            <a:r>
              <a:rPr b="0" spc="-105" dirty="0">
                <a:latin typeface="Times New Roman"/>
                <a:cs typeface="Times New Roman"/>
              </a:rPr>
              <a:t> </a:t>
            </a:r>
            <a:r>
              <a:rPr b="0" spc="-10" dirty="0">
                <a:latin typeface="Calibri"/>
                <a:cs typeface="Calibri"/>
              </a:rPr>
              <a:t>s</a:t>
            </a:r>
            <a:r>
              <a:rPr b="0" spc="-25" dirty="0">
                <a:latin typeface="Calibri"/>
                <a:cs typeface="Calibri"/>
              </a:rPr>
              <a:t>umm</a:t>
            </a:r>
            <a:r>
              <a:rPr b="0" spc="-10" dirty="0">
                <a:latin typeface="Calibri"/>
                <a:cs typeface="Calibri"/>
              </a:rPr>
              <a:t>ari</a:t>
            </a:r>
            <a:r>
              <a:rPr b="0" spc="-20" dirty="0">
                <a:latin typeface="Calibri"/>
                <a:cs typeface="Calibri"/>
              </a:rPr>
              <a:t>se</a:t>
            </a:r>
            <a:r>
              <a:rPr b="0" spc="-15" dirty="0">
                <a:latin typeface="Calibri"/>
                <a:cs typeface="Calibri"/>
              </a:rPr>
              <a:t>d</a:t>
            </a:r>
            <a:r>
              <a:rPr b="0" spc="-105" dirty="0">
                <a:latin typeface="Times New Roman"/>
                <a:cs typeface="Times New Roman"/>
              </a:rPr>
              <a:t> </a:t>
            </a:r>
            <a:r>
              <a:rPr b="0" spc="-20" dirty="0">
                <a:latin typeface="Calibri"/>
                <a:cs typeface="Calibri"/>
              </a:rPr>
              <a:t>b</a:t>
            </a:r>
            <a:r>
              <a:rPr b="0" spc="-15" dirty="0">
                <a:latin typeface="Calibri"/>
                <a:cs typeface="Calibri"/>
              </a:rPr>
              <a:t>y</a:t>
            </a:r>
            <a:r>
              <a:rPr b="0" spc="-105" dirty="0">
                <a:latin typeface="Times New Roman"/>
                <a:cs typeface="Times New Roman"/>
              </a:rPr>
              <a:t> </a:t>
            </a:r>
            <a:r>
              <a:rPr b="0" spc="-20" dirty="0">
                <a:latin typeface="Calibri"/>
                <a:cs typeface="Calibri"/>
              </a:rPr>
              <a:t>d</a:t>
            </a:r>
            <a:r>
              <a:rPr b="0" spc="-15" dirty="0">
                <a:latin typeface="Calibri"/>
                <a:cs typeface="Calibri"/>
              </a:rPr>
              <a:t>imens</a:t>
            </a:r>
            <a:r>
              <a:rPr b="0" spc="-5" dirty="0">
                <a:latin typeface="Calibri"/>
                <a:cs typeface="Calibri"/>
              </a:rPr>
              <a:t>i</a:t>
            </a:r>
            <a:r>
              <a:rPr b="0" spc="-20" dirty="0">
                <a:latin typeface="Calibri"/>
                <a:cs typeface="Calibri"/>
              </a:rPr>
              <a:t>on</a:t>
            </a:r>
            <a:r>
              <a:rPr b="0" spc="-15" dirty="0">
                <a:latin typeface="Calibri"/>
                <a:cs typeface="Calibri"/>
              </a:rPr>
              <a:t>less</a:t>
            </a:r>
            <a:r>
              <a:rPr b="0" spc="-75" dirty="0">
                <a:latin typeface="Times New Roman"/>
                <a:cs typeface="Times New Roman"/>
              </a:rPr>
              <a:t> </a:t>
            </a:r>
            <a:r>
              <a:rPr b="0" spc="50" dirty="0">
                <a:latin typeface="Cambria Math"/>
                <a:cs typeface="Cambria Math"/>
              </a:rPr>
              <a:t>𝛾</a:t>
            </a:r>
            <a:r>
              <a:rPr b="0" dirty="0">
                <a:latin typeface="Calibri"/>
                <a:cs typeface="Calibri"/>
              </a:rPr>
              <a:t>.</a:t>
            </a:r>
          </a:p>
        </p:txBody>
      </p:sp>
      <p:sp>
        <p:nvSpPr>
          <p:cNvPr id="4" name="object 4"/>
          <p:cNvSpPr txBox="1"/>
          <p:nvPr/>
        </p:nvSpPr>
        <p:spPr>
          <a:xfrm>
            <a:off x="1130322" y="4404692"/>
            <a:ext cx="6602730" cy="948690"/>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 pos="1837689" algn="l"/>
                <a:tab pos="3135630" algn="l"/>
                <a:tab pos="5348605" algn="l"/>
              </a:tabLst>
            </a:pPr>
            <a:r>
              <a:rPr sz="2800" spc="-20" dirty="0">
                <a:latin typeface="Calibri"/>
                <a:cs typeface="Calibri"/>
              </a:rPr>
              <a:t>Source</a:t>
            </a:r>
            <a:r>
              <a:rPr sz="2800" dirty="0">
                <a:latin typeface="Calibri"/>
                <a:cs typeface="Calibri"/>
              </a:rPr>
              <a:t>s</a:t>
            </a:r>
            <a:r>
              <a:rPr sz="2800" spc="-10" dirty="0">
                <a:latin typeface="Calibri"/>
                <a:cs typeface="Calibri"/>
              </a:rPr>
              <a:t>:</a:t>
            </a:r>
            <a:r>
              <a:rPr sz="2800" dirty="0">
                <a:latin typeface="Times New Roman"/>
                <a:cs typeface="Times New Roman"/>
              </a:rPr>
              <a:t>	</a:t>
            </a:r>
            <a:r>
              <a:rPr sz="2800" spc="-15" dirty="0">
                <a:latin typeface="Calibri"/>
                <a:cs typeface="Calibri"/>
              </a:rPr>
              <a:t>mirror</a:t>
            </a:r>
            <a:r>
              <a:rPr sz="2800" dirty="0">
                <a:latin typeface="Times New Roman"/>
                <a:cs typeface="Times New Roman"/>
              </a:rPr>
              <a:t>	</a:t>
            </a:r>
            <a:r>
              <a:rPr sz="2800" spc="-15" dirty="0">
                <a:latin typeface="Calibri"/>
                <a:cs typeface="Calibri"/>
              </a:rPr>
              <a:t>transm</a:t>
            </a:r>
            <a:r>
              <a:rPr sz="2800" spc="-5" dirty="0">
                <a:latin typeface="Calibri"/>
                <a:cs typeface="Calibri"/>
              </a:rPr>
              <a:t>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4200" spc="-22" baseline="2976" dirty="0">
                <a:latin typeface="Cambria Math"/>
                <a:cs typeface="Cambria Math"/>
              </a:rPr>
              <a:t>(</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45" dirty="0">
                <a:latin typeface="Cambria Math"/>
                <a:cs typeface="Cambria Math"/>
              </a:rPr>
              <a:t>𝑅</a:t>
            </a:r>
            <a:r>
              <a:rPr sz="4200" spc="-22" baseline="2976" dirty="0">
                <a:latin typeface="Cambria Math"/>
                <a:cs typeface="Cambria Math"/>
              </a:rPr>
              <a:t>)</a:t>
            </a:r>
            <a:r>
              <a:rPr sz="2800" spc="-10" dirty="0">
                <a:latin typeface="Calibri"/>
                <a:cs typeface="Calibri"/>
              </a:rPr>
              <a:t>,</a:t>
            </a:r>
            <a:r>
              <a:rPr sz="2800" spc="-10" dirty="0">
                <a:latin typeface="Times New Roman"/>
                <a:cs typeface="Times New Roman"/>
              </a:rPr>
              <a:t> </a:t>
            </a:r>
            <a:r>
              <a:rPr sz="2800" spc="-20" dirty="0">
                <a:latin typeface="Calibri"/>
                <a:cs typeface="Calibri"/>
              </a:rPr>
              <a:t>sc</a:t>
            </a:r>
            <a:r>
              <a:rPr sz="2800" spc="-10" dirty="0">
                <a:latin typeface="Calibri"/>
                <a:cs typeface="Calibri"/>
              </a:rPr>
              <a:t>atteri</a:t>
            </a:r>
            <a:r>
              <a:rPr sz="2800" spc="-20" dirty="0">
                <a:latin typeface="Calibri"/>
                <a:cs typeface="Calibri"/>
              </a:rPr>
              <a:t>ng</a:t>
            </a:r>
            <a:r>
              <a:rPr sz="2800" spc="-10" dirty="0">
                <a:latin typeface="Calibri"/>
                <a:cs typeface="Calibri"/>
              </a:rPr>
              <a:t>,</a:t>
            </a:r>
            <a:r>
              <a:rPr sz="2800" spc="-5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ffract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a:t>
            </a:r>
            <a:r>
              <a:rPr sz="2800" dirty="0">
                <a:latin typeface="Calibri"/>
                <a:cs typeface="Calibri"/>
              </a:rPr>
              <a:t>li</a:t>
            </a:r>
            <a:r>
              <a:rPr sz="2800" spc="-20" dirty="0">
                <a:latin typeface="Calibri"/>
                <a:cs typeface="Calibri"/>
              </a:rPr>
              <a:t>pp</a:t>
            </a:r>
            <a:r>
              <a:rPr sz="2800" spc="-10" dirty="0">
                <a:latin typeface="Calibri"/>
                <a:cs typeface="Calibri"/>
              </a:rPr>
              <a:t>i</a:t>
            </a:r>
            <a:r>
              <a:rPr sz="2800" spc="-20" dirty="0">
                <a:latin typeface="Calibri"/>
                <a:cs typeface="Calibri"/>
              </a:rPr>
              <a:t>ng.</a:t>
            </a:r>
            <a:endParaRPr sz="2800" dirty="0">
              <a:latin typeface="Calibri"/>
              <a:cs typeface="Calibri"/>
            </a:endParaRPr>
          </a:p>
        </p:txBody>
      </p:sp>
      <p:sp>
        <p:nvSpPr>
          <p:cNvPr id="5" name="object 5"/>
          <p:cNvSpPr txBox="1"/>
          <p:nvPr/>
        </p:nvSpPr>
        <p:spPr>
          <a:xfrm>
            <a:off x="8081582" y="4431416"/>
            <a:ext cx="3204845" cy="381000"/>
          </a:xfrm>
          <a:prstGeom prst="rect">
            <a:avLst/>
          </a:prstGeom>
        </p:spPr>
        <p:txBody>
          <a:bodyPr vert="horz" wrap="square" lIns="0" tIns="0" rIns="0" bIns="0" rtlCol="0">
            <a:spAutoFit/>
          </a:bodyPr>
          <a:lstStyle/>
          <a:p>
            <a:pPr marL="12700">
              <a:lnSpc>
                <a:spcPct val="100000"/>
              </a:lnSpc>
              <a:tabLst>
                <a:tab pos="1535430" algn="l"/>
              </a:tabLst>
            </a:pPr>
            <a:r>
              <a:rPr sz="2800" spc="-20" dirty="0">
                <a:latin typeface="Calibri"/>
                <a:cs typeface="Calibri"/>
              </a:rPr>
              <a:t>w</a:t>
            </a:r>
            <a:r>
              <a:rPr sz="2800" spc="-5" dirty="0">
                <a:latin typeface="Calibri"/>
                <a:cs typeface="Calibri"/>
              </a:rPr>
              <a:t>i</a:t>
            </a:r>
            <a:r>
              <a:rPr sz="2800" spc="-20" dirty="0">
                <a:latin typeface="Calibri"/>
                <a:cs typeface="Calibri"/>
              </a:rPr>
              <a:t>ndow</a:t>
            </a:r>
            <a:r>
              <a:rPr sz="2800" dirty="0">
                <a:latin typeface="Times New Roman"/>
                <a:cs typeface="Times New Roman"/>
              </a:rPr>
              <a:t>	</a:t>
            </a:r>
            <a:r>
              <a:rPr sz="2800" spc="-15" dirty="0">
                <a:latin typeface="Calibri"/>
                <a:cs typeface="Calibri"/>
              </a:rPr>
              <a:t>absorpt</a:t>
            </a:r>
            <a:r>
              <a:rPr sz="2800" spc="-5" dirty="0">
                <a:latin typeface="Calibri"/>
                <a:cs typeface="Calibri"/>
              </a:rPr>
              <a:t>i</a:t>
            </a:r>
            <a:r>
              <a:rPr sz="2800" spc="-20" dirty="0">
                <a:latin typeface="Calibri"/>
                <a:cs typeface="Calibri"/>
              </a:rPr>
              <a:t>on,</a:t>
            </a:r>
            <a:endParaRPr sz="28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40FB-7315-A9ED-7458-32BDF5063DEB}"/>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C0CEBB75-D716-4AA0-22C2-B3D893E12C31}"/>
              </a:ext>
            </a:extLst>
          </p:cNvPr>
          <p:cNvPicPr>
            <a:picLocks noChangeAspect="1"/>
          </p:cNvPicPr>
          <p:nvPr/>
        </p:nvPicPr>
        <p:blipFill>
          <a:blip r:embed="rId2"/>
          <a:stretch>
            <a:fillRect/>
          </a:stretch>
        </p:blipFill>
        <p:spPr>
          <a:xfrm>
            <a:off x="1270914" y="1680918"/>
            <a:ext cx="9650172" cy="3496163"/>
          </a:xfrm>
          <a:prstGeom prst="rect">
            <a:avLst/>
          </a:prstGeom>
        </p:spPr>
      </p:pic>
    </p:spTree>
    <p:extLst>
      <p:ext uri="{BB962C8B-B14F-4D97-AF65-F5344CB8AC3E}">
        <p14:creationId xmlns:p14="http://schemas.microsoft.com/office/powerpoint/2010/main" val="370379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52400"/>
            <a:ext cx="7956550" cy="3077766"/>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20" dirty="0">
                <a:latin typeface="Calibri"/>
                <a:cs typeface="Calibri"/>
              </a:rPr>
              <a:t>Expon</a:t>
            </a:r>
            <a:r>
              <a:rPr sz="2800" spc="-10" dirty="0">
                <a:latin typeface="Calibri"/>
                <a:cs typeface="Calibri"/>
              </a:rPr>
              <a:t>e</a:t>
            </a:r>
            <a:r>
              <a:rPr sz="2800" spc="-20" dirty="0">
                <a:latin typeface="Calibri"/>
                <a:cs typeface="Calibri"/>
              </a:rPr>
              <a:t>nt</a:t>
            </a:r>
            <a:r>
              <a:rPr sz="2800" dirty="0">
                <a:latin typeface="Calibri"/>
                <a:cs typeface="Calibri"/>
              </a:rPr>
              <a:t>i</a:t>
            </a:r>
            <a:r>
              <a:rPr sz="2800" spc="-10" dirty="0">
                <a:latin typeface="Calibri"/>
                <a:cs typeface="Calibri"/>
              </a:rPr>
              <a:t>al</a:t>
            </a:r>
            <a:r>
              <a:rPr sz="2800" spc="-65" dirty="0">
                <a:latin typeface="Times New Roman"/>
                <a:cs typeface="Times New Roman"/>
              </a:rPr>
              <a:t> </a:t>
            </a:r>
            <a:r>
              <a:rPr sz="2800" spc="-20" dirty="0">
                <a:latin typeface="Calibri"/>
                <a:cs typeface="Calibri"/>
              </a:rPr>
              <a:t>dec</a:t>
            </a:r>
            <a:r>
              <a:rPr sz="2800" spc="-5" dirty="0">
                <a:latin typeface="Calibri"/>
                <a:cs typeface="Calibri"/>
              </a:rPr>
              <a:t>a</a:t>
            </a:r>
            <a:r>
              <a:rPr sz="2800" spc="-15" dirty="0">
                <a:latin typeface="Calibri"/>
                <a:cs typeface="Calibri"/>
              </a:rPr>
              <a:t>y</a:t>
            </a:r>
            <a:r>
              <a:rPr sz="2800" spc="-65" dirty="0">
                <a:latin typeface="Times New Roman"/>
                <a:cs typeface="Times New Roman"/>
              </a:rPr>
              <a:t> </a:t>
            </a:r>
            <a:r>
              <a:rPr sz="2800" spc="-20" dirty="0">
                <a:latin typeface="Calibri"/>
                <a:cs typeface="Calibri"/>
              </a:rPr>
              <a:t>o</a:t>
            </a:r>
            <a:r>
              <a:rPr sz="2800" spc="-10" dirty="0">
                <a:latin typeface="Calibri"/>
                <a:cs typeface="Calibri"/>
              </a:rPr>
              <a:t>f</a:t>
            </a:r>
            <a:r>
              <a:rPr sz="2800" spc="-80" dirty="0">
                <a:latin typeface="Times New Roman"/>
                <a:cs typeface="Times New Roman"/>
              </a:rPr>
              <a:t> </a:t>
            </a:r>
            <a:r>
              <a:rPr sz="2800" spc="5" dirty="0">
                <a:latin typeface="Calibri"/>
                <a:cs typeface="Calibri"/>
              </a:rPr>
              <a:t>i</a:t>
            </a:r>
            <a:r>
              <a:rPr sz="2800" spc="-20" dirty="0">
                <a:latin typeface="Calibri"/>
                <a:cs typeface="Calibri"/>
              </a:rPr>
              <a:t>nte</a:t>
            </a:r>
            <a:r>
              <a:rPr sz="2800" spc="-25" dirty="0">
                <a:latin typeface="Calibri"/>
                <a:cs typeface="Calibri"/>
              </a:rPr>
              <a:t>n</a:t>
            </a:r>
            <a:r>
              <a:rPr sz="2800" spc="-20" dirty="0">
                <a:latin typeface="Calibri"/>
                <a:cs typeface="Calibri"/>
              </a:rPr>
              <a:t>s</a:t>
            </a:r>
            <a:r>
              <a:rPr sz="2800" spc="-10" dirty="0">
                <a:latin typeface="Calibri"/>
                <a:cs typeface="Calibri"/>
              </a:rPr>
              <a:t>ity</a:t>
            </a:r>
            <a:r>
              <a:rPr sz="2800" spc="-65" dirty="0">
                <a:latin typeface="Times New Roman"/>
                <a:cs typeface="Times New Roman"/>
              </a:rPr>
              <a:t> </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empty</a:t>
            </a:r>
            <a:r>
              <a:rPr sz="2800" spc="-30" dirty="0">
                <a:latin typeface="Times New Roman"/>
                <a:cs typeface="Times New Roman"/>
              </a:rPr>
              <a:t> </a:t>
            </a:r>
            <a:r>
              <a:rPr sz="2800" spc="-15" dirty="0">
                <a:latin typeface="Calibri"/>
                <a:cs typeface="Calibri"/>
              </a:rPr>
              <a:t>resonator:</a:t>
            </a:r>
            <a:endParaRPr sz="2800" dirty="0">
              <a:latin typeface="Calibri"/>
              <a:cs typeface="Calibri"/>
            </a:endParaRPr>
          </a:p>
          <a:p>
            <a:pPr marL="2408555" algn="ctr">
              <a:lnSpc>
                <a:spcPct val="100000"/>
              </a:lnSpc>
              <a:spcBef>
                <a:spcPts val="1800"/>
              </a:spcBef>
            </a:pPr>
            <a:r>
              <a:rPr sz="2800" spc="-30" dirty="0">
                <a:latin typeface="Cambria Math"/>
                <a:cs typeface="Cambria Math"/>
              </a:rPr>
              <a:t>𝐼</a:t>
            </a:r>
            <a:r>
              <a:rPr sz="2800" spc="254"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4" dirty="0">
                <a:latin typeface="Cambria Math"/>
                <a:cs typeface="Cambria Math"/>
              </a:rPr>
              <a:t>𝐼</a:t>
            </a:r>
            <a:r>
              <a:rPr sz="3000" spc="60" baseline="-16666" dirty="0">
                <a:latin typeface="Cambria Math"/>
                <a:cs typeface="Cambria Math"/>
              </a:rPr>
              <a:t>0</a:t>
            </a:r>
            <a:r>
              <a:rPr sz="3000" spc="225" baseline="-16666" dirty="0">
                <a:latin typeface="Cambria Math"/>
                <a:cs typeface="Cambria Math"/>
              </a:rPr>
              <a:t> </a:t>
            </a:r>
            <a:r>
              <a:rPr sz="2800" spc="120" dirty="0">
                <a:latin typeface="Cambria Math"/>
                <a:cs typeface="Cambria Math"/>
              </a:rPr>
              <a:t>𝑒</a:t>
            </a:r>
            <a:r>
              <a:rPr sz="3000" spc="-82" baseline="29166" dirty="0">
                <a:latin typeface="Cambria Math"/>
                <a:cs typeface="Cambria Math"/>
              </a:rPr>
              <a:t>−</a:t>
            </a:r>
            <a:r>
              <a:rPr sz="3000" spc="382" baseline="29166" dirty="0">
                <a:solidFill>
                  <a:srgbClr val="FF0000"/>
                </a:solidFill>
                <a:latin typeface="Cambria Math"/>
                <a:cs typeface="Cambria Math"/>
              </a:rPr>
              <a:t>𝛾𝑦</a:t>
            </a:r>
            <a:endParaRPr sz="3000" baseline="29166" dirty="0">
              <a:solidFill>
                <a:srgbClr val="FF0000"/>
              </a:solidFill>
              <a:latin typeface="Cambria Math"/>
              <a:cs typeface="Cambria Math"/>
            </a:endParaRPr>
          </a:p>
          <a:p>
            <a:pPr marL="12700">
              <a:lnSpc>
                <a:spcPct val="100000"/>
              </a:lnSpc>
              <a:spcBef>
                <a:spcPts val="1645"/>
              </a:spcBef>
            </a:pPr>
            <a:r>
              <a:rPr sz="2800" spc="-15" dirty="0">
                <a:solidFill>
                  <a:srgbClr val="FF0000"/>
                </a:solidFill>
                <a:latin typeface="Calibri"/>
                <a:cs typeface="Calibri"/>
              </a:rPr>
              <a:t>where</a:t>
            </a:r>
            <a:r>
              <a:rPr sz="2800" spc="-55" dirty="0">
                <a:solidFill>
                  <a:srgbClr val="FF0000"/>
                </a:solidFill>
                <a:latin typeface="Times New Roman"/>
                <a:cs typeface="Times New Roman"/>
              </a:rPr>
              <a:t> </a:t>
            </a:r>
            <a:r>
              <a:rPr sz="2800" spc="20" dirty="0">
                <a:solidFill>
                  <a:srgbClr val="FF0000"/>
                </a:solidFill>
                <a:latin typeface="Cambria Math"/>
                <a:cs typeface="Cambria Math"/>
              </a:rPr>
              <a:t>𝑦</a:t>
            </a:r>
            <a:r>
              <a:rPr sz="2800" spc="-10" dirty="0">
                <a:solidFill>
                  <a:srgbClr val="FF0000"/>
                </a:solidFill>
                <a:latin typeface="Calibri"/>
                <a:cs typeface="Calibri"/>
              </a:rPr>
              <a:t>:</a:t>
            </a:r>
            <a:r>
              <a:rPr sz="2800" spc="-70" dirty="0">
                <a:solidFill>
                  <a:srgbClr val="FF0000"/>
                </a:solidFill>
                <a:latin typeface="Times New Roman"/>
                <a:cs typeface="Times New Roman"/>
              </a:rPr>
              <a:t> </a:t>
            </a:r>
            <a:r>
              <a:rPr sz="2800" spc="-25" dirty="0">
                <a:solidFill>
                  <a:srgbClr val="FF0000"/>
                </a:solidFill>
                <a:latin typeface="Calibri"/>
                <a:cs typeface="Calibri"/>
              </a:rPr>
              <a:t>numbe</a:t>
            </a:r>
            <a:r>
              <a:rPr sz="2800" spc="-10" dirty="0">
                <a:solidFill>
                  <a:srgbClr val="FF0000"/>
                </a:solidFill>
                <a:latin typeface="Calibri"/>
                <a:cs typeface="Calibri"/>
              </a:rPr>
              <a:t>r</a:t>
            </a:r>
            <a:r>
              <a:rPr sz="2800" spc="-60" dirty="0">
                <a:solidFill>
                  <a:srgbClr val="FF0000"/>
                </a:solidFill>
                <a:latin typeface="Times New Roman"/>
                <a:cs typeface="Times New Roman"/>
              </a:rPr>
              <a:t> </a:t>
            </a:r>
            <a:r>
              <a:rPr sz="2800" spc="-20" dirty="0">
                <a:solidFill>
                  <a:srgbClr val="FF0000"/>
                </a:solidFill>
                <a:latin typeface="Calibri"/>
                <a:cs typeface="Calibri"/>
              </a:rPr>
              <a:t>o</a:t>
            </a:r>
            <a:r>
              <a:rPr sz="2800" spc="-10" dirty="0">
                <a:solidFill>
                  <a:srgbClr val="FF0000"/>
                </a:solidFill>
                <a:latin typeface="Calibri"/>
                <a:cs typeface="Calibri"/>
              </a:rPr>
              <a:t>f</a:t>
            </a:r>
            <a:r>
              <a:rPr sz="2800" spc="-60" dirty="0">
                <a:solidFill>
                  <a:srgbClr val="FF0000"/>
                </a:solidFill>
                <a:latin typeface="Times New Roman"/>
                <a:cs typeface="Times New Roman"/>
              </a:rPr>
              <a:t> </a:t>
            </a:r>
            <a:r>
              <a:rPr sz="2800" spc="-10" dirty="0">
                <a:solidFill>
                  <a:srgbClr val="FF0000"/>
                </a:solidFill>
                <a:latin typeface="Calibri"/>
                <a:cs typeface="Calibri"/>
              </a:rPr>
              <a:t>ro</a:t>
            </a:r>
            <a:r>
              <a:rPr sz="2800" spc="-20" dirty="0">
                <a:solidFill>
                  <a:srgbClr val="FF0000"/>
                </a:solidFill>
                <a:latin typeface="Calibri"/>
                <a:cs typeface="Calibri"/>
              </a:rPr>
              <a:t>un</a:t>
            </a:r>
            <a:r>
              <a:rPr sz="2800" spc="-10" dirty="0">
                <a:solidFill>
                  <a:srgbClr val="FF0000"/>
                </a:solidFill>
                <a:latin typeface="Calibri"/>
                <a:cs typeface="Calibri"/>
              </a:rPr>
              <a:t>d</a:t>
            </a:r>
            <a:r>
              <a:rPr sz="2800" spc="-15" dirty="0">
                <a:solidFill>
                  <a:srgbClr val="FF0000"/>
                </a:solidFill>
                <a:latin typeface="Calibri"/>
                <a:cs typeface="Calibri"/>
              </a:rPr>
              <a:t>-</a:t>
            </a:r>
            <a:r>
              <a:rPr sz="2800" spc="-5" dirty="0">
                <a:solidFill>
                  <a:srgbClr val="FF0000"/>
                </a:solidFill>
                <a:latin typeface="Calibri"/>
                <a:cs typeface="Calibri"/>
              </a:rPr>
              <a:t>t</a:t>
            </a:r>
            <a:r>
              <a:rPr sz="2800" spc="-10" dirty="0">
                <a:solidFill>
                  <a:srgbClr val="FF0000"/>
                </a:solidFill>
                <a:latin typeface="Calibri"/>
                <a:cs typeface="Calibri"/>
              </a:rPr>
              <a:t>ri</a:t>
            </a:r>
            <a:r>
              <a:rPr sz="2800" spc="-20" dirty="0">
                <a:solidFill>
                  <a:srgbClr val="FF0000"/>
                </a:solidFill>
                <a:latin typeface="Calibri"/>
                <a:cs typeface="Calibri"/>
              </a:rPr>
              <a:t>ps.</a:t>
            </a:r>
            <a:endParaRPr sz="2800" dirty="0">
              <a:solidFill>
                <a:srgbClr val="FF0000"/>
              </a:solidFill>
              <a:latin typeface="Calibri"/>
              <a:cs typeface="Calibri"/>
            </a:endParaRPr>
          </a:p>
          <a:p>
            <a:pPr marL="469900" indent="-228600">
              <a:lnSpc>
                <a:spcPct val="100000"/>
              </a:lnSpc>
              <a:spcBef>
                <a:spcPts val="1964"/>
              </a:spcBef>
              <a:buFont typeface="Symbol"/>
              <a:buChar char=""/>
              <a:tabLst>
                <a:tab pos="470534" algn="l"/>
              </a:tabLst>
            </a:pPr>
            <a:r>
              <a:rPr sz="2800" spc="-25" dirty="0">
                <a:latin typeface="Calibri"/>
                <a:cs typeface="Calibri"/>
              </a:rPr>
              <a:t>Comb</a:t>
            </a:r>
            <a:r>
              <a:rPr sz="2800" dirty="0">
                <a:latin typeface="Calibri"/>
                <a:cs typeface="Calibri"/>
              </a:rPr>
              <a:t>i</a:t>
            </a:r>
            <a:r>
              <a:rPr sz="2800" spc="-20" dirty="0">
                <a:latin typeface="Calibri"/>
                <a:cs typeface="Calibri"/>
              </a:rPr>
              <a:t>ne</a:t>
            </a:r>
            <a:r>
              <a:rPr sz="2800" spc="-15" dirty="0">
                <a:latin typeface="Calibri"/>
                <a:cs typeface="Calibri"/>
              </a:rPr>
              <a:t>d</a:t>
            </a:r>
            <a:r>
              <a:rPr sz="2800" spc="-65" dirty="0">
                <a:latin typeface="Times New Roman"/>
                <a:cs typeface="Times New Roman"/>
              </a:rPr>
              <a:t> </a:t>
            </a:r>
            <a:r>
              <a:rPr sz="2800" spc="-15" dirty="0">
                <a:latin typeface="Calibri"/>
                <a:cs typeface="Calibri"/>
              </a:rPr>
              <a:t>effe</a:t>
            </a:r>
            <a:r>
              <a:rPr sz="2800" spc="-10" dirty="0">
                <a:latin typeface="Calibri"/>
                <a:cs typeface="Calibri"/>
              </a:rPr>
              <a:t>ct</a:t>
            </a:r>
            <a:r>
              <a:rPr sz="2800" spc="-70" dirty="0">
                <a:latin typeface="Times New Roman"/>
                <a:cs typeface="Times New Roman"/>
              </a:rPr>
              <a:t> </a:t>
            </a:r>
            <a:r>
              <a:rPr sz="2800" spc="-15" dirty="0">
                <a:latin typeface="Calibri"/>
                <a:cs typeface="Calibri"/>
              </a:rPr>
              <a:t>(s</a:t>
            </a:r>
            <a:r>
              <a:rPr sz="2800" dirty="0">
                <a:latin typeface="Calibri"/>
                <a:cs typeface="Calibri"/>
              </a:rPr>
              <a:t>i</a:t>
            </a:r>
            <a:r>
              <a:rPr sz="2800" spc="-20" dirty="0">
                <a:latin typeface="Calibri"/>
                <a:cs typeface="Calibri"/>
              </a:rPr>
              <a:t>ng</a:t>
            </a:r>
            <a:r>
              <a:rPr sz="2800" spc="-15" dirty="0">
                <a:latin typeface="Calibri"/>
                <a:cs typeface="Calibri"/>
              </a:rPr>
              <a:t>le</a:t>
            </a:r>
            <a:r>
              <a:rPr sz="2800" spc="-70" dirty="0">
                <a:latin typeface="Times New Roman"/>
                <a:cs typeface="Times New Roman"/>
              </a:rPr>
              <a:t> </a:t>
            </a:r>
            <a:r>
              <a:rPr sz="2800" spc="-15" dirty="0">
                <a:latin typeface="Calibri"/>
                <a:cs typeface="Calibri"/>
              </a:rPr>
              <a:t>roun</a:t>
            </a:r>
            <a:r>
              <a:rPr sz="2800" spc="-5" dirty="0">
                <a:latin typeface="Calibri"/>
                <a:cs typeface="Calibri"/>
              </a:rPr>
              <a:t>d-</a:t>
            </a:r>
            <a:r>
              <a:rPr sz="2800" spc="-10" dirty="0">
                <a:latin typeface="Calibri"/>
                <a:cs typeface="Calibri"/>
              </a:rPr>
              <a:t>tri</a:t>
            </a:r>
            <a:r>
              <a:rPr sz="2800" spc="-20" dirty="0">
                <a:latin typeface="Calibri"/>
                <a:cs typeface="Calibri"/>
              </a:rPr>
              <a:t>p):</a:t>
            </a:r>
            <a:endParaRPr sz="2800" dirty="0">
              <a:latin typeface="Calibri"/>
              <a:cs typeface="Calibri"/>
            </a:endParaRPr>
          </a:p>
          <a:p>
            <a:pPr marL="2427605" algn="ctr">
              <a:lnSpc>
                <a:spcPct val="100000"/>
              </a:lnSpc>
              <a:spcBef>
                <a:spcPts val="1815"/>
              </a:spcBef>
            </a:pPr>
            <a:r>
              <a:rPr sz="2800" spc="55" dirty="0">
                <a:latin typeface="Cambria Math"/>
                <a:cs typeface="Cambria Math"/>
              </a:rPr>
              <a:t>𝐼</a:t>
            </a:r>
            <a:r>
              <a:rPr sz="4200" spc="-22" baseline="2976" dirty="0">
                <a:latin typeface="Cambria Math"/>
                <a:cs typeface="Cambria Math"/>
              </a:rPr>
              <a:t>(</a:t>
            </a:r>
            <a:r>
              <a:rPr sz="2800" spc="45" dirty="0">
                <a:latin typeface="Cambria Math"/>
                <a:cs typeface="Cambria Math"/>
              </a:rPr>
              <a:t>𝜈</a:t>
            </a:r>
            <a:r>
              <a:rPr sz="2800" spc="-10" dirty="0">
                <a:latin typeface="Cambria Math"/>
                <a:cs typeface="Cambria Math"/>
              </a:rPr>
              <a:t>,</a:t>
            </a:r>
            <a:r>
              <a:rPr sz="2800" spc="-150" dirty="0">
                <a:latin typeface="Cambria Math"/>
                <a:cs typeface="Cambria Math"/>
              </a:rPr>
              <a:t> </a:t>
            </a:r>
            <a:r>
              <a:rPr sz="2800" spc="-20" dirty="0">
                <a:latin typeface="Cambria Math"/>
                <a:cs typeface="Cambria Math"/>
              </a:rPr>
              <a:t>2</a:t>
            </a:r>
            <a:r>
              <a:rPr sz="2800" spc="-150" dirty="0">
                <a:latin typeface="Cambria Math"/>
                <a:cs typeface="Cambria Math"/>
              </a:rPr>
              <a:t> </a:t>
            </a:r>
            <a:r>
              <a:rPr sz="2800" spc="50" dirty="0">
                <a:latin typeface="Cambria Math"/>
                <a:cs typeface="Cambria Math"/>
              </a:rPr>
              <a:t>𝑑</a:t>
            </a:r>
            <a:r>
              <a:rPr sz="4200" spc="-22" baseline="2976" dirty="0">
                <a:latin typeface="Cambria Math"/>
                <a:cs typeface="Cambria Math"/>
              </a:rPr>
              <a:t>)</a:t>
            </a:r>
            <a:r>
              <a:rPr sz="4200" spc="26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𝐼</a:t>
            </a:r>
            <a:r>
              <a:rPr sz="4200" spc="-22" baseline="2976" dirty="0">
                <a:latin typeface="Cambria Math"/>
                <a:cs typeface="Cambria Math"/>
              </a:rPr>
              <a:t>(</a:t>
            </a:r>
            <a:r>
              <a:rPr sz="2800" spc="50" dirty="0">
                <a:latin typeface="Cambria Math"/>
                <a:cs typeface="Cambria Math"/>
              </a:rPr>
              <a:t>𝜈</a:t>
            </a:r>
            <a:r>
              <a:rPr sz="2800" spc="-10" dirty="0">
                <a:latin typeface="Cambria Math"/>
                <a:cs typeface="Cambria Math"/>
              </a:rPr>
              <a:t>,</a:t>
            </a:r>
            <a:r>
              <a:rPr sz="2800" spc="-150" dirty="0">
                <a:latin typeface="Cambria Math"/>
                <a:cs typeface="Cambria Math"/>
              </a:rPr>
              <a:t> </a:t>
            </a:r>
            <a:r>
              <a:rPr sz="2800" spc="-25" dirty="0">
                <a:latin typeface="Cambria Math"/>
                <a:cs typeface="Cambria Math"/>
              </a:rPr>
              <a:t>0</a:t>
            </a:r>
            <a:r>
              <a:rPr sz="4200" spc="-22" baseline="2976" dirty="0">
                <a:latin typeface="Cambria Math"/>
                <a:cs typeface="Cambria Math"/>
              </a:rPr>
              <a:t>)</a:t>
            </a:r>
            <a:r>
              <a:rPr sz="4200" spc="-217" baseline="2976" dirty="0">
                <a:latin typeface="Cambria Math"/>
                <a:cs typeface="Cambria Math"/>
              </a:rPr>
              <a:t> </a:t>
            </a:r>
            <a:r>
              <a:rPr sz="2800" spc="-15" dirty="0">
                <a:latin typeface="Cambria Math"/>
                <a:cs typeface="Cambria Math"/>
              </a:rPr>
              <a:t>e</a:t>
            </a:r>
            <a:r>
              <a:rPr sz="2800" spc="-10" dirty="0">
                <a:latin typeface="Cambria Math"/>
                <a:cs typeface="Cambria Math"/>
              </a:rPr>
              <a:t>xp</a:t>
            </a:r>
            <a:r>
              <a:rPr sz="4200" spc="-7" baseline="1984" dirty="0">
                <a:latin typeface="Cambria Math"/>
                <a:cs typeface="Cambria Math"/>
              </a:rPr>
              <a:t>[</a:t>
            </a:r>
            <a:r>
              <a:rPr sz="2800" spc="-25" dirty="0">
                <a:latin typeface="Cambria Math"/>
                <a:cs typeface="Cambria Math"/>
              </a:rPr>
              <a:t>−2</a:t>
            </a:r>
            <a:r>
              <a:rPr sz="2800" spc="45" dirty="0">
                <a:latin typeface="Cambria Math"/>
                <a:cs typeface="Cambria Math"/>
              </a:rPr>
              <a:t>𝛼</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2800" spc="-30" dirty="0">
                <a:latin typeface="Cambria Math"/>
                <a:cs typeface="Cambria Math"/>
              </a:rPr>
              <a:t>𝐿</a:t>
            </a:r>
            <a:r>
              <a:rPr sz="2800" spc="5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𝛾</a:t>
            </a:r>
            <a:r>
              <a:rPr sz="4200" spc="-15" baseline="1984" dirty="0">
                <a:latin typeface="Cambria Math"/>
                <a:cs typeface="Cambria Math"/>
              </a:rPr>
              <a:t>]</a:t>
            </a:r>
            <a:endParaRPr sz="4200" baseline="1984" dirty="0">
              <a:latin typeface="Cambria Math"/>
              <a:cs typeface="Cambria Math"/>
            </a:endParaRPr>
          </a:p>
        </p:txBody>
      </p:sp>
      <p:sp>
        <p:nvSpPr>
          <p:cNvPr id="4" name="TextBox 3">
            <a:extLst>
              <a:ext uri="{FF2B5EF4-FFF2-40B4-BE49-F238E27FC236}">
                <a16:creationId xmlns:a16="http://schemas.microsoft.com/office/drawing/2014/main" id="{FA89B4DF-D495-276D-3F7B-3DA438BE9FA9}"/>
              </a:ext>
            </a:extLst>
          </p:cNvPr>
          <p:cNvSpPr txBox="1"/>
          <p:nvPr/>
        </p:nvSpPr>
        <p:spPr>
          <a:xfrm>
            <a:off x="228600" y="3599260"/>
            <a:ext cx="11353800" cy="3139321"/>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For the laser to oscillate, the intensity must at least remain constant, and ideally grow, from one round trip to the next. This means the overall argument of the exponential must be greater than or equal to zero: </a:t>
            </a:r>
            <a:r>
              <a:rPr lang="en-US" sz="1800" b="0" i="0" u="none" strike="noStrike" baseline="0" dirty="0">
                <a:solidFill>
                  <a:srgbClr val="000000"/>
                </a:solidFill>
                <a:latin typeface="Cambria Math" panose="02040503050406030204" pitchFamily="18" charset="0"/>
              </a:rPr>
              <a:t>−2𝛼(𝜈)𝐿−𝛾≥0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FF0000"/>
                </a:solidFill>
                <a:latin typeface="Arial" panose="020B0604020202020204" pitchFamily="34" charset="0"/>
              </a:rPr>
              <a:t>This implies that the gain term must overcome the loss term: −2𝛼(𝜈)𝐿≥𝛾 </a:t>
            </a:r>
          </a:p>
          <a:p>
            <a:r>
              <a:rPr lang="en-US" sz="1800" b="0" i="0" u="none" strike="noStrike" baseline="0" dirty="0">
                <a:solidFill>
                  <a:srgbClr val="000000"/>
                </a:solidFill>
                <a:latin typeface="Arial" panose="020B0604020202020204" pitchFamily="34" charset="0"/>
              </a:rPr>
              <a:t>Since </a:t>
            </a:r>
            <a:r>
              <a:rPr lang="en-US" sz="1800" b="0" i="0" u="none" strike="noStrike" baseline="0" dirty="0">
                <a:solidFill>
                  <a:srgbClr val="000000"/>
                </a:solidFill>
                <a:latin typeface="Cambria Math" panose="02040503050406030204" pitchFamily="18" charset="0"/>
              </a:rPr>
              <a:t>𝛼(𝜈) </a:t>
            </a:r>
            <a:r>
              <a:rPr lang="en-US" sz="1800" b="0" i="0" u="none" strike="noStrike" baseline="0" dirty="0">
                <a:solidFill>
                  <a:srgbClr val="000000"/>
                </a:solidFill>
                <a:latin typeface="Arial" panose="020B0604020202020204" pitchFamily="34" charset="0"/>
              </a:rPr>
              <a:t>is negative for gain (say, </a:t>
            </a:r>
            <a:r>
              <a:rPr lang="en-US" sz="1800" b="0" i="0" u="none" strike="noStrike" baseline="0" dirty="0">
                <a:solidFill>
                  <a:srgbClr val="000000"/>
                </a:solidFill>
                <a:latin typeface="Cambria Math" panose="02040503050406030204" pitchFamily="18" charset="0"/>
              </a:rPr>
              <a:t>𝛼(𝜈)=−𝑔(𝜈) </a:t>
            </a:r>
            <a:r>
              <a:rPr lang="en-US" sz="1800" b="0" i="0" u="none" strike="noStrike" baseline="0" dirty="0">
                <a:solidFill>
                  <a:srgbClr val="000000"/>
                </a:solidFill>
                <a:latin typeface="Arial" panose="020B0604020202020204" pitchFamily="34" charset="0"/>
              </a:rPr>
              <a:t>where </a:t>
            </a:r>
            <a:r>
              <a:rPr lang="en-US" sz="1800" b="0" i="0" u="none" strike="noStrike" baseline="0" dirty="0">
                <a:solidFill>
                  <a:srgbClr val="000000"/>
                </a:solidFill>
                <a:latin typeface="Cambria Math" panose="02040503050406030204" pitchFamily="18" charset="0"/>
              </a:rPr>
              <a:t>𝑔(𝜈) </a:t>
            </a:r>
            <a:r>
              <a:rPr lang="en-US" sz="1800" b="0" i="0" u="none" strike="noStrike" baseline="0" dirty="0">
                <a:solidFill>
                  <a:srgbClr val="000000"/>
                </a:solidFill>
                <a:latin typeface="Arial" panose="020B0604020202020204" pitchFamily="34" charset="0"/>
              </a:rPr>
              <a:t>is positive gain coefficient), this condition becomes: </a:t>
            </a:r>
            <a:r>
              <a:rPr lang="en-US" sz="1800" b="0" i="0" u="none" strike="noStrike" baseline="0" dirty="0">
                <a:solidFill>
                  <a:srgbClr val="FF0000"/>
                </a:solidFill>
                <a:latin typeface="Cambria Math" panose="02040503050406030204" pitchFamily="18" charset="0"/>
              </a:rPr>
              <a:t>2 𝑔(𝜈)𝐿≥𝛾 </a:t>
            </a:r>
            <a:endParaRPr lang="en-US" sz="1800" b="0" i="0" u="none" strike="noStrike" baseline="0" dirty="0">
              <a:solidFill>
                <a:srgbClr val="FF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This is the fundamental condition for lasing threshold: the round-trip gain </a:t>
            </a:r>
            <a:r>
              <a:rPr lang="en-US" sz="1800" b="0" i="0" u="none" strike="noStrike" baseline="0" dirty="0">
                <a:solidFill>
                  <a:srgbClr val="000000"/>
                </a:solidFill>
                <a:latin typeface="Cambria Math" panose="02040503050406030204" pitchFamily="18" charset="0"/>
              </a:rPr>
              <a:t>(2 𝑔(𝜈)𝐿) </a:t>
            </a:r>
            <a:r>
              <a:rPr lang="en-US" sz="1800" b="0" i="0" u="none" strike="noStrike" baseline="0" dirty="0">
                <a:solidFill>
                  <a:srgbClr val="000000"/>
                </a:solidFill>
                <a:latin typeface="Arial" panose="020B0604020202020204" pitchFamily="34" charset="0"/>
              </a:rPr>
              <a:t>must equal or exceed the </a:t>
            </a:r>
            <a:r>
              <a:rPr lang="en-US" sz="1800" b="0" i="0" u="none" strike="noStrike" baseline="0" dirty="0">
                <a:solidFill>
                  <a:srgbClr val="00B050"/>
                </a:solidFill>
                <a:latin typeface="Arial" panose="020B0604020202020204" pitchFamily="34" charset="0"/>
              </a:rPr>
              <a:t>round-trip losses (</a:t>
            </a:r>
            <a:r>
              <a:rPr lang="en-US" sz="1800" b="0" i="0" u="none" strike="noStrike" baseline="0" dirty="0">
                <a:solidFill>
                  <a:srgbClr val="00B050"/>
                </a:solidFill>
                <a:latin typeface="Cambria Math" panose="02040503050406030204" pitchFamily="18" charset="0"/>
              </a:rPr>
              <a:t>𝛾</a:t>
            </a:r>
            <a:r>
              <a:rPr lang="en-US" sz="1800" b="0" i="0" u="none" strike="noStrike" baseline="0" dirty="0">
                <a:solidFill>
                  <a:srgbClr val="00B050"/>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When gain exactly equals loss, the laser is at threshold. When gain exceeds loss, the intensity builds up.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94995">
              <a:lnSpc>
                <a:spcPct val="100000"/>
              </a:lnSpc>
            </a:pPr>
            <a:r>
              <a:rPr spc="-15" dirty="0"/>
              <a:t>Sl</a:t>
            </a:r>
            <a:r>
              <a:rPr spc="-5" dirty="0"/>
              <a:t>i</a:t>
            </a:r>
            <a:r>
              <a:rPr spc="-20" dirty="0"/>
              <a:t>de</a:t>
            </a:r>
            <a:r>
              <a:rPr spc="-5" dirty="0"/>
              <a:t> </a:t>
            </a:r>
            <a:r>
              <a:rPr spc="-15" dirty="0"/>
              <a:t>9: Laser</a:t>
            </a:r>
            <a:r>
              <a:rPr spc="-5" dirty="0"/>
              <a:t> </a:t>
            </a:r>
            <a:r>
              <a:rPr spc="-25" dirty="0"/>
              <a:t>Thr</a:t>
            </a:r>
            <a:r>
              <a:rPr spc="-15" dirty="0"/>
              <a:t>e</a:t>
            </a:r>
            <a:r>
              <a:rPr spc="-20" dirty="0"/>
              <a:t>shold</a:t>
            </a:r>
            <a:r>
              <a:rPr spc="0" dirty="0"/>
              <a:t> </a:t>
            </a:r>
            <a:r>
              <a:rPr spc="-35" dirty="0">
                <a:latin typeface="Calibri"/>
                <a:cs typeface="Calibri"/>
              </a:rPr>
              <a:t>—</a:t>
            </a:r>
            <a:r>
              <a:rPr b="0" spc="-95" dirty="0">
                <a:latin typeface="Times New Roman"/>
                <a:cs typeface="Times New Roman"/>
              </a:rPr>
              <a:t> </a:t>
            </a:r>
            <a:r>
              <a:rPr spc="-15" dirty="0"/>
              <a:t>Step-b</a:t>
            </a:r>
            <a:r>
              <a:rPr spc="-25" dirty="0"/>
              <a:t>y</a:t>
            </a:r>
            <a:r>
              <a:rPr spc="-15" dirty="0"/>
              <a:t>-Step</a:t>
            </a:r>
            <a:r>
              <a:rPr spc="-20" dirty="0"/>
              <a:t> </a:t>
            </a:r>
            <a:r>
              <a:rPr spc="-30" dirty="0"/>
              <a:t>D</a:t>
            </a:r>
            <a:r>
              <a:rPr spc="-15" dirty="0"/>
              <a:t>e</a:t>
            </a:r>
            <a:r>
              <a:rPr spc="-20" dirty="0"/>
              <a:t>r</a:t>
            </a:r>
            <a:r>
              <a:rPr spc="-5" dirty="0"/>
              <a:t>i</a:t>
            </a:r>
            <a:r>
              <a:rPr spc="-20" dirty="0"/>
              <a:t>vation</a:t>
            </a:r>
          </a:p>
        </p:txBody>
      </p:sp>
      <p:sp>
        <p:nvSpPr>
          <p:cNvPr id="3" name="object 3"/>
          <p:cNvSpPr txBox="1"/>
          <p:nvPr/>
        </p:nvSpPr>
        <p:spPr>
          <a:xfrm>
            <a:off x="901700" y="1764660"/>
            <a:ext cx="7314565" cy="3731791"/>
          </a:xfrm>
          <a:prstGeom prst="rect">
            <a:avLst/>
          </a:prstGeom>
        </p:spPr>
        <p:txBody>
          <a:bodyPr vert="horz" wrap="square" lIns="0" tIns="0" rIns="0" bIns="0" rtlCol="0">
            <a:spAutoFit/>
          </a:bodyPr>
          <a:lstStyle/>
          <a:p>
            <a:pPr marL="12700">
              <a:lnSpc>
                <a:spcPct val="100000"/>
              </a:lnSpc>
            </a:pPr>
            <a:r>
              <a:rPr sz="3000" b="1" spc="-25" dirty="0">
                <a:solidFill>
                  <a:srgbClr val="FF0000"/>
                </a:solidFill>
                <a:latin typeface="Calibri"/>
                <a:cs typeface="Calibri"/>
              </a:rPr>
              <a:t>Co</a:t>
            </a:r>
            <a:r>
              <a:rPr sz="3000" b="1" spc="-30" dirty="0">
                <a:solidFill>
                  <a:srgbClr val="FF0000"/>
                </a:solidFill>
                <a:latin typeface="Calibri"/>
                <a:cs typeface="Calibri"/>
              </a:rPr>
              <a:t>n</a:t>
            </a:r>
            <a:r>
              <a:rPr sz="3000" b="1" spc="-15" dirty="0">
                <a:solidFill>
                  <a:srgbClr val="FF0000"/>
                </a:solidFill>
                <a:latin typeface="Calibri"/>
                <a:cs typeface="Calibri"/>
              </a:rPr>
              <a:t>dition</a:t>
            </a:r>
            <a:r>
              <a:rPr sz="3000" b="1" spc="-80" dirty="0">
                <a:solidFill>
                  <a:srgbClr val="FF0000"/>
                </a:solidFill>
                <a:latin typeface="Times New Roman"/>
                <a:cs typeface="Times New Roman"/>
              </a:rPr>
              <a:t> </a:t>
            </a:r>
            <a:r>
              <a:rPr sz="3000" b="1" spc="-5" dirty="0">
                <a:solidFill>
                  <a:srgbClr val="FF0000"/>
                </a:solidFill>
                <a:latin typeface="Calibri"/>
                <a:cs typeface="Calibri"/>
              </a:rPr>
              <a:t>fo</a:t>
            </a:r>
            <a:r>
              <a:rPr sz="3000" b="1" dirty="0">
                <a:solidFill>
                  <a:srgbClr val="FF0000"/>
                </a:solidFill>
                <a:latin typeface="Calibri"/>
                <a:cs typeface="Calibri"/>
              </a:rPr>
              <a:t>r</a:t>
            </a:r>
            <a:r>
              <a:rPr sz="3000" b="1" spc="-60" dirty="0">
                <a:solidFill>
                  <a:srgbClr val="FF0000"/>
                </a:solidFill>
                <a:latin typeface="Times New Roman"/>
                <a:cs typeface="Times New Roman"/>
              </a:rPr>
              <a:t> </a:t>
            </a:r>
            <a:r>
              <a:rPr sz="3000" b="1" spc="-15" dirty="0">
                <a:solidFill>
                  <a:srgbClr val="FF0000"/>
                </a:solidFill>
                <a:latin typeface="Calibri"/>
                <a:cs typeface="Calibri"/>
              </a:rPr>
              <a:t>Net</a:t>
            </a:r>
            <a:r>
              <a:rPr sz="3000" b="1" spc="-75" dirty="0">
                <a:solidFill>
                  <a:srgbClr val="FF0000"/>
                </a:solidFill>
                <a:latin typeface="Times New Roman"/>
                <a:cs typeface="Times New Roman"/>
              </a:rPr>
              <a:t> </a:t>
            </a:r>
            <a:r>
              <a:rPr sz="3000" b="1" spc="-20" dirty="0">
                <a:solidFill>
                  <a:srgbClr val="FF0000"/>
                </a:solidFill>
                <a:latin typeface="Calibri"/>
                <a:cs typeface="Calibri"/>
              </a:rPr>
              <a:t>Amp</a:t>
            </a:r>
            <a:r>
              <a:rPr sz="3000" b="1" spc="-25" dirty="0">
                <a:solidFill>
                  <a:srgbClr val="FF0000"/>
                </a:solidFill>
                <a:latin typeface="Calibri"/>
                <a:cs typeface="Calibri"/>
              </a:rPr>
              <a:t>l</a:t>
            </a:r>
            <a:r>
              <a:rPr sz="3000" b="1" spc="-15" dirty="0">
                <a:solidFill>
                  <a:srgbClr val="FF0000"/>
                </a:solidFill>
                <a:latin typeface="Calibri"/>
                <a:cs typeface="Calibri"/>
              </a:rPr>
              <a:t>ification</a:t>
            </a:r>
            <a:endParaRPr sz="3000" dirty="0">
              <a:latin typeface="Calibri"/>
              <a:cs typeface="Calibri"/>
            </a:endParaRPr>
          </a:p>
          <a:p>
            <a:pPr marL="361950" indent="-349250">
              <a:lnSpc>
                <a:spcPct val="100000"/>
              </a:lnSpc>
              <a:spcBef>
                <a:spcPts val="1889"/>
              </a:spcBef>
              <a:buFont typeface="Calibri"/>
              <a:buAutoNum type="arabicPeriod"/>
              <a:tabLst>
                <a:tab pos="362585" algn="l"/>
              </a:tabLst>
            </a:pPr>
            <a:r>
              <a:rPr sz="2800" spc="-15" dirty="0">
                <a:latin typeface="Calibri"/>
                <a:cs typeface="Calibri"/>
              </a:rPr>
              <a:t>Net</a:t>
            </a:r>
            <a:r>
              <a:rPr sz="2800" spc="-75" dirty="0">
                <a:latin typeface="Times New Roman"/>
                <a:cs typeface="Times New Roman"/>
              </a:rPr>
              <a:t> </a:t>
            </a:r>
            <a:r>
              <a:rPr sz="2800" spc="-15" dirty="0">
                <a:latin typeface="Calibri"/>
                <a:cs typeface="Calibri"/>
              </a:rPr>
              <a:t>g</a:t>
            </a:r>
            <a:r>
              <a:rPr sz="2800" spc="-10" dirty="0">
                <a:latin typeface="Calibri"/>
                <a:cs typeface="Calibri"/>
              </a:rPr>
              <a:t>a</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req</a:t>
            </a:r>
            <a:r>
              <a:rPr sz="2800" spc="-20" dirty="0">
                <a:latin typeface="Calibri"/>
                <a:cs typeface="Calibri"/>
              </a:rPr>
              <a:t>u</a:t>
            </a:r>
            <a:r>
              <a:rPr sz="2800" spc="-10" dirty="0">
                <a:latin typeface="Calibri"/>
                <a:cs typeface="Calibri"/>
              </a:rPr>
              <a:t>ire</a:t>
            </a:r>
            <a:r>
              <a:rPr sz="2800" spc="-20" dirty="0">
                <a:latin typeface="Calibri"/>
                <a:cs typeface="Calibri"/>
              </a:rPr>
              <a:t>d:</a:t>
            </a:r>
            <a:endParaRPr sz="2800" dirty="0">
              <a:latin typeface="Calibri"/>
              <a:cs typeface="Calibri"/>
            </a:endParaRPr>
          </a:p>
          <a:p>
            <a:pPr marL="3061970" algn="ctr">
              <a:lnSpc>
                <a:spcPct val="100000"/>
              </a:lnSpc>
              <a:spcBef>
                <a:spcPts val="1815"/>
              </a:spcBef>
            </a:pPr>
            <a:r>
              <a:rPr sz="2800" spc="-15" dirty="0">
                <a:latin typeface="Cambria Math"/>
                <a:cs typeface="Cambria Math"/>
              </a:rPr>
              <a:t>−</a:t>
            </a:r>
            <a:r>
              <a:rPr sz="2800" spc="-25" dirty="0">
                <a:latin typeface="Cambria Math"/>
                <a:cs typeface="Cambria Math"/>
              </a:rPr>
              <a:t>2</a:t>
            </a:r>
            <a:r>
              <a:rPr sz="2800" spc="-30" dirty="0">
                <a:latin typeface="Cambria Math"/>
                <a:cs typeface="Cambria Math"/>
              </a:rPr>
              <a:t>𝐿</a:t>
            </a:r>
            <a:r>
              <a:rPr sz="2800" spc="50" dirty="0">
                <a:latin typeface="Cambria Math"/>
                <a:cs typeface="Cambria Math"/>
              </a:rPr>
              <a:t>𝛼</a:t>
            </a:r>
            <a:r>
              <a:rPr sz="4200" spc="-22" baseline="2976" dirty="0">
                <a:latin typeface="Cambria Math"/>
                <a:cs typeface="Cambria Math"/>
              </a:rPr>
              <a:t>(</a:t>
            </a:r>
            <a:r>
              <a:rPr sz="2800" spc="55"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&gt;</a:t>
            </a:r>
            <a:r>
              <a:rPr sz="2800" spc="165" dirty="0">
                <a:latin typeface="Cambria Math"/>
                <a:cs typeface="Cambria Math"/>
              </a:rPr>
              <a:t> </a:t>
            </a:r>
            <a:r>
              <a:rPr sz="2800" spc="-30" dirty="0">
                <a:latin typeface="Cambria Math"/>
                <a:cs typeface="Cambria Math"/>
              </a:rPr>
              <a:t>𝛾</a:t>
            </a:r>
            <a:endParaRPr sz="2800" dirty="0">
              <a:latin typeface="Cambria Math"/>
              <a:cs typeface="Cambria Math"/>
            </a:endParaRPr>
          </a:p>
          <a:p>
            <a:pPr marL="361950" indent="-349250">
              <a:lnSpc>
                <a:spcPct val="100000"/>
              </a:lnSpc>
              <a:spcBef>
                <a:spcPts val="1645"/>
              </a:spcBef>
              <a:buFont typeface="Calibri"/>
              <a:buAutoNum type="arabicPeriod" startAt="2"/>
              <a:tabLst>
                <a:tab pos="362585" algn="l"/>
              </a:tabLst>
            </a:pPr>
            <a:r>
              <a:rPr sz="2800" spc="-20" dirty="0">
                <a:latin typeface="Calibri"/>
                <a:cs typeface="Calibri"/>
              </a:rPr>
              <a:t>Su</a:t>
            </a:r>
            <a:r>
              <a:rPr sz="2800" spc="-10" dirty="0">
                <a:latin typeface="Calibri"/>
                <a:cs typeface="Calibri"/>
              </a:rPr>
              <a:t>b</a:t>
            </a:r>
            <a:r>
              <a:rPr sz="2800" spc="-20" dirty="0">
                <a:latin typeface="Calibri"/>
                <a:cs typeface="Calibri"/>
              </a:rPr>
              <a:t>st</a:t>
            </a:r>
            <a:r>
              <a:rPr sz="2800" spc="-10" dirty="0">
                <a:latin typeface="Calibri"/>
                <a:cs typeface="Calibri"/>
              </a:rPr>
              <a:t>itu</a:t>
            </a:r>
            <a:r>
              <a:rPr sz="2800" spc="-15" dirty="0">
                <a:latin typeface="Calibri"/>
                <a:cs typeface="Calibri"/>
              </a:rPr>
              <a:t>te</a:t>
            </a:r>
            <a:r>
              <a:rPr sz="2800" spc="-60" dirty="0">
                <a:latin typeface="Times New Roman"/>
                <a:cs typeface="Times New Roman"/>
              </a:rPr>
              <a:t> </a:t>
            </a:r>
            <a:r>
              <a:rPr sz="2800" spc="50" dirty="0">
                <a:latin typeface="Cambria Math"/>
                <a:cs typeface="Cambria Math"/>
              </a:rPr>
              <a:t>𝛼</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15" baseline="2976" dirty="0">
                <a:latin typeface="Cambria Math"/>
                <a:cs typeface="Cambria Math"/>
              </a:rPr>
              <a:t> </a:t>
            </a:r>
            <a:r>
              <a:rPr sz="2800" spc="-15" dirty="0">
                <a:latin typeface="Calibri"/>
                <a:cs typeface="Calibri"/>
              </a:rPr>
              <a:t>expres</a:t>
            </a:r>
            <a:r>
              <a:rPr sz="2800" spc="-10" dirty="0">
                <a:latin typeface="Calibri"/>
                <a:cs typeface="Calibri"/>
              </a:rPr>
              <a:t>s</a:t>
            </a:r>
            <a:r>
              <a:rPr sz="2800" dirty="0">
                <a:latin typeface="Calibri"/>
                <a:cs typeface="Calibri"/>
              </a:rPr>
              <a:t>i</a:t>
            </a:r>
            <a:r>
              <a:rPr sz="2800" spc="-20" dirty="0">
                <a:latin typeface="Calibri"/>
                <a:cs typeface="Calibri"/>
              </a:rPr>
              <a:t>on:</a:t>
            </a:r>
            <a:endParaRPr sz="2800" dirty="0">
              <a:latin typeface="Calibri"/>
              <a:cs typeface="Calibri"/>
            </a:endParaRPr>
          </a:p>
          <a:p>
            <a:pPr marL="3061970" algn="ctr">
              <a:lnSpc>
                <a:spcPct val="100000"/>
              </a:lnSpc>
              <a:spcBef>
                <a:spcPts val="1814"/>
              </a:spcBef>
            </a:pPr>
            <a:r>
              <a:rPr sz="2800" spc="-25" dirty="0">
                <a:latin typeface="Cambria Math"/>
                <a:cs typeface="Cambria Math"/>
              </a:rPr>
              <a:t>2</a:t>
            </a:r>
            <a:r>
              <a:rPr sz="2800" spc="25" dirty="0">
                <a:latin typeface="Cambria Math"/>
                <a:cs typeface="Cambria Math"/>
              </a:rPr>
              <a:t>𝐿</a:t>
            </a:r>
            <a:r>
              <a:rPr sz="4200" spc="-7" baseline="1984" dirty="0">
                <a:latin typeface="Cambria Math"/>
                <a:cs typeface="Cambria Math"/>
              </a:rPr>
              <a:t>[</a:t>
            </a:r>
            <a:r>
              <a:rPr sz="2800" spc="-254" dirty="0">
                <a:latin typeface="Cambria Math"/>
                <a:cs typeface="Cambria Math"/>
              </a:rPr>
              <a:t>𝑁</a:t>
            </a:r>
            <a:r>
              <a:rPr sz="3000" baseline="-16666" dirty="0">
                <a:latin typeface="Calibri"/>
                <a:cs typeface="Calibri"/>
              </a:rPr>
              <a:t>k </a:t>
            </a:r>
            <a:r>
              <a:rPr sz="3000" spc="-277" baseline="-16666" dirty="0">
                <a:latin typeface="Calibri"/>
                <a:cs typeface="Calibri"/>
              </a:rPr>
              <a:t> </a:t>
            </a:r>
            <a:r>
              <a:rPr sz="2800" spc="-25" dirty="0">
                <a:latin typeface="Cambria Math"/>
                <a:cs typeface="Cambria Math"/>
              </a:rPr>
              <a:t>−</a:t>
            </a:r>
            <a:r>
              <a:rPr sz="2800" spc="5" dirty="0">
                <a:latin typeface="Cambria Math"/>
                <a:cs typeface="Cambria Math"/>
              </a:rPr>
              <a:t> </a:t>
            </a:r>
            <a:r>
              <a:rPr sz="4200" spc="-22" baseline="2976" dirty="0">
                <a:latin typeface="Cambria Math"/>
                <a:cs typeface="Cambria Math"/>
              </a:rPr>
              <a:t>(</a:t>
            </a:r>
            <a:r>
              <a:rPr sz="2800" spc="-125" dirty="0">
                <a:latin typeface="Cambria Math"/>
                <a:cs typeface="Cambria Math"/>
              </a:rPr>
              <a:t>𝑔</a:t>
            </a:r>
            <a:r>
              <a:rPr sz="3000" spc="179" baseline="-16666" dirty="0">
                <a:latin typeface="Calibri"/>
                <a:cs typeface="Calibri"/>
              </a:rPr>
              <a:t>k</a:t>
            </a:r>
            <a:r>
              <a:rPr sz="2800" spc="-20" dirty="0">
                <a:latin typeface="Cambria Math"/>
                <a:cs typeface="Cambria Math"/>
              </a:rPr>
              <a:t>/</a:t>
            </a:r>
            <a:r>
              <a:rPr sz="2800" spc="-125" dirty="0">
                <a:latin typeface="Cambria Math"/>
                <a:cs typeface="Cambria Math"/>
              </a:rPr>
              <a:t>𝑔</a:t>
            </a:r>
            <a:r>
              <a:rPr sz="3000" spc="172" baseline="-16666" dirty="0">
                <a:latin typeface="Calibri"/>
                <a:cs typeface="Calibri"/>
              </a:rPr>
              <a:t>i</a:t>
            </a:r>
            <a:r>
              <a:rPr sz="4200" spc="-22" baseline="2976" dirty="0">
                <a:latin typeface="Cambria Math"/>
                <a:cs typeface="Cambria Math"/>
              </a:rPr>
              <a:t>)</a:t>
            </a:r>
            <a:r>
              <a:rPr sz="4200" spc="-217" baseline="2976" dirty="0">
                <a:latin typeface="Cambria Math"/>
                <a:cs typeface="Cambria Math"/>
              </a:rPr>
              <a:t> </a:t>
            </a:r>
            <a:r>
              <a:rPr sz="2800" spc="-254" dirty="0">
                <a:latin typeface="Cambria Math"/>
                <a:cs typeface="Cambria Math"/>
              </a:rPr>
              <a:t>𝑁</a:t>
            </a:r>
            <a:r>
              <a:rPr sz="3000" spc="172" baseline="-16666" dirty="0">
                <a:latin typeface="Calibri"/>
                <a:cs typeface="Calibri"/>
              </a:rPr>
              <a:t>i</a:t>
            </a:r>
            <a:r>
              <a:rPr sz="4200" spc="-30" baseline="1984" dirty="0">
                <a:latin typeface="Cambria Math"/>
                <a:cs typeface="Cambria Math"/>
              </a:rPr>
              <a:t>]</a:t>
            </a:r>
            <a:r>
              <a:rPr sz="2800" spc="30" dirty="0">
                <a:latin typeface="Cambria Math"/>
                <a:cs typeface="Cambria Math"/>
              </a:rPr>
              <a:t>𝜎</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&gt;</a:t>
            </a:r>
            <a:r>
              <a:rPr sz="2800" spc="155" dirty="0">
                <a:latin typeface="Cambria Math"/>
                <a:cs typeface="Cambria Math"/>
              </a:rPr>
              <a:t> </a:t>
            </a:r>
            <a:r>
              <a:rPr sz="2800" spc="-30" dirty="0">
                <a:latin typeface="Cambria Math"/>
                <a:cs typeface="Cambria Math"/>
              </a:rPr>
              <a:t>𝛾</a:t>
            </a:r>
            <a:endParaRPr sz="2800" dirty="0">
              <a:latin typeface="Cambria Math"/>
              <a:cs typeface="Cambria Math"/>
            </a:endParaRPr>
          </a:p>
          <a:p>
            <a:pPr marL="361950" indent="-349250">
              <a:lnSpc>
                <a:spcPct val="100000"/>
              </a:lnSpc>
              <a:spcBef>
                <a:spcPts val="1645"/>
              </a:spcBef>
              <a:buFont typeface="Calibri"/>
              <a:buAutoNum type="arabicPeriod" startAt="3"/>
              <a:tabLst>
                <a:tab pos="362585" algn="l"/>
              </a:tabLst>
            </a:pPr>
            <a:r>
              <a:rPr sz="2800" spc="-20" dirty="0">
                <a:solidFill>
                  <a:srgbClr val="FF0000"/>
                </a:solidFill>
                <a:latin typeface="Calibri"/>
                <a:cs typeface="Calibri"/>
              </a:rPr>
              <a:t>Def</a:t>
            </a:r>
            <a:r>
              <a:rPr sz="2800" spc="-10"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e</a:t>
            </a:r>
            <a:r>
              <a:rPr sz="2800" spc="-70" dirty="0">
                <a:solidFill>
                  <a:srgbClr val="FF0000"/>
                </a:solidFill>
                <a:latin typeface="Times New Roman"/>
                <a:cs typeface="Times New Roman"/>
              </a:rPr>
              <a:t> </a:t>
            </a:r>
            <a:r>
              <a:rPr sz="2800" spc="5" dirty="0">
                <a:solidFill>
                  <a:srgbClr val="FF0000"/>
                </a:solidFill>
                <a:latin typeface="Calibri"/>
                <a:cs typeface="Calibri"/>
              </a:rPr>
              <a:t>i</a:t>
            </a:r>
            <a:r>
              <a:rPr sz="2800" spc="-20" dirty="0">
                <a:solidFill>
                  <a:srgbClr val="FF0000"/>
                </a:solidFill>
                <a:latin typeface="Calibri"/>
                <a:cs typeface="Calibri"/>
              </a:rPr>
              <a:t>nvers</a:t>
            </a:r>
            <a:r>
              <a:rPr sz="2800" spc="-5" dirty="0">
                <a:solidFill>
                  <a:srgbClr val="FF0000"/>
                </a:solidFill>
                <a:latin typeface="Calibri"/>
                <a:cs typeface="Calibri"/>
              </a:rPr>
              <a:t>i</a:t>
            </a:r>
            <a:r>
              <a:rPr sz="2800" spc="-20" dirty="0">
                <a:solidFill>
                  <a:srgbClr val="FF0000"/>
                </a:solidFill>
                <a:latin typeface="Calibri"/>
                <a:cs typeface="Calibri"/>
              </a:rPr>
              <a:t>o</a:t>
            </a:r>
            <a:r>
              <a:rPr sz="2800" spc="-15" dirty="0">
                <a:solidFill>
                  <a:srgbClr val="FF0000"/>
                </a:solidFill>
                <a:latin typeface="Calibri"/>
                <a:cs typeface="Calibri"/>
              </a:rPr>
              <a:t>n</a:t>
            </a:r>
            <a:r>
              <a:rPr sz="2800" spc="-70" dirty="0">
                <a:solidFill>
                  <a:srgbClr val="FF0000"/>
                </a:solidFill>
                <a:latin typeface="Times New Roman"/>
                <a:cs typeface="Times New Roman"/>
              </a:rPr>
              <a:t> </a:t>
            </a:r>
            <a:r>
              <a:rPr sz="2800" spc="-5" dirty="0">
                <a:solidFill>
                  <a:srgbClr val="FF0000"/>
                </a:solidFill>
                <a:latin typeface="Calibri"/>
                <a:cs typeface="Calibri"/>
              </a:rPr>
              <a:t>d</a:t>
            </a:r>
            <a:r>
              <a:rPr sz="2800" spc="-15" dirty="0">
                <a:solidFill>
                  <a:srgbClr val="FF0000"/>
                </a:solidFill>
                <a:latin typeface="Calibri"/>
                <a:cs typeface="Calibri"/>
              </a:rPr>
              <a:t>ensity</a:t>
            </a:r>
            <a:endParaRPr sz="2800" dirty="0">
              <a:solidFill>
                <a:srgbClr val="FF0000"/>
              </a:solidFill>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64738" y="1116398"/>
            <a:ext cx="120840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𝛥𝑁</a:t>
            </a:r>
            <a:r>
              <a:rPr sz="2800" spc="24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4" dirty="0">
                <a:latin typeface="Cambria Math"/>
                <a:cs typeface="Cambria Math"/>
              </a:rPr>
              <a:t>𝑁</a:t>
            </a:r>
            <a:endParaRPr sz="2800">
              <a:latin typeface="Cambria Math"/>
              <a:cs typeface="Cambria Math"/>
            </a:endParaRPr>
          </a:p>
        </p:txBody>
      </p:sp>
      <p:sp>
        <p:nvSpPr>
          <p:cNvPr id="3" name="object 3"/>
          <p:cNvSpPr txBox="1"/>
          <p:nvPr/>
        </p:nvSpPr>
        <p:spPr>
          <a:xfrm>
            <a:off x="6047363" y="1274948"/>
            <a:ext cx="141605"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k</a:t>
            </a:r>
            <a:endParaRPr sz="2000">
              <a:latin typeface="Calibri"/>
              <a:cs typeface="Calibri"/>
            </a:endParaRPr>
          </a:p>
        </p:txBody>
      </p:sp>
      <p:sp>
        <p:nvSpPr>
          <p:cNvPr id="4" name="object 4"/>
          <p:cNvSpPr txBox="1"/>
          <p:nvPr/>
        </p:nvSpPr>
        <p:spPr>
          <a:xfrm>
            <a:off x="6265557" y="846650"/>
            <a:ext cx="289560" cy="438784"/>
          </a:xfrm>
          <a:prstGeom prst="rect">
            <a:avLst/>
          </a:prstGeom>
        </p:spPr>
        <p:txBody>
          <a:bodyPr vert="horz" wrap="square" lIns="0" tIns="0" rIns="0" bIns="0" rtlCol="0">
            <a:spAutoFit/>
          </a:bodyPr>
          <a:lstStyle/>
          <a:p>
            <a:pPr marL="12700">
              <a:lnSpc>
                <a:spcPct val="100000"/>
              </a:lnSpc>
            </a:pPr>
            <a:r>
              <a:rPr sz="2800" spc="-125" dirty="0">
                <a:latin typeface="Cambria Math"/>
                <a:cs typeface="Cambria Math"/>
              </a:rPr>
              <a:t>𝑔</a:t>
            </a:r>
            <a:r>
              <a:rPr sz="3000" baseline="-16666" dirty="0">
                <a:latin typeface="Calibri"/>
                <a:cs typeface="Calibri"/>
              </a:rPr>
              <a:t>i</a:t>
            </a:r>
            <a:endParaRPr sz="3000" baseline="-16666">
              <a:latin typeface="Calibri"/>
              <a:cs typeface="Calibri"/>
            </a:endParaRPr>
          </a:p>
        </p:txBody>
      </p:sp>
      <p:sp>
        <p:nvSpPr>
          <p:cNvPr id="5" name="object 5"/>
          <p:cNvSpPr txBox="1"/>
          <p:nvPr/>
        </p:nvSpPr>
        <p:spPr>
          <a:xfrm>
            <a:off x="6236601" y="1355666"/>
            <a:ext cx="243204"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𝑔</a:t>
            </a:r>
            <a:endParaRPr sz="2800">
              <a:latin typeface="Cambria Math"/>
              <a:cs typeface="Cambria Math"/>
            </a:endParaRPr>
          </a:p>
        </p:txBody>
      </p:sp>
      <p:sp>
        <p:nvSpPr>
          <p:cNvPr id="6" name="object 6"/>
          <p:cNvSpPr/>
          <p:nvPr/>
        </p:nvSpPr>
        <p:spPr>
          <a:xfrm>
            <a:off x="6249283" y="1304025"/>
            <a:ext cx="335280" cy="0"/>
          </a:xfrm>
          <a:custGeom>
            <a:avLst/>
            <a:gdLst/>
            <a:ahLst/>
            <a:cxnLst/>
            <a:rect l="l" t="t" r="r" b="b"/>
            <a:pathLst>
              <a:path w="335279">
                <a:moveTo>
                  <a:pt x="0" y="0"/>
                </a:moveTo>
                <a:lnTo>
                  <a:pt x="335279"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901700" y="1514216"/>
            <a:ext cx="6427470" cy="2531110"/>
          </a:xfrm>
          <a:prstGeom prst="rect">
            <a:avLst/>
          </a:prstGeom>
        </p:spPr>
        <p:txBody>
          <a:bodyPr vert="horz" wrap="square" lIns="0" tIns="0" rIns="0" bIns="0" rtlCol="0">
            <a:spAutoFit/>
          </a:bodyPr>
          <a:lstStyle/>
          <a:p>
            <a:pPr marR="749935" algn="r">
              <a:lnSpc>
                <a:spcPct val="100000"/>
              </a:lnSpc>
            </a:pPr>
            <a:r>
              <a:rPr sz="2000" dirty="0">
                <a:latin typeface="Calibri"/>
                <a:cs typeface="Calibri"/>
              </a:rPr>
              <a:t>k</a:t>
            </a:r>
          </a:p>
          <a:p>
            <a:pPr marL="361950" indent="-349250">
              <a:lnSpc>
                <a:spcPct val="100000"/>
              </a:lnSpc>
              <a:spcBef>
                <a:spcPts val="1205"/>
              </a:spcBef>
              <a:buFont typeface="Calibri"/>
              <a:buAutoNum type="arabicPeriod" startAt="4"/>
              <a:tabLst>
                <a:tab pos="362585" algn="l"/>
              </a:tabLst>
            </a:pPr>
            <a:r>
              <a:rPr sz="2800" spc="-10" dirty="0">
                <a:latin typeface="Calibri"/>
                <a:cs typeface="Calibri"/>
              </a:rPr>
              <a:t>T</a:t>
            </a:r>
            <a:r>
              <a:rPr sz="2800" spc="-20" dirty="0">
                <a:latin typeface="Calibri"/>
                <a:cs typeface="Calibri"/>
              </a:rPr>
              <a:t>hresh</a:t>
            </a:r>
            <a:r>
              <a:rPr sz="2800" dirty="0">
                <a:latin typeface="Calibri"/>
                <a:cs typeface="Calibri"/>
              </a:rPr>
              <a:t>ol</a:t>
            </a:r>
            <a:r>
              <a:rPr sz="2800" spc="-15" dirty="0">
                <a:latin typeface="Calibri"/>
                <a:cs typeface="Calibri"/>
              </a:rPr>
              <a:t>d</a:t>
            </a:r>
            <a:r>
              <a:rPr sz="2800" spc="-70" dirty="0">
                <a:latin typeface="Times New Roman"/>
                <a:cs typeface="Times New Roman"/>
              </a:rPr>
              <a:t> </a:t>
            </a:r>
            <a:r>
              <a:rPr sz="2800" spc="5" dirty="0">
                <a:latin typeface="Calibri"/>
                <a:cs typeface="Calibri"/>
              </a:rPr>
              <a:t>i</a:t>
            </a:r>
            <a:r>
              <a:rPr sz="2800" spc="-20" dirty="0">
                <a:latin typeface="Calibri"/>
                <a:cs typeface="Calibri"/>
              </a:rPr>
              <a:t>nvers</a:t>
            </a:r>
            <a:r>
              <a:rPr sz="2800" spc="-10" dirty="0">
                <a:latin typeface="Calibri"/>
                <a:cs typeface="Calibri"/>
              </a:rPr>
              <a:t>i</a:t>
            </a:r>
            <a:r>
              <a:rPr sz="2800" dirty="0">
                <a:latin typeface="Calibri"/>
                <a:cs typeface="Calibri"/>
              </a:rPr>
              <a:t>o</a:t>
            </a:r>
            <a:r>
              <a:rPr sz="2800" spc="-15" dirty="0">
                <a:latin typeface="Calibri"/>
                <a:cs typeface="Calibri"/>
              </a:rPr>
              <a:t>n</a:t>
            </a:r>
            <a:endParaRPr sz="2800" dirty="0">
              <a:latin typeface="Calibri"/>
              <a:cs typeface="Calibri"/>
            </a:endParaRPr>
          </a:p>
          <a:p>
            <a:pPr marR="519430" algn="r">
              <a:lnSpc>
                <a:spcPct val="100000"/>
              </a:lnSpc>
              <a:spcBef>
                <a:spcPts val="885"/>
              </a:spcBef>
            </a:pPr>
            <a:r>
              <a:rPr sz="2800" spc="-30" dirty="0">
                <a:latin typeface="Cambria Math"/>
                <a:cs typeface="Cambria Math"/>
              </a:rPr>
              <a:t>𝛾</a:t>
            </a:r>
            <a:endParaRPr sz="2800" dirty="0">
              <a:latin typeface="Cambria Math"/>
              <a:cs typeface="Cambria Math"/>
            </a:endParaRPr>
          </a:p>
          <a:p>
            <a:pPr marL="3966210">
              <a:lnSpc>
                <a:spcPct val="100000"/>
              </a:lnSpc>
              <a:spcBef>
                <a:spcPts val="650"/>
              </a:spcBef>
            </a:pPr>
            <a:r>
              <a:rPr sz="4200" spc="0" baseline="37698" dirty="0">
                <a:latin typeface="Cambria Math"/>
                <a:cs typeface="Cambria Math"/>
              </a:rPr>
              <a:t>𝛥</a:t>
            </a:r>
            <a:r>
              <a:rPr sz="4200" spc="-382" baseline="37698" dirty="0">
                <a:latin typeface="Cambria Math"/>
                <a:cs typeface="Cambria Math"/>
              </a:rPr>
              <a:t>𝑁</a:t>
            </a:r>
            <a:r>
              <a:rPr sz="3000" baseline="36111" dirty="0">
                <a:latin typeface="Calibri"/>
                <a:cs typeface="Calibri"/>
              </a:rPr>
              <a:t>thr </a:t>
            </a:r>
            <a:r>
              <a:rPr sz="3000" spc="-44" baseline="36111" dirty="0">
                <a:latin typeface="Calibri"/>
                <a:cs typeface="Calibri"/>
              </a:rPr>
              <a:t> </a:t>
            </a:r>
            <a:r>
              <a:rPr sz="4200" spc="-37" baseline="37698" dirty="0">
                <a:latin typeface="Cambria Math"/>
                <a:cs typeface="Cambria Math"/>
              </a:rPr>
              <a:t>=</a:t>
            </a:r>
            <a:r>
              <a:rPr sz="4200" spc="240" baseline="37698" dirty="0">
                <a:latin typeface="Cambria Math"/>
                <a:cs typeface="Cambria Math"/>
              </a:rPr>
              <a:t> </a:t>
            </a:r>
            <a:r>
              <a:rPr sz="2800" spc="-20" dirty="0">
                <a:latin typeface="Cambria Math"/>
                <a:cs typeface="Cambria Math"/>
              </a:rPr>
              <a:t>2</a:t>
            </a:r>
            <a:r>
              <a:rPr sz="2800" spc="-135" dirty="0">
                <a:latin typeface="Cambria Math"/>
                <a:cs typeface="Cambria Math"/>
              </a:rPr>
              <a:t> </a:t>
            </a:r>
            <a:r>
              <a:rPr sz="2800" spc="30" dirty="0">
                <a:latin typeface="Cambria Math"/>
                <a:cs typeface="Cambria Math"/>
              </a:rPr>
              <a:t>𝜎</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17" baseline="2976" dirty="0">
                <a:latin typeface="Cambria Math"/>
                <a:cs typeface="Cambria Math"/>
              </a:rPr>
              <a:t> </a:t>
            </a:r>
            <a:r>
              <a:rPr sz="2800" spc="-30" dirty="0">
                <a:latin typeface="Cambria Math"/>
                <a:cs typeface="Cambria Math"/>
              </a:rPr>
              <a:t>𝐿</a:t>
            </a:r>
            <a:endParaRPr sz="2800" dirty="0">
              <a:latin typeface="Cambria Math"/>
              <a:cs typeface="Cambria Math"/>
            </a:endParaRPr>
          </a:p>
          <a:p>
            <a:pPr marL="361950" indent="-349250">
              <a:lnSpc>
                <a:spcPct val="100000"/>
              </a:lnSpc>
              <a:spcBef>
                <a:spcPts val="1500"/>
              </a:spcBef>
              <a:buFont typeface="Calibri"/>
              <a:buAutoNum type="arabicPeriod" startAt="5"/>
              <a:tabLst>
                <a:tab pos="362585" algn="l"/>
              </a:tabLst>
            </a:pPr>
            <a:r>
              <a:rPr sz="2800" spc="-20" dirty="0">
                <a:latin typeface="Calibri"/>
                <a:cs typeface="Calibri"/>
              </a:rPr>
              <a:t>L</a:t>
            </a:r>
            <a:r>
              <a:rPr sz="2800" spc="-10" dirty="0">
                <a:latin typeface="Calibri"/>
                <a:cs typeface="Calibri"/>
              </a:rPr>
              <a:t>a</a:t>
            </a:r>
            <a:r>
              <a:rPr sz="2800" spc="-20" dirty="0">
                <a:latin typeface="Calibri"/>
                <a:cs typeface="Calibri"/>
              </a:rPr>
              <a:t>se</a:t>
            </a:r>
            <a:r>
              <a:rPr sz="2800" spc="-10" dirty="0">
                <a:latin typeface="Calibri"/>
                <a:cs typeface="Calibri"/>
              </a:rPr>
              <a:t>r</a:t>
            </a:r>
            <a:r>
              <a:rPr sz="2800" spc="-65" dirty="0">
                <a:latin typeface="Times New Roman"/>
                <a:cs typeface="Times New Roman"/>
              </a:rPr>
              <a:t> </a:t>
            </a:r>
            <a:r>
              <a:rPr sz="2800" spc="-20" dirty="0">
                <a:latin typeface="Calibri"/>
                <a:cs typeface="Calibri"/>
              </a:rPr>
              <a:t>o</a:t>
            </a:r>
            <a:r>
              <a:rPr sz="2800" spc="-10" dirty="0">
                <a:latin typeface="Calibri"/>
                <a:cs typeface="Calibri"/>
              </a:rPr>
              <a:t>s</a:t>
            </a:r>
            <a:r>
              <a:rPr sz="2800" spc="-15" dirty="0">
                <a:latin typeface="Calibri"/>
                <a:cs typeface="Calibri"/>
              </a:rPr>
              <a:t>c</a:t>
            </a:r>
            <a:r>
              <a:rPr sz="2800" spc="-5" dirty="0">
                <a:latin typeface="Calibri"/>
                <a:cs typeface="Calibri"/>
              </a:rPr>
              <a:t>i</a:t>
            </a:r>
            <a:r>
              <a:rPr sz="2800" dirty="0">
                <a:latin typeface="Calibri"/>
                <a:cs typeface="Calibri"/>
              </a:rPr>
              <a:t>ll</a:t>
            </a:r>
            <a:r>
              <a:rPr sz="2800" spc="-15" dirty="0">
                <a:latin typeface="Calibri"/>
                <a:cs typeface="Calibri"/>
              </a:rPr>
              <a:t>ation</a:t>
            </a:r>
            <a:r>
              <a:rPr sz="2800" spc="-70" dirty="0">
                <a:latin typeface="Times New Roman"/>
                <a:cs typeface="Times New Roman"/>
              </a:rPr>
              <a:t> </a:t>
            </a:r>
            <a:r>
              <a:rPr sz="2800" spc="-20" dirty="0">
                <a:latin typeface="Calibri"/>
                <a:cs typeface="Calibri"/>
              </a:rPr>
              <a:t>poss</a:t>
            </a:r>
            <a:r>
              <a:rPr sz="2800" spc="-10" dirty="0">
                <a:latin typeface="Calibri"/>
                <a:cs typeface="Calibri"/>
              </a:rPr>
              <a:t>i</a:t>
            </a:r>
            <a:r>
              <a:rPr sz="2800" spc="-20" dirty="0">
                <a:latin typeface="Calibri"/>
                <a:cs typeface="Calibri"/>
              </a:rPr>
              <a:t>b</a:t>
            </a:r>
            <a:r>
              <a:rPr sz="2800" spc="-15" dirty="0">
                <a:latin typeface="Calibri"/>
                <a:cs typeface="Calibri"/>
              </a:rPr>
              <a:t>le</a:t>
            </a:r>
            <a:r>
              <a:rPr sz="2800" spc="-70" dirty="0">
                <a:latin typeface="Times New Roman"/>
                <a:cs typeface="Times New Roman"/>
              </a:rPr>
              <a:t> </a:t>
            </a:r>
            <a:r>
              <a:rPr sz="2800" spc="-15" dirty="0">
                <a:latin typeface="Calibri"/>
                <a:cs typeface="Calibri"/>
              </a:rPr>
              <a:t>o</a:t>
            </a:r>
            <a:r>
              <a:rPr sz="2800" spc="-20" dirty="0">
                <a:latin typeface="Calibri"/>
                <a:cs typeface="Calibri"/>
              </a:rPr>
              <a:t>n</a:t>
            </a:r>
            <a:r>
              <a:rPr sz="2800" spc="-10" dirty="0">
                <a:latin typeface="Calibri"/>
                <a:cs typeface="Calibri"/>
              </a:rPr>
              <a:t>ly</a:t>
            </a:r>
            <a:r>
              <a:rPr sz="2800" spc="-60" dirty="0">
                <a:latin typeface="Times New Roman"/>
                <a:cs typeface="Times New Roman"/>
              </a:rPr>
              <a:t> </a:t>
            </a:r>
            <a:r>
              <a:rPr sz="2800" dirty="0">
                <a:latin typeface="Calibri"/>
                <a:cs typeface="Calibri"/>
              </a:rPr>
              <a:t>i</a:t>
            </a:r>
            <a:r>
              <a:rPr sz="2800" spc="-10" dirty="0">
                <a:latin typeface="Calibri"/>
                <a:cs typeface="Calibri"/>
              </a:rPr>
              <a:t>f</a:t>
            </a:r>
            <a:endParaRPr sz="2800" dirty="0">
              <a:latin typeface="Calibri"/>
              <a:cs typeface="Calibri"/>
            </a:endParaRPr>
          </a:p>
        </p:txBody>
      </p:sp>
      <p:sp>
        <p:nvSpPr>
          <p:cNvPr id="8" name="object 8"/>
          <p:cNvSpPr txBox="1"/>
          <p:nvPr/>
        </p:nvSpPr>
        <p:spPr>
          <a:xfrm>
            <a:off x="6651122" y="1116398"/>
            <a:ext cx="601980"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5" dirty="0">
                <a:latin typeface="Cambria Math"/>
                <a:cs typeface="Cambria Math"/>
              </a:rPr>
              <a:t> </a:t>
            </a:r>
            <a:r>
              <a:rPr sz="2800" spc="-254" dirty="0">
                <a:latin typeface="Cambria Math"/>
                <a:cs typeface="Cambria Math"/>
              </a:rPr>
              <a:t>𝑁</a:t>
            </a:r>
            <a:endParaRPr sz="2800">
              <a:latin typeface="Cambria Math"/>
              <a:cs typeface="Cambria Math"/>
            </a:endParaRPr>
          </a:p>
        </p:txBody>
      </p:sp>
      <p:sp>
        <p:nvSpPr>
          <p:cNvPr id="9" name="object 9"/>
          <p:cNvSpPr txBox="1"/>
          <p:nvPr/>
        </p:nvSpPr>
        <p:spPr>
          <a:xfrm>
            <a:off x="7227194" y="1274948"/>
            <a:ext cx="8382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i</a:t>
            </a:r>
            <a:endParaRPr sz="2000">
              <a:latin typeface="Calibri"/>
              <a:cs typeface="Calibri"/>
            </a:endParaRPr>
          </a:p>
        </p:txBody>
      </p:sp>
      <p:sp>
        <p:nvSpPr>
          <p:cNvPr id="10" name="object 10"/>
          <p:cNvSpPr/>
          <p:nvPr/>
        </p:nvSpPr>
        <p:spPr>
          <a:xfrm>
            <a:off x="6105783" y="2985394"/>
            <a:ext cx="1215390" cy="0"/>
          </a:xfrm>
          <a:custGeom>
            <a:avLst/>
            <a:gdLst/>
            <a:ahLst/>
            <a:cxnLst/>
            <a:rect l="l" t="t" r="r" b="b"/>
            <a:pathLst>
              <a:path w="1215390">
                <a:moveTo>
                  <a:pt x="0" y="0"/>
                </a:moveTo>
                <a:lnTo>
                  <a:pt x="1214938"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5102230" y="4329815"/>
            <a:ext cx="1986280" cy="456565"/>
          </a:xfrm>
          <a:prstGeom prst="rect">
            <a:avLst/>
          </a:prstGeom>
          <a:ln w="24129">
            <a:solidFill>
              <a:srgbClr val="000000"/>
            </a:solidFill>
          </a:ln>
        </p:spPr>
        <p:txBody>
          <a:bodyPr vert="horz" wrap="square" lIns="0" tIns="0" rIns="0" bIns="0" rtlCol="0">
            <a:spAutoFit/>
          </a:bodyPr>
          <a:lstStyle/>
          <a:p>
            <a:pPr marL="118110">
              <a:lnSpc>
                <a:spcPct val="100000"/>
              </a:lnSpc>
            </a:pPr>
            <a:r>
              <a:rPr sz="2800" spc="-30" dirty="0">
                <a:latin typeface="Cambria Math"/>
                <a:cs typeface="Cambria Math"/>
              </a:rPr>
              <a:t>𝛥𝑁</a:t>
            </a:r>
            <a:r>
              <a:rPr sz="2800" spc="225" dirty="0">
                <a:latin typeface="Cambria Math"/>
                <a:cs typeface="Cambria Math"/>
              </a:rPr>
              <a:t> </a:t>
            </a:r>
            <a:r>
              <a:rPr sz="2800" spc="-25" dirty="0">
                <a:latin typeface="Cambria Math"/>
                <a:cs typeface="Cambria Math"/>
              </a:rPr>
              <a:t>&gt;</a:t>
            </a:r>
            <a:r>
              <a:rPr sz="2800" spc="165" dirty="0">
                <a:latin typeface="Cambria Math"/>
                <a:cs typeface="Cambria Math"/>
              </a:rPr>
              <a:t> </a:t>
            </a:r>
            <a:r>
              <a:rPr sz="2800" spc="-5" dirty="0">
                <a:latin typeface="Cambria Math"/>
                <a:cs typeface="Cambria Math"/>
              </a:rPr>
              <a:t>𝛥</a:t>
            </a:r>
            <a:r>
              <a:rPr sz="2800" spc="-254" dirty="0">
                <a:latin typeface="Cambria Math"/>
                <a:cs typeface="Cambria Math"/>
              </a:rPr>
              <a:t>𝑁</a:t>
            </a:r>
            <a:r>
              <a:rPr sz="3000" baseline="-16666" dirty="0">
                <a:latin typeface="Calibri"/>
                <a:cs typeface="Calibri"/>
              </a:rPr>
              <a:t>thr</a:t>
            </a:r>
            <a:endParaRPr sz="3000" baseline="-16666">
              <a:latin typeface="Calibri"/>
              <a:cs typeface="Calibri"/>
            </a:endParaRPr>
          </a:p>
        </p:txBody>
      </p:sp>
      <p:sp>
        <p:nvSpPr>
          <p:cNvPr id="12" name="object 12"/>
          <p:cNvSpPr txBox="1"/>
          <p:nvPr/>
        </p:nvSpPr>
        <p:spPr>
          <a:xfrm>
            <a:off x="1130300" y="5030060"/>
            <a:ext cx="8805545" cy="4438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Al</a:t>
            </a:r>
            <a:r>
              <a:rPr sz="2800" dirty="0">
                <a:latin typeface="Calibri"/>
                <a:cs typeface="Calibri"/>
              </a:rPr>
              <a:t>l</a:t>
            </a:r>
            <a:r>
              <a:rPr sz="2800" spc="-60" dirty="0">
                <a:latin typeface="Times New Roman"/>
                <a:cs typeface="Times New Roman"/>
              </a:rPr>
              <a:t> </a:t>
            </a:r>
            <a:r>
              <a:rPr sz="2800" spc="-20" dirty="0">
                <a:latin typeface="Calibri"/>
                <a:cs typeface="Calibri"/>
              </a:rPr>
              <a:t>symbo</a:t>
            </a:r>
            <a:r>
              <a:rPr sz="2800" spc="-10" dirty="0">
                <a:latin typeface="Calibri"/>
                <a:cs typeface="Calibri"/>
              </a:rPr>
              <a:t>l</a:t>
            </a:r>
            <a:r>
              <a:rPr sz="2800" spc="-20" dirty="0">
                <a:latin typeface="Calibri"/>
                <a:cs typeface="Calibri"/>
              </a:rPr>
              <a:t>s</a:t>
            </a:r>
            <a:r>
              <a:rPr sz="2800" spc="-10" dirty="0">
                <a:latin typeface="Calibri"/>
                <a:cs typeface="Calibri"/>
              </a:rPr>
              <a:t>:</a:t>
            </a:r>
            <a:r>
              <a:rPr sz="2800" spc="-70" dirty="0">
                <a:latin typeface="Times New Roman"/>
                <a:cs typeface="Times New Roman"/>
              </a:rPr>
              <a:t> </a:t>
            </a:r>
            <a:r>
              <a:rPr sz="2800" spc="-30" dirty="0">
                <a:latin typeface="Cambria Math"/>
                <a:cs typeface="Cambria Math"/>
              </a:rPr>
              <a:t>𝛥𝑁</a:t>
            </a:r>
            <a:r>
              <a:rPr sz="2800" spc="100" dirty="0">
                <a:latin typeface="Cambria Math"/>
                <a:cs typeface="Cambria Math"/>
              </a:rPr>
              <a:t> </a:t>
            </a:r>
            <a:r>
              <a:rPr sz="2800" spc="-15" dirty="0">
                <a:latin typeface="Calibri"/>
                <a:cs typeface="Calibri"/>
              </a:rPr>
              <a:t>[c</a:t>
            </a:r>
            <a:r>
              <a:rPr sz="2800" spc="-20" dirty="0">
                <a:latin typeface="Calibri"/>
                <a:cs typeface="Calibri"/>
              </a:rPr>
              <a:t>m</a:t>
            </a:r>
            <a:r>
              <a:rPr sz="3000" spc="-82" baseline="29166" dirty="0">
                <a:latin typeface="Cambria Math"/>
                <a:cs typeface="Cambria Math"/>
              </a:rPr>
              <a:t>−</a:t>
            </a:r>
            <a:r>
              <a:rPr sz="3000" spc="225" baseline="29166" dirty="0">
                <a:latin typeface="Cambria Math"/>
                <a:cs typeface="Cambria Math"/>
              </a:rPr>
              <a:t>3</a:t>
            </a:r>
            <a:r>
              <a:rPr sz="2800" spc="-10" dirty="0">
                <a:latin typeface="Calibri"/>
                <a:cs typeface="Calibri"/>
              </a:rPr>
              <a:t>],</a:t>
            </a:r>
            <a:r>
              <a:rPr sz="2800" spc="-75" dirty="0">
                <a:latin typeface="Times New Roman"/>
                <a:cs typeface="Times New Roman"/>
              </a:rPr>
              <a:t> </a:t>
            </a:r>
            <a:r>
              <a:rPr sz="2800" spc="-30" dirty="0">
                <a:latin typeface="Cambria Math"/>
                <a:cs typeface="Cambria Math"/>
              </a:rPr>
              <a:t>𝜎</a:t>
            </a:r>
            <a:r>
              <a:rPr sz="2800" spc="85" dirty="0">
                <a:latin typeface="Cambria Math"/>
                <a:cs typeface="Cambria Math"/>
              </a:rPr>
              <a:t> </a:t>
            </a:r>
            <a:r>
              <a:rPr sz="2800" spc="-15" dirty="0">
                <a:latin typeface="Calibri"/>
                <a:cs typeface="Calibri"/>
              </a:rPr>
              <a:t>[c</a:t>
            </a:r>
            <a:r>
              <a:rPr sz="2800" spc="-30" dirty="0">
                <a:latin typeface="Calibri"/>
                <a:cs typeface="Calibri"/>
              </a:rPr>
              <a:t>m</a:t>
            </a:r>
            <a:r>
              <a:rPr sz="3000" spc="225" baseline="29166" dirty="0">
                <a:latin typeface="Cambria Math"/>
                <a:cs typeface="Cambria Math"/>
              </a:rPr>
              <a:t>2</a:t>
            </a:r>
            <a:r>
              <a:rPr sz="2800" spc="-10" dirty="0">
                <a:latin typeface="Calibri"/>
                <a:cs typeface="Calibri"/>
              </a:rPr>
              <a:t>],</a:t>
            </a:r>
            <a:r>
              <a:rPr sz="2800" spc="-60" dirty="0">
                <a:latin typeface="Times New Roman"/>
                <a:cs typeface="Times New Roman"/>
              </a:rPr>
              <a:t> </a:t>
            </a:r>
            <a:r>
              <a:rPr sz="2800" spc="-30" dirty="0">
                <a:latin typeface="Cambria Math"/>
                <a:cs typeface="Cambria Math"/>
              </a:rPr>
              <a:t>𝐿</a:t>
            </a:r>
            <a:r>
              <a:rPr sz="2800" spc="80" dirty="0">
                <a:latin typeface="Cambria Math"/>
                <a:cs typeface="Cambria Math"/>
              </a:rPr>
              <a:t> </a:t>
            </a:r>
            <a:r>
              <a:rPr sz="2800" spc="-15" dirty="0">
                <a:latin typeface="Calibri"/>
                <a:cs typeface="Calibri"/>
              </a:rPr>
              <a:t>[cm</a:t>
            </a:r>
            <a:r>
              <a:rPr sz="2800" spc="-20" dirty="0">
                <a:latin typeface="Calibri"/>
                <a:cs typeface="Calibri"/>
              </a:rPr>
              <a:t>]</a:t>
            </a:r>
            <a:r>
              <a:rPr sz="2800" spc="-10" dirty="0">
                <a:latin typeface="Calibri"/>
                <a:cs typeface="Calibri"/>
              </a:rPr>
              <a:t>,</a:t>
            </a:r>
            <a:r>
              <a:rPr sz="2800" spc="-55" dirty="0">
                <a:latin typeface="Times New Roman"/>
                <a:cs typeface="Times New Roman"/>
              </a:rPr>
              <a:t> </a:t>
            </a:r>
            <a:r>
              <a:rPr sz="2800" spc="-30" dirty="0">
                <a:latin typeface="Cambria Math"/>
                <a:cs typeface="Cambria Math"/>
              </a:rPr>
              <a:t>𝛾</a:t>
            </a:r>
            <a:r>
              <a:rPr sz="2800" spc="100" dirty="0">
                <a:latin typeface="Cambria Math"/>
                <a:cs typeface="Cambria Math"/>
              </a:rPr>
              <a:t> </a:t>
            </a:r>
            <a:r>
              <a:rPr sz="2800" spc="-10" dirty="0">
                <a:latin typeface="Calibri"/>
                <a:cs typeface="Calibri"/>
              </a:rPr>
              <a:t>[</a:t>
            </a:r>
            <a:r>
              <a:rPr sz="2800" spc="-30" dirty="0">
                <a:latin typeface="Calibri"/>
                <a:cs typeface="Calibri"/>
              </a:rPr>
              <a:t>d</a:t>
            </a:r>
            <a:r>
              <a:rPr sz="2800" dirty="0">
                <a:latin typeface="Calibri"/>
                <a:cs typeface="Calibri"/>
              </a:rPr>
              <a:t>i</a:t>
            </a:r>
            <a:r>
              <a:rPr sz="2800" spc="-25" dirty="0">
                <a:latin typeface="Calibri"/>
                <a:cs typeface="Calibri"/>
              </a:rPr>
              <a:t>m</a:t>
            </a:r>
            <a:r>
              <a:rPr sz="2800" spc="-5" dirty="0">
                <a:latin typeface="Calibri"/>
                <a:cs typeface="Calibri"/>
              </a:rPr>
              <a:t>e</a:t>
            </a:r>
            <a:r>
              <a:rPr sz="2800" spc="-20" dirty="0">
                <a:latin typeface="Calibri"/>
                <a:cs typeface="Calibri"/>
              </a:rPr>
              <a:t>ns</a:t>
            </a:r>
            <a:r>
              <a:rPr sz="2800" spc="-10" dirty="0">
                <a:latin typeface="Calibri"/>
                <a:cs typeface="Calibri"/>
              </a:rPr>
              <a:t>i</a:t>
            </a:r>
            <a:r>
              <a:rPr sz="2800" spc="-5" dirty="0">
                <a:latin typeface="Calibri"/>
                <a:cs typeface="Calibri"/>
              </a:rPr>
              <a:t>o</a:t>
            </a:r>
            <a:r>
              <a:rPr sz="2800" spc="-20" dirty="0">
                <a:latin typeface="Calibri"/>
                <a:cs typeface="Calibri"/>
              </a:rPr>
              <a:t>n</a:t>
            </a:r>
            <a:r>
              <a:rPr sz="2800" spc="-10" dirty="0">
                <a:latin typeface="Calibri"/>
                <a:cs typeface="Calibri"/>
              </a:rPr>
              <a:t>less].</a:t>
            </a:r>
            <a:endParaRPr sz="2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55575">
              <a:lnSpc>
                <a:spcPct val="100000"/>
              </a:lnSpc>
            </a:pPr>
            <a:r>
              <a:rPr spc="-15" dirty="0"/>
              <a:t>Sl</a:t>
            </a:r>
            <a:r>
              <a:rPr spc="-5" dirty="0"/>
              <a:t>i</a:t>
            </a:r>
            <a:r>
              <a:rPr spc="-20" dirty="0"/>
              <a:t>de</a:t>
            </a:r>
            <a:r>
              <a:rPr spc="-5" dirty="0"/>
              <a:t> </a:t>
            </a:r>
            <a:r>
              <a:rPr spc="-20" dirty="0"/>
              <a:t>1</a:t>
            </a:r>
            <a:r>
              <a:rPr spc="-30" dirty="0"/>
              <a:t>0</a:t>
            </a:r>
            <a:r>
              <a:rPr spc="-20" dirty="0"/>
              <a:t>: Numerical</a:t>
            </a:r>
            <a:r>
              <a:rPr dirty="0"/>
              <a:t> </a:t>
            </a:r>
            <a:r>
              <a:rPr spc="-15" dirty="0"/>
              <a:t>Illustration</a:t>
            </a:r>
            <a:r>
              <a:rPr dirty="0"/>
              <a:t> </a:t>
            </a:r>
            <a:r>
              <a:rPr spc="-35" dirty="0">
                <a:latin typeface="Calibri"/>
                <a:cs typeface="Calibri"/>
              </a:rPr>
              <a:t>—</a:t>
            </a:r>
            <a:r>
              <a:rPr b="0" spc="-95" dirty="0">
                <a:latin typeface="Times New Roman"/>
                <a:cs typeface="Times New Roman"/>
              </a:rPr>
              <a:t> </a:t>
            </a:r>
            <a:r>
              <a:rPr spc="-15" dirty="0"/>
              <a:t>He</a:t>
            </a:r>
            <a:r>
              <a:rPr spc="-20" dirty="0">
                <a:latin typeface="Calibri"/>
                <a:cs typeface="Calibri"/>
              </a:rPr>
              <a:t>–</a:t>
            </a:r>
            <a:r>
              <a:rPr spc="-20" dirty="0"/>
              <a:t>Ne</a:t>
            </a:r>
            <a:r>
              <a:rPr spc="-5" dirty="0"/>
              <a:t> </a:t>
            </a:r>
            <a:r>
              <a:rPr spc="-15" dirty="0"/>
              <a:t>Lase</a:t>
            </a:r>
            <a:r>
              <a:rPr dirty="0"/>
              <a:t>r</a:t>
            </a:r>
            <a:r>
              <a:rPr spc="-15" dirty="0"/>
              <a:t> </a:t>
            </a:r>
            <a:r>
              <a:rPr spc="-20" dirty="0"/>
              <a:t>Example</a:t>
            </a:r>
          </a:p>
        </p:txBody>
      </p:sp>
      <p:sp>
        <p:nvSpPr>
          <p:cNvPr id="3" name="object 3"/>
          <p:cNvSpPr txBox="1"/>
          <p:nvPr/>
        </p:nvSpPr>
        <p:spPr>
          <a:xfrm>
            <a:off x="1130289" y="1754434"/>
            <a:ext cx="5337175" cy="304355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Parameters:</a:t>
            </a:r>
            <a:endParaRPr sz="2800">
              <a:latin typeface="Calibri"/>
              <a:cs typeface="Calibri"/>
            </a:endParaRPr>
          </a:p>
          <a:p>
            <a:pPr marL="12700">
              <a:lnSpc>
                <a:spcPct val="100000"/>
              </a:lnSpc>
              <a:spcBef>
                <a:spcPts val="1964"/>
              </a:spcBef>
            </a:pPr>
            <a:r>
              <a:rPr sz="2800" spc="-15" dirty="0">
                <a:latin typeface="Symbol"/>
                <a:cs typeface="Symbol"/>
              </a:rPr>
              <a:t></a:t>
            </a:r>
            <a:r>
              <a:rPr sz="2800" spc="-185" dirty="0">
                <a:latin typeface="Times New Roman"/>
                <a:cs typeface="Times New Roman"/>
              </a:rPr>
              <a:t> </a:t>
            </a:r>
            <a:r>
              <a:rPr sz="2800" spc="-30" dirty="0">
                <a:latin typeface="Cambria Math"/>
                <a:cs typeface="Cambria Math"/>
              </a:rPr>
              <a:t>𝐿</a:t>
            </a:r>
            <a:r>
              <a:rPr sz="2800" spc="22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1</a:t>
            </a:r>
            <a:r>
              <a:rPr sz="2800" spc="-20" dirty="0">
                <a:latin typeface="Cambria Math"/>
                <a:cs typeface="Cambria Math"/>
              </a:rPr>
              <a:t>0</a:t>
            </a:r>
            <a:r>
              <a:rPr sz="2800" spc="-150" dirty="0">
                <a:latin typeface="Cambria Math"/>
                <a:cs typeface="Cambria Math"/>
              </a:rPr>
              <a:t> </a:t>
            </a:r>
            <a:r>
              <a:rPr sz="2800" spc="-15" dirty="0">
                <a:latin typeface="Calibri"/>
                <a:cs typeface="Calibri"/>
              </a:rPr>
              <a:t>cm</a:t>
            </a:r>
            <a:endParaRPr sz="2800">
              <a:latin typeface="Calibri"/>
              <a:cs typeface="Calibri"/>
            </a:endParaRPr>
          </a:p>
          <a:p>
            <a:pPr marL="241300" indent="-228600">
              <a:lnSpc>
                <a:spcPct val="100000"/>
              </a:lnSpc>
              <a:spcBef>
                <a:spcPts val="1800"/>
              </a:spcBef>
              <a:buFont typeface="Symbol"/>
              <a:buChar char=""/>
              <a:tabLst>
                <a:tab pos="241935" algn="l"/>
              </a:tabLst>
            </a:pPr>
            <a:r>
              <a:rPr sz="2800" spc="-30" dirty="0">
                <a:latin typeface="Cambria Math"/>
                <a:cs typeface="Cambria Math"/>
              </a:rPr>
              <a:t>𝛾</a:t>
            </a:r>
            <a:r>
              <a:rPr sz="2800" spc="24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0</a:t>
            </a:r>
            <a:r>
              <a:rPr sz="2800" spc="-10" dirty="0">
                <a:latin typeface="Cambria Math"/>
                <a:cs typeface="Cambria Math"/>
              </a:rPr>
              <a:t>.</a:t>
            </a:r>
            <a:r>
              <a:rPr sz="2800" spc="-25" dirty="0">
                <a:latin typeface="Cambria Math"/>
                <a:cs typeface="Cambria Math"/>
              </a:rPr>
              <a:t>1</a:t>
            </a:r>
            <a:r>
              <a:rPr sz="2800" spc="-20" dirty="0">
                <a:latin typeface="Cambria Math"/>
                <a:cs typeface="Cambria Math"/>
              </a:rPr>
              <a:t>0</a:t>
            </a:r>
            <a:r>
              <a:rPr sz="2800" spc="20" dirty="0">
                <a:latin typeface="Cambria Math"/>
                <a:cs typeface="Cambria Math"/>
              </a:rPr>
              <a:t> </a:t>
            </a:r>
            <a:r>
              <a:rPr sz="2800" spc="-20" dirty="0">
                <a:latin typeface="Calibri"/>
                <a:cs typeface="Calibri"/>
              </a:rPr>
              <a:t>(1</a:t>
            </a:r>
            <a:r>
              <a:rPr sz="2800" spc="-15" dirty="0">
                <a:latin typeface="Calibri"/>
                <a:cs typeface="Calibri"/>
              </a:rPr>
              <a:t>0</a:t>
            </a:r>
            <a:r>
              <a:rPr sz="2800" spc="-70" dirty="0">
                <a:latin typeface="Times New Roman"/>
                <a:cs typeface="Times New Roman"/>
              </a:rPr>
              <a:t> </a:t>
            </a:r>
            <a:r>
              <a:rPr sz="2800" spc="-20" dirty="0">
                <a:latin typeface="Calibri"/>
                <a:cs typeface="Calibri"/>
              </a:rPr>
              <a:t>%</a:t>
            </a:r>
            <a:r>
              <a:rPr sz="2800" spc="-60" dirty="0">
                <a:latin typeface="Times New Roman"/>
                <a:cs typeface="Times New Roman"/>
              </a:rPr>
              <a:t> </a:t>
            </a:r>
            <a:r>
              <a:rPr sz="2800" spc="5" dirty="0">
                <a:latin typeface="Calibri"/>
                <a:cs typeface="Calibri"/>
              </a:rPr>
              <a:t>l</a:t>
            </a:r>
            <a:r>
              <a:rPr sz="2800" spc="-20" dirty="0">
                <a:latin typeface="Calibri"/>
                <a:cs typeface="Calibri"/>
              </a:rPr>
              <a:t>os</a:t>
            </a:r>
            <a:r>
              <a:rPr sz="2800" spc="-15" dirty="0">
                <a:latin typeface="Calibri"/>
                <a:cs typeface="Calibri"/>
              </a:rPr>
              <a:t>s</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0" dirty="0">
                <a:latin typeface="Calibri"/>
                <a:cs typeface="Calibri"/>
              </a:rPr>
              <a:t>ro</a:t>
            </a:r>
            <a:r>
              <a:rPr sz="2800" spc="-20" dirty="0">
                <a:latin typeface="Calibri"/>
                <a:cs typeface="Calibri"/>
              </a:rPr>
              <a:t>un</a:t>
            </a:r>
            <a:r>
              <a:rPr sz="2800" spc="0" dirty="0">
                <a:latin typeface="Calibri"/>
                <a:cs typeface="Calibri"/>
              </a:rPr>
              <a:t>d</a:t>
            </a:r>
            <a:r>
              <a:rPr sz="2800" spc="-15" dirty="0">
                <a:latin typeface="Calibri"/>
                <a:cs typeface="Calibri"/>
              </a:rPr>
              <a:t>-</a:t>
            </a:r>
            <a:r>
              <a:rPr sz="2800" spc="-10" dirty="0">
                <a:latin typeface="Calibri"/>
                <a:cs typeface="Calibri"/>
              </a:rPr>
              <a:t>tri</a:t>
            </a:r>
            <a:r>
              <a:rPr sz="2800" spc="-20" dirty="0">
                <a:latin typeface="Calibri"/>
                <a:cs typeface="Calibri"/>
              </a:rPr>
              <a:t>p)</a:t>
            </a:r>
            <a:endParaRPr sz="2800">
              <a:latin typeface="Calibri"/>
              <a:cs typeface="Calibri"/>
            </a:endParaRPr>
          </a:p>
          <a:p>
            <a:pPr marL="12700">
              <a:lnSpc>
                <a:spcPct val="100000"/>
              </a:lnSpc>
              <a:spcBef>
                <a:spcPts val="1955"/>
              </a:spcBef>
            </a:pPr>
            <a:r>
              <a:rPr sz="2800" spc="-15" dirty="0">
                <a:latin typeface="Symbol"/>
                <a:cs typeface="Symbol"/>
              </a:rPr>
              <a:t></a:t>
            </a:r>
            <a:r>
              <a:rPr sz="2800" spc="-185" dirty="0">
                <a:latin typeface="Times New Roman"/>
                <a:cs typeface="Times New Roman"/>
              </a:rPr>
              <a:t> </a:t>
            </a:r>
            <a:r>
              <a:rPr sz="2800" spc="-30" dirty="0">
                <a:latin typeface="Cambria Math"/>
                <a:cs typeface="Cambria Math"/>
              </a:rPr>
              <a:t>𝜎</a:t>
            </a:r>
            <a:r>
              <a:rPr sz="2800" spc="229"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1</a:t>
            </a:r>
            <a:r>
              <a:rPr sz="2800" spc="-15" dirty="0">
                <a:latin typeface="Cambria Math"/>
                <a:cs typeface="Cambria Math"/>
              </a:rPr>
              <a:t>.0</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12</a:t>
            </a:r>
            <a:r>
              <a:rPr sz="3000" spc="225" baseline="29166" dirty="0">
                <a:latin typeface="Cambria Math"/>
                <a:cs typeface="Cambria Math"/>
              </a:rPr>
              <a:t> </a:t>
            </a:r>
            <a:r>
              <a:rPr sz="2800" spc="-25" dirty="0">
                <a:latin typeface="Calibri"/>
                <a:cs typeface="Calibri"/>
              </a:rPr>
              <a:t>c</a:t>
            </a:r>
            <a:r>
              <a:rPr sz="2800" spc="-30" dirty="0">
                <a:latin typeface="Calibri"/>
                <a:cs typeface="Calibri"/>
              </a:rPr>
              <a:t>m</a:t>
            </a:r>
            <a:r>
              <a:rPr sz="3000" spc="60" baseline="29166" dirty="0">
                <a:latin typeface="Cambria Math"/>
                <a:cs typeface="Cambria Math"/>
              </a:rPr>
              <a:t>2</a:t>
            </a:r>
            <a:endParaRPr sz="3000" baseline="29166">
              <a:latin typeface="Cambria Math"/>
              <a:cs typeface="Cambria Math"/>
            </a:endParaRPr>
          </a:p>
          <a:p>
            <a:pPr marL="241300" indent="-228600">
              <a:lnSpc>
                <a:spcPct val="100000"/>
              </a:lnSpc>
              <a:spcBef>
                <a:spcPts val="1800"/>
              </a:spcBef>
              <a:buFont typeface="Symbol"/>
              <a:buChar char=""/>
              <a:tabLst>
                <a:tab pos="241935" algn="l"/>
              </a:tabLst>
            </a:pPr>
            <a:r>
              <a:rPr sz="2800" spc="-15" dirty="0">
                <a:latin typeface="Calibri"/>
                <a:cs typeface="Calibri"/>
              </a:rPr>
              <a:t>Pl</a:t>
            </a:r>
            <a:r>
              <a:rPr sz="2800" spc="-20" dirty="0">
                <a:latin typeface="Calibri"/>
                <a:cs typeface="Calibri"/>
              </a:rPr>
              <a:t>u</a:t>
            </a:r>
            <a:r>
              <a:rPr sz="2800" spc="-15" dirty="0">
                <a:latin typeface="Calibri"/>
                <a:cs typeface="Calibri"/>
              </a:rPr>
              <a:t>g</a:t>
            </a:r>
            <a:r>
              <a:rPr sz="2800" spc="-7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spc="-60" dirty="0">
                <a:latin typeface="Times New Roman"/>
                <a:cs typeface="Times New Roman"/>
              </a:rPr>
              <a:t> </a:t>
            </a:r>
            <a:r>
              <a:rPr sz="2800" spc="-5" dirty="0">
                <a:latin typeface="Calibri"/>
                <a:cs typeface="Calibri"/>
              </a:rPr>
              <a:t>t</a:t>
            </a:r>
            <a:r>
              <a:rPr sz="2800" spc="-20" dirty="0">
                <a:latin typeface="Calibri"/>
                <a:cs typeface="Calibri"/>
              </a:rPr>
              <a:t>hresho</a:t>
            </a:r>
            <a:r>
              <a:rPr sz="2800" spc="-5" dirty="0">
                <a:latin typeface="Calibri"/>
                <a:cs typeface="Calibri"/>
              </a:rPr>
              <a:t>l</a:t>
            </a:r>
            <a:r>
              <a:rPr sz="2800" spc="-15" dirty="0">
                <a:latin typeface="Calibri"/>
                <a:cs typeface="Calibri"/>
              </a:rPr>
              <a:t>d</a:t>
            </a:r>
            <a:r>
              <a:rPr sz="2800" spc="-70" dirty="0">
                <a:latin typeface="Times New Roman"/>
                <a:cs typeface="Times New Roman"/>
              </a:rPr>
              <a:t> </a:t>
            </a:r>
            <a:r>
              <a:rPr sz="2800" dirty="0">
                <a:latin typeface="Calibri"/>
                <a:cs typeface="Calibri"/>
              </a:rPr>
              <a:t>f</a:t>
            </a:r>
            <a:r>
              <a:rPr sz="2800" spc="-25" dirty="0">
                <a:latin typeface="Calibri"/>
                <a:cs typeface="Calibri"/>
              </a:rPr>
              <a:t>ormu</a:t>
            </a:r>
            <a:r>
              <a:rPr sz="2800" spc="-10" dirty="0">
                <a:latin typeface="Calibri"/>
                <a:cs typeface="Calibri"/>
              </a:rPr>
              <a:t>la</a:t>
            </a:r>
            <a:endParaRPr sz="2800">
              <a:latin typeface="Calibri"/>
              <a:cs typeface="Calibri"/>
            </a:endParaRPr>
          </a:p>
        </p:txBody>
      </p:sp>
      <p:sp>
        <p:nvSpPr>
          <p:cNvPr id="4" name="object 4"/>
          <p:cNvSpPr txBox="1"/>
          <p:nvPr/>
        </p:nvSpPr>
        <p:spPr>
          <a:xfrm>
            <a:off x="2642348" y="5044440"/>
            <a:ext cx="8025652" cy="938719"/>
          </a:xfrm>
          <a:prstGeom prst="rect">
            <a:avLst/>
          </a:prstGeom>
        </p:spPr>
        <p:txBody>
          <a:bodyPr vert="horz" wrap="square" lIns="0" tIns="0" rIns="0" bIns="0" rtlCol="0">
            <a:spAutoFit/>
          </a:bodyPr>
          <a:lstStyle/>
          <a:p>
            <a:pPr marL="1250315">
              <a:lnSpc>
                <a:spcPct val="100000"/>
              </a:lnSpc>
              <a:tabLst>
                <a:tab pos="2508885" algn="l"/>
                <a:tab pos="4516755" algn="l"/>
              </a:tabLst>
            </a:pPr>
            <a:r>
              <a:rPr sz="2800" u="heavy" spc="-10" dirty="0">
                <a:latin typeface="Times New Roman"/>
                <a:cs typeface="Times New Roman"/>
              </a:rPr>
              <a:t> 	</a:t>
            </a:r>
            <a:r>
              <a:rPr sz="2800" u="heavy" spc="-25" dirty="0">
                <a:latin typeface="Cambria Math"/>
                <a:cs typeface="Cambria Math"/>
              </a:rPr>
              <a:t>0</a:t>
            </a:r>
            <a:r>
              <a:rPr sz="2800" u="heavy" spc="-10" dirty="0">
                <a:latin typeface="Cambria Math"/>
                <a:cs typeface="Cambria Math"/>
              </a:rPr>
              <a:t>.</a:t>
            </a:r>
            <a:r>
              <a:rPr sz="2800" u="heavy" spc="-25" dirty="0">
                <a:latin typeface="Cambria Math"/>
                <a:cs typeface="Cambria Math"/>
              </a:rPr>
              <a:t>10</a:t>
            </a:r>
            <a:r>
              <a:rPr sz="2800" u="heavy" spc="-10" dirty="0">
                <a:latin typeface="Times New Roman"/>
                <a:cs typeface="Times New Roman"/>
              </a:rPr>
              <a:t> </a:t>
            </a:r>
            <a:r>
              <a:rPr sz="2800" u="heavy" dirty="0">
                <a:latin typeface="Times New Roman"/>
                <a:cs typeface="Times New Roman"/>
              </a:rPr>
              <a:t>	</a:t>
            </a:r>
            <a:endParaRPr sz="2800" dirty="0">
              <a:latin typeface="Times New Roman"/>
              <a:cs typeface="Times New Roman"/>
            </a:endParaRPr>
          </a:p>
          <a:p>
            <a:pPr marL="12700">
              <a:lnSpc>
                <a:spcPct val="100000"/>
              </a:lnSpc>
              <a:spcBef>
                <a:spcPts val="645"/>
              </a:spcBef>
            </a:pPr>
            <a:r>
              <a:rPr sz="4200" spc="-7" baseline="37698" dirty="0">
                <a:latin typeface="Cambria Math"/>
                <a:cs typeface="Cambria Math"/>
              </a:rPr>
              <a:t>𝛥</a:t>
            </a:r>
            <a:r>
              <a:rPr sz="4200" spc="-382" baseline="37698" dirty="0">
                <a:latin typeface="Cambria Math"/>
                <a:cs typeface="Cambria Math"/>
              </a:rPr>
              <a:t>𝑁</a:t>
            </a:r>
            <a:r>
              <a:rPr sz="3000" baseline="36111" dirty="0">
                <a:latin typeface="Calibri"/>
                <a:cs typeface="Calibri"/>
              </a:rPr>
              <a:t>thr </a:t>
            </a:r>
            <a:r>
              <a:rPr sz="3000" spc="-22" baseline="36111" dirty="0">
                <a:latin typeface="Calibri"/>
                <a:cs typeface="Calibri"/>
              </a:rPr>
              <a:t> </a:t>
            </a:r>
            <a:r>
              <a:rPr sz="4200" spc="-37" baseline="37698" dirty="0">
                <a:latin typeface="Cambria Math"/>
                <a:cs typeface="Cambria Math"/>
              </a:rPr>
              <a:t>=</a:t>
            </a:r>
            <a:r>
              <a:rPr sz="4200" spc="247" baseline="37698" dirty="0">
                <a:latin typeface="Cambria Math"/>
                <a:cs typeface="Cambria Math"/>
              </a:rPr>
              <a:t> </a:t>
            </a:r>
            <a:r>
              <a:rPr sz="2800" spc="-20" dirty="0">
                <a:latin typeface="Cambria Math"/>
                <a:cs typeface="Cambria Math"/>
              </a:rPr>
              <a:t>2</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15" dirty="0">
                <a:latin typeface="Cambria Math"/>
                <a:cs typeface="Cambria Math"/>
              </a:rPr>
              <a:t>.0</a:t>
            </a:r>
            <a:r>
              <a:rPr sz="2800" spc="5" dirty="0">
                <a:latin typeface="Cambria Math"/>
                <a:cs typeface="Cambria Math"/>
              </a:rPr>
              <a:t> </a:t>
            </a:r>
            <a:r>
              <a:rPr sz="2800" spc="-20" dirty="0">
                <a:latin typeface="Cambria Math"/>
                <a:cs typeface="Cambria Math"/>
              </a:rPr>
              <a:t>×</a:t>
            </a:r>
            <a:r>
              <a:rPr sz="2800" spc="5" dirty="0">
                <a:latin typeface="Cambria Math"/>
                <a:cs typeface="Cambria Math"/>
              </a:rPr>
              <a:t> </a:t>
            </a:r>
            <a:r>
              <a:rPr sz="2800" spc="-25" dirty="0">
                <a:latin typeface="Cambria Math"/>
                <a:cs typeface="Cambria Math"/>
              </a:rPr>
              <a:t>1</a:t>
            </a:r>
            <a:r>
              <a:rPr sz="2800" spc="-10" dirty="0">
                <a:latin typeface="Cambria Math"/>
                <a:cs typeface="Cambria Math"/>
              </a:rPr>
              <a:t>0</a:t>
            </a:r>
            <a:r>
              <a:rPr sz="3000" spc="-82" baseline="23611" dirty="0">
                <a:latin typeface="Cambria Math"/>
                <a:cs typeface="Cambria Math"/>
              </a:rPr>
              <a:t>−</a:t>
            </a:r>
            <a:r>
              <a:rPr sz="3000" spc="60" baseline="23611" dirty="0">
                <a:latin typeface="Cambria Math"/>
                <a:cs typeface="Cambria Math"/>
              </a:rPr>
              <a:t>12</a:t>
            </a:r>
            <a:r>
              <a:rPr sz="3000" baseline="23611" dirty="0">
                <a:latin typeface="Cambria Math"/>
                <a:cs typeface="Cambria Math"/>
              </a:rPr>
              <a:t> </a:t>
            </a:r>
            <a:r>
              <a:rPr sz="3000" spc="-232" baseline="23611"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2800" spc="160" dirty="0">
                <a:latin typeface="Cambria Math"/>
                <a:cs typeface="Cambria Math"/>
              </a:rPr>
              <a:t> </a:t>
            </a:r>
            <a:r>
              <a:rPr lang="en-US" sz="2800" spc="160" dirty="0">
                <a:latin typeface="Cambria Math"/>
                <a:cs typeface="Cambria Math"/>
              </a:rPr>
              <a:t> </a:t>
            </a:r>
            <a:r>
              <a:rPr sz="4200" spc="-37" baseline="37698" dirty="0">
                <a:latin typeface="Cambria Math"/>
                <a:cs typeface="Cambria Math"/>
              </a:rPr>
              <a:t>=</a:t>
            </a:r>
            <a:r>
              <a:rPr sz="4200" spc="240" baseline="37698" dirty="0">
                <a:latin typeface="Cambria Math"/>
                <a:cs typeface="Cambria Math"/>
              </a:rPr>
              <a:t> </a:t>
            </a:r>
            <a:r>
              <a:rPr sz="4200" spc="-30" baseline="37698" dirty="0">
                <a:latin typeface="Cambria Math"/>
                <a:cs typeface="Cambria Math"/>
              </a:rPr>
              <a:t>5</a:t>
            </a:r>
            <a:r>
              <a:rPr sz="4200" spc="7" baseline="37698" dirty="0">
                <a:latin typeface="Cambria Math"/>
                <a:cs typeface="Cambria Math"/>
              </a:rPr>
              <a:t> </a:t>
            </a:r>
            <a:r>
              <a:rPr sz="4200" spc="-30" baseline="37698" dirty="0">
                <a:latin typeface="Cambria Math"/>
                <a:cs typeface="Cambria Math"/>
              </a:rPr>
              <a:t>×</a:t>
            </a:r>
            <a:r>
              <a:rPr sz="4200" spc="22" baseline="37698" dirty="0">
                <a:latin typeface="Cambria Math"/>
                <a:cs typeface="Cambria Math"/>
              </a:rPr>
              <a:t> </a:t>
            </a:r>
            <a:r>
              <a:rPr sz="4200" spc="-37" baseline="37698" dirty="0">
                <a:latin typeface="Cambria Math"/>
                <a:cs typeface="Cambria Math"/>
              </a:rPr>
              <a:t>10</a:t>
            </a:r>
            <a:endParaRPr sz="4200" baseline="37698" dirty="0">
              <a:latin typeface="Cambria Math"/>
              <a:cs typeface="Cambria Math"/>
            </a:endParaRPr>
          </a:p>
        </p:txBody>
      </p:sp>
      <p:sp>
        <p:nvSpPr>
          <p:cNvPr id="5" name="object 5"/>
          <p:cNvSpPr txBox="1"/>
          <p:nvPr/>
        </p:nvSpPr>
        <p:spPr>
          <a:xfrm>
            <a:off x="8527167" y="5244944"/>
            <a:ext cx="165735" cy="280035"/>
          </a:xfrm>
          <a:prstGeom prst="rect">
            <a:avLst/>
          </a:prstGeom>
        </p:spPr>
        <p:txBody>
          <a:bodyPr vert="horz" wrap="square" lIns="0" tIns="0" rIns="0" bIns="0" rtlCol="0">
            <a:spAutoFit/>
          </a:bodyPr>
          <a:lstStyle/>
          <a:p>
            <a:pPr marL="12700">
              <a:lnSpc>
                <a:spcPct val="100000"/>
              </a:lnSpc>
            </a:pPr>
            <a:r>
              <a:rPr sz="2000" spc="-15" dirty="0">
                <a:latin typeface="Cambria Math"/>
                <a:cs typeface="Cambria Math"/>
              </a:rPr>
              <a:t>9</a:t>
            </a:r>
            <a:endParaRPr sz="2000">
              <a:latin typeface="Cambria Math"/>
              <a:cs typeface="Cambria Math"/>
            </a:endParaRPr>
          </a:p>
        </p:txBody>
      </p:sp>
      <p:sp>
        <p:nvSpPr>
          <p:cNvPr id="6" name="object 6"/>
          <p:cNvSpPr txBox="1"/>
          <p:nvPr/>
        </p:nvSpPr>
        <p:spPr>
          <a:xfrm>
            <a:off x="8742051" y="5307709"/>
            <a:ext cx="461009"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cm</a:t>
            </a:r>
            <a:endParaRPr sz="2800" dirty="0">
              <a:latin typeface="Calibri"/>
              <a:cs typeface="Calibri"/>
            </a:endParaRPr>
          </a:p>
        </p:txBody>
      </p:sp>
      <p:sp>
        <p:nvSpPr>
          <p:cNvPr id="7" name="object 7"/>
          <p:cNvSpPr txBox="1"/>
          <p:nvPr/>
        </p:nvSpPr>
        <p:spPr>
          <a:xfrm>
            <a:off x="9176773" y="5244944"/>
            <a:ext cx="357505" cy="280035"/>
          </a:xfrm>
          <a:prstGeom prst="rect">
            <a:avLst/>
          </a:prstGeom>
        </p:spPr>
        <p:txBody>
          <a:bodyPr vert="horz" wrap="square" lIns="0" tIns="0" rIns="0" bIns="0" rtlCol="0">
            <a:spAutoFit/>
          </a:bodyPr>
          <a:lstStyle/>
          <a:p>
            <a:pPr marL="12700">
              <a:lnSpc>
                <a:spcPct val="100000"/>
              </a:lnSpc>
            </a:pPr>
            <a:r>
              <a:rPr sz="2000" spc="-55" dirty="0">
                <a:latin typeface="Cambria Math"/>
                <a:cs typeface="Cambria Math"/>
              </a:rPr>
              <a:t>−</a:t>
            </a:r>
            <a:r>
              <a:rPr sz="2000" spc="40" dirty="0">
                <a:latin typeface="Cambria Math"/>
                <a:cs typeface="Cambria Math"/>
              </a:rPr>
              <a:t>3</a:t>
            </a:r>
            <a:endParaRPr sz="2000">
              <a:latin typeface="Cambria Math"/>
              <a:cs typeface="Cambria Math"/>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04288" y="3374257"/>
            <a:ext cx="774700" cy="0"/>
          </a:xfrm>
          <a:custGeom>
            <a:avLst/>
            <a:gdLst/>
            <a:ahLst/>
            <a:cxnLst/>
            <a:rect l="l" t="t" r="r" b="b"/>
            <a:pathLst>
              <a:path w="774700">
                <a:moveTo>
                  <a:pt x="0" y="0"/>
                </a:moveTo>
                <a:lnTo>
                  <a:pt x="774191" y="0"/>
                </a:lnTo>
              </a:path>
            </a:pathLst>
          </a:custGeom>
          <a:ln w="24129">
            <a:solidFill>
              <a:srgbClr val="000000"/>
            </a:solidFill>
          </a:ln>
        </p:spPr>
        <p:txBody>
          <a:bodyPr wrap="square" lIns="0" tIns="0" rIns="0" bIns="0" rtlCol="0"/>
          <a:lstStyle/>
          <a:p>
            <a:endParaRPr/>
          </a:p>
        </p:txBody>
      </p:sp>
      <p:sp>
        <p:nvSpPr>
          <p:cNvPr id="3" name="object 3"/>
          <p:cNvSpPr txBox="1"/>
          <p:nvPr/>
        </p:nvSpPr>
        <p:spPr>
          <a:xfrm>
            <a:off x="1130298" y="968684"/>
            <a:ext cx="8623301" cy="2675091"/>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Neon</a:t>
            </a:r>
            <a:r>
              <a:rPr sz="2800" spc="-80" dirty="0">
                <a:latin typeface="Times New Roman"/>
                <a:cs typeface="Times New Roman"/>
              </a:rPr>
              <a:t> </a:t>
            </a:r>
            <a:r>
              <a:rPr sz="2800" spc="-20" dirty="0">
                <a:latin typeface="Calibri"/>
                <a:cs typeface="Calibri"/>
              </a:rPr>
              <a:t>p</a:t>
            </a:r>
            <a:r>
              <a:rPr sz="2800" spc="-10" dirty="0">
                <a:latin typeface="Calibri"/>
                <a:cs typeface="Calibri"/>
              </a:rPr>
              <a:t>art</a:t>
            </a:r>
            <a:r>
              <a:rPr sz="2800" spc="-5" dirty="0">
                <a:latin typeface="Calibri"/>
                <a:cs typeface="Calibri"/>
              </a:rPr>
              <a:t>i</a:t>
            </a:r>
            <a:r>
              <a:rPr sz="2800" spc="-10" dirty="0">
                <a:latin typeface="Calibri"/>
                <a:cs typeface="Calibri"/>
              </a:rPr>
              <a:t>al</a:t>
            </a:r>
            <a:r>
              <a:rPr sz="2800" spc="-65" dirty="0">
                <a:latin typeface="Times New Roman"/>
                <a:cs typeface="Times New Roman"/>
              </a:rPr>
              <a:t> </a:t>
            </a:r>
            <a:r>
              <a:rPr sz="2800" spc="-20" dirty="0">
                <a:latin typeface="Calibri"/>
                <a:cs typeface="Calibri"/>
              </a:rPr>
              <a:t>pressu</a:t>
            </a:r>
            <a:r>
              <a:rPr sz="2800" spc="0" dirty="0">
                <a:latin typeface="Calibri"/>
                <a:cs typeface="Calibri"/>
              </a:rPr>
              <a:t>r</a:t>
            </a:r>
            <a:r>
              <a:rPr sz="2800" spc="-15" dirty="0">
                <a:latin typeface="Calibri"/>
                <a:cs typeface="Calibri"/>
              </a:rPr>
              <a:t>e</a:t>
            </a:r>
            <a:r>
              <a:rPr sz="2800" spc="-50" dirty="0">
                <a:latin typeface="Times New Roman"/>
                <a:cs typeface="Times New Roman"/>
              </a:rPr>
              <a:t> </a:t>
            </a:r>
            <a:r>
              <a:rPr sz="2800" spc="-30" dirty="0">
                <a:latin typeface="Cambria Math"/>
                <a:cs typeface="Cambria Math"/>
              </a:rPr>
              <a:t>𝑝</a:t>
            </a:r>
            <a:r>
              <a:rPr sz="2800" spc="19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0</a:t>
            </a:r>
            <a:r>
              <a:rPr sz="2800" spc="-15" dirty="0">
                <a:latin typeface="Cambria Math"/>
                <a:cs typeface="Cambria Math"/>
              </a:rPr>
              <a:t>.2</a:t>
            </a:r>
            <a:r>
              <a:rPr sz="2800" spc="-150" dirty="0">
                <a:latin typeface="Cambria Math"/>
                <a:cs typeface="Cambria Math"/>
              </a:rPr>
              <a:t> </a:t>
            </a:r>
            <a:r>
              <a:rPr sz="2800" spc="-15" dirty="0">
                <a:latin typeface="Calibri"/>
                <a:cs typeface="Calibri"/>
              </a:rPr>
              <a:t>mbar</a:t>
            </a:r>
            <a:r>
              <a:rPr sz="2800" spc="155" dirty="0">
                <a:latin typeface="Calibri"/>
                <a:cs typeface="Calibri"/>
              </a:rPr>
              <a:t> </a:t>
            </a:r>
            <a:r>
              <a:rPr sz="2800" spc="-25" dirty="0">
                <a:latin typeface="Cambria Math"/>
                <a:cs typeface="Cambria Math"/>
              </a:rPr>
              <a:t>⇒</a:t>
            </a:r>
            <a:r>
              <a:rPr sz="2800" spc="20" dirty="0">
                <a:latin typeface="Cambria Math"/>
                <a:cs typeface="Cambria Math"/>
              </a:rPr>
              <a:t> </a:t>
            </a:r>
            <a:r>
              <a:rPr sz="2800" spc="-15" dirty="0">
                <a:latin typeface="Calibri"/>
                <a:cs typeface="Calibri"/>
              </a:rPr>
              <a:t>total</a:t>
            </a:r>
            <a:r>
              <a:rPr sz="2800" spc="-60" dirty="0">
                <a:latin typeface="Times New Roman"/>
                <a:cs typeface="Times New Roman"/>
              </a:rPr>
              <a:t> </a:t>
            </a:r>
            <a:r>
              <a:rPr sz="2800" spc="-20" dirty="0">
                <a:latin typeface="Calibri"/>
                <a:cs typeface="Calibri"/>
              </a:rPr>
              <a:t>neo</a:t>
            </a:r>
            <a:r>
              <a:rPr sz="2800" spc="-15" dirty="0">
                <a:latin typeface="Calibri"/>
                <a:cs typeface="Calibri"/>
              </a:rPr>
              <a:t>n</a:t>
            </a:r>
            <a:r>
              <a:rPr sz="2800" spc="-65" dirty="0">
                <a:latin typeface="Times New Roman"/>
                <a:cs typeface="Times New Roman"/>
              </a:rPr>
              <a:t> </a:t>
            </a:r>
            <a:r>
              <a:rPr sz="2800" spc="-20" dirty="0">
                <a:latin typeface="Calibri"/>
                <a:cs typeface="Calibri"/>
              </a:rPr>
              <a:t>d</a:t>
            </a:r>
            <a:r>
              <a:rPr sz="2800" spc="-10" dirty="0">
                <a:latin typeface="Calibri"/>
                <a:cs typeface="Calibri"/>
              </a:rPr>
              <a:t>e</a:t>
            </a:r>
            <a:r>
              <a:rPr sz="2800" spc="-20" dirty="0">
                <a:latin typeface="Calibri"/>
                <a:cs typeface="Calibri"/>
              </a:rPr>
              <a:t>ns</a:t>
            </a:r>
            <a:r>
              <a:rPr sz="2800" spc="-10" dirty="0">
                <a:latin typeface="Calibri"/>
                <a:cs typeface="Calibri"/>
              </a:rPr>
              <a:t>ity</a:t>
            </a:r>
            <a:endParaRPr sz="2800" dirty="0">
              <a:latin typeface="Calibri"/>
              <a:cs typeface="Calibri"/>
            </a:endParaRPr>
          </a:p>
          <a:p>
            <a:pPr marL="1378585" algn="ctr">
              <a:lnSpc>
                <a:spcPct val="100000"/>
              </a:lnSpc>
              <a:spcBef>
                <a:spcPts val="1885"/>
              </a:spcBef>
            </a:pPr>
            <a:r>
              <a:rPr sz="2800" spc="-254" dirty="0">
                <a:latin typeface="Cambria Math"/>
                <a:cs typeface="Cambria Math"/>
              </a:rPr>
              <a:t>𝑁</a:t>
            </a:r>
            <a:r>
              <a:rPr sz="3000" baseline="-16666" dirty="0">
                <a:latin typeface="Calibri"/>
                <a:cs typeface="Calibri"/>
              </a:rPr>
              <a:t>Ne </a:t>
            </a:r>
            <a:r>
              <a:rPr sz="3000" spc="-30" baseline="-16666" dirty="0">
                <a:latin typeface="Calibri"/>
                <a:cs typeface="Calibri"/>
              </a:rPr>
              <a:t> </a:t>
            </a:r>
            <a:r>
              <a:rPr sz="2800" spc="-25" dirty="0">
                <a:latin typeface="Cambria Math"/>
                <a:cs typeface="Cambria Math"/>
              </a:rPr>
              <a:t>≈</a:t>
            </a:r>
            <a:r>
              <a:rPr sz="2800" spc="155" dirty="0">
                <a:latin typeface="Cambria Math"/>
                <a:cs typeface="Cambria Math"/>
              </a:rPr>
              <a:t> </a:t>
            </a:r>
            <a:r>
              <a:rPr sz="2800" spc="-20" dirty="0">
                <a:latin typeface="Cambria Math"/>
                <a:cs typeface="Cambria Math"/>
              </a:rPr>
              <a:t>5</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80" dirty="0">
                <a:latin typeface="Cambria Math"/>
                <a:cs typeface="Cambria Math"/>
              </a:rPr>
              <a:t>0</a:t>
            </a:r>
            <a:r>
              <a:rPr sz="3000" spc="60" baseline="29166" dirty="0">
                <a:latin typeface="Cambria Math"/>
                <a:cs typeface="Cambria Math"/>
              </a:rPr>
              <a:t>15</a:t>
            </a:r>
            <a:r>
              <a:rPr sz="3000" spc="225" baseline="29166" dirty="0">
                <a:latin typeface="Cambria Math"/>
                <a:cs typeface="Cambria Math"/>
              </a:rPr>
              <a:t> </a:t>
            </a:r>
            <a:r>
              <a:rPr sz="2800" spc="-25" dirty="0">
                <a:latin typeface="Calibri"/>
                <a:cs typeface="Calibri"/>
              </a:rPr>
              <a:t>c</a:t>
            </a:r>
            <a:r>
              <a:rPr sz="2800" spc="-30" dirty="0">
                <a:latin typeface="Calibri"/>
                <a:cs typeface="Calibri"/>
              </a:rPr>
              <a:t>m</a:t>
            </a:r>
            <a:r>
              <a:rPr sz="3000" spc="-82" baseline="29166" dirty="0">
                <a:latin typeface="Cambria Math"/>
                <a:cs typeface="Cambria Math"/>
              </a:rPr>
              <a:t>−</a:t>
            </a:r>
            <a:r>
              <a:rPr sz="3000" spc="60" baseline="29166" dirty="0">
                <a:latin typeface="Cambria Math"/>
                <a:cs typeface="Cambria Math"/>
              </a:rPr>
              <a:t>3</a:t>
            </a:r>
            <a:endParaRPr sz="3000" baseline="29166" dirty="0">
              <a:latin typeface="Cambria Math"/>
              <a:cs typeface="Cambria Math"/>
            </a:endParaRPr>
          </a:p>
          <a:p>
            <a:pPr marL="241300" indent="-228600">
              <a:lnSpc>
                <a:spcPct val="100000"/>
              </a:lnSpc>
              <a:spcBef>
                <a:spcPts val="1814"/>
              </a:spcBef>
              <a:buFont typeface="Symbol"/>
              <a:buChar char=""/>
              <a:tabLst>
                <a:tab pos="241935" algn="l"/>
              </a:tabLst>
            </a:pPr>
            <a:r>
              <a:rPr sz="2800" spc="-15" dirty="0">
                <a:latin typeface="Calibri"/>
                <a:cs typeface="Calibri"/>
              </a:rPr>
              <a:t>Requir</a:t>
            </a:r>
            <a:r>
              <a:rPr sz="2800" spc="-10" dirty="0">
                <a:latin typeface="Calibri"/>
                <a:cs typeface="Calibri"/>
              </a:rPr>
              <a:t>e</a:t>
            </a:r>
            <a:r>
              <a:rPr sz="2800" spc="-15" dirty="0">
                <a:latin typeface="Calibri"/>
                <a:cs typeface="Calibri"/>
              </a:rPr>
              <a:t>d</a:t>
            </a:r>
            <a:r>
              <a:rPr sz="2800" spc="-70" dirty="0">
                <a:latin typeface="Times New Roman"/>
                <a:cs typeface="Times New Roman"/>
              </a:rPr>
              <a:t> </a:t>
            </a:r>
            <a:r>
              <a:rPr sz="2800" dirty="0">
                <a:latin typeface="Calibri"/>
                <a:cs typeface="Calibri"/>
              </a:rPr>
              <a:t>i</a:t>
            </a:r>
            <a:r>
              <a:rPr sz="2800" spc="-20" dirty="0">
                <a:latin typeface="Calibri"/>
                <a:cs typeface="Calibri"/>
              </a:rPr>
              <a:t>nvers</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a:t>
            </a:r>
            <a:r>
              <a:rPr sz="2800" spc="-5" dirty="0">
                <a:latin typeface="Calibri"/>
                <a:cs typeface="Calibri"/>
              </a:rPr>
              <a:t>r</a:t>
            </a:r>
            <a:r>
              <a:rPr sz="2800" spc="-15" dirty="0">
                <a:latin typeface="Calibri"/>
                <a:cs typeface="Calibri"/>
              </a:rPr>
              <a:t>a</a:t>
            </a:r>
            <a:r>
              <a:rPr sz="2800" spc="-10" dirty="0">
                <a:latin typeface="Calibri"/>
                <a:cs typeface="Calibri"/>
              </a:rPr>
              <a:t>cti</a:t>
            </a:r>
            <a:r>
              <a:rPr sz="2800" spc="-20" dirty="0">
                <a:latin typeface="Calibri"/>
                <a:cs typeface="Calibri"/>
              </a:rPr>
              <a:t>on</a:t>
            </a:r>
            <a:endParaRPr sz="2800" dirty="0">
              <a:latin typeface="Calibri"/>
              <a:cs typeface="Calibri"/>
            </a:endParaRPr>
          </a:p>
          <a:p>
            <a:pPr>
              <a:lnSpc>
                <a:spcPct val="100000"/>
              </a:lnSpc>
              <a:spcBef>
                <a:spcPts val="1"/>
              </a:spcBef>
            </a:pPr>
            <a:endParaRPr sz="3100" dirty="0">
              <a:latin typeface="Times New Roman"/>
              <a:cs typeface="Times New Roman"/>
            </a:endParaRPr>
          </a:p>
          <a:p>
            <a:pPr marL="1378585" algn="ctr">
              <a:lnSpc>
                <a:spcPct val="100000"/>
              </a:lnSpc>
            </a:pPr>
            <a:r>
              <a:rPr sz="4200" spc="-7" baseline="42658" dirty="0">
                <a:latin typeface="Cambria Math"/>
                <a:cs typeface="Cambria Math"/>
              </a:rPr>
              <a:t>𝛥</a:t>
            </a:r>
            <a:r>
              <a:rPr sz="4200" spc="-382" baseline="42658" dirty="0">
                <a:latin typeface="Cambria Math"/>
                <a:cs typeface="Cambria Math"/>
              </a:rPr>
              <a:t>𝑁</a:t>
            </a:r>
            <a:r>
              <a:rPr sz="3000" baseline="43055" dirty="0">
                <a:latin typeface="Calibri"/>
                <a:cs typeface="Calibri"/>
              </a:rPr>
              <a:t>thr </a:t>
            </a:r>
            <a:r>
              <a:rPr sz="3000" spc="-44" baseline="43055" dirty="0">
                <a:latin typeface="Calibri"/>
                <a:cs typeface="Calibri"/>
              </a:rPr>
              <a:t> </a:t>
            </a:r>
            <a:r>
              <a:rPr sz="2800" spc="-25" dirty="0">
                <a:latin typeface="Cambria Math"/>
                <a:cs typeface="Cambria Math"/>
              </a:rPr>
              <a:t>≈</a:t>
            </a:r>
            <a:r>
              <a:rPr sz="2800" spc="170" dirty="0">
                <a:latin typeface="Cambria Math"/>
                <a:cs typeface="Cambria Math"/>
              </a:rPr>
              <a:t> </a:t>
            </a:r>
            <a:r>
              <a:rPr sz="2800" spc="-20" dirty="0">
                <a:latin typeface="Cambria Math"/>
                <a:cs typeface="Cambria Math"/>
              </a:rPr>
              <a:t>1</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6</a:t>
            </a:r>
            <a:endParaRPr sz="3000" baseline="29166" dirty="0">
              <a:latin typeface="Cambria Math"/>
              <a:cs typeface="Cambria Math"/>
            </a:endParaRPr>
          </a:p>
        </p:txBody>
      </p:sp>
      <p:sp>
        <p:nvSpPr>
          <p:cNvPr id="4" name="object 4"/>
          <p:cNvSpPr txBox="1"/>
          <p:nvPr/>
        </p:nvSpPr>
        <p:spPr>
          <a:xfrm>
            <a:off x="381000" y="3429000"/>
            <a:ext cx="11430000" cy="1496115"/>
          </a:xfrm>
          <a:prstGeom prst="rect">
            <a:avLst/>
          </a:prstGeom>
        </p:spPr>
        <p:txBody>
          <a:bodyPr vert="horz" wrap="square" lIns="0" tIns="0" rIns="0" bIns="0" rtlCol="0">
            <a:spAutoFit/>
          </a:bodyPr>
          <a:lstStyle/>
          <a:p>
            <a:pPr marR="1810385" algn="ctr">
              <a:lnSpc>
                <a:spcPct val="100000"/>
              </a:lnSpc>
            </a:pPr>
            <a:r>
              <a:rPr sz="4200" spc="-382" baseline="11904" dirty="0">
                <a:latin typeface="Cambria Math"/>
                <a:cs typeface="Cambria Math"/>
              </a:rPr>
              <a:t>𝑁</a:t>
            </a:r>
            <a:r>
              <a:rPr sz="2000" dirty="0">
                <a:latin typeface="Calibri"/>
                <a:cs typeface="Calibri"/>
              </a:rPr>
              <a:t>Ne</a:t>
            </a:r>
          </a:p>
          <a:p>
            <a:pPr marL="12700" marR="5080">
              <a:lnSpc>
                <a:spcPct val="127200"/>
              </a:lnSpc>
              <a:spcBef>
                <a:spcPts val="105"/>
              </a:spcBef>
            </a:pPr>
            <a:r>
              <a:rPr sz="2800" spc="-30" dirty="0">
                <a:latin typeface="Calibri"/>
                <a:cs typeface="Calibri"/>
              </a:rPr>
              <a:t>→</a:t>
            </a:r>
            <a:r>
              <a:rPr sz="2800" spc="60" dirty="0">
                <a:latin typeface="Calibri"/>
                <a:cs typeface="Calibri"/>
              </a:rPr>
              <a:t> </a:t>
            </a:r>
            <a:r>
              <a:rPr sz="2800" spc="-15" dirty="0">
                <a:latin typeface="Calibri"/>
                <a:cs typeface="Calibri"/>
              </a:rPr>
              <a:t>remark</a:t>
            </a:r>
            <a:r>
              <a:rPr sz="2800" spc="-10" dirty="0">
                <a:latin typeface="Calibri"/>
                <a:cs typeface="Calibri"/>
              </a:rPr>
              <a:t>a</a:t>
            </a:r>
            <a:r>
              <a:rPr sz="2800" spc="-15" dirty="0">
                <a:latin typeface="Calibri"/>
                <a:cs typeface="Calibri"/>
              </a:rPr>
              <a:t>bly</a:t>
            </a:r>
            <a:r>
              <a:rPr sz="2800" spc="65" dirty="0">
                <a:latin typeface="Calibri"/>
                <a:cs typeface="Calibri"/>
              </a:rPr>
              <a:t> </a:t>
            </a:r>
            <a:r>
              <a:rPr sz="2800" spc="-15" dirty="0">
                <a:latin typeface="Calibri"/>
                <a:cs typeface="Calibri"/>
              </a:rPr>
              <a:t>small</a:t>
            </a:r>
            <a:r>
              <a:rPr sz="2800" spc="60" dirty="0">
                <a:latin typeface="Calibri"/>
                <a:cs typeface="Calibri"/>
              </a:rPr>
              <a:t> </a:t>
            </a:r>
            <a:r>
              <a:rPr sz="2800" spc="-15" dirty="0">
                <a:latin typeface="Calibri"/>
                <a:cs typeface="Calibri"/>
              </a:rPr>
              <a:t>fract</a:t>
            </a:r>
            <a:r>
              <a:rPr sz="2800" spc="-5" dirty="0">
                <a:latin typeface="Calibri"/>
                <a:cs typeface="Calibri"/>
              </a:rPr>
              <a:t>i</a:t>
            </a:r>
            <a:r>
              <a:rPr sz="2800" spc="-15" dirty="0">
                <a:latin typeface="Calibri"/>
                <a:cs typeface="Calibri"/>
              </a:rPr>
              <a:t>on</a:t>
            </a:r>
            <a:r>
              <a:rPr sz="2800" spc="55" dirty="0">
                <a:latin typeface="Calibri"/>
                <a:cs typeface="Calibri"/>
              </a:rPr>
              <a:t> </a:t>
            </a:r>
            <a:r>
              <a:rPr sz="2800" spc="-15" dirty="0">
                <a:latin typeface="Calibri"/>
                <a:cs typeface="Calibri"/>
              </a:rPr>
              <a:t>suff</a:t>
            </a:r>
            <a:r>
              <a:rPr sz="2800" dirty="0">
                <a:latin typeface="Calibri"/>
                <a:cs typeface="Calibri"/>
              </a:rPr>
              <a:t>i</a:t>
            </a:r>
            <a:r>
              <a:rPr sz="2800" spc="-15" dirty="0">
                <a:latin typeface="Calibri"/>
                <a:cs typeface="Calibri"/>
              </a:rPr>
              <a:t>ces</a:t>
            </a:r>
            <a:r>
              <a:rPr sz="2800" spc="60" dirty="0">
                <a:latin typeface="Calibri"/>
                <a:cs typeface="Calibri"/>
              </a:rPr>
              <a:t> </a:t>
            </a:r>
            <a:r>
              <a:rPr sz="2800" spc="-15" dirty="0">
                <a:latin typeface="Calibri"/>
                <a:cs typeface="Calibri"/>
              </a:rPr>
              <a:t>because</a:t>
            </a:r>
            <a:r>
              <a:rPr sz="2800" spc="60" dirty="0">
                <a:latin typeface="Calibri"/>
                <a:cs typeface="Calibri"/>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55" dirty="0">
                <a:latin typeface="Calibri"/>
                <a:cs typeface="Calibri"/>
              </a:rPr>
              <a:t> </a:t>
            </a:r>
            <a:r>
              <a:rPr sz="2800" spc="-5" dirty="0">
                <a:latin typeface="Calibri"/>
                <a:cs typeface="Calibri"/>
              </a:rPr>
              <a:t>c</a:t>
            </a:r>
            <a:r>
              <a:rPr sz="2800" spc="-15" dirty="0">
                <a:latin typeface="Calibri"/>
                <a:cs typeface="Calibri"/>
              </a:rPr>
              <a:t>ros</a:t>
            </a:r>
            <a:r>
              <a:rPr sz="2800" spc="25" dirty="0">
                <a:latin typeface="Calibri"/>
                <a:cs typeface="Calibri"/>
              </a:rPr>
              <a:t>s</a:t>
            </a:r>
            <a:r>
              <a:rPr sz="2800" spc="-5" dirty="0">
                <a:latin typeface="Calibri"/>
                <a:cs typeface="Calibri"/>
              </a:rPr>
              <a:t>-</a:t>
            </a:r>
            <a:r>
              <a:rPr sz="2800" spc="-20" dirty="0">
                <a:latin typeface="Calibri"/>
                <a:cs typeface="Calibri"/>
              </a:rPr>
              <a:t>sect</a:t>
            </a:r>
            <a:r>
              <a:rPr sz="2800" spc="-10" dirty="0">
                <a:latin typeface="Calibri"/>
                <a:cs typeface="Calibri"/>
              </a:rPr>
              <a:t>io</a:t>
            </a:r>
            <a:r>
              <a:rPr sz="2800" spc="-15" dirty="0">
                <a:latin typeface="Calibri"/>
                <a:cs typeface="Calibri"/>
              </a:rPr>
              <a:t>n</a:t>
            </a:r>
            <a:r>
              <a:rPr sz="2800" spc="-15" dirty="0">
                <a:latin typeface="Times New Roman"/>
                <a:cs typeface="Times New Roman"/>
              </a:rPr>
              <a:t> </a:t>
            </a:r>
            <a:r>
              <a:rPr sz="2800" dirty="0">
                <a:latin typeface="Calibri"/>
                <a:cs typeface="Calibri"/>
              </a:rPr>
              <a:t>i</a:t>
            </a:r>
            <a:r>
              <a:rPr sz="2800" spc="-15" dirty="0">
                <a:latin typeface="Calibri"/>
                <a:cs typeface="Calibri"/>
              </a:rPr>
              <a:t>s</a:t>
            </a:r>
            <a:r>
              <a:rPr sz="2800" spc="-5" dirty="0">
                <a:latin typeface="Times New Roman"/>
                <a:cs typeface="Times New Roman"/>
              </a:rPr>
              <a:t> </a:t>
            </a:r>
            <a:r>
              <a:rPr sz="2800" dirty="0">
                <a:latin typeface="Calibri"/>
                <a:cs typeface="Calibri"/>
              </a:rPr>
              <a:t>l</a:t>
            </a:r>
            <a:r>
              <a:rPr sz="2800" spc="-10" dirty="0">
                <a:latin typeface="Calibri"/>
                <a:cs typeface="Calibri"/>
              </a:rPr>
              <a:t>a</a:t>
            </a:r>
            <a:r>
              <a:rPr sz="2800" spc="-15" dirty="0">
                <a:latin typeface="Calibri"/>
                <a:cs typeface="Calibri"/>
              </a:rPr>
              <a:t>rge</a:t>
            </a:r>
            <a:r>
              <a:rPr sz="2800" spc="-1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dirty="0">
                <a:latin typeface="Calibri"/>
                <a:cs typeface="Calibri"/>
              </a:rPr>
              <a:t>l</a:t>
            </a:r>
            <a:r>
              <a:rPr sz="2800" spc="-15" dirty="0">
                <a:latin typeface="Calibri"/>
                <a:cs typeface="Calibri"/>
              </a:rPr>
              <a:t>o</a:t>
            </a:r>
            <a:r>
              <a:rPr sz="2800" spc="-20" dirty="0">
                <a:latin typeface="Calibri"/>
                <a:cs typeface="Calibri"/>
              </a:rPr>
              <a:t>sse</a:t>
            </a:r>
            <a:r>
              <a:rPr sz="2800" spc="-15" dirty="0">
                <a:latin typeface="Calibri"/>
                <a:cs typeface="Calibri"/>
              </a:rPr>
              <a:t>s</a:t>
            </a:r>
            <a:r>
              <a:rPr sz="2800" spc="-60" dirty="0">
                <a:latin typeface="Times New Roman"/>
                <a:cs typeface="Times New Roman"/>
              </a:rPr>
              <a:t> </a:t>
            </a:r>
            <a:r>
              <a:rPr sz="2800" spc="-15" dirty="0">
                <a:latin typeface="Calibri"/>
                <a:cs typeface="Calibri"/>
              </a:rPr>
              <a:t>moderate.</a:t>
            </a:r>
            <a:endParaRPr sz="28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0" y="968684"/>
            <a:ext cx="10388600" cy="1604010"/>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 pos="2646680" algn="l"/>
                <a:tab pos="4380230" algn="l"/>
                <a:tab pos="4809490" algn="l"/>
                <a:tab pos="7429500" algn="l"/>
                <a:tab pos="8985885" algn="l"/>
                <a:tab pos="9390380" algn="l"/>
              </a:tabLst>
            </a:pPr>
            <a:r>
              <a:rPr sz="2800" spc="-25" dirty="0">
                <a:latin typeface="Calibri"/>
                <a:cs typeface="Calibri"/>
              </a:rPr>
              <a:t>Dem</a:t>
            </a:r>
            <a:r>
              <a:rPr sz="2800" spc="-10" dirty="0">
                <a:latin typeface="Calibri"/>
                <a:cs typeface="Calibri"/>
              </a:rPr>
              <a:t>o</a:t>
            </a:r>
            <a:r>
              <a:rPr sz="2800" spc="-20" dirty="0">
                <a:latin typeface="Calibri"/>
                <a:cs typeface="Calibri"/>
              </a:rPr>
              <a:t>nst</a:t>
            </a:r>
            <a:r>
              <a:rPr sz="2800" dirty="0">
                <a:latin typeface="Calibri"/>
                <a:cs typeface="Calibri"/>
              </a:rPr>
              <a:t>r</a:t>
            </a:r>
            <a:r>
              <a:rPr sz="2800" spc="-15" dirty="0">
                <a:latin typeface="Calibri"/>
                <a:cs typeface="Calibri"/>
              </a:rPr>
              <a:t>ates</a:t>
            </a:r>
            <a:r>
              <a:rPr sz="2800" dirty="0">
                <a:latin typeface="Times New Roman"/>
                <a:cs typeface="Times New Roman"/>
              </a:rPr>
              <a:t>	</a:t>
            </a:r>
            <a:r>
              <a:rPr sz="2800" spc="-20" dirty="0">
                <a:latin typeface="Calibri"/>
                <a:cs typeface="Calibri"/>
              </a:rPr>
              <a:t>prac</a:t>
            </a:r>
            <a:r>
              <a:rPr sz="2800" spc="0" dirty="0">
                <a:latin typeface="Calibri"/>
                <a:cs typeface="Calibri"/>
              </a:rPr>
              <a:t>t</a:t>
            </a:r>
            <a:r>
              <a:rPr sz="2800" dirty="0">
                <a:latin typeface="Calibri"/>
                <a:cs typeface="Calibri"/>
              </a:rPr>
              <a:t>i</a:t>
            </a:r>
            <a:r>
              <a:rPr sz="2800" spc="-10" dirty="0">
                <a:latin typeface="Calibri"/>
                <a:cs typeface="Calibri"/>
              </a:rPr>
              <a:t>cal</a:t>
            </a:r>
            <a:r>
              <a:rPr sz="2800" dirty="0">
                <a:latin typeface="Calibri"/>
                <a:cs typeface="Calibri"/>
              </a:rPr>
              <a:t>i</a:t>
            </a:r>
            <a:r>
              <a:rPr sz="2800" spc="-15" dirty="0">
                <a:latin typeface="Calibri"/>
                <a:cs typeface="Calibri"/>
              </a:rPr>
              <a:t>ty</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cont</a:t>
            </a:r>
            <a:r>
              <a:rPr sz="2800" spc="-20" dirty="0">
                <a:latin typeface="Calibri"/>
                <a:cs typeface="Calibri"/>
              </a:rPr>
              <a:t>inu</a:t>
            </a:r>
            <a:r>
              <a:rPr sz="2800" spc="-5" dirty="0">
                <a:latin typeface="Calibri"/>
                <a:cs typeface="Calibri"/>
              </a:rPr>
              <a:t>o</a:t>
            </a:r>
            <a:r>
              <a:rPr sz="2800" spc="-20" dirty="0">
                <a:latin typeface="Calibri"/>
                <a:cs typeface="Calibri"/>
              </a:rPr>
              <a:t>u</a:t>
            </a:r>
            <a:r>
              <a:rPr sz="2800" spc="15" dirty="0">
                <a:latin typeface="Calibri"/>
                <a:cs typeface="Calibri"/>
              </a:rPr>
              <a:t>s</a:t>
            </a:r>
            <a:r>
              <a:rPr sz="2800" spc="-15" dirty="0">
                <a:latin typeface="Calibri"/>
                <a:cs typeface="Calibri"/>
              </a:rPr>
              <a:t>-</a:t>
            </a:r>
            <a:r>
              <a:rPr sz="2800" spc="-20" dirty="0">
                <a:latin typeface="Calibri"/>
                <a:cs typeface="Calibri"/>
              </a:rPr>
              <a:t>w</a:t>
            </a:r>
            <a:r>
              <a:rPr sz="2800" spc="-10" dirty="0">
                <a:latin typeface="Calibri"/>
                <a:cs typeface="Calibri"/>
              </a:rPr>
              <a:t>a</a:t>
            </a:r>
            <a:r>
              <a:rPr sz="2800" spc="-15" dirty="0">
                <a:latin typeface="Calibri"/>
                <a:cs typeface="Calibri"/>
              </a:rPr>
              <a:t>ve</a:t>
            </a:r>
            <a:r>
              <a:rPr sz="2800" dirty="0">
                <a:latin typeface="Times New Roman"/>
                <a:cs typeface="Times New Roman"/>
              </a:rPr>
              <a:t>	</a:t>
            </a:r>
            <a:r>
              <a:rPr sz="2800" spc="-5" dirty="0">
                <a:latin typeface="Calibri"/>
                <a:cs typeface="Calibri"/>
              </a:rPr>
              <a:t>o</a:t>
            </a:r>
            <a:r>
              <a:rPr sz="2800" spc="-20" dirty="0">
                <a:latin typeface="Calibri"/>
                <a:cs typeface="Calibri"/>
              </a:rPr>
              <a:t>per</a:t>
            </a:r>
            <a:r>
              <a:rPr sz="2800" spc="-5" dirty="0">
                <a:latin typeface="Calibri"/>
                <a:cs typeface="Calibri"/>
              </a:rPr>
              <a:t>a</a:t>
            </a:r>
            <a:r>
              <a:rPr sz="2800" spc="-10" dirty="0">
                <a:latin typeface="Calibri"/>
                <a:cs typeface="Calibri"/>
              </a:rPr>
              <a:t>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25" dirty="0">
                <a:latin typeface="Calibri"/>
                <a:cs typeface="Calibri"/>
              </a:rPr>
              <a:t>H</a:t>
            </a:r>
            <a:r>
              <a:rPr sz="2800" spc="0" dirty="0">
                <a:latin typeface="Calibri"/>
                <a:cs typeface="Calibri"/>
              </a:rPr>
              <a:t>e</a:t>
            </a:r>
            <a:r>
              <a:rPr sz="2800" spc="-20" dirty="0">
                <a:latin typeface="Calibri"/>
                <a:cs typeface="Calibri"/>
              </a:rPr>
              <a:t>–Ne</a:t>
            </a:r>
            <a:r>
              <a:rPr sz="2800" spc="-10" dirty="0">
                <a:latin typeface="Times New Roman"/>
                <a:cs typeface="Times New Roman"/>
              </a:rPr>
              <a:t> </a:t>
            </a:r>
            <a:r>
              <a:rPr sz="2800" spc="-15" dirty="0">
                <a:latin typeface="Calibri"/>
                <a:cs typeface="Calibri"/>
              </a:rPr>
              <a:t>gas</a:t>
            </a:r>
            <a:r>
              <a:rPr sz="2800" spc="-6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scharge.</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01700" y="6182740"/>
            <a:ext cx="8531225"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2" name="object 2"/>
          <p:cNvSpPr txBox="1"/>
          <p:nvPr/>
        </p:nvSpPr>
        <p:spPr>
          <a:xfrm>
            <a:off x="1130300" y="968684"/>
            <a:ext cx="10153650" cy="270954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258570" algn="l"/>
                <a:tab pos="2498725" algn="l"/>
                <a:tab pos="3740150" algn="l"/>
                <a:tab pos="4241165" algn="l"/>
                <a:tab pos="5902960" algn="l"/>
                <a:tab pos="6652259" algn="l"/>
                <a:tab pos="7717155" algn="l"/>
                <a:tab pos="8244205" algn="l"/>
                <a:tab pos="9720580" algn="l"/>
              </a:tabLst>
            </a:pPr>
            <a:r>
              <a:rPr sz="2800" spc="-15" dirty="0">
                <a:latin typeface="Calibri"/>
                <a:cs typeface="Calibri"/>
              </a:rPr>
              <a:t>Al</a:t>
            </a:r>
            <a:r>
              <a:rPr sz="2800" dirty="0">
                <a:latin typeface="Calibri"/>
                <a:cs typeface="Calibri"/>
              </a:rPr>
              <a:t>l</a:t>
            </a:r>
            <a:r>
              <a:rPr sz="2800" spc="-20" dirty="0">
                <a:latin typeface="Calibri"/>
                <a:cs typeface="Calibri"/>
              </a:rPr>
              <a:t>ow</a:t>
            </a:r>
            <a:r>
              <a:rPr sz="2800" dirty="0">
                <a:latin typeface="Calibri"/>
                <a:cs typeface="Calibri"/>
              </a:rPr>
              <a:t>	</a:t>
            </a:r>
            <a:r>
              <a:rPr sz="2800" spc="-15" dirty="0">
                <a:latin typeface="Calibri"/>
                <a:cs typeface="Calibri"/>
              </a:rPr>
              <a:t>precise</a:t>
            </a:r>
            <a:r>
              <a:rPr sz="2800" dirty="0">
                <a:latin typeface="Calibri"/>
                <a:cs typeface="Calibri"/>
              </a:rPr>
              <a:t>	</a:t>
            </a:r>
            <a:r>
              <a:rPr sz="2800" spc="-15" dirty="0">
                <a:latin typeface="Calibri"/>
                <a:cs typeface="Calibri"/>
              </a:rPr>
              <a:t>control</a:t>
            </a:r>
            <a:r>
              <a:rPr sz="2800" dirty="0">
                <a:latin typeface="Calibri"/>
                <a:cs typeface="Calibri"/>
              </a:rPr>
              <a:t>	</a:t>
            </a:r>
            <a:r>
              <a:rPr sz="2800" spc="-15" dirty="0">
                <a:latin typeface="Calibri"/>
                <a:cs typeface="Calibri"/>
              </a:rPr>
              <a:t>of</a:t>
            </a:r>
            <a:r>
              <a:rPr sz="2800" dirty="0">
                <a:latin typeface="Calibri"/>
                <a:cs typeface="Calibri"/>
              </a:rPr>
              <a:t>	</a:t>
            </a:r>
            <a:r>
              <a:rPr sz="2800" spc="-15" dirty="0">
                <a:latin typeface="Calibri"/>
                <a:cs typeface="Calibri"/>
              </a:rPr>
              <a:t>fre</a:t>
            </a:r>
            <a:r>
              <a:rPr sz="2800" spc="-25" dirty="0">
                <a:latin typeface="Calibri"/>
                <a:cs typeface="Calibri"/>
              </a:rPr>
              <a:t>q</a:t>
            </a:r>
            <a:r>
              <a:rPr sz="2800" spc="-15" dirty="0">
                <a:latin typeface="Calibri"/>
                <a:cs typeface="Calibri"/>
              </a:rPr>
              <a:t>uen</a:t>
            </a:r>
            <a:r>
              <a:rPr sz="2800" spc="-10" dirty="0">
                <a:latin typeface="Calibri"/>
                <a:cs typeface="Calibri"/>
              </a:rPr>
              <a:t>c</a:t>
            </a:r>
            <a:r>
              <a:rPr sz="2800" spc="-15" dirty="0">
                <a:latin typeface="Calibri"/>
                <a:cs typeface="Calibri"/>
              </a:rPr>
              <a:t>y</a:t>
            </a:r>
            <a:r>
              <a:rPr sz="2800" dirty="0">
                <a:latin typeface="Calibri"/>
                <a:cs typeface="Calibri"/>
              </a:rPr>
              <a:t>	</a:t>
            </a:r>
            <a:r>
              <a:rPr sz="2800" spc="-15" dirty="0">
                <a:latin typeface="Calibri"/>
                <a:cs typeface="Calibri"/>
              </a:rPr>
              <a:t>and</a:t>
            </a:r>
            <a:r>
              <a:rPr sz="2800" dirty="0">
                <a:latin typeface="Calibri"/>
                <a:cs typeface="Calibri"/>
              </a:rPr>
              <a:t>	</a:t>
            </a:r>
            <a:r>
              <a:rPr sz="2800" spc="-15" dirty="0">
                <a:latin typeface="Calibri"/>
                <a:cs typeface="Calibri"/>
              </a:rPr>
              <a:t>phase</a:t>
            </a:r>
            <a:r>
              <a:rPr sz="2800" dirty="0">
                <a:latin typeface="Calibri"/>
                <a:cs typeface="Calibri"/>
              </a:rPr>
              <a:t>	</a:t>
            </a:r>
            <a:r>
              <a:rPr sz="2800" spc="-30" dirty="0">
                <a:latin typeface="Calibri"/>
                <a:cs typeface="Calibri"/>
              </a:rPr>
              <a:t>→</a:t>
            </a:r>
            <a:r>
              <a:rPr sz="2800" dirty="0">
                <a:latin typeface="Calibri"/>
                <a:cs typeface="Calibri"/>
              </a:rPr>
              <a:t>	</a:t>
            </a:r>
            <a:r>
              <a:rPr sz="2800" spc="-15" dirty="0">
                <a:latin typeface="Calibri"/>
                <a:cs typeface="Calibri"/>
              </a:rPr>
              <a:t>essent</a:t>
            </a:r>
            <a:r>
              <a:rPr sz="2800" spc="-5" dirty="0">
                <a:latin typeface="Calibri"/>
                <a:cs typeface="Calibri"/>
              </a:rPr>
              <a:t>i</a:t>
            </a:r>
            <a:r>
              <a:rPr sz="2800" spc="-10" dirty="0">
                <a:latin typeface="Calibri"/>
                <a:cs typeface="Calibri"/>
              </a:rPr>
              <a:t>al</a:t>
            </a:r>
            <a:r>
              <a:rPr sz="2800" dirty="0">
                <a:latin typeface="Calibri"/>
                <a:cs typeface="Calibri"/>
              </a:rPr>
              <a:t>	</a:t>
            </a:r>
            <a:r>
              <a:rPr sz="2800" spc="-15" dirty="0">
                <a:latin typeface="Calibri"/>
                <a:cs typeface="Calibri"/>
              </a:rPr>
              <a:t>for</a:t>
            </a:r>
            <a:endParaRPr sz="2800">
              <a:latin typeface="Calibri"/>
              <a:cs typeface="Calibri"/>
            </a:endParaRPr>
          </a:p>
          <a:p>
            <a:pPr marL="241300">
              <a:lnSpc>
                <a:spcPct val="100000"/>
              </a:lnSpc>
              <a:spcBef>
                <a:spcPts val="900"/>
              </a:spcBef>
            </a:pPr>
            <a:r>
              <a:rPr sz="2800" spc="-25" dirty="0">
                <a:latin typeface="Calibri"/>
                <a:cs typeface="Calibri"/>
              </a:rPr>
              <a:t>Dopp</a:t>
            </a:r>
            <a:r>
              <a:rPr sz="2800" spc="-15" dirty="0">
                <a:latin typeface="Calibri"/>
                <a:cs typeface="Calibri"/>
              </a:rPr>
              <a:t>le</a:t>
            </a:r>
            <a:r>
              <a:rPr sz="2800" spc="-5" dirty="0">
                <a:latin typeface="Calibri"/>
                <a:cs typeface="Calibri"/>
              </a:rPr>
              <a:t>r</a:t>
            </a:r>
            <a:r>
              <a:rPr sz="2800" spc="-15" dirty="0">
                <a:latin typeface="Calibri"/>
                <a:cs typeface="Calibri"/>
              </a:rPr>
              <a:t>-</a:t>
            </a:r>
            <a:r>
              <a:rPr sz="2800" spc="-5" dirty="0">
                <a:latin typeface="Calibri"/>
                <a:cs typeface="Calibri"/>
              </a:rPr>
              <a:t>f</a:t>
            </a:r>
            <a:r>
              <a:rPr sz="2800" spc="-15" dirty="0">
                <a:latin typeface="Calibri"/>
                <a:cs typeface="Calibri"/>
              </a:rPr>
              <a:t>ree,</a:t>
            </a:r>
            <a:r>
              <a:rPr sz="2800" spc="-65" dirty="0">
                <a:latin typeface="Times New Roman"/>
                <a:cs typeface="Times New Roman"/>
              </a:rPr>
              <a:t> </a:t>
            </a:r>
            <a:r>
              <a:rPr sz="2800" spc="-20" dirty="0">
                <a:latin typeface="Calibri"/>
                <a:cs typeface="Calibri"/>
              </a:rPr>
              <a:t>satura</a:t>
            </a:r>
            <a:r>
              <a:rPr sz="2800" dirty="0">
                <a:latin typeface="Calibri"/>
                <a:cs typeface="Calibri"/>
              </a:rPr>
              <a:t>ti</a:t>
            </a:r>
            <a:r>
              <a:rPr sz="2800" spc="-20" dirty="0">
                <a:latin typeface="Calibri"/>
                <a:cs typeface="Calibri"/>
              </a:rPr>
              <a:t>on</a:t>
            </a:r>
            <a:r>
              <a:rPr sz="2800" spc="-10" dirty="0">
                <a:latin typeface="Calibri"/>
                <a:cs typeface="Calibri"/>
              </a:rPr>
              <a:t>,</a:t>
            </a:r>
            <a:r>
              <a:rPr sz="2800" spc="-65" dirty="0">
                <a:latin typeface="Times New Roman"/>
                <a:cs typeface="Times New Roman"/>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5" dirty="0">
                <a:latin typeface="Calibri"/>
                <a:cs typeface="Calibri"/>
              </a:rPr>
              <a:t>h</a:t>
            </a:r>
            <a:r>
              <a:rPr sz="2800" spc="-15" dirty="0">
                <a:latin typeface="Calibri"/>
                <a:cs typeface="Calibri"/>
              </a:rPr>
              <a:t>eterody</a:t>
            </a:r>
            <a:r>
              <a:rPr sz="2800" spc="-20" dirty="0">
                <a:latin typeface="Calibri"/>
                <a:cs typeface="Calibri"/>
              </a:rPr>
              <a:t>n</a:t>
            </a:r>
            <a:r>
              <a:rPr sz="2800" spc="-15" dirty="0">
                <a:latin typeface="Calibri"/>
                <a:cs typeface="Calibri"/>
              </a:rPr>
              <a:t>e</a:t>
            </a:r>
            <a:r>
              <a:rPr sz="2800" spc="-60" dirty="0">
                <a:latin typeface="Times New Roman"/>
                <a:cs typeface="Times New Roman"/>
              </a:rPr>
              <a:t> </a:t>
            </a:r>
            <a:r>
              <a:rPr sz="2800" spc="-15" dirty="0">
                <a:latin typeface="Calibri"/>
                <a:cs typeface="Calibri"/>
              </a:rPr>
              <a:t>techniq</a:t>
            </a:r>
            <a:r>
              <a:rPr sz="2800" spc="-20" dirty="0">
                <a:latin typeface="Calibri"/>
                <a:cs typeface="Calibri"/>
              </a:rPr>
              <a:t>ues.</a:t>
            </a:r>
            <a:endParaRPr sz="2800">
              <a:latin typeface="Calibri"/>
              <a:cs typeface="Calibri"/>
            </a:endParaRPr>
          </a:p>
          <a:p>
            <a:pPr marL="241300" marR="7620" indent="-228600" algn="just">
              <a:lnSpc>
                <a:spcPct val="127200"/>
              </a:lnSpc>
              <a:spcBef>
                <a:spcPts val="1055"/>
              </a:spcBef>
              <a:buFont typeface="Symbol"/>
              <a:buChar char=""/>
              <a:tabLst>
                <a:tab pos="241935" algn="l"/>
              </a:tabLst>
            </a:pPr>
            <a:r>
              <a:rPr sz="2800" spc="-15" dirty="0">
                <a:latin typeface="Calibri"/>
                <a:cs typeface="Calibri"/>
              </a:rPr>
              <a:t>Offer</a:t>
            </a:r>
            <a:r>
              <a:rPr sz="2800" spc="25" dirty="0">
                <a:latin typeface="Calibri"/>
                <a:cs typeface="Calibri"/>
              </a:rPr>
              <a:t> </a:t>
            </a:r>
            <a:r>
              <a:rPr sz="2800" spc="-15" dirty="0">
                <a:latin typeface="Calibri"/>
                <a:cs typeface="Calibri"/>
              </a:rPr>
              <a:t>tun</a:t>
            </a:r>
            <a:r>
              <a:rPr sz="2800" dirty="0">
                <a:latin typeface="Calibri"/>
                <a:cs typeface="Calibri"/>
              </a:rPr>
              <a:t>a</a:t>
            </a:r>
            <a:r>
              <a:rPr sz="2800" spc="-10" dirty="0">
                <a:latin typeface="Calibri"/>
                <a:cs typeface="Calibri"/>
              </a:rPr>
              <a:t>bil</a:t>
            </a:r>
            <a:r>
              <a:rPr sz="2800" dirty="0">
                <a:latin typeface="Calibri"/>
                <a:cs typeface="Calibri"/>
              </a:rPr>
              <a:t>i</a:t>
            </a:r>
            <a:r>
              <a:rPr sz="2800" spc="-15" dirty="0">
                <a:latin typeface="Calibri"/>
                <a:cs typeface="Calibri"/>
              </a:rPr>
              <a:t>ty</a:t>
            </a:r>
            <a:r>
              <a:rPr sz="2800" spc="25" dirty="0">
                <a:latin typeface="Calibri"/>
                <a:cs typeface="Calibri"/>
              </a:rPr>
              <a:t> </a:t>
            </a:r>
            <a:r>
              <a:rPr sz="2800" spc="-15" dirty="0">
                <a:latin typeface="Calibri"/>
                <a:cs typeface="Calibri"/>
              </a:rPr>
              <a:t>(via</a:t>
            </a:r>
            <a:r>
              <a:rPr sz="2800" spc="20" dirty="0">
                <a:latin typeface="Calibri"/>
                <a:cs typeface="Calibri"/>
              </a:rPr>
              <a:t> </a:t>
            </a:r>
            <a:r>
              <a:rPr sz="2800" spc="-15" dirty="0">
                <a:latin typeface="Calibri"/>
                <a:cs typeface="Calibri"/>
              </a:rPr>
              <a:t>dye,</a:t>
            </a:r>
            <a:r>
              <a:rPr sz="2800" spc="20" dirty="0">
                <a:latin typeface="Calibri"/>
                <a:cs typeface="Calibri"/>
              </a:rPr>
              <a:t> </a:t>
            </a:r>
            <a:r>
              <a:rPr sz="2800" spc="-15" dirty="0">
                <a:latin typeface="Calibri"/>
                <a:cs typeface="Calibri"/>
              </a:rPr>
              <a:t>T</a:t>
            </a:r>
            <a:r>
              <a:rPr sz="2800" dirty="0">
                <a:latin typeface="Calibri"/>
                <a:cs typeface="Calibri"/>
              </a:rPr>
              <a:t>i</a:t>
            </a:r>
            <a:r>
              <a:rPr sz="2800" spc="-15" dirty="0">
                <a:latin typeface="Calibri"/>
                <a:cs typeface="Calibri"/>
              </a:rPr>
              <a:t>:sapphire,</a:t>
            </a:r>
            <a:r>
              <a:rPr sz="2800" spc="30" dirty="0">
                <a:latin typeface="Calibri"/>
                <a:cs typeface="Calibri"/>
              </a:rPr>
              <a:t> </a:t>
            </a:r>
            <a:r>
              <a:rPr sz="2800" spc="-15" dirty="0">
                <a:latin typeface="Calibri"/>
                <a:cs typeface="Calibri"/>
              </a:rPr>
              <a:t>OPO,</a:t>
            </a:r>
            <a:r>
              <a:rPr sz="2800" spc="20" dirty="0">
                <a:latin typeface="Calibri"/>
                <a:cs typeface="Calibri"/>
              </a:rPr>
              <a:t> </a:t>
            </a:r>
            <a:r>
              <a:rPr sz="2800" spc="-15" dirty="0">
                <a:latin typeface="Calibri"/>
                <a:cs typeface="Calibri"/>
              </a:rPr>
              <a:t>etc.)</a:t>
            </a:r>
            <a:r>
              <a:rPr sz="2800" spc="30" dirty="0">
                <a:latin typeface="Calibri"/>
                <a:cs typeface="Calibri"/>
              </a:rPr>
              <a:t> </a:t>
            </a:r>
            <a:r>
              <a:rPr sz="2800" spc="-30" dirty="0">
                <a:latin typeface="Calibri"/>
                <a:cs typeface="Calibri"/>
              </a:rPr>
              <a:t>→</a:t>
            </a:r>
            <a:r>
              <a:rPr sz="2800" spc="35" dirty="0">
                <a:latin typeface="Calibri"/>
                <a:cs typeface="Calibri"/>
              </a:rPr>
              <a:t> </a:t>
            </a:r>
            <a:r>
              <a:rPr sz="2800" spc="-15" dirty="0">
                <a:latin typeface="Calibri"/>
                <a:cs typeface="Calibri"/>
              </a:rPr>
              <a:t>a</a:t>
            </a:r>
            <a:r>
              <a:rPr sz="2800" spc="-10" dirty="0">
                <a:latin typeface="Calibri"/>
                <a:cs typeface="Calibri"/>
              </a:rPr>
              <a:t>c</a:t>
            </a:r>
            <a:r>
              <a:rPr sz="2800" spc="-15" dirty="0">
                <a:latin typeface="Calibri"/>
                <a:cs typeface="Calibri"/>
              </a:rPr>
              <a:t>cess</a:t>
            </a:r>
            <a:r>
              <a:rPr sz="2800" spc="25" dirty="0">
                <a:latin typeface="Calibri"/>
                <a:cs typeface="Calibri"/>
              </a:rPr>
              <a:t> </a:t>
            </a:r>
            <a:r>
              <a:rPr sz="2800" spc="-15" dirty="0">
                <a:latin typeface="Calibri"/>
                <a:cs typeface="Calibri"/>
              </a:rPr>
              <a:t>to</a:t>
            </a:r>
            <a:r>
              <a:rPr sz="2800" spc="25" dirty="0">
                <a:latin typeface="Calibri"/>
                <a:cs typeface="Calibri"/>
              </a:rPr>
              <a:t> </a:t>
            </a:r>
            <a:r>
              <a:rPr sz="2800" spc="-15" dirty="0">
                <a:latin typeface="Calibri"/>
                <a:cs typeface="Calibri"/>
              </a:rPr>
              <a:t>virtually</a:t>
            </a:r>
            <a:r>
              <a:rPr sz="2800" spc="-10" dirty="0">
                <a:latin typeface="Calibri"/>
                <a:cs typeface="Calibri"/>
              </a:rPr>
              <a:t> </a:t>
            </a:r>
            <a:r>
              <a:rPr sz="2800" spc="-15" dirty="0">
                <a:latin typeface="Calibri"/>
                <a:cs typeface="Calibri"/>
              </a:rPr>
              <a:t>any</a:t>
            </a:r>
            <a:r>
              <a:rPr sz="2800" dirty="0">
                <a:latin typeface="Times New Roman"/>
                <a:cs typeface="Times New Roman"/>
              </a:rPr>
              <a:t> </a:t>
            </a:r>
            <a:r>
              <a:rPr sz="2800" spc="-270" dirty="0">
                <a:latin typeface="Times New Roman"/>
                <a:cs typeface="Times New Roman"/>
              </a:rPr>
              <a:t> </a:t>
            </a:r>
            <a:r>
              <a:rPr sz="2800" spc="-15" dirty="0">
                <a:latin typeface="Calibri"/>
                <a:cs typeface="Calibri"/>
              </a:rPr>
              <a:t>atom</a:t>
            </a:r>
            <a:r>
              <a:rPr sz="2800" spc="-5" dirty="0">
                <a:latin typeface="Calibri"/>
                <a:cs typeface="Calibri"/>
              </a:rPr>
              <a:t>i</a:t>
            </a:r>
            <a:r>
              <a:rPr sz="2800" spc="-15" dirty="0">
                <a:latin typeface="Calibri"/>
                <a:cs typeface="Calibri"/>
              </a:rPr>
              <a:t>c</a:t>
            </a:r>
            <a:r>
              <a:rPr sz="2800" dirty="0">
                <a:latin typeface="Times New Roman"/>
                <a:cs typeface="Times New Roman"/>
              </a:rPr>
              <a:t> </a:t>
            </a:r>
            <a:r>
              <a:rPr sz="2800" spc="-270" dirty="0">
                <a:latin typeface="Times New Roman"/>
                <a:cs typeface="Times New Roman"/>
              </a:rPr>
              <a:t> </a:t>
            </a:r>
            <a:r>
              <a:rPr sz="2800" spc="-15" dirty="0">
                <a:latin typeface="Calibri"/>
                <a:cs typeface="Calibri"/>
              </a:rPr>
              <a:t>/</a:t>
            </a:r>
            <a:r>
              <a:rPr sz="2800" dirty="0">
                <a:latin typeface="Times New Roman"/>
                <a:cs typeface="Times New Roman"/>
              </a:rPr>
              <a:t> </a:t>
            </a:r>
            <a:r>
              <a:rPr sz="2800" spc="-275" dirty="0">
                <a:latin typeface="Times New Roman"/>
                <a:cs typeface="Times New Roman"/>
              </a:rPr>
              <a:t> </a:t>
            </a:r>
            <a:r>
              <a:rPr sz="2800" spc="-15" dirty="0">
                <a:latin typeface="Calibri"/>
                <a:cs typeface="Calibri"/>
              </a:rPr>
              <a:t>molecular</a:t>
            </a:r>
            <a:r>
              <a:rPr sz="2800" dirty="0">
                <a:latin typeface="Times New Roman"/>
                <a:cs typeface="Times New Roman"/>
              </a:rPr>
              <a:t> </a:t>
            </a:r>
            <a:r>
              <a:rPr sz="2800" spc="-275" dirty="0">
                <a:latin typeface="Times New Roman"/>
                <a:cs typeface="Times New Roman"/>
              </a:rPr>
              <a:t> </a:t>
            </a:r>
            <a:r>
              <a:rPr sz="2800" spc="-15" dirty="0">
                <a:latin typeface="Calibri"/>
                <a:cs typeface="Calibri"/>
              </a:rPr>
              <a:t>trans</a:t>
            </a:r>
            <a:r>
              <a:rPr sz="2800" spc="-5" dirty="0">
                <a:latin typeface="Calibri"/>
                <a:cs typeface="Calibri"/>
              </a:rPr>
              <a:t>i</a:t>
            </a:r>
            <a:r>
              <a:rPr sz="2800" spc="-10" dirty="0">
                <a:latin typeface="Calibri"/>
                <a:cs typeface="Calibri"/>
              </a:rPr>
              <a:t>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75" dirty="0">
                <a:latin typeface="Times New Roman"/>
                <a:cs typeface="Times New Roman"/>
              </a:rPr>
              <a:t> </a:t>
            </a:r>
            <a:r>
              <a:rPr sz="2800" spc="-20" dirty="0">
                <a:latin typeface="Calibri"/>
                <a:cs typeface="Calibri"/>
              </a:rPr>
              <a:t>when</a:t>
            </a:r>
            <a:r>
              <a:rPr sz="2800" dirty="0">
                <a:latin typeface="Times New Roman"/>
                <a:cs typeface="Times New Roman"/>
              </a:rPr>
              <a:t> </a:t>
            </a:r>
            <a:r>
              <a:rPr sz="2800" spc="-275" dirty="0">
                <a:latin typeface="Times New Roman"/>
                <a:cs typeface="Times New Roman"/>
              </a:rPr>
              <a:t> </a:t>
            </a:r>
            <a:r>
              <a:rPr sz="2800" spc="-20" dirty="0">
                <a:latin typeface="Calibri"/>
                <a:cs typeface="Calibri"/>
              </a:rPr>
              <a:t>combin</a:t>
            </a:r>
            <a:r>
              <a:rPr sz="2800" spc="-5" dirty="0">
                <a:latin typeface="Calibri"/>
                <a:cs typeface="Calibri"/>
              </a:rPr>
              <a:t>e</a:t>
            </a:r>
            <a:r>
              <a:rPr sz="2800" spc="-15" dirty="0">
                <a:latin typeface="Calibri"/>
                <a:cs typeface="Calibri"/>
              </a:rPr>
              <a:t>d</a:t>
            </a:r>
            <a:r>
              <a:rPr sz="2800" dirty="0">
                <a:latin typeface="Times New Roman"/>
                <a:cs typeface="Times New Roman"/>
              </a:rPr>
              <a:t> </a:t>
            </a:r>
            <a:r>
              <a:rPr sz="2800" spc="-28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280" dirty="0">
                <a:latin typeface="Times New Roman"/>
                <a:cs typeface="Times New Roman"/>
              </a:rPr>
              <a:t> </a:t>
            </a:r>
            <a:r>
              <a:rPr sz="2800" spc="-20" dirty="0">
                <a:latin typeface="Calibri"/>
                <a:cs typeface="Calibri"/>
              </a:rPr>
              <a:t>n</a:t>
            </a:r>
            <a:r>
              <a:rPr sz="2800" spc="-10" dirty="0">
                <a:latin typeface="Calibri"/>
                <a:cs typeface="Calibri"/>
              </a:rPr>
              <a:t>o</a:t>
            </a:r>
            <a:r>
              <a:rPr sz="2800" spc="-20" dirty="0">
                <a:latin typeface="Calibri"/>
                <a:cs typeface="Calibri"/>
              </a:rPr>
              <a:t>n</a:t>
            </a:r>
            <a:r>
              <a:rPr sz="2800" spc="-10" dirty="0">
                <a:latin typeface="Calibri"/>
                <a:cs typeface="Calibri"/>
              </a:rPr>
              <a:t>l</a:t>
            </a:r>
            <a:r>
              <a:rPr sz="2800" dirty="0">
                <a:latin typeface="Calibri"/>
                <a:cs typeface="Calibri"/>
              </a:rPr>
              <a:t>i</a:t>
            </a:r>
            <a:r>
              <a:rPr sz="2800" spc="-20" dirty="0">
                <a:latin typeface="Calibri"/>
                <a:cs typeface="Calibri"/>
              </a:rPr>
              <a:t>near</a:t>
            </a:r>
            <a:r>
              <a:rPr sz="2800" spc="-15" dirty="0">
                <a:latin typeface="Times New Roman"/>
                <a:cs typeface="Times New Roman"/>
              </a:rPr>
              <a:t> </a:t>
            </a:r>
            <a:r>
              <a:rPr sz="2800" spc="-20" dirty="0">
                <a:latin typeface="Calibri"/>
                <a:cs typeface="Calibri"/>
              </a:rPr>
              <a:t>opt</a:t>
            </a:r>
            <a:r>
              <a:rPr sz="2800" spc="-10" dirty="0">
                <a:latin typeface="Calibri"/>
                <a:cs typeface="Calibri"/>
              </a:rPr>
              <a:t>ics.</a:t>
            </a:r>
            <a:endParaRPr sz="28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76225">
              <a:lnSpc>
                <a:spcPct val="100000"/>
              </a:lnSpc>
            </a:pPr>
            <a:r>
              <a:rPr spc="-15" dirty="0"/>
              <a:t>Sl</a:t>
            </a:r>
            <a:r>
              <a:rPr spc="-5" dirty="0"/>
              <a:t>i</a:t>
            </a:r>
            <a:r>
              <a:rPr spc="-20" dirty="0"/>
              <a:t>de</a:t>
            </a:r>
            <a:r>
              <a:rPr spc="-5" dirty="0"/>
              <a:t> </a:t>
            </a:r>
            <a:r>
              <a:rPr spc="-20" dirty="0"/>
              <a:t>1</a:t>
            </a:r>
            <a:r>
              <a:rPr spc="-30" dirty="0"/>
              <a:t>1</a:t>
            </a:r>
            <a:r>
              <a:rPr spc="-15" dirty="0"/>
              <a:t>: Fre</a:t>
            </a:r>
            <a:r>
              <a:rPr spc="-20" dirty="0"/>
              <a:t>quency</a:t>
            </a:r>
            <a:r>
              <a:rPr spc="-25" dirty="0"/>
              <a:t> Dep</a:t>
            </a:r>
            <a:r>
              <a:rPr spc="-10" dirty="0"/>
              <a:t>e</a:t>
            </a:r>
            <a:r>
              <a:rPr spc="-20" dirty="0"/>
              <a:t>ndence of </a:t>
            </a:r>
            <a:r>
              <a:rPr spc="-25" dirty="0"/>
              <a:t>Gain</a:t>
            </a:r>
            <a:r>
              <a:rPr spc="20" dirty="0"/>
              <a:t> </a:t>
            </a:r>
            <a:r>
              <a:rPr spc="-35" dirty="0">
                <a:latin typeface="Calibri"/>
                <a:cs typeface="Calibri"/>
              </a:rPr>
              <a:t>—</a:t>
            </a:r>
            <a:r>
              <a:rPr b="0" spc="-90" dirty="0">
                <a:latin typeface="Times New Roman"/>
                <a:cs typeface="Times New Roman"/>
              </a:rPr>
              <a:t> </a:t>
            </a:r>
            <a:r>
              <a:rPr spc="-15" dirty="0"/>
              <a:t>Line</a:t>
            </a:r>
            <a:r>
              <a:rPr dirty="0"/>
              <a:t> </a:t>
            </a:r>
            <a:r>
              <a:rPr spc="-20" dirty="0"/>
              <a:t>Shape</a:t>
            </a:r>
          </a:p>
        </p:txBody>
      </p:sp>
      <p:sp>
        <p:nvSpPr>
          <p:cNvPr id="3" name="object 3"/>
          <p:cNvSpPr/>
          <p:nvPr/>
        </p:nvSpPr>
        <p:spPr>
          <a:xfrm>
            <a:off x="6697340" y="4050923"/>
            <a:ext cx="388620" cy="0"/>
          </a:xfrm>
          <a:custGeom>
            <a:avLst/>
            <a:gdLst/>
            <a:ahLst/>
            <a:cxnLst/>
            <a:rect l="l" t="t" r="r" b="b"/>
            <a:pathLst>
              <a:path w="388620">
                <a:moveTo>
                  <a:pt x="0" y="0"/>
                </a:moveTo>
                <a:lnTo>
                  <a:pt x="388619" y="0"/>
                </a:lnTo>
              </a:path>
            </a:pathLst>
          </a:custGeom>
          <a:ln w="24129">
            <a:solidFill>
              <a:srgbClr val="000000"/>
            </a:solidFill>
          </a:ln>
        </p:spPr>
        <p:txBody>
          <a:bodyPr wrap="square" lIns="0" tIns="0" rIns="0" bIns="0" rtlCol="0"/>
          <a:lstStyle/>
          <a:p>
            <a:endParaRPr/>
          </a:p>
        </p:txBody>
      </p:sp>
      <p:sp>
        <p:nvSpPr>
          <p:cNvPr id="4" name="object 4"/>
          <p:cNvSpPr txBox="1"/>
          <p:nvPr/>
        </p:nvSpPr>
        <p:spPr>
          <a:xfrm>
            <a:off x="1130300" y="1754434"/>
            <a:ext cx="10160000" cy="4182427"/>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Lst>
            </a:pPr>
            <a:r>
              <a:rPr sz="2800" spc="-20" dirty="0">
                <a:latin typeface="Calibri"/>
                <a:cs typeface="Calibri"/>
              </a:rPr>
              <a:t>St</a:t>
            </a:r>
            <a:r>
              <a:rPr sz="2800" spc="-15" dirty="0">
                <a:latin typeface="Calibri"/>
                <a:cs typeface="Calibri"/>
              </a:rPr>
              <a:t>imul</a:t>
            </a:r>
            <a:r>
              <a:rPr sz="2800" spc="-10" dirty="0">
                <a:latin typeface="Calibri"/>
                <a:cs typeface="Calibri"/>
              </a:rPr>
              <a:t>ate</a:t>
            </a:r>
            <a:r>
              <a:rPr sz="2800" spc="-15" dirty="0">
                <a:latin typeface="Calibri"/>
                <a:cs typeface="Calibri"/>
              </a:rPr>
              <a:t>d-</a:t>
            </a:r>
            <a:r>
              <a:rPr sz="2800" spc="-5" dirty="0">
                <a:latin typeface="Calibri"/>
                <a:cs typeface="Calibri"/>
              </a:rPr>
              <a:t>t</a:t>
            </a:r>
            <a:r>
              <a:rPr sz="2800" spc="-15" dirty="0">
                <a:latin typeface="Calibri"/>
                <a:cs typeface="Calibri"/>
              </a:rPr>
              <a:t>ransi</a:t>
            </a:r>
            <a:r>
              <a:rPr sz="2800" spc="-10" dirty="0">
                <a:latin typeface="Calibri"/>
                <a:cs typeface="Calibri"/>
              </a:rPr>
              <a:t>ti</a:t>
            </a:r>
            <a:r>
              <a:rPr sz="2800" dirty="0">
                <a:latin typeface="Calibri"/>
                <a:cs typeface="Calibri"/>
              </a:rPr>
              <a:t>o</a:t>
            </a:r>
            <a:r>
              <a:rPr sz="2800" spc="-15" dirty="0">
                <a:latin typeface="Calibri"/>
                <a:cs typeface="Calibri"/>
              </a:rPr>
              <a:t>n</a:t>
            </a:r>
            <a:r>
              <a:rPr sz="2800" spc="260" dirty="0">
                <a:latin typeface="Times New Roman"/>
                <a:cs typeface="Times New Roman"/>
              </a:rPr>
              <a:t> </a:t>
            </a:r>
            <a:r>
              <a:rPr sz="2800" spc="-15" dirty="0">
                <a:latin typeface="Calibri"/>
                <a:cs typeface="Calibri"/>
              </a:rPr>
              <a:t>cros</a:t>
            </a:r>
            <a:r>
              <a:rPr sz="2800" spc="0" dirty="0">
                <a:latin typeface="Calibri"/>
                <a:cs typeface="Calibri"/>
              </a:rPr>
              <a:t>s</a:t>
            </a:r>
            <a:r>
              <a:rPr sz="2800" spc="-15" dirty="0">
                <a:latin typeface="Calibri"/>
                <a:cs typeface="Calibri"/>
              </a:rPr>
              <a:t>-s</a:t>
            </a:r>
            <a:r>
              <a:rPr sz="2800" spc="-10" dirty="0">
                <a:latin typeface="Calibri"/>
                <a:cs typeface="Calibri"/>
              </a:rPr>
              <a:t>e</a:t>
            </a:r>
            <a:r>
              <a:rPr sz="2800" spc="-15" dirty="0">
                <a:latin typeface="Calibri"/>
                <a:cs typeface="Calibri"/>
              </a:rPr>
              <a:t>ct</a:t>
            </a:r>
            <a:r>
              <a:rPr sz="2800" spc="-5" dirty="0">
                <a:latin typeface="Calibri"/>
                <a:cs typeface="Calibri"/>
              </a:rPr>
              <a:t>i</a:t>
            </a:r>
            <a:r>
              <a:rPr sz="2800" spc="-20" dirty="0">
                <a:latin typeface="Calibri"/>
                <a:cs typeface="Calibri"/>
              </a:rPr>
              <a:t>o</a:t>
            </a:r>
            <a:r>
              <a:rPr sz="2800" spc="-15" dirty="0">
                <a:latin typeface="Calibri"/>
                <a:cs typeface="Calibri"/>
              </a:rPr>
              <a:t>n</a:t>
            </a:r>
            <a:r>
              <a:rPr sz="2800" spc="265" dirty="0">
                <a:latin typeface="Times New Roman"/>
                <a:cs typeface="Times New Roman"/>
              </a:rPr>
              <a:t> </a:t>
            </a:r>
            <a:r>
              <a:rPr sz="2800" spc="-15" dirty="0">
                <a:latin typeface="Calibri"/>
                <a:cs typeface="Calibri"/>
              </a:rPr>
              <a:t>relates</a:t>
            </a:r>
            <a:r>
              <a:rPr sz="2800" spc="270" dirty="0">
                <a:latin typeface="Times New Roman"/>
                <a:cs typeface="Times New Roman"/>
              </a:rPr>
              <a:t> </a:t>
            </a:r>
            <a:r>
              <a:rPr sz="2800" spc="-15" dirty="0">
                <a:latin typeface="Calibri"/>
                <a:cs typeface="Calibri"/>
              </a:rPr>
              <a:t>to</a:t>
            </a:r>
            <a:r>
              <a:rPr sz="2800" spc="265" dirty="0">
                <a:latin typeface="Times New Roman"/>
                <a:cs typeface="Times New Roman"/>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dirty="0">
                <a:latin typeface="Calibri"/>
                <a:cs typeface="Calibri"/>
              </a:rPr>
              <a:t>i</a:t>
            </a:r>
            <a:r>
              <a:rPr sz="2800" spc="-15" dirty="0">
                <a:latin typeface="Calibri"/>
                <a:cs typeface="Calibri"/>
              </a:rPr>
              <a:t>n</a:t>
            </a:r>
            <a:r>
              <a:rPr sz="2800" spc="290" dirty="0">
                <a:latin typeface="Times New Roman"/>
                <a:cs typeface="Times New Roman"/>
              </a:rPr>
              <a:t> </a:t>
            </a:r>
            <a:r>
              <a:rPr sz="2800" spc="35" dirty="0">
                <a:latin typeface="Cambria Math"/>
                <a:cs typeface="Cambria Math"/>
              </a:rPr>
              <a:t>𝐵</a:t>
            </a:r>
            <a:r>
              <a:rPr sz="2800" spc="-15" dirty="0">
                <a:latin typeface="Calibri"/>
                <a:cs typeface="Calibri"/>
              </a:rPr>
              <a:t>-coef</a:t>
            </a:r>
            <a:r>
              <a:rPr sz="2800" dirty="0">
                <a:latin typeface="Calibri"/>
                <a:cs typeface="Calibri"/>
              </a:rPr>
              <a:t>fi</a:t>
            </a:r>
            <a:r>
              <a:rPr sz="2800" spc="-10" dirty="0">
                <a:latin typeface="Calibri"/>
                <a:cs typeface="Calibri"/>
              </a:rPr>
              <a:t>c</a:t>
            </a:r>
            <a:r>
              <a:rPr sz="2800" dirty="0">
                <a:latin typeface="Calibri"/>
                <a:cs typeface="Calibri"/>
              </a:rPr>
              <a:t>i</a:t>
            </a:r>
            <a:r>
              <a:rPr sz="2800" spc="-15" dirty="0">
                <a:latin typeface="Calibri"/>
                <a:cs typeface="Calibri"/>
              </a:rPr>
              <a:t>ent</a:t>
            </a:r>
            <a:r>
              <a:rPr sz="2800" spc="-1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20" dirty="0">
                <a:latin typeface="Calibri"/>
                <a:cs typeface="Calibri"/>
              </a:rPr>
              <a:t>h</a:t>
            </a:r>
            <a:r>
              <a:rPr sz="2800" spc="-10" dirty="0">
                <a:latin typeface="Calibri"/>
                <a:cs typeface="Calibri"/>
              </a:rPr>
              <a:t>o</a:t>
            </a:r>
            <a:r>
              <a:rPr sz="2800" spc="-25" dirty="0">
                <a:latin typeface="Calibri"/>
                <a:cs typeface="Calibri"/>
              </a:rPr>
              <a:t>m</a:t>
            </a:r>
            <a:r>
              <a:rPr sz="2800" spc="-10" dirty="0">
                <a:latin typeface="Calibri"/>
                <a:cs typeface="Calibri"/>
              </a:rPr>
              <a:t>o</a:t>
            </a:r>
            <a:r>
              <a:rPr sz="2800" spc="-15" dirty="0">
                <a:latin typeface="Calibri"/>
                <a:cs typeface="Calibri"/>
              </a:rPr>
              <a:t>geneou</a:t>
            </a:r>
            <a:r>
              <a:rPr sz="2800" spc="-20" dirty="0">
                <a:latin typeface="Calibri"/>
                <a:cs typeface="Calibri"/>
              </a:rPr>
              <a:t>s/</a:t>
            </a:r>
            <a:r>
              <a:rPr sz="2800" spc="-10" dirty="0">
                <a:latin typeface="Calibri"/>
                <a:cs typeface="Calibri"/>
              </a:rPr>
              <a:t>i</a:t>
            </a:r>
            <a:r>
              <a:rPr sz="2800" spc="-20" dirty="0">
                <a:latin typeface="Calibri"/>
                <a:cs typeface="Calibri"/>
              </a:rPr>
              <a:t>nh</a:t>
            </a:r>
            <a:r>
              <a:rPr sz="2800" spc="-10" dirty="0">
                <a:latin typeface="Calibri"/>
                <a:cs typeface="Calibri"/>
              </a:rPr>
              <a:t>o</a:t>
            </a:r>
            <a:r>
              <a:rPr sz="2800" spc="-20" dirty="0">
                <a:latin typeface="Calibri"/>
                <a:cs typeface="Calibri"/>
              </a:rPr>
              <a:t>mog</a:t>
            </a:r>
            <a:r>
              <a:rPr sz="2800" spc="-5" dirty="0">
                <a:latin typeface="Calibri"/>
                <a:cs typeface="Calibri"/>
              </a:rPr>
              <a:t>e</a:t>
            </a:r>
            <a:r>
              <a:rPr sz="2800" spc="-20" dirty="0">
                <a:latin typeface="Calibri"/>
                <a:cs typeface="Calibri"/>
              </a:rPr>
              <a:t>neou</a:t>
            </a:r>
            <a:r>
              <a:rPr sz="2800" spc="-15" dirty="0">
                <a:latin typeface="Calibri"/>
                <a:cs typeface="Calibri"/>
              </a:rPr>
              <a:t>s</a:t>
            </a:r>
            <a:r>
              <a:rPr sz="2800" spc="-60"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20" dirty="0">
                <a:latin typeface="Calibri"/>
                <a:cs typeface="Calibri"/>
              </a:rPr>
              <a:t>prof</a:t>
            </a:r>
            <a:r>
              <a:rPr sz="2800" spc="-10" dirty="0">
                <a:latin typeface="Calibri"/>
                <a:cs typeface="Calibri"/>
              </a:rPr>
              <a:t>i</a:t>
            </a:r>
            <a:r>
              <a:rPr sz="2800" dirty="0">
                <a:latin typeface="Calibri"/>
                <a:cs typeface="Calibri"/>
              </a:rPr>
              <a:t>l</a:t>
            </a:r>
            <a:r>
              <a:rPr sz="2800" spc="-15" dirty="0">
                <a:latin typeface="Calibri"/>
                <a:cs typeface="Calibri"/>
              </a:rPr>
              <a:t>e</a:t>
            </a:r>
            <a:r>
              <a:rPr sz="2800" spc="-35" dirty="0">
                <a:latin typeface="Times New Roman"/>
                <a:cs typeface="Times New Roman"/>
              </a:rPr>
              <a:t> </a:t>
            </a:r>
            <a:r>
              <a:rPr sz="2800" spc="5" dirty="0">
                <a:latin typeface="Cambria Math"/>
                <a:cs typeface="Cambria Math"/>
              </a:rPr>
              <a:t>𝑔</a:t>
            </a:r>
            <a:r>
              <a:rPr sz="4200" spc="-22" baseline="2976" dirty="0">
                <a:latin typeface="Cambria Math"/>
                <a:cs typeface="Cambria Math"/>
              </a:rPr>
              <a:t>(</a:t>
            </a:r>
            <a:r>
              <a:rPr sz="2800" spc="-30" dirty="0">
                <a:latin typeface="Cambria Math"/>
                <a:cs typeface="Cambria Math"/>
              </a:rPr>
              <a:t>𝜈</a:t>
            </a:r>
            <a:r>
              <a:rPr sz="2800" spc="9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90" dirty="0">
                <a:latin typeface="Cambria Math"/>
                <a:cs typeface="Cambria Math"/>
              </a:rPr>
              <a:t>𝜈</a:t>
            </a:r>
            <a:r>
              <a:rPr sz="3000" spc="232" baseline="-16666" dirty="0">
                <a:latin typeface="Cambria Math"/>
                <a:cs typeface="Cambria Math"/>
              </a:rPr>
              <a:t>0</a:t>
            </a:r>
            <a:r>
              <a:rPr sz="4200" spc="-37" baseline="2976" dirty="0">
                <a:latin typeface="Cambria Math"/>
                <a:cs typeface="Cambria Math"/>
              </a:rPr>
              <a:t>)</a:t>
            </a:r>
            <a:r>
              <a:rPr sz="2800" dirty="0">
                <a:latin typeface="Calibri"/>
                <a:cs typeface="Calibri"/>
              </a:rPr>
              <a:t>.</a:t>
            </a:r>
          </a:p>
          <a:p>
            <a:pPr marL="241300" indent="-228600">
              <a:lnSpc>
                <a:spcPct val="100000"/>
              </a:lnSpc>
              <a:spcBef>
                <a:spcPts val="1964"/>
              </a:spcBef>
              <a:buFont typeface="Symbol"/>
              <a:buChar char=""/>
              <a:tabLst>
                <a:tab pos="241935" algn="l"/>
              </a:tabLst>
            </a:pPr>
            <a:r>
              <a:rPr sz="2800" spc="-15" dirty="0">
                <a:latin typeface="Calibri"/>
                <a:cs typeface="Calibri"/>
              </a:rPr>
              <a:t>Unsaturated</a:t>
            </a:r>
            <a:r>
              <a:rPr sz="2800" spc="-75" dirty="0">
                <a:latin typeface="Times New Roman"/>
                <a:cs typeface="Times New Roman"/>
              </a:rPr>
              <a:t> </a:t>
            </a:r>
            <a:r>
              <a:rPr sz="2800" spc="-15" dirty="0">
                <a:latin typeface="Calibri"/>
                <a:cs typeface="Calibri"/>
              </a:rPr>
              <a:t>ga</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a:t>
            </a:r>
            <a:endParaRPr sz="2800" dirty="0">
              <a:latin typeface="Calibri"/>
              <a:cs typeface="Calibri"/>
            </a:endParaRPr>
          </a:p>
          <a:p>
            <a:pPr marL="1351915" algn="ctr">
              <a:lnSpc>
                <a:spcPts val="2740"/>
              </a:lnSpc>
              <a:spcBef>
                <a:spcPts val="1500"/>
              </a:spcBef>
            </a:pPr>
            <a:r>
              <a:rPr sz="2800" spc="-25" dirty="0">
                <a:latin typeface="Cambria Math"/>
                <a:cs typeface="Cambria Math"/>
              </a:rPr>
              <a:t>ℎ</a:t>
            </a:r>
            <a:r>
              <a:rPr sz="2800" spc="-30" dirty="0">
                <a:latin typeface="Cambria Math"/>
                <a:cs typeface="Cambria Math"/>
              </a:rPr>
              <a:t>𝜈</a:t>
            </a:r>
            <a:endParaRPr sz="2800" dirty="0">
              <a:latin typeface="Cambria Math"/>
              <a:cs typeface="Cambria Math"/>
            </a:endParaRPr>
          </a:p>
          <a:p>
            <a:pPr marL="1727200">
              <a:lnSpc>
                <a:spcPts val="2740"/>
              </a:lnSpc>
            </a:pPr>
            <a:r>
              <a:rPr sz="2800" spc="35" dirty="0">
                <a:latin typeface="Cambria Math"/>
                <a:cs typeface="Cambria Math"/>
              </a:rPr>
              <a:t>𝛼</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30" dirty="0">
                <a:latin typeface="Cambria Math"/>
                <a:cs typeface="Cambria Math"/>
              </a:rPr>
              <a:t>𝛥𝑁</a:t>
            </a:r>
            <a:r>
              <a:rPr sz="2800" spc="-85" dirty="0">
                <a:latin typeface="Cambria Math"/>
                <a:cs typeface="Cambria Math"/>
              </a:rPr>
              <a:t> </a:t>
            </a:r>
            <a:r>
              <a:rPr sz="2800" spc="-229" dirty="0">
                <a:latin typeface="Cambria Math"/>
                <a:cs typeface="Cambria Math"/>
              </a:rPr>
              <a:t>𝜎</a:t>
            </a:r>
            <a:r>
              <a:rPr sz="3000" spc="300" baseline="-16666" dirty="0">
                <a:latin typeface="Cambria Math"/>
                <a:cs typeface="Cambria Math"/>
              </a:rPr>
              <a:t>𝑖𝑘</a:t>
            </a:r>
            <a:r>
              <a:rPr sz="3000" spc="-397" baseline="-16666" dirty="0">
                <a:latin typeface="Cambria Math"/>
                <a:cs typeface="Cambria Math"/>
              </a:rPr>
              <a:t> </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𝛥𝑁</a:t>
            </a:r>
            <a:r>
              <a:rPr sz="2800" spc="-85" dirty="0">
                <a:latin typeface="Cambria Math"/>
                <a:cs typeface="Cambria Math"/>
              </a:rPr>
              <a:t> </a:t>
            </a:r>
            <a:r>
              <a:rPr sz="2800" spc="204" dirty="0">
                <a:latin typeface="Cambria Math"/>
                <a:cs typeface="Cambria Math"/>
              </a:rPr>
              <a:t>(</a:t>
            </a:r>
            <a:r>
              <a:rPr lang="en-US" sz="2800" spc="204" dirty="0">
                <a:latin typeface="Cambria Math"/>
                <a:cs typeface="Cambria Math"/>
              </a:rPr>
              <a:t> c  </a:t>
            </a:r>
            <a:r>
              <a:rPr sz="2800" spc="204" dirty="0">
                <a:latin typeface="Cambria Math"/>
                <a:cs typeface="Cambria Math"/>
              </a:rPr>
              <a:t>)</a:t>
            </a:r>
            <a:r>
              <a:rPr sz="2800" spc="-140" dirty="0">
                <a:latin typeface="Cambria Math"/>
                <a:cs typeface="Cambria Math"/>
              </a:rPr>
              <a:t> </a:t>
            </a:r>
            <a:r>
              <a:rPr sz="2800" spc="-150" dirty="0">
                <a:latin typeface="Cambria Math"/>
                <a:cs typeface="Cambria Math"/>
              </a:rPr>
              <a:t>𝐵</a:t>
            </a:r>
            <a:r>
              <a:rPr sz="3000" spc="300" baseline="-16666" dirty="0">
                <a:latin typeface="Cambria Math"/>
                <a:cs typeface="Cambria Math"/>
              </a:rPr>
              <a:t>𝑖𝑘</a:t>
            </a:r>
            <a:r>
              <a:rPr sz="3000" spc="292" baseline="-16666" dirty="0">
                <a:latin typeface="Cambria Math"/>
                <a:cs typeface="Cambria Math"/>
              </a:rPr>
              <a:t> </a:t>
            </a:r>
            <a:r>
              <a:rPr sz="2800" spc="5" dirty="0">
                <a:latin typeface="Cambria Math"/>
                <a:cs typeface="Cambria Math"/>
              </a:rPr>
              <a:t>𝑔</a:t>
            </a:r>
            <a:r>
              <a:rPr sz="4200" spc="-22" baseline="2976" dirty="0">
                <a:latin typeface="Cambria Math"/>
                <a:cs typeface="Cambria Math"/>
              </a:rPr>
              <a:t>(</a:t>
            </a:r>
            <a:r>
              <a:rPr sz="2800" spc="-30" dirty="0">
                <a:latin typeface="Cambria Math"/>
                <a:cs typeface="Cambria Math"/>
              </a:rPr>
              <a:t>𝜈</a:t>
            </a:r>
            <a:r>
              <a:rPr sz="2800" spc="80" dirty="0">
                <a:latin typeface="Cambria Math"/>
                <a:cs typeface="Cambria Math"/>
              </a:rPr>
              <a:t> </a:t>
            </a:r>
            <a:r>
              <a:rPr sz="2800" spc="-25" dirty="0">
                <a:latin typeface="Cambria Math"/>
                <a:cs typeface="Cambria Math"/>
              </a:rPr>
              <a:t>−</a:t>
            </a:r>
            <a:r>
              <a:rPr sz="2800" spc="10" dirty="0">
                <a:latin typeface="Cambria Math"/>
                <a:cs typeface="Cambria Math"/>
              </a:rPr>
              <a:t> </a:t>
            </a:r>
            <a:r>
              <a:rPr sz="2800" spc="-90" dirty="0">
                <a:latin typeface="Cambria Math"/>
                <a:cs typeface="Cambria Math"/>
              </a:rPr>
              <a:t>𝜈</a:t>
            </a:r>
            <a:r>
              <a:rPr sz="3000" spc="232" baseline="-16666" dirty="0">
                <a:latin typeface="Cambria Math"/>
                <a:cs typeface="Cambria Math"/>
              </a:rPr>
              <a:t>0</a:t>
            </a:r>
            <a:r>
              <a:rPr sz="4200" spc="-22" baseline="2976" dirty="0">
                <a:latin typeface="Cambria Math"/>
                <a:cs typeface="Cambria Math"/>
              </a:rPr>
              <a:t>)</a:t>
            </a:r>
            <a:endParaRPr sz="4200" baseline="2976" dirty="0">
              <a:latin typeface="Cambria Math"/>
              <a:cs typeface="Cambria Math"/>
            </a:endParaRPr>
          </a:p>
          <a:p>
            <a:pPr marL="241300" indent="-228600">
              <a:lnSpc>
                <a:spcPct val="100000"/>
              </a:lnSpc>
              <a:spcBef>
                <a:spcPts val="3145"/>
              </a:spcBef>
              <a:buFont typeface="Symbol"/>
              <a:buChar char=""/>
              <a:tabLst>
                <a:tab pos="241935" algn="l"/>
              </a:tabLst>
            </a:pPr>
            <a:r>
              <a:rPr sz="2800" spc="-15" dirty="0">
                <a:latin typeface="Calibri"/>
                <a:cs typeface="Calibri"/>
              </a:rPr>
              <a:t>Peak</a:t>
            </a:r>
            <a:r>
              <a:rPr sz="2800" spc="-75" dirty="0">
                <a:latin typeface="Times New Roman"/>
                <a:cs typeface="Times New Roman"/>
              </a:rPr>
              <a:t> </a:t>
            </a:r>
            <a:r>
              <a:rPr sz="2800" spc="-20" dirty="0">
                <a:latin typeface="Calibri"/>
                <a:cs typeface="Calibri"/>
              </a:rPr>
              <a:t>amp</a:t>
            </a:r>
            <a:r>
              <a:rPr sz="2800" spc="0" dirty="0">
                <a:latin typeface="Calibri"/>
                <a:cs typeface="Calibri"/>
              </a:rPr>
              <a:t>l</a:t>
            </a:r>
            <a:r>
              <a:rPr sz="2800" dirty="0">
                <a:latin typeface="Calibri"/>
                <a:cs typeface="Calibri"/>
              </a:rPr>
              <a:t>i</a:t>
            </a:r>
            <a:r>
              <a:rPr sz="2800" spc="-15" dirty="0">
                <a:latin typeface="Calibri"/>
                <a:cs typeface="Calibri"/>
              </a:rPr>
              <a:t>f</a:t>
            </a:r>
            <a:r>
              <a:rPr sz="2800" spc="-5" dirty="0">
                <a:latin typeface="Calibri"/>
                <a:cs typeface="Calibri"/>
              </a:rPr>
              <a:t>i</a:t>
            </a:r>
            <a:r>
              <a:rPr sz="2800" spc="-15" dirty="0">
                <a:latin typeface="Calibri"/>
                <a:cs typeface="Calibri"/>
              </a:rPr>
              <a:t>c</a:t>
            </a:r>
            <a:r>
              <a:rPr sz="2800" spc="-10" dirty="0">
                <a:latin typeface="Calibri"/>
                <a:cs typeface="Calibri"/>
              </a:rPr>
              <a:t>a</a:t>
            </a:r>
            <a:r>
              <a:rPr sz="2800" spc="-25" dirty="0">
                <a:latin typeface="Calibri"/>
                <a:cs typeface="Calibri"/>
              </a:rPr>
              <a:t>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0" dirty="0">
                <a:latin typeface="Calibri"/>
                <a:cs typeface="Calibri"/>
              </a:rPr>
              <a:t>at</a:t>
            </a:r>
            <a:r>
              <a:rPr sz="2800" spc="-70" dirty="0">
                <a:latin typeface="Times New Roman"/>
                <a:cs typeface="Times New Roman"/>
              </a:rPr>
              <a:t> </a:t>
            </a:r>
            <a:r>
              <a:rPr sz="2800" dirty="0">
                <a:latin typeface="Calibri"/>
                <a:cs typeface="Calibri"/>
              </a:rPr>
              <a:t>l</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15" dirty="0">
                <a:latin typeface="Calibri"/>
                <a:cs typeface="Calibri"/>
              </a:rPr>
              <a:t>centre</a:t>
            </a:r>
            <a:r>
              <a:rPr sz="2800" spc="-55" dirty="0">
                <a:latin typeface="Times New Roman"/>
                <a:cs typeface="Times New Roman"/>
              </a:rPr>
              <a:t> </a:t>
            </a:r>
            <a:r>
              <a:rPr sz="2800" spc="-85" dirty="0">
                <a:latin typeface="Cambria Math"/>
                <a:cs typeface="Cambria Math"/>
              </a:rPr>
              <a:t>𝜈</a:t>
            </a:r>
            <a:r>
              <a:rPr sz="3000" spc="225" baseline="-16666" dirty="0">
                <a:latin typeface="Cambria Math"/>
                <a:cs typeface="Cambria Math"/>
              </a:rPr>
              <a:t>0</a:t>
            </a:r>
            <a:r>
              <a:rPr sz="2800" dirty="0">
                <a:latin typeface="Calibri"/>
                <a:cs typeface="Calibri"/>
              </a:rPr>
              <a:t>.</a:t>
            </a:r>
          </a:p>
          <a:p>
            <a:pPr marL="241300" indent="-228600">
              <a:lnSpc>
                <a:spcPct val="100000"/>
              </a:lnSpc>
              <a:spcBef>
                <a:spcPts val="1964"/>
              </a:spcBef>
              <a:buFont typeface="Symbol"/>
              <a:buChar char=""/>
              <a:tabLst>
                <a:tab pos="241935" algn="l"/>
              </a:tabLst>
            </a:pPr>
            <a:r>
              <a:rPr sz="2800" spc="-20" dirty="0">
                <a:latin typeface="Calibri"/>
                <a:cs typeface="Calibri"/>
              </a:rPr>
              <a:t>Homoge</a:t>
            </a:r>
            <a:r>
              <a:rPr sz="2800" spc="-10" dirty="0">
                <a:latin typeface="Calibri"/>
                <a:cs typeface="Calibri"/>
              </a:rPr>
              <a:t>n</a:t>
            </a:r>
            <a:r>
              <a:rPr sz="2800" spc="-15" dirty="0">
                <a:latin typeface="Calibri"/>
                <a:cs typeface="Calibri"/>
              </a:rPr>
              <a:t>eous</a:t>
            </a:r>
            <a:r>
              <a:rPr sz="2800" spc="-5" dirty="0">
                <a:latin typeface="Calibri"/>
                <a:cs typeface="Calibri"/>
              </a:rPr>
              <a:t> </a:t>
            </a:r>
            <a:r>
              <a:rPr sz="2800" spc="-10" dirty="0">
                <a:latin typeface="Calibri"/>
                <a:cs typeface="Calibri"/>
              </a:rPr>
              <a:t>b</a:t>
            </a:r>
            <a:r>
              <a:rPr sz="2800" spc="-15" dirty="0">
                <a:latin typeface="Calibri"/>
                <a:cs typeface="Calibri"/>
              </a:rPr>
              <a:t>ro</a:t>
            </a:r>
            <a:r>
              <a:rPr sz="2800" spc="-5" dirty="0">
                <a:latin typeface="Calibri"/>
                <a:cs typeface="Calibri"/>
              </a:rPr>
              <a:t>a</a:t>
            </a:r>
            <a:r>
              <a:rPr sz="2800" spc="-15" dirty="0">
                <a:latin typeface="Calibri"/>
                <a:cs typeface="Calibri"/>
              </a:rPr>
              <a:t>dening</a:t>
            </a:r>
            <a:r>
              <a:rPr sz="2800" spc="-5" dirty="0">
                <a:latin typeface="Calibri"/>
                <a:cs typeface="Calibri"/>
              </a:rPr>
              <a:t> </a:t>
            </a:r>
            <a:r>
              <a:rPr sz="2800" spc="-30" dirty="0">
                <a:latin typeface="Calibri"/>
                <a:cs typeface="Calibri"/>
              </a:rPr>
              <a:t>→</a:t>
            </a:r>
            <a:r>
              <a:rPr sz="2800" spc="10" dirty="0">
                <a:latin typeface="Calibri"/>
                <a:cs typeface="Calibri"/>
              </a:rPr>
              <a:t> </a:t>
            </a:r>
            <a:r>
              <a:rPr sz="2800" spc="-15" dirty="0">
                <a:latin typeface="Calibri"/>
                <a:cs typeface="Calibri"/>
              </a:rPr>
              <a:t>Lorentz</a:t>
            </a:r>
            <a:r>
              <a:rPr sz="2800" spc="5" dirty="0">
                <a:latin typeface="Calibri"/>
                <a:cs typeface="Calibri"/>
              </a:rPr>
              <a:t> </a:t>
            </a:r>
            <a:r>
              <a:rPr sz="2800" spc="-15" dirty="0">
                <a:latin typeface="Calibri"/>
                <a:cs typeface="Calibri"/>
              </a:rPr>
              <a:t>prof</a:t>
            </a:r>
            <a:r>
              <a:rPr sz="2800" dirty="0">
                <a:latin typeface="Calibri"/>
                <a:cs typeface="Calibri"/>
              </a:rPr>
              <a:t>i</a:t>
            </a:r>
            <a:r>
              <a:rPr sz="2800" spc="-10" dirty="0">
                <a:latin typeface="Calibri"/>
                <a:cs typeface="Calibri"/>
              </a:rPr>
              <a:t>le,</a:t>
            </a:r>
            <a:r>
              <a:rPr sz="2800" spc="-5" dirty="0">
                <a:latin typeface="Calibri"/>
                <a:cs typeface="Calibri"/>
              </a:rPr>
              <a:t> </a:t>
            </a:r>
            <a:r>
              <a:rPr sz="2800" spc="-15" dirty="0">
                <a:latin typeface="Calibri"/>
                <a:cs typeface="Calibri"/>
              </a:rPr>
              <a:t>width</a:t>
            </a:r>
            <a:r>
              <a:rPr sz="2800" spc="30" dirty="0">
                <a:latin typeface="Calibri"/>
                <a:cs typeface="Calibri"/>
              </a:rPr>
              <a:t> </a:t>
            </a:r>
            <a:r>
              <a:rPr sz="2800" spc="-630" dirty="0">
                <a:latin typeface="Cambria Math"/>
                <a:cs typeface="Cambria Math"/>
              </a:rPr>
              <a:t>𝛤</a:t>
            </a:r>
            <a:r>
              <a:rPr sz="3000" spc="172" baseline="-16666" dirty="0">
                <a:latin typeface="Calibri"/>
                <a:cs typeface="Calibri"/>
              </a:rPr>
              <a:t>L</a:t>
            </a:r>
            <a:r>
              <a:rPr sz="2800" dirty="0">
                <a:latin typeface="Calibri"/>
                <a:cs typeface="Calibri"/>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68684"/>
            <a:ext cx="10152380" cy="995044"/>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2755900" algn="l"/>
                <a:tab pos="4584065" algn="l"/>
                <a:tab pos="6135370" algn="l"/>
                <a:tab pos="6630670" algn="l"/>
                <a:tab pos="8101965" algn="l"/>
                <a:tab pos="9311005" algn="l"/>
              </a:tabLst>
            </a:pPr>
            <a:r>
              <a:rPr sz="2800" spc="-15" dirty="0">
                <a:latin typeface="Calibri"/>
                <a:cs typeface="Calibri"/>
              </a:rPr>
              <a:t>Inhom</a:t>
            </a:r>
            <a:r>
              <a:rPr sz="2800" spc="-10" dirty="0">
                <a:latin typeface="Calibri"/>
                <a:cs typeface="Calibri"/>
              </a:rPr>
              <a:t>o</a:t>
            </a:r>
            <a:r>
              <a:rPr sz="2800" spc="-15" dirty="0">
                <a:latin typeface="Calibri"/>
                <a:cs typeface="Calibri"/>
              </a:rPr>
              <a:t>geneo</a:t>
            </a:r>
            <a:r>
              <a:rPr sz="2800" spc="-10" dirty="0">
                <a:latin typeface="Calibri"/>
                <a:cs typeface="Calibri"/>
              </a:rPr>
              <a:t>u</a:t>
            </a:r>
            <a:r>
              <a:rPr sz="2800" spc="-15" dirty="0">
                <a:latin typeface="Calibri"/>
                <a:cs typeface="Calibri"/>
              </a:rPr>
              <a:t>s</a:t>
            </a:r>
            <a:r>
              <a:rPr sz="2800" dirty="0">
                <a:latin typeface="Calibri"/>
                <a:cs typeface="Calibri"/>
              </a:rPr>
              <a:t>	</a:t>
            </a:r>
            <a:r>
              <a:rPr sz="2800" spc="-15" dirty="0">
                <a:latin typeface="Calibri"/>
                <a:cs typeface="Calibri"/>
              </a:rPr>
              <a:t>br</a:t>
            </a:r>
            <a:r>
              <a:rPr sz="2800" dirty="0">
                <a:latin typeface="Calibri"/>
                <a:cs typeface="Calibri"/>
              </a:rPr>
              <a:t>o</a:t>
            </a:r>
            <a:r>
              <a:rPr sz="2800" spc="-15" dirty="0">
                <a:latin typeface="Calibri"/>
                <a:cs typeface="Calibri"/>
              </a:rPr>
              <a:t>adening</a:t>
            </a:r>
            <a:r>
              <a:rPr sz="2800" dirty="0">
                <a:latin typeface="Calibri"/>
                <a:cs typeface="Calibri"/>
              </a:rPr>
              <a:t>	(</a:t>
            </a:r>
            <a:r>
              <a:rPr sz="2800" spc="-15" dirty="0">
                <a:latin typeface="Calibri"/>
                <a:cs typeface="Calibri"/>
              </a:rPr>
              <a:t>Doppler)</a:t>
            </a:r>
            <a:r>
              <a:rPr sz="2800" dirty="0">
                <a:latin typeface="Calibri"/>
                <a:cs typeface="Calibri"/>
              </a:rPr>
              <a:t>	</a:t>
            </a:r>
            <a:r>
              <a:rPr sz="2800" spc="-30" dirty="0">
                <a:latin typeface="Calibri"/>
                <a:cs typeface="Calibri"/>
              </a:rPr>
              <a:t>→</a:t>
            </a:r>
            <a:r>
              <a:rPr sz="2800" dirty="0">
                <a:latin typeface="Calibri"/>
                <a:cs typeface="Calibri"/>
              </a:rPr>
              <a:t>	</a:t>
            </a:r>
            <a:r>
              <a:rPr sz="2800" spc="-15" dirty="0">
                <a:latin typeface="Calibri"/>
                <a:cs typeface="Calibri"/>
              </a:rPr>
              <a:t>Gauss</a:t>
            </a:r>
            <a:r>
              <a:rPr sz="2800" dirty="0">
                <a:latin typeface="Calibri"/>
                <a:cs typeface="Calibri"/>
              </a:rPr>
              <a:t>i</a:t>
            </a:r>
            <a:r>
              <a:rPr sz="2800" spc="-15" dirty="0">
                <a:latin typeface="Calibri"/>
                <a:cs typeface="Calibri"/>
              </a:rPr>
              <a:t>an</a:t>
            </a:r>
            <a:r>
              <a:rPr sz="2800" dirty="0">
                <a:latin typeface="Calibri"/>
                <a:cs typeface="Calibri"/>
              </a:rPr>
              <a:t>	</a:t>
            </a:r>
            <a:r>
              <a:rPr sz="2800" spc="-10" dirty="0">
                <a:latin typeface="Calibri"/>
                <a:cs typeface="Calibri"/>
              </a:rPr>
              <a:t>profil</a:t>
            </a:r>
            <a:r>
              <a:rPr sz="2800" spc="-5" dirty="0">
                <a:latin typeface="Calibri"/>
                <a:cs typeface="Calibri"/>
              </a:rPr>
              <a:t>e</a:t>
            </a:r>
            <a:r>
              <a:rPr sz="2800" spc="-10" dirty="0">
                <a:latin typeface="Calibri"/>
                <a:cs typeface="Calibri"/>
              </a:rPr>
              <a:t>,</a:t>
            </a:r>
            <a:r>
              <a:rPr sz="2800" dirty="0">
                <a:latin typeface="Calibri"/>
                <a:cs typeface="Calibri"/>
              </a:rPr>
              <a:t>	</a:t>
            </a:r>
            <a:r>
              <a:rPr sz="2800" spc="-20" dirty="0">
                <a:latin typeface="Calibri"/>
                <a:cs typeface="Calibri"/>
              </a:rPr>
              <a:t>w</a:t>
            </a:r>
            <a:r>
              <a:rPr sz="2800" spc="-5" dirty="0">
                <a:latin typeface="Calibri"/>
                <a:cs typeface="Calibri"/>
              </a:rPr>
              <a:t>i</a:t>
            </a:r>
            <a:r>
              <a:rPr sz="2800" spc="-15" dirty="0">
                <a:latin typeface="Calibri"/>
                <a:cs typeface="Calibri"/>
              </a:rPr>
              <a:t>dth</a:t>
            </a:r>
            <a:endParaRPr sz="2800">
              <a:latin typeface="Calibri"/>
              <a:cs typeface="Calibri"/>
            </a:endParaRPr>
          </a:p>
          <a:p>
            <a:pPr marL="241300">
              <a:lnSpc>
                <a:spcPct val="100000"/>
              </a:lnSpc>
              <a:spcBef>
                <a:spcPts val="900"/>
              </a:spcBef>
            </a:pPr>
            <a:r>
              <a:rPr sz="2800" spc="-5" dirty="0">
                <a:latin typeface="Cambria Math"/>
                <a:cs typeface="Cambria Math"/>
              </a:rPr>
              <a:t>𝛥</a:t>
            </a:r>
            <a:r>
              <a:rPr sz="2800" spc="-90" dirty="0">
                <a:latin typeface="Cambria Math"/>
                <a:cs typeface="Cambria Math"/>
              </a:rPr>
              <a:t>𝜈</a:t>
            </a:r>
            <a:r>
              <a:rPr sz="3000" spc="179" baseline="-16666" dirty="0">
                <a:latin typeface="Calibri"/>
                <a:cs typeface="Calibri"/>
              </a:rPr>
              <a:t>D</a:t>
            </a:r>
            <a:r>
              <a:rPr sz="2800" dirty="0">
                <a:latin typeface="Calibri"/>
                <a:cs typeface="Calibri"/>
              </a:rPr>
              <a:t>.</a:t>
            </a:r>
            <a:endParaRPr sz="28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3289" y="236900"/>
            <a:ext cx="9994265" cy="6450330"/>
          </a:xfrm>
          <a:prstGeom prst="rect">
            <a:avLst/>
          </a:prstGeom>
        </p:spPr>
        <p:txBody>
          <a:bodyPr vert="horz" wrap="square" lIns="0" tIns="0" rIns="0" bIns="0" rtlCol="0">
            <a:spAutoFit/>
          </a:bodyPr>
          <a:lstStyle/>
          <a:p>
            <a:pPr marL="30480">
              <a:lnSpc>
                <a:spcPct val="100000"/>
              </a:lnSpc>
            </a:pPr>
            <a:r>
              <a:rPr sz="1200" spc="-5" dirty="0">
                <a:latin typeface="Calibri"/>
                <a:cs typeface="Calibri"/>
              </a:rPr>
              <a:t>[I</a:t>
            </a:r>
            <a:r>
              <a:rPr sz="1200" spc="-10" dirty="0">
                <a:latin typeface="Calibri"/>
                <a:cs typeface="Calibri"/>
              </a:rPr>
              <a:t>MAGE</a:t>
            </a:r>
            <a:r>
              <a:rPr sz="1200" spc="-25" dirty="0">
                <a:latin typeface="Times New Roman"/>
                <a:cs typeface="Times New Roman"/>
              </a:rPr>
              <a:t> </a:t>
            </a:r>
            <a:r>
              <a:rPr sz="1200" dirty="0">
                <a:latin typeface="Calibri"/>
                <a:cs typeface="Calibri"/>
              </a:rPr>
              <a:t>RE</a:t>
            </a:r>
            <a:r>
              <a:rPr sz="1200" spc="-5" dirty="0">
                <a:latin typeface="Calibri"/>
                <a:cs typeface="Calibri"/>
              </a:rPr>
              <a:t>Q</a:t>
            </a:r>
            <a:r>
              <a:rPr sz="1200" spc="-10" dirty="0">
                <a:latin typeface="Calibri"/>
                <a:cs typeface="Calibri"/>
              </a:rPr>
              <a:t>UI</a:t>
            </a:r>
            <a:r>
              <a:rPr sz="1200" dirty="0">
                <a:latin typeface="Calibri"/>
                <a:cs typeface="Calibri"/>
              </a:rPr>
              <a:t>RED</a:t>
            </a:r>
            <a:r>
              <a:rPr sz="1200" spc="-5" dirty="0">
                <a:latin typeface="Calibri"/>
                <a:cs typeface="Calibri"/>
              </a:rPr>
              <a:t>:</a:t>
            </a:r>
            <a:r>
              <a:rPr sz="1200" spc="-25" dirty="0">
                <a:latin typeface="Times New Roman"/>
                <a:cs typeface="Times New Roman"/>
              </a:rPr>
              <a:t> </a:t>
            </a:r>
            <a:r>
              <a:rPr sz="1200" spc="-15" dirty="0">
                <a:latin typeface="Calibri"/>
                <a:cs typeface="Calibri"/>
              </a:rPr>
              <a:t>Ov</a:t>
            </a:r>
            <a:r>
              <a:rPr sz="1200" spc="-10" dirty="0">
                <a:latin typeface="Calibri"/>
                <a:cs typeface="Calibri"/>
              </a:rPr>
              <a:t>e</a:t>
            </a:r>
            <a:r>
              <a:rPr sz="1200" spc="-15" dirty="0">
                <a:latin typeface="Calibri"/>
                <a:cs typeface="Calibri"/>
              </a:rPr>
              <a:t>r</a:t>
            </a:r>
            <a:r>
              <a:rPr sz="1200" dirty="0">
                <a:latin typeface="Calibri"/>
                <a:cs typeface="Calibri"/>
              </a:rPr>
              <a:t>l</a:t>
            </a:r>
            <a:r>
              <a:rPr sz="1200" spc="-10" dirty="0">
                <a:latin typeface="Calibri"/>
                <a:cs typeface="Calibri"/>
              </a:rPr>
              <a:t>ay</a:t>
            </a:r>
            <a:r>
              <a:rPr sz="1200" spc="-30" dirty="0">
                <a:latin typeface="Times New Roman"/>
                <a:cs typeface="Times New Roman"/>
              </a:rPr>
              <a:t> </a:t>
            </a:r>
            <a:r>
              <a:rPr sz="1200" spc="5" dirty="0">
                <a:latin typeface="Calibri"/>
                <a:cs typeface="Calibri"/>
              </a:rPr>
              <a:t>p</a:t>
            </a:r>
            <a:r>
              <a:rPr sz="1200" dirty="0">
                <a:latin typeface="Calibri"/>
                <a:cs typeface="Calibri"/>
              </a:rPr>
              <a:t>l</a:t>
            </a:r>
            <a:r>
              <a:rPr sz="1200" spc="-10" dirty="0">
                <a:latin typeface="Calibri"/>
                <a:cs typeface="Calibri"/>
              </a:rPr>
              <a:t>o</a:t>
            </a:r>
            <a:r>
              <a:rPr sz="1200" spc="-5" dirty="0">
                <a:latin typeface="Calibri"/>
                <a:cs typeface="Calibri"/>
              </a:rPr>
              <a:t>t</a:t>
            </a:r>
            <a:r>
              <a:rPr sz="1200" spc="-25" dirty="0">
                <a:latin typeface="Times New Roman"/>
                <a:cs typeface="Times New Roman"/>
              </a:rPr>
              <a:t> </a:t>
            </a:r>
            <a:r>
              <a:rPr sz="1200" spc="-10" dirty="0">
                <a:latin typeface="Calibri"/>
                <a:cs typeface="Calibri"/>
              </a:rPr>
              <a:t>o</a:t>
            </a:r>
            <a:r>
              <a:rPr sz="1200" dirty="0">
                <a:latin typeface="Calibri"/>
                <a:cs typeface="Calibri"/>
              </a:rPr>
              <a:t>f</a:t>
            </a:r>
            <a:r>
              <a:rPr sz="1200" spc="-25" dirty="0">
                <a:latin typeface="Times New Roman"/>
                <a:cs typeface="Times New Roman"/>
              </a:rPr>
              <a:t> </a:t>
            </a:r>
            <a:r>
              <a:rPr sz="1200" spc="-5" dirty="0">
                <a:latin typeface="Calibri"/>
                <a:cs typeface="Calibri"/>
              </a:rPr>
              <a:t>Lo</a:t>
            </a:r>
            <a:r>
              <a:rPr sz="1200" spc="-10" dirty="0">
                <a:latin typeface="Calibri"/>
                <a:cs typeface="Calibri"/>
              </a:rPr>
              <a:t>re</a:t>
            </a:r>
            <a:r>
              <a:rPr sz="1200" spc="-15" dirty="0">
                <a:latin typeface="Calibri"/>
                <a:cs typeface="Calibri"/>
              </a:rPr>
              <a:t>n</a:t>
            </a:r>
            <a:r>
              <a:rPr sz="1200" spc="-5" dirty="0">
                <a:latin typeface="Calibri"/>
                <a:cs typeface="Calibri"/>
              </a:rPr>
              <a:t>t</a:t>
            </a:r>
            <a:r>
              <a:rPr sz="1200" dirty="0">
                <a:latin typeface="Calibri"/>
                <a:cs typeface="Calibri"/>
              </a:rPr>
              <a:t>zi</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spc="-15" dirty="0">
                <a:latin typeface="Calibri"/>
                <a:cs typeface="Calibri"/>
              </a:rPr>
              <a:t>a</a:t>
            </a:r>
            <a:r>
              <a:rPr sz="1200" spc="-10" dirty="0">
                <a:latin typeface="Calibri"/>
                <a:cs typeface="Calibri"/>
              </a:rPr>
              <a:t>n</a:t>
            </a:r>
            <a:r>
              <a:rPr sz="1200" dirty="0">
                <a:latin typeface="Calibri"/>
                <a:cs typeface="Calibri"/>
              </a:rPr>
              <a:t>d</a:t>
            </a:r>
            <a:r>
              <a:rPr sz="1200" spc="-25" dirty="0">
                <a:latin typeface="Times New Roman"/>
                <a:cs typeface="Times New Roman"/>
              </a:rPr>
              <a:t> </a:t>
            </a:r>
            <a:r>
              <a:rPr sz="1200" dirty="0">
                <a:latin typeface="Calibri"/>
                <a:cs typeface="Calibri"/>
              </a:rPr>
              <a:t>Gau</a:t>
            </a:r>
            <a:r>
              <a:rPr sz="1200" spc="-5" dirty="0">
                <a:latin typeface="Calibri"/>
                <a:cs typeface="Calibri"/>
              </a:rPr>
              <a:t>ss</a:t>
            </a:r>
            <a:r>
              <a:rPr sz="1200" dirty="0">
                <a:latin typeface="Calibri"/>
                <a:cs typeface="Calibri"/>
              </a:rPr>
              <a:t>i</a:t>
            </a:r>
            <a:r>
              <a:rPr sz="1200" spc="-15" dirty="0">
                <a:latin typeface="Calibri"/>
                <a:cs typeface="Calibri"/>
              </a:rPr>
              <a:t>a</a:t>
            </a:r>
            <a:r>
              <a:rPr sz="1200" dirty="0">
                <a:latin typeface="Calibri"/>
                <a:cs typeface="Calibri"/>
              </a:rPr>
              <a:t>n</a:t>
            </a:r>
            <a:r>
              <a:rPr sz="1200" spc="-25" dirty="0">
                <a:latin typeface="Times New Roman"/>
                <a:cs typeface="Times New Roman"/>
              </a:rPr>
              <a:t> </a:t>
            </a:r>
            <a:r>
              <a:rPr sz="1200" dirty="0">
                <a:latin typeface="Calibri"/>
                <a:cs typeface="Calibri"/>
              </a:rPr>
              <a:t>ga</a:t>
            </a:r>
            <a:r>
              <a:rPr sz="1200" spc="-15" dirty="0">
                <a:latin typeface="Calibri"/>
                <a:cs typeface="Calibri"/>
              </a:rPr>
              <a:t>i</a:t>
            </a:r>
            <a:r>
              <a:rPr sz="1200" dirty="0">
                <a:latin typeface="Calibri"/>
                <a:cs typeface="Calibri"/>
              </a:rPr>
              <a:t>n</a:t>
            </a:r>
            <a:r>
              <a:rPr sz="1200" spc="-25" dirty="0">
                <a:latin typeface="Times New Roman"/>
                <a:cs typeface="Times New Roman"/>
              </a:rPr>
              <a:t> </a:t>
            </a:r>
            <a:r>
              <a:rPr sz="1200" spc="-10" dirty="0">
                <a:latin typeface="Calibri"/>
                <a:cs typeface="Calibri"/>
              </a:rPr>
              <a:t>pro</a:t>
            </a:r>
            <a:r>
              <a:rPr sz="1200" dirty="0">
                <a:latin typeface="Calibri"/>
                <a:cs typeface="Calibri"/>
              </a:rPr>
              <a:t>fi</a:t>
            </a:r>
            <a:r>
              <a:rPr sz="1200" spc="-15" dirty="0">
                <a:latin typeface="Calibri"/>
                <a:cs typeface="Calibri"/>
              </a:rPr>
              <a:t>l</a:t>
            </a:r>
            <a:r>
              <a:rPr sz="1200" spc="-5" dirty="0">
                <a:latin typeface="Calibri"/>
                <a:cs typeface="Calibri"/>
              </a:rPr>
              <a:t>es,</a:t>
            </a:r>
            <a:r>
              <a:rPr sz="1200" spc="-40" dirty="0">
                <a:latin typeface="Times New Roman"/>
                <a:cs typeface="Times New Roman"/>
              </a:rPr>
              <a:t> </a:t>
            </a:r>
            <a:r>
              <a:rPr sz="1200" dirty="0">
                <a:latin typeface="Calibri"/>
                <a:cs typeface="Calibri"/>
              </a:rPr>
              <a:t>b</a:t>
            </a:r>
            <a:r>
              <a:rPr sz="1200" spc="-5" dirty="0">
                <a:latin typeface="Calibri"/>
                <a:cs typeface="Calibri"/>
              </a:rPr>
              <a:t>ot</a:t>
            </a:r>
            <a:r>
              <a:rPr sz="1200" dirty="0">
                <a:latin typeface="Calibri"/>
                <a:cs typeface="Calibri"/>
              </a:rPr>
              <a:t>h</a:t>
            </a:r>
            <a:r>
              <a:rPr sz="1200" spc="-35" dirty="0">
                <a:latin typeface="Times New Roman"/>
                <a:cs typeface="Times New Roman"/>
              </a:rPr>
              <a:t> </a:t>
            </a:r>
            <a:r>
              <a:rPr sz="1200" dirty="0">
                <a:latin typeface="Calibri"/>
                <a:cs typeface="Calibri"/>
              </a:rPr>
              <a:t>n</a:t>
            </a:r>
            <a:r>
              <a:rPr sz="1200" spc="-15" dirty="0">
                <a:latin typeface="Calibri"/>
                <a:cs typeface="Calibri"/>
              </a:rPr>
              <a:t>o</a:t>
            </a:r>
            <a:r>
              <a:rPr sz="1200" spc="-5" dirty="0">
                <a:latin typeface="Calibri"/>
                <a:cs typeface="Calibri"/>
              </a:rPr>
              <a:t>r</a:t>
            </a:r>
            <a:r>
              <a:rPr sz="1200" dirty="0">
                <a:latin typeface="Calibri"/>
                <a:cs typeface="Calibri"/>
              </a:rPr>
              <a:t>mal</a:t>
            </a:r>
            <a:r>
              <a:rPr sz="1200" spc="-10" dirty="0">
                <a:latin typeface="Calibri"/>
                <a:cs typeface="Calibri"/>
              </a:rPr>
              <a:t>i</a:t>
            </a:r>
            <a:r>
              <a:rPr sz="1200" dirty="0">
                <a:latin typeface="Calibri"/>
                <a:cs typeface="Calibri"/>
              </a:rPr>
              <a:t>z</a:t>
            </a:r>
            <a:r>
              <a:rPr sz="1200" spc="-10" dirty="0">
                <a:latin typeface="Calibri"/>
                <a:cs typeface="Calibri"/>
              </a:rPr>
              <a:t>e</a:t>
            </a:r>
            <a:r>
              <a:rPr sz="1200" spc="-5" dirty="0">
                <a:latin typeface="Calibri"/>
                <a:cs typeface="Calibri"/>
              </a:rPr>
              <a:t>d,</a:t>
            </a:r>
            <a:r>
              <a:rPr sz="1200" spc="-40" dirty="0">
                <a:latin typeface="Times New Roman"/>
                <a:cs typeface="Times New Roman"/>
              </a:rPr>
              <a:t> </a:t>
            </a:r>
            <a:r>
              <a:rPr sz="1200" dirty="0">
                <a:latin typeface="Calibri"/>
                <a:cs typeface="Calibri"/>
              </a:rPr>
              <a:t>i</a:t>
            </a:r>
            <a:r>
              <a:rPr sz="1200" spc="-10" dirty="0">
                <a:latin typeface="Calibri"/>
                <a:cs typeface="Calibri"/>
              </a:rPr>
              <a:t>n</a:t>
            </a:r>
            <a:r>
              <a:rPr sz="1200" dirty="0">
                <a:latin typeface="Calibri"/>
                <a:cs typeface="Calibri"/>
              </a:rPr>
              <a:t>di</a:t>
            </a:r>
            <a:r>
              <a:rPr sz="1200" spc="-10" dirty="0">
                <a:latin typeface="Calibri"/>
                <a:cs typeface="Calibri"/>
              </a:rPr>
              <a:t>ca</a:t>
            </a:r>
            <a:r>
              <a:rPr sz="1200" dirty="0">
                <a:latin typeface="Calibri"/>
                <a:cs typeface="Calibri"/>
              </a:rPr>
              <a:t>t</a:t>
            </a:r>
            <a:r>
              <a:rPr sz="1200" spc="-15" dirty="0">
                <a:latin typeface="Calibri"/>
                <a:cs typeface="Calibri"/>
              </a:rPr>
              <a:t>i</a:t>
            </a:r>
            <a:r>
              <a:rPr sz="1200" dirty="0">
                <a:latin typeface="Calibri"/>
                <a:cs typeface="Calibri"/>
              </a:rPr>
              <a:t>n</a:t>
            </a:r>
            <a:r>
              <a:rPr sz="1200" spc="-10" dirty="0">
                <a:latin typeface="Calibri"/>
                <a:cs typeface="Calibri"/>
              </a:rPr>
              <a:t>g</a:t>
            </a:r>
            <a:r>
              <a:rPr sz="1200" spc="-30" dirty="0">
                <a:latin typeface="Times New Roman"/>
                <a:cs typeface="Times New Roman"/>
              </a:rPr>
              <a:t> </a:t>
            </a:r>
            <a:r>
              <a:rPr sz="1200" spc="-10" dirty="0">
                <a:latin typeface="Calibri"/>
                <a:cs typeface="Calibri"/>
              </a:rPr>
              <a:t>ce</a:t>
            </a:r>
            <a:r>
              <a:rPr sz="1200" spc="-15" dirty="0">
                <a:latin typeface="Calibri"/>
                <a:cs typeface="Calibri"/>
              </a:rPr>
              <a:t>n</a:t>
            </a:r>
            <a:r>
              <a:rPr sz="1200" spc="-5" dirty="0">
                <a:latin typeface="Calibri"/>
                <a:cs typeface="Calibri"/>
              </a:rPr>
              <a:t>tre</a:t>
            </a:r>
            <a:r>
              <a:rPr sz="1200" spc="-35" dirty="0">
                <a:latin typeface="Times New Roman"/>
                <a:cs typeface="Times New Roman"/>
              </a:rPr>
              <a:t> </a:t>
            </a:r>
            <a:r>
              <a:rPr sz="1200" dirty="0">
                <a:latin typeface="Calibri"/>
                <a:cs typeface="Calibri"/>
              </a:rPr>
              <a:t>f</a:t>
            </a:r>
            <a:r>
              <a:rPr sz="1200" spc="-5" dirty="0">
                <a:latin typeface="Calibri"/>
                <a:cs typeface="Calibri"/>
              </a:rPr>
              <a:t>r</a:t>
            </a:r>
            <a:r>
              <a:rPr sz="1200" spc="-20" dirty="0">
                <a:latin typeface="Calibri"/>
                <a:cs typeface="Calibri"/>
              </a:rPr>
              <a:t>e</a:t>
            </a:r>
            <a:r>
              <a:rPr sz="1200" dirty="0">
                <a:latin typeface="Calibri"/>
                <a:cs typeface="Calibri"/>
              </a:rPr>
              <a:t>qu</a:t>
            </a:r>
            <a:r>
              <a:rPr sz="1200" spc="-20" dirty="0">
                <a:latin typeface="Calibri"/>
                <a:cs typeface="Calibri"/>
              </a:rPr>
              <a:t>e</a:t>
            </a:r>
            <a:r>
              <a:rPr sz="1200" dirty="0">
                <a:latin typeface="Calibri"/>
                <a:cs typeface="Calibri"/>
              </a:rPr>
              <a:t>n</a:t>
            </a:r>
            <a:r>
              <a:rPr sz="1200" spc="-10" dirty="0">
                <a:latin typeface="Calibri"/>
                <a:cs typeface="Calibri"/>
              </a:rPr>
              <a:t>cy</a:t>
            </a:r>
            <a:r>
              <a:rPr sz="1200" spc="15" dirty="0">
                <a:latin typeface="Times New Roman"/>
                <a:cs typeface="Times New Roman"/>
              </a:rPr>
              <a:t> </a:t>
            </a:r>
            <a:r>
              <a:rPr sz="1200" spc="-25" dirty="0">
                <a:latin typeface="Cambria Math"/>
                <a:cs typeface="Cambria Math"/>
              </a:rPr>
              <a:t>𝜈</a:t>
            </a:r>
            <a:r>
              <a:rPr sz="1275" spc="82" baseline="-16339" dirty="0">
                <a:latin typeface="Cambria Math"/>
                <a:cs typeface="Cambria Math"/>
              </a:rPr>
              <a:t>0</a:t>
            </a:r>
            <a:r>
              <a:rPr sz="1200" spc="-5" dirty="0">
                <a:latin typeface="Calibri"/>
                <a:cs typeface="Calibri"/>
              </a:rPr>
              <a:t>.]</a:t>
            </a:r>
            <a:endParaRPr sz="1200">
              <a:latin typeface="Calibri"/>
              <a:cs typeface="Calibri"/>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L="30480">
              <a:lnSpc>
                <a:spcPct val="100000"/>
              </a:lnSpc>
              <a:spcBef>
                <a:spcPts val="930"/>
              </a:spcBef>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883289" y="236900"/>
            <a:ext cx="9994267" cy="64501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 dirty="0"/>
              <a:t>Sl</a:t>
            </a:r>
            <a:r>
              <a:rPr spc="-5" dirty="0"/>
              <a:t>i</a:t>
            </a:r>
            <a:r>
              <a:rPr spc="-20" dirty="0"/>
              <a:t>de</a:t>
            </a:r>
            <a:r>
              <a:rPr spc="-5" dirty="0"/>
              <a:t> </a:t>
            </a:r>
            <a:r>
              <a:rPr spc="-20" dirty="0"/>
              <a:t>1</a:t>
            </a:r>
            <a:r>
              <a:rPr spc="-30" dirty="0"/>
              <a:t>2</a:t>
            </a:r>
            <a:r>
              <a:rPr spc="-15" dirty="0"/>
              <a:t>: Resona</a:t>
            </a:r>
            <a:r>
              <a:rPr spc="-5" dirty="0"/>
              <a:t>t</a:t>
            </a:r>
            <a:r>
              <a:rPr spc="-20" dirty="0"/>
              <a:t>or </a:t>
            </a:r>
            <a:r>
              <a:rPr spc="-15" dirty="0"/>
              <a:t>Loss </a:t>
            </a:r>
            <a:r>
              <a:rPr spc="-20" dirty="0"/>
              <a:t>F</a:t>
            </a:r>
            <a:r>
              <a:rPr spc="-15" dirty="0"/>
              <a:t>a</a:t>
            </a:r>
            <a:r>
              <a:rPr spc="-20" dirty="0"/>
              <a:t>ctor</a:t>
            </a:r>
            <a:r>
              <a:rPr spc="20" dirty="0"/>
              <a:t> </a:t>
            </a:r>
            <a:r>
              <a:rPr b="0" u="none" spc="-35" dirty="0">
                <a:latin typeface="Cambria Math"/>
                <a:cs typeface="Cambria Math"/>
              </a:rPr>
              <a:t>𝜸</a:t>
            </a:r>
            <a:r>
              <a:rPr b="0" u="none" spc="20" dirty="0">
                <a:latin typeface="Cambria Math"/>
                <a:cs typeface="Cambria Math"/>
              </a:rPr>
              <a:t> </a:t>
            </a:r>
            <a:r>
              <a:rPr spc="-35" dirty="0">
                <a:latin typeface="Calibri"/>
                <a:cs typeface="Calibri"/>
              </a:rPr>
              <a:t>—</a:t>
            </a:r>
            <a:r>
              <a:rPr b="0" spc="-95" dirty="0">
                <a:latin typeface="Times New Roman"/>
                <a:cs typeface="Times New Roman"/>
              </a:rPr>
              <a:t> </a:t>
            </a:r>
            <a:r>
              <a:rPr spc="-15" dirty="0"/>
              <a:t>Fr</a:t>
            </a:r>
            <a:r>
              <a:rPr spc="-10" dirty="0"/>
              <a:t>e</a:t>
            </a:r>
            <a:r>
              <a:rPr spc="-20" dirty="0"/>
              <a:t>quency</a:t>
            </a:r>
            <a:r>
              <a:rPr spc="-25" dirty="0"/>
              <a:t> </a:t>
            </a:r>
            <a:r>
              <a:rPr spc="-20" dirty="0"/>
              <a:t>Behaviour</a:t>
            </a:r>
          </a:p>
        </p:txBody>
      </p:sp>
      <p:sp>
        <p:nvSpPr>
          <p:cNvPr id="3" name="object 3"/>
          <p:cNvSpPr txBox="1"/>
          <p:nvPr/>
        </p:nvSpPr>
        <p:spPr>
          <a:xfrm>
            <a:off x="1130300" y="1754434"/>
            <a:ext cx="10159365" cy="403542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Mirror</a:t>
            </a:r>
            <a:r>
              <a:rPr sz="2800" spc="-75" dirty="0">
                <a:latin typeface="Times New Roman"/>
                <a:cs typeface="Times New Roman"/>
              </a:rPr>
              <a:t> </a:t>
            </a:r>
            <a:r>
              <a:rPr sz="2800" spc="-15" dirty="0">
                <a:latin typeface="Calibri"/>
                <a:cs typeface="Calibri"/>
              </a:rPr>
              <a:t>ref</a:t>
            </a:r>
            <a:r>
              <a:rPr sz="2800" spc="-5" dirty="0">
                <a:latin typeface="Calibri"/>
                <a:cs typeface="Calibri"/>
              </a:rPr>
              <a:t>l</a:t>
            </a:r>
            <a:r>
              <a:rPr sz="2800" spc="-15" dirty="0">
                <a:latin typeface="Calibri"/>
                <a:cs typeface="Calibri"/>
              </a:rPr>
              <a:t>ect</a:t>
            </a:r>
            <a:r>
              <a:rPr sz="2800" spc="-5" dirty="0">
                <a:latin typeface="Calibri"/>
                <a:cs typeface="Calibri"/>
              </a:rPr>
              <a:t>i</a:t>
            </a:r>
            <a:r>
              <a:rPr sz="2800" spc="-15" dirty="0">
                <a:latin typeface="Calibri"/>
                <a:cs typeface="Calibri"/>
              </a:rPr>
              <a:t>vity</a:t>
            </a:r>
            <a:r>
              <a:rPr sz="2800" spc="-60" dirty="0">
                <a:latin typeface="Times New Roman"/>
                <a:cs typeface="Times New Roman"/>
              </a:rPr>
              <a:t> </a:t>
            </a:r>
            <a:r>
              <a:rPr sz="2800" spc="-20" dirty="0">
                <a:latin typeface="Calibri"/>
                <a:cs typeface="Calibri"/>
              </a:rPr>
              <a:t>depend</a:t>
            </a:r>
            <a:r>
              <a:rPr sz="2800" spc="-15" dirty="0">
                <a:latin typeface="Calibri"/>
                <a:cs typeface="Calibri"/>
              </a:rPr>
              <a:t>s</a:t>
            </a:r>
            <a:r>
              <a:rPr sz="2800" spc="-70" dirty="0">
                <a:latin typeface="Times New Roman"/>
                <a:cs typeface="Times New Roman"/>
              </a:rPr>
              <a:t> </a:t>
            </a:r>
            <a:r>
              <a:rPr sz="280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w</a:t>
            </a:r>
            <a:r>
              <a:rPr sz="2800" spc="-10" dirty="0">
                <a:latin typeface="Calibri"/>
                <a:cs typeface="Calibri"/>
              </a:rPr>
              <a:t>a</a:t>
            </a:r>
            <a:r>
              <a:rPr sz="2800" spc="-15" dirty="0">
                <a:latin typeface="Calibri"/>
                <a:cs typeface="Calibri"/>
              </a:rPr>
              <a:t>velength</a:t>
            </a:r>
            <a:r>
              <a:rPr sz="2800" spc="-80" dirty="0">
                <a:latin typeface="Times New Roman"/>
                <a:cs typeface="Times New Roman"/>
              </a:rPr>
              <a:t> </a:t>
            </a:r>
            <a:r>
              <a:rPr sz="2800" spc="-15" dirty="0">
                <a:latin typeface="Calibri"/>
                <a:cs typeface="Calibri"/>
              </a:rPr>
              <a:t>via</a:t>
            </a:r>
            <a:r>
              <a:rPr sz="2800" spc="-65" dirty="0">
                <a:latin typeface="Times New Roman"/>
                <a:cs typeface="Times New Roman"/>
              </a:rPr>
              <a:t> </a:t>
            </a:r>
            <a:r>
              <a:rPr sz="2800" spc="-15" dirty="0">
                <a:latin typeface="Calibri"/>
                <a:cs typeface="Calibri"/>
              </a:rPr>
              <a:t>co</a:t>
            </a:r>
            <a:r>
              <a:rPr sz="2800" spc="-10" dirty="0">
                <a:latin typeface="Calibri"/>
                <a:cs typeface="Calibri"/>
              </a:rPr>
              <a:t>ati</a:t>
            </a:r>
            <a:r>
              <a:rPr sz="2800" spc="-30" dirty="0">
                <a:latin typeface="Calibri"/>
                <a:cs typeface="Calibri"/>
              </a:rPr>
              <a:t>n</a:t>
            </a:r>
            <a:r>
              <a:rPr sz="2800" spc="-15" dirty="0">
                <a:latin typeface="Calibri"/>
                <a:cs typeface="Calibri"/>
              </a:rPr>
              <a:t>g</a:t>
            </a:r>
            <a:r>
              <a:rPr sz="2800" spc="-70" dirty="0">
                <a:latin typeface="Times New Roman"/>
                <a:cs typeface="Times New Roman"/>
              </a:rPr>
              <a:t> </a:t>
            </a:r>
            <a:r>
              <a:rPr sz="2800" spc="-20" dirty="0">
                <a:latin typeface="Calibri"/>
                <a:cs typeface="Calibri"/>
              </a:rPr>
              <a:t>des</a:t>
            </a:r>
            <a:r>
              <a:rPr sz="2800" spc="-10" dirty="0">
                <a:latin typeface="Calibri"/>
                <a:cs typeface="Calibri"/>
              </a:rPr>
              <a:t>ig</a:t>
            </a:r>
            <a:r>
              <a:rPr sz="2800" spc="-20" dirty="0">
                <a:latin typeface="Calibri"/>
                <a:cs typeface="Calibri"/>
              </a:rPr>
              <a:t>n.</a:t>
            </a:r>
            <a:endParaRPr sz="2800">
              <a:latin typeface="Calibri"/>
              <a:cs typeface="Calibri"/>
            </a:endParaRPr>
          </a:p>
          <a:p>
            <a:pPr marL="241300" marR="5080" indent="-228600">
              <a:lnSpc>
                <a:spcPct val="126800"/>
              </a:lnSpc>
              <a:spcBef>
                <a:spcPts val="1065"/>
              </a:spcBef>
              <a:buFont typeface="Symbol"/>
              <a:buChar char=""/>
              <a:tabLst>
                <a:tab pos="241935" algn="l"/>
              </a:tabLst>
            </a:pPr>
            <a:r>
              <a:rPr sz="2800" spc="-15" dirty="0">
                <a:latin typeface="Calibri"/>
                <a:cs typeface="Calibri"/>
              </a:rPr>
              <a:t>Diffract</a:t>
            </a:r>
            <a:r>
              <a:rPr sz="2800" dirty="0">
                <a:latin typeface="Calibri"/>
                <a:cs typeface="Calibri"/>
              </a:rPr>
              <a:t>i</a:t>
            </a:r>
            <a:r>
              <a:rPr sz="2800" spc="-15" dirty="0">
                <a:latin typeface="Calibri"/>
                <a:cs typeface="Calibri"/>
              </a:rPr>
              <a:t>on</a:t>
            </a:r>
            <a:r>
              <a:rPr sz="2800" spc="5" dirty="0">
                <a:latin typeface="Calibri"/>
                <a:cs typeface="Calibri"/>
              </a:rPr>
              <a:t> </a:t>
            </a:r>
            <a:r>
              <a:rPr sz="2800" spc="-15" dirty="0">
                <a:latin typeface="Calibri"/>
                <a:cs typeface="Calibri"/>
              </a:rPr>
              <a:t>losses vary</a:t>
            </a:r>
            <a:r>
              <a:rPr sz="2800" spc="-5" dirty="0">
                <a:latin typeface="Calibri"/>
                <a:cs typeface="Calibri"/>
              </a:rPr>
              <a:t> </a:t>
            </a:r>
            <a:r>
              <a:rPr sz="2800" spc="-35" dirty="0">
                <a:latin typeface="Calibri"/>
                <a:cs typeface="Calibri"/>
              </a:rPr>
              <a:t>w</a:t>
            </a:r>
            <a:r>
              <a:rPr sz="2800" spc="-15" dirty="0">
                <a:latin typeface="Calibri"/>
                <a:cs typeface="Calibri"/>
              </a:rPr>
              <a:t>ith</a:t>
            </a:r>
            <a:r>
              <a:rPr sz="2800" spc="-5" dirty="0">
                <a:latin typeface="Calibri"/>
                <a:cs typeface="Calibri"/>
              </a:rPr>
              <a:t> </a:t>
            </a:r>
            <a:r>
              <a:rPr sz="2800" spc="-35" dirty="0">
                <a:latin typeface="Calibri"/>
                <a:cs typeface="Calibri"/>
              </a:rPr>
              <a:t>m</a:t>
            </a:r>
            <a:r>
              <a:rPr sz="2800" spc="-15" dirty="0">
                <a:latin typeface="Calibri"/>
                <a:cs typeface="Calibri"/>
              </a:rPr>
              <a:t>ode</a:t>
            </a:r>
            <a:r>
              <a:rPr sz="2800" spc="-10" dirty="0">
                <a:latin typeface="Calibri"/>
                <a:cs typeface="Calibri"/>
              </a:rPr>
              <a:t> </a:t>
            </a:r>
            <a:r>
              <a:rPr sz="2800" spc="-15" dirty="0">
                <a:latin typeface="Calibri"/>
                <a:cs typeface="Calibri"/>
              </a:rPr>
              <a:t>order</a:t>
            </a:r>
            <a:r>
              <a:rPr sz="2800" spc="-10" dirty="0">
                <a:latin typeface="Calibri"/>
                <a:cs typeface="Calibri"/>
              </a:rPr>
              <a:t> </a:t>
            </a:r>
            <a:r>
              <a:rPr sz="2800" spc="-30" dirty="0">
                <a:latin typeface="Calibri"/>
                <a:cs typeface="Calibri"/>
              </a:rPr>
              <a:t>→</a:t>
            </a:r>
            <a:r>
              <a:rPr sz="2800" spc="-5" dirty="0">
                <a:latin typeface="Calibri"/>
                <a:cs typeface="Calibri"/>
              </a:rPr>
              <a:t> </a:t>
            </a:r>
            <a:r>
              <a:rPr sz="2800" spc="-15" dirty="0">
                <a:latin typeface="Calibri"/>
                <a:cs typeface="Calibri"/>
              </a:rPr>
              <a:t>higher</a:t>
            </a:r>
            <a:r>
              <a:rPr sz="2800" spc="-5" dirty="0">
                <a:latin typeface="Calibri"/>
                <a:cs typeface="Calibri"/>
              </a:rPr>
              <a:t>-</a:t>
            </a:r>
            <a:r>
              <a:rPr sz="2800" spc="-20" dirty="0">
                <a:latin typeface="Calibri"/>
                <a:cs typeface="Calibri"/>
              </a:rPr>
              <a:t>orde</a:t>
            </a:r>
            <a:r>
              <a:rPr sz="2800" spc="-10" dirty="0">
                <a:latin typeface="Calibri"/>
                <a:cs typeface="Calibri"/>
              </a:rPr>
              <a:t>r</a:t>
            </a:r>
            <a:r>
              <a:rPr sz="2800" spc="-75" dirty="0">
                <a:latin typeface="Times New Roman"/>
                <a:cs typeface="Times New Roman"/>
              </a:rPr>
              <a:t> </a:t>
            </a:r>
            <a:r>
              <a:rPr sz="2800" spc="-40" dirty="0">
                <a:latin typeface="Calibri"/>
                <a:cs typeface="Calibri"/>
              </a:rPr>
              <a:t>m</a:t>
            </a:r>
            <a:r>
              <a:rPr sz="2800" spc="-5" dirty="0">
                <a:latin typeface="Calibri"/>
                <a:cs typeface="Calibri"/>
              </a:rPr>
              <a:t>o</a:t>
            </a:r>
            <a:r>
              <a:rPr sz="2800" spc="-20" dirty="0">
                <a:latin typeface="Calibri"/>
                <a:cs typeface="Calibri"/>
              </a:rPr>
              <a:t>de</a:t>
            </a:r>
            <a:r>
              <a:rPr sz="2800" spc="-15" dirty="0">
                <a:latin typeface="Calibri"/>
                <a:cs typeface="Calibri"/>
              </a:rPr>
              <a:t>s</a:t>
            </a:r>
            <a:r>
              <a:rPr sz="2800" spc="-65" dirty="0">
                <a:latin typeface="Times New Roman"/>
                <a:cs typeface="Times New Roman"/>
              </a:rPr>
              <a:t> </a:t>
            </a:r>
            <a:r>
              <a:rPr sz="2800" spc="-20" dirty="0">
                <a:latin typeface="Calibri"/>
                <a:cs typeface="Calibri"/>
              </a:rPr>
              <a:t>often</a:t>
            </a:r>
            <a:r>
              <a:rPr sz="2800" spc="-15" dirty="0">
                <a:latin typeface="Times New Roman"/>
                <a:cs typeface="Times New Roman"/>
              </a:rPr>
              <a:t> </a:t>
            </a:r>
            <a:r>
              <a:rPr sz="2800" spc="-20" dirty="0">
                <a:latin typeface="Calibri"/>
                <a:cs typeface="Calibri"/>
              </a:rPr>
              <a:t>suppress</a:t>
            </a:r>
            <a:r>
              <a:rPr sz="2800" dirty="0">
                <a:latin typeface="Calibri"/>
                <a:cs typeface="Calibri"/>
              </a:rPr>
              <a:t>e</a:t>
            </a:r>
            <a:r>
              <a:rPr sz="2800" spc="-20" dirty="0">
                <a:latin typeface="Calibri"/>
                <a:cs typeface="Calibri"/>
              </a:rPr>
              <a:t>d.</a:t>
            </a:r>
            <a:endParaRPr sz="2800">
              <a:latin typeface="Calibri"/>
              <a:cs typeface="Calibri"/>
            </a:endParaRPr>
          </a:p>
          <a:p>
            <a:pPr marL="241300" marR="6350" indent="-228600">
              <a:lnSpc>
                <a:spcPct val="127099"/>
              </a:lnSpc>
              <a:spcBef>
                <a:spcPts val="1060"/>
              </a:spcBef>
              <a:buFont typeface="Symbol"/>
              <a:buChar char=""/>
              <a:tabLst>
                <a:tab pos="241935" algn="l"/>
                <a:tab pos="1163320" algn="l"/>
                <a:tab pos="2036445" algn="l"/>
                <a:tab pos="3604260" algn="l"/>
                <a:tab pos="4290695" algn="l"/>
                <a:tab pos="5569585" algn="l"/>
                <a:tab pos="6809740" algn="l"/>
                <a:tab pos="7640955" algn="l"/>
                <a:tab pos="9242425" algn="l"/>
              </a:tabLst>
            </a:pPr>
            <a:r>
              <a:rPr sz="2800" spc="-20" dirty="0">
                <a:latin typeface="Calibri"/>
                <a:cs typeface="Calibri"/>
              </a:rPr>
              <a:t>T</a:t>
            </a:r>
            <a:r>
              <a:rPr sz="2800" spc="-15" dirty="0">
                <a:latin typeface="Calibri"/>
                <a:cs typeface="Calibri"/>
              </a:rPr>
              <a:t>otal</a:t>
            </a:r>
            <a:r>
              <a:rPr sz="2800" dirty="0">
                <a:latin typeface="Times New Roman"/>
                <a:cs typeface="Times New Roman"/>
              </a:rPr>
              <a:t>	</a:t>
            </a:r>
            <a:r>
              <a:rPr sz="2800" spc="50" dirty="0">
                <a:latin typeface="Cambria Math"/>
                <a:cs typeface="Cambria Math"/>
              </a:rPr>
              <a:t>𝛾</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baseline="2976" dirty="0">
                <a:latin typeface="Cambria Math"/>
                <a:cs typeface="Cambria Math"/>
              </a:rPr>
              <a:t>	</a:t>
            </a:r>
            <a:r>
              <a:rPr sz="2800" spc="-15" dirty="0">
                <a:latin typeface="Calibri"/>
                <a:cs typeface="Calibri"/>
              </a:rPr>
              <a:t>the</a:t>
            </a:r>
            <a:r>
              <a:rPr sz="2800" spc="-20" dirty="0">
                <a:latin typeface="Calibri"/>
                <a:cs typeface="Calibri"/>
              </a:rPr>
              <a:t>r</a:t>
            </a:r>
            <a:r>
              <a:rPr sz="2800" spc="-15" dirty="0">
                <a:latin typeface="Calibri"/>
                <a:cs typeface="Calibri"/>
              </a:rPr>
              <a:t>efore</a:t>
            </a:r>
            <a:r>
              <a:rPr sz="2800" dirty="0">
                <a:latin typeface="Times New Roman"/>
                <a:cs typeface="Times New Roman"/>
              </a:rPr>
              <a:t>	</a:t>
            </a:r>
            <a:r>
              <a:rPr sz="2800" spc="-20" dirty="0">
                <a:latin typeface="Calibri"/>
                <a:cs typeface="Calibri"/>
              </a:rPr>
              <a:t>h</a:t>
            </a:r>
            <a:r>
              <a:rPr sz="2800" spc="-5" dirty="0">
                <a:latin typeface="Calibri"/>
                <a:cs typeface="Calibri"/>
              </a:rPr>
              <a:t>a</a:t>
            </a:r>
            <a:r>
              <a:rPr sz="2800" spc="-15" dirty="0">
                <a:latin typeface="Calibri"/>
                <a:cs typeface="Calibri"/>
              </a:rPr>
              <a:t>s</a:t>
            </a:r>
            <a:r>
              <a:rPr sz="2800" dirty="0">
                <a:latin typeface="Times New Roman"/>
                <a:cs typeface="Times New Roman"/>
              </a:rPr>
              <a:t>	</a:t>
            </a:r>
            <a:r>
              <a:rPr sz="2800" spc="-15" dirty="0">
                <a:latin typeface="Calibri"/>
                <a:cs typeface="Calibri"/>
              </a:rPr>
              <a:t>mi</a:t>
            </a:r>
            <a:r>
              <a:rPr sz="2800" spc="-20" dirty="0">
                <a:latin typeface="Calibri"/>
                <a:cs typeface="Calibri"/>
              </a:rPr>
              <a:t>n</a:t>
            </a:r>
            <a:r>
              <a:rPr sz="2800" spc="-15" dirty="0">
                <a:latin typeface="Calibri"/>
                <a:cs typeface="Calibri"/>
              </a:rPr>
              <a:t>ima</a:t>
            </a:r>
            <a:r>
              <a:rPr sz="2800" dirty="0">
                <a:latin typeface="Times New Roman"/>
                <a:cs typeface="Times New Roman"/>
              </a:rPr>
              <a:t>	</a:t>
            </a:r>
            <a:r>
              <a:rPr sz="2800" spc="-10" dirty="0">
                <a:latin typeface="Calibri"/>
                <a:cs typeface="Calibri"/>
              </a:rPr>
              <a:t>al</a:t>
            </a:r>
            <a:r>
              <a:rPr sz="2800" dirty="0">
                <a:latin typeface="Calibri"/>
                <a:cs typeface="Calibri"/>
              </a:rPr>
              <a:t>i</a:t>
            </a:r>
            <a:r>
              <a:rPr sz="2800" spc="-15" dirty="0">
                <a:latin typeface="Calibri"/>
                <a:cs typeface="Calibri"/>
              </a:rPr>
              <a:t>gned</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dirty="0">
                <a:latin typeface="Times New Roman"/>
                <a:cs typeface="Times New Roman"/>
              </a:rPr>
              <a:t>	</a:t>
            </a:r>
            <a:r>
              <a:rPr sz="2800" spc="-15" dirty="0">
                <a:latin typeface="Calibri"/>
                <a:cs typeface="Calibri"/>
              </a:rPr>
              <a:t>re</a:t>
            </a:r>
            <a:r>
              <a:rPr sz="2800" spc="-35" dirty="0">
                <a:latin typeface="Calibri"/>
                <a:cs typeface="Calibri"/>
              </a:rPr>
              <a:t>s</a:t>
            </a:r>
            <a:r>
              <a:rPr sz="2800" spc="-20" dirty="0">
                <a:latin typeface="Calibri"/>
                <a:cs typeface="Calibri"/>
              </a:rPr>
              <a:t>onato</a:t>
            </a:r>
            <a:r>
              <a:rPr sz="2800" spc="-10" dirty="0">
                <a:latin typeface="Calibri"/>
                <a:cs typeface="Calibri"/>
              </a:rPr>
              <a:t>r</a:t>
            </a:r>
            <a:r>
              <a:rPr sz="2800" dirty="0">
                <a:latin typeface="Times New Roman"/>
                <a:cs typeface="Times New Roman"/>
              </a:rPr>
              <a:t>	</a:t>
            </a:r>
            <a:r>
              <a:rPr sz="2800" spc="-15" dirty="0">
                <a:latin typeface="Calibri"/>
                <a:cs typeface="Calibri"/>
              </a:rPr>
              <a:t>eige</a:t>
            </a:r>
            <a:r>
              <a:rPr sz="2800" spc="15" dirty="0">
                <a:latin typeface="Calibri"/>
                <a:cs typeface="Calibri"/>
              </a:rPr>
              <a:t>n</a:t>
            </a:r>
            <a:r>
              <a:rPr sz="2800" spc="-10" dirty="0">
                <a:latin typeface="Calibri"/>
                <a:cs typeface="Calibri"/>
              </a:rPr>
              <a:t>-</a:t>
            </a:r>
            <a:r>
              <a:rPr sz="2800" spc="-10" dirty="0">
                <a:latin typeface="Times New Roman"/>
                <a:cs typeface="Times New Roman"/>
              </a:rPr>
              <a:t> </a:t>
            </a:r>
            <a:r>
              <a:rPr sz="2800" spc="-20" dirty="0">
                <a:latin typeface="Calibri"/>
                <a:cs typeface="Calibri"/>
              </a:rPr>
              <a:t>frequ</a:t>
            </a:r>
            <a:r>
              <a:rPr sz="2800" spc="-5" dirty="0">
                <a:latin typeface="Calibri"/>
                <a:cs typeface="Calibri"/>
              </a:rPr>
              <a:t>e</a:t>
            </a:r>
            <a:r>
              <a:rPr sz="2800" spc="-20" dirty="0">
                <a:latin typeface="Calibri"/>
                <a:cs typeface="Calibri"/>
              </a:rPr>
              <a:t>nc</a:t>
            </a:r>
            <a:r>
              <a:rPr sz="2800" spc="-10" dirty="0">
                <a:latin typeface="Calibri"/>
                <a:cs typeface="Calibri"/>
              </a:rPr>
              <a:t>ies.</a:t>
            </a:r>
            <a:endParaRPr sz="2800">
              <a:latin typeface="Calibri"/>
              <a:cs typeface="Calibri"/>
            </a:endParaRPr>
          </a:p>
          <a:p>
            <a:pPr marL="241300" marR="7620" indent="-228600">
              <a:lnSpc>
                <a:spcPct val="126800"/>
              </a:lnSpc>
              <a:spcBef>
                <a:spcPts val="1070"/>
              </a:spcBef>
              <a:buFont typeface="Symbol"/>
              <a:buChar char=""/>
              <a:tabLst>
                <a:tab pos="241935" algn="l"/>
                <a:tab pos="2174240" algn="l"/>
                <a:tab pos="2667635" algn="l"/>
                <a:tab pos="4286250" algn="l"/>
                <a:tab pos="5025390" algn="l"/>
                <a:tab pos="5904865" algn="l"/>
                <a:tab pos="7038340" algn="l"/>
                <a:tab pos="8377555" algn="l"/>
                <a:tab pos="9452610" algn="l"/>
              </a:tabLst>
            </a:pPr>
            <a:r>
              <a:rPr sz="2800" spc="-15" dirty="0">
                <a:latin typeface="Calibri"/>
                <a:cs typeface="Calibri"/>
              </a:rPr>
              <a:t>Intersecti</a:t>
            </a:r>
            <a:r>
              <a:rPr sz="2800" spc="-5"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30" dirty="0">
                <a:latin typeface="Cambria Math"/>
                <a:cs typeface="Cambria Math"/>
              </a:rPr>
              <a:t>−</a:t>
            </a:r>
            <a:r>
              <a:rPr sz="2800" spc="-20" dirty="0">
                <a:latin typeface="Cambria Math"/>
                <a:cs typeface="Cambria Math"/>
              </a:rPr>
              <a:t>2</a:t>
            </a:r>
            <a:r>
              <a:rPr sz="2800" spc="-140" dirty="0">
                <a:latin typeface="Cambria Math"/>
                <a:cs typeface="Cambria Math"/>
              </a:rPr>
              <a:t> </a:t>
            </a:r>
            <a:r>
              <a:rPr sz="2800" spc="-30" dirty="0">
                <a:latin typeface="Cambria Math"/>
                <a:cs typeface="Cambria Math"/>
              </a:rPr>
              <a:t>𝐿</a:t>
            </a:r>
            <a:r>
              <a:rPr sz="2800" spc="50" dirty="0">
                <a:latin typeface="Cambria Math"/>
                <a:cs typeface="Cambria Math"/>
              </a:rPr>
              <a:t>𝛼</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baseline="2976" dirty="0">
                <a:latin typeface="Cambria Math"/>
                <a:cs typeface="Cambria Math"/>
              </a:rPr>
              <a:t>	</a:t>
            </a:r>
            <a:r>
              <a:rPr sz="2800" spc="-15" dirty="0">
                <a:latin typeface="Calibri"/>
                <a:cs typeface="Calibri"/>
              </a:rPr>
              <a:t>and</a:t>
            </a:r>
            <a:r>
              <a:rPr sz="2800" dirty="0">
                <a:latin typeface="Times New Roman"/>
                <a:cs typeface="Times New Roman"/>
              </a:rPr>
              <a:t>	</a:t>
            </a:r>
            <a:r>
              <a:rPr sz="2800" spc="50" dirty="0">
                <a:latin typeface="Cambria Math"/>
                <a:cs typeface="Cambria Math"/>
              </a:rPr>
              <a:t>𝛾</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r>
              <a:rPr sz="4200" baseline="2976" dirty="0">
                <a:latin typeface="Cambria Math"/>
                <a:cs typeface="Cambria Math"/>
              </a:rPr>
              <a:t>	</a:t>
            </a:r>
            <a:r>
              <a:rPr sz="2800" spc="-15" dirty="0">
                <a:latin typeface="Calibri"/>
                <a:cs typeface="Calibri"/>
              </a:rPr>
              <a:t>curves</a:t>
            </a:r>
            <a:r>
              <a:rPr sz="2800" dirty="0">
                <a:latin typeface="Times New Roman"/>
                <a:cs typeface="Times New Roman"/>
              </a:rPr>
              <a:t>	</a:t>
            </a:r>
            <a:r>
              <a:rPr sz="2800" spc="-20" dirty="0">
                <a:latin typeface="Calibri"/>
                <a:cs typeface="Calibri"/>
              </a:rPr>
              <a:t>d</a:t>
            </a:r>
            <a:r>
              <a:rPr sz="2800" spc="-10" dirty="0">
                <a:latin typeface="Calibri"/>
                <a:cs typeface="Calibri"/>
              </a:rPr>
              <a:t>icta</a:t>
            </a:r>
            <a:r>
              <a:rPr sz="2800" spc="-15" dirty="0">
                <a:latin typeface="Calibri"/>
                <a:cs typeface="Calibri"/>
              </a:rPr>
              <a:t>tes</a:t>
            </a:r>
            <a:r>
              <a:rPr sz="2800" dirty="0">
                <a:latin typeface="Times New Roman"/>
                <a:cs typeface="Times New Roman"/>
              </a:rPr>
              <a:t>	</a:t>
            </a:r>
            <a:r>
              <a:rPr sz="2800" spc="-15" dirty="0">
                <a:latin typeface="Calibri"/>
                <a:cs typeface="Calibri"/>
              </a:rPr>
              <a:t>a</a:t>
            </a:r>
            <a:r>
              <a:rPr sz="2800" spc="-10" dirty="0">
                <a:latin typeface="Calibri"/>
                <a:cs typeface="Calibri"/>
              </a:rPr>
              <a:t>c</a:t>
            </a:r>
            <a:r>
              <a:rPr sz="2800" spc="-15" dirty="0">
                <a:latin typeface="Calibri"/>
                <a:cs typeface="Calibri"/>
              </a:rPr>
              <a:t>tual</a:t>
            </a:r>
            <a:r>
              <a:rPr sz="2800" dirty="0">
                <a:latin typeface="Times New Roman"/>
                <a:cs typeface="Times New Roman"/>
              </a:rPr>
              <a:t>	</a:t>
            </a:r>
            <a:r>
              <a:rPr sz="2800" dirty="0">
                <a:latin typeface="Calibri"/>
                <a:cs typeface="Calibri"/>
              </a:rPr>
              <a:t>l</a:t>
            </a:r>
            <a:r>
              <a:rPr sz="2800" spc="-10" dirty="0">
                <a:latin typeface="Calibri"/>
                <a:cs typeface="Calibri"/>
              </a:rPr>
              <a:t>a</a:t>
            </a:r>
            <a:r>
              <a:rPr sz="2800" spc="-30" dirty="0">
                <a:latin typeface="Calibri"/>
                <a:cs typeface="Calibri"/>
              </a:rPr>
              <a:t>s</a:t>
            </a:r>
            <a:r>
              <a:rPr sz="2800" spc="-15" dirty="0">
                <a:latin typeface="Calibri"/>
                <a:cs typeface="Calibri"/>
              </a:rPr>
              <a:t>er</a:t>
            </a:r>
            <a:r>
              <a:rPr sz="2800" spc="-10" dirty="0">
                <a:latin typeface="Times New Roman"/>
                <a:cs typeface="Times New Roman"/>
              </a:rPr>
              <a:t> </a:t>
            </a:r>
            <a:r>
              <a:rPr sz="2800" spc="-20" dirty="0">
                <a:latin typeface="Calibri"/>
                <a:cs typeface="Calibri"/>
              </a:rPr>
              <a:t>spectrum.</a:t>
            </a:r>
            <a:endParaRPr sz="28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68684"/>
            <a:ext cx="10156825" cy="946785"/>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Lst>
            </a:pPr>
            <a:r>
              <a:rPr sz="2800" spc="-20" dirty="0">
                <a:latin typeface="Calibri"/>
                <a:cs typeface="Calibri"/>
              </a:rPr>
              <a:t>S</a:t>
            </a:r>
            <a:r>
              <a:rPr sz="2800" spc="-10" dirty="0">
                <a:latin typeface="Calibri"/>
                <a:cs typeface="Calibri"/>
              </a:rPr>
              <a:t>i</a:t>
            </a:r>
            <a:r>
              <a:rPr sz="2800" spc="-20" dirty="0">
                <a:latin typeface="Calibri"/>
                <a:cs typeface="Calibri"/>
              </a:rPr>
              <a:t>ng</a:t>
            </a:r>
            <a:r>
              <a:rPr sz="2800" spc="-5" dirty="0">
                <a:latin typeface="Calibri"/>
                <a:cs typeface="Calibri"/>
              </a:rPr>
              <a:t>l</a:t>
            </a:r>
            <a:r>
              <a:rPr sz="2800" spc="-15" dirty="0">
                <a:latin typeface="Calibri"/>
                <a:cs typeface="Calibri"/>
              </a:rPr>
              <a:t>e-</a:t>
            </a:r>
            <a:r>
              <a:rPr sz="2800" spc="-25" dirty="0">
                <a:latin typeface="Calibri"/>
                <a:cs typeface="Calibri"/>
              </a:rPr>
              <a:t>m</a:t>
            </a:r>
            <a:r>
              <a:rPr sz="2800" spc="-10" dirty="0">
                <a:latin typeface="Calibri"/>
                <a:cs typeface="Calibri"/>
              </a:rPr>
              <a:t>o</a:t>
            </a:r>
            <a:r>
              <a:rPr sz="2800" spc="-20" dirty="0">
                <a:latin typeface="Calibri"/>
                <a:cs typeface="Calibri"/>
              </a:rPr>
              <a:t>d</a:t>
            </a:r>
            <a:r>
              <a:rPr sz="2800" spc="-15" dirty="0">
                <a:latin typeface="Calibri"/>
                <a:cs typeface="Calibri"/>
              </a:rPr>
              <a:t>e</a:t>
            </a:r>
            <a:r>
              <a:rPr sz="2800" spc="-215" dirty="0">
                <a:latin typeface="Times New Roman"/>
                <a:cs typeface="Times New Roman"/>
              </a:rPr>
              <a:t> </a:t>
            </a:r>
            <a:r>
              <a:rPr sz="2800" spc="-20" dirty="0">
                <a:latin typeface="Calibri"/>
                <a:cs typeface="Calibri"/>
              </a:rPr>
              <a:t>operat</a:t>
            </a:r>
            <a:r>
              <a:rPr sz="2800" spc="0" dirty="0">
                <a:latin typeface="Calibri"/>
                <a:cs typeface="Calibri"/>
              </a:rPr>
              <a:t>i</a:t>
            </a:r>
            <a:r>
              <a:rPr sz="2800" spc="-20" dirty="0">
                <a:latin typeface="Calibri"/>
                <a:cs typeface="Calibri"/>
              </a:rPr>
              <a:t>o</a:t>
            </a:r>
            <a:r>
              <a:rPr sz="2800" spc="-15" dirty="0">
                <a:latin typeface="Calibri"/>
                <a:cs typeface="Calibri"/>
              </a:rPr>
              <a:t>n</a:t>
            </a:r>
            <a:r>
              <a:rPr sz="2800" spc="-215" dirty="0">
                <a:latin typeface="Times New Roman"/>
                <a:cs typeface="Times New Roman"/>
              </a:rPr>
              <a:t> </a:t>
            </a:r>
            <a:r>
              <a:rPr sz="2800" spc="-15" dirty="0">
                <a:latin typeface="Calibri"/>
                <a:cs typeface="Calibri"/>
              </a:rPr>
              <a:t>requi</a:t>
            </a:r>
            <a:r>
              <a:rPr sz="2800" spc="-10" dirty="0">
                <a:latin typeface="Calibri"/>
                <a:cs typeface="Calibri"/>
              </a:rPr>
              <a:t>r</a:t>
            </a:r>
            <a:r>
              <a:rPr sz="2800" spc="-5" dirty="0">
                <a:latin typeface="Calibri"/>
                <a:cs typeface="Calibri"/>
              </a:rPr>
              <a:t>e</a:t>
            </a:r>
            <a:r>
              <a:rPr sz="2800" spc="-15" dirty="0">
                <a:latin typeface="Calibri"/>
                <a:cs typeface="Calibri"/>
              </a:rPr>
              <a:t>s</a:t>
            </a:r>
            <a:r>
              <a:rPr sz="2800" spc="-210" dirty="0">
                <a:latin typeface="Times New Roman"/>
                <a:cs typeface="Times New Roman"/>
              </a:rPr>
              <a:t> </a:t>
            </a:r>
            <a:r>
              <a:rPr sz="2800" spc="-15" dirty="0">
                <a:latin typeface="Calibri"/>
                <a:cs typeface="Calibri"/>
              </a:rPr>
              <a:t>c</a:t>
            </a:r>
            <a:r>
              <a:rPr sz="2800" spc="-10" dirty="0">
                <a:latin typeface="Calibri"/>
                <a:cs typeface="Calibri"/>
              </a:rPr>
              <a:t>a</a:t>
            </a:r>
            <a:r>
              <a:rPr sz="2800" spc="-15" dirty="0">
                <a:latin typeface="Calibri"/>
                <a:cs typeface="Calibri"/>
              </a:rPr>
              <a:t>vity</a:t>
            </a:r>
            <a:r>
              <a:rPr sz="2800" spc="-215" dirty="0">
                <a:latin typeface="Times New Roman"/>
                <a:cs typeface="Times New Roman"/>
              </a:rPr>
              <a:t> </a:t>
            </a:r>
            <a:r>
              <a:rPr sz="2800" spc="-15" dirty="0">
                <a:latin typeface="Calibri"/>
                <a:cs typeface="Calibri"/>
              </a:rPr>
              <a:t>and</a:t>
            </a:r>
            <a:r>
              <a:rPr sz="2800" spc="-215"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215" dirty="0">
                <a:latin typeface="Times New Roman"/>
                <a:cs typeface="Times New Roman"/>
              </a:rPr>
              <a:t> </a:t>
            </a:r>
            <a:r>
              <a:rPr sz="2800" spc="-20" dirty="0">
                <a:latin typeface="Calibri"/>
                <a:cs typeface="Calibri"/>
              </a:rPr>
              <a:t>ba</a:t>
            </a:r>
            <a:r>
              <a:rPr sz="2800" spc="-10" dirty="0">
                <a:latin typeface="Calibri"/>
                <a:cs typeface="Calibri"/>
              </a:rPr>
              <a:t>n</a:t>
            </a:r>
            <a:r>
              <a:rPr sz="2800" spc="-25" dirty="0">
                <a:latin typeface="Calibri"/>
                <a:cs typeface="Calibri"/>
              </a:rPr>
              <a:t>dw</a:t>
            </a:r>
            <a:r>
              <a:rPr sz="2800" spc="-10" dirty="0">
                <a:latin typeface="Calibri"/>
                <a:cs typeface="Calibri"/>
              </a:rPr>
              <a:t>i</a:t>
            </a:r>
            <a:r>
              <a:rPr sz="2800" spc="-20" dirty="0">
                <a:latin typeface="Calibri"/>
                <a:cs typeface="Calibri"/>
              </a:rPr>
              <a:t>dt</a:t>
            </a:r>
            <a:r>
              <a:rPr sz="2800" spc="-15" dirty="0">
                <a:latin typeface="Calibri"/>
                <a:cs typeface="Calibri"/>
              </a:rPr>
              <a:t>h</a:t>
            </a:r>
            <a:r>
              <a:rPr sz="2800" spc="-210" dirty="0">
                <a:latin typeface="Times New Roman"/>
                <a:cs typeface="Times New Roman"/>
              </a:rPr>
              <a:t> </a:t>
            </a:r>
            <a:r>
              <a:rPr sz="2800" spc="-15" dirty="0">
                <a:latin typeface="Calibri"/>
                <a:cs typeface="Calibri"/>
              </a:rPr>
              <a:t>to</a:t>
            </a:r>
            <a:r>
              <a:rPr sz="2800" spc="-195" dirty="0">
                <a:latin typeface="Times New Roman"/>
                <a:cs typeface="Times New Roman"/>
              </a:rPr>
              <a:t> </a:t>
            </a:r>
            <a:r>
              <a:rPr sz="2800" spc="-20" dirty="0">
                <a:latin typeface="Calibri"/>
                <a:cs typeface="Calibri"/>
              </a:rPr>
              <a:t>suppo</a:t>
            </a:r>
            <a:r>
              <a:rPr sz="2800" spc="-10" dirty="0">
                <a:latin typeface="Calibri"/>
                <a:cs typeface="Calibri"/>
              </a:rPr>
              <a:t>rt</a:t>
            </a:r>
            <a:r>
              <a:rPr sz="2800" spc="-10" dirty="0">
                <a:latin typeface="Times New Roman"/>
                <a:cs typeface="Times New Roman"/>
              </a:rPr>
              <a:t> </a:t>
            </a:r>
            <a:r>
              <a:rPr sz="2800" spc="-20" dirty="0">
                <a:latin typeface="Calibri"/>
                <a:cs typeface="Calibri"/>
              </a:rPr>
              <a:t>on</a:t>
            </a:r>
            <a:r>
              <a:rPr sz="2800" spc="-10" dirty="0">
                <a:latin typeface="Calibri"/>
                <a:cs typeface="Calibri"/>
              </a:rPr>
              <a:t>ly</a:t>
            </a:r>
            <a:r>
              <a:rPr sz="2800" spc="-65" dirty="0">
                <a:latin typeface="Times New Roman"/>
                <a:cs typeface="Times New Roman"/>
              </a:rPr>
              <a:t> </a:t>
            </a:r>
            <a:r>
              <a:rPr sz="2800" spc="-20" dirty="0">
                <a:latin typeface="Calibri"/>
                <a:cs typeface="Calibri"/>
              </a:rPr>
              <a:t>on</a:t>
            </a:r>
            <a:r>
              <a:rPr sz="2800" spc="-15" dirty="0">
                <a:latin typeface="Calibri"/>
                <a:cs typeface="Calibri"/>
              </a:rPr>
              <a:t>e</a:t>
            </a:r>
            <a:r>
              <a:rPr sz="2800" spc="-65" dirty="0">
                <a:latin typeface="Times New Roman"/>
                <a:cs typeface="Times New Roman"/>
              </a:rPr>
              <a:t> </a:t>
            </a:r>
            <a:r>
              <a:rPr sz="2800" spc="5" dirty="0">
                <a:latin typeface="Calibri"/>
                <a:cs typeface="Calibri"/>
              </a:rPr>
              <a:t>i</a:t>
            </a:r>
            <a:r>
              <a:rPr sz="2800" spc="-20" dirty="0">
                <a:latin typeface="Calibri"/>
                <a:cs typeface="Calibri"/>
              </a:rPr>
              <a:t>nter</a:t>
            </a:r>
            <a:r>
              <a:rPr sz="2800" spc="-10" dirty="0">
                <a:latin typeface="Calibri"/>
                <a:cs typeface="Calibri"/>
              </a:rPr>
              <a:t>s</a:t>
            </a:r>
            <a:r>
              <a:rPr sz="2800" spc="-15" dirty="0">
                <a:latin typeface="Calibri"/>
                <a:cs typeface="Calibri"/>
              </a:rPr>
              <a:t>ect</a:t>
            </a:r>
            <a:r>
              <a:rPr sz="2800" spc="-5" dirty="0">
                <a:latin typeface="Calibri"/>
                <a:cs typeface="Calibri"/>
              </a:rPr>
              <a:t>i</a:t>
            </a:r>
            <a:r>
              <a:rPr sz="2800" spc="-20" dirty="0">
                <a:latin typeface="Calibri"/>
                <a:cs typeface="Calibri"/>
              </a:rPr>
              <a:t>on.</a:t>
            </a:r>
            <a:endParaRPr sz="280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3224" y="158088"/>
            <a:ext cx="11365865" cy="6493510"/>
          </a:xfrm>
          <a:prstGeom prst="rect">
            <a:avLst/>
          </a:prstGeom>
        </p:spPr>
        <p:txBody>
          <a:bodyPr vert="horz" wrap="square" lIns="0" tIns="0" rIns="0" bIns="0" rtlCol="0">
            <a:spAutoFit/>
          </a:bodyPr>
          <a:lstStyle/>
          <a:p>
            <a:pPr marL="550545" marR="453390">
              <a:lnSpc>
                <a:spcPct val="127099"/>
              </a:lnSpc>
            </a:pPr>
            <a:r>
              <a:rPr sz="2800" spc="-15" dirty="0">
                <a:latin typeface="Calibri"/>
                <a:cs typeface="Calibri"/>
              </a:rPr>
              <a:t>[IMAGE</a:t>
            </a:r>
            <a:r>
              <a:rPr sz="2800" spc="30"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spc="30" dirty="0">
                <a:latin typeface="Times New Roman"/>
                <a:cs typeface="Times New Roman"/>
              </a:rPr>
              <a:t> </a:t>
            </a:r>
            <a:r>
              <a:rPr sz="2800" spc="-15" dirty="0">
                <a:latin typeface="Calibri"/>
                <a:cs typeface="Calibri"/>
              </a:rPr>
              <a:t>Graph</a:t>
            </a:r>
            <a:r>
              <a:rPr sz="2800" spc="35" dirty="0">
                <a:latin typeface="Times New Roman"/>
                <a:cs typeface="Times New Roman"/>
              </a:rPr>
              <a:t> </a:t>
            </a:r>
            <a:r>
              <a:rPr sz="2800" spc="-20" dirty="0">
                <a:latin typeface="Calibri"/>
                <a:cs typeface="Calibri"/>
              </a:rPr>
              <a:t>o</a:t>
            </a:r>
            <a:r>
              <a:rPr sz="2800" spc="-10" dirty="0">
                <a:latin typeface="Calibri"/>
                <a:cs typeface="Calibri"/>
              </a:rPr>
              <a:t>f</a:t>
            </a:r>
            <a:r>
              <a:rPr sz="2800" spc="40" dirty="0">
                <a:latin typeface="Times New Roman"/>
                <a:cs typeface="Times New Roman"/>
              </a:rPr>
              <a:t> </a:t>
            </a:r>
            <a:r>
              <a:rPr sz="2800" spc="-20" dirty="0">
                <a:latin typeface="Calibri"/>
                <a:cs typeface="Calibri"/>
              </a:rPr>
              <a:t>ne</a:t>
            </a:r>
            <a:r>
              <a:rPr sz="2800" spc="-10" dirty="0">
                <a:latin typeface="Calibri"/>
                <a:cs typeface="Calibri"/>
              </a:rPr>
              <a:t>t</a:t>
            </a:r>
            <a:r>
              <a:rPr sz="2800" spc="40"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35" dirty="0">
                <a:latin typeface="Times New Roman"/>
                <a:cs typeface="Times New Roman"/>
              </a:rPr>
              <a:t> </a:t>
            </a:r>
            <a:r>
              <a:rPr sz="2800" spc="-15" dirty="0">
                <a:latin typeface="Calibri"/>
                <a:cs typeface="Calibri"/>
              </a:rPr>
              <a:t>ver</a:t>
            </a:r>
            <a:r>
              <a:rPr sz="2800" spc="-25" dirty="0">
                <a:latin typeface="Calibri"/>
                <a:cs typeface="Calibri"/>
              </a:rPr>
              <a:t>s</a:t>
            </a:r>
            <a:r>
              <a:rPr sz="2800" spc="-20" dirty="0">
                <a:latin typeface="Calibri"/>
                <a:cs typeface="Calibri"/>
              </a:rPr>
              <a:t>u</a:t>
            </a:r>
            <a:r>
              <a:rPr sz="2800" spc="-15" dirty="0">
                <a:latin typeface="Calibri"/>
                <a:cs typeface="Calibri"/>
              </a:rPr>
              <a:t>s</a:t>
            </a:r>
            <a:r>
              <a:rPr sz="2800" spc="50" dirty="0">
                <a:latin typeface="Times New Roman"/>
                <a:cs typeface="Times New Roman"/>
              </a:rPr>
              <a:t> </a:t>
            </a:r>
            <a:r>
              <a:rPr sz="2800" spc="-20" dirty="0">
                <a:latin typeface="Calibri"/>
                <a:cs typeface="Calibri"/>
              </a:rPr>
              <a:t>fre</a:t>
            </a:r>
            <a:r>
              <a:rPr sz="2800" spc="-5" dirty="0">
                <a:latin typeface="Calibri"/>
                <a:cs typeface="Calibri"/>
              </a:rPr>
              <a:t>q</a:t>
            </a:r>
            <a:r>
              <a:rPr sz="2800" spc="-20" dirty="0">
                <a:latin typeface="Calibri"/>
                <a:cs typeface="Calibri"/>
              </a:rPr>
              <a:t>uenc</a:t>
            </a:r>
            <a:r>
              <a:rPr sz="2800" spc="-15" dirty="0">
                <a:latin typeface="Calibri"/>
                <a:cs typeface="Calibri"/>
              </a:rPr>
              <a:t>y</a:t>
            </a:r>
            <a:r>
              <a:rPr sz="2800" spc="5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30"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35" dirty="0">
                <a:latin typeface="Times New Roman"/>
                <a:cs typeface="Times New Roman"/>
              </a:rPr>
              <a:t> </a:t>
            </a:r>
            <a:r>
              <a:rPr sz="2800" spc="-15" dirty="0">
                <a:latin typeface="Calibri"/>
                <a:cs typeface="Calibri"/>
              </a:rPr>
              <a:t>curve</a:t>
            </a:r>
            <a:r>
              <a:rPr sz="2800" spc="-10" dirty="0">
                <a:latin typeface="Times New Roman"/>
                <a:cs typeface="Times New Roman"/>
              </a:rPr>
              <a:t> </a:t>
            </a:r>
            <a:r>
              <a:rPr sz="2800" spc="-15" dirty="0">
                <a:latin typeface="Calibri"/>
                <a:cs typeface="Calibri"/>
              </a:rPr>
              <a:t>cross</a:t>
            </a:r>
            <a:r>
              <a:rPr sz="2800" spc="-20" dirty="0">
                <a:latin typeface="Calibri"/>
                <a:cs typeface="Calibri"/>
              </a:rPr>
              <a:t>in</a:t>
            </a:r>
            <a:r>
              <a:rPr sz="2800" spc="-15" dirty="0">
                <a:latin typeface="Calibri"/>
                <a:cs typeface="Calibri"/>
              </a:rPr>
              <a:t>g</a:t>
            </a:r>
            <a:r>
              <a:rPr sz="2800" spc="-65" dirty="0">
                <a:latin typeface="Times New Roman"/>
                <a:cs typeface="Times New Roman"/>
              </a:rPr>
              <a:t> </a:t>
            </a:r>
            <a:r>
              <a:rPr sz="2800" dirty="0">
                <a:latin typeface="Calibri"/>
                <a:cs typeface="Calibri"/>
              </a:rPr>
              <a:t>l</a:t>
            </a:r>
            <a:r>
              <a:rPr sz="2800" spc="-20" dirty="0">
                <a:latin typeface="Calibri"/>
                <a:cs typeface="Calibri"/>
              </a:rPr>
              <a:t>os</a:t>
            </a:r>
            <a:r>
              <a:rPr sz="2800" spc="-15" dirty="0">
                <a:latin typeface="Calibri"/>
                <a:cs typeface="Calibri"/>
              </a:rPr>
              <a:t>s</a:t>
            </a:r>
            <a:r>
              <a:rPr sz="2800" spc="-65" dirty="0">
                <a:latin typeface="Times New Roman"/>
                <a:cs typeface="Times New Roman"/>
              </a:rPr>
              <a:t> </a:t>
            </a:r>
            <a:r>
              <a:rPr sz="2800" spc="-15" dirty="0">
                <a:latin typeface="Calibri"/>
                <a:cs typeface="Calibri"/>
              </a:rPr>
              <a:t>curve</a:t>
            </a:r>
            <a:r>
              <a:rPr sz="2800" spc="-70" dirty="0">
                <a:latin typeface="Times New Roman"/>
                <a:cs typeface="Times New Roman"/>
              </a:rPr>
              <a:t> </a:t>
            </a:r>
            <a:r>
              <a:rPr sz="2800" spc="-15" dirty="0">
                <a:latin typeface="Calibri"/>
                <a:cs typeface="Calibri"/>
              </a:rPr>
              <a:t>at</a:t>
            </a:r>
            <a:r>
              <a:rPr sz="2800" spc="-6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a:t>
            </a:r>
            <a:r>
              <a:rPr sz="2800" spc="-10" dirty="0">
                <a:latin typeface="Calibri"/>
                <a:cs typeface="Calibri"/>
              </a:rPr>
              <a:t>c</a:t>
            </a:r>
            <a:r>
              <a:rPr sz="2800" spc="-15" dirty="0">
                <a:latin typeface="Calibri"/>
                <a:cs typeface="Calibri"/>
              </a:rPr>
              <a:t>rete</a:t>
            </a:r>
            <a:r>
              <a:rPr sz="2800" spc="-75" dirty="0">
                <a:latin typeface="Times New Roman"/>
                <a:cs typeface="Times New Roman"/>
              </a:rPr>
              <a:t> </a:t>
            </a:r>
            <a:r>
              <a:rPr sz="2800" spc="-20" dirty="0">
                <a:latin typeface="Calibri"/>
                <a:cs typeface="Calibri"/>
              </a:rPr>
              <a:t>mode</a:t>
            </a:r>
            <a:r>
              <a:rPr sz="2800" spc="-75" dirty="0">
                <a:latin typeface="Times New Roman"/>
                <a:cs typeface="Times New Roman"/>
              </a:rPr>
              <a:t> </a:t>
            </a:r>
            <a:r>
              <a:rPr sz="2800" spc="-20" dirty="0">
                <a:latin typeface="Calibri"/>
                <a:cs typeface="Calibri"/>
              </a:rPr>
              <a:t>fre</a:t>
            </a:r>
            <a:r>
              <a:rPr sz="2800" spc="-5" dirty="0">
                <a:latin typeface="Calibri"/>
                <a:cs typeface="Calibri"/>
              </a:rPr>
              <a:t>q</a:t>
            </a:r>
            <a:r>
              <a:rPr sz="2800" spc="-20" dirty="0">
                <a:latin typeface="Calibri"/>
                <a:cs typeface="Calibri"/>
              </a:rPr>
              <a:t>uenc</a:t>
            </a:r>
            <a:r>
              <a:rPr sz="2800" spc="-5" dirty="0">
                <a:latin typeface="Calibri"/>
                <a:cs typeface="Calibri"/>
              </a:rPr>
              <a:t>i</a:t>
            </a:r>
            <a:r>
              <a:rPr sz="2800" spc="-15" dirty="0">
                <a:latin typeface="Calibri"/>
                <a:cs typeface="Calibri"/>
              </a:rPr>
              <a:t>es.]</a:t>
            </a:r>
            <a:endParaRPr sz="2800">
              <a:latin typeface="Calibri"/>
              <a:cs typeface="Calibri"/>
            </a:endParaRPr>
          </a:p>
          <a:p>
            <a:pPr marL="550545">
              <a:lnSpc>
                <a:spcPct val="100000"/>
              </a:lnSpc>
              <a:spcBef>
                <a:spcPts val="1814"/>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6"/>
              </a:spcBef>
            </a:pPr>
            <a:endParaRPr sz="2350">
              <a:latin typeface="Times New Roman"/>
              <a:cs typeface="Times New Roman"/>
            </a:endParaRPr>
          </a:p>
          <a:p>
            <a:pPr marL="55054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363224" y="158088"/>
            <a:ext cx="11365867" cy="64933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1440">
              <a:lnSpc>
                <a:spcPct val="100000"/>
              </a:lnSpc>
            </a:pPr>
            <a:r>
              <a:rPr spc="-15" dirty="0"/>
              <a:t>Sl</a:t>
            </a:r>
            <a:r>
              <a:rPr spc="-5" dirty="0"/>
              <a:t>i</a:t>
            </a:r>
            <a:r>
              <a:rPr spc="-20" dirty="0"/>
              <a:t>de</a:t>
            </a:r>
            <a:r>
              <a:rPr spc="-5" dirty="0"/>
              <a:t> </a:t>
            </a:r>
            <a:r>
              <a:rPr spc="-20" dirty="0"/>
              <a:t>1</a:t>
            </a:r>
            <a:r>
              <a:rPr spc="-30" dirty="0"/>
              <a:t>3</a:t>
            </a:r>
            <a:r>
              <a:rPr spc="-15" dirty="0"/>
              <a:t>: Enter </a:t>
            </a:r>
            <a:r>
              <a:rPr spc="-20" dirty="0"/>
              <a:t>R</a:t>
            </a:r>
            <a:r>
              <a:rPr spc="-15" dirty="0"/>
              <a:t>ate </a:t>
            </a:r>
            <a:r>
              <a:rPr spc="-20" dirty="0"/>
              <a:t>Equations</a:t>
            </a:r>
            <a:r>
              <a:rPr spc="0" dirty="0"/>
              <a:t> </a:t>
            </a:r>
            <a:r>
              <a:rPr spc="-35" dirty="0">
                <a:latin typeface="Calibri"/>
                <a:cs typeface="Calibri"/>
              </a:rPr>
              <a:t>—</a:t>
            </a:r>
            <a:r>
              <a:rPr b="0" spc="-95" dirty="0">
                <a:latin typeface="Times New Roman"/>
                <a:cs typeface="Times New Roman"/>
              </a:rPr>
              <a:t> </a:t>
            </a:r>
            <a:r>
              <a:rPr spc="-20" dirty="0"/>
              <a:t>Trac</a:t>
            </a:r>
            <a:r>
              <a:rPr spc="-10" dirty="0"/>
              <a:t>k</a:t>
            </a:r>
            <a:r>
              <a:rPr spc="-15" dirty="0"/>
              <a:t>ing</a:t>
            </a:r>
            <a:r>
              <a:rPr spc="-20" dirty="0"/>
              <a:t> </a:t>
            </a:r>
            <a:r>
              <a:rPr spc="-25" dirty="0"/>
              <a:t>Popu</a:t>
            </a:r>
            <a:r>
              <a:rPr dirty="0"/>
              <a:t>l</a:t>
            </a:r>
            <a:r>
              <a:rPr spc="-15" dirty="0"/>
              <a:t>ations</a:t>
            </a:r>
            <a:r>
              <a:rPr spc="-20" dirty="0"/>
              <a:t> </a:t>
            </a:r>
            <a:r>
              <a:rPr spc="-25" dirty="0"/>
              <a:t>&amp;</a:t>
            </a:r>
          </a:p>
        </p:txBody>
      </p:sp>
      <p:sp>
        <p:nvSpPr>
          <p:cNvPr id="3" name="object 3"/>
          <p:cNvSpPr txBox="1"/>
          <p:nvPr/>
        </p:nvSpPr>
        <p:spPr>
          <a:xfrm>
            <a:off x="1130297" y="1661409"/>
            <a:ext cx="9000490" cy="3876675"/>
          </a:xfrm>
          <a:prstGeom prst="rect">
            <a:avLst/>
          </a:prstGeom>
        </p:spPr>
        <p:txBody>
          <a:bodyPr vert="horz" wrap="square" lIns="0" tIns="0" rIns="0" bIns="0" rtlCol="0">
            <a:spAutoFit/>
          </a:bodyPr>
          <a:lstStyle/>
          <a:p>
            <a:pPr marL="924560" algn="ctr">
              <a:lnSpc>
                <a:spcPct val="100000"/>
              </a:lnSpc>
            </a:pPr>
            <a:r>
              <a:rPr sz="3400" b="1" u="heavy" spc="-25" dirty="0">
                <a:solidFill>
                  <a:srgbClr val="0000FF"/>
                </a:solidFill>
                <a:latin typeface="Calibri"/>
                <a:cs typeface="Calibri"/>
              </a:rPr>
              <a:t>Photons</a:t>
            </a:r>
            <a:endParaRPr sz="3400" dirty="0">
              <a:latin typeface="Calibri"/>
              <a:cs typeface="Calibri"/>
            </a:endParaRPr>
          </a:p>
          <a:p>
            <a:pPr marL="241300" indent="-228600">
              <a:lnSpc>
                <a:spcPct val="100000"/>
              </a:lnSpc>
              <a:spcBef>
                <a:spcPts val="2195"/>
              </a:spcBef>
              <a:buFont typeface="Symbol"/>
              <a:buChar char=""/>
              <a:tabLst>
                <a:tab pos="241935" algn="l"/>
              </a:tabLst>
            </a:pPr>
            <a:r>
              <a:rPr sz="2800" spc="-20" dirty="0">
                <a:latin typeface="Calibri"/>
                <a:cs typeface="Calibri"/>
              </a:rPr>
              <a:t>Cons</a:t>
            </a:r>
            <a:r>
              <a:rPr sz="2800" spc="-5" dirty="0">
                <a:latin typeface="Calibri"/>
                <a:cs typeface="Calibri"/>
              </a:rPr>
              <a:t>i</a:t>
            </a:r>
            <a:r>
              <a:rPr sz="2800" spc="-20" dirty="0">
                <a:latin typeface="Calibri"/>
                <a:cs typeface="Calibri"/>
              </a:rPr>
              <a:t>de</a:t>
            </a:r>
            <a:r>
              <a:rPr sz="2800" spc="-10" dirty="0">
                <a:latin typeface="Calibri"/>
                <a:cs typeface="Calibri"/>
              </a:rPr>
              <a:t>r</a:t>
            </a:r>
            <a:r>
              <a:rPr sz="2800" spc="-65" dirty="0">
                <a:latin typeface="Times New Roman"/>
                <a:cs typeface="Times New Roman"/>
              </a:rPr>
              <a:t> </a:t>
            </a:r>
            <a:r>
              <a:rPr sz="2800" spc="-15" dirty="0">
                <a:latin typeface="Calibri"/>
                <a:cs typeface="Calibri"/>
              </a:rPr>
              <a:t>fo</a:t>
            </a:r>
            <a:r>
              <a:rPr sz="2800" spc="-20" dirty="0">
                <a:latin typeface="Calibri"/>
                <a:cs typeface="Calibri"/>
              </a:rPr>
              <a:t>u</a:t>
            </a:r>
            <a:r>
              <a:rPr sz="2800" spc="-10" dirty="0">
                <a:latin typeface="Calibri"/>
                <a:cs typeface="Calibri"/>
              </a:rPr>
              <a:t>r</a:t>
            </a:r>
            <a:r>
              <a:rPr sz="2800" spc="-15" dirty="0">
                <a:latin typeface="Calibri"/>
                <a:cs typeface="Calibri"/>
              </a:rPr>
              <a:t>-</a:t>
            </a:r>
            <a:r>
              <a:rPr sz="2800" dirty="0">
                <a:latin typeface="Calibri"/>
                <a:cs typeface="Calibri"/>
              </a:rPr>
              <a:t>le</a:t>
            </a:r>
            <a:r>
              <a:rPr sz="2800" spc="-15" dirty="0">
                <a:latin typeface="Calibri"/>
                <a:cs typeface="Calibri"/>
              </a:rPr>
              <a:t>vel</a:t>
            </a:r>
            <a:r>
              <a:rPr sz="2800" spc="-70" dirty="0">
                <a:latin typeface="Times New Roman"/>
                <a:cs typeface="Times New Roman"/>
              </a:rPr>
              <a:t> </a:t>
            </a:r>
            <a:r>
              <a:rPr sz="2800" spc="-20" dirty="0">
                <a:latin typeface="Calibri"/>
                <a:cs typeface="Calibri"/>
              </a:rPr>
              <a:t>s</a:t>
            </a:r>
            <a:r>
              <a:rPr sz="2800" spc="-10" dirty="0">
                <a:latin typeface="Calibri"/>
                <a:cs typeface="Calibri"/>
              </a:rPr>
              <a:t>y</a:t>
            </a:r>
            <a:r>
              <a:rPr sz="2800" spc="-20" dirty="0">
                <a:latin typeface="Calibri"/>
                <a:cs typeface="Calibri"/>
              </a:rPr>
              <a:t>stem</a:t>
            </a:r>
            <a:r>
              <a:rPr sz="2800" spc="-30" dirty="0">
                <a:latin typeface="Calibri"/>
                <a:cs typeface="Calibri"/>
              </a:rPr>
              <a:t>—</a:t>
            </a:r>
            <a:r>
              <a:rPr sz="2800" spc="-20" dirty="0">
                <a:latin typeface="Calibri"/>
                <a:cs typeface="Calibri"/>
              </a:rPr>
              <a:t>s</a:t>
            </a:r>
            <a:r>
              <a:rPr sz="2800" spc="0" dirty="0">
                <a:latin typeface="Calibri"/>
                <a:cs typeface="Calibri"/>
              </a:rPr>
              <a:t>i</a:t>
            </a:r>
            <a:r>
              <a:rPr sz="2800" spc="-20" dirty="0">
                <a:latin typeface="Calibri"/>
                <a:cs typeface="Calibri"/>
              </a:rPr>
              <a:t>mp</a:t>
            </a:r>
            <a:r>
              <a:rPr sz="2800" spc="-15" dirty="0">
                <a:latin typeface="Calibri"/>
                <a:cs typeface="Calibri"/>
              </a:rPr>
              <a:t>lest</a:t>
            </a:r>
            <a:r>
              <a:rPr sz="2800" spc="-75" dirty="0">
                <a:latin typeface="Times New Roman"/>
                <a:cs typeface="Times New Roman"/>
              </a:rPr>
              <a:t> </a:t>
            </a:r>
            <a:r>
              <a:rPr sz="2800" spc="-15" dirty="0">
                <a:latin typeface="Calibri"/>
                <a:cs typeface="Calibri"/>
              </a:rPr>
              <a:t>pr</a:t>
            </a:r>
            <a:r>
              <a:rPr sz="2800" spc="-5" dirty="0">
                <a:latin typeface="Calibri"/>
                <a:cs typeface="Calibri"/>
              </a:rPr>
              <a:t>a</a:t>
            </a:r>
            <a:r>
              <a:rPr sz="2800" spc="-15" dirty="0">
                <a:latin typeface="Calibri"/>
                <a:cs typeface="Calibri"/>
              </a:rPr>
              <a:t>ct</a:t>
            </a:r>
            <a:r>
              <a:rPr sz="2800" spc="-5" dirty="0">
                <a:latin typeface="Calibri"/>
                <a:cs typeface="Calibri"/>
              </a:rPr>
              <a:t>i</a:t>
            </a:r>
            <a:r>
              <a:rPr sz="2800" spc="-15" dirty="0">
                <a:latin typeface="Calibri"/>
                <a:cs typeface="Calibri"/>
              </a:rPr>
              <a:t>cal</a:t>
            </a:r>
            <a:r>
              <a:rPr sz="2800" spc="-70" dirty="0">
                <a:latin typeface="Times New Roman"/>
                <a:cs typeface="Times New Roman"/>
              </a:rPr>
              <a:t> </a:t>
            </a:r>
            <a:r>
              <a:rPr sz="2800" dirty="0">
                <a:latin typeface="Calibri"/>
                <a:cs typeface="Calibri"/>
              </a:rPr>
              <a:t>l</a:t>
            </a:r>
            <a:r>
              <a:rPr sz="2800" spc="-15" dirty="0">
                <a:latin typeface="Calibri"/>
                <a:cs typeface="Calibri"/>
              </a:rPr>
              <a:t>aser</a:t>
            </a:r>
            <a:r>
              <a:rPr sz="2800" spc="-70" dirty="0">
                <a:latin typeface="Times New Roman"/>
                <a:cs typeface="Times New Roman"/>
              </a:rPr>
              <a:t> </a:t>
            </a:r>
            <a:r>
              <a:rPr sz="2800" spc="-20" dirty="0">
                <a:latin typeface="Calibri"/>
                <a:cs typeface="Calibri"/>
              </a:rPr>
              <a:t>scheme.</a:t>
            </a:r>
            <a:endParaRPr sz="2800" dirty="0">
              <a:latin typeface="Calibri"/>
              <a:cs typeface="Calibri"/>
            </a:endParaRPr>
          </a:p>
          <a:p>
            <a:pPr marL="241300" indent="-228600">
              <a:lnSpc>
                <a:spcPct val="100000"/>
              </a:lnSpc>
              <a:spcBef>
                <a:spcPts val="1955"/>
              </a:spcBef>
              <a:buFont typeface="Symbol"/>
              <a:buChar char=""/>
              <a:tabLst>
                <a:tab pos="241935" algn="l"/>
              </a:tabLst>
            </a:pPr>
            <a:r>
              <a:rPr sz="2800" spc="-20" dirty="0">
                <a:latin typeface="Calibri"/>
                <a:cs typeface="Calibri"/>
              </a:rPr>
              <a:t>Def</a:t>
            </a:r>
            <a:r>
              <a:rPr sz="2800" spc="-10" dirty="0">
                <a:latin typeface="Calibri"/>
                <a:cs typeface="Calibri"/>
              </a:rPr>
              <a:t>i</a:t>
            </a:r>
            <a:r>
              <a:rPr sz="2800" spc="-20" dirty="0">
                <a:latin typeface="Calibri"/>
                <a:cs typeface="Calibri"/>
              </a:rPr>
              <a:t>ne:</a:t>
            </a:r>
            <a:endParaRPr sz="2800" dirty="0">
              <a:latin typeface="Calibri"/>
              <a:cs typeface="Calibri"/>
            </a:endParaRPr>
          </a:p>
          <a:p>
            <a:pPr marL="241300" indent="-228600">
              <a:lnSpc>
                <a:spcPct val="100000"/>
              </a:lnSpc>
              <a:spcBef>
                <a:spcPts val="1964"/>
              </a:spcBef>
              <a:buFont typeface="Symbol"/>
              <a:buChar char=""/>
              <a:tabLst>
                <a:tab pos="241935" algn="l"/>
              </a:tabLst>
            </a:pPr>
            <a:r>
              <a:rPr sz="2800" spc="30" dirty="0">
                <a:latin typeface="Cambria Math"/>
                <a:cs typeface="Cambria Math"/>
              </a:rPr>
              <a:t>𝑃</a:t>
            </a:r>
            <a:r>
              <a:rPr sz="2800" spc="-10" dirty="0">
                <a:latin typeface="Calibri"/>
                <a:cs typeface="Calibri"/>
              </a:rPr>
              <a:t>:</a:t>
            </a:r>
            <a:r>
              <a:rPr sz="2800" spc="-70" dirty="0">
                <a:latin typeface="Times New Roman"/>
                <a:cs typeface="Times New Roman"/>
              </a:rPr>
              <a:t> </a:t>
            </a:r>
            <a:r>
              <a:rPr sz="2800" spc="-25" dirty="0">
                <a:latin typeface="Calibri"/>
                <a:cs typeface="Calibri"/>
              </a:rPr>
              <a:t>pum</a:t>
            </a:r>
            <a:r>
              <a:rPr sz="2800" spc="-15" dirty="0">
                <a:latin typeface="Calibri"/>
                <a:cs typeface="Calibri"/>
              </a:rPr>
              <a:t>p</a:t>
            </a:r>
            <a:r>
              <a:rPr sz="2800" spc="-55"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spc="5" dirty="0">
                <a:latin typeface="Calibri"/>
                <a:cs typeface="Calibri"/>
              </a:rPr>
              <a:t>i</a:t>
            </a:r>
            <a:r>
              <a:rPr sz="2800" spc="-20" dirty="0">
                <a:latin typeface="Calibri"/>
                <a:cs typeface="Calibri"/>
              </a:rPr>
              <a:t>nt</a:t>
            </a:r>
            <a:r>
              <a:rPr sz="2800" spc="-15" dirty="0">
                <a:latin typeface="Calibri"/>
                <a:cs typeface="Calibri"/>
              </a:rPr>
              <a:t>o</a:t>
            </a:r>
            <a:r>
              <a:rPr sz="2800" spc="-70" dirty="0">
                <a:latin typeface="Times New Roman"/>
                <a:cs typeface="Times New Roman"/>
              </a:rPr>
              <a:t> </a:t>
            </a:r>
            <a:r>
              <a:rPr sz="2800" dirty="0">
                <a:latin typeface="Calibri"/>
                <a:cs typeface="Calibri"/>
              </a:rPr>
              <a:t>l</a:t>
            </a:r>
            <a:r>
              <a:rPr sz="2800" spc="-15" dirty="0">
                <a:latin typeface="Calibri"/>
                <a:cs typeface="Calibri"/>
              </a:rPr>
              <a:t>evel</a:t>
            </a:r>
            <a:r>
              <a:rPr sz="2800" spc="-60"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10" dirty="0">
                <a:latin typeface="Cambria Math"/>
                <a:cs typeface="Cambria Math"/>
              </a:rPr>
              <a:t>⟩</a:t>
            </a:r>
            <a:r>
              <a:rPr sz="2800" spc="25" dirty="0">
                <a:latin typeface="Cambria Math"/>
                <a:cs typeface="Cambria Math"/>
              </a:rPr>
              <a:t> </a:t>
            </a:r>
            <a:r>
              <a:rPr sz="2800" spc="-15" dirty="0">
                <a:latin typeface="Calibri"/>
                <a:cs typeface="Calibri"/>
              </a:rPr>
              <a:t>[atoms</a:t>
            </a:r>
            <a:r>
              <a:rPr sz="2800" spc="-80" dirty="0">
                <a:latin typeface="Times New Roman"/>
                <a:cs typeface="Times New Roman"/>
              </a:rPr>
              <a:t> </a:t>
            </a:r>
            <a:r>
              <a:rPr sz="2800" dirty="0">
                <a:latin typeface="Calibri"/>
                <a:cs typeface="Calibri"/>
              </a:rPr>
              <a:t>c</a:t>
            </a:r>
            <a:r>
              <a:rPr sz="2800" spc="-25" dirty="0">
                <a:latin typeface="Calibri"/>
                <a:cs typeface="Calibri"/>
              </a:rPr>
              <a:t>m</a:t>
            </a:r>
            <a:r>
              <a:rPr sz="3000" spc="-82" baseline="29166" dirty="0">
                <a:latin typeface="Cambria Math"/>
                <a:cs typeface="Cambria Math"/>
              </a:rPr>
              <a:t>−</a:t>
            </a:r>
            <a:r>
              <a:rPr sz="3000" spc="60" baseline="29166" dirty="0">
                <a:latin typeface="Cambria Math"/>
                <a:cs typeface="Cambria Math"/>
              </a:rPr>
              <a:t>3</a:t>
            </a:r>
            <a:r>
              <a:rPr sz="3000" baseline="29166" dirty="0">
                <a:latin typeface="Cambria Math"/>
                <a:cs typeface="Cambria Math"/>
              </a:rPr>
              <a:t> </a:t>
            </a:r>
            <a:r>
              <a:rPr sz="3000" spc="-202" baseline="29166" dirty="0">
                <a:latin typeface="Cambria Math"/>
                <a:cs typeface="Cambria Math"/>
              </a:rPr>
              <a:t> </a:t>
            </a:r>
            <a:r>
              <a:rPr sz="2800" spc="-20" dirty="0">
                <a:latin typeface="Calibri"/>
                <a:cs typeface="Calibri"/>
              </a:rPr>
              <a:t>s</a:t>
            </a:r>
            <a:r>
              <a:rPr sz="3000" spc="-82" baseline="29166" dirty="0">
                <a:latin typeface="Cambria Math"/>
                <a:cs typeface="Cambria Math"/>
              </a:rPr>
              <a:t>−</a:t>
            </a:r>
            <a:r>
              <a:rPr sz="3000" spc="225" baseline="29166" dirty="0">
                <a:latin typeface="Cambria Math"/>
                <a:cs typeface="Cambria Math"/>
              </a:rPr>
              <a:t>1</a:t>
            </a:r>
            <a:r>
              <a:rPr sz="2800" spc="-20" dirty="0">
                <a:latin typeface="Calibri"/>
                <a:cs typeface="Calibri"/>
              </a:rPr>
              <a:t>].</a:t>
            </a:r>
            <a:endParaRPr sz="2800" dirty="0">
              <a:latin typeface="Calibri"/>
              <a:cs typeface="Calibri"/>
            </a:endParaRPr>
          </a:p>
          <a:p>
            <a:pPr marL="241300" indent="-228600">
              <a:lnSpc>
                <a:spcPct val="100000"/>
              </a:lnSpc>
              <a:spcBef>
                <a:spcPts val="1960"/>
              </a:spcBef>
              <a:buFont typeface="Symbol"/>
              <a:buChar char=""/>
              <a:tabLst>
                <a:tab pos="241935" algn="l"/>
              </a:tabLst>
            </a:pPr>
            <a:r>
              <a:rPr sz="2800" spc="-85" dirty="0">
                <a:latin typeface="Cambria Math"/>
                <a:cs typeface="Cambria Math"/>
              </a:rPr>
              <a:t>𝑅</a:t>
            </a:r>
            <a:r>
              <a:rPr sz="3000" spc="187" baseline="-16666" dirty="0">
                <a:latin typeface="Calibri"/>
                <a:cs typeface="Calibri"/>
              </a:rPr>
              <a:t>i</a:t>
            </a:r>
            <a:r>
              <a:rPr sz="2800" spc="-10" dirty="0">
                <a:latin typeface="Calibri"/>
                <a:cs typeface="Calibri"/>
              </a:rPr>
              <a:t>:</a:t>
            </a:r>
            <a:r>
              <a:rPr sz="2800" spc="-70" dirty="0">
                <a:latin typeface="Times New Roman"/>
                <a:cs typeface="Times New Roman"/>
              </a:rPr>
              <a:t> </a:t>
            </a:r>
            <a:r>
              <a:rPr sz="2800" spc="-20" dirty="0">
                <a:latin typeface="Calibri"/>
                <a:cs typeface="Calibri"/>
              </a:rPr>
              <a:t>no</a:t>
            </a:r>
            <a:r>
              <a:rPr sz="2800" spc="-15" dirty="0">
                <a:latin typeface="Calibri"/>
                <a:cs typeface="Calibri"/>
              </a:rPr>
              <a:t>n-</a:t>
            </a:r>
            <a:r>
              <a:rPr sz="2800" spc="-10" dirty="0">
                <a:latin typeface="Calibri"/>
                <a:cs typeface="Calibri"/>
              </a:rPr>
              <a:t>r</a:t>
            </a:r>
            <a:r>
              <a:rPr sz="2800" spc="-5"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15" dirty="0">
                <a:latin typeface="Calibri"/>
                <a:cs typeface="Calibri"/>
              </a:rPr>
              <a:t>ve</a:t>
            </a:r>
            <a:r>
              <a:rPr sz="2800" spc="-70" dirty="0">
                <a:latin typeface="Times New Roman"/>
                <a:cs typeface="Times New Roman"/>
              </a:rPr>
              <a:t> </a:t>
            </a:r>
            <a:r>
              <a:rPr sz="2800" spc="-15" dirty="0">
                <a:latin typeface="Calibri"/>
                <a:cs typeface="Calibri"/>
              </a:rPr>
              <a:t>relax</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rate</a:t>
            </a:r>
            <a:r>
              <a:rPr sz="2800" spc="-65" dirty="0">
                <a:latin typeface="Times New Roman"/>
                <a:cs typeface="Times New Roman"/>
              </a:rPr>
              <a:t> </a:t>
            </a:r>
            <a:r>
              <a:rPr sz="2800" spc="-20" dirty="0">
                <a:latin typeface="Calibri"/>
                <a:cs typeface="Calibri"/>
              </a:rPr>
              <a:t>ou</a:t>
            </a:r>
            <a:r>
              <a:rPr sz="2800" spc="-10" dirty="0">
                <a:latin typeface="Calibri"/>
                <a:cs typeface="Calibri"/>
              </a:rPr>
              <a:t>t</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10" dirty="0">
                <a:latin typeface="Calibri"/>
                <a:cs typeface="Calibri"/>
              </a:rPr>
              <a:t>l</a:t>
            </a:r>
            <a:r>
              <a:rPr sz="2800" spc="-15" dirty="0">
                <a:latin typeface="Calibri"/>
                <a:cs typeface="Calibri"/>
              </a:rPr>
              <a:t>evel</a:t>
            </a:r>
            <a:r>
              <a:rPr sz="2800" spc="-50" dirty="0">
                <a:latin typeface="Times New Roman"/>
                <a:cs typeface="Times New Roman"/>
              </a:rPr>
              <a:t> </a:t>
            </a:r>
            <a:r>
              <a:rPr sz="2800" spc="-10" dirty="0">
                <a:latin typeface="Cambria Math"/>
                <a:cs typeface="Cambria Math"/>
              </a:rPr>
              <a:t>|</a:t>
            </a:r>
            <a:r>
              <a:rPr sz="2800" spc="50" dirty="0">
                <a:latin typeface="Cambria Math"/>
                <a:cs typeface="Cambria Math"/>
              </a:rPr>
              <a:t>𝑖</a:t>
            </a:r>
            <a:r>
              <a:rPr sz="2800" spc="-10" dirty="0">
                <a:latin typeface="Cambria Math"/>
                <a:cs typeface="Cambria Math"/>
              </a:rPr>
              <a:t>⟩</a:t>
            </a:r>
            <a:r>
              <a:rPr sz="2800" spc="20" dirty="0">
                <a:latin typeface="Cambria Math"/>
                <a:cs typeface="Cambria Math"/>
              </a:rPr>
              <a:t> </a:t>
            </a:r>
            <a:r>
              <a:rPr sz="2800" spc="-20" dirty="0">
                <a:latin typeface="Calibri"/>
                <a:cs typeface="Calibri"/>
              </a:rPr>
              <a:t>[</a:t>
            </a:r>
            <a:r>
              <a:rPr sz="2800" spc="-5" dirty="0">
                <a:latin typeface="Calibri"/>
                <a:cs typeface="Calibri"/>
              </a:rPr>
              <a:t>s</a:t>
            </a:r>
            <a:r>
              <a:rPr sz="3000" spc="-82" baseline="29166" dirty="0">
                <a:latin typeface="Cambria Math"/>
                <a:cs typeface="Cambria Math"/>
              </a:rPr>
              <a:t>−</a:t>
            </a:r>
            <a:r>
              <a:rPr sz="3000" spc="225" baseline="29166" dirty="0">
                <a:latin typeface="Cambria Math"/>
                <a:cs typeface="Cambria Math"/>
              </a:rPr>
              <a:t>1</a:t>
            </a:r>
            <a:r>
              <a:rPr sz="2800" spc="-20" dirty="0">
                <a:latin typeface="Calibri"/>
                <a:cs typeface="Calibri"/>
              </a:rPr>
              <a:t>].</a:t>
            </a:r>
            <a:endParaRPr sz="2800" dirty="0">
              <a:latin typeface="Calibri"/>
              <a:cs typeface="Calibri"/>
            </a:endParaRPr>
          </a:p>
          <a:p>
            <a:pPr marL="241300" indent="-228600">
              <a:lnSpc>
                <a:spcPct val="100000"/>
              </a:lnSpc>
              <a:spcBef>
                <a:spcPts val="1955"/>
              </a:spcBef>
              <a:buFont typeface="Symbol"/>
              <a:buChar char=""/>
              <a:tabLst>
                <a:tab pos="241935" algn="l"/>
              </a:tabLst>
            </a:pPr>
            <a:r>
              <a:rPr sz="2800" spc="-25" dirty="0">
                <a:latin typeface="Cambria Math"/>
                <a:cs typeface="Cambria Math"/>
              </a:rPr>
              <a:t>𝐴</a:t>
            </a:r>
            <a:r>
              <a:rPr sz="3000" spc="60" baseline="-16666" dirty="0">
                <a:latin typeface="Cambria Math"/>
                <a:cs typeface="Cambria Math"/>
              </a:rPr>
              <a:t>2</a:t>
            </a:r>
            <a:r>
              <a:rPr sz="3000" spc="195" baseline="-16666" dirty="0">
                <a:latin typeface="Cambria Math"/>
                <a:cs typeface="Cambria Math"/>
              </a:rPr>
              <a:t>1</a:t>
            </a:r>
            <a:r>
              <a:rPr sz="2800" spc="-10" dirty="0">
                <a:latin typeface="Calibri"/>
                <a:cs typeface="Calibri"/>
              </a:rPr>
              <a:t>:</a:t>
            </a:r>
            <a:r>
              <a:rPr sz="2800" spc="-70" dirty="0">
                <a:latin typeface="Times New Roman"/>
                <a:cs typeface="Times New Roman"/>
              </a:rPr>
              <a:t> </a:t>
            </a:r>
            <a:r>
              <a:rPr sz="2800" spc="-20" dirty="0">
                <a:latin typeface="Calibri"/>
                <a:cs typeface="Calibri"/>
              </a:rPr>
              <a:t>spontan</a:t>
            </a:r>
            <a:r>
              <a:rPr sz="2800" spc="-5" dirty="0">
                <a:latin typeface="Calibri"/>
                <a:cs typeface="Calibri"/>
              </a:rPr>
              <a:t>e</a:t>
            </a:r>
            <a:r>
              <a:rPr sz="2800" spc="-20" dirty="0">
                <a:latin typeface="Calibri"/>
                <a:cs typeface="Calibri"/>
              </a:rPr>
              <a:t>ou</a:t>
            </a:r>
            <a:r>
              <a:rPr sz="2800" spc="-15" dirty="0">
                <a:latin typeface="Calibri"/>
                <a:cs typeface="Calibri"/>
              </a:rPr>
              <a:t>s</a:t>
            </a:r>
            <a:r>
              <a:rPr sz="2800" spc="-70"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spc="-5" dirty="0">
                <a:latin typeface="Calibri"/>
                <a:cs typeface="Calibri"/>
              </a:rPr>
              <a:t>b</a:t>
            </a:r>
            <a:r>
              <a:rPr sz="2800" spc="-15" dirty="0">
                <a:latin typeface="Calibri"/>
                <a:cs typeface="Calibri"/>
              </a:rPr>
              <a:t>etween</a:t>
            </a:r>
            <a:r>
              <a:rPr sz="2800" spc="-55" dirty="0">
                <a:latin typeface="Times New Roman"/>
                <a:cs typeface="Times New Roman"/>
              </a:rPr>
              <a:t> </a:t>
            </a:r>
            <a:r>
              <a:rPr sz="2800" spc="-15" dirty="0">
                <a:latin typeface="Cambria Math"/>
                <a:cs typeface="Cambria Math"/>
              </a:rPr>
              <a:t>|2⟩</a:t>
            </a:r>
            <a:r>
              <a:rPr sz="2800" spc="25" dirty="0">
                <a:latin typeface="Cambria Math"/>
                <a:cs typeface="Cambria Math"/>
              </a:rPr>
              <a:t> </a:t>
            </a:r>
            <a:r>
              <a:rPr sz="2800" spc="-15" dirty="0">
                <a:latin typeface="Calibri"/>
                <a:cs typeface="Calibri"/>
              </a:rPr>
              <a:t>a</a:t>
            </a:r>
            <a:r>
              <a:rPr sz="2800" spc="-30" dirty="0">
                <a:latin typeface="Calibri"/>
                <a:cs typeface="Calibri"/>
              </a:rPr>
              <a:t>n</a:t>
            </a:r>
            <a:r>
              <a:rPr sz="2800" spc="-15" dirty="0">
                <a:latin typeface="Calibri"/>
                <a:cs typeface="Calibri"/>
              </a:rPr>
              <a:t>d</a:t>
            </a:r>
            <a:r>
              <a:rPr sz="2800" spc="-60" dirty="0">
                <a:latin typeface="Times New Roman"/>
                <a:cs typeface="Times New Roman"/>
              </a:rPr>
              <a:t> </a:t>
            </a:r>
            <a:r>
              <a:rPr sz="2800" spc="-10" dirty="0">
                <a:latin typeface="Cambria Math"/>
                <a:cs typeface="Cambria Math"/>
              </a:rPr>
              <a:t>|</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 </a:t>
            </a:r>
            <a:r>
              <a:rPr sz="2800" spc="-20" dirty="0">
                <a:latin typeface="Calibri"/>
                <a:cs typeface="Calibri"/>
              </a:rPr>
              <a:t>[</a:t>
            </a:r>
            <a:r>
              <a:rPr sz="2800" spc="-5" dirty="0">
                <a:latin typeface="Calibri"/>
                <a:cs typeface="Calibri"/>
              </a:rPr>
              <a:t>s</a:t>
            </a:r>
            <a:r>
              <a:rPr sz="3000" spc="-60" baseline="29166" dirty="0">
                <a:latin typeface="Cambria Math"/>
                <a:cs typeface="Cambria Math"/>
              </a:rPr>
              <a:t>−</a:t>
            </a:r>
            <a:r>
              <a:rPr sz="3000" spc="195" baseline="29166" dirty="0">
                <a:latin typeface="Cambria Math"/>
                <a:cs typeface="Cambria Math"/>
              </a:rPr>
              <a:t>1</a:t>
            </a:r>
            <a:r>
              <a:rPr sz="2800" spc="-20" dirty="0">
                <a:latin typeface="Calibri"/>
                <a:cs typeface="Calibri"/>
              </a:rPr>
              <a:t>].</a:t>
            </a:r>
            <a:endParaRPr sz="28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31005"/>
            <a:ext cx="10158095" cy="166179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mbria Math"/>
                <a:cs typeface="Cambria Math"/>
              </a:rPr>
              <a:t>𝑛</a:t>
            </a:r>
            <a:r>
              <a:rPr sz="2800" spc="-10" dirty="0">
                <a:latin typeface="Calibri"/>
                <a:cs typeface="Calibri"/>
              </a:rPr>
              <a:t>:</a:t>
            </a:r>
            <a:r>
              <a:rPr sz="2800" spc="-70" dirty="0">
                <a:latin typeface="Times New Roman"/>
                <a:cs typeface="Times New Roman"/>
              </a:rPr>
              <a:t> </a:t>
            </a:r>
            <a:r>
              <a:rPr sz="2800" spc="-20" dirty="0">
                <a:latin typeface="Calibri"/>
                <a:cs typeface="Calibri"/>
              </a:rPr>
              <a:t>p</a:t>
            </a:r>
            <a:r>
              <a:rPr sz="2800" spc="-25" dirty="0">
                <a:latin typeface="Calibri"/>
                <a:cs typeface="Calibri"/>
              </a:rPr>
              <a:t>h</a:t>
            </a:r>
            <a:r>
              <a:rPr sz="2800" spc="-5" dirty="0">
                <a:latin typeface="Calibri"/>
                <a:cs typeface="Calibri"/>
              </a:rPr>
              <a:t>o</a:t>
            </a:r>
            <a:r>
              <a:rPr sz="2800" spc="-15" dirty="0">
                <a:latin typeface="Calibri"/>
                <a:cs typeface="Calibri"/>
              </a:rPr>
              <a:t>ton</a:t>
            </a:r>
            <a:r>
              <a:rPr sz="2800" spc="-60" dirty="0">
                <a:latin typeface="Times New Roman"/>
                <a:cs typeface="Times New Roman"/>
              </a:rPr>
              <a:t> </a:t>
            </a:r>
            <a:r>
              <a:rPr sz="2800" spc="-20" dirty="0">
                <a:latin typeface="Calibri"/>
                <a:cs typeface="Calibri"/>
              </a:rPr>
              <a:t>dens</a:t>
            </a:r>
            <a:r>
              <a:rPr sz="2800" spc="-10" dirty="0">
                <a:latin typeface="Calibri"/>
                <a:cs typeface="Calibri"/>
              </a:rPr>
              <a:t>ity</a:t>
            </a:r>
            <a:r>
              <a:rPr sz="2800" spc="-45" dirty="0">
                <a:latin typeface="Times New Roman"/>
                <a:cs typeface="Times New Roman"/>
              </a:rPr>
              <a:t> </a:t>
            </a:r>
            <a:r>
              <a:rPr sz="2800" dirty="0">
                <a:latin typeface="Calibri"/>
                <a:cs typeface="Calibri"/>
              </a:rPr>
              <a:t>i</a:t>
            </a:r>
            <a:r>
              <a:rPr sz="2800" spc="-20" dirty="0">
                <a:latin typeface="Calibri"/>
                <a:cs typeface="Calibri"/>
              </a:rPr>
              <a:t>ns</a:t>
            </a:r>
            <a:r>
              <a:rPr sz="2800" spc="-10" dirty="0">
                <a:latin typeface="Calibri"/>
                <a:cs typeface="Calibri"/>
              </a:rPr>
              <a:t>i</a:t>
            </a:r>
            <a:r>
              <a:rPr sz="2800" spc="-20" dirty="0">
                <a:latin typeface="Calibri"/>
                <a:cs typeface="Calibri"/>
              </a:rPr>
              <a:t>d</a:t>
            </a:r>
            <a:r>
              <a:rPr sz="2800" spc="-15" dirty="0">
                <a:latin typeface="Calibri"/>
                <a:cs typeface="Calibri"/>
              </a:rPr>
              <a:t>e</a:t>
            </a:r>
            <a:r>
              <a:rPr sz="2800" spc="-70" dirty="0">
                <a:latin typeface="Times New Roman"/>
                <a:cs typeface="Times New Roman"/>
              </a:rPr>
              <a:t> </a:t>
            </a:r>
            <a:r>
              <a:rPr sz="2800" spc="-10" dirty="0">
                <a:latin typeface="Calibri"/>
                <a:cs typeface="Calibri"/>
              </a:rPr>
              <a:t>c</a:t>
            </a:r>
            <a:r>
              <a:rPr sz="2800" spc="-15" dirty="0">
                <a:latin typeface="Calibri"/>
                <a:cs typeface="Calibri"/>
              </a:rPr>
              <a:t>avity</a:t>
            </a:r>
            <a:r>
              <a:rPr sz="2800" spc="-60" dirty="0">
                <a:latin typeface="Times New Roman"/>
                <a:cs typeface="Times New Roman"/>
              </a:rPr>
              <a:t> </a:t>
            </a:r>
            <a:r>
              <a:rPr sz="2800" spc="-15" dirty="0">
                <a:latin typeface="Calibri"/>
                <a:cs typeface="Calibri"/>
              </a:rPr>
              <a:t>[p</a:t>
            </a:r>
            <a:r>
              <a:rPr sz="2800" spc="-30" dirty="0">
                <a:latin typeface="Calibri"/>
                <a:cs typeface="Calibri"/>
              </a:rPr>
              <a:t>h</a:t>
            </a:r>
            <a:r>
              <a:rPr sz="2800" spc="-20" dirty="0">
                <a:latin typeface="Calibri"/>
                <a:cs typeface="Calibri"/>
              </a:rPr>
              <a:t>ot</a:t>
            </a:r>
            <a:r>
              <a:rPr sz="2800" spc="-5" dirty="0">
                <a:latin typeface="Calibri"/>
                <a:cs typeface="Calibri"/>
              </a:rPr>
              <a:t>o</a:t>
            </a:r>
            <a:r>
              <a:rPr sz="2800" spc="-20" dirty="0">
                <a:latin typeface="Calibri"/>
                <a:cs typeface="Calibri"/>
              </a:rPr>
              <a:t>n</a:t>
            </a:r>
            <a:r>
              <a:rPr sz="2800" spc="-15" dirty="0">
                <a:latin typeface="Calibri"/>
                <a:cs typeface="Calibri"/>
              </a:rPr>
              <a:t>s</a:t>
            </a:r>
            <a:r>
              <a:rPr sz="2800" spc="-70" dirty="0">
                <a:latin typeface="Times New Roman"/>
                <a:cs typeface="Times New Roman"/>
              </a:rPr>
              <a:t> </a:t>
            </a:r>
            <a:r>
              <a:rPr sz="2800" spc="-5" dirty="0">
                <a:latin typeface="Calibri"/>
                <a:cs typeface="Calibri"/>
              </a:rPr>
              <a:t>c</a:t>
            </a:r>
            <a:r>
              <a:rPr sz="2800" spc="-15" dirty="0">
                <a:latin typeface="Calibri"/>
                <a:cs typeface="Calibri"/>
              </a:rPr>
              <a:t>m</a:t>
            </a:r>
            <a:r>
              <a:rPr sz="3000" spc="-60" baseline="29166" dirty="0">
                <a:latin typeface="Cambria Math"/>
                <a:cs typeface="Cambria Math"/>
              </a:rPr>
              <a:t>−</a:t>
            </a:r>
            <a:r>
              <a:rPr sz="3000" spc="195" baseline="29166" dirty="0">
                <a:latin typeface="Cambria Math"/>
                <a:cs typeface="Cambria Math"/>
              </a:rPr>
              <a:t>3</a:t>
            </a:r>
            <a:r>
              <a:rPr sz="2800" spc="-20" dirty="0">
                <a:latin typeface="Calibri"/>
                <a:cs typeface="Calibri"/>
              </a:rPr>
              <a:t>].</a:t>
            </a:r>
            <a:endParaRPr sz="2800">
              <a:latin typeface="Calibri"/>
              <a:cs typeface="Calibri"/>
            </a:endParaRPr>
          </a:p>
          <a:p>
            <a:pPr marL="241300" marR="5080" indent="-228600">
              <a:lnSpc>
                <a:spcPct val="127200"/>
              </a:lnSpc>
              <a:spcBef>
                <a:spcPts val="1040"/>
              </a:spcBef>
              <a:buFont typeface="Symbol"/>
              <a:buChar char=""/>
              <a:tabLst>
                <a:tab pos="241935" algn="l"/>
              </a:tabLst>
            </a:pPr>
            <a:r>
              <a:rPr sz="2800" spc="-15" dirty="0">
                <a:latin typeface="Calibri"/>
                <a:cs typeface="Calibri"/>
              </a:rPr>
              <a:t>Neglect</a:t>
            </a:r>
            <a:r>
              <a:rPr sz="2800" spc="110" dirty="0">
                <a:latin typeface="Calibri"/>
                <a:cs typeface="Calibri"/>
              </a:rPr>
              <a:t> </a:t>
            </a:r>
            <a:r>
              <a:rPr sz="2800" spc="-15" dirty="0">
                <a:latin typeface="Calibri"/>
                <a:cs typeface="Calibri"/>
              </a:rPr>
              <a:t>qu</a:t>
            </a:r>
            <a:r>
              <a:rPr sz="2800" spc="-10" dirty="0">
                <a:latin typeface="Calibri"/>
                <a:cs typeface="Calibri"/>
              </a:rPr>
              <a:t>a</a:t>
            </a:r>
            <a:r>
              <a:rPr sz="2800" spc="-20" dirty="0">
                <a:latin typeface="Calibri"/>
                <a:cs typeface="Calibri"/>
              </a:rPr>
              <a:t>ntum</a:t>
            </a:r>
            <a:r>
              <a:rPr sz="2800" spc="110" dirty="0">
                <a:latin typeface="Calibri"/>
                <a:cs typeface="Calibri"/>
              </a:rPr>
              <a:t> </a:t>
            </a:r>
            <a:r>
              <a:rPr sz="2800" spc="-5" dirty="0">
                <a:latin typeface="Calibri"/>
                <a:cs typeface="Calibri"/>
              </a:rPr>
              <a:t>c</a:t>
            </a:r>
            <a:r>
              <a:rPr sz="2800" spc="-15" dirty="0">
                <a:latin typeface="Calibri"/>
                <a:cs typeface="Calibri"/>
              </a:rPr>
              <a:t>oherence</a:t>
            </a:r>
            <a:r>
              <a:rPr sz="2800" spc="114" dirty="0">
                <a:latin typeface="Calibri"/>
                <a:cs typeface="Calibri"/>
              </a:rPr>
              <a:t> </a:t>
            </a:r>
            <a:r>
              <a:rPr sz="2800" spc="-30" dirty="0">
                <a:latin typeface="Calibri"/>
                <a:cs typeface="Calibri"/>
              </a:rPr>
              <a:t>→</a:t>
            </a:r>
            <a:r>
              <a:rPr sz="2800" spc="110" dirty="0">
                <a:latin typeface="Calibri"/>
                <a:cs typeface="Calibri"/>
              </a:rPr>
              <a:t> </a:t>
            </a:r>
            <a:r>
              <a:rPr sz="2800" spc="-15" dirty="0">
                <a:latin typeface="Calibri"/>
                <a:cs typeface="Calibri"/>
              </a:rPr>
              <a:t>popul</a:t>
            </a:r>
            <a:r>
              <a:rPr sz="2800" spc="-10" dirty="0">
                <a:latin typeface="Calibri"/>
                <a:cs typeface="Calibri"/>
              </a:rPr>
              <a:t>a</a:t>
            </a:r>
            <a:r>
              <a:rPr sz="2800" spc="-15" dirty="0">
                <a:latin typeface="Calibri"/>
                <a:cs typeface="Calibri"/>
              </a:rPr>
              <a:t>tio</a:t>
            </a:r>
            <a:r>
              <a:rPr sz="2800" spc="15" dirty="0">
                <a:latin typeface="Calibri"/>
                <a:cs typeface="Calibri"/>
              </a:rPr>
              <a:t>n</a:t>
            </a:r>
            <a:r>
              <a:rPr sz="2800" spc="-15" dirty="0">
                <a:latin typeface="Calibri"/>
                <a:cs typeface="Calibri"/>
              </a:rPr>
              <a:t>-rate</a:t>
            </a:r>
            <a:r>
              <a:rPr sz="2800" spc="35" dirty="0">
                <a:latin typeface="Times New Roman"/>
                <a:cs typeface="Times New Roman"/>
              </a:rPr>
              <a:t> </a:t>
            </a:r>
            <a:r>
              <a:rPr sz="2800" spc="-5" dirty="0">
                <a:latin typeface="Calibri"/>
                <a:cs typeface="Calibri"/>
              </a:rPr>
              <a:t>a</a:t>
            </a:r>
            <a:r>
              <a:rPr sz="2800" spc="-20" dirty="0">
                <a:latin typeface="Calibri"/>
                <a:cs typeface="Calibri"/>
              </a:rPr>
              <a:t>pprox</a:t>
            </a:r>
            <a:r>
              <a:rPr sz="2800" dirty="0">
                <a:latin typeface="Calibri"/>
                <a:cs typeface="Calibri"/>
              </a:rPr>
              <a:t>i</a:t>
            </a:r>
            <a:r>
              <a:rPr sz="2800" spc="-20" dirty="0">
                <a:latin typeface="Calibri"/>
                <a:cs typeface="Calibri"/>
              </a:rPr>
              <a:t>ma</a:t>
            </a:r>
            <a:r>
              <a:rPr sz="2800" dirty="0">
                <a:latin typeface="Calibri"/>
                <a:cs typeface="Calibri"/>
              </a:rPr>
              <a:t>ti</a:t>
            </a:r>
            <a:r>
              <a:rPr sz="2800" spc="-20" dirty="0">
                <a:latin typeface="Calibri"/>
                <a:cs typeface="Calibri"/>
              </a:rPr>
              <a:t>o</a:t>
            </a:r>
            <a:r>
              <a:rPr sz="2800" spc="-15" dirty="0">
                <a:latin typeface="Calibri"/>
                <a:cs typeface="Calibri"/>
              </a:rPr>
              <a:t>n</a:t>
            </a:r>
            <a:r>
              <a:rPr sz="2800" spc="40" dirty="0">
                <a:latin typeface="Times New Roman"/>
                <a:cs typeface="Times New Roman"/>
              </a:rPr>
              <a:t> </a:t>
            </a:r>
            <a:r>
              <a:rPr sz="2800" spc="-15" dirty="0">
                <a:latin typeface="Calibri"/>
                <a:cs typeface="Calibri"/>
              </a:rPr>
              <a:t>val</a:t>
            </a:r>
            <a:r>
              <a:rPr sz="2800" spc="5" dirty="0">
                <a:latin typeface="Calibri"/>
                <a:cs typeface="Calibri"/>
              </a:rPr>
              <a:t>i</a:t>
            </a:r>
            <a:r>
              <a:rPr sz="2800" spc="-15" dirty="0">
                <a:latin typeface="Calibri"/>
                <a:cs typeface="Calibri"/>
              </a:rPr>
              <a:t>d</a:t>
            </a:r>
            <a:r>
              <a:rPr sz="2800" spc="-10" dirty="0">
                <a:latin typeface="Times New Roman"/>
                <a:cs typeface="Times New Roman"/>
              </a:rPr>
              <a:t> </a:t>
            </a: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spc="-20" dirty="0">
                <a:latin typeface="Calibri"/>
                <a:cs typeface="Calibri"/>
              </a:rPr>
              <a:t>many</a:t>
            </a:r>
            <a:r>
              <a:rPr sz="2800" spc="-65" dirty="0">
                <a:latin typeface="Times New Roman"/>
                <a:cs typeface="Times New Roman"/>
              </a:rPr>
              <a:t> </a:t>
            </a:r>
            <a:r>
              <a:rPr sz="2800" spc="-20" dirty="0">
                <a:latin typeface="Calibri"/>
                <a:cs typeface="Calibri"/>
              </a:rPr>
              <a:t>cw</a:t>
            </a:r>
            <a:r>
              <a:rPr sz="2800" spc="-60" dirty="0">
                <a:latin typeface="Times New Roman"/>
                <a:cs typeface="Times New Roman"/>
              </a:rPr>
              <a:t> </a:t>
            </a:r>
            <a:r>
              <a:rPr sz="2800" spc="5" dirty="0">
                <a:latin typeface="Calibri"/>
                <a:cs typeface="Calibri"/>
              </a:rPr>
              <a:t>l</a:t>
            </a:r>
            <a:r>
              <a:rPr sz="2800" spc="-15" dirty="0">
                <a:latin typeface="Calibri"/>
                <a:cs typeface="Calibri"/>
              </a:rPr>
              <a:t>asers.</a:t>
            </a:r>
            <a:endParaRPr sz="28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59699"/>
            <a:ext cx="11098530" cy="6448425"/>
          </a:xfrm>
          <a:prstGeom prst="rect">
            <a:avLst/>
          </a:prstGeom>
        </p:spPr>
        <p:txBody>
          <a:bodyPr vert="horz" wrap="square" lIns="0" tIns="0" rIns="0" bIns="0" rtlCol="0">
            <a:spAutoFit/>
          </a:bodyPr>
          <a:lstStyle/>
          <a:p>
            <a:pPr marL="457200" marR="271780">
              <a:lnSpc>
                <a:spcPct val="127099"/>
              </a:lnSpc>
            </a:pPr>
            <a:r>
              <a:rPr sz="2800" spc="-15" dirty="0">
                <a:latin typeface="Calibri"/>
                <a:cs typeface="Calibri"/>
              </a:rPr>
              <a:t>[IMAGE</a:t>
            </a:r>
            <a:r>
              <a:rPr sz="2800" spc="175"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25" dirty="0">
                <a:latin typeface="Calibri"/>
                <a:cs typeface="Calibri"/>
              </a:rPr>
              <a:t>D</a:t>
            </a:r>
            <a:r>
              <a:rPr sz="2800" spc="-10" dirty="0">
                <a:latin typeface="Calibri"/>
                <a:cs typeface="Calibri"/>
              </a:rPr>
              <a:t>:</a:t>
            </a:r>
            <a:r>
              <a:rPr sz="2800" spc="175" dirty="0">
                <a:latin typeface="Times New Roman"/>
                <a:cs typeface="Times New Roman"/>
              </a:rPr>
              <a:t> </a:t>
            </a:r>
            <a:r>
              <a:rPr sz="2800" spc="-20" dirty="0">
                <a:latin typeface="Calibri"/>
                <a:cs typeface="Calibri"/>
              </a:rPr>
              <a:t>Fou</a:t>
            </a:r>
            <a:r>
              <a:rPr sz="2800" spc="15" dirty="0">
                <a:latin typeface="Calibri"/>
                <a:cs typeface="Calibri"/>
              </a:rPr>
              <a:t>r</a:t>
            </a:r>
            <a:r>
              <a:rPr sz="2800" spc="-15" dirty="0">
                <a:latin typeface="Calibri"/>
                <a:cs typeface="Calibri"/>
              </a:rPr>
              <a:t>-</a:t>
            </a:r>
            <a:r>
              <a:rPr sz="2800" dirty="0">
                <a:latin typeface="Calibri"/>
                <a:cs typeface="Calibri"/>
              </a:rPr>
              <a:t>l</a:t>
            </a:r>
            <a:r>
              <a:rPr sz="2800" spc="-15" dirty="0">
                <a:latin typeface="Calibri"/>
                <a:cs typeface="Calibri"/>
              </a:rPr>
              <a:t>evel</a:t>
            </a:r>
            <a:r>
              <a:rPr sz="2800" spc="190" dirty="0">
                <a:latin typeface="Times New Roman"/>
                <a:cs typeface="Times New Roman"/>
              </a:rPr>
              <a:t> </a:t>
            </a:r>
            <a:r>
              <a:rPr sz="2800" spc="-20" dirty="0">
                <a:latin typeface="Calibri"/>
                <a:cs typeface="Calibri"/>
              </a:rPr>
              <a:t>d</a:t>
            </a:r>
            <a:r>
              <a:rPr sz="2800" spc="-10" dirty="0">
                <a:latin typeface="Calibri"/>
                <a:cs typeface="Calibri"/>
              </a:rPr>
              <a:t>iag</a:t>
            </a:r>
            <a:r>
              <a:rPr sz="2800" spc="-20" dirty="0">
                <a:latin typeface="Calibri"/>
                <a:cs typeface="Calibri"/>
              </a:rPr>
              <a:t>ram</a:t>
            </a:r>
            <a:r>
              <a:rPr sz="2800" spc="18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175" dirty="0">
                <a:latin typeface="Times New Roman"/>
                <a:cs typeface="Times New Roman"/>
              </a:rPr>
              <a:t> </a:t>
            </a:r>
            <a:r>
              <a:rPr sz="2800" spc="-25" dirty="0">
                <a:latin typeface="Calibri"/>
                <a:cs typeface="Calibri"/>
              </a:rPr>
              <a:t>pum</a:t>
            </a:r>
            <a:r>
              <a:rPr sz="2800" spc="-15" dirty="0">
                <a:latin typeface="Calibri"/>
                <a:cs typeface="Calibri"/>
              </a:rPr>
              <a:t>p</a:t>
            </a:r>
            <a:r>
              <a:rPr sz="2800" spc="185" dirty="0">
                <a:latin typeface="Times New Roman"/>
                <a:cs typeface="Times New Roman"/>
              </a:rPr>
              <a:t> </a:t>
            </a:r>
            <a:r>
              <a:rPr sz="2800" spc="-15" dirty="0">
                <a:latin typeface="Calibri"/>
                <a:cs typeface="Calibri"/>
              </a:rPr>
              <a:t>arrow</a:t>
            </a:r>
            <a:r>
              <a:rPr sz="2800" spc="190" dirty="0">
                <a:latin typeface="Times New Roman"/>
                <a:cs typeface="Times New Roman"/>
              </a:rPr>
              <a:t> </a:t>
            </a:r>
            <a:r>
              <a:rPr sz="2800" spc="-5" dirty="0">
                <a:latin typeface="Calibri"/>
                <a:cs typeface="Calibri"/>
              </a:rPr>
              <a:t>t</a:t>
            </a:r>
            <a:r>
              <a:rPr sz="2800" spc="-15" dirty="0">
                <a:latin typeface="Calibri"/>
                <a:cs typeface="Calibri"/>
              </a:rPr>
              <a:t>o</a:t>
            </a:r>
            <a:r>
              <a:rPr sz="2800" spc="220"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5" dirty="0">
                <a:latin typeface="Cambria Math"/>
                <a:cs typeface="Cambria Math"/>
              </a:rPr>
              <a:t>⟩</a:t>
            </a:r>
            <a:r>
              <a:rPr sz="2800" spc="-10" dirty="0">
                <a:latin typeface="Calibri"/>
                <a:cs typeface="Calibri"/>
              </a:rPr>
              <a:t>,</a:t>
            </a:r>
            <a:r>
              <a:rPr sz="2800" spc="18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a:t>
            </a:r>
            <a:r>
              <a:rPr sz="2800" spc="-10" dirty="0">
                <a:latin typeface="Calibri"/>
                <a:cs typeface="Calibri"/>
              </a:rPr>
              <a:t>i</a:t>
            </a:r>
            <a:r>
              <a:rPr sz="2800" spc="-20" dirty="0">
                <a:latin typeface="Calibri"/>
                <a:cs typeface="Calibri"/>
              </a:rPr>
              <a:t>ng</a:t>
            </a:r>
            <a:r>
              <a:rPr sz="2800" spc="-15" dirty="0">
                <a:latin typeface="Times New Roman"/>
                <a:cs typeface="Times New Roman"/>
              </a:rPr>
              <a:t> </a:t>
            </a:r>
            <a:r>
              <a:rPr sz="2800" spc="-10" dirty="0">
                <a:latin typeface="Calibri"/>
                <a:cs typeface="Calibri"/>
              </a:rPr>
              <a:t>transiti</a:t>
            </a:r>
            <a:r>
              <a:rPr sz="2800" spc="-20" dirty="0">
                <a:latin typeface="Calibri"/>
                <a:cs typeface="Calibri"/>
              </a:rPr>
              <a:t>o</a:t>
            </a:r>
            <a:r>
              <a:rPr sz="2800" spc="-15" dirty="0">
                <a:latin typeface="Calibri"/>
                <a:cs typeface="Calibri"/>
              </a:rPr>
              <a:t>n</a:t>
            </a:r>
            <a:r>
              <a:rPr sz="2800" spc="-50" dirty="0">
                <a:latin typeface="Times New Roman"/>
                <a:cs typeface="Times New Roman"/>
              </a:rPr>
              <a:t> </a:t>
            </a:r>
            <a:r>
              <a:rPr sz="4200" spc="-15" baseline="1984" dirty="0">
                <a:latin typeface="Cambria Math"/>
                <a:cs typeface="Cambria Math"/>
              </a:rPr>
              <a:t>|</a:t>
            </a:r>
            <a:r>
              <a:rPr sz="2800" spc="-25" dirty="0">
                <a:latin typeface="Cambria Math"/>
                <a:cs typeface="Cambria Math"/>
              </a:rPr>
              <a:t>2</a:t>
            </a:r>
            <a:r>
              <a:rPr sz="2800" spc="-10" dirty="0">
                <a:latin typeface="Cambria Math"/>
                <a:cs typeface="Cambria Math"/>
              </a:rPr>
              <a:t>⟩</a:t>
            </a:r>
            <a:r>
              <a:rPr sz="2800" spc="155" dirty="0">
                <a:latin typeface="Cambria Math"/>
                <a:cs typeface="Cambria Math"/>
              </a:rPr>
              <a:t> </a:t>
            </a:r>
            <a:r>
              <a:rPr sz="2800" spc="-25" dirty="0">
                <a:latin typeface="Cambria Math"/>
                <a:cs typeface="Cambria Math"/>
              </a:rPr>
              <a:t>→</a:t>
            </a:r>
            <a:r>
              <a:rPr sz="2800" spc="170" dirty="0">
                <a:latin typeface="Cambria Math"/>
                <a:cs typeface="Cambria Math"/>
              </a:rPr>
              <a:t> </a:t>
            </a:r>
            <a:r>
              <a:rPr sz="4200" spc="-15" baseline="1984" dirty="0">
                <a:latin typeface="Cambria Math"/>
                <a:cs typeface="Cambria Math"/>
              </a:rPr>
              <a:t>|</a:t>
            </a:r>
            <a:r>
              <a:rPr sz="2800" spc="-25" dirty="0">
                <a:latin typeface="Cambria Math"/>
                <a:cs typeface="Cambria Math"/>
              </a:rPr>
              <a:t>1</a:t>
            </a:r>
            <a:r>
              <a:rPr sz="2800" spc="-5" dirty="0">
                <a:latin typeface="Cambria Math"/>
                <a:cs typeface="Cambria Math"/>
              </a:rPr>
              <a:t>⟩</a:t>
            </a:r>
            <a:r>
              <a:rPr sz="2800" spc="-10" dirty="0">
                <a:latin typeface="Calibri"/>
                <a:cs typeface="Calibri"/>
              </a:rPr>
              <a:t>,</a:t>
            </a:r>
            <a:r>
              <a:rPr sz="2800" spc="-70" dirty="0">
                <a:latin typeface="Times New Roman"/>
                <a:cs typeface="Times New Roman"/>
              </a:rPr>
              <a:t> </a:t>
            </a:r>
            <a:r>
              <a:rPr sz="2800" spc="-20" dirty="0">
                <a:latin typeface="Calibri"/>
                <a:cs typeface="Calibri"/>
              </a:rPr>
              <a:t>fas</a:t>
            </a:r>
            <a:r>
              <a:rPr sz="2800" spc="-10" dirty="0">
                <a:latin typeface="Calibri"/>
                <a:cs typeface="Calibri"/>
              </a:rPr>
              <a:t>t</a:t>
            </a:r>
            <a:r>
              <a:rPr sz="2800" spc="-70" dirty="0">
                <a:latin typeface="Times New Roman"/>
                <a:cs typeface="Times New Roman"/>
              </a:rPr>
              <a:t> </a:t>
            </a:r>
            <a:r>
              <a:rPr sz="2800" spc="-20" dirty="0">
                <a:latin typeface="Calibri"/>
                <a:cs typeface="Calibri"/>
              </a:rPr>
              <a:t>dec</a:t>
            </a:r>
            <a:r>
              <a:rPr sz="2800" dirty="0">
                <a:latin typeface="Calibri"/>
                <a:cs typeface="Calibri"/>
              </a:rPr>
              <a:t>a</a:t>
            </a:r>
            <a:r>
              <a:rPr sz="2800" spc="-15" dirty="0">
                <a:latin typeface="Calibri"/>
                <a:cs typeface="Calibri"/>
              </a:rPr>
              <a:t>y</a:t>
            </a:r>
            <a:r>
              <a:rPr sz="2800" spc="-70" dirty="0">
                <a:latin typeface="Times New Roman"/>
                <a:cs typeface="Times New Roman"/>
              </a:rPr>
              <a:t> </a:t>
            </a:r>
            <a:r>
              <a:rPr sz="4200" spc="-15" baseline="1984" dirty="0">
                <a:latin typeface="Cambria Math"/>
                <a:cs typeface="Cambria Math"/>
              </a:rPr>
              <a:t>|</a:t>
            </a:r>
            <a:r>
              <a:rPr sz="2800" spc="-25" dirty="0">
                <a:latin typeface="Cambria Math"/>
                <a:cs typeface="Cambria Math"/>
              </a:rPr>
              <a:t>1</a:t>
            </a:r>
            <a:r>
              <a:rPr sz="2800" spc="-10" dirty="0">
                <a:latin typeface="Cambria Math"/>
                <a:cs typeface="Cambria Math"/>
              </a:rPr>
              <a:t>⟩</a:t>
            </a:r>
            <a:r>
              <a:rPr sz="2800" spc="165" dirty="0">
                <a:latin typeface="Cambria Math"/>
                <a:cs typeface="Cambria Math"/>
              </a:rPr>
              <a:t> </a:t>
            </a:r>
            <a:r>
              <a:rPr sz="2800" spc="-25" dirty="0">
                <a:latin typeface="Cambria Math"/>
                <a:cs typeface="Cambria Math"/>
              </a:rPr>
              <a:t>→</a:t>
            </a:r>
            <a:r>
              <a:rPr sz="2800" spc="160" dirty="0">
                <a:latin typeface="Cambria Math"/>
                <a:cs typeface="Cambria Math"/>
              </a:rPr>
              <a:t> </a:t>
            </a:r>
            <a:r>
              <a:rPr sz="4200" spc="-15" baseline="1984" dirty="0">
                <a:latin typeface="Cambria Math"/>
                <a:cs typeface="Cambria Math"/>
              </a:rPr>
              <a:t>|</a:t>
            </a:r>
            <a:r>
              <a:rPr sz="2800" spc="-25" dirty="0">
                <a:latin typeface="Cambria Math"/>
                <a:cs typeface="Cambria Math"/>
              </a:rPr>
              <a:t>0</a:t>
            </a:r>
            <a:r>
              <a:rPr sz="2800" spc="-5" dirty="0">
                <a:latin typeface="Cambria Math"/>
                <a:cs typeface="Cambria Math"/>
              </a:rPr>
              <a:t>⟩</a:t>
            </a:r>
            <a:r>
              <a:rPr sz="2800" spc="-10" dirty="0">
                <a:latin typeface="Calibri"/>
                <a:cs typeface="Calibri"/>
              </a:rPr>
              <a:t>.]</a:t>
            </a:r>
            <a:endParaRPr sz="2800">
              <a:latin typeface="Calibri"/>
              <a:cs typeface="Calibri"/>
            </a:endParaRPr>
          </a:p>
          <a:p>
            <a:pPr marL="457200">
              <a:lnSpc>
                <a:spcPct val="100000"/>
              </a:lnSpc>
              <a:spcBef>
                <a:spcPts val="1814"/>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6"/>
              </a:spcBef>
            </a:pPr>
            <a:endParaRPr sz="2350">
              <a:latin typeface="Times New Roman"/>
              <a:cs typeface="Times New Roman"/>
            </a:endParaRPr>
          </a:p>
          <a:p>
            <a:pPr marL="4572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457200" y="259699"/>
            <a:ext cx="11098285" cy="644843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806575">
              <a:lnSpc>
                <a:spcPct val="100000"/>
              </a:lnSpc>
            </a:pPr>
            <a:r>
              <a:rPr spc="-15" dirty="0"/>
              <a:t>Sl</a:t>
            </a:r>
            <a:r>
              <a:rPr spc="-5" dirty="0"/>
              <a:t>i</a:t>
            </a:r>
            <a:r>
              <a:rPr spc="-20" dirty="0"/>
              <a:t>de</a:t>
            </a:r>
            <a:r>
              <a:rPr dirty="0"/>
              <a:t> </a:t>
            </a:r>
            <a:r>
              <a:rPr spc="-20" dirty="0"/>
              <a:t>1</a:t>
            </a:r>
            <a:r>
              <a:rPr spc="-30" dirty="0"/>
              <a:t>4</a:t>
            </a:r>
            <a:r>
              <a:rPr spc="-10" dirty="0"/>
              <a:t>:</a:t>
            </a:r>
            <a:r>
              <a:rPr spc="-25" dirty="0"/>
              <a:t> Compl</a:t>
            </a:r>
            <a:r>
              <a:rPr spc="-5" dirty="0"/>
              <a:t>e</a:t>
            </a:r>
            <a:r>
              <a:rPr spc="-15" dirty="0"/>
              <a:t>te </a:t>
            </a:r>
            <a:r>
              <a:rPr spc="-20" dirty="0"/>
              <a:t>Rat</a:t>
            </a:r>
            <a:r>
              <a:rPr spc="-10" dirty="0"/>
              <a:t>e</a:t>
            </a:r>
            <a:r>
              <a:rPr spc="-20" dirty="0"/>
              <a:t>-Equation</a:t>
            </a:r>
            <a:r>
              <a:rPr spc="-15" dirty="0"/>
              <a:t> </a:t>
            </a:r>
            <a:r>
              <a:rPr spc="-20" dirty="0"/>
              <a:t>S</a:t>
            </a:r>
            <a:r>
              <a:rPr spc="-15" dirty="0"/>
              <a:t>et</a:t>
            </a:r>
          </a:p>
        </p:txBody>
      </p:sp>
      <p:sp>
        <p:nvSpPr>
          <p:cNvPr id="3" name="object 3"/>
          <p:cNvSpPr txBox="1"/>
          <p:nvPr/>
        </p:nvSpPr>
        <p:spPr>
          <a:xfrm>
            <a:off x="1130300" y="1754434"/>
            <a:ext cx="5251450"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of</a:t>
            </a:r>
            <a:r>
              <a:rPr sz="2800" spc="-70" dirty="0">
                <a:latin typeface="Times New Roman"/>
                <a:cs typeface="Times New Roman"/>
              </a:rPr>
              <a:t> </a:t>
            </a:r>
            <a:r>
              <a:rPr sz="2800" dirty="0">
                <a:latin typeface="Calibri"/>
                <a:cs typeface="Calibri"/>
              </a:rPr>
              <a:t>l</a:t>
            </a:r>
            <a:r>
              <a:rPr sz="2800" spc="-10" dirty="0">
                <a:latin typeface="Calibri"/>
                <a:cs typeface="Calibri"/>
              </a:rPr>
              <a:t>o</a:t>
            </a:r>
            <a:r>
              <a:rPr sz="2800" spc="-15" dirty="0">
                <a:latin typeface="Calibri"/>
                <a:cs typeface="Calibri"/>
              </a:rPr>
              <a:t>wer</a:t>
            </a:r>
            <a:r>
              <a:rPr sz="2800" spc="-70" dirty="0">
                <a:latin typeface="Times New Roman"/>
                <a:cs typeface="Times New Roman"/>
              </a:rPr>
              <a:t> </a:t>
            </a:r>
            <a:r>
              <a:rPr sz="2800" spc="5" dirty="0">
                <a:latin typeface="Calibri"/>
                <a:cs typeface="Calibri"/>
              </a:rPr>
              <a:t>l</a:t>
            </a:r>
            <a:r>
              <a:rPr sz="2800" spc="-15" dirty="0">
                <a:latin typeface="Calibri"/>
                <a:cs typeface="Calibri"/>
              </a:rPr>
              <a:t>aser</a:t>
            </a:r>
            <a:r>
              <a:rPr sz="2800" spc="-70" dirty="0">
                <a:latin typeface="Times New Roman"/>
                <a:cs typeface="Times New Roman"/>
              </a:rPr>
              <a:t> </a:t>
            </a:r>
            <a:r>
              <a:rPr sz="2800" dirty="0">
                <a:latin typeface="Calibri"/>
                <a:cs typeface="Calibri"/>
              </a:rPr>
              <a:t>l</a:t>
            </a:r>
            <a:r>
              <a:rPr sz="2800" spc="-15" dirty="0">
                <a:latin typeface="Calibri"/>
                <a:cs typeface="Calibri"/>
              </a:rPr>
              <a:t>evel</a:t>
            </a:r>
            <a:r>
              <a:rPr sz="2800" spc="-55" dirty="0">
                <a:latin typeface="Times New Roman"/>
                <a:cs typeface="Times New Roman"/>
              </a:rPr>
              <a:t> </a:t>
            </a:r>
            <a:r>
              <a:rPr sz="2800" spc="-10" dirty="0">
                <a:latin typeface="Cambria Math"/>
                <a:cs typeface="Cambria Math"/>
              </a:rPr>
              <a:t>|</a:t>
            </a:r>
            <a:r>
              <a:rPr sz="2800" spc="-25" dirty="0">
                <a:latin typeface="Cambria Math"/>
                <a:cs typeface="Cambria Math"/>
              </a:rPr>
              <a:t>1</a:t>
            </a:r>
            <a:r>
              <a:rPr sz="2800" spc="-5" dirty="0">
                <a:latin typeface="Cambria Math"/>
                <a:cs typeface="Cambria Math"/>
              </a:rPr>
              <a:t>⟩</a:t>
            </a:r>
            <a:r>
              <a:rPr sz="2800" spc="-10" dirty="0">
                <a:latin typeface="Calibri"/>
                <a:cs typeface="Calibri"/>
              </a:rPr>
              <a:t>:</a:t>
            </a:r>
            <a:endParaRPr sz="2800">
              <a:latin typeface="Calibri"/>
              <a:cs typeface="Calibri"/>
            </a:endParaRPr>
          </a:p>
        </p:txBody>
      </p:sp>
      <p:sp>
        <p:nvSpPr>
          <p:cNvPr id="4" name="object 4"/>
          <p:cNvSpPr txBox="1"/>
          <p:nvPr/>
        </p:nvSpPr>
        <p:spPr>
          <a:xfrm>
            <a:off x="2976110" y="2375603"/>
            <a:ext cx="699525" cy="430887"/>
          </a:xfrm>
          <a:prstGeom prst="rect">
            <a:avLst/>
          </a:prstGeom>
        </p:spPr>
        <p:txBody>
          <a:bodyPr vert="horz" wrap="square" lIns="0" tIns="0" rIns="0" bIns="0" rtlCol="0">
            <a:spAutoFit/>
          </a:bodyPr>
          <a:lstStyle/>
          <a:p>
            <a:pPr marL="12700">
              <a:lnSpc>
                <a:spcPct val="100000"/>
              </a:lnSpc>
            </a:pPr>
            <a:r>
              <a:rPr sz="2800" spc="50" dirty="0">
                <a:latin typeface="Cambria Math"/>
                <a:cs typeface="Cambria Math"/>
              </a:rPr>
              <a:t>𝑑</a:t>
            </a:r>
            <a:r>
              <a:rPr sz="2800" spc="-315" dirty="0">
                <a:latin typeface="Cambria Math"/>
                <a:cs typeface="Cambria Math"/>
              </a:rPr>
              <a:t>𝑁</a:t>
            </a:r>
            <a:endParaRPr sz="2800" dirty="0">
              <a:latin typeface="Cambria Math"/>
              <a:cs typeface="Cambria Math"/>
            </a:endParaRPr>
          </a:p>
        </p:txBody>
      </p:sp>
      <p:sp>
        <p:nvSpPr>
          <p:cNvPr id="5" name="object 5"/>
          <p:cNvSpPr txBox="1"/>
          <p:nvPr/>
        </p:nvSpPr>
        <p:spPr>
          <a:xfrm>
            <a:off x="3416548" y="2527015"/>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1</a:t>
            </a:r>
            <a:endParaRPr sz="2000">
              <a:latin typeface="Cambria Math"/>
              <a:cs typeface="Cambria Math"/>
            </a:endParaRPr>
          </a:p>
        </p:txBody>
      </p:sp>
      <p:sp>
        <p:nvSpPr>
          <p:cNvPr id="6" name="object 6"/>
          <p:cNvSpPr txBox="1"/>
          <p:nvPr/>
        </p:nvSpPr>
        <p:spPr>
          <a:xfrm>
            <a:off x="3099555" y="2884621"/>
            <a:ext cx="371475"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𝑑𝑡</a:t>
            </a:r>
            <a:endParaRPr sz="2800">
              <a:latin typeface="Cambria Math"/>
              <a:cs typeface="Cambria Math"/>
            </a:endParaRPr>
          </a:p>
        </p:txBody>
      </p:sp>
      <p:sp>
        <p:nvSpPr>
          <p:cNvPr id="7" name="object 7"/>
          <p:cNvSpPr/>
          <p:nvPr/>
        </p:nvSpPr>
        <p:spPr>
          <a:xfrm>
            <a:off x="2988813" y="2832994"/>
            <a:ext cx="601980" cy="0"/>
          </a:xfrm>
          <a:custGeom>
            <a:avLst/>
            <a:gdLst/>
            <a:ahLst/>
            <a:cxnLst/>
            <a:rect l="l" t="t" r="r" b="b"/>
            <a:pathLst>
              <a:path w="601979">
                <a:moveTo>
                  <a:pt x="0" y="0"/>
                </a:moveTo>
                <a:lnTo>
                  <a:pt x="601979"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3675636" y="2628587"/>
            <a:ext cx="3003550" cy="430887"/>
          </a:xfrm>
          <a:prstGeom prst="rect">
            <a:avLst/>
          </a:prstGeom>
        </p:spPr>
        <p:txBody>
          <a:bodyPr vert="horz" wrap="square" lIns="0" tIns="0" rIns="0" bIns="0" rtlCol="0">
            <a:spAutoFit/>
          </a:bodyPr>
          <a:lstStyle/>
          <a:p>
            <a:pPr marL="12700">
              <a:lnSpc>
                <a:spcPct val="100000"/>
              </a:lnSpc>
              <a:tabLst>
                <a:tab pos="524510" algn="l"/>
                <a:tab pos="996950" algn="l"/>
              </a:tabLst>
            </a:pPr>
            <a:r>
              <a:rPr sz="2800" spc="-25" dirty="0">
                <a:latin typeface="Cambria Math"/>
                <a:cs typeface="Cambria Math"/>
              </a:rPr>
              <a:t>=	</a:t>
            </a:r>
            <a:r>
              <a:rPr sz="2800" spc="-30" dirty="0">
                <a:latin typeface="Cambria Math"/>
                <a:cs typeface="Cambria Math"/>
              </a:rPr>
              <a:t>𝑁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245" dirty="0">
                <a:latin typeface="Cambria Math"/>
                <a:cs typeface="Cambria Math"/>
              </a:rPr>
              <a:t> </a:t>
            </a:r>
            <a:r>
              <a:rPr sz="4200" spc="-22" baseline="2976" dirty="0">
                <a:latin typeface="Cambria Math"/>
                <a:cs typeface="Cambria Math"/>
              </a:rPr>
              <a:t>)</a:t>
            </a:r>
            <a:r>
              <a:rPr sz="2800" spc="-30" dirty="0">
                <a:latin typeface="Cambria Math"/>
                <a:cs typeface="Cambria Math"/>
              </a:rPr>
              <a:t>𝐵</a:t>
            </a:r>
            <a:endParaRPr sz="2800" dirty="0">
              <a:latin typeface="Cambria Math"/>
              <a:cs typeface="Cambria Math"/>
            </a:endParaRPr>
          </a:p>
        </p:txBody>
      </p:sp>
      <p:sp>
        <p:nvSpPr>
          <p:cNvPr id="9" name="object 9"/>
          <p:cNvSpPr txBox="1"/>
          <p:nvPr/>
        </p:nvSpPr>
        <p:spPr>
          <a:xfrm>
            <a:off x="4040254" y="2628588"/>
            <a:ext cx="173355" cy="381000"/>
          </a:xfrm>
          <a:prstGeom prst="rect">
            <a:avLst/>
          </a:prstGeom>
        </p:spPr>
        <p:txBody>
          <a:bodyPr vert="horz" wrap="square" lIns="0" tIns="0" rIns="0" bIns="0" rtlCol="0">
            <a:spAutoFit/>
          </a:bodyPr>
          <a:lstStyle/>
          <a:p>
            <a:pPr marL="12700">
              <a:lnSpc>
                <a:spcPct val="100000"/>
              </a:lnSpc>
            </a:pPr>
            <a:r>
              <a:rPr sz="2800" spc="-15" dirty="0">
                <a:latin typeface="Cambria Math"/>
                <a:cs typeface="Cambria Math"/>
              </a:rPr>
              <a:t>(</a:t>
            </a:r>
            <a:endParaRPr sz="2800">
              <a:latin typeface="Cambria Math"/>
              <a:cs typeface="Cambria Math"/>
            </a:endParaRPr>
          </a:p>
        </p:txBody>
      </p:sp>
      <p:sp>
        <p:nvSpPr>
          <p:cNvPr id="10" name="object 10"/>
          <p:cNvSpPr txBox="1"/>
          <p:nvPr/>
        </p:nvSpPr>
        <p:spPr>
          <a:xfrm>
            <a:off x="4419730" y="2796764"/>
            <a:ext cx="2121535" cy="307777"/>
          </a:xfrm>
          <a:prstGeom prst="rect">
            <a:avLst/>
          </a:prstGeom>
        </p:spPr>
        <p:txBody>
          <a:bodyPr vert="horz" wrap="square" lIns="0" tIns="0" rIns="0" bIns="0" rtlCol="0">
            <a:spAutoFit/>
          </a:bodyPr>
          <a:lstStyle/>
          <a:p>
            <a:pPr marL="12700">
              <a:lnSpc>
                <a:spcPct val="100000"/>
              </a:lnSpc>
              <a:tabLst>
                <a:tab pos="821690" algn="l"/>
                <a:tab pos="1348740" algn="l"/>
              </a:tabLst>
            </a:pPr>
            <a:r>
              <a:rPr sz="2000" spc="40" dirty="0">
                <a:latin typeface="Cambria Math"/>
                <a:cs typeface="Cambria Math"/>
              </a:rPr>
              <a:t>2	1	21</a:t>
            </a:r>
            <a:endParaRPr sz="2000" dirty="0">
              <a:latin typeface="Cambria Math"/>
              <a:cs typeface="Cambria Math"/>
            </a:endParaRPr>
          </a:p>
        </p:txBody>
      </p:sp>
      <p:sp>
        <p:nvSpPr>
          <p:cNvPr id="11" name="object 11"/>
          <p:cNvSpPr txBox="1"/>
          <p:nvPr/>
        </p:nvSpPr>
        <p:spPr>
          <a:xfrm>
            <a:off x="6065651" y="2645352"/>
            <a:ext cx="3003550" cy="381000"/>
          </a:xfrm>
          <a:prstGeom prst="rect">
            <a:avLst/>
          </a:prstGeom>
        </p:spPr>
        <p:txBody>
          <a:bodyPr vert="horz" wrap="square" lIns="0" tIns="0" rIns="0" bIns="0" rtlCol="0">
            <a:spAutoFit/>
          </a:bodyPr>
          <a:lstStyle/>
          <a:p>
            <a:pPr marL="12700">
              <a:lnSpc>
                <a:spcPct val="100000"/>
              </a:lnSpc>
              <a:tabLst>
                <a:tab pos="1420495" algn="l"/>
                <a:tab pos="2032000" algn="l"/>
                <a:tab pos="2763520" algn="l"/>
              </a:tabLst>
            </a:pPr>
            <a:r>
              <a:rPr sz="2800" spc="-40" dirty="0">
                <a:latin typeface="Cambria Math"/>
                <a:cs typeface="Cambria Math"/>
              </a:rPr>
              <a:t>𝑛</a:t>
            </a:r>
            <a:r>
              <a:rPr sz="2800" spc="-25" dirty="0">
                <a:latin typeface="Cambria Math"/>
                <a:cs typeface="Cambria Math"/>
              </a:rPr>
              <a:t>ℎ</a:t>
            </a:r>
            <a:r>
              <a:rPr sz="2800" spc="-30" dirty="0">
                <a:latin typeface="Cambria Math"/>
                <a:cs typeface="Cambria Math"/>
              </a:rPr>
              <a:t>𝜈</a:t>
            </a:r>
            <a:r>
              <a:rPr sz="2800" spc="80"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30" dirty="0">
                <a:latin typeface="Cambria Math"/>
                <a:cs typeface="Cambria Math"/>
              </a:rPr>
              <a:t>𝐴</a:t>
            </a:r>
            <a:r>
              <a:rPr sz="2800"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30" dirty="0">
                <a:latin typeface="Cambria Math"/>
                <a:cs typeface="Cambria Math"/>
              </a:rPr>
              <a:t>𝑅</a:t>
            </a:r>
            <a:endParaRPr sz="2800">
              <a:latin typeface="Cambria Math"/>
              <a:cs typeface="Cambria Math"/>
            </a:endParaRPr>
          </a:p>
        </p:txBody>
      </p:sp>
      <p:sp>
        <p:nvSpPr>
          <p:cNvPr id="12" name="object 12"/>
          <p:cNvSpPr txBox="1"/>
          <p:nvPr/>
        </p:nvSpPr>
        <p:spPr>
          <a:xfrm>
            <a:off x="7311022" y="2796764"/>
            <a:ext cx="1891030" cy="280035"/>
          </a:xfrm>
          <a:prstGeom prst="rect">
            <a:avLst/>
          </a:prstGeom>
        </p:spPr>
        <p:txBody>
          <a:bodyPr vert="horz" wrap="square" lIns="0" tIns="0" rIns="0" bIns="0" rtlCol="0">
            <a:spAutoFit/>
          </a:bodyPr>
          <a:lstStyle/>
          <a:p>
            <a:pPr marL="12700">
              <a:lnSpc>
                <a:spcPct val="100000"/>
              </a:lnSpc>
              <a:tabLst>
                <a:tab pos="400685" algn="l"/>
                <a:tab pos="1355090" algn="l"/>
                <a:tab pos="1730375" algn="l"/>
              </a:tabLst>
            </a:pPr>
            <a:r>
              <a:rPr sz="2000" spc="40" dirty="0">
                <a:latin typeface="Cambria Math"/>
                <a:cs typeface="Cambria Math"/>
              </a:rPr>
              <a:t>2	</a:t>
            </a:r>
            <a:r>
              <a:rPr sz="2000" spc="30" dirty="0">
                <a:latin typeface="Cambria Math"/>
                <a:cs typeface="Cambria Math"/>
              </a:rPr>
              <a:t>2</a:t>
            </a:r>
            <a:r>
              <a:rPr sz="2000" spc="40" dirty="0">
                <a:latin typeface="Cambria Math"/>
                <a:cs typeface="Cambria Math"/>
              </a:rPr>
              <a:t>1</a:t>
            </a:r>
            <a:r>
              <a:rPr sz="2000" dirty="0">
                <a:latin typeface="Cambria Math"/>
                <a:cs typeface="Cambria Math"/>
              </a:rPr>
              <a:t>	</a:t>
            </a:r>
            <a:r>
              <a:rPr sz="2000" spc="40" dirty="0">
                <a:latin typeface="Cambria Math"/>
                <a:cs typeface="Cambria Math"/>
              </a:rPr>
              <a:t>1</a:t>
            </a:r>
            <a:r>
              <a:rPr sz="2000" dirty="0">
                <a:latin typeface="Cambria Math"/>
                <a:cs typeface="Cambria Math"/>
              </a:rPr>
              <a:t>	</a:t>
            </a:r>
            <a:r>
              <a:rPr sz="2000" spc="40" dirty="0">
                <a:latin typeface="Cambria Math"/>
                <a:cs typeface="Cambria Math"/>
              </a:rPr>
              <a:t>1</a:t>
            </a:r>
            <a:endParaRPr sz="2000">
              <a:latin typeface="Cambria Math"/>
              <a:cs typeface="Cambria Math"/>
            </a:endParaRPr>
          </a:p>
        </p:txBody>
      </p:sp>
      <p:sp>
        <p:nvSpPr>
          <p:cNvPr id="13" name="object 13"/>
          <p:cNvSpPr txBox="1"/>
          <p:nvPr/>
        </p:nvSpPr>
        <p:spPr>
          <a:xfrm>
            <a:off x="1130308" y="3447353"/>
            <a:ext cx="528955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of</a:t>
            </a:r>
            <a:r>
              <a:rPr sz="2800" spc="-70" dirty="0">
                <a:latin typeface="Times New Roman"/>
                <a:cs typeface="Times New Roman"/>
              </a:rPr>
              <a:t> </a:t>
            </a:r>
            <a:r>
              <a:rPr sz="2800" spc="-10" dirty="0">
                <a:latin typeface="Calibri"/>
                <a:cs typeface="Calibri"/>
              </a:rPr>
              <a:t>u</a:t>
            </a:r>
            <a:r>
              <a:rPr sz="2800" spc="-20" dirty="0">
                <a:latin typeface="Calibri"/>
                <a:cs typeface="Calibri"/>
              </a:rPr>
              <a:t>ppe</a:t>
            </a:r>
            <a:r>
              <a:rPr sz="2800" spc="-10" dirty="0">
                <a:latin typeface="Calibri"/>
                <a:cs typeface="Calibri"/>
              </a:rPr>
              <a:t>r</a:t>
            </a:r>
            <a:r>
              <a:rPr sz="2800" spc="-60" dirty="0">
                <a:latin typeface="Times New Roman"/>
                <a:cs typeface="Times New Roman"/>
              </a:rPr>
              <a:t> </a:t>
            </a:r>
            <a:r>
              <a:rPr sz="2800" spc="5" dirty="0">
                <a:latin typeface="Calibri"/>
                <a:cs typeface="Calibri"/>
              </a:rPr>
              <a:t>l</a:t>
            </a:r>
            <a:r>
              <a:rPr sz="2800" spc="-15" dirty="0">
                <a:latin typeface="Calibri"/>
                <a:cs typeface="Calibri"/>
              </a:rPr>
              <a:t>aser</a:t>
            </a:r>
            <a:r>
              <a:rPr sz="2800" spc="-70" dirty="0">
                <a:latin typeface="Times New Roman"/>
                <a:cs typeface="Times New Roman"/>
              </a:rPr>
              <a:t> </a:t>
            </a:r>
            <a:r>
              <a:rPr sz="2800" dirty="0">
                <a:latin typeface="Calibri"/>
                <a:cs typeface="Calibri"/>
              </a:rPr>
              <a:t>l</a:t>
            </a:r>
            <a:r>
              <a:rPr sz="2800" spc="-15" dirty="0">
                <a:latin typeface="Calibri"/>
                <a:cs typeface="Calibri"/>
              </a:rPr>
              <a:t>evel</a:t>
            </a:r>
            <a:r>
              <a:rPr sz="2800" spc="-50" dirty="0">
                <a:latin typeface="Times New Roman"/>
                <a:cs typeface="Times New Roman"/>
              </a:rPr>
              <a:t> </a:t>
            </a:r>
            <a:r>
              <a:rPr sz="2800" spc="-10" dirty="0">
                <a:latin typeface="Cambria Math"/>
                <a:cs typeface="Cambria Math"/>
              </a:rPr>
              <a:t>|</a:t>
            </a:r>
            <a:r>
              <a:rPr sz="2800" spc="-25" dirty="0">
                <a:latin typeface="Cambria Math"/>
                <a:cs typeface="Cambria Math"/>
              </a:rPr>
              <a:t>2</a:t>
            </a:r>
            <a:r>
              <a:rPr sz="2800" spc="-5" dirty="0">
                <a:latin typeface="Cambria Math"/>
                <a:cs typeface="Cambria Math"/>
              </a:rPr>
              <a:t>⟩</a:t>
            </a:r>
            <a:r>
              <a:rPr sz="2800" spc="-10" dirty="0">
                <a:latin typeface="Calibri"/>
                <a:cs typeface="Calibri"/>
              </a:rPr>
              <a:t>:</a:t>
            </a:r>
            <a:endParaRPr sz="2800">
              <a:latin typeface="Calibri"/>
              <a:cs typeface="Calibri"/>
            </a:endParaRPr>
          </a:p>
        </p:txBody>
      </p:sp>
      <p:sp>
        <p:nvSpPr>
          <p:cNvPr id="14" name="object 14"/>
          <p:cNvSpPr txBox="1"/>
          <p:nvPr/>
        </p:nvSpPr>
        <p:spPr>
          <a:xfrm>
            <a:off x="2636265" y="4079699"/>
            <a:ext cx="609599" cy="430887"/>
          </a:xfrm>
          <a:prstGeom prst="rect">
            <a:avLst/>
          </a:prstGeom>
        </p:spPr>
        <p:txBody>
          <a:bodyPr vert="horz" wrap="square" lIns="0" tIns="0" rIns="0" bIns="0" rtlCol="0">
            <a:spAutoFit/>
          </a:bodyPr>
          <a:lstStyle/>
          <a:p>
            <a:pPr marL="12700">
              <a:lnSpc>
                <a:spcPct val="100000"/>
              </a:lnSpc>
            </a:pPr>
            <a:r>
              <a:rPr sz="2800" spc="55" dirty="0">
                <a:latin typeface="Cambria Math"/>
                <a:cs typeface="Cambria Math"/>
              </a:rPr>
              <a:t>𝑑</a:t>
            </a:r>
            <a:r>
              <a:rPr sz="2800" spc="-254" dirty="0">
                <a:latin typeface="Cambria Math"/>
                <a:cs typeface="Cambria Math"/>
              </a:rPr>
              <a:t>𝑁</a:t>
            </a:r>
            <a:endParaRPr sz="2800" dirty="0">
              <a:latin typeface="Cambria Math"/>
              <a:cs typeface="Cambria Math"/>
            </a:endParaRPr>
          </a:p>
        </p:txBody>
      </p:sp>
      <p:sp>
        <p:nvSpPr>
          <p:cNvPr id="15" name="object 15"/>
          <p:cNvSpPr txBox="1"/>
          <p:nvPr/>
        </p:nvSpPr>
        <p:spPr>
          <a:xfrm>
            <a:off x="3085847" y="4231110"/>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6" name="object 16"/>
          <p:cNvSpPr txBox="1"/>
          <p:nvPr/>
        </p:nvSpPr>
        <p:spPr>
          <a:xfrm>
            <a:off x="2762758" y="4589097"/>
            <a:ext cx="371475"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𝑑𝑡</a:t>
            </a:r>
            <a:endParaRPr sz="2800">
              <a:latin typeface="Cambria Math"/>
              <a:cs typeface="Cambria Math"/>
            </a:endParaRPr>
          </a:p>
        </p:txBody>
      </p:sp>
      <p:sp>
        <p:nvSpPr>
          <p:cNvPr id="17" name="object 17"/>
          <p:cNvSpPr/>
          <p:nvPr/>
        </p:nvSpPr>
        <p:spPr>
          <a:xfrm>
            <a:off x="2648961" y="4537079"/>
            <a:ext cx="609600" cy="0"/>
          </a:xfrm>
          <a:custGeom>
            <a:avLst/>
            <a:gdLst/>
            <a:ahLst/>
            <a:cxnLst/>
            <a:rect l="l" t="t" r="r" b="b"/>
            <a:pathLst>
              <a:path w="609600">
                <a:moveTo>
                  <a:pt x="0" y="0"/>
                </a:moveTo>
                <a:lnTo>
                  <a:pt x="609599" y="0"/>
                </a:lnTo>
              </a:path>
            </a:pathLst>
          </a:custGeom>
          <a:ln w="24129">
            <a:solidFill>
              <a:srgbClr val="000000"/>
            </a:solidFill>
          </a:ln>
        </p:spPr>
        <p:txBody>
          <a:bodyPr wrap="square" lIns="0" tIns="0" rIns="0" bIns="0" rtlCol="0"/>
          <a:lstStyle/>
          <a:p>
            <a:endParaRPr/>
          </a:p>
        </p:txBody>
      </p:sp>
      <p:sp>
        <p:nvSpPr>
          <p:cNvPr id="18" name="object 18"/>
          <p:cNvSpPr txBox="1"/>
          <p:nvPr/>
        </p:nvSpPr>
        <p:spPr>
          <a:xfrm>
            <a:off x="3346452" y="4349439"/>
            <a:ext cx="2773680" cy="381000"/>
          </a:xfrm>
          <a:prstGeom prst="rect">
            <a:avLst/>
          </a:prstGeom>
        </p:spPr>
        <p:txBody>
          <a:bodyPr vert="horz" wrap="square" lIns="0" tIns="0" rIns="0" bIns="0" rtlCol="0">
            <a:spAutoFit/>
          </a:bodyPr>
          <a:lstStyle/>
          <a:p>
            <a:pPr marL="12700">
              <a:lnSpc>
                <a:spcPct val="100000"/>
              </a:lnSpc>
              <a:tabLst>
                <a:tab pos="1177290" algn="l"/>
                <a:tab pos="1647825" algn="l"/>
                <a:tab pos="2527300" algn="l"/>
              </a:tabLst>
            </a:pPr>
            <a:r>
              <a:rPr sz="2800" spc="-25" dirty="0">
                <a:latin typeface="Cambria Math"/>
                <a:cs typeface="Cambria Math"/>
              </a:rPr>
              <a:t>=</a:t>
            </a:r>
            <a:r>
              <a:rPr sz="2800" spc="165" dirty="0">
                <a:latin typeface="Cambria Math"/>
                <a:cs typeface="Cambria Math"/>
              </a:rPr>
              <a:t> </a:t>
            </a:r>
            <a:r>
              <a:rPr sz="2800" spc="-30" dirty="0">
                <a:latin typeface="Cambria Math"/>
                <a:cs typeface="Cambria Math"/>
              </a:rPr>
              <a:t>𝑃</a:t>
            </a:r>
            <a:r>
              <a:rPr sz="2800" spc="70" dirty="0">
                <a:latin typeface="Cambria Math"/>
                <a:cs typeface="Cambria Math"/>
              </a:rPr>
              <a:t> </a:t>
            </a:r>
            <a:r>
              <a:rPr sz="2800" spc="-25" dirty="0">
                <a:latin typeface="Cambria Math"/>
                <a:cs typeface="Cambria Math"/>
              </a:rPr>
              <a:t>−</a:t>
            </a:r>
            <a:r>
              <a:rPr sz="2800"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30" dirty="0">
                <a:latin typeface="Cambria Math"/>
                <a:cs typeface="Cambria Math"/>
              </a:rPr>
              <a:t>𝐵</a:t>
            </a:r>
            <a:endParaRPr sz="2800">
              <a:latin typeface="Cambria Math"/>
              <a:cs typeface="Cambria Math"/>
            </a:endParaRPr>
          </a:p>
        </p:txBody>
      </p:sp>
      <p:sp>
        <p:nvSpPr>
          <p:cNvPr id="19" name="object 19"/>
          <p:cNvSpPr txBox="1"/>
          <p:nvPr/>
        </p:nvSpPr>
        <p:spPr>
          <a:xfrm>
            <a:off x="4363342" y="4332676"/>
            <a:ext cx="1523365" cy="381000"/>
          </a:xfrm>
          <a:prstGeom prst="rect">
            <a:avLst/>
          </a:prstGeom>
        </p:spPr>
        <p:txBody>
          <a:bodyPr vert="horz" wrap="square" lIns="0" tIns="0" rIns="0" bIns="0" rtlCol="0">
            <a:spAutoFit/>
          </a:bodyPr>
          <a:lstStyle/>
          <a:p>
            <a:pPr marL="12700">
              <a:lnSpc>
                <a:spcPct val="100000"/>
              </a:lnSpc>
              <a:tabLst>
                <a:tab pos="1362710" algn="l"/>
              </a:tabLst>
            </a:pPr>
            <a:r>
              <a:rPr sz="2800" spc="-15" dirty="0">
                <a:latin typeface="Cambria Math"/>
                <a:cs typeface="Cambria Math"/>
              </a:rPr>
              <a:t>(	)</a:t>
            </a:r>
            <a:endParaRPr sz="2800">
              <a:latin typeface="Cambria Math"/>
              <a:cs typeface="Cambria Math"/>
            </a:endParaRPr>
          </a:p>
        </p:txBody>
      </p:sp>
      <p:sp>
        <p:nvSpPr>
          <p:cNvPr id="20" name="object 20"/>
          <p:cNvSpPr txBox="1"/>
          <p:nvPr/>
        </p:nvSpPr>
        <p:spPr>
          <a:xfrm>
            <a:off x="4742818" y="4501232"/>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21" name="object 21"/>
          <p:cNvSpPr txBox="1"/>
          <p:nvPr/>
        </p:nvSpPr>
        <p:spPr>
          <a:xfrm>
            <a:off x="5552063" y="4501232"/>
            <a:ext cx="845819" cy="280035"/>
          </a:xfrm>
          <a:prstGeom prst="rect">
            <a:avLst/>
          </a:prstGeom>
        </p:spPr>
        <p:txBody>
          <a:bodyPr vert="horz" wrap="square" lIns="0" tIns="0" rIns="0" bIns="0" rtlCol="0">
            <a:spAutoFit/>
          </a:bodyPr>
          <a:lstStyle/>
          <a:p>
            <a:pPr marL="12700">
              <a:lnSpc>
                <a:spcPct val="100000"/>
              </a:lnSpc>
              <a:tabLst>
                <a:tab pos="539750" algn="l"/>
              </a:tabLst>
            </a:pPr>
            <a:r>
              <a:rPr sz="2000" spc="40" dirty="0">
                <a:latin typeface="Cambria Math"/>
                <a:cs typeface="Cambria Math"/>
              </a:rPr>
              <a:t>1	</a:t>
            </a:r>
            <a:r>
              <a:rPr sz="2000" spc="30" dirty="0">
                <a:latin typeface="Cambria Math"/>
                <a:cs typeface="Cambria Math"/>
              </a:rPr>
              <a:t>21</a:t>
            </a:r>
            <a:endParaRPr sz="2000">
              <a:latin typeface="Cambria Math"/>
              <a:cs typeface="Cambria Math"/>
            </a:endParaRPr>
          </a:p>
        </p:txBody>
      </p:sp>
      <p:sp>
        <p:nvSpPr>
          <p:cNvPr id="22" name="object 22"/>
          <p:cNvSpPr txBox="1"/>
          <p:nvPr/>
        </p:nvSpPr>
        <p:spPr>
          <a:xfrm>
            <a:off x="6387477" y="4349439"/>
            <a:ext cx="1659889" cy="381000"/>
          </a:xfrm>
          <a:prstGeom prst="rect">
            <a:avLst/>
          </a:prstGeom>
        </p:spPr>
        <p:txBody>
          <a:bodyPr vert="horz" wrap="square" lIns="0" tIns="0" rIns="0" bIns="0" rtlCol="0">
            <a:spAutoFit/>
          </a:bodyPr>
          <a:lstStyle/>
          <a:p>
            <a:pPr marL="12700">
              <a:lnSpc>
                <a:spcPct val="100000"/>
              </a:lnSpc>
              <a:tabLst>
                <a:tab pos="1421765" algn="l"/>
              </a:tabLst>
            </a:pPr>
            <a:r>
              <a:rPr sz="2800" spc="-30" dirty="0">
                <a:latin typeface="Cambria Math"/>
                <a:cs typeface="Cambria Math"/>
              </a:rPr>
              <a:t>𝑛</a:t>
            </a:r>
            <a:r>
              <a:rPr sz="2800" spc="-25" dirty="0">
                <a:latin typeface="Cambria Math"/>
                <a:cs typeface="Cambria Math"/>
              </a:rPr>
              <a:t>ℎ</a:t>
            </a:r>
            <a:r>
              <a:rPr sz="2800" spc="-30" dirty="0">
                <a:latin typeface="Cambria Math"/>
                <a:cs typeface="Cambria Math"/>
              </a:rPr>
              <a:t>𝜈</a:t>
            </a:r>
            <a:r>
              <a:rPr sz="2800" spc="80"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30" dirty="0">
                <a:latin typeface="Cambria Math"/>
                <a:cs typeface="Cambria Math"/>
              </a:rPr>
              <a:t>𝐴</a:t>
            </a:r>
            <a:endParaRPr sz="2800">
              <a:latin typeface="Cambria Math"/>
              <a:cs typeface="Cambria Math"/>
            </a:endParaRPr>
          </a:p>
        </p:txBody>
      </p:sp>
      <p:sp>
        <p:nvSpPr>
          <p:cNvPr id="23" name="object 23"/>
          <p:cNvSpPr txBox="1"/>
          <p:nvPr/>
        </p:nvSpPr>
        <p:spPr>
          <a:xfrm>
            <a:off x="7634110" y="4501232"/>
            <a:ext cx="708660" cy="280035"/>
          </a:xfrm>
          <a:prstGeom prst="rect">
            <a:avLst/>
          </a:prstGeom>
        </p:spPr>
        <p:txBody>
          <a:bodyPr vert="horz" wrap="square" lIns="0" tIns="0" rIns="0" bIns="0" rtlCol="0">
            <a:spAutoFit/>
          </a:bodyPr>
          <a:lstStyle/>
          <a:p>
            <a:pPr marL="12700">
              <a:lnSpc>
                <a:spcPct val="100000"/>
              </a:lnSpc>
              <a:tabLst>
                <a:tab pos="399415" algn="l"/>
              </a:tabLst>
            </a:pPr>
            <a:r>
              <a:rPr sz="2000" spc="40" dirty="0">
                <a:latin typeface="Cambria Math"/>
                <a:cs typeface="Cambria Math"/>
              </a:rPr>
              <a:t>2	21</a:t>
            </a:r>
            <a:endParaRPr sz="2000">
              <a:latin typeface="Cambria Math"/>
              <a:cs typeface="Cambria Math"/>
            </a:endParaRPr>
          </a:p>
        </p:txBody>
      </p:sp>
      <p:sp>
        <p:nvSpPr>
          <p:cNvPr id="24" name="object 24"/>
          <p:cNvSpPr txBox="1"/>
          <p:nvPr/>
        </p:nvSpPr>
        <p:spPr>
          <a:xfrm>
            <a:off x="8408303" y="4349439"/>
            <a:ext cx="991235" cy="381000"/>
          </a:xfrm>
          <a:prstGeom prst="rect">
            <a:avLst/>
          </a:prstGeom>
        </p:spPr>
        <p:txBody>
          <a:bodyPr vert="horz" wrap="square" lIns="0" tIns="0" rIns="0" bIns="0" rtlCol="0">
            <a:spAutoFit/>
          </a:bodyPr>
          <a:lstStyle/>
          <a:p>
            <a:pPr marL="12700">
              <a:lnSpc>
                <a:spcPct val="100000"/>
              </a:lnSpc>
              <a:tabLst>
                <a:tab pos="751840" algn="l"/>
              </a:tabLst>
            </a:pPr>
            <a:r>
              <a:rPr sz="2800" spc="-25" dirty="0">
                <a:latin typeface="Cambria Math"/>
                <a:cs typeface="Cambria Math"/>
              </a:rPr>
              <a:t>−</a:t>
            </a:r>
            <a:r>
              <a:rPr sz="2800" spc="10" dirty="0">
                <a:latin typeface="Cambria Math"/>
                <a:cs typeface="Cambria Math"/>
              </a:rPr>
              <a:t> </a:t>
            </a:r>
            <a:r>
              <a:rPr sz="2800" spc="-30" dirty="0">
                <a:latin typeface="Cambria Math"/>
                <a:cs typeface="Cambria Math"/>
              </a:rPr>
              <a:t>𝑁</a:t>
            </a:r>
            <a:r>
              <a:rPr sz="2800" dirty="0">
                <a:latin typeface="Cambria Math"/>
                <a:cs typeface="Cambria Math"/>
              </a:rPr>
              <a:t>	</a:t>
            </a:r>
            <a:r>
              <a:rPr sz="2800" spc="-30" dirty="0">
                <a:latin typeface="Cambria Math"/>
                <a:cs typeface="Cambria Math"/>
              </a:rPr>
              <a:t>𝑅</a:t>
            </a:r>
            <a:endParaRPr sz="2800">
              <a:latin typeface="Cambria Math"/>
              <a:cs typeface="Cambria Math"/>
            </a:endParaRPr>
          </a:p>
        </p:txBody>
      </p:sp>
      <p:sp>
        <p:nvSpPr>
          <p:cNvPr id="25" name="object 25"/>
          <p:cNvSpPr txBox="1"/>
          <p:nvPr/>
        </p:nvSpPr>
        <p:spPr>
          <a:xfrm>
            <a:off x="8984757" y="4501232"/>
            <a:ext cx="555625" cy="280035"/>
          </a:xfrm>
          <a:prstGeom prst="rect">
            <a:avLst/>
          </a:prstGeom>
        </p:spPr>
        <p:txBody>
          <a:bodyPr vert="horz" wrap="square" lIns="0" tIns="0" rIns="0" bIns="0" rtlCol="0">
            <a:spAutoFit/>
          </a:bodyPr>
          <a:lstStyle/>
          <a:p>
            <a:pPr marL="12700">
              <a:lnSpc>
                <a:spcPct val="100000"/>
              </a:lnSpc>
              <a:tabLst>
                <a:tab pos="394970" algn="l"/>
              </a:tabLst>
            </a:pPr>
            <a:r>
              <a:rPr sz="2000" spc="40" dirty="0">
                <a:latin typeface="Cambria Math"/>
                <a:cs typeface="Cambria Math"/>
              </a:rPr>
              <a:t>2	2</a:t>
            </a:r>
            <a:endParaRPr sz="2000">
              <a:latin typeface="Cambria Math"/>
              <a:cs typeface="Cambria Math"/>
            </a:endParaRPr>
          </a:p>
        </p:txBody>
      </p:sp>
      <p:sp>
        <p:nvSpPr>
          <p:cNvPr id="26" name="object 26"/>
          <p:cNvSpPr txBox="1"/>
          <p:nvPr/>
        </p:nvSpPr>
        <p:spPr>
          <a:xfrm>
            <a:off x="1130308" y="5151559"/>
            <a:ext cx="6108692"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a:t>
            </a:r>
            <a:r>
              <a:rPr sz="2800" spc="-25" dirty="0">
                <a:latin typeface="Calibri"/>
                <a:cs typeface="Calibri"/>
              </a:rPr>
              <a:t>h</a:t>
            </a:r>
            <a:r>
              <a:rPr sz="2800" spc="-20" dirty="0">
                <a:latin typeface="Calibri"/>
                <a:cs typeface="Calibri"/>
              </a:rPr>
              <a:t>ot</a:t>
            </a:r>
            <a:r>
              <a:rPr sz="2800" spc="-5"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dens</a:t>
            </a:r>
            <a:r>
              <a:rPr sz="2800" spc="-10" dirty="0">
                <a:latin typeface="Calibri"/>
                <a:cs typeface="Calibri"/>
              </a:rPr>
              <a:t>ity</a:t>
            </a:r>
            <a:r>
              <a:rPr sz="2800" spc="-60" dirty="0">
                <a:latin typeface="Times New Roman"/>
                <a:cs typeface="Times New Roman"/>
              </a:rPr>
              <a:t> </a:t>
            </a:r>
            <a:r>
              <a:rPr sz="2800" spc="5" dirty="0">
                <a:latin typeface="Calibri"/>
                <a:cs typeface="Calibri"/>
              </a:rPr>
              <a:t>i</a:t>
            </a:r>
            <a:r>
              <a:rPr sz="2800" spc="-20" dirty="0">
                <a:latin typeface="Calibri"/>
                <a:cs typeface="Calibri"/>
              </a:rPr>
              <a:t>ns</a:t>
            </a:r>
            <a:r>
              <a:rPr sz="2800" spc="-10" dirty="0">
                <a:latin typeface="Calibri"/>
                <a:cs typeface="Calibri"/>
              </a:rPr>
              <a:t>i</a:t>
            </a:r>
            <a:r>
              <a:rPr sz="2800" spc="-20" dirty="0">
                <a:latin typeface="Calibri"/>
                <a:cs typeface="Calibri"/>
              </a:rPr>
              <a:t>d</a:t>
            </a:r>
            <a:r>
              <a:rPr sz="2800" spc="-15" dirty="0">
                <a:latin typeface="Calibri"/>
                <a:cs typeface="Calibri"/>
              </a:rPr>
              <a:t>e</a:t>
            </a:r>
            <a:r>
              <a:rPr sz="2800" spc="-60" dirty="0">
                <a:latin typeface="Times New Roman"/>
                <a:cs typeface="Times New Roman"/>
              </a:rPr>
              <a:t> </a:t>
            </a:r>
            <a:r>
              <a:rPr sz="2800" spc="-15" dirty="0">
                <a:latin typeface="Calibri"/>
                <a:cs typeface="Calibri"/>
              </a:rPr>
              <a:t>c</a:t>
            </a:r>
            <a:r>
              <a:rPr sz="2800" spc="-10" dirty="0">
                <a:latin typeface="Calibri"/>
                <a:cs typeface="Calibri"/>
              </a:rPr>
              <a:t>avity</a:t>
            </a:r>
            <a:r>
              <a:rPr lang="en-US" sz="2800" spc="-10" dirty="0">
                <a:latin typeface="Calibri"/>
                <a:cs typeface="Calibri"/>
              </a:rPr>
              <a:t> “n”</a:t>
            </a:r>
            <a:r>
              <a:rPr sz="2800" spc="-10" dirty="0">
                <a:latin typeface="Calibri"/>
                <a:cs typeface="Calibri"/>
              </a:rPr>
              <a:t>:</a:t>
            </a:r>
            <a:endParaRPr sz="2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8180" y="236204"/>
            <a:ext cx="9900285" cy="6369050"/>
          </a:xfrm>
          <a:prstGeom prst="rect">
            <a:avLst/>
          </a:prstGeom>
        </p:spPr>
        <p:txBody>
          <a:bodyPr vert="horz" wrap="square" lIns="0" tIns="0" rIns="0" bIns="0" rtlCol="0">
            <a:spAutoFit/>
          </a:bodyPr>
          <a:lstStyle/>
          <a:p>
            <a:pPr marL="236220">
              <a:lnSpc>
                <a:spcPct val="100000"/>
              </a:lnSpc>
            </a:pPr>
            <a:r>
              <a:rPr sz="400" spc="-10" dirty="0">
                <a:latin typeface="Calibri"/>
                <a:cs typeface="Calibri"/>
              </a:rPr>
              <a:t>[IMA</a:t>
            </a:r>
            <a:r>
              <a:rPr sz="400" spc="0" dirty="0">
                <a:latin typeface="Calibri"/>
                <a:cs typeface="Calibri"/>
              </a:rPr>
              <a:t>G</a:t>
            </a:r>
            <a:r>
              <a:rPr sz="400" spc="-5" dirty="0">
                <a:latin typeface="Calibri"/>
                <a:cs typeface="Calibri"/>
              </a:rPr>
              <a:t>E</a:t>
            </a:r>
            <a:r>
              <a:rPr sz="400" spc="-20" dirty="0">
                <a:latin typeface="Times New Roman"/>
                <a:cs typeface="Times New Roman"/>
              </a:rPr>
              <a:t> </a:t>
            </a:r>
            <a:r>
              <a:rPr sz="400" spc="0" dirty="0">
                <a:latin typeface="Calibri"/>
                <a:cs typeface="Calibri"/>
              </a:rPr>
              <a:t>R</a:t>
            </a:r>
            <a:r>
              <a:rPr sz="400" spc="-10" dirty="0">
                <a:latin typeface="Calibri"/>
                <a:cs typeface="Calibri"/>
              </a:rPr>
              <a:t>E</a:t>
            </a:r>
            <a:r>
              <a:rPr sz="400" spc="-15" dirty="0">
                <a:latin typeface="Calibri"/>
                <a:cs typeface="Calibri"/>
              </a:rPr>
              <a:t>Q</a:t>
            </a:r>
            <a:r>
              <a:rPr sz="400" spc="-5" dirty="0">
                <a:latin typeface="Calibri"/>
                <a:cs typeface="Calibri"/>
              </a:rPr>
              <a:t>U</a:t>
            </a:r>
            <a:r>
              <a:rPr sz="400" spc="-10" dirty="0">
                <a:latin typeface="Calibri"/>
                <a:cs typeface="Calibri"/>
              </a:rPr>
              <a:t>I</a:t>
            </a:r>
            <a:r>
              <a:rPr sz="400" spc="-5" dirty="0">
                <a:latin typeface="Calibri"/>
                <a:cs typeface="Calibri"/>
              </a:rPr>
              <a:t>R</a:t>
            </a:r>
            <a:r>
              <a:rPr sz="400" spc="0" dirty="0">
                <a:latin typeface="Calibri"/>
                <a:cs typeface="Calibri"/>
              </a:rPr>
              <a:t>E</a:t>
            </a:r>
            <a:r>
              <a:rPr sz="400" spc="-10" dirty="0">
                <a:latin typeface="Calibri"/>
                <a:cs typeface="Calibri"/>
              </a:rPr>
              <a:t>D</a:t>
            </a:r>
            <a:r>
              <a:rPr sz="400" spc="-5" dirty="0">
                <a:latin typeface="Calibri"/>
                <a:cs typeface="Calibri"/>
              </a:rPr>
              <a:t>:</a:t>
            </a:r>
            <a:r>
              <a:rPr sz="400" spc="-15" dirty="0">
                <a:latin typeface="Times New Roman"/>
                <a:cs typeface="Times New Roman"/>
              </a:rPr>
              <a:t> </a:t>
            </a:r>
            <a:r>
              <a:rPr sz="400" spc="-5" dirty="0">
                <a:latin typeface="Calibri"/>
                <a:cs typeface="Calibri"/>
              </a:rPr>
              <a:t>P</a:t>
            </a:r>
            <a:r>
              <a:rPr sz="400" spc="5" dirty="0">
                <a:latin typeface="Calibri"/>
                <a:cs typeface="Calibri"/>
              </a:rPr>
              <a:t>r</a:t>
            </a:r>
            <a:r>
              <a:rPr sz="400" spc="-10" dirty="0">
                <a:latin typeface="Calibri"/>
                <a:cs typeface="Calibri"/>
              </a:rPr>
              <a:t>o</a:t>
            </a:r>
            <a:r>
              <a:rPr sz="400" spc="-5" dirty="0">
                <a:latin typeface="Calibri"/>
                <a:cs typeface="Calibri"/>
              </a:rPr>
              <a:t>v</a:t>
            </a:r>
            <a:r>
              <a:rPr sz="400" dirty="0">
                <a:latin typeface="Calibri"/>
                <a:cs typeface="Calibri"/>
              </a:rPr>
              <a:t>i</a:t>
            </a:r>
            <a:r>
              <a:rPr sz="400" spc="-10" dirty="0">
                <a:latin typeface="Calibri"/>
                <a:cs typeface="Calibri"/>
              </a:rPr>
              <a:t>d</a:t>
            </a:r>
            <a:r>
              <a:rPr sz="400" spc="-5" dirty="0">
                <a:latin typeface="Calibri"/>
                <a:cs typeface="Calibri"/>
              </a:rPr>
              <a:t>e</a:t>
            </a:r>
            <a:r>
              <a:rPr sz="400" spc="-10" dirty="0">
                <a:latin typeface="Times New Roman"/>
                <a:cs typeface="Times New Roman"/>
              </a:rPr>
              <a:t> </a:t>
            </a:r>
            <a:r>
              <a:rPr sz="400" spc="-5" dirty="0">
                <a:latin typeface="Calibri"/>
                <a:cs typeface="Calibri"/>
              </a:rPr>
              <a:t>a</a:t>
            </a:r>
            <a:r>
              <a:rPr sz="400" spc="-5" dirty="0">
                <a:latin typeface="Times New Roman"/>
                <a:cs typeface="Times New Roman"/>
              </a:rPr>
              <a:t> </a:t>
            </a:r>
            <a:r>
              <a:rPr sz="400" spc="-5" dirty="0">
                <a:latin typeface="Calibri"/>
                <a:cs typeface="Calibri"/>
              </a:rPr>
              <a:t>m</a:t>
            </a:r>
            <a:r>
              <a:rPr sz="400" spc="-10" dirty="0">
                <a:latin typeface="Calibri"/>
                <a:cs typeface="Calibri"/>
              </a:rPr>
              <a:t>on</a:t>
            </a:r>
            <a:r>
              <a:rPr sz="400" spc="-5" dirty="0">
                <a:latin typeface="Calibri"/>
                <a:cs typeface="Calibri"/>
              </a:rPr>
              <a:t>ta</a:t>
            </a:r>
            <a:r>
              <a:rPr sz="400" spc="5" dirty="0">
                <a:latin typeface="Calibri"/>
                <a:cs typeface="Calibri"/>
              </a:rPr>
              <a:t>g</a:t>
            </a:r>
            <a:r>
              <a:rPr sz="400" spc="-5" dirty="0">
                <a:latin typeface="Calibri"/>
                <a:cs typeface="Calibri"/>
              </a:rPr>
              <a:t>e</a:t>
            </a:r>
            <a:r>
              <a:rPr sz="400" spc="-10" dirty="0">
                <a:latin typeface="Calibri"/>
                <a:cs typeface="Calibri"/>
              </a:rPr>
              <a:t>-</a:t>
            </a:r>
            <a:r>
              <a:rPr sz="400" spc="-5" dirty="0">
                <a:latin typeface="Calibri"/>
                <a:cs typeface="Calibri"/>
              </a:rPr>
              <a:t>sty</a:t>
            </a:r>
            <a:r>
              <a:rPr sz="400" dirty="0">
                <a:latin typeface="Calibri"/>
                <a:cs typeface="Calibri"/>
              </a:rPr>
              <a:t>l</a:t>
            </a:r>
            <a:r>
              <a:rPr sz="400" spc="-5" dirty="0">
                <a:latin typeface="Calibri"/>
                <a:cs typeface="Calibri"/>
              </a:rPr>
              <a:t>e</a:t>
            </a:r>
            <a:r>
              <a:rPr sz="400" spc="-10" dirty="0">
                <a:latin typeface="Times New Roman"/>
                <a:cs typeface="Times New Roman"/>
              </a:rPr>
              <a:t> </a:t>
            </a:r>
            <a:r>
              <a:rPr sz="400" spc="-10" dirty="0">
                <a:latin typeface="Calibri"/>
                <a:cs typeface="Calibri"/>
              </a:rPr>
              <a:t>S</a:t>
            </a:r>
            <a:r>
              <a:rPr sz="400" spc="-5" dirty="0">
                <a:latin typeface="Calibri"/>
                <a:cs typeface="Calibri"/>
              </a:rPr>
              <a:t>li</a:t>
            </a:r>
            <a:r>
              <a:rPr sz="400" dirty="0">
                <a:latin typeface="Calibri"/>
                <a:cs typeface="Calibri"/>
              </a:rPr>
              <a:t>d</a:t>
            </a:r>
            <a:r>
              <a:rPr sz="400" spc="-5" dirty="0">
                <a:latin typeface="Calibri"/>
                <a:cs typeface="Calibri"/>
              </a:rPr>
              <a:t>e</a:t>
            </a:r>
            <a:r>
              <a:rPr sz="400" spc="-10" dirty="0">
                <a:latin typeface="Times New Roman"/>
                <a:cs typeface="Times New Roman"/>
              </a:rPr>
              <a:t> </a:t>
            </a:r>
            <a:r>
              <a:rPr sz="400" spc="-10" dirty="0">
                <a:latin typeface="Calibri"/>
                <a:cs typeface="Calibri"/>
              </a:rPr>
              <a:t>b</a:t>
            </a:r>
            <a:r>
              <a:rPr sz="400" spc="-5" dirty="0">
                <a:latin typeface="Calibri"/>
                <a:cs typeface="Calibri"/>
              </a:rPr>
              <a:t>ack</a:t>
            </a:r>
            <a:r>
              <a:rPr sz="400" dirty="0">
                <a:latin typeface="Calibri"/>
                <a:cs typeface="Calibri"/>
              </a:rPr>
              <a:t>gr</a:t>
            </a:r>
            <a:r>
              <a:rPr sz="400" spc="-10" dirty="0">
                <a:latin typeface="Calibri"/>
                <a:cs typeface="Calibri"/>
              </a:rPr>
              <a:t>o</a:t>
            </a:r>
            <a:r>
              <a:rPr sz="400" dirty="0">
                <a:latin typeface="Calibri"/>
                <a:cs typeface="Calibri"/>
              </a:rPr>
              <a:t>u</a:t>
            </a:r>
            <a:r>
              <a:rPr sz="400" spc="-10" dirty="0">
                <a:latin typeface="Calibri"/>
                <a:cs typeface="Calibri"/>
              </a:rPr>
              <a:t>n</a:t>
            </a:r>
            <a:r>
              <a:rPr sz="400" spc="-5" dirty="0">
                <a:latin typeface="Calibri"/>
                <a:cs typeface="Calibri"/>
              </a:rPr>
              <a:t>d</a:t>
            </a:r>
            <a:r>
              <a:rPr sz="400" spc="-10" dirty="0">
                <a:latin typeface="Times New Roman"/>
                <a:cs typeface="Times New Roman"/>
              </a:rPr>
              <a:t> </a:t>
            </a:r>
            <a:r>
              <a:rPr sz="400" spc="-5" dirty="0">
                <a:latin typeface="Calibri"/>
                <a:cs typeface="Calibri"/>
              </a:rPr>
              <a:t>s</a:t>
            </a:r>
            <a:r>
              <a:rPr sz="400" dirty="0">
                <a:latin typeface="Calibri"/>
                <a:cs typeface="Calibri"/>
              </a:rPr>
              <a:t>h</a:t>
            </a:r>
            <a:r>
              <a:rPr sz="400" spc="-10" dirty="0">
                <a:latin typeface="Calibri"/>
                <a:cs typeface="Calibri"/>
              </a:rPr>
              <a:t>ow</a:t>
            </a:r>
            <a:r>
              <a:rPr sz="400" spc="-5" dirty="0">
                <a:latin typeface="Calibri"/>
                <a:cs typeface="Calibri"/>
              </a:rPr>
              <a:t>i</a:t>
            </a:r>
            <a:r>
              <a:rPr sz="400" spc="-10" dirty="0">
                <a:latin typeface="Calibri"/>
                <a:cs typeface="Calibri"/>
              </a:rPr>
              <a:t>n</a:t>
            </a:r>
            <a:r>
              <a:rPr sz="400" spc="-5" dirty="0">
                <a:latin typeface="Calibri"/>
                <a:cs typeface="Calibri"/>
              </a:rPr>
              <a:t>g</a:t>
            </a:r>
            <a:r>
              <a:rPr sz="400" spc="-15" dirty="0">
                <a:latin typeface="Times New Roman"/>
                <a:cs typeface="Times New Roman"/>
              </a:rPr>
              <a:t> </a:t>
            </a:r>
            <a:r>
              <a:rPr sz="400" spc="-5" dirty="0">
                <a:latin typeface="Calibri"/>
                <a:cs typeface="Calibri"/>
              </a:rPr>
              <a:t>(i)</a:t>
            </a:r>
            <a:r>
              <a:rPr sz="400" spc="-5" dirty="0">
                <a:latin typeface="Times New Roman"/>
                <a:cs typeface="Times New Roman"/>
              </a:rPr>
              <a:t> </a:t>
            </a:r>
            <a:r>
              <a:rPr sz="400" spc="-5" dirty="0">
                <a:latin typeface="Calibri"/>
                <a:cs typeface="Calibri"/>
              </a:rPr>
              <a:t>a</a:t>
            </a:r>
            <a:r>
              <a:rPr sz="400" spc="-5" dirty="0">
                <a:latin typeface="Times New Roman"/>
                <a:cs typeface="Times New Roman"/>
              </a:rPr>
              <a:t> </a:t>
            </a:r>
            <a:r>
              <a:rPr sz="400" spc="-10" dirty="0">
                <a:latin typeface="Calibri"/>
                <a:cs typeface="Calibri"/>
              </a:rPr>
              <a:t>n</a:t>
            </a:r>
            <a:r>
              <a:rPr sz="400" spc="-5" dirty="0">
                <a:latin typeface="Calibri"/>
                <a:cs typeface="Calibri"/>
              </a:rPr>
              <a:t>a</a:t>
            </a:r>
            <a:r>
              <a:rPr sz="400" dirty="0">
                <a:latin typeface="Calibri"/>
                <a:cs typeface="Calibri"/>
              </a:rPr>
              <a:t>rr</a:t>
            </a:r>
            <a:r>
              <a:rPr sz="400" spc="-10" dirty="0">
                <a:latin typeface="Calibri"/>
                <a:cs typeface="Calibri"/>
              </a:rPr>
              <a:t>ow</a:t>
            </a:r>
            <a:r>
              <a:rPr sz="400" spc="-15" dirty="0">
                <a:latin typeface="Times New Roman"/>
                <a:cs typeface="Times New Roman"/>
              </a:rPr>
              <a:t> </a:t>
            </a:r>
            <a:r>
              <a:rPr sz="400" spc="-5" dirty="0">
                <a:latin typeface="Calibri"/>
                <a:cs typeface="Calibri"/>
              </a:rPr>
              <a:t>las</a:t>
            </a:r>
            <a:r>
              <a:rPr sz="400" spc="-10" dirty="0">
                <a:latin typeface="Calibri"/>
                <a:cs typeface="Calibri"/>
              </a:rPr>
              <a:t>e</a:t>
            </a:r>
            <a:r>
              <a:rPr sz="400" spc="-5" dirty="0">
                <a:latin typeface="Calibri"/>
                <a:cs typeface="Calibri"/>
              </a:rPr>
              <a:t>r</a:t>
            </a:r>
            <a:r>
              <a:rPr sz="400" dirty="0">
                <a:latin typeface="Times New Roman"/>
                <a:cs typeface="Times New Roman"/>
              </a:rPr>
              <a:t> </a:t>
            </a:r>
            <a:r>
              <a:rPr sz="400" spc="-5" dirty="0">
                <a:latin typeface="Calibri"/>
                <a:cs typeface="Calibri"/>
              </a:rPr>
              <a:t>li</a:t>
            </a:r>
            <a:r>
              <a:rPr sz="400" spc="-10" dirty="0">
                <a:latin typeface="Calibri"/>
                <a:cs typeface="Calibri"/>
              </a:rPr>
              <a:t>n</a:t>
            </a:r>
            <a:r>
              <a:rPr sz="400" spc="-5" dirty="0">
                <a:latin typeface="Calibri"/>
                <a:cs typeface="Calibri"/>
              </a:rPr>
              <a:t>e</a:t>
            </a:r>
            <a:r>
              <a:rPr sz="400" spc="-10" dirty="0">
                <a:latin typeface="Times New Roman"/>
                <a:cs typeface="Times New Roman"/>
              </a:rPr>
              <a:t> </a:t>
            </a:r>
            <a:r>
              <a:rPr sz="400" spc="-5" dirty="0">
                <a:latin typeface="Calibri"/>
                <a:cs typeface="Calibri"/>
              </a:rPr>
              <a:t>v</a:t>
            </a:r>
            <a:r>
              <a:rPr sz="400" spc="-10" dirty="0">
                <a:latin typeface="Calibri"/>
                <a:cs typeface="Calibri"/>
              </a:rPr>
              <a:t>e</a:t>
            </a:r>
            <a:r>
              <a:rPr sz="400" dirty="0">
                <a:latin typeface="Calibri"/>
                <a:cs typeface="Calibri"/>
              </a:rPr>
              <a:t>r</a:t>
            </a:r>
            <a:r>
              <a:rPr sz="400" spc="-5" dirty="0">
                <a:latin typeface="Calibri"/>
                <a:cs typeface="Calibri"/>
              </a:rPr>
              <a:t>s</a:t>
            </a:r>
            <a:r>
              <a:rPr sz="400" spc="-10" dirty="0">
                <a:latin typeface="Calibri"/>
                <a:cs typeface="Calibri"/>
              </a:rPr>
              <a:t>u</a:t>
            </a:r>
            <a:r>
              <a:rPr sz="400" spc="-5" dirty="0">
                <a:latin typeface="Calibri"/>
                <a:cs typeface="Calibri"/>
              </a:rPr>
              <a:t>s</a:t>
            </a:r>
            <a:r>
              <a:rPr sz="400" spc="-5" dirty="0">
                <a:latin typeface="Times New Roman"/>
                <a:cs typeface="Times New Roman"/>
              </a:rPr>
              <a:t> </a:t>
            </a:r>
            <a:r>
              <a:rPr sz="400" spc="-5" dirty="0">
                <a:latin typeface="Calibri"/>
                <a:cs typeface="Calibri"/>
              </a:rPr>
              <a:t>a</a:t>
            </a:r>
            <a:r>
              <a:rPr sz="400" spc="-5" dirty="0">
                <a:latin typeface="Times New Roman"/>
                <a:cs typeface="Times New Roman"/>
              </a:rPr>
              <a:t> </a:t>
            </a:r>
            <a:r>
              <a:rPr sz="400" spc="-10" dirty="0">
                <a:latin typeface="Calibri"/>
                <a:cs typeface="Calibri"/>
              </a:rPr>
              <a:t>b</a:t>
            </a:r>
            <a:r>
              <a:rPr sz="400" dirty="0">
                <a:latin typeface="Calibri"/>
                <a:cs typeface="Calibri"/>
              </a:rPr>
              <a:t>r</a:t>
            </a:r>
            <a:r>
              <a:rPr sz="400" spc="-10" dirty="0">
                <a:latin typeface="Calibri"/>
                <a:cs typeface="Calibri"/>
              </a:rPr>
              <a:t>o</a:t>
            </a:r>
            <a:r>
              <a:rPr sz="400" spc="0" dirty="0">
                <a:latin typeface="Calibri"/>
                <a:cs typeface="Calibri"/>
              </a:rPr>
              <a:t>a</a:t>
            </a:r>
            <a:r>
              <a:rPr sz="400" spc="-5" dirty="0">
                <a:latin typeface="Calibri"/>
                <a:cs typeface="Calibri"/>
              </a:rPr>
              <a:t>d</a:t>
            </a:r>
            <a:r>
              <a:rPr sz="400" spc="-25" dirty="0">
                <a:latin typeface="Times New Roman"/>
                <a:cs typeface="Times New Roman"/>
              </a:rPr>
              <a:t> </a:t>
            </a:r>
            <a:r>
              <a:rPr sz="400" spc="-5" dirty="0">
                <a:latin typeface="Calibri"/>
                <a:cs typeface="Calibri"/>
              </a:rPr>
              <a:t>lamp</a:t>
            </a:r>
            <a:r>
              <a:rPr sz="400" spc="-10" dirty="0">
                <a:latin typeface="Times New Roman"/>
                <a:cs typeface="Times New Roman"/>
              </a:rPr>
              <a:t> </a:t>
            </a:r>
            <a:r>
              <a:rPr sz="400" spc="-5" dirty="0">
                <a:latin typeface="Calibri"/>
                <a:cs typeface="Calibri"/>
              </a:rPr>
              <a:t>s</a:t>
            </a:r>
            <a:r>
              <a:rPr sz="400" dirty="0">
                <a:latin typeface="Calibri"/>
                <a:cs typeface="Calibri"/>
              </a:rPr>
              <a:t>p</a:t>
            </a:r>
            <a:r>
              <a:rPr sz="400" spc="-10" dirty="0">
                <a:latin typeface="Calibri"/>
                <a:cs typeface="Calibri"/>
              </a:rPr>
              <a:t>e</a:t>
            </a:r>
            <a:r>
              <a:rPr sz="400" spc="-5" dirty="0">
                <a:latin typeface="Calibri"/>
                <a:cs typeface="Calibri"/>
              </a:rPr>
              <a:t>ct</a:t>
            </a:r>
            <a:r>
              <a:rPr sz="400" dirty="0">
                <a:latin typeface="Calibri"/>
                <a:cs typeface="Calibri"/>
              </a:rPr>
              <a:t>ru</a:t>
            </a:r>
            <a:r>
              <a:rPr sz="400" spc="-15" dirty="0">
                <a:latin typeface="Calibri"/>
                <a:cs typeface="Calibri"/>
              </a:rPr>
              <a:t>m</a:t>
            </a:r>
            <a:r>
              <a:rPr sz="400" spc="-5" dirty="0">
                <a:latin typeface="Calibri"/>
                <a:cs typeface="Calibri"/>
              </a:rPr>
              <a:t>,</a:t>
            </a:r>
            <a:r>
              <a:rPr sz="400" spc="-10" dirty="0">
                <a:latin typeface="Times New Roman"/>
                <a:cs typeface="Times New Roman"/>
              </a:rPr>
              <a:t> </a:t>
            </a:r>
            <a:r>
              <a:rPr sz="400" spc="-5" dirty="0">
                <a:latin typeface="Calibri"/>
                <a:cs typeface="Calibri"/>
              </a:rPr>
              <a:t>(ii)</a:t>
            </a:r>
            <a:r>
              <a:rPr sz="400" spc="-20" dirty="0">
                <a:latin typeface="Times New Roman"/>
                <a:cs typeface="Times New Roman"/>
              </a:rPr>
              <a:t> </a:t>
            </a:r>
            <a:r>
              <a:rPr sz="400" spc="-5" dirty="0">
                <a:latin typeface="Calibri"/>
                <a:cs typeface="Calibri"/>
              </a:rPr>
              <a:t>a</a:t>
            </a:r>
            <a:r>
              <a:rPr sz="400" spc="-5" dirty="0">
                <a:latin typeface="Times New Roman"/>
                <a:cs typeface="Times New Roman"/>
              </a:rPr>
              <a:t> </a:t>
            </a:r>
            <a:r>
              <a:rPr sz="400" spc="-10" dirty="0">
                <a:latin typeface="Calibri"/>
                <a:cs typeface="Calibri"/>
              </a:rPr>
              <a:t>h</a:t>
            </a:r>
            <a:r>
              <a:rPr sz="400" spc="-5" dirty="0">
                <a:latin typeface="Calibri"/>
                <a:cs typeface="Calibri"/>
              </a:rPr>
              <a:t>i</a:t>
            </a:r>
            <a:r>
              <a:rPr sz="400" dirty="0">
                <a:latin typeface="Calibri"/>
                <a:cs typeface="Calibri"/>
              </a:rPr>
              <a:t>g</a:t>
            </a:r>
            <a:r>
              <a:rPr sz="400" spc="-10" dirty="0">
                <a:latin typeface="Calibri"/>
                <a:cs typeface="Calibri"/>
              </a:rPr>
              <a:t>h</a:t>
            </a:r>
            <a:r>
              <a:rPr sz="400" spc="-5" dirty="0">
                <a:latin typeface="Calibri"/>
                <a:cs typeface="Calibri"/>
              </a:rPr>
              <a:t>ly</a:t>
            </a:r>
            <a:r>
              <a:rPr sz="400" spc="-20" dirty="0">
                <a:latin typeface="Times New Roman"/>
                <a:cs typeface="Times New Roman"/>
              </a:rPr>
              <a:t> </a:t>
            </a:r>
            <a:r>
              <a:rPr sz="400" spc="-5" dirty="0">
                <a:latin typeface="Calibri"/>
                <a:cs typeface="Calibri"/>
              </a:rPr>
              <a:t>c</a:t>
            </a:r>
            <a:r>
              <a:rPr sz="400" spc="-10" dirty="0">
                <a:latin typeface="Calibri"/>
                <a:cs typeface="Calibri"/>
              </a:rPr>
              <a:t>o</a:t>
            </a:r>
            <a:r>
              <a:rPr sz="400" spc="-5" dirty="0">
                <a:latin typeface="Calibri"/>
                <a:cs typeface="Calibri"/>
              </a:rPr>
              <a:t>lli</a:t>
            </a:r>
            <a:r>
              <a:rPr sz="400" spc="-15" dirty="0">
                <a:latin typeface="Calibri"/>
                <a:cs typeface="Calibri"/>
              </a:rPr>
              <a:t>m</a:t>
            </a:r>
            <a:r>
              <a:rPr sz="400" spc="-5" dirty="0">
                <a:latin typeface="Calibri"/>
                <a:cs typeface="Calibri"/>
              </a:rPr>
              <a:t>a</a:t>
            </a:r>
            <a:r>
              <a:rPr sz="400" spc="0" dirty="0">
                <a:latin typeface="Calibri"/>
                <a:cs typeface="Calibri"/>
              </a:rPr>
              <a:t>t</a:t>
            </a:r>
            <a:r>
              <a:rPr sz="400" spc="-10" dirty="0">
                <a:latin typeface="Calibri"/>
                <a:cs typeface="Calibri"/>
              </a:rPr>
              <a:t>e</a:t>
            </a:r>
            <a:r>
              <a:rPr sz="400" spc="-5" dirty="0">
                <a:latin typeface="Calibri"/>
                <a:cs typeface="Calibri"/>
              </a:rPr>
              <a:t>d</a:t>
            </a:r>
            <a:r>
              <a:rPr sz="400" spc="-10" dirty="0">
                <a:latin typeface="Times New Roman"/>
                <a:cs typeface="Times New Roman"/>
              </a:rPr>
              <a:t> </a:t>
            </a:r>
            <a:r>
              <a:rPr sz="400" dirty="0">
                <a:latin typeface="Calibri"/>
                <a:cs typeface="Calibri"/>
              </a:rPr>
              <a:t>b</a:t>
            </a:r>
            <a:r>
              <a:rPr sz="400" spc="-10" dirty="0">
                <a:latin typeface="Calibri"/>
                <a:cs typeface="Calibri"/>
              </a:rPr>
              <a:t>e</a:t>
            </a:r>
            <a:r>
              <a:rPr sz="400" spc="0" dirty="0">
                <a:latin typeface="Calibri"/>
                <a:cs typeface="Calibri"/>
              </a:rPr>
              <a:t>a</a:t>
            </a:r>
            <a:r>
              <a:rPr sz="400" spc="-10" dirty="0">
                <a:latin typeface="Calibri"/>
                <a:cs typeface="Calibri"/>
              </a:rPr>
              <a:t>m</a:t>
            </a:r>
            <a:r>
              <a:rPr sz="400" spc="-10" dirty="0">
                <a:latin typeface="Times New Roman"/>
                <a:cs typeface="Times New Roman"/>
              </a:rPr>
              <a:t> </a:t>
            </a:r>
            <a:r>
              <a:rPr sz="400" spc="-10" dirty="0">
                <a:latin typeface="Calibri"/>
                <a:cs typeface="Calibri"/>
              </a:rPr>
              <a:t>p</a:t>
            </a:r>
            <a:r>
              <a:rPr sz="400" spc="-5" dirty="0">
                <a:latin typeface="Calibri"/>
                <a:cs typeface="Calibri"/>
              </a:rPr>
              <a:t>assi</a:t>
            </a:r>
            <a:r>
              <a:rPr sz="400" spc="-10" dirty="0">
                <a:latin typeface="Calibri"/>
                <a:cs typeface="Calibri"/>
              </a:rPr>
              <a:t>n</a:t>
            </a:r>
            <a:r>
              <a:rPr sz="400" spc="-5" dirty="0">
                <a:latin typeface="Calibri"/>
                <a:cs typeface="Calibri"/>
              </a:rPr>
              <a:t>g</a:t>
            </a:r>
            <a:r>
              <a:rPr sz="400" spc="-15" dirty="0">
                <a:latin typeface="Times New Roman"/>
                <a:cs typeface="Times New Roman"/>
              </a:rPr>
              <a:t> </a:t>
            </a:r>
            <a:r>
              <a:rPr sz="400" spc="0" dirty="0">
                <a:latin typeface="Calibri"/>
                <a:cs typeface="Calibri"/>
              </a:rPr>
              <a:t>t</a:t>
            </a:r>
            <a:r>
              <a:rPr sz="400" spc="25" dirty="0">
                <a:latin typeface="Calibri"/>
                <a:cs typeface="Calibri"/>
              </a:rPr>
              <a:t>h</a:t>
            </a:r>
            <a:r>
              <a:rPr sz="400" dirty="0">
                <a:latin typeface="Calibri"/>
                <a:cs typeface="Calibri"/>
              </a:rPr>
              <a:t>ro</a:t>
            </a:r>
            <a:r>
              <a:rPr sz="400" spc="-10" dirty="0">
                <a:latin typeface="Calibri"/>
                <a:cs typeface="Calibri"/>
              </a:rPr>
              <a:t>u</a:t>
            </a:r>
            <a:r>
              <a:rPr sz="400" dirty="0">
                <a:latin typeface="Calibri"/>
                <a:cs typeface="Calibri"/>
              </a:rPr>
              <a:t>g</a:t>
            </a:r>
            <a:r>
              <a:rPr sz="400" spc="-5" dirty="0">
                <a:latin typeface="Calibri"/>
                <a:cs typeface="Calibri"/>
              </a:rPr>
              <a:t>h</a:t>
            </a:r>
            <a:r>
              <a:rPr sz="400" spc="-25" dirty="0">
                <a:latin typeface="Times New Roman"/>
                <a:cs typeface="Times New Roman"/>
              </a:rPr>
              <a:t> </a:t>
            </a:r>
            <a:r>
              <a:rPr sz="400" spc="0" dirty="0">
                <a:latin typeface="Calibri"/>
                <a:cs typeface="Calibri"/>
              </a:rPr>
              <a:t>a</a:t>
            </a:r>
            <a:r>
              <a:rPr sz="400" spc="-5" dirty="0">
                <a:latin typeface="Calibri"/>
                <a:cs typeface="Calibri"/>
              </a:rPr>
              <a:t>n</a:t>
            </a:r>
            <a:r>
              <a:rPr sz="400" spc="-25" dirty="0">
                <a:latin typeface="Times New Roman"/>
                <a:cs typeface="Times New Roman"/>
              </a:rPr>
              <a:t> </a:t>
            </a:r>
            <a:r>
              <a:rPr sz="400" spc="0" dirty="0">
                <a:latin typeface="Calibri"/>
                <a:cs typeface="Calibri"/>
              </a:rPr>
              <a:t>a</a:t>
            </a:r>
            <a:r>
              <a:rPr sz="400" spc="-10" dirty="0">
                <a:latin typeface="Calibri"/>
                <a:cs typeface="Calibri"/>
              </a:rPr>
              <a:t>b</a:t>
            </a:r>
            <a:r>
              <a:rPr sz="400" spc="-5" dirty="0">
                <a:latin typeface="Calibri"/>
                <a:cs typeface="Calibri"/>
              </a:rPr>
              <a:t>s</a:t>
            </a:r>
            <a:r>
              <a:rPr sz="400" spc="-10" dirty="0">
                <a:latin typeface="Calibri"/>
                <a:cs typeface="Calibri"/>
              </a:rPr>
              <a:t>o</a:t>
            </a:r>
            <a:r>
              <a:rPr sz="400" spc="5" dirty="0">
                <a:latin typeface="Calibri"/>
                <a:cs typeface="Calibri"/>
              </a:rPr>
              <a:t>r</a:t>
            </a:r>
            <a:r>
              <a:rPr sz="400" spc="-10" dirty="0">
                <a:latin typeface="Calibri"/>
                <a:cs typeface="Calibri"/>
              </a:rPr>
              <a:t>p</a:t>
            </a:r>
            <a:r>
              <a:rPr sz="400" spc="-5" dirty="0">
                <a:latin typeface="Calibri"/>
                <a:cs typeface="Calibri"/>
              </a:rPr>
              <a:t>ti</a:t>
            </a:r>
            <a:r>
              <a:rPr sz="400" spc="-10" dirty="0">
                <a:latin typeface="Calibri"/>
                <a:cs typeface="Calibri"/>
              </a:rPr>
              <a:t>o</a:t>
            </a:r>
            <a:r>
              <a:rPr sz="400" spc="-5" dirty="0">
                <a:latin typeface="Calibri"/>
                <a:cs typeface="Calibri"/>
              </a:rPr>
              <a:t>n</a:t>
            </a:r>
            <a:r>
              <a:rPr sz="400" spc="-10" dirty="0">
                <a:latin typeface="Times New Roman"/>
                <a:cs typeface="Times New Roman"/>
              </a:rPr>
              <a:t> </a:t>
            </a:r>
            <a:r>
              <a:rPr sz="400" spc="0" dirty="0">
                <a:latin typeface="Calibri"/>
                <a:cs typeface="Calibri"/>
              </a:rPr>
              <a:t>c</a:t>
            </a:r>
            <a:r>
              <a:rPr sz="400" spc="-10" dirty="0">
                <a:latin typeface="Calibri"/>
                <a:cs typeface="Calibri"/>
              </a:rPr>
              <a:t>e</a:t>
            </a:r>
            <a:r>
              <a:rPr sz="400" spc="-5" dirty="0">
                <a:latin typeface="Calibri"/>
                <a:cs typeface="Calibri"/>
              </a:rPr>
              <a:t>ll,</a:t>
            </a:r>
            <a:r>
              <a:rPr sz="400" spc="-20" dirty="0">
                <a:latin typeface="Times New Roman"/>
                <a:cs typeface="Times New Roman"/>
              </a:rPr>
              <a:t> </a:t>
            </a:r>
            <a:r>
              <a:rPr sz="400" spc="-5" dirty="0">
                <a:latin typeface="Calibri"/>
                <a:cs typeface="Calibri"/>
              </a:rPr>
              <a:t>(iii)</a:t>
            </a:r>
            <a:r>
              <a:rPr sz="400" spc="-20" dirty="0">
                <a:latin typeface="Times New Roman"/>
                <a:cs typeface="Times New Roman"/>
              </a:rPr>
              <a:t> </a:t>
            </a:r>
            <a:r>
              <a:rPr sz="400" spc="-5" dirty="0">
                <a:latin typeface="Calibri"/>
                <a:cs typeface="Calibri"/>
              </a:rPr>
              <a:t>a</a:t>
            </a:r>
            <a:r>
              <a:rPr sz="400" spc="-15" dirty="0">
                <a:latin typeface="Times New Roman"/>
                <a:cs typeface="Times New Roman"/>
              </a:rPr>
              <a:t> </a:t>
            </a:r>
            <a:r>
              <a:rPr sz="400" spc="-5" dirty="0">
                <a:latin typeface="Calibri"/>
                <a:cs typeface="Calibri"/>
              </a:rPr>
              <a:t>fr</a:t>
            </a:r>
            <a:r>
              <a:rPr sz="400" dirty="0">
                <a:latin typeface="Calibri"/>
                <a:cs typeface="Calibri"/>
              </a:rPr>
              <a:t>e</a:t>
            </a:r>
            <a:r>
              <a:rPr sz="400" spc="-10" dirty="0">
                <a:latin typeface="Calibri"/>
                <a:cs typeface="Calibri"/>
              </a:rPr>
              <a:t>q</a:t>
            </a:r>
            <a:r>
              <a:rPr sz="400" dirty="0">
                <a:latin typeface="Calibri"/>
                <a:cs typeface="Calibri"/>
              </a:rPr>
              <a:t>ue</a:t>
            </a:r>
            <a:r>
              <a:rPr sz="400" spc="-10" dirty="0">
                <a:latin typeface="Calibri"/>
                <a:cs typeface="Calibri"/>
              </a:rPr>
              <a:t>n</a:t>
            </a:r>
            <a:r>
              <a:rPr sz="400" spc="-5" dirty="0">
                <a:latin typeface="Calibri"/>
                <a:cs typeface="Calibri"/>
              </a:rPr>
              <a:t>c</a:t>
            </a:r>
            <a:r>
              <a:rPr sz="400" spc="0" dirty="0">
                <a:latin typeface="Calibri"/>
                <a:cs typeface="Calibri"/>
              </a:rPr>
              <a:t>y</a:t>
            </a:r>
            <a:r>
              <a:rPr sz="400" spc="-10" dirty="0">
                <a:latin typeface="Calibri"/>
                <a:cs typeface="Calibri"/>
              </a:rPr>
              <a:t>-</a:t>
            </a:r>
            <a:r>
              <a:rPr sz="400" spc="0" dirty="0">
                <a:latin typeface="Calibri"/>
                <a:cs typeface="Calibri"/>
              </a:rPr>
              <a:t>t</a:t>
            </a:r>
            <a:r>
              <a:rPr sz="400" spc="-10" dirty="0">
                <a:latin typeface="Calibri"/>
                <a:cs typeface="Calibri"/>
              </a:rPr>
              <a:t>un</a:t>
            </a:r>
            <a:r>
              <a:rPr sz="400" spc="-5" dirty="0">
                <a:latin typeface="Calibri"/>
                <a:cs typeface="Calibri"/>
              </a:rPr>
              <a:t>i</a:t>
            </a:r>
            <a:r>
              <a:rPr sz="400" spc="-10" dirty="0">
                <a:latin typeface="Calibri"/>
                <a:cs typeface="Calibri"/>
              </a:rPr>
              <a:t>n</a:t>
            </a:r>
            <a:r>
              <a:rPr sz="400" spc="-5" dirty="0">
                <a:latin typeface="Calibri"/>
                <a:cs typeface="Calibri"/>
              </a:rPr>
              <a:t>g</a:t>
            </a:r>
            <a:r>
              <a:rPr sz="400" dirty="0">
                <a:latin typeface="Times New Roman"/>
                <a:cs typeface="Times New Roman"/>
              </a:rPr>
              <a:t> </a:t>
            </a:r>
            <a:r>
              <a:rPr sz="400" spc="-5" dirty="0">
                <a:latin typeface="Calibri"/>
                <a:cs typeface="Calibri"/>
              </a:rPr>
              <a:t>k</a:t>
            </a:r>
            <a:r>
              <a:rPr sz="400" dirty="0">
                <a:latin typeface="Calibri"/>
                <a:cs typeface="Calibri"/>
              </a:rPr>
              <a:t>n</a:t>
            </a:r>
            <a:r>
              <a:rPr sz="400" spc="-10" dirty="0">
                <a:latin typeface="Calibri"/>
                <a:cs typeface="Calibri"/>
              </a:rPr>
              <a:t>o</a:t>
            </a:r>
            <a:r>
              <a:rPr sz="400" spc="-5" dirty="0">
                <a:latin typeface="Calibri"/>
                <a:cs typeface="Calibri"/>
              </a:rPr>
              <a:t>b</a:t>
            </a:r>
            <a:r>
              <a:rPr sz="400" spc="-10" dirty="0">
                <a:latin typeface="Times New Roman"/>
                <a:cs typeface="Times New Roman"/>
              </a:rPr>
              <a:t> </a:t>
            </a:r>
            <a:r>
              <a:rPr sz="400" spc="-5" dirty="0">
                <a:latin typeface="Calibri"/>
                <a:cs typeface="Calibri"/>
              </a:rPr>
              <a:t>s</a:t>
            </a:r>
            <a:r>
              <a:rPr sz="400" spc="0" dirty="0">
                <a:latin typeface="Calibri"/>
                <a:cs typeface="Calibri"/>
              </a:rPr>
              <a:t>y</a:t>
            </a:r>
            <a:r>
              <a:rPr sz="400" spc="-15" dirty="0">
                <a:latin typeface="Calibri"/>
                <a:cs typeface="Calibri"/>
              </a:rPr>
              <a:t>m</a:t>
            </a:r>
            <a:r>
              <a:rPr sz="400" dirty="0">
                <a:latin typeface="Calibri"/>
                <a:cs typeface="Calibri"/>
              </a:rPr>
              <a:t>b</a:t>
            </a:r>
            <a:r>
              <a:rPr sz="400" spc="-10" dirty="0">
                <a:latin typeface="Calibri"/>
                <a:cs typeface="Calibri"/>
              </a:rPr>
              <a:t>o</a:t>
            </a:r>
            <a:r>
              <a:rPr sz="400" spc="-5" dirty="0">
                <a:latin typeface="Calibri"/>
                <a:cs typeface="Calibri"/>
              </a:rPr>
              <a:t>l,</a:t>
            </a:r>
            <a:r>
              <a:rPr sz="400" spc="-10" dirty="0">
                <a:latin typeface="Times New Roman"/>
                <a:cs typeface="Times New Roman"/>
              </a:rPr>
              <a:t> </a:t>
            </a:r>
            <a:r>
              <a:rPr sz="400" spc="-5" dirty="0">
                <a:latin typeface="Calibri"/>
                <a:cs typeface="Calibri"/>
              </a:rPr>
              <a:t>all</a:t>
            </a:r>
            <a:r>
              <a:rPr sz="400" spc="-15" dirty="0">
                <a:latin typeface="Times New Roman"/>
                <a:cs typeface="Times New Roman"/>
              </a:rPr>
              <a:t> </a:t>
            </a:r>
            <a:r>
              <a:rPr sz="400" spc="-5" dirty="0">
                <a:latin typeface="Calibri"/>
                <a:cs typeface="Calibri"/>
              </a:rPr>
              <a:t>la</a:t>
            </a:r>
            <a:r>
              <a:rPr sz="400" spc="-10" dirty="0">
                <a:latin typeface="Calibri"/>
                <a:cs typeface="Calibri"/>
              </a:rPr>
              <a:t>be</a:t>
            </a:r>
            <a:r>
              <a:rPr sz="400" spc="-5" dirty="0">
                <a:latin typeface="Calibri"/>
                <a:cs typeface="Calibri"/>
              </a:rPr>
              <a:t>ll</a:t>
            </a:r>
            <a:r>
              <a:rPr sz="400" spc="-10" dirty="0">
                <a:latin typeface="Calibri"/>
                <a:cs typeface="Calibri"/>
              </a:rPr>
              <a:t>e</a:t>
            </a:r>
            <a:r>
              <a:rPr sz="400" spc="-5" dirty="0">
                <a:latin typeface="Calibri"/>
                <a:cs typeface="Calibri"/>
              </a:rPr>
              <a:t>d</a:t>
            </a:r>
            <a:r>
              <a:rPr sz="400" spc="-25" dirty="0">
                <a:latin typeface="Times New Roman"/>
                <a:cs typeface="Times New Roman"/>
              </a:rPr>
              <a:t> </a:t>
            </a:r>
            <a:r>
              <a:rPr sz="400" spc="-10" dirty="0">
                <a:latin typeface="Calibri"/>
                <a:cs typeface="Calibri"/>
              </a:rPr>
              <a:t>w</a:t>
            </a:r>
            <a:r>
              <a:rPr sz="400" spc="-5" dirty="0">
                <a:latin typeface="Calibri"/>
                <a:cs typeface="Calibri"/>
              </a:rPr>
              <a:t>i</a:t>
            </a:r>
            <a:r>
              <a:rPr sz="400" spc="0" dirty="0">
                <a:latin typeface="Calibri"/>
                <a:cs typeface="Calibri"/>
              </a:rPr>
              <a:t>t</a:t>
            </a:r>
            <a:r>
              <a:rPr sz="400" spc="-5" dirty="0">
                <a:latin typeface="Calibri"/>
                <a:cs typeface="Calibri"/>
              </a:rPr>
              <a:t>h</a:t>
            </a:r>
            <a:r>
              <a:rPr sz="400" spc="-10" dirty="0">
                <a:latin typeface="Times New Roman"/>
                <a:cs typeface="Times New Roman"/>
              </a:rPr>
              <a:t> </a:t>
            </a:r>
            <a:r>
              <a:rPr sz="400" spc="-10" dirty="0">
                <a:latin typeface="Calibri"/>
                <a:cs typeface="Calibri"/>
              </a:rPr>
              <a:t>qu</a:t>
            </a:r>
            <a:r>
              <a:rPr sz="400" spc="0" dirty="0">
                <a:latin typeface="Calibri"/>
                <a:cs typeface="Calibri"/>
              </a:rPr>
              <a:t>a</a:t>
            </a:r>
            <a:r>
              <a:rPr sz="400" spc="-10" dirty="0">
                <a:latin typeface="Calibri"/>
                <a:cs typeface="Calibri"/>
              </a:rPr>
              <a:t>n</a:t>
            </a:r>
            <a:r>
              <a:rPr sz="400" spc="-5" dirty="0">
                <a:latin typeface="Calibri"/>
                <a:cs typeface="Calibri"/>
              </a:rPr>
              <a:t>titative</a:t>
            </a:r>
            <a:r>
              <a:rPr sz="400" spc="-10" dirty="0">
                <a:latin typeface="Times New Roman"/>
                <a:cs typeface="Times New Roman"/>
              </a:rPr>
              <a:t> </a:t>
            </a:r>
            <a:r>
              <a:rPr sz="400" spc="0" dirty="0">
                <a:latin typeface="Calibri"/>
                <a:cs typeface="Calibri"/>
              </a:rPr>
              <a:t>s</a:t>
            </a:r>
            <a:r>
              <a:rPr sz="400" spc="-5" dirty="0">
                <a:latin typeface="Calibri"/>
                <a:cs typeface="Calibri"/>
              </a:rPr>
              <a:t>cal</a:t>
            </a:r>
            <a:r>
              <a:rPr sz="400" spc="-10" dirty="0">
                <a:latin typeface="Calibri"/>
                <a:cs typeface="Calibri"/>
              </a:rPr>
              <a:t>e</a:t>
            </a:r>
            <a:r>
              <a:rPr sz="400" spc="-5" dirty="0">
                <a:latin typeface="Calibri"/>
                <a:cs typeface="Calibri"/>
              </a:rPr>
              <a:t>s</a:t>
            </a:r>
            <a:r>
              <a:rPr sz="400" dirty="0">
                <a:latin typeface="Calibri"/>
                <a:cs typeface="Calibri"/>
              </a:rPr>
              <a:t>.</a:t>
            </a:r>
            <a:r>
              <a:rPr sz="400" spc="-5" dirty="0">
                <a:latin typeface="Calibri"/>
                <a:cs typeface="Calibri"/>
              </a:rPr>
              <a:t>]</a:t>
            </a:r>
            <a:endParaRPr sz="400">
              <a:latin typeface="Calibri"/>
              <a:cs typeface="Calibri"/>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marL="236220">
              <a:lnSpc>
                <a:spcPct val="100000"/>
              </a:lnSpc>
              <a:spcBef>
                <a:spcPts val="235"/>
              </a:spcBef>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678180" y="236204"/>
            <a:ext cx="9900025" cy="636843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778125" y="925898"/>
            <a:ext cx="434975"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𝑑𝑛</a:t>
            </a:r>
            <a:endParaRPr sz="2800">
              <a:latin typeface="Cambria Math"/>
              <a:cs typeface="Cambria Math"/>
            </a:endParaRPr>
          </a:p>
        </p:txBody>
      </p:sp>
      <p:sp>
        <p:nvSpPr>
          <p:cNvPr id="3" name="object 3"/>
          <p:cNvSpPr txBox="1"/>
          <p:nvPr/>
        </p:nvSpPr>
        <p:spPr>
          <a:xfrm>
            <a:off x="3808605" y="1434914"/>
            <a:ext cx="371475"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𝑑𝑡</a:t>
            </a:r>
            <a:endParaRPr sz="2800">
              <a:latin typeface="Cambria Math"/>
              <a:cs typeface="Cambria Math"/>
            </a:endParaRPr>
          </a:p>
        </p:txBody>
      </p:sp>
      <p:sp>
        <p:nvSpPr>
          <p:cNvPr id="4" name="object 4"/>
          <p:cNvSpPr/>
          <p:nvPr/>
        </p:nvSpPr>
        <p:spPr>
          <a:xfrm>
            <a:off x="3790827" y="1383273"/>
            <a:ext cx="416559" cy="0"/>
          </a:xfrm>
          <a:custGeom>
            <a:avLst/>
            <a:gdLst/>
            <a:ahLst/>
            <a:cxnLst/>
            <a:rect l="l" t="t" r="r" b="b"/>
            <a:pathLst>
              <a:path w="416560">
                <a:moveTo>
                  <a:pt x="0" y="0"/>
                </a:moveTo>
                <a:lnTo>
                  <a:pt x="416051"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4293238" y="1178882"/>
            <a:ext cx="4109720" cy="448309"/>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−𝛽</a:t>
            </a:r>
            <a:r>
              <a:rPr sz="2800" spc="-30" dirty="0">
                <a:latin typeface="Cambria Math"/>
                <a:cs typeface="Cambria Math"/>
              </a:rPr>
              <a:t>𝑛</a:t>
            </a:r>
            <a:r>
              <a:rPr sz="2800" spc="55" dirty="0">
                <a:latin typeface="Cambria Math"/>
                <a:cs typeface="Cambria Math"/>
              </a:rPr>
              <a:t> </a:t>
            </a:r>
            <a:r>
              <a:rPr sz="2800" spc="-25" dirty="0">
                <a:latin typeface="Cambria Math"/>
                <a:cs typeface="Cambria Math"/>
              </a:rPr>
              <a:t>+</a:t>
            </a:r>
            <a:r>
              <a:rPr sz="2800" spc="5" dirty="0">
                <a:latin typeface="Cambria Math"/>
                <a:cs typeface="Cambria Math"/>
              </a:rPr>
              <a:t> </a:t>
            </a:r>
            <a:r>
              <a:rPr sz="4200" spc="-22" baseline="2976" dirty="0">
                <a:latin typeface="Cambria Math"/>
                <a:cs typeface="Cambria Math"/>
              </a:rPr>
              <a:t>(</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15" dirty="0">
                <a:latin typeface="Cambria Math"/>
                <a:cs typeface="Cambria Math"/>
              </a:rPr>
              <a:t>𝑁</a:t>
            </a:r>
            <a:r>
              <a:rPr sz="3000" spc="225" baseline="-16666" dirty="0">
                <a:latin typeface="Cambria Math"/>
                <a:cs typeface="Cambria Math"/>
              </a:rPr>
              <a:t>1</a:t>
            </a:r>
            <a:r>
              <a:rPr sz="4200" spc="-22" baseline="2976" dirty="0">
                <a:latin typeface="Cambria Math"/>
                <a:cs typeface="Cambria Math"/>
              </a:rPr>
              <a:t>)</a:t>
            </a:r>
            <a:r>
              <a:rPr sz="2800" spc="-150" dirty="0">
                <a:latin typeface="Cambria Math"/>
                <a:cs typeface="Cambria Math"/>
              </a:rPr>
              <a:t>𝐵</a:t>
            </a:r>
            <a:r>
              <a:rPr sz="3000" spc="44" baseline="-16666" dirty="0">
                <a:latin typeface="Cambria Math"/>
                <a:cs typeface="Cambria Math"/>
              </a:rPr>
              <a:t>2</a:t>
            </a:r>
            <a:r>
              <a:rPr sz="3000" spc="225" baseline="-16666" dirty="0">
                <a:latin typeface="Cambria Math"/>
                <a:cs typeface="Cambria Math"/>
              </a:rPr>
              <a:t>1</a:t>
            </a:r>
            <a:r>
              <a:rPr sz="2800" spc="-30" dirty="0">
                <a:latin typeface="Cambria Math"/>
                <a:cs typeface="Cambria Math"/>
              </a:rPr>
              <a:t>𝑛</a:t>
            </a:r>
            <a:r>
              <a:rPr sz="2800" spc="-25" dirty="0">
                <a:latin typeface="Cambria Math"/>
                <a:cs typeface="Cambria Math"/>
              </a:rPr>
              <a:t>ℎ</a:t>
            </a:r>
            <a:r>
              <a:rPr sz="2800" spc="-30" dirty="0">
                <a:latin typeface="Cambria Math"/>
                <a:cs typeface="Cambria Math"/>
              </a:rPr>
              <a:t>𝜈</a:t>
            </a:r>
            <a:endParaRPr sz="2800">
              <a:latin typeface="Cambria Math"/>
              <a:cs typeface="Cambria Math"/>
            </a:endParaRPr>
          </a:p>
        </p:txBody>
      </p:sp>
      <p:sp>
        <p:nvSpPr>
          <p:cNvPr id="6" name="object 6"/>
          <p:cNvSpPr txBox="1"/>
          <p:nvPr/>
        </p:nvSpPr>
        <p:spPr>
          <a:xfrm>
            <a:off x="1130308" y="1960087"/>
            <a:ext cx="10157460" cy="984885"/>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 pos="594995" algn="l"/>
                <a:tab pos="8619490" algn="l"/>
              </a:tabLst>
            </a:pPr>
            <a:r>
              <a:rPr sz="2800" spc="-30" dirty="0">
                <a:latin typeface="Cambria Math"/>
                <a:cs typeface="Cambria Math"/>
              </a:rPr>
              <a:t>𝛽</a:t>
            </a:r>
            <a:r>
              <a:rPr sz="2800" dirty="0">
                <a:latin typeface="Cambria Math"/>
                <a:cs typeface="Cambria Math"/>
              </a:rPr>
              <a:t>	</a:t>
            </a:r>
            <a:r>
              <a:rPr sz="2800" spc="-20" dirty="0">
                <a:latin typeface="Calibri"/>
                <a:cs typeface="Calibri"/>
              </a:rPr>
              <a:t>[s</a:t>
            </a:r>
            <a:r>
              <a:rPr sz="3000" spc="-82" baseline="29166" dirty="0">
                <a:latin typeface="Cambria Math"/>
                <a:cs typeface="Cambria Math"/>
              </a:rPr>
              <a:t>−</a:t>
            </a:r>
            <a:r>
              <a:rPr sz="3000" spc="225" baseline="29166" dirty="0">
                <a:latin typeface="Cambria Math"/>
                <a:cs typeface="Cambria Math"/>
              </a:rPr>
              <a:t>1</a:t>
            </a:r>
            <a:r>
              <a:rPr sz="2800" spc="-10" dirty="0">
                <a:latin typeface="Calibri"/>
                <a:cs typeface="Calibri"/>
              </a:rPr>
              <a:t>]:</a:t>
            </a:r>
            <a:r>
              <a:rPr sz="2800" spc="305"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spc="300" dirty="0">
                <a:latin typeface="Times New Roman"/>
                <a:cs typeface="Times New Roman"/>
              </a:rPr>
              <a:t> </a:t>
            </a:r>
            <a:r>
              <a:rPr sz="2800" dirty="0">
                <a:latin typeface="Calibri"/>
                <a:cs typeface="Calibri"/>
              </a:rPr>
              <a:t>l</a:t>
            </a:r>
            <a:r>
              <a:rPr sz="2800" spc="-20" dirty="0">
                <a:latin typeface="Calibri"/>
                <a:cs typeface="Calibri"/>
              </a:rPr>
              <a:t>os</a:t>
            </a:r>
            <a:r>
              <a:rPr sz="2800" spc="-15" dirty="0">
                <a:latin typeface="Calibri"/>
                <a:cs typeface="Calibri"/>
              </a:rPr>
              <a:t>s</a:t>
            </a:r>
            <a:r>
              <a:rPr sz="2800" spc="310" dirty="0">
                <a:latin typeface="Times New Roman"/>
                <a:cs typeface="Times New Roman"/>
              </a:rPr>
              <a:t> </a:t>
            </a:r>
            <a:r>
              <a:rPr sz="2800" spc="-15" dirty="0">
                <a:latin typeface="Calibri"/>
                <a:cs typeface="Calibri"/>
              </a:rPr>
              <a:t>rate</a:t>
            </a:r>
            <a:r>
              <a:rPr sz="2800" spc="300" dirty="0">
                <a:latin typeface="Times New Roman"/>
                <a:cs typeface="Times New Roman"/>
              </a:rPr>
              <a:t> </a:t>
            </a:r>
            <a:r>
              <a:rPr sz="2800" spc="-20" dirty="0">
                <a:latin typeface="Calibri"/>
                <a:cs typeface="Calibri"/>
              </a:rPr>
              <a:t>du</a:t>
            </a:r>
            <a:r>
              <a:rPr sz="2800" spc="-15" dirty="0">
                <a:latin typeface="Calibri"/>
                <a:cs typeface="Calibri"/>
              </a:rPr>
              <a:t>e</a:t>
            </a:r>
            <a:r>
              <a:rPr sz="2800" spc="300" dirty="0">
                <a:latin typeface="Times New Roman"/>
                <a:cs typeface="Times New Roman"/>
              </a:rPr>
              <a:t> </a:t>
            </a:r>
            <a:r>
              <a:rPr sz="2800" spc="-15" dirty="0">
                <a:latin typeface="Calibri"/>
                <a:cs typeface="Calibri"/>
              </a:rPr>
              <a:t>to</a:t>
            </a:r>
            <a:r>
              <a:rPr sz="2800" spc="315" dirty="0">
                <a:latin typeface="Times New Roman"/>
                <a:cs typeface="Times New Roman"/>
              </a:rPr>
              <a:t> </a:t>
            </a:r>
            <a:r>
              <a:rPr sz="2800" spc="-15" dirty="0">
                <a:latin typeface="Calibri"/>
                <a:cs typeface="Calibri"/>
              </a:rPr>
              <a:t>mirror</a:t>
            </a:r>
            <a:r>
              <a:rPr sz="2800" spc="290" dirty="0">
                <a:latin typeface="Times New Roman"/>
                <a:cs typeface="Times New Roman"/>
              </a:rPr>
              <a:t> </a:t>
            </a:r>
            <a:r>
              <a:rPr sz="2800" spc="-10" dirty="0">
                <a:latin typeface="Calibri"/>
                <a:cs typeface="Calibri"/>
              </a:rPr>
              <a:t>tra</a:t>
            </a:r>
            <a:r>
              <a:rPr sz="2800" spc="-25" dirty="0">
                <a:latin typeface="Calibri"/>
                <a:cs typeface="Calibri"/>
              </a:rPr>
              <a:t>nsm</a:t>
            </a:r>
            <a:r>
              <a:rPr sz="2800" spc="-10" dirty="0">
                <a:latin typeface="Calibri"/>
                <a:cs typeface="Calibri"/>
              </a:rPr>
              <a:t>i</a:t>
            </a:r>
            <a:r>
              <a:rPr sz="2800" spc="-20" dirty="0">
                <a:latin typeface="Calibri"/>
                <a:cs typeface="Calibri"/>
              </a:rPr>
              <a:t>ss</a:t>
            </a:r>
            <a:r>
              <a:rPr sz="2800" spc="-10" dirty="0">
                <a:latin typeface="Calibri"/>
                <a:cs typeface="Calibri"/>
              </a:rPr>
              <a:t>i</a:t>
            </a:r>
            <a:r>
              <a:rPr sz="2800" spc="-5" dirty="0">
                <a:latin typeface="Calibri"/>
                <a:cs typeface="Calibri"/>
              </a:rPr>
              <a:t>o</a:t>
            </a:r>
            <a:r>
              <a:rPr sz="2800" spc="-15" dirty="0">
                <a:latin typeface="Calibri"/>
                <a:cs typeface="Calibri"/>
              </a:rPr>
              <a:t>n</a:t>
            </a:r>
            <a:r>
              <a:rPr sz="2800" spc="340" dirty="0">
                <a:latin typeface="Times New Roman"/>
                <a:cs typeface="Times New Roman"/>
              </a:rPr>
              <a:t> </a:t>
            </a:r>
            <a:r>
              <a:rPr sz="2800" spc="-25" dirty="0">
                <a:latin typeface="Cambria Math"/>
                <a:cs typeface="Cambria Math"/>
              </a:rPr>
              <a:t>+</a:t>
            </a:r>
            <a:r>
              <a:rPr sz="2800" dirty="0">
                <a:latin typeface="Cambria Math"/>
                <a:cs typeface="Cambria Math"/>
              </a:rPr>
              <a:t>	</a:t>
            </a:r>
            <a:r>
              <a:rPr sz="2800" dirty="0">
                <a:latin typeface="Calibri"/>
                <a:cs typeface="Calibri"/>
              </a:rPr>
              <a:t>i</a:t>
            </a:r>
            <a:r>
              <a:rPr sz="2800" spc="-20" dirty="0">
                <a:latin typeface="Calibri"/>
                <a:cs typeface="Calibri"/>
              </a:rPr>
              <a:t>ntrac</a:t>
            </a:r>
            <a:r>
              <a:rPr sz="2800" spc="-5" dirty="0">
                <a:latin typeface="Calibri"/>
                <a:cs typeface="Calibri"/>
              </a:rPr>
              <a:t>a</a:t>
            </a:r>
            <a:r>
              <a:rPr sz="2800" spc="-15" dirty="0">
                <a:latin typeface="Calibri"/>
                <a:cs typeface="Calibri"/>
              </a:rPr>
              <a:t>vity</a:t>
            </a:r>
            <a:r>
              <a:rPr sz="2800" spc="-1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on.</a:t>
            </a:r>
            <a:endParaRPr sz="2800">
              <a:latin typeface="Calibri"/>
              <a:cs typeface="Calibri"/>
            </a:endParaRPr>
          </a:p>
        </p:txBody>
      </p:sp>
      <p:sp>
        <p:nvSpPr>
          <p:cNvPr id="7" name="object 7"/>
          <p:cNvSpPr txBox="1"/>
          <p:nvPr/>
        </p:nvSpPr>
        <p:spPr>
          <a:xfrm>
            <a:off x="1130308" y="3215705"/>
            <a:ext cx="152082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Coup</a:t>
            </a:r>
            <a:r>
              <a:rPr sz="2800" spc="-5" dirty="0">
                <a:latin typeface="Calibri"/>
                <a:cs typeface="Calibri"/>
              </a:rPr>
              <a:t>l</a:t>
            </a:r>
            <a:r>
              <a:rPr sz="2800" dirty="0">
                <a:latin typeface="Calibri"/>
                <a:cs typeface="Calibri"/>
              </a:rPr>
              <a:t>i</a:t>
            </a:r>
            <a:r>
              <a:rPr sz="2800" spc="-20" dirty="0">
                <a:latin typeface="Calibri"/>
                <a:cs typeface="Calibri"/>
              </a:rPr>
              <a:t>ng</a:t>
            </a:r>
            <a:endParaRPr sz="2800">
              <a:latin typeface="Calibri"/>
              <a:cs typeface="Calibri"/>
            </a:endParaRPr>
          </a:p>
        </p:txBody>
      </p:sp>
      <p:sp>
        <p:nvSpPr>
          <p:cNvPr id="8" name="object 8"/>
          <p:cNvSpPr txBox="1"/>
          <p:nvPr/>
        </p:nvSpPr>
        <p:spPr>
          <a:xfrm>
            <a:off x="2839535" y="3240790"/>
            <a:ext cx="6720205" cy="381000"/>
          </a:xfrm>
          <a:prstGeom prst="rect">
            <a:avLst/>
          </a:prstGeom>
        </p:spPr>
        <p:txBody>
          <a:bodyPr vert="horz" wrap="square" lIns="0" tIns="0" rIns="0" bIns="0" rtlCol="0">
            <a:spAutoFit/>
          </a:bodyPr>
          <a:lstStyle/>
          <a:p>
            <a:pPr marL="12700">
              <a:lnSpc>
                <a:spcPct val="100000"/>
              </a:lnSpc>
              <a:tabLst>
                <a:tab pos="1502410" algn="l"/>
                <a:tab pos="2707640" algn="l"/>
                <a:tab pos="3463290" algn="l"/>
                <a:tab pos="4312920" algn="l"/>
                <a:tab pos="5799455" algn="l"/>
              </a:tabLst>
            </a:pPr>
            <a:r>
              <a:rPr sz="2800" spc="-20" dirty="0">
                <a:latin typeface="Calibri"/>
                <a:cs typeface="Calibri"/>
              </a:rPr>
              <a:t>betwee</a:t>
            </a:r>
            <a:r>
              <a:rPr sz="2800" spc="-15" dirty="0">
                <a:latin typeface="Calibri"/>
                <a:cs typeface="Calibri"/>
              </a:rPr>
              <a:t>n</a:t>
            </a:r>
            <a:r>
              <a:rPr sz="2800" dirty="0">
                <a:latin typeface="Times New Roman"/>
                <a:cs typeface="Times New Roman"/>
              </a:rPr>
              <a:t>	</a:t>
            </a:r>
            <a:r>
              <a:rPr sz="2800" spc="-15" dirty="0">
                <a:latin typeface="Calibri"/>
                <a:cs typeface="Calibri"/>
              </a:rPr>
              <a:t>matter</a:t>
            </a:r>
            <a:r>
              <a:rPr sz="280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dirty="0">
                <a:latin typeface="Times New Roman"/>
                <a:cs typeface="Times New Roman"/>
              </a:rPr>
              <a:t>	</a:t>
            </a:r>
            <a:r>
              <a:rPr sz="2800" spc="-15" dirty="0">
                <a:latin typeface="Calibri"/>
                <a:cs typeface="Calibri"/>
              </a:rPr>
              <a:t>expl</a:t>
            </a:r>
            <a:r>
              <a:rPr sz="2800" dirty="0">
                <a:latin typeface="Calibri"/>
                <a:cs typeface="Calibri"/>
              </a:rPr>
              <a:t>i</a:t>
            </a:r>
            <a:r>
              <a:rPr sz="2800" spc="-10" dirty="0">
                <a:latin typeface="Calibri"/>
                <a:cs typeface="Calibri"/>
              </a:rPr>
              <a:t>c</a:t>
            </a:r>
            <a:r>
              <a:rPr sz="2800" dirty="0">
                <a:latin typeface="Calibri"/>
                <a:cs typeface="Calibri"/>
              </a:rPr>
              <a:t>i</a:t>
            </a:r>
            <a:r>
              <a:rPr sz="2800" spc="-10" dirty="0">
                <a:latin typeface="Calibri"/>
                <a:cs typeface="Calibri"/>
              </a:rPr>
              <a:t>tly</a:t>
            </a:r>
            <a:r>
              <a:rPr sz="2800" dirty="0">
                <a:latin typeface="Times New Roman"/>
                <a:cs typeface="Times New Roman"/>
              </a:rPr>
              <a:t>	</a:t>
            </a:r>
            <a:r>
              <a:rPr sz="2800" spc="-10" dirty="0">
                <a:latin typeface="Calibri"/>
                <a:cs typeface="Calibri"/>
              </a:rPr>
              <a:t>vi</a:t>
            </a:r>
            <a:r>
              <a:rPr sz="2800" spc="-20" dirty="0">
                <a:latin typeface="Calibri"/>
                <a:cs typeface="Calibri"/>
              </a:rPr>
              <a:t>s</a:t>
            </a:r>
            <a:r>
              <a:rPr sz="2800" spc="-10" dirty="0">
                <a:latin typeface="Calibri"/>
                <a:cs typeface="Calibri"/>
              </a:rPr>
              <a:t>i</a:t>
            </a:r>
            <a:r>
              <a:rPr sz="2800" spc="-20" dirty="0">
                <a:latin typeface="Calibri"/>
                <a:cs typeface="Calibri"/>
              </a:rPr>
              <a:t>b</a:t>
            </a:r>
            <a:r>
              <a:rPr sz="2800" spc="-15" dirty="0">
                <a:latin typeface="Calibri"/>
                <a:cs typeface="Calibri"/>
              </a:rPr>
              <a:t>le</a:t>
            </a:r>
            <a:endParaRPr sz="2800">
              <a:latin typeface="Calibri"/>
              <a:cs typeface="Calibri"/>
            </a:endParaRPr>
          </a:p>
        </p:txBody>
      </p:sp>
      <p:sp>
        <p:nvSpPr>
          <p:cNvPr id="9" name="object 9"/>
          <p:cNvSpPr txBox="1"/>
          <p:nvPr/>
        </p:nvSpPr>
        <p:spPr>
          <a:xfrm>
            <a:off x="9747833" y="3214066"/>
            <a:ext cx="1539875" cy="448309"/>
          </a:xfrm>
          <a:prstGeom prst="rect">
            <a:avLst/>
          </a:prstGeom>
        </p:spPr>
        <p:txBody>
          <a:bodyPr vert="horz" wrap="square" lIns="0" tIns="0" rIns="0" bIns="0" rtlCol="0">
            <a:spAutoFit/>
          </a:bodyPr>
          <a:lstStyle/>
          <a:p>
            <a:pPr marL="12700">
              <a:lnSpc>
                <a:spcPct val="100000"/>
              </a:lnSpc>
              <a:tabLst>
                <a:tab pos="641985" algn="l"/>
              </a:tabLst>
            </a:pPr>
            <a:r>
              <a:rPr sz="2800" spc="-15" dirty="0">
                <a:latin typeface="Calibri"/>
                <a:cs typeface="Calibri"/>
              </a:rPr>
              <a:t>via</a:t>
            </a:r>
            <a:r>
              <a:rPr sz="2800" spc="-15" dirty="0">
                <a:latin typeface="Times New Roman"/>
                <a:cs typeface="Times New Roman"/>
              </a:rPr>
              <a:t>	</a:t>
            </a:r>
            <a:r>
              <a:rPr sz="4200" spc="-22" baseline="2976" dirty="0">
                <a:latin typeface="Cambria Math"/>
                <a:cs typeface="Cambria Math"/>
              </a:rPr>
              <a:t>(</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10" name="object 10"/>
          <p:cNvSpPr txBox="1"/>
          <p:nvPr/>
        </p:nvSpPr>
        <p:spPr>
          <a:xfrm>
            <a:off x="901704" y="3756611"/>
            <a:ext cx="2223135" cy="1064895"/>
          </a:xfrm>
          <a:prstGeom prst="rect">
            <a:avLst/>
          </a:prstGeom>
        </p:spPr>
        <p:txBody>
          <a:bodyPr vert="horz" wrap="square" lIns="0" tIns="0" rIns="0" bIns="0" rtlCol="0">
            <a:spAutoFit/>
          </a:bodyPr>
          <a:lstStyle/>
          <a:p>
            <a:pPr marL="469900">
              <a:lnSpc>
                <a:spcPct val="100000"/>
              </a:lnSpc>
            </a:pPr>
            <a:r>
              <a:rPr sz="2800" spc="-315" dirty="0">
                <a:latin typeface="Cambria Math"/>
                <a:cs typeface="Cambria Math"/>
              </a:rPr>
              <a:t>𝑁</a:t>
            </a:r>
            <a:r>
              <a:rPr sz="3000" spc="225" baseline="-16666" dirty="0">
                <a:latin typeface="Cambria Math"/>
                <a:cs typeface="Cambria Math"/>
              </a:rPr>
              <a:t>1</a:t>
            </a:r>
            <a:r>
              <a:rPr sz="4200" spc="-22" baseline="2976" dirty="0">
                <a:latin typeface="Cambria Math"/>
                <a:cs typeface="Cambria Math"/>
              </a:rPr>
              <a:t>)</a:t>
            </a:r>
            <a:r>
              <a:rPr sz="2800" spc="-150" dirty="0">
                <a:latin typeface="Cambria Math"/>
                <a:cs typeface="Cambria Math"/>
              </a:rPr>
              <a:t>𝐵</a:t>
            </a:r>
            <a:r>
              <a:rPr sz="3000" spc="60" baseline="-16666" dirty="0">
                <a:latin typeface="Cambria Math"/>
                <a:cs typeface="Cambria Math"/>
              </a:rPr>
              <a:t>2</a:t>
            </a:r>
            <a:r>
              <a:rPr sz="3000" spc="225" baseline="-16666" dirty="0">
                <a:latin typeface="Cambria Math"/>
                <a:cs typeface="Cambria Math"/>
              </a:rPr>
              <a:t>1</a:t>
            </a:r>
            <a:r>
              <a:rPr sz="2800" spc="-40" dirty="0">
                <a:latin typeface="Cambria Math"/>
                <a:cs typeface="Cambria Math"/>
              </a:rPr>
              <a:t>𝑛</a:t>
            </a:r>
            <a:r>
              <a:rPr sz="2800" spc="-25" dirty="0">
                <a:latin typeface="Cambria Math"/>
                <a:cs typeface="Cambria Math"/>
              </a:rPr>
              <a:t>ℎ</a:t>
            </a:r>
            <a:r>
              <a:rPr sz="2800" spc="45" dirty="0">
                <a:latin typeface="Cambria Math"/>
                <a:cs typeface="Cambria Math"/>
              </a:rPr>
              <a:t>𝜈</a:t>
            </a:r>
            <a:r>
              <a:rPr sz="2800" dirty="0">
                <a:latin typeface="Calibri"/>
                <a:cs typeface="Calibri"/>
              </a:rPr>
              <a:t>.</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2300" y="990563"/>
            <a:ext cx="6403975" cy="44386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dirty="0">
                <a:solidFill>
                  <a:srgbClr val="0000FF"/>
                </a:solidFill>
                <a:latin typeface="Calibri"/>
                <a:cs typeface="Calibri"/>
              </a:rPr>
              <a:t> </a:t>
            </a:r>
            <a:r>
              <a:rPr sz="3400" b="1" u="heavy" spc="-20" dirty="0">
                <a:solidFill>
                  <a:srgbClr val="0000FF"/>
                </a:solidFill>
                <a:latin typeface="Calibri"/>
                <a:cs typeface="Calibri"/>
              </a:rPr>
              <a:t>1</a:t>
            </a:r>
            <a:r>
              <a:rPr sz="3400" b="1" u="heavy" spc="-30" dirty="0">
                <a:solidFill>
                  <a:srgbClr val="0000FF"/>
                </a:solidFill>
                <a:latin typeface="Calibri"/>
                <a:cs typeface="Calibri"/>
              </a:rPr>
              <a:t>5</a:t>
            </a:r>
            <a:r>
              <a:rPr sz="3400" b="1" u="heavy" spc="-15" dirty="0">
                <a:solidFill>
                  <a:srgbClr val="0000FF"/>
                </a:solidFill>
                <a:latin typeface="Calibri"/>
                <a:cs typeface="Calibri"/>
              </a:rPr>
              <a:t>: Relat</a:t>
            </a:r>
            <a:r>
              <a:rPr sz="3400" b="1" u="heavy" dirty="0">
                <a:solidFill>
                  <a:srgbClr val="0000FF"/>
                </a:solidFill>
                <a:latin typeface="Calibri"/>
                <a:cs typeface="Calibri"/>
              </a:rPr>
              <a:t>i</a:t>
            </a:r>
            <a:r>
              <a:rPr sz="3400" b="1" u="heavy" spc="-20" dirty="0">
                <a:solidFill>
                  <a:srgbClr val="0000FF"/>
                </a:solidFill>
                <a:latin typeface="Calibri"/>
                <a:cs typeface="Calibri"/>
              </a:rPr>
              <a:t>ng</a:t>
            </a:r>
            <a:r>
              <a:rPr sz="3400" b="1" u="heavy" spc="-15" dirty="0">
                <a:solidFill>
                  <a:srgbClr val="0000FF"/>
                </a:solidFill>
                <a:latin typeface="Calibri"/>
                <a:cs typeface="Calibri"/>
              </a:rPr>
              <a:t> </a:t>
            </a:r>
            <a:r>
              <a:rPr sz="3400" spc="-30" dirty="0">
                <a:solidFill>
                  <a:srgbClr val="0000FF"/>
                </a:solidFill>
                <a:latin typeface="Cambria Math"/>
                <a:cs typeface="Cambria Math"/>
              </a:rPr>
              <a:t>𝜷</a:t>
            </a:r>
            <a:r>
              <a:rPr sz="3400" b="1" u="heavy" spc="-15" dirty="0">
                <a:solidFill>
                  <a:srgbClr val="0000FF"/>
                </a:solidFill>
                <a:latin typeface="Calibri"/>
                <a:cs typeface="Calibri"/>
              </a:rPr>
              <a:t> to</a:t>
            </a:r>
            <a:r>
              <a:rPr sz="3400" b="1" u="heavy" spc="-20" dirty="0">
                <a:solidFill>
                  <a:srgbClr val="0000FF"/>
                </a:solidFill>
                <a:latin typeface="Calibri"/>
                <a:cs typeface="Calibri"/>
              </a:rPr>
              <a:t> Ca</a:t>
            </a:r>
            <a:r>
              <a:rPr sz="3400" b="1" u="heavy" spc="-10" dirty="0">
                <a:solidFill>
                  <a:srgbClr val="0000FF"/>
                </a:solidFill>
                <a:latin typeface="Calibri"/>
                <a:cs typeface="Calibri"/>
              </a:rPr>
              <a:t>v</a:t>
            </a:r>
            <a:r>
              <a:rPr sz="3400" b="1" u="heavy" spc="-15" dirty="0">
                <a:solidFill>
                  <a:srgbClr val="0000FF"/>
                </a:solidFill>
                <a:latin typeface="Calibri"/>
                <a:cs typeface="Calibri"/>
              </a:rPr>
              <a:t>ity Loss</a:t>
            </a:r>
            <a:r>
              <a:rPr sz="3400" b="1" u="heavy" spc="-5" dirty="0">
                <a:solidFill>
                  <a:srgbClr val="0000FF"/>
                </a:solidFill>
                <a:latin typeface="Calibri"/>
                <a:cs typeface="Calibri"/>
              </a:rPr>
              <a:t> </a:t>
            </a:r>
            <a:r>
              <a:rPr sz="3400" spc="-35" dirty="0">
                <a:solidFill>
                  <a:srgbClr val="0000FF"/>
                </a:solidFill>
                <a:latin typeface="Cambria Math"/>
                <a:cs typeface="Cambria Math"/>
              </a:rPr>
              <a:t>𝜸</a:t>
            </a:r>
            <a:endParaRPr sz="3400">
              <a:latin typeface="Cambria Math"/>
              <a:cs typeface="Cambria Math"/>
            </a:endParaRPr>
          </a:p>
        </p:txBody>
      </p:sp>
      <p:sp>
        <p:nvSpPr>
          <p:cNvPr id="3" name="object 3"/>
          <p:cNvSpPr txBox="1"/>
          <p:nvPr/>
        </p:nvSpPr>
        <p:spPr>
          <a:xfrm>
            <a:off x="1130300" y="1754434"/>
            <a:ext cx="3166745" cy="3803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5" dirty="0">
                <a:latin typeface="Calibri"/>
                <a:cs typeface="Calibri"/>
              </a:rPr>
              <a:t>On</a:t>
            </a:r>
            <a:r>
              <a:rPr sz="2800" spc="-15" dirty="0">
                <a:latin typeface="Calibri"/>
                <a:cs typeface="Calibri"/>
              </a:rPr>
              <a:t>e</a:t>
            </a:r>
            <a:r>
              <a:rPr sz="2800" spc="-70" dirty="0">
                <a:latin typeface="Times New Roman"/>
                <a:cs typeface="Times New Roman"/>
              </a:rPr>
              <a:t> </a:t>
            </a:r>
            <a:r>
              <a:rPr sz="2800" spc="-15" dirty="0">
                <a:latin typeface="Calibri"/>
                <a:cs typeface="Calibri"/>
              </a:rPr>
              <a:t>ro</a:t>
            </a:r>
            <a:r>
              <a:rPr sz="2800" spc="-5" dirty="0">
                <a:latin typeface="Calibri"/>
                <a:cs typeface="Calibri"/>
              </a:rPr>
              <a:t>u</a:t>
            </a:r>
            <a:r>
              <a:rPr sz="2800" spc="-20" dirty="0">
                <a:latin typeface="Calibri"/>
                <a:cs typeface="Calibri"/>
              </a:rPr>
              <a:t>n</a:t>
            </a:r>
            <a:r>
              <a:rPr sz="2800" spc="-15" dirty="0">
                <a:latin typeface="Calibri"/>
                <a:cs typeface="Calibri"/>
              </a:rPr>
              <a:t>d-</a:t>
            </a:r>
            <a:r>
              <a:rPr sz="2800" spc="-10" dirty="0">
                <a:latin typeface="Calibri"/>
                <a:cs typeface="Calibri"/>
              </a:rPr>
              <a:t>trip</a:t>
            </a:r>
            <a:r>
              <a:rPr sz="2800" spc="-70" dirty="0">
                <a:latin typeface="Times New Roman"/>
                <a:cs typeface="Times New Roman"/>
              </a:rPr>
              <a:t> </a:t>
            </a:r>
            <a:r>
              <a:rPr sz="2800" spc="-15" dirty="0">
                <a:latin typeface="Calibri"/>
                <a:cs typeface="Calibri"/>
              </a:rPr>
              <a:t>time</a:t>
            </a:r>
            <a:endParaRPr sz="2800">
              <a:latin typeface="Calibri"/>
              <a:cs typeface="Calibri"/>
            </a:endParaRPr>
          </a:p>
        </p:txBody>
      </p:sp>
      <p:sp>
        <p:nvSpPr>
          <p:cNvPr id="4" name="object 4"/>
          <p:cNvSpPr txBox="1"/>
          <p:nvPr/>
        </p:nvSpPr>
        <p:spPr>
          <a:xfrm>
            <a:off x="5504815" y="2645351"/>
            <a:ext cx="1021596" cy="430887"/>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𝑇</a:t>
            </a:r>
            <a:r>
              <a:rPr sz="2800" spc="215" dirty="0">
                <a:latin typeface="Cambria Math"/>
                <a:cs typeface="Cambria Math"/>
              </a:rPr>
              <a:t> </a:t>
            </a:r>
            <a:r>
              <a:rPr sz="2800" spc="-25" dirty="0">
                <a:latin typeface="Cambria Math"/>
                <a:cs typeface="Cambria Math"/>
              </a:rPr>
              <a:t>=</a:t>
            </a:r>
            <a:endParaRPr sz="2800" dirty="0">
              <a:latin typeface="Cambria Math"/>
              <a:cs typeface="Cambria Math"/>
            </a:endParaRPr>
          </a:p>
        </p:txBody>
      </p:sp>
      <p:sp>
        <p:nvSpPr>
          <p:cNvPr id="5" name="object 5"/>
          <p:cNvSpPr txBox="1"/>
          <p:nvPr/>
        </p:nvSpPr>
        <p:spPr>
          <a:xfrm>
            <a:off x="6187568" y="2375604"/>
            <a:ext cx="48768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2</a:t>
            </a:r>
            <a:r>
              <a:rPr sz="2800" spc="-150" dirty="0">
                <a:latin typeface="Cambria Math"/>
                <a:cs typeface="Cambria Math"/>
              </a:rPr>
              <a:t> </a:t>
            </a:r>
            <a:r>
              <a:rPr sz="2800" spc="-30" dirty="0">
                <a:latin typeface="Cambria Math"/>
                <a:cs typeface="Cambria Math"/>
              </a:rPr>
              <a:t>𝑑</a:t>
            </a:r>
            <a:endParaRPr sz="2800">
              <a:latin typeface="Cambria Math"/>
              <a:cs typeface="Cambria Math"/>
            </a:endParaRPr>
          </a:p>
        </p:txBody>
      </p:sp>
      <p:sp>
        <p:nvSpPr>
          <p:cNvPr id="6" name="object 6"/>
          <p:cNvSpPr txBox="1"/>
          <p:nvPr/>
        </p:nvSpPr>
        <p:spPr>
          <a:xfrm>
            <a:off x="6337181" y="2884621"/>
            <a:ext cx="18923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𝑐</a:t>
            </a:r>
            <a:endParaRPr sz="2800">
              <a:latin typeface="Cambria Math"/>
              <a:cs typeface="Cambria Math"/>
            </a:endParaRPr>
          </a:p>
        </p:txBody>
      </p:sp>
      <p:sp>
        <p:nvSpPr>
          <p:cNvPr id="7" name="object 7"/>
          <p:cNvSpPr/>
          <p:nvPr/>
        </p:nvSpPr>
        <p:spPr>
          <a:xfrm>
            <a:off x="6200271" y="2832994"/>
            <a:ext cx="474345" cy="0"/>
          </a:xfrm>
          <a:custGeom>
            <a:avLst/>
            <a:gdLst/>
            <a:ahLst/>
            <a:cxnLst/>
            <a:rect l="l" t="t" r="r" b="b"/>
            <a:pathLst>
              <a:path w="474345">
                <a:moveTo>
                  <a:pt x="0" y="0"/>
                </a:moveTo>
                <a:lnTo>
                  <a:pt x="474274"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1130300" y="3447353"/>
            <a:ext cx="6212205" cy="175450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Fract</a:t>
            </a:r>
            <a:r>
              <a:rPr sz="2800" spc="0" dirty="0">
                <a:latin typeface="Calibri"/>
                <a:cs typeface="Calibri"/>
              </a:rPr>
              <a:t>i</a:t>
            </a:r>
            <a:r>
              <a:rPr sz="2800" spc="-20" dirty="0">
                <a:latin typeface="Calibri"/>
                <a:cs typeface="Calibri"/>
              </a:rPr>
              <a:t>ona</a:t>
            </a:r>
            <a:r>
              <a:rPr sz="2800" spc="-10" dirty="0">
                <a:latin typeface="Calibri"/>
                <a:cs typeface="Calibri"/>
              </a:rPr>
              <a:t>l</a:t>
            </a:r>
            <a:r>
              <a:rPr sz="2800" spc="-70" dirty="0">
                <a:latin typeface="Times New Roman"/>
                <a:cs typeface="Times New Roman"/>
              </a:rPr>
              <a:t> </a:t>
            </a:r>
            <a:r>
              <a:rPr sz="2800" spc="-15" dirty="0">
                <a:latin typeface="Calibri"/>
                <a:cs typeface="Calibri"/>
              </a:rPr>
              <a:t>energy</a:t>
            </a:r>
            <a:r>
              <a:rPr sz="2800" spc="-80" dirty="0">
                <a:latin typeface="Times New Roman"/>
                <a:cs typeface="Times New Roman"/>
              </a:rPr>
              <a:t> </a:t>
            </a:r>
            <a:r>
              <a:rPr sz="2800" spc="5" dirty="0">
                <a:latin typeface="Calibri"/>
                <a:cs typeface="Calibri"/>
              </a:rPr>
              <a:t>l</a:t>
            </a:r>
            <a:r>
              <a:rPr sz="2800" spc="-20" dirty="0">
                <a:latin typeface="Calibri"/>
                <a:cs typeface="Calibri"/>
              </a:rPr>
              <a:t>os</a:t>
            </a:r>
            <a:r>
              <a:rPr sz="2800" spc="-15" dirty="0">
                <a:latin typeface="Calibri"/>
                <a:cs typeface="Calibri"/>
              </a:rPr>
              <a:t>s</a:t>
            </a:r>
            <a:r>
              <a:rPr sz="2800" spc="-70" dirty="0">
                <a:latin typeface="Times New Roman"/>
                <a:cs typeface="Times New Roman"/>
              </a:rPr>
              <a:t> </a:t>
            </a:r>
            <a:r>
              <a:rPr sz="2800" spc="-20" dirty="0">
                <a:latin typeface="Calibri"/>
                <a:cs typeface="Calibri"/>
              </a:rPr>
              <a:t>pe</a:t>
            </a:r>
            <a:r>
              <a:rPr sz="2800" spc="-10" dirty="0">
                <a:latin typeface="Calibri"/>
                <a:cs typeface="Calibri"/>
              </a:rPr>
              <a:t>r</a:t>
            </a:r>
            <a:r>
              <a:rPr sz="2800" spc="-65" dirty="0">
                <a:latin typeface="Times New Roman"/>
                <a:cs typeface="Times New Roman"/>
              </a:rPr>
              <a:t> </a:t>
            </a:r>
            <a:r>
              <a:rPr sz="2800" spc="-10" dirty="0">
                <a:latin typeface="Calibri"/>
                <a:cs typeface="Calibri"/>
              </a:rPr>
              <a:t>ro</a:t>
            </a:r>
            <a:r>
              <a:rPr sz="2800" spc="-20" dirty="0">
                <a:latin typeface="Calibri"/>
                <a:cs typeface="Calibri"/>
              </a:rPr>
              <a:t>un</a:t>
            </a:r>
            <a:r>
              <a:rPr sz="2800" spc="-5" dirty="0">
                <a:latin typeface="Calibri"/>
                <a:cs typeface="Calibri"/>
              </a:rPr>
              <a:t>d</a:t>
            </a:r>
            <a:r>
              <a:rPr sz="2800" spc="-15" dirty="0">
                <a:latin typeface="Calibri"/>
                <a:cs typeface="Calibri"/>
              </a:rPr>
              <a:t>-</a:t>
            </a:r>
            <a:r>
              <a:rPr sz="2800" spc="-5" dirty="0">
                <a:latin typeface="Calibri"/>
                <a:cs typeface="Calibri"/>
              </a:rPr>
              <a:t>t</a:t>
            </a:r>
            <a:r>
              <a:rPr sz="2800" spc="-15" dirty="0">
                <a:latin typeface="Calibri"/>
                <a:cs typeface="Calibri"/>
              </a:rPr>
              <a:t>rip</a:t>
            </a:r>
            <a:r>
              <a:rPr sz="2800" spc="-65" dirty="0">
                <a:latin typeface="Times New Roman"/>
                <a:cs typeface="Times New Roman"/>
              </a:rPr>
              <a:t> </a:t>
            </a:r>
            <a:r>
              <a:rPr sz="2800" spc="50" dirty="0">
                <a:latin typeface="Cambria Math"/>
                <a:cs typeface="Cambria Math"/>
              </a:rPr>
              <a:t>𝛾</a:t>
            </a:r>
            <a:r>
              <a:rPr sz="2800" dirty="0">
                <a:latin typeface="Calibri"/>
                <a:cs typeface="Calibri"/>
              </a:rPr>
              <a:t>.</a:t>
            </a:r>
            <a:endParaRPr sz="2800">
              <a:latin typeface="Calibri"/>
              <a:cs typeface="Calibri"/>
            </a:endParaRPr>
          </a:p>
          <a:p>
            <a:pPr marL="241300" indent="-228600">
              <a:lnSpc>
                <a:spcPct val="100000"/>
              </a:lnSpc>
              <a:spcBef>
                <a:spcPts val="1955"/>
              </a:spcBef>
              <a:buFont typeface="Symbol"/>
              <a:buChar char=""/>
              <a:tabLst>
                <a:tab pos="241935" algn="l"/>
              </a:tabLst>
            </a:pPr>
            <a:r>
              <a:rPr sz="2800" spc="-20" dirty="0">
                <a:latin typeface="Calibri"/>
                <a:cs typeface="Calibri"/>
              </a:rPr>
              <a:t>Equat</a:t>
            </a:r>
            <a:r>
              <a:rPr sz="2800" spc="-15" dirty="0">
                <a:latin typeface="Calibri"/>
                <a:cs typeface="Calibri"/>
              </a:rPr>
              <a:t>e</a:t>
            </a:r>
            <a:r>
              <a:rPr sz="2800" spc="-65" dirty="0">
                <a:latin typeface="Times New Roman"/>
                <a:cs typeface="Times New Roman"/>
              </a:rPr>
              <a:t> </a:t>
            </a:r>
            <a:r>
              <a:rPr sz="2800" spc="-15" dirty="0">
                <a:latin typeface="Calibri"/>
                <a:cs typeface="Calibri"/>
              </a:rPr>
              <a:t>e</a:t>
            </a:r>
            <a:r>
              <a:rPr sz="2800" spc="-5" dirty="0">
                <a:latin typeface="Calibri"/>
                <a:cs typeface="Calibri"/>
              </a:rPr>
              <a:t>x</a:t>
            </a:r>
            <a:r>
              <a:rPr sz="2800" spc="-20" dirty="0">
                <a:latin typeface="Calibri"/>
                <a:cs typeface="Calibri"/>
              </a:rPr>
              <a:t>ponent</a:t>
            </a:r>
            <a:r>
              <a:rPr sz="2800" spc="-5" dirty="0">
                <a:latin typeface="Calibri"/>
                <a:cs typeface="Calibri"/>
              </a:rPr>
              <a:t>i</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20" dirty="0">
                <a:latin typeface="Calibri"/>
                <a:cs typeface="Calibri"/>
              </a:rPr>
              <a:t>deca</a:t>
            </a:r>
            <a:r>
              <a:rPr sz="2800" spc="-5" dirty="0">
                <a:latin typeface="Calibri"/>
                <a:cs typeface="Calibri"/>
              </a:rPr>
              <a:t>y</a:t>
            </a:r>
            <a:r>
              <a:rPr sz="2800" spc="-15" dirty="0">
                <a:latin typeface="Calibri"/>
                <a:cs typeface="Calibri"/>
              </a:rPr>
              <a:t>s:</a:t>
            </a:r>
            <a:endParaRPr sz="2800">
              <a:latin typeface="Calibri"/>
              <a:cs typeface="Calibri"/>
            </a:endParaRPr>
          </a:p>
          <a:p>
            <a:pPr marL="3710304">
              <a:lnSpc>
                <a:spcPct val="100000"/>
              </a:lnSpc>
              <a:spcBef>
                <a:spcPts val="2020"/>
              </a:spcBef>
            </a:pPr>
            <a:r>
              <a:rPr sz="2800" spc="20" dirty="0">
                <a:latin typeface="Cambria Math"/>
                <a:cs typeface="Cambria Math"/>
              </a:rPr>
              <a:t>𝑛</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𝑛</a:t>
            </a:r>
            <a:r>
              <a:rPr sz="4200" spc="-15" baseline="2976" dirty="0">
                <a:latin typeface="Cambria Math"/>
                <a:cs typeface="Cambria Math"/>
              </a:rPr>
              <a:t>(</a:t>
            </a:r>
            <a:r>
              <a:rPr sz="2800" spc="-25" dirty="0">
                <a:latin typeface="Cambria Math"/>
                <a:cs typeface="Cambria Math"/>
              </a:rPr>
              <a:t>0</a:t>
            </a:r>
            <a:r>
              <a:rPr sz="4200" spc="-22" baseline="2976" dirty="0">
                <a:latin typeface="Cambria Math"/>
                <a:cs typeface="Cambria Math"/>
              </a:rPr>
              <a:t>)</a:t>
            </a:r>
            <a:r>
              <a:rPr sz="2800" spc="125" dirty="0">
                <a:latin typeface="Cambria Math"/>
                <a:cs typeface="Cambria Math"/>
              </a:rPr>
              <a:t>𝑒</a:t>
            </a:r>
            <a:r>
              <a:rPr sz="3000" spc="-82" baseline="29166" dirty="0">
                <a:latin typeface="Cambria Math"/>
                <a:cs typeface="Cambria Math"/>
              </a:rPr>
              <a:t>−</a:t>
            </a:r>
            <a:r>
              <a:rPr sz="3000" spc="367" baseline="29166" dirty="0">
                <a:latin typeface="Cambria Math"/>
                <a:cs typeface="Cambria Math"/>
              </a:rPr>
              <a:t>𝛽𝑡</a:t>
            </a:r>
            <a:endParaRPr sz="3000" baseline="29166">
              <a:latin typeface="Cambria Math"/>
              <a:cs typeface="Cambria Math"/>
            </a:endParaRPr>
          </a:p>
        </p:txBody>
      </p:sp>
      <p:sp>
        <p:nvSpPr>
          <p:cNvPr id="9" name="object 9"/>
          <p:cNvSpPr txBox="1"/>
          <p:nvPr/>
        </p:nvSpPr>
        <p:spPr>
          <a:xfrm>
            <a:off x="4119502" y="5403389"/>
            <a:ext cx="1604010" cy="484505"/>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𝐼</a:t>
            </a:r>
            <a:r>
              <a:rPr sz="2800" spc="254"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4" dirty="0">
                <a:latin typeface="Cambria Math"/>
                <a:cs typeface="Cambria Math"/>
              </a:rPr>
              <a:t>𝐼</a:t>
            </a:r>
            <a:r>
              <a:rPr sz="3000" spc="232" baseline="-16666" dirty="0">
                <a:latin typeface="Cambria Math"/>
                <a:cs typeface="Cambria Math"/>
              </a:rPr>
              <a:t>0</a:t>
            </a:r>
            <a:r>
              <a:rPr sz="2800" spc="110" dirty="0">
                <a:latin typeface="Cambria Math"/>
                <a:cs typeface="Cambria Math"/>
              </a:rPr>
              <a:t>𝑒</a:t>
            </a:r>
            <a:r>
              <a:rPr sz="3000" spc="-60" baseline="29166" dirty="0">
                <a:latin typeface="Cambria Math"/>
                <a:cs typeface="Cambria Math"/>
              </a:rPr>
              <a:t>−</a:t>
            </a:r>
            <a:r>
              <a:rPr sz="3000" spc="382" baseline="29166" dirty="0">
                <a:latin typeface="Cambria Math"/>
                <a:cs typeface="Cambria Math"/>
              </a:rPr>
              <a:t>𝛾𝑦</a:t>
            </a:r>
            <a:endParaRPr sz="3000" baseline="29166">
              <a:latin typeface="Cambria Math"/>
              <a:cs typeface="Cambria Math"/>
            </a:endParaRPr>
          </a:p>
        </p:txBody>
      </p:sp>
      <p:sp>
        <p:nvSpPr>
          <p:cNvPr id="10" name="object 10"/>
          <p:cNvSpPr txBox="1"/>
          <p:nvPr/>
        </p:nvSpPr>
        <p:spPr>
          <a:xfrm>
            <a:off x="6074795" y="5456194"/>
            <a:ext cx="1988185" cy="390525"/>
          </a:xfrm>
          <a:prstGeom prst="rect">
            <a:avLst/>
          </a:prstGeom>
        </p:spPr>
        <p:txBody>
          <a:bodyPr vert="horz" wrap="square" lIns="0" tIns="0" rIns="0" bIns="0" rtlCol="0">
            <a:spAutoFit/>
          </a:bodyPr>
          <a:lstStyle/>
          <a:p>
            <a:pPr marL="12700">
              <a:lnSpc>
                <a:spcPct val="100000"/>
              </a:lnSpc>
            </a:pPr>
            <a:r>
              <a:rPr sz="2800" spc="-15" dirty="0">
                <a:latin typeface="Calibri"/>
                <a:cs typeface="Calibri"/>
              </a:rPr>
              <a:t>with</a:t>
            </a:r>
            <a:r>
              <a:rPr sz="2800" spc="295" dirty="0">
                <a:latin typeface="Calibri"/>
                <a:cs typeface="Calibri"/>
              </a:rPr>
              <a:t> </a:t>
            </a:r>
            <a:r>
              <a:rPr sz="2800" spc="-30" dirty="0">
                <a:latin typeface="Cambria Math"/>
                <a:cs typeface="Cambria Math"/>
              </a:rPr>
              <a:t>𝑦</a:t>
            </a:r>
            <a:r>
              <a:rPr sz="2800" spc="204"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𝑡</a:t>
            </a:r>
            <a:r>
              <a:rPr sz="2800" spc="-5" dirty="0">
                <a:latin typeface="Cambria Math"/>
                <a:cs typeface="Cambria Math"/>
              </a:rPr>
              <a:t>/</a:t>
            </a:r>
            <a:r>
              <a:rPr sz="2800" spc="-30" dirty="0">
                <a:latin typeface="Cambria Math"/>
                <a:cs typeface="Cambria Math"/>
              </a:rPr>
              <a:t>𝑇</a:t>
            </a:r>
            <a:endParaRPr sz="2800">
              <a:latin typeface="Cambria Math"/>
              <a:cs typeface="Cambria Math"/>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68684"/>
            <a:ext cx="116586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Hence</a:t>
            </a:r>
            <a:endParaRPr sz="2800">
              <a:latin typeface="Calibri"/>
              <a:cs typeface="Calibri"/>
            </a:endParaRPr>
          </a:p>
        </p:txBody>
      </p:sp>
      <p:sp>
        <p:nvSpPr>
          <p:cNvPr id="3" name="object 3"/>
          <p:cNvSpPr txBox="1"/>
          <p:nvPr/>
        </p:nvSpPr>
        <p:spPr>
          <a:xfrm>
            <a:off x="5032375" y="1791912"/>
            <a:ext cx="61531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𝛽</a:t>
            </a:r>
            <a:r>
              <a:rPr sz="2800" spc="24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4" name="object 4"/>
          <p:cNvSpPr/>
          <p:nvPr/>
        </p:nvSpPr>
        <p:spPr>
          <a:xfrm>
            <a:off x="5733927" y="1979405"/>
            <a:ext cx="219710" cy="0"/>
          </a:xfrm>
          <a:custGeom>
            <a:avLst/>
            <a:gdLst/>
            <a:ahLst/>
            <a:cxnLst/>
            <a:rect l="l" t="t" r="r" b="b"/>
            <a:pathLst>
              <a:path w="219710">
                <a:moveTo>
                  <a:pt x="0" y="0"/>
                </a:moveTo>
                <a:lnTo>
                  <a:pt x="219455" y="0"/>
                </a:lnTo>
              </a:path>
            </a:pathLst>
          </a:custGeom>
          <a:ln w="24427">
            <a:solidFill>
              <a:srgbClr val="000000"/>
            </a:solidFill>
          </a:ln>
        </p:spPr>
        <p:txBody>
          <a:bodyPr wrap="square" lIns="0" tIns="0" rIns="0" bIns="0" rtlCol="0"/>
          <a:lstStyle/>
          <a:p>
            <a:endParaRPr/>
          </a:p>
        </p:txBody>
      </p:sp>
      <p:sp>
        <p:nvSpPr>
          <p:cNvPr id="5" name="object 5"/>
          <p:cNvSpPr txBox="1"/>
          <p:nvPr/>
        </p:nvSpPr>
        <p:spPr>
          <a:xfrm>
            <a:off x="5721223" y="1521782"/>
            <a:ext cx="1426845" cy="890269"/>
          </a:xfrm>
          <a:prstGeom prst="rect">
            <a:avLst/>
          </a:prstGeom>
        </p:spPr>
        <p:txBody>
          <a:bodyPr vert="horz" wrap="square" lIns="0" tIns="0" rIns="0" bIns="0" rtlCol="0">
            <a:spAutoFit/>
          </a:bodyPr>
          <a:lstStyle/>
          <a:p>
            <a:pPr marL="22860">
              <a:lnSpc>
                <a:spcPct val="100000"/>
              </a:lnSpc>
            </a:pPr>
            <a:r>
              <a:rPr sz="2800" spc="-30" dirty="0">
                <a:latin typeface="Cambria Math"/>
                <a:cs typeface="Cambria Math"/>
              </a:rPr>
              <a:t>𝛾</a:t>
            </a:r>
            <a:endParaRPr sz="2800">
              <a:latin typeface="Cambria Math"/>
              <a:cs typeface="Cambria Math"/>
            </a:endParaRPr>
          </a:p>
          <a:p>
            <a:pPr marL="12700">
              <a:lnSpc>
                <a:spcPct val="100000"/>
              </a:lnSpc>
              <a:spcBef>
                <a:spcPts val="650"/>
              </a:spcBef>
              <a:tabLst>
                <a:tab pos="951230" algn="l"/>
              </a:tabLst>
            </a:pPr>
            <a:r>
              <a:rPr sz="2800" spc="-30" dirty="0">
                <a:latin typeface="Cambria Math"/>
                <a:cs typeface="Cambria Math"/>
              </a:rPr>
              <a:t>𝑇	</a:t>
            </a:r>
            <a:r>
              <a:rPr sz="2800" spc="-20" dirty="0">
                <a:latin typeface="Cambria Math"/>
                <a:cs typeface="Cambria Math"/>
              </a:rPr>
              <a:t>2</a:t>
            </a:r>
            <a:r>
              <a:rPr sz="2800" spc="-150" dirty="0">
                <a:latin typeface="Cambria Math"/>
                <a:cs typeface="Cambria Math"/>
              </a:rPr>
              <a:t> </a:t>
            </a:r>
            <a:r>
              <a:rPr sz="2800" spc="-30" dirty="0">
                <a:latin typeface="Cambria Math"/>
                <a:cs typeface="Cambria Math"/>
              </a:rPr>
              <a:t>𝑑</a:t>
            </a:r>
            <a:endParaRPr sz="2800">
              <a:latin typeface="Cambria Math"/>
              <a:cs typeface="Cambria Math"/>
            </a:endParaRPr>
          </a:p>
        </p:txBody>
      </p:sp>
      <p:sp>
        <p:nvSpPr>
          <p:cNvPr id="6" name="object 6"/>
          <p:cNvSpPr txBox="1"/>
          <p:nvPr/>
        </p:nvSpPr>
        <p:spPr>
          <a:xfrm>
            <a:off x="6039743" y="1791912"/>
            <a:ext cx="576580"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5" dirty="0">
                <a:latin typeface="Cambria Math"/>
                <a:cs typeface="Cambria Math"/>
              </a:rPr>
              <a:t> </a:t>
            </a:r>
            <a:r>
              <a:rPr sz="2800" spc="-30" dirty="0">
                <a:latin typeface="Cambria Math"/>
                <a:cs typeface="Cambria Math"/>
              </a:rPr>
              <a:t>𝛾</a:t>
            </a:r>
            <a:endParaRPr sz="2800">
              <a:latin typeface="Cambria Math"/>
              <a:cs typeface="Cambria Math"/>
            </a:endParaRPr>
          </a:p>
        </p:txBody>
      </p:sp>
      <p:sp>
        <p:nvSpPr>
          <p:cNvPr id="7" name="object 7"/>
          <p:cNvSpPr txBox="1"/>
          <p:nvPr/>
        </p:nvSpPr>
        <p:spPr>
          <a:xfrm>
            <a:off x="6809626" y="1521782"/>
            <a:ext cx="18923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𝑐</a:t>
            </a:r>
            <a:endParaRPr sz="2800">
              <a:latin typeface="Cambria Math"/>
              <a:cs typeface="Cambria Math"/>
            </a:endParaRPr>
          </a:p>
        </p:txBody>
      </p:sp>
      <p:sp>
        <p:nvSpPr>
          <p:cNvPr id="8" name="object 8"/>
          <p:cNvSpPr/>
          <p:nvPr/>
        </p:nvSpPr>
        <p:spPr>
          <a:xfrm>
            <a:off x="6672955" y="1979405"/>
            <a:ext cx="474345" cy="0"/>
          </a:xfrm>
          <a:custGeom>
            <a:avLst/>
            <a:gdLst/>
            <a:ahLst/>
            <a:cxnLst/>
            <a:rect l="l" t="t" r="r" b="b"/>
            <a:pathLst>
              <a:path w="474345">
                <a:moveTo>
                  <a:pt x="0" y="0"/>
                </a:moveTo>
                <a:lnTo>
                  <a:pt x="473963" y="0"/>
                </a:lnTo>
              </a:path>
            </a:pathLst>
          </a:custGeom>
          <a:ln w="24427">
            <a:solidFill>
              <a:srgbClr val="000000"/>
            </a:solidFill>
          </a:ln>
        </p:spPr>
        <p:txBody>
          <a:bodyPr wrap="square" lIns="0" tIns="0" rIns="0" bIns="0" rtlCol="0"/>
          <a:lstStyle/>
          <a:p>
            <a:endParaRPr/>
          </a:p>
        </p:txBody>
      </p:sp>
      <p:sp>
        <p:nvSpPr>
          <p:cNvPr id="9" name="object 9"/>
          <p:cNvSpPr txBox="1"/>
          <p:nvPr/>
        </p:nvSpPr>
        <p:spPr>
          <a:xfrm>
            <a:off x="1130300" y="2593650"/>
            <a:ext cx="190627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Conven</a:t>
            </a:r>
            <a:r>
              <a:rPr sz="2800" spc="-15" dirty="0">
                <a:latin typeface="Calibri"/>
                <a:cs typeface="Calibri"/>
              </a:rPr>
              <a:t>ie</a:t>
            </a:r>
            <a:r>
              <a:rPr sz="2800" spc="-5" dirty="0">
                <a:latin typeface="Calibri"/>
                <a:cs typeface="Calibri"/>
              </a:rPr>
              <a:t>n</a:t>
            </a:r>
            <a:r>
              <a:rPr sz="2800" spc="-10" dirty="0">
                <a:latin typeface="Calibri"/>
                <a:cs typeface="Calibri"/>
              </a:rPr>
              <a:t>t</a:t>
            </a:r>
            <a:endParaRPr sz="2800">
              <a:latin typeface="Calibri"/>
              <a:cs typeface="Calibri"/>
            </a:endParaRPr>
          </a:p>
        </p:txBody>
      </p:sp>
      <p:sp>
        <p:nvSpPr>
          <p:cNvPr id="10" name="object 10"/>
          <p:cNvSpPr txBox="1"/>
          <p:nvPr/>
        </p:nvSpPr>
        <p:spPr>
          <a:xfrm>
            <a:off x="3349080" y="2618736"/>
            <a:ext cx="4300855" cy="381000"/>
          </a:xfrm>
          <a:prstGeom prst="rect">
            <a:avLst/>
          </a:prstGeom>
        </p:spPr>
        <p:txBody>
          <a:bodyPr vert="horz" wrap="square" lIns="0" tIns="0" rIns="0" bIns="0" rtlCol="0">
            <a:spAutoFit/>
          </a:bodyPr>
          <a:lstStyle/>
          <a:p>
            <a:pPr marL="12700">
              <a:lnSpc>
                <a:spcPct val="100000"/>
              </a:lnSpc>
              <a:tabLst>
                <a:tab pos="862330" algn="l"/>
                <a:tab pos="2477135" algn="l"/>
              </a:tabLst>
            </a:pPr>
            <a:r>
              <a:rPr sz="2800" dirty="0">
                <a:latin typeface="Calibri"/>
                <a:cs typeface="Calibri"/>
              </a:rPr>
              <a:t>l</a:t>
            </a:r>
            <a:r>
              <a:rPr sz="2800" spc="5" dirty="0">
                <a:latin typeface="Calibri"/>
                <a:cs typeface="Calibri"/>
              </a:rPr>
              <a:t>i</a:t>
            </a:r>
            <a:r>
              <a:rPr sz="2800" spc="-20" dirty="0">
                <a:latin typeface="Calibri"/>
                <a:cs typeface="Calibri"/>
              </a:rPr>
              <a:t>n</a:t>
            </a:r>
            <a:r>
              <a:rPr sz="2800" spc="-15" dirty="0">
                <a:latin typeface="Calibri"/>
                <a:cs typeface="Calibri"/>
              </a:rPr>
              <a:t>k</a:t>
            </a:r>
            <a:r>
              <a:rPr sz="2800" dirty="0">
                <a:latin typeface="Times New Roman"/>
                <a:cs typeface="Times New Roman"/>
              </a:rPr>
              <a:t>	</a:t>
            </a:r>
            <a:r>
              <a:rPr sz="2800" spc="-20" dirty="0">
                <a:latin typeface="Calibri"/>
                <a:cs typeface="Calibri"/>
              </a:rPr>
              <a:t>betwee</a:t>
            </a:r>
            <a:r>
              <a:rPr sz="2800" spc="-15" dirty="0">
                <a:latin typeface="Calibri"/>
                <a:cs typeface="Calibri"/>
              </a:rPr>
              <a:t>n</a:t>
            </a:r>
            <a:r>
              <a:rPr sz="2800" dirty="0">
                <a:latin typeface="Times New Roman"/>
                <a:cs typeface="Times New Roman"/>
              </a:rPr>
              <a:t>	</a:t>
            </a:r>
            <a:r>
              <a:rPr sz="2800" spc="-15" dirty="0">
                <a:latin typeface="Calibri"/>
                <a:cs typeface="Calibri"/>
              </a:rPr>
              <a:t>macros</a:t>
            </a:r>
            <a:r>
              <a:rPr sz="2800" spc="-10" dirty="0">
                <a:latin typeface="Calibri"/>
                <a:cs typeface="Calibri"/>
              </a:rPr>
              <a:t>c</a:t>
            </a:r>
            <a:r>
              <a:rPr sz="2800" spc="-20" dirty="0">
                <a:latin typeface="Calibri"/>
                <a:cs typeface="Calibri"/>
              </a:rPr>
              <a:t>op</a:t>
            </a:r>
            <a:r>
              <a:rPr sz="2800" spc="-10" dirty="0">
                <a:latin typeface="Calibri"/>
                <a:cs typeface="Calibri"/>
              </a:rPr>
              <a:t>ic</a:t>
            </a:r>
            <a:endParaRPr sz="2800">
              <a:latin typeface="Calibri"/>
              <a:cs typeface="Calibri"/>
            </a:endParaRPr>
          </a:p>
        </p:txBody>
      </p:sp>
      <p:sp>
        <p:nvSpPr>
          <p:cNvPr id="11" name="object 11"/>
          <p:cNvSpPr txBox="1"/>
          <p:nvPr/>
        </p:nvSpPr>
        <p:spPr>
          <a:xfrm>
            <a:off x="7963161" y="2618736"/>
            <a:ext cx="571500" cy="381000"/>
          </a:xfrm>
          <a:prstGeom prst="rect">
            <a:avLst/>
          </a:prstGeom>
        </p:spPr>
        <p:txBody>
          <a:bodyPr vert="horz" wrap="square" lIns="0" tIns="0" rIns="0" bIns="0" rtlCol="0">
            <a:spAutoFit/>
          </a:bodyPr>
          <a:lstStyle/>
          <a:p>
            <a:pPr marL="12700">
              <a:lnSpc>
                <a:spcPct val="100000"/>
              </a:lnSpc>
            </a:pPr>
            <a:r>
              <a:rPr sz="2800" dirty="0">
                <a:latin typeface="Calibri"/>
                <a:cs typeface="Calibri"/>
              </a:rPr>
              <a:t>l</a:t>
            </a:r>
            <a:r>
              <a:rPr sz="2800" spc="-20" dirty="0">
                <a:latin typeface="Calibri"/>
                <a:cs typeface="Calibri"/>
              </a:rPr>
              <a:t>oss</a:t>
            </a:r>
            <a:endParaRPr sz="2800">
              <a:latin typeface="Calibri"/>
              <a:cs typeface="Calibri"/>
            </a:endParaRPr>
          </a:p>
        </p:txBody>
      </p:sp>
      <p:sp>
        <p:nvSpPr>
          <p:cNvPr id="12" name="object 12"/>
          <p:cNvSpPr txBox="1"/>
          <p:nvPr/>
        </p:nvSpPr>
        <p:spPr>
          <a:xfrm>
            <a:off x="8848404" y="2618736"/>
            <a:ext cx="2434590" cy="381000"/>
          </a:xfrm>
          <a:prstGeom prst="rect">
            <a:avLst/>
          </a:prstGeom>
        </p:spPr>
        <p:txBody>
          <a:bodyPr vert="horz" wrap="square" lIns="0" tIns="0" rIns="0" bIns="0" rtlCol="0">
            <a:spAutoFit/>
          </a:bodyPr>
          <a:lstStyle/>
          <a:p>
            <a:pPr marL="12700">
              <a:lnSpc>
                <a:spcPct val="100000"/>
              </a:lnSpc>
              <a:tabLst>
                <a:tab pos="1877060" algn="l"/>
              </a:tabLst>
            </a:pPr>
            <a:r>
              <a:rPr sz="2800" spc="-15" dirty="0">
                <a:latin typeface="Calibri"/>
                <a:cs typeface="Calibri"/>
              </a:rPr>
              <a:t>coeff</a:t>
            </a:r>
            <a:r>
              <a:rPr sz="2800" spc="-5" dirty="0">
                <a:latin typeface="Calibri"/>
                <a:cs typeface="Calibri"/>
              </a:rPr>
              <a:t>i</a:t>
            </a:r>
            <a:r>
              <a:rPr sz="2800" spc="-15" dirty="0">
                <a:latin typeface="Calibri"/>
                <a:cs typeface="Calibri"/>
              </a:rPr>
              <a:t>cient</a:t>
            </a:r>
            <a:r>
              <a:rPr sz="2800" dirty="0">
                <a:latin typeface="Times New Roman"/>
                <a:cs typeface="Times New Roman"/>
              </a:rPr>
              <a:t>	</a:t>
            </a:r>
            <a:r>
              <a:rPr sz="2800" spc="-15" dirty="0">
                <a:latin typeface="Calibri"/>
                <a:cs typeface="Calibri"/>
              </a:rPr>
              <a:t>a</a:t>
            </a:r>
            <a:r>
              <a:rPr sz="2800" spc="-5" dirty="0">
                <a:latin typeface="Calibri"/>
                <a:cs typeface="Calibri"/>
              </a:rPr>
              <a:t>n</a:t>
            </a:r>
            <a:r>
              <a:rPr sz="2800" spc="-15" dirty="0">
                <a:latin typeface="Calibri"/>
                <a:cs typeface="Calibri"/>
              </a:rPr>
              <a:t>d</a:t>
            </a:r>
            <a:endParaRPr sz="2800">
              <a:latin typeface="Calibri"/>
              <a:cs typeface="Calibri"/>
            </a:endParaRPr>
          </a:p>
        </p:txBody>
      </p:sp>
      <p:sp>
        <p:nvSpPr>
          <p:cNvPr id="13" name="object 13"/>
          <p:cNvSpPr txBox="1"/>
          <p:nvPr/>
        </p:nvSpPr>
        <p:spPr>
          <a:xfrm>
            <a:off x="901700" y="3161542"/>
            <a:ext cx="5027295" cy="1037590"/>
          </a:xfrm>
          <a:prstGeom prst="rect">
            <a:avLst/>
          </a:prstGeom>
        </p:spPr>
        <p:txBody>
          <a:bodyPr vert="horz" wrap="square" lIns="0" tIns="0" rIns="0" bIns="0" rtlCol="0">
            <a:spAutoFit/>
          </a:bodyPr>
          <a:lstStyle/>
          <a:p>
            <a:pPr marL="469900">
              <a:lnSpc>
                <a:spcPct val="100000"/>
              </a:lnSpc>
            </a:pPr>
            <a:r>
              <a:rPr sz="2800" spc="-15" dirty="0">
                <a:latin typeface="Calibri"/>
                <a:cs typeface="Calibri"/>
              </a:rPr>
              <a:t>micros</a:t>
            </a:r>
            <a:r>
              <a:rPr sz="2800" spc="-10" dirty="0">
                <a:latin typeface="Calibri"/>
                <a:cs typeface="Calibri"/>
              </a:rPr>
              <a:t>c</a:t>
            </a:r>
            <a:r>
              <a:rPr sz="2800" spc="-20" dirty="0">
                <a:latin typeface="Calibri"/>
                <a:cs typeface="Calibri"/>
              </a:rPr>
              <a:t>o</a:t>
            </a:r>
            <a:r>
              <a:rPr sz="2800" spc="-10" dirty="0">
                <a:latin typeface="Calibri"/>
                <a:cs typeface="Calibri"/>
              </a:rPr>
              <a:t>p</a:t>
            </a:r>
            <a:r>
              <a:rPr sz="2800" dirty="0">
                <a:latin typeface="Calibri"/>
                <a:cs typeface="Calibri"/>
              </a:rPr>
              <a:t>i</a:t>
            </a:r>
            <a:r>
              <a:rPr sz="2800" spc="-15" dirty="0">
                <a:latin typeface="Calibri"/>
                <a:cs typeface="Calibri"/>
              </a:rPr>
              <a:t>c</a:t>
            </a:r>
            <a:r>
              <a:rPr sz="2800" spc="-60" dirty="0">
                <a:latin typeface="Times New Roman"/>
                <a:cs typeface="Times New Roman"/>
              </a:rPr>
              <a:t> </a:t>
            </a:r>
            <a:r>
              <a:rPr sz="2800" spc="-20" dirty="0">
                <a:latin typeface="Calibri"/>
                <a:cs typeface="Calibri"/>
              </a:rPr>
              <a:t>photo</a:t>
            </a:r>
            <a:r>
              <a:rPr sz="2800" spc="-15" dirty="0">
                <a:latin typeface="Calibri"/>
                <a:cs typeface="Calibri"/>
              </a:rPr>
              <a:t>n</a:t>
            </a:r>
            <a:r>
              <a:rPr sz="2800" spc="-55" dirty="0">
                <a:latin typeface="Times New Roman"/>
                <a:cs typeface="Times New Roman"/>
              </a:rPr>
              <a:t> </a:t>
            </a:r>
            <a:r>
              <a:rPr sz="2800" spc="-20" dirty="0">
                <a:latin typeface="Calibri"/>
                <a:cs typeface="Calibri"/>
              </a:rPr>
              <a:t>deca</a:t>
            </a:r>
            <a:r>
              <a:rPr sz="2800" spc="-15" dirty="0">
                <a:latin typeface="Calibri"/>
                <a:cs typeface="Calibri"/>
              </a:rPr>
              <a:t>y</a:t>
            </a:r>
            <a:r>
              <a:rPr sz="2800" spc="-55" dirty="0">
                <a:latin typeface="Times New Roman"/>
                <a:cs typeface="Times New Roman"/>
              </a:rPr>
              <a:t> </a:t>
            </a:r>
            <a:r>
              <a:rPr sz="2800" spc="-15" dirty="0">
                <a:latin typeface="Calibri"/>
                <a:cs typeface="Calibri"/>
              </a:rPr>
              <a:t>rate.</a:t>
            </a:r>
            <a:endParaRPr sz="2800">
              <a:latin typeface="Calibri"/>
              <a:cs typeface="Calibri"/>
            </a:endParaRPr>
          </a:p>
          <a:p>
            <a:pPr marL="12700">
              <a:lnSpc>
                <a:spcPct val="100000"/>
              </a:lnSpc>
              <a:spcBef>
                <a:spcPts val="1810"/>
              </a:spcBef>
            </a:pPr>
            <a:r>
              <a:rPr sz="2800" spc="-15" dirty="0">
                <a:latin typeface="Calibri"/>
                <a:cs typeface="Calibri"/>
              </a:rPr>
              <a:t>---</a:t>
            </a:r>
            <a:endParaRPr sz="280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0650">
              <a:lnSpc>
                <a:spcPct val="100000"/>
              </a:lnSpc>
            </a:pPr>
            <a:r>
              <a:rPr spc="-15" dirty="0"/>
              <a:t>Sl</a:t>
            </a:r>
            <a:r>
              <a:rPr spc="-5" dirty="0"/>
              <a:t>i</a:t>
            </a:r>
            <a:r>
              <a:rPr spc="-20" dirty="0"/>
              <a:t>de</a:t>
            </a:r>
            <a:r>
              <a:rPr spc="-5" dirty="0"/>
              <a:t> </a:t>
            </a:r>
            <a:r>
              <a:rPr spc="-20" dirty="0"/>
              <a:t>1</a:t>
            </a:r>
            <a:r>
              <a:rPr spc="-30" dirty="0"/>
              <a:t>6</a:t>
            </a:r>
            <a:r>
              <a:rPr spc="-10" dirty="0"/>
              <a:t>:</a:t>
            </a:r>
            <a:r>
              <a:rPr spc="-15" dirty="0"/>
              <a:t> </a:t>
            </a:r>
            <a:r>
              <a:rPr spc="-20" dirty="0"/>
              <a:t>Stead</a:t>
            </a:r>
            <a:r>
              <a:rPr spc="-15" dirty="0"/>
              <a:t>y-State</a:t>
            </a:r>
            <a:r>
              <a:rPr spc="-20" dirty="0"/>
              <a:t> So</a:t>
            </a:r>
            <a:r>
              <a:rPr spc="-5" dirty="0"/>
              <a:t>l</a:t>
            </a:r>
            <a:r>
              <a:rPr spc="-15" dirty="0"/>
              <a:t>utions </a:t>
            </a:r>
            <a:r>
              <a:rPr spc="-35" dirty="0">
                <a:latin typeface="Calibri"/>
                <a:cs typeface="Calibri"/>
              </a:rPr>
              <a:t>—</a:t>
            </a:r>
            <a:r>
              <a:rPr b="0" spc="-95" dirty="0">
                <a:latin typeface="Times New Roman"/>
                <a:cs typeface="Times New Roman"/>
              </a:rPr>
              <a:t> </a:t>
            </a:r>
            <a:r>
              <a:rPr spc="-30" dirty="0"/>
              <a:t>Pump</a:t>
            </a:r>
            <a:r>
              <a:rPr spc="0" dirty="0"/>
              <a:t> </a:t>
            </a:r>
            <a:r>
              <a:rPr spc="-30" dirty="0"/>
              <a:t>Pow</a:t>
            </a:r>
            <a:r>
              <a:rPr spc="-10" dirty="0"/>
              <a:t>e</a:t>
            </a:r>
            <a:r>
              <a:rPr dirty="0"/>
              <a:t>r</a:t>
            </a:r>
            <a:r>
              <a:rPr spc="-15" dirty="0"/>
              <a:t> </a:t>
            </a:r>
            <a:r>
              <a:rPr spc="-20" dirty="0"/>
              <a:t>B</a:t>
            </a:r>
            <a:r>
              <a:rPr spc="-10" dirty="0"/>
              <a:t>a</a:t>
            </a:r>
            <a:r>
              <a:rPr spc="-15" dirty="0"/>
              <a:t>lance</a:t>
            </a:r>
          </a:p>
        </p:txBody>
      </p:sp>
      <p:sp>
        <p:nvSpPr>
          <p:cNvPr id="3" name="object 3"/>
          <p:cNvSpPr txBox="1"/>
          <p:nvPr/>
        </p:nvSpPr>
        <p:spPr>
          <a:xfrm>
            <a:off x="1130300" y="1754434"/>
            <a:ext cx="9200515" cy="3680460"/>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20" dirty="0">
                <a:latin typeface="Calibri"/>
                <a:cs typeface="Calibri"/>
              </a:rPr>
              <a:t>Stat</a:t>
            </a:r>
            <a:r>
              <a:rPr sz="2800" dirty="0">
                <a:latin typeface="Calibri"/>
                <a:cs typeface="Calibri"/>
              </a:rPr>
              <a:t>i</a:t>
            </a:r>
            <a:r>
              <a:rPr sz="2800" spc="-20" dirty="0">
                <a:latin typeface="Calibri"/>
                <a:cs typeface="Calibri"/>
              </a:rPr>
              <a:t>onar</a:t>
            </a:r>
            <a:r>
              <a:rPr sz="2800" spc="-15" dirty="0">
                <a:latin typeface="Calibri"/>
                <a:cs typeface="Calibri"/>
              </a:rPr>
              <a:t>y</a:t>
            </a:r>
            <a:r>
              <a:rPr sz="2800" spc="-55" dirty="0">
                <a:latin typeface="Times New Roman"/>
                <a:cs typeface="Times New Roman"/>
              </a:rPr>
              <a:t> </a:t>
            </a:r>
            <a:r>
              <a:rPr sz="2800" spc="-15" dirty="0">
                <a:latin typeface="Calibri"/>
                <a:cs typeface="Calibri"/>
              </a:rPr>
              <a:t>regime:</a:t>
            </a:r>
            <a:r>
              <a:rPr sz="2800" spc="-60" dirty="0">
                <a:latin typeface="Times New Roman"/>
                <a:cs typeface="Times New Roman"/>
              </a:rPr>
              <a:t> </a:t>
            </a:r>
            <a:r>
              <a:rPr sz="2800" spc="55" dirty="0">
                <a:latin typeface="Cambria Math"/>
                <a:cs typeface="Cambria Math"/>
              </a:rPr>
              <a:t>𝑑</a:t>
            </a:r>
            <a:r>
              <a:rPr sz="2800" spc="-315" dirty="0">
                <a:latin typeface="Cambria Math"/>
                <a:cs typeface="Cambria Math"/>
              </a:rPr>
              <a:t>𝑁</a:t>
            </a:r>
            <a:r>
              <a:rPr sz="3000" spc="225" baseline="-16666" dirty="0">
                <a:latin typeface="Cambria Math"/>
                <a:cs typeface="Cambria Math"/>
              </a:rPr>
              <a:t>1</a:t>
            </a:r>
            <a:r>
              <a:rPr sz="2800" spc="-30" dirty="0">
                <a:latin typeface="Cambria Math"/>
                <a:cs typeface="Cambria Math"/>
              </a:rPr>
              <a:t>/𝑑𝑡</a:t>
            </a:r>
            <a:r>
              <a:rPr sz="2800" spc="23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𝑑</a:t>
            </a:r>
            <a:r>
              <a:rPr sz="2800" spc="-254" dirty="0">
                <a:latin typeface="Cambria Math"/>
                <a:cs typeface="Cambria Math"/>
              </a:rPr>
              <a:t>𝑁</a:t>
            </a:r>
            <a:r>
              <a:rPr sz="3000" spc="247" baseline="-16666" dirty="0">
                <a:latin typeface="Cambria Math"/>
                <a:cs typeface="Cambria Math"/>
              </a:rPr>
              <a:t>2</a:t>
            </a:r>
            <a:r>
              <a:rPr sz="2800" spc="-30" dirty="0">
                <a:latin typeface="Cambria Math"/>
                <a:cs typeface="Cambria Math"/>
              </a:rPr>
              <a:t>/𝑑𝑡</a:t>
            </a:r>
            <a:r>
              <a:rPr sz="2800" spc="22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𝑑</a:t>
            </a:r>
            <a:r>
              <a:rPr sz="2800" spc="25" dirty="0">
                <a:latin typeface="Cambria Math"/>
                <a:cs typeface="Cambria Math"/>
              </a:rPr>
              <a:t>𝑛</a:t>
            </a:r>
            <a:r>
              <a:rPr sz="2800" spc="-30" dirty="0">
                <a:latin typeface="Cambria Math"/>
                <a:cs typeface="Cambria Math"/>
              </a:rPr>
              <a:t>/𝑑𝑡</a:t>
            </a:r>
            <a:r>
              <a:rPr sz="2800" spc="23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0</a:t>
            </a:r>
            <a:r>
              <a:rPr sz="2800" dirty="0">
                <a:latin typeface="Calibri"/>
                <a:cs typeface="Calibri"/>
              </a:rPr>
              <a:t>.</a:t>
            </a:r>
            <a:endParaRPr sz="280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Addin</a:t>
            </a:r>
            <a:r>
              <a:rPr sz="2800" spc="-15" dirty="0">
                <a:latin typeface="Calibri"/>
                <a:cs typeface="Calibri"/>
              </a:rPr>
              <a:t>g</a:t>
            </a:r>
            <a:r>
              <a:rPr sz="2800" spc="-55" dirty="0">
                <a:latin typeface="Times New Roman"/>
                <a:cs typeface="Times New Roman"/>
              </a:rPr>
              <a:t> </a:t>
            </a:r>
            <a:r>
              <a:rPr sz="2800" spc="-20" dirty="0">
                <a:latin typeface="Calibri"/>
                <a:cs typeface="Calibri"/>
              </a:rPr>
              <a:t>p</a:t>
            </a:r>
            <a:r>
              <a:rPr sz="2800" spc="-10" dirty="0">
                <a:latin typeface="Calibri"/>
                <a:cs typeface="Calibri"/>
              </a:rPr>
              <a:t>o</a:t>
            </a:r>
            <a:r>
              <a:rPr sz="2800" spc="-20" dirty="0">
                <a:latin typeface="Calibri"/>
                <a:cs typeface="Calibri"/>
              </a:rPr>
              <a:t>pu</a:t>
            </a:r>
            <a:r>
              <a:rPr sz="2800" spc="-15" dirty="0">
                <a:latin typeface="Calibri"/>
                <a:cs typeface="Calibri"/>
              </a:rPr>
              <a:t>lation</a:t>
            </a:r>
            <a:r>
              <a:rPr sz="2800" spc="-70" dirty="0">
                <a:latin typeface="Times New Roman"/>
                <a:cs typeface="Times New Roman"/>
              </a:rPr>
              <a:t> </a:t>
            </a:r>
            <a:r>
              <a:rPr sz="2800" spc="-10" dirty="0">
                <a:latin typeface="Calibri"/>
                <a:cs typeface="Calibri"/>
              </a:rPr>
              <a:t>e</a:t>
            </a:r>
            <a:r>
              <a:rPr sz="2800" spc="-20" dirty="0">
                <a:latin typeface="Calibri"/>
                <a:cs typeface="Calibri"/>
              </a:rPr>
              <a:t>quat</a:t>
            </a:r>
            <a:r>
              <a:rPr sz="2800" spc="-10" dirty="0">
                <a:latin typeface="Calibri"/>
                <a:cs typeface="Calibri"/>
              </a:rPr>
              <a:t>i</a:t>
            </a:r>
            <a:r>
              <a:rPr sz="2800" spc="-20" dirty="0">
                <a:latin typeface="Calibri"/>
                <a:cs typeface="Calibri"/>
              </a:rPr>
              <a:t>o</a:t>
            </a:r>
            <a:r>
              <a:rPr sz="2800" spc="-10" dirty="0">
                <a:latin typeface="Calibri"/>
                <a:cs typeface="Calibri"/>
              </a:rPr>
              <a:t>n</a:t>
            </a:r>
            <a:r>
              <a:rPr sz="2800" spc="-15" dirty="0">
                <a:latin typeface="Calibri"/>
                <a:cs typeface="Calibri"/>
              </a:rPr>
              <a:t>s</a:t>
            </a:r>
            <a:r>
              <a:rPr sz="2800" spc="-70" dirty="0">
                <a:latin typeface="Times New Roman"/>
                <a:cs typeface="Times New Roman"/>
              </a:rPr>
              <a:t> </a:t>
            </a:r>
            <a:r>
              <a:rPr sz="2800" spc="-15" dirty="0">
                <a:latin typeface="Calibri"/>
                <a:cs typeface="Calibri"/>
              </a:rPr>
              <a:t>y</a:t>
            </a:r>
            <a:r>
              <a:rPr sz="2800" dirty="0">
                <a:latin typeface="Calibri"/>
                <a:cs typeface="Calibri"/>
              </a:rPr>
              <a:t>i</a:t>
            </a:r>
            <a:r>
              <a:rPr sz="2800" spc="-15" dirty="0">
                <a:latin typeface="Calibri"/>
                <a:cs typeface="Calibri"/>
              </a:rPr>
              <a:t>el</a:t>
            </a:r>
            <a:r>
              <a:rPr sz="2800" spc="-20" dirty="0">
                <a:latin typeface="Calibri"/>
                <a:cs typeface="Calibri"/>
              </a:rPr>
              <a:t>d</a:t>
            </a:r>
            <a:r>
              <a:rPr sz="2800" spc="-15" dirty="0">
                <a:latin typeface="Calibri"/>
                <a:cs typeface="Calibri"/>
              </a:rPr>
              <a:t>s</a:t>
            </a:r>
            <a:r>
              <a:rPr sz="2800" spc="-70" dirty="0">
                <a:latin typeface="Times New Roman"/>
                <a:cs typeface="Times New Roman"/>
              </a:rPr>
              <a:t> </a:t>
            </a:r>
            <a:r>
              <a:rPr sz="2800" spc="-25" dirty="0">
                <a:latin typeface="Calibri"/>
                <a:cs typeface="Calibri"/>
              </a:rPr>
              <a:t>pum</a:t>
            </a:r>
            <a:r>
              <a:rPr sz="2800" spc="0" dirty="0">
                <a:latin typeface="Calibri"/>
                <a:cs typeface="Calibri"/>
              </a:rPr>
              <a:t>p</a:t>
            </a:r>
            <a:r>
              <a:rPr sz="2800" spc="-20" dirty="0">
                <a:latin typeface="Calibri"/>
                <a:cs typeface="Calibri"/>
              </a:rPr>
              <a:t>–</a:t>
            </a:r>
            <a:r>
              <a:rPr sz="2800" spc="-15" dirty="0">
                <a:latin typeface="Calibri"/>
                <a:cs typeface="Calibri"/>
              </a:rPr>
              <a:t>relax</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ba</a:t>
            </a:r>
            <a:r>
              <a:rPr sz="2800" dirty="0">
                <a:latin typeface="Calibri"/>
                <a:cs typeface="Calibri"/>
              </a:rPr>
              <a:t>l</a:t>
            </a:r>
            <a:r>
              <a:rPr sz="2800" spc="-15" dirty="0">
                <a:latin typeface="Calibri"/>
                <a:cs typeface="Calibri"/>
              </a:rPr>
              <a:t>ance:</a:t>
            </a:r>
            <a:endParaRPr sz="2800">
              <a:latin typeface="Calibri"/>
              <a:cs typeface="Calibri"/>
            </a:endParaRPr>
          </a:p>
          <a:p>
            <a:pPr marL="715645" algn="ctr">
              <a:lnSpc>
                <a:spcPct val="100000"/>
              </a:lnSpc>
              <a:spcBef>
                <a:spcPts val="1800"/>
              </a:spcBef>
            </a:pPr>
            <a:r>
              <a:rPr sz="2800" spc="-30" dirty="0">
                <a:latin typeface="Cambria Math"/>
                <a:cs typeface="Cambria Math"/>
              </a:rPr>
              <a:t>𝑃</a:t>
            </a:r>
            <a:r>
              <a:rPr sz="2800" spc="229"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15" dirty="0">
                <a:latin typeface="Cambria Math"/>
                <a:cs typeface="Cambria Math"/>
              </a:rPr>
              <a:t>𝑁</a:t>
            </a:r>
            <a:r>
              <a:rPr sz="3000" spc="225" baseline="-16666" dirty="0">
                <a:latin typeface="Cambria Math"/>
                <a:cs typeface="Cambria Math"/>
              </a:rPr>
              <a:t>1</a:t>
            </a: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4" dirty="0">
                <a:latin typeface="Cambria Math"/>
                <a:cs typeface="Cambria Math"/>
              </a:rPr>
              <a:t>𝑁</a:t>
            </a:r>
            <a:r>
              <a:rPr sz="3000" spc="225" baseline="-16666" dirty="0">
                <a:latin typeface="Cambria Math"/>
                <a:cs typeface="Cambria Math"/>
              </a:rPr>
              <a:t>2</a:t>
            </a:r>
            <a:r>
              <a:rPr sz="2800" spc="-85" dirty="0">
                <a:latin typeface="Cambria Math"/>
                <a:cs typeface="Cambria Math"/>
              </a:rPr>
              <a:t>𝑅</a:t>
            </a:r>
            <a:r>
              <a:rPr sz="3000" spc="60" baseline="-16666" dirty="0">
                <a:latin typeface="Cambria Math"/>
                <a:cs typeface="Cambria Math"/>
              </a:rPr>
              <a:t>2</a:t>
            </a:r>
            <a:endParaRPr sz="3000" baseline="-16666">
              <a:latin typeface="Cambria Math"/>
              <a:cs typeface="Cambria Math"/>
            </a:endParaRPr>
          </a:p>
          <a:p>
            <a:pPr marL="241300" indent="-228600">
              <a:lnSpc>
                <a:spcPct val="100000"/>
              </a:lnSpc>
              <a:spcBef>
                <a:spcPts val="1800"/>
              </a:spcBef>
              <a:buFont typeface="Symbol"/>
              <a:buChar char=""/>
              <a:tabLst>
                <a:tab pos="241935" algn="l"/>
              </a:tabLst>
            </a:pPr>
            <a:r>
              <a:rPr sz="2800" spc="-20" dirty="0">
                <a:latin typeface="Calibri"/>
                <a:cs typeface="Calibri"/>
              </a:rPr>
              <a:t>Addin</a:t>
            </a:r>
            <a:r>
              <a:rPr sz="2800" spc="-15" dirty="0">
                <a:latin typeface="Calibri"/>
                <a:cs typeface="Calibri"/>
              </a:rPr>
              <a:t>g</a:t>
            </a:r>
            <a:r>
              <a:rPr sz="2800" spc="-55" dirty="0">
                <a:latin typeface="Times New Roman"/>
                <a:cs typeface="Times New Roman"/>
              </a:rPr>
              <a:t> </a:t>
            </a:r>
            <a:r>
              <a:rPr sz="2800" spc="-20" dirty="0">
                <a:latin typeface="Calibri"/>
                <a:cs typeface="Calibri"/>
              </a:rPr>
              <a:t>uppe</a:t>
            </a:r>
            <a:r>
              <a:rPr sz="2800" dirty="0">
                <a:latin typeface="Calibri"/>
                <a:cs typeface="Calibri"/>
              </a:rPr>
              <a:t>r</a:t>
            </a:r>
            <a:r>
              <a:rPr sz="2800" spc="-15" dirty="0">
                <a:latin typeface="Calibri"/>
                <a:cs typeface="Calibri"/>
              </a:rPr>
              <a:t>-</a:t>
            </a:r>
            <a:r>
              <a:rPr sz="2800" dirty="0">
                <a:latin typeface="Calibri"/>
                <a:cs typeface="Calibri"/>
              </a:rPr>
              <a:t>l</a:t>
            </a:r>
            <a:r>
              <a:rPr sz="2800" spc="-15" dirty="0">
                <a:latin typeface="Calibri"/>
                <a:cs typeface="Calibri"/>
              </a:rPr>
              <a:t>evel</a:t>
            </a:r>
            <a:r>
              <a:rPr sz="2800" spc="-65" dirty="0">
                <a:latin typeface="Times New Roman"/>
                <a:cs typeface="Times New Roman"/>
              </a:rPr>
              <a:t> </a:t>
            </a:r>
            <a:r>
              <a:rPr sz="2800" spc="-15" dirty="0">
                <a:latin typeface="Calibri"/>
                <a:cs typeface="Calibri"/>
              </a:rPr>
              <a:t>and</a:t>
            </a:r>
            <a:r>
              <a:rPr sz="2800" spc="-60" dirty="0">
                <a:latin typeface="Times New Roman"/>
                <a:cs typeface="Times New Roman"/>
              </a:rPr>
              <a:t> </a:t>
            </a:r>
            <a:r>
              <a:rPr sz="2800" spc="-20" dirty="0">
                <a:latin typeface="Calibri"/>
                <a:cs typeface="Calibri"/>
              </a:rPr>
              <a:t>phot</a:t>
            </a:r>
            <a:r>
              <a:rPr sz="2800" spc="-10" dirty="0">
                <a:latin typeface="Calibri"/>
                <a:cs typeface="Calibri"/>
              </a:rPr>
              <a:t>o</a:t>
            </a:r>
            <a:r>
              <a:rPr sz="2800" spc="-15" dirty="0">
                <a:latin typeface="Calibri"/>
                <a:cs typeface="Calibri"/>
              </a:rPr>
              <a:t>n</a:t>
            </a:r>
            <a:r>
              <a:rPr sz="2800" spc="-65" dirty="0">
                <a:latin typeface="Times New Roman"/>
                <a:cs typeface="Times New Roman"/>
              </a:rPr>
              <a:t> </a:t>
            </a:r>
            <a:r>
              <a:rPr sz="2800" spc="-15" dirty="0">
                <a:latin typeface="Calibri"/>
                <a:cs typeface="Calibri"/>
              </a:rPr>
              <a:t>equat</a:t>
            </a:r>
            <a:r>
              <a:rPr sz="2800" spc="-20" dirty="0">
                <a:latin typeface="Calibri"/>
                <a:cs typeface="Calibri"/>
              </a:rPr>
              <a:t>ion</a:t>
            </a:r>
            <a:r>
              <a:rPr sz="2800" spc="-15" dirty="0">
                <a:latin typeface="Calibri"/>
                <a:cs typeface="Calibri"/>
              </a:rPr>
              <a:t>s</a:t>
            </a:r>
            <a:r>
              <a:rPr sz="2800" spc="-65" dirty="0">
                <a:latin typeface="Times New Roman"/>
                <a:cs typeface="Times New Roman"/>
              </a:rPr>
              <a:t> </a:t>
            </a:r>
            <a:r>
              <a:rPr sz="2800" spc="-15" dirty="0">
                <a:latin typeface="Calibri"/>
                <a:cs typeface="Calibri"/>
              </a:rPr>
              <a:t>g</a:t>
            </a:r>
            <a:r>
              <a:rPr sz="2800" spc="-5" dirty="0">
                <a:latin typeface="Calibri"/>
                <a:cs typeface="Calibri"/>
              </a:rPr>
              <a:t>i</a:t>
            </a:r>
            <a:r>
              <a:rPr sz="2800" spc="-15" dirty="0">
                <a:latin typeface="Calibri"/>
                <a:cs typeface="Calibri"/>
              </a:rPr>
              <a:t>ves:</a:t>
            </a:r>
            <a:endParaRPr sz="2800">
              <a:latin typeface="Calibri"/>
              <a:cs typeface="Calibri"/>
            </a:endParaRPr>
          </a:p>
          <a:p>
            <a:pPr marL="728980" algn="ctr">
              <a:lnSpc>
                <a:spcPct val="100000"/>
              </a:lnSpc>
              <a:spcBef>
                <a:spcPts val="1814"/>
              </a:spcBef>
            </a:pPr>
            <a:r>
              <a:rPr sz="2800" spc="-30" dirty="0">
                <a:latin typeface="Cambria Math"/>
                <a:cs typeface="Cambria Math"/>
              </a:rPr>
              <a:t>𝑃</a:t>
            </a:r>
            <a:r>
              <a:rPr sz="2800" spc="229"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𝛽</a:t>
            </a:r>
            <a:r>
              <a:rPr sz="2800" spc="-30" dirty="0">
                <a:latin typeface="Cambria Math"/>
                <a:cs typeface="Cambria Math"/>
              </a:rPr>
              <a:t>𝑛</a:t>
            </a:r>
            <a:r>
              <a:rPr sz="2800" spc="55"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254" dirty="0">
                <a:latin typeface="Cambria Math"/>
                <a:cs typeface="Cambria Math"/>
              </a:rPr>
              <a:t>𝑁</a:t>
            </a:r>
            <a:r>
              <a:rPr sz="3000" spc="225" baseline="-16666" dirty="0">
                <a:latin typeface="Cambria Math"/>
                <a:cs typeface="Cambria Math"/>
              </a:rPr>
              <a:t>2</a:t>
            </a:r>
            <a:r>
              <a:rPr sz="4200" spc="-22" baseline="2976" dirty="0">
                <a:latin typeface="Cambria Math"/>
                <a:cs typeface="Cambria Math"/>
              </a:rPr>
              <a:t>(</a:t>
            </a:r>
            <a:r>
              <a:rPr sz="2800" spc="-25" dirty="0">
                <a:latin typeface="Cambria Math"/>
                <a:cs typeface="Cambria Math"/>
              </a:rPr>
              <a:t>𝐴</a:t>
            </a:r>
            <a:r>
              <a:rPr sz="3000" spc="44" baseline="-16666" dirty="0">
                <a:latin typeface="Cambria Math"/>
                <a:cs typeface="Cambria Math"/>
              </a:rPr>
              <a:t>2</a:t>
            </a:r>
            <a:r>
              <a:rPr sz="3000" spc="60" baseline="-16666" dirty="0">
                <a:latin typeface="Cambria Math"/>
                <a:cs typeface="Cambria Math"/>
              </a:rPr>
              <a:t>1</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232" baseline="-16666" dirty="0">
                <a:latin typeface="Cambria Math"/>
                <a:cs typeface="Cambria Math"/>
              </a:rPr>
              <a:t>2</a:t>
            </a:r>
            <a:r>
              <a:rPr sz="4200" spc="-22" baseline="2976" dirty="0">
                <a:latin typeface="Cambria Math"/>
                <a:cs typeface="Cambria Math"/>
              </a:rPr>
              <a:t>)</a:t>
            </a:r>
            <a:endParaRPr sz="4200" baseline="2976">
              <a:latin typeface="Cambria Math"/>
              <a:cs typeface="Cambria Math"/>
            </a:endParaRPr>
          </a:p>
          <a:p>
            <a:pPr marL="241300" indent="-228600">
              <a:lnSpc>
                <a:spcPct val="100000"/>
              </a:lnSpc>
              <a:spcBef>
                <a:spcPts val="1800"/>
              </a:spcBef>
              <a:buFont typeface="Symbol"/>
              <a:buChar char=""/>
              <a:tabLst>
                <a:tab pos="241935" algn="l"/>
              </a:tabLst>
            </a:pPr>
            <a:r>
              <a:rPr sz="2800" spc="-20" dirty="0">
                <a:latin typeface="Calibri"/>
                <a:cs typeface="Calibri"/>
              </a:rPr>
              <a:t>Lo</a:t>
            </a:r>
            <a:r>
              <a:rPr sz="2800" spc="-15" dirty="0">
                <a:latin typeface="Calibri"/>
                <a:cs typeface="Calibri"/>
              </a:rPr>
              <a:t>wer-</a:t>
            </a:r>
            <a:r>
              <a:rPr sz="2800" dirty="0">
                <a:latin typeface="Calibri"/>
                <a:cs typeface="Calibri"/>
              </a:rPr>
              <a:t>l</a:t>
            </a:r>
            <a:r>
              <a:rPr sz="2800" spc="-15" dirty="0">
                <a:latin typeface="Calibri"/>
                <a:cs typeface="Calibri"/>
              </a:rPr>
              <a:t>e</a:t>
            </a:r>
            <a:r>
              <a:rPr sz="2800" spc="-5" dirty="0">
                <a:latin typeface="Calibri"/>
                <a:cs typeface="Calibri"/>
              </a:rPr>
              <a:t>v</a:t>
            </a:r>
            <a:r>
              <a:rPr sz="2800" spc="-15" dirty="0">
                <a:latin typeface="Calibri"/>
                <a:cs typeface="Calibri"/>
              </a:rPr>
              <a:t>el</a:t>
            </a:r>
            <a:r>
              <a:rPr sz="2800" spc="-65" dirty="0">
                <a:latin typeface="Times New Roman"/>
                <a:cs typeface="Times New Roman"/>
              </a:rPr>
              <a:t> </a:t>
            </a:r>
            <a:r>
              <a:rPr sz="2800" spc="-15" dirty="0">
                <a:latin typeface="Calibri"/>
                <a:cs typeface="Calibri"/>
              </a:rPr>
              <a:t>relax</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80" dirty="0">
                <a:latin typeface="Times New Roman"/>
                <a:cs typeface="Times New Roman"/>
              </a:rPr>
              <a:t> </a:t>
            </a:r>
            <a:r>
              <a:rPr sz="2800" spc="-25" dirty="0">
                <a:latin typeface="Calibri"/>
                <a:cs typeface="Calibri"/>
              </a:rPr>
              <a:t>m</a:t>
            </a:r>
            <a:r>
              <a:rPr sz="2800" spc="-10" dirty="0">
                <a:latin typeface="Calibri"/>
                <a:cs typeface="Calibri"/>
              </a:rPr>
              <a:t>u</a:t>
            </a:r>
            <a:r>
              <a:rPr sz="2800" spc="-20" dirty="0">
                <a:latin typeface="Calibri"/>
                <a:cs typeface="Calibri"/>
              </a:rPr>
              <a:t>s</a:t>
            </a:r>
            <a:r>
              <a:rPr sz="2800" spc="-10" dirty="0">
                <a:latin typeface="Calibri"/>
                <a:cs typeface="Calibri"/>
              </a:rPr>
              <a:t>t</a:t>
            </a:r>
            <a:r>
              <a:rPr sz="2800" spc="-70" dirty="0">
                <a:latin typeface="Times New Roman"/>
                <a:cs typeface="Times New Roman"/>
              </a:rPr>
              <a:t> </a:t>
            </a:r>
            <a:r>
              <a:rPr sz="2800" spc="-5" dirty="0">
                <a:latin typeface="Calibri"/>
                <a:cs typeface="Calibri"/>
              </a:rPr>
              <a:t>s</a:t>
            </a:r>
            <a:r>
              <a:rPr sz="2800" spc="-15" dirty="0">
                <a:latin typeface="Calibri"/>
                <a:cs typeface="Calibri"/>
              </a:rPr>
              <a:t>at</a:t>
            </a:r>
            <a:r>
              <a:rPr sz="2800" spc="-5" dirty="0">
                <a:latin typeface="Calibri"/>
                <a:cs typeface="Calibri"/>
              </a:rPr>
              <a:t>i</a:t>
            </a:r>
            <a:r>
              <a:rPr sz="2800" spc="-20" dirty="0">
                <a:latin typeface="Calibri"/>
                <a:cs typeface="Calibri"/>
              </a:rPr>
              <a:t>sfy</a:t>
            </a:r>
            <a:endParaRPr sz="280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1708" y="963998"/>
            <a:ext cx="10379710" cy="2244090"/>
          </a:xfrm>
          <a:prstGeom prst="rect">
            <a:avLst/>
          </a:prstGeom>
        </p:spPr>
        <p:txBody>
          <a:bodyPr vert="horz" wrap="square" lIns="0" tIns="0" rIns="0" bIns="0" rtlCol="0">
            <a:spAutoFit/>
          </a:bodyPr>
          <a:lstStyle/>
          <a:p>
            <a:pPr algn="ctr">
              <a:lnSpc>
                <a:spcPct val="100000"/>
              </a:lnSpc>
            </a:pPr>
            <a:r>
              <a:rPr sz="2800" spc="-315" dirty="0">
                <a:latin typeface="Cambria Math"/>
                <a:cs typeface="Cambria Math"/>
              </a:rPr>
              <a:t>𝑁</a:t>
            </a:r>
            <a:r>
              <a:rPr sz="3000" spc="232" baseline="-16666" dirty="0">
                <a:latin typeface="Cambria Math"/>
                <a:cs typeface="Cambria Math"/>
              </a:rPr>
              <a:t>1</a:t>
            </a: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𝛽</a:t>
            </a:r>
            <a:r>
              <a:rPr sz="2800" spc="-30" dirty="0">
                <a:latin typeface="Cambria Math"/>
                <a:cs typeface="Cambria Math"/>
              </a:rPr>
              <a:t>𝑛</a:t>
            </a:r>
            <a:r>
              <a:rPr sz="2800" spc="60"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254" dirty="0">
                <a:latin typeface="Cambria Math"/>
                <a:cs typeface="Cambria Math"/>
              </a:rPr>
              <a:t>𝑁</a:t>
            </a:r>
            <a:r>
              <a:rPr sz="3000" spc="225" baseline="-16666" dirty="0">
                <a:latin typeface="Cambria Math"/>
                <a:cs typeface="Cambria Math"/>
              </a:rPr>
              <a:t>2</a:t>
            </a:r>
            <a:r>
              <a:rPr sz="2800" spc="-25" dirty="0">
                <a:latin typeface="Cambria Math"/>
                <a:cs typeface="Cambria Math"/>
              </a:rPr>
              <a:t>𝐴</a:t>
            </a:r>
            <a:r>
              <a:rPr sz="3000" spc="44" baseline="-16666" dirty="0">
                <a:latin typeface="Cambria Math"/>
                <a:cs typeface="Cambria Math"/>
              </a:rPr>
              <a:t>21</a:t>
            </a:r>
            <a:endParaRPr sz="3000" baseline="-16666">
              <a:latin typeface="Cambria Math"/>
              <a:cs typeface="Cambria Math"/>
            </a:endParaRPr>
          </a:p>
          <a:p>
            <a:pPr marL="469900" marR="5080" indent="-228600">
              <a:lnSpc>
                <a:spcPct val="126899"/>
              </a:lnSpc>
              <a:spcBef>
                <a:spcPts val="894"/>
              </a:spcBef>
              <a:buFont typeface="Symbol"/>
              <a:buChar char=""/>
              <a:tabLst>
                <a:tab pos="470534" algn="l"/>
              </a:tabLst>
            </a:pPr>
            <a:r>
              <a:rPr sz="2800" spc="-15" dirty="0">
                <a:latin typeface="Calibri"/>
                <a:cs typeface="Calibri"/>
              </a:rPr>
              <a:t>P</a:t>
            </a:r>
            <a:r>
              <a:rPr sz="2800" spc="-25" dirty="0">
                <a:latin typeface="Calibri"/>
                <a:cs typeface="Calibri"/>
              </a:rPr>
              <a:t>h</a:t>
            </a:r>
            <a:r>
              <a:rPr sz="2800" spc="-15" dirty="0">
                <a:latin typeface="Calibri"/>
                <a:cs typeface="Calibri"/>
              </a:rPr>
              <a:t>ys</a:t>
            </a:r>
            <a:r>
              <a:rPr sz="2800" spc="-5"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spc="35" dirty="0">
                <a:latin typeface="Times New Roman"/>
                <a:cs typeface="Times New Roman"/>
              </a:rPr>
              <a:t> </a:t>
            </a:r>
            <a:r>
              <a:rPr sz="2800" spc="-15" dirty="0">
                <a:latin typeface="Calibri"/>
                <a:cs typeface="Calibri"/>
              </a:rPr>
              <a:t>meani</a:t>
            </a:r>
            <a:r>
              <a:rPr sz="2800" spc="-20" dirty="0">
                <a:latin typeface="Calibri"/>
                <a:cs typeface="Calibri"/>
              </a:rPr>
              <a:t>ng</a:t>
            </a:r>
            <a:r>
              <a:rPr sz="2800" spc="-10" dirty="0">
                <a:latin typeface="Calibri"/>
                <a:cs typeface="Calibri"/>
              </a:rPr>
              <a:t>:</a:t>
            </a:r>
            <a:r>
              <a:rPr sz="2800" spc="40" dirty="0">
                <a:latin typeface="Times New Roman"/>
                <a:cs typeface="Times New Roman"/>
              </a:rPr>
              <a:t> </a:t>
            </a:r>
            <a:r>
              <a:rPr sz="2800" spc="-25" dirty="0">
                <a:latin typeface="Calibri"/>
                <a:cs typeface="Calibri"/>
              </a:rPr>
              <a:t>pum</a:t>
            </a:r>
            <a:r>
              <a:rPr sz="2800" spc="-15" dirty="0">
                <a:latin typeface="Calibri"/>
                <a:cs typeface="Calibri"/>
              </a:rPr>
              <a:t>p</a:t>
            </a:r>
            <a:r>
              <a:rPr sz="2800" spc="40" dirty="0">
                <a:latin typeface="Times New Roman"/>
                <a:cs typeface="Times New Roman"/>
              </a:rPr>
              <a:t> </a:t>
            </a:r>
            <a:r>
              <a:rPr sz="2800" spc="-25" dirty="0">
                <a:latin typeface="Calibri"/>
                <a:cs typeface="Calibri"/>
              </a:rPr>
              <a:t>powe</a:t>
            </a:r>
            <a:r>
              <a:rPr sz="2800" spc="-10" dirty="0">
                <a:latin typeface="Calibri"/>
                <a:cs typeface="Calibri"/>
              </a:rPr>
              <a:t>r</a:t>
            </a:r>
            <a:r>
              <a:rPr sz="2800" spc="40" dirty="0">
                <a:latin typeface="Times New Roman"/>
                <a:cs typeface="Times New Roman"/>
              </a:rPr>
              <a:t> </a:t>
            </a:r>
            <a:r>
              <a:rPr sz="2800" spc="-20" dirty="0">
                <a:latin typeface="Calibri"/>
                <a:cs typeface="Calibri"/>
              </a:rPr>
              <a:t>sp</a:t>
            </a:r>
            <a:r>
              <a:rPr sz="2800" spc="-10" dirty="0">
                <a:latin typeface="Calibri"/>
                <a:cs typeface="Calibri"/>
              </a:rPr>
              <a:t>l</a:t>
            </a:r>
            <a:r>
              <a:rPr sz="2800" dirty="0">
                <a:latin typeface="Calibri"/>
                <a:cs typeface="Calibri"/>
              </a:rPr>
              <a:t>i</a:t>
            </a:r>
            <a:r>
              <a:rPr sz="2800" spc="-15" dirty="0">
                <a:latin typeface="Calibri"/>
                <a:cs typeface="Calibri"/>
              </a:rPr>
              <a:t>ts</a:t>
            </a:r>
            <a:r>
              <a:rPr sz="2800" spc="3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spc="40" dirty="0">
                <a:latin typeface="Times New Roman"/>
                <a:cs typeface="Times New Roman"/>
              </a:rPr>
              <a:t> </a:t>
            </a:r>
            <a:r>
              <a:rPr sz="2800" spc="-20" dirty="0">
                <a:latin typeface="Calibri"/>
                <a:cs typeface="Calibri"/>
              </a:rPr>
              <a:t>usefu</a:t>
            </a:r>
            <a:r>
              <a:rPr sz="2800" spc="-10" dirty="0">
                <a:latin typeface="Calibri"/>
                <a:cs typeface="Calibri"/>
              </a:rPr>
              <a:t>l</a:t>
            </a:r>
            <a:r>
              <a:rPr sz="2800" spc="40" dirty="0">
                <a:latin typeface="Times New Roman"/>
                <a:cs typeface="Times New Roman"/>
              </a:rPr>
              <a:t> </a:t>
            </a:r>
            <a:r>
              <a:rPr sz="2800" spc="-20" dirty="0">
                <a:latin typeface="Calibri"/>
                <a:cs typeface="Calibri"/>
              </a:rPr>
              <a:t>p</a:t>
            </a:r>
            <a:r>
              <a:rPr sz="2800" spc="-5" dirty="0">
                <a:latin typeface="Calibri"/>
                <a:cs typeface="Calibri"/>
              </a:rPr>
              <a:t>h</a:t>
            </a:r>
            <a:r>
              <a:rPr sz="2800" spc="-20" dirty="0">
                <a:latin typeface="Calibri"/>
                <a:cs typeface="Calibri"/>
              </a:rPr>
              <a:t>oto</a:t>
            </a:r>
            <a:r>
              <a:rPr sz="2800" spc="-15" dirty="0">
                <a:latin typeface="Calibri"/>
                <a:cs typeface="Calibri"/>
              </a:rPr>
              <a:t>n</a:t>
            </a:r>
            <a:r>
              <a:rPr sz="2800" spc="30" dirty="0">
                <a:latin typeface="Times New Roman"/>
                <a:cs typeface="Times New Roman"/>
              </a:rPr>
              <a:t> </a:t>
            </a:r>
            <a:r>
              <a:rPr sz="2800" spc="-5" dirty="0">
                <a:latin typeface="Calibri"/>
                <a:cs typeface="Calibri"/>
              </a:rPr>
              <a:t>o</a:t>
            </a:r>
            <a:r>
              <a:rPr sz="2800" spc="-20" dirty="0">
                <a:latin typeface="Calibri"/>
                <a:cs typeface="Calibri"/>
              </a:rPr>
              <a:t>utpu</a:t>
            </a:r>
            <a:r>
              <a:rPr sz="2800" spc="-10" dirty="0">
                <a:latin typeface="Calibri"/>
                <a:cs typeface="Calibri"/>
              </a:rPr>
              <a:t>t</a:t>
            </a:r>
            <a:r>
              <a:rPr sz="2800" spc="30" dirty="0">
                <a:latin typeface="Times New Roman"/>
                <a:cs typeface="Times New Roman"/>
              </a:rPr>
              <a:t> </a:t>
            </a:r>
            <a:r>
              <a:rPr sz="2800" spc="-15" dirty="0">
                <a:latin typeface="Calibri"/>
                <a:cs typeface="Calibri"/>
              </a:rPr>
              <a:t>a</a:t>
            </a:r>
            <a:r>
              <a:rPr sz="2800" spc="-5" dirty="0">
                <a:latin typeface="Calibri"/>
                <a:cs typeface="Calibri"/>
              </a:rPr>
              <a:t>n</a:t>
            </a:r>
            <a:r>
              <a:rPr sz="2800" spc="-15" dirty="0">
                <a:latin typeface="Calibri"/>
                <a:cs typeface="Calibri"/>
              </a:rPr>
              <a:t>d</a:t>
            </a:r>
            <a:r>
              <a:rPr sz="2800" spc="-10" dirty="0">
                <a:latin typeface="Times New Roman"/>
                <a:cs typeface="Times New Roman"/>
              </a:rPr>
              <a:t> </a:t>
            </a:r>
            <a:r>
              <a:rPr sz="2800" spc="-20" dirty="0">
                <a:latin typeface="Calibri"/>
                <a:cs typeface="Calibri"/>
              </a:rPr>
              <a:t>unavo</a:t>
            </a:r>
            <a:r>
              <a:rPr sz="2800" dirty="0">
                <a:latin typeface="Calibri"/>
                <a:cs typeface="Calibri"/>
              </a:rPr>
              <a:t>i</a:t>
            </a:r>
            <a:r>
              <a:rPr sz="2800" spc="-20" dirty="0">
                <a:latin typeface="Calibri"/>
                <a:cs typeface="Calibri"/>
              </a:rPr>
              <a:t>da</a:t>
            </a:r>
            <a:r>
              <a:rPr sz="2800" spc="-10" dirty="0">
                <a:latin typeface="Calibri"/>
                <a:cs typeface="Calibri"/>
              </a:rPr>
              <a:t>b</a:t>
            </a:r>
            <a:r>
              <a:rPr sz="2800" dirty="0">
                <a:latin typeface="Calibri"/>
                <a:cs typeface="Calibri"/>
              </a:rPr>
              <a:t>l</a:t>
            </a:r>
            <a:r>
              <a:rPr sz="2800" spc="-15" dirty="0">
                <a:latin typeface="Calibri"/>
                <a:cs typeface="Calibri"/>
              </a:rPr>
              <a:t>e</a:t>
            </a:r>
            <a:r>
              <a:rPr sz="2800" spc="-65" dirty="0">
                <a:latin typeface="Times New Roman"/>
                <a:cs typeface="Times New Roman"/>
              </a:rPr>
              <a:t> </a:t>
            </a:r>
            <a:r>
              <a:rPr sz="2800" spc="-15" dirty="0">
                <a:latin typeface="Calibri"/>
                <a:cs typeface="Calibri"/>
              </a:rPr>
              <a:t>relax</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80" dirty="0">
                <a:latin typeface="Times New Roman"/>
                <a:cs typeface="Times New Roman"/>
              </a:rPr>
              <a:t> </a:t>
            </a:r>
            <a:r>
              <a:rPr sz="2800" spc="5" dirty="0">
                <a:latin typeface="Calibri"/>
                <a:cs typeface="Calibri"/>
              </a:rPr>
              <a:t>l</a:t>
            </a:r>
            <a:r>
              <a:rPr sz="2800" spc="-20" dirty="0">
                <a:latin typeface="Calibri"/>
                <a:cs typeface="Calibri"/>
              </a:rPr>
              <a:t>osses.</a:t>
            </a:r>
            <a:endParaRPr sz="2800">
              <a:latin typeface="Calibri"/>
              <a:cs typeface="Calibri"/>
            </a:endParaRPr>
          </a:p>
          <a:p>
            <a:pPr marL="12700">
              <a:lnSpc>
                <a:spcPct val="100000"/>
              </a:lnSpc>
              <a:spcBef>
                <a:spcPts val="1810"/>
              </a:spcBef>
            </a:pPr>
            <a:r>
              <a:rPr sz="2800" spc="-15" dirty="0">
                <a:latin typeface="Calibri"/>
                <a:cs typeface="Calibri"/>
              </a:rPr>
              <a:t>---</a:t>
            </a:r>
            <a:endParaRPr sz="28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517015">
              <a:lnSpc>
                <a:spcPct val="100000"/>
              </a:lnSpc>
            </a:pPr>
            <a:r>
              <a:rPr spc="-15" dirty="0"/>
              <a:t>Sl</a:t>
            </a:r>
            <a:r>
              <a:rPr spc="-5" dirty="0"/>
              <a:t>i</a:t>
            </a:r>
            <a:r>
              <a:rPr spc="-20" dirty="0"/>
              <a:t>de</a:t>
            </a:r>
            <a:r>
              <a:rPr spc="-5" dirty="0"/>
              <a:t> </a:t>
            </a:r>
            <a:r>
              <a:rPr spc="-20" dirty="0"/>
              <a:t>1</a:t>
            </a:r>
            <a:r>
              <a:rPr spc="-30" dirty="0"/>
              <a:t>7</a:t>
            </a:r>
            <a:r>
              <a:rPr spc="-15" dirty="0"/>
              <a:t>: Stationary</a:t>
            </a:r>
            <a:r>
              <a:rPr spc="-25" dirty="0"/>
              <a:t> </a:t>
            </a:r>
            <a:r>
              <a:rPr spc="-20" dirty="0"/>
              <a:t>Invers</a:t>
            </a:r>
            <a:r>
              <a:rPr dirty="0"/>
              <a:t>i</a:t>
            </a:r>
            <a:r>
              <a:rPr spc="-20" dirty="0"/>
              <a:t>on</a:t>
            </a:r>
            <a:r>
              <a:rPr spc="-15" dirty="0"/>
              <a:t> </a:t>
            </a:r>
            <a:r>
              <a:rPr spc="-20" dirty="0"/>
              <a:t>Expression</a:t>
            </a:r>
          </a:p>
        </p:txBody>
      </p:sp>
      <p:sp>
        <p:nvSpPr>
          <p:cNvPr id="3" name="object 3"/>
          <p:cNvSpPr txBox="1"/>
          <p:nvPr/>
        </p:nvSpPr>
        <p:spPr>
          <a:xfrm>
            <a:off x="1130300" y="1754434"/>
            <a:ext cx="8471535" cy="42164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Multi</a:t>
            </a:r>
            <a:r>
              <a:rPr sz="2800" spc="-20" dirty="0">
                <a:latin typeface="Calibri"/>
                <a:cs typeface="Calibri"/>
              </a:rPr>
              <a:t>p</a:t>
            </a:r>
            <a:r>
              <a:rPr sz="2800" spc="-10" dirty="0">
                <a:latin typeface="Calibri"/>
                <a:cs typeface="Calibri"/>
              </a:rPr>
              <a:t>ly</a:t>
            </a:r>
            <a:r>
              <a:rPr sz="2800" spc="-65" dirty="0">
                <a:latin typeface="Times New Roman"/>
                <a:cs typeface="Times New Roman"/>
              </a:rPr>
              <a:t> </a:t>
            </a:r>
            <a:r>
              <a:rPr sz="2800" spc="-15" dirty="0">
                <a:latin typeface="Calibri"/>
                <a:cs typeface="Calibri"/>
              </a:rPr>
              <a:t>f</a:t>
            </a:r>
            <a:r>
              <a:rPr sz="2800" spc="-10" dirty="0">
                <a:latin typeface="Calibri"/>
                <a:cs typeface="Calibri"/>
              </a:rPr>
              <a:t>irst</a:t>
            </a:r>
            <a:r>
              <a:rPr sz="2800" spc="-75" dirty="0">
                <a:latin typeface="Times New Roman"/>
                <a:cs typeface="Times New Roman"/>
              </a:rPr>
              <a:t> </a:t>
            </a:r>
            <a:r>
              <a:rPr sz="2800" spc="-15" dirty="0">
                <a:latin typeface="Calibri"/>
                <a:cs typeface="Calibri"/>
              </a:rPr>
              <a:t>rate</a:t>
            </a:r>
            <a:r>
              <a:rPr sz="2800" spc="-65" dirty="0">
                <a:latin typeface="Times New Roman"/>
                <a:cs typeface="Times New Roman"/>
              </a:rPr>
              <a:t> </a:t>
            </a:r>
            <a:r>
              <a:rPr sz="2800" spc="-15" dirty="0">
                <a:latin typeface="Calibri"/>
                <a:cs typeface="Calibri"/>
              </a:rPr>
              <a:t>equati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b</a:t>
            </a:r>
            <a:r>
              <a:rPr sz="2800" spc="-15" dirty="0">
                <a:latin typeface="Calibri"/>
                <a:cs typeface="Calibri"/>
              </a:rPr>
              <a:t>y</a:t>
            </a:r>
            <a:r>
              <a:rPr sz="2800" spc="-45" dirty="0">
                <a:latin typeface="Times New Roman"/>
                <a:cs typeface="Times New Roman"/>
              </a:rPr>
              <a:t> </a:t>
            </a:r>
            <a:r>
              <a:rPr sz="2800" spc="-85" dirty="0">
                <a:latin typeface="Cambria Math"/>
                <a:cs typeface="Cambria Math"/>
              </a:rPr>
              <a:t>𝑅</a:t>
            </a:r>
            <a:r>
              <a:rPr sz="3000" spc="60" baseline="-16666" dirty="0">
                <a:latin typeface="Cambria Math"/>
                <a:cs typeface="Cambria Math"/>
              </a:rPr>
              <a:t>2</a:t>
            </a:r>
            <a:r>
              <a:rPr sz="3000" baseline="-16666" dirty="0">
                <a:latin typeface="Cambria Math"/>
                <a:cs typeface="Cambria Math"/>
              </a:rPr>
              <a:t> </a:t>
            </a:r>
            <a:r>
              <a:rPr sz="3000" spc="-179" baseline="-16666" dirty="0">
                <a:latin typeface="Cambria Math"/>
                <a:cs typeface="Cambria Math"/>
              </a:rPr>
              <a:t> </a:t>
            </a:r>
            <a:r>
              <a:rPr sz="2800" spc="-15" dirty="0">
                <a:latin typeface="Calibri"/>
                <a:cs typeface="Calibri"/>
              </a:rPr>
              <a:t>and</a:t>
            </a:r>
            <a:r>
              <a:rPr sz="2800" spc="-75" dirty="0">
                <a:latin typeface="Times New Roman"/>
                <a:cs typeface="Times New Roman"/>
              </a:rPr>
              <a:t> </a:t>
            </a:r>
            <a:r>
              <a:rPr sz="2800" spc="-20" dirty="0">
                <a:latin typeface="Calibri"/>
                <a:cs typeface="Calibri"/>
              </a:rPr>
              <a:t>seco</a:t>
            </a:r>
            <a:r>
              <a:rPr sz="2800" spc="-5" dirty="0">
                <a:latin typeface="Calibri"/>
                <a:cs typeface="Calibri"/>
              </a:rPr>
              <a:t>n</a:t>
            </a:r>
            <a:r>
              <a:rPr sz="2800" spc="-15" dirty="0">
                <a:latin typeface="Calibri"/>
                <a:cs typeface="Calibri"/>
              </a:rPr>
              <a:t>d</a:t>
            </a:r>
            <a:r>
              <a:rPr sz="2800" spc="-70" dirty="0">
                <a:latin typeface="Times New Roman"/>
                <a:cs typeface="Times New Roman"/>
              </a:rPr>
              <a:t> </a:t>
            </a:r>
            <a:r>
              <a:rPr sz="2800" spc="-20" dirty="0">
                <a:latin typeface="Calibri"/>
                <a:cs typeface="Calibri"/>
              </a:rPr>
              <a:t>b</a:t>
            </a:r>
            <a:r>
              <a:rPr sz="2800" spc="-15" dirty="0">
                <a:latin typeface="Calibri"/>
                <a:cs typeface="Calibri"/>
              </a:rPr>
              <a:t>y</a:t>
            </a:r>
            <a:r>
              <a:rPr sz="2800" spc="-60" dirty="0">
                <a:latin typeface="Times New Roman"/>
                <a:cs typeface="Times New Roman"/>
              </a:rPr>
              <a:t> </a:t>
            </a:r>
            <a:r>
              <a:rPr sz="2800" spc="-145" dirty="0">
                <a:latin typeface="Cambria Math"/>
                <a:cs typeface="Cambria Math"/>
              </a:rPr>
              <a:t>𝑅</a:t>
            </a:r>
            <a:r>
              <a:rPr sz="3000" spc="247" baseline="-16666" dirty="0">
                <a:latin typeface="Cambria Math"/>
                <a:cs typeface="Cambria Math"/>
              </a:rPr>
              <a:t>1</a:t>
            </a:r>
            <a:r>
              <a:rPr sz="2800" spc="-10" dirty="0">
                <a:latin typeface="Calibri"/>
                <a:cs typeface="Calibri"/>
              </a:rPr>
              <a:t>,</a:t>
            </a:r>
            <a:r>
              <a:rPr sz="2800" spc="-70" dirty="0">
                <a:latin typeface="Times New Roman"/>
                <a:cs typeface="Times New Roman"/>
              </a:rPr>
              <a:t> </a:t>
            </a:r>
            <a:r>
              <a:rPr sz="2800" spc="-15" dirty="0">
                <a:latin typeface="Calibri"/>
                <a:cs typeface="Calibri"/>
              </a:rPr>
              <a:t>ad</a:t>
            </a:r>
            <a:r>
              <a:rPr sz="2800" spc="-10" dirty="0">
                <a:latin typeface="Calibri"/>
                <a:cs typeface="Calibri"/>
              </a:rPr>
              <a:t>d:</a:t>
            </a:r>
            <a:endParaRPr sz="2800">
              <a:latin typeface="Calibri"/>
              <a:cs typeface="Calibri"/>
            </a:endParaRPr>
          </a:p>
        </p:txBody>
      </p:sp>
      <p:sp>
        <p:nvSpPr>
          <p:cNvPr id="4" name="object 4"/>
          <p:cNvSpPr txBox="1"/>
          <p:nvPr/>
        </p:nvSpPr>
        <p:spPr>
          <a:xfrm>
            <a:off x="2872484" y="2663640"/>
            <a:ext cx="1248410" cy="381000"/>
          </a:xfrm>
          <a:prstGeom prst="rect">
            <a:avLst/>
          </a:prstGeom>
        </p:spPr>
        <p:txBody>
          <a:bodyPr vert="horz" wrap="square" lIns="0" tIns="0" rIns="0" bIns="0" rtlCol="0">
            <a:spAutoFit/>
          </a:bodyPr>
          <a:lstStyle/>
          <a:p>
            <a:pPr marL="12700">
              <a:lnSpc>
                <a:spcPct val="100000"/>
              </a:lnSpc>
              <a:tabLst>
                <a:tab pos="969644" algn="l"/>
              </a:tabLst>
            </a:pPr>
            <a:r>
              <a:rPr sz="2800" spc="-5" dirty="0">
                <a:latin typeface="Cambria Math"/>
                <a:cs typeface="Cambria Math"/>
              </a:rPr>
              <a:t>𝛥</a:t>
            </a:r>
            <a:r>
              <a:rPr sz="2800" spc="-30" dirty="0">
                <a:latin typeface="Cambria Math"/>
                <a:cs typeface="Cambria Math"/>
              </a:rPr>
              <a:t>𝑁</a:t>
            </a:r>
            <a:r>
              <a:rPr sz="2800"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3325112" y="2822190"/>
            <a:ext cx="41783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stat</a:t>
            </a:r>
            <a:endParaRPr sz="2000">
              <a:latin typeface="Calibri"/>
              <a:cs typeface="Calibri"/>
            </a:endParaRPr>
          </a:p>
        </p:txBody>
      </p:sp>
      <p:sp>
        <p:nvSpPr>
          <p:cNvPr id="6" name="object 6"/>
          <p:cNvSpPr txBox="1"/>
          <p:nvPr/>
        </p:nvSpPr>
        <p:spPr>
          <a:xfrm>
            <a:off x="5785231" y="2377128"/>
            <a:ext cx="1934845" cy="448309"/>
          </a:xfrm>
          <a:prstGeom prst="rect">
            <a:avLst/>
          </a:prstGeom>
        </p:spPr>
        <p:txBody>
          <a:bodyPr vert="horz" wrap="square" lIns="0" tIns="0" rIns="0" bIns="0" rtlCol="0">
            <a:spAutoFit/>
          </a:bodyPr>
          <a:lstStyle/>
          <a:p>
            <a:pPr marL="12700">
              <a:lnSpc>
                <a:spcPct val="100000"/>
              </a:lnSpc>
            </a:pPr>
            <a:r>
              <a:rPr sz="4200" spc="-22" baseline="2976" dirty="0">
                <a:latin typeface="Cambria Math"/>
                <a:cs typeface="Cambria Math"/>
              </a:rPr>
              <a:t>(</a:t>
            </a: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𝐴</a:t>
            </a:r>
            <a:r>
              <a:rPr sz="3000" spc="60" baseline="-16666" dirty="0">
                <a:latin typeface="Cambria Math"/>
                <a:cs typeface="Cambria Math"/>
              </a:rPr>
              <a:t>2</a:t>
            </a:r>
            <a:r>
              <a:rPr sz="3000" spc="232" baseline="-16666" dirty="0">
                <a:latin typeface="Cambria Math"/>
                <a:cs typeface="Cambria Math"/>
              </a:rPr>
              <a:t>1</a:t>
            </a:r>
            <a:r>
              <a:rPr sz="4200" spc="-22" baseline="2976" dirty="0">
                <a:latin typeface="Cambria Math"/>
                <a:cs typeface="Cambria Math"/>
              </a:rPr>
              <a:t>)</a:t>
            </a:r>
            <a:r>
              <a:rPr sz="4200" spc="-217" baseline="2976" dirty="0">
                <a:latin typeface="Cambria Math"/>
                <a:cs typeface="Cambria Math"/>
              </a:rPr>
              <a:t> </a:t>
            </a:r>
            <a:r>
              <a:rPr sz="2800" spc="-30" dirty="0">
                <a:latin typeface="Cambria Math"/>
                <a:cs typeface="Cambria Math"/>
              </a:rPr>
              <a:t>𝑃</a:t>
            </a:r>
            <a:endParaRPr sz="2800">
              <a:latin typeface="Cambria Math"/>
              <a:cs typeface="Cambria Math"/>
            </a:endParaRPr>
          </a:p>
        </p:txBody>
      </p:sp>
      <p:sp>
        <p:nvSpPr>
          <p:cNvPr id="7" name="object 7"/>
          <p:cNvSpPr txBox="1"/>
          <p:nvPr/>
        </p:nvSpPr>
        <p:spPr>
          <a:xfrm>
            <a:off x="4194169" y="2886144"/>
            <a:ext cx="3260725" cy="397510"/>
          </a:xfrm>
          <a:prstGeom prst="rect">
            <a:avLst/>
          </a:prstGeom>
        </p:spPr>
        <p:txBody>
          <a:bodyPr vert="horz" wrap="square" lIns="0" tIns="0" rIns="0" bIns="0" rtlCol="0">
            <a:spAutoFit/>
          </a:bodyPr>
          <a:lstStyle/>
          <a:p>
            <a:pPr marL="12700">
              <a:lnSpc>
                <a:spcPct val="100000"/>
              </a:lnSpc>
              <a:tabLst>
                <a:tab pos="532130" algn="l"/>
                <a:tab pos="1724025" algn="l"/>
                <a:tab pos="2451100" algn="l"/>
              </a:tabLst>
            </a:pPr>
            <a:r>
              <a:rPr sz="2800" spc="-30" dirty="0">
                <a:latin typeface="Cambria Math"/>
                <a:cs typeface="Cambria Math"/>
              </a:rPr>
              <a:t>𝐵	𝑛</a:t>
            </a:r>
            <a:r>
              <a:rPr sz="2800" spc="-25" dirty="0">
                <a:latin typeface="Cambria Math"/>
                <a:cs typeface="Cambria Math"/>
              </a:rPr>
              <a:t>ℎ</a:t>
            </a:r>
            <a:r>
              <a:rPr sz="2800" spc="45" dirty="0">
                <a:latin typeface="Cambria Math"/>
                <a:cs typeface="Cambria Math"/>
              </a:rPr>
              <a:t>𝜈</a:t>
            </a:r>
            <a:r>
              <a:rPr sz="4200" spc="-22" baseline="2976" dirty="0">
                <a:latin typeface="Cambria Math"/>
                <a:cs typeface="Cambria Math"/>
              </a:rPr>
              <a:t>(</a:t>
            </a:r>
            <a:r>
              <a:rPr sz="2800" spc="-30" dirty="0">
                <a:latin typeface="Cambria Math"/>
                <a:cs typeface="Cambria Math"/>
              </a:rPr>
              <a:t>𝑅</a:t>
            </a:r>
            <a:r>
              <a:rPr sz="2800"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𝑅</a:t>
            </a:r>
            <a:r>
              <a:rPr sz="2800" dirty="0">
                <a:latin typeface="Cambria Math"/>
                <a:cs typeface="Cambria Math"/>
              </a:rPr>
              <a:t>	</a:t>
            </a:r>
            <a:r>
              <a:rPr sz="4200" spc="-22" baseline="2976" dirty="0">
                <a:latin typeface="Cambria Math"/>
                <a:cs typeface="Cambria Math"/>
              </a:rPr>
              <a:t>)</a:t>
            </a:r>
            <a:r>
              <a:rPr sz="4200" spc="15" baseline="297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𝐴</a:t>
            </a:r>
            <a:endParaRPr sz="2800">
              <a:latin typeface="Cambria Math"/>
              <a:cs typeface="Cambria Math"/>
            </a:endParaRPr>
          </a:p>
        </p:txBody>
      </p:sp>
      <p:sp>
        <p:nvSpPr>
          <p:cNvPr id="8" name="object 8"/>
          <p:cNvSpPr txBox="1"/>
          <p:nvPr/>
        </p:nvSpPr>
        <p:spPr>
          <a:xfrm>
            <a:off x="4404481" y="3054320"/>
            <a:ext cx="4899660" cy="280035"/>
          </a:xfrm>
          <a:prstGeom prst="rect">
            <a:avLst/>
          </a:prstGeom>
        </p:spPr>
        <p:txBody>
          <a:bodyPr vert="horz" wrap="square" lIns="0" tIns="0" rIns="0" bIns="0" rtlCol="0">
            <a:spAutoFit/>
          </a:bodyPr>
          <a:lstStyle/>
          <a:p>
            <a:pPr marL="12700">
              <a:lnSpc>
                <a:spcPct val="100000"/>
              </a:lnSpc>
              <a:tabLst>
                <a:tab pos="1272540" algn="l"/>
                <a:tab pos="2077720" algn="l"/>
                <a:tab pos="3037840" algn="l"/>
                <a:tab pos="3559175" algn="l"/>
                <a:tab pos="4356100" algn="l"/>
                <a:tab pos="4739005" algn="l"/>
              </a:tabLst>
            </a:pPr>
            <a:r>
              <a:rPr sz="2000" spc="40" dirty="0">
                <a:latin typeface="Cambria Math"/>
                <a:cs typeface="Cambria Math"/>
              </a:rPr>
              <a:t>12	1	2	21	1	1	2</a:t>
            </a:r>
            <a:endParaRPr sz="2000">
              <a:latin typeface="Cambria Math"/>
              <a:cs typeface="Cambria Math"/>
            </a:endParaRPr>
          </a:p>
        </p:txBody>
      </p:sp>
      <p:sp>
        <p:nvSpPr>
          <p:cNvPr id="9" name="object 9"/>
          <p:cNvSpPr txBox="1"/>
          <p:nvPr/>
        </p:nvSpPr>
        <p:spPr>
          <a:xfrm>
            <a:off x="7739257" y="2902908"/>
            <a:ext cx="1424305" cy="381000"/>
          </a:xfrm>
          <a:prstGeom prst="rect">
            <a:avLst/>
          </a:prstGeom>
        </p:spPr>
        <p:txBody>
          <a:bodyPr vert="horz" wrap="square" lIns="0" tIns="0" rIns="0" bIns="0" rtlCol="0">
            <a:spAutoFit/>
          </a:bodyPr>
          <a:lstStyle/>
          <a:p>
            <a:pPr marL="12700">
              <a:lnSpc>
                <a:spcPct val="100000"/>
              </a:lnSpc>
              <a:tabLst>
                <a:tab pos="464820" algn="l"/>
                <a:tab pos="1184910" algn="l"/>
              </a:tabLst>
            </a:pPr>
            <a:r>
              <a:rPr sz="2800" spc="-30" dirty="0">
                <a:latin typeface="Cambria Math"/>
                <a:cs typeface="Cambria Math"/>
              </a:rPr>
              <a:t>𝑅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𝑅</a:t>
            </a:r>
            <a:r>
              <a:rPr sz="2800" dirty="0">
                <a:latin typeface="Cambria Math"/>
                <a:cs typeface="Cambria Math"/>
              </a:rPr>
              <a:t>	</a:t>
            </a:r>
            <a:r>
              <a:rPr sz="2800" spc="-30" dirty="0">
                <a:latin typeface="Cambria Math"/>
                <a:cs typeface="Cambria Math"/>
              </a:rPr>
              <a:t>𝑅</a:t>
            </a:r>
            <a:endParaRPr sz="2800">
              <a:latin typeface="Cambria Math"/>
              <a:cs typeface="Cambria Math"/>
            </a:endParaRPr>
          </a:p>
        </p:txBody>
      </p:sp>
      <p:sp>
        <p:nvSpPr>
          <p:cNvPr id="10" name="object 10"/>
          <p:cNvSpPr/>
          <p:nvPr/>
        </p:nvSpPr>
        <p:spPr>
          <a:xfrm>
            <a:off x="4206880" y="2851282"/>
            <a:ext cx="5098415" cy="0"/>
          </a:xfrm>
          <a:custGeom>
            <a:avLst/>
            <a:gdLst/>
            <a:ahLst/>
            <a:cxnLst/>
            <a:rect l="l" t="t" r="r" b="b"/>
            <a:pathLst>
              <a:path w="5098415">
                <a:moveTo>
                  <a:pt x="0" y="0"/>
                </a:moveTo>
                <a:lnTo>
                  <a:pt x="5098419"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901704" y="3534221"/>
            <a:ext cx="10378440" cy="2240915"/>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20" dirty="0">
                <a:latin typeface="Calibri"/>
                <a:cs typeface="Calibri"/>
              </a:rPr>
              <a:t>Cont</a:t>
            </a:r>
            <a:r>
              <a:rPr sz="2800" spc="-15" dirty="0">
                <a:latin typeface="Calibri"/>
                <a:cs typeface="Calibri"/>
              </a:rPr>
              <a:t>in</a:t>
            </a:r>
            <a:r>
              <a:rPr sz="2800" spc="-20" dirty="0">
                <a:latin typeface="Calibri"/>
                <a:cs typeface="Calibri"/>
              </a:rPr>
              <a:t>u</a:t>
            </a:r>
            <a:r>
              <a:rPr sz="2800" spc="-10" dirty="0">
                <a:latin typeface="Calibri"/>
                <a:cs typeface="Calibri"/>
              </a:rPr>
              <a:t>o</a:t>
            </a:r>
            <a:r>
              <a:rPr sz="2800" spc="-20" dirty="0">
                <a:latin typeface="Calibri"/>
                <a:cs typeface="Calibri"/>
              </a:rPr>
              <a:t>u</a:t>
            </a:r>
            <a:r>
              <a:rPr sz="2800" spc="-15" dirty="0">
                <a:latin typeface="Calibri"/>
                <a:cs typeface="Calibri"/>
              </a:rPr>
              <a:t>s</a:t>
            </a:r>
            <a:r>
              <a:rPr sz="2800" spc="-60" dirty="0">
                <a:latin typeface="Times New Roman"/>
                <a:cs typeface="Times New Roman"/>
              </a:rPr>
              <a:t> </a:t>
            </a:r>
            <a:r>
              <a:rPr sz="2800" dirty="0">
                <a:latin typeface="Calibri"/>
                <a:cs typeface="Calibri"/>
              </a:rPr>
              <a:t>i</a:t>
            </a:r>
            <a:r>
              <a:rPr sz="2800" spc="-20" dirty="0">
                <a:latin typeface="Calibri"/>
                <a:cs typeface="Calibri"/>
              </a:rPr>
              <a:t>nvers</a:t>
            </a:r>
            <a:r>
              <a:rPr sz="2800" spc="-5" dirty="0">
                <a:latin typeface="Calibri"/>
                <a:cs typeface="Calibri"/>
              </a:rPr>
              <a:t>i</a:t>
            </a:r>
            <a:r>
              <a:rPr sz="2800" spc="-10" dirty="0">
                <a:latin typeface="Calibri"/>
                <a:cs typeface="Calibri"/>
              </a:rPr>
              <a:t>o</a:t>
            </a:r>
            <a:r>
              <a:rPr sz="2800" spc="-15" dirty="0">
                <a:latin typeface="Calibri"/>
                <a:cs typeface="Calibri"/>
              </a:rPr>
              <a:t>n</a:t>
            </a:r>
            <a:r>
              <a:rPr sz="2800" spc="-65" dirty="0">
                <a:latin typeface="Times New Roman"/>
                <a:cs typeface="Times New Roman"/>
              </a:rPr>
              <a:t> </a:t>
            </a:r>
            <a:r>
              <a:rPr sz="2800" spc="-15" dirty="0">
                <a:latin typeface="Calibri"/>
                <a:cs typeface="Calibri"/>
              </a:rPr>
              <a:t>req</a:t>
            </a:r>
            <a:r>
              <a:rPr sz="2800" spc="-30" dirty="0">
                <a:latin typeface="Calibri"/>
                <a:cs typeface="Calibri"/>
              </a:rPr>
              <a:t>u</a:t>
            </a:r>
            <a:r>
              <a:rPr sz="2800" dirty="0">
                <a:latin typeface="Calibri"/>
                <a:cs typeface="Calibri"/>
              </a:rPr>
              <a:t>i</a:t>
            </a:r>
            <a:r>
              <a:rPr sz="2800" spc="-10" dirty="0">
                <a:latin typeface="Calibri"/>
                <a:cs typeface="Calibri"/>
              </a:rPr>
              <a:t>r</a:t>
            </a:r>
            <a:r>
              <a:rPr sz="2800" spc="-5" dirty="0">
                <a:latin typeface="Calibri"/>
                <a:cs typeface="Calibri"/>
              </a:rPr>
              <a:t>e</a:t>
            </a:r>
            <a:r>
              <a:rPr sz="2800" spc="-15" dirty="0">
                <a:latin typeface="Calibri"/>
                <a:cs typeface="Calibri"/>
              </a:rPr>
              <a:t>s</a:t>
            </a:r>
            <a:endParaRPr sz="2800">
              <a:latin typeface="Calibri"/>
              <a:cs typeface="Calibri"/>
            </a:endParaRPr>
          </a:p>
          <a:p>
            <a:pPr algn="ctr">
              <a:lnSpc>
                <a:spcPct val="100000"/>
              </a:lnSpc>
              <a:spcBef>
                <a:spcPts val="1810"/>
              </a:spcBef>
            </a:pP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15" baseline="-16666" dirty="0">
                <a:latin typeface="Cambria Math"/>
                <a:cs typeface="Cambria Math"/>
              </a:rPr>
              <a:t> </a:t>
            </a:r>
            <a:r>
              <a:rPr sz="2800" spc="-25" dirty="0">
                <a:latin typeface="Cambria Math"/>
                <a:cs typeface="Cambria Math"/>
              </a:rPr>
              <a:t>&gt;</a:t>
            </a:r>
            <a:r>
              <a:rPr sz="2800" spc="170" dirty="0">
                <a:latin typeface="Cambria Math"/>
                <a:cs typeface="Cambria Math"/>
              </a:rPr>
              <a:t> </a:t>
            </a:r>
            <a:r>
              <a:rPr sz="2800" spc="-25" dirty="0">
                <a:latin typeface="Cambria Math"/>
                <a:cs typeface="Cambria Math"/>
              </a:rPr>
              <a:t>𝐴</a:t>
            </a:r>
            <a:r>
              <a:rPr sz="3000" spc="60" baseline="-16666" dirty="0">
                <a:latin typeface="Cambria Math"/>
                <a:cs typeface="Cambria Math"/>
              </a:rPr>
              <a:t>21</a:t>
            </a:r>
            <a:endParaRPr sz="3000" baseline="-16666">
              <a:latin typeface="Cambria Math"/>
              <a:cs typeface="Cambria Math"/>
            </a:endParaRPr>
          </a:p>
          <a:p>
            <a:pPr algn="ctr">
              <a:lnSpc>
                <a:spcPct val="100000"/>
              </a:lnSpc>
              <a:spcBef>
                <a:spcPts val="1645"/>
              </a:spcBef>
            </a:pPr>
            <a:r>
              <a:rPr sz="2800" spc="-30" dirty="0">
                <a:latin typeface="Calibri"/>
                <a:cs typeface="Calibri"/>
              </a:rPr>
              <a:t>→</a:t>
            </a:r>
            <a:r>
              <a:rPr sz="2800" spc="45" dirty="0">
                <a:latin typeface="Calibri"/>
                <a:cs typeface="Calibri"/>
              </a:rPr>
              <a:t> </a:t>
            </a:r>
            <a:r>
              <a:rPr sz="2800" spc="-15" dirty="0">
                <a:latin typeface="Calibri"/>
                <a:cs typeface="Calibri"/>
              </a:rPr>
              <a:t>lower</a:t>
            </a:r>
            <a:r>
              <a:rPr sz="2800" spc="40" dirty="0">
                <a:latin typeface="Calibri"/>
                <a:cs typeface="Calibri"/>
              </a:rPr>
              <a:t> </a:t>
            </a:r>
            <a:r>
              <a:rPr sz="2800" spc="-15" dirty="0">
                <a:latin typeface="Calibri"/>
                <a:cs typeface="Calibri"/>
              </a:rPr>
              <a:t>laser</a:t>
            </a:r>
            <a:r>
              <a:rPr sz="2800" spc="40" dirty="0">
                <a:latin typeface="Calibri"/>
                <a:cs typeface="Calibri"/>
              </a:rPr>
              <a:t> </a:t>
            </a:r>
            <a:r>
              <a:rPr sz="2800" spc="-15" dirty="0">
                <a:latin typeface="Calibri"/>
                <a:cs typeface="Calibri"/>
              </a:rPr>
              <a:t>level</a:t>
            </a:r>
            <a:r>
              <a:rPr sz="2800" spc="40" dirty="0">
                <a:latin typeface="Calibri"/>
                <a:cs typeface="Calibri"/>
              </a:rPr>
              <a:t> </a:t>
            </a:r>
            <a:r>
              <a:rPr sz="2800" spc="-15" dirty="0">
                <a:latin typeface="Calibri"/>
                <a:cs typeface="Calibri"/>
              </a:rPr>
              <a:t>must</a:t>
            </a:r>
            <a:r>
              <a:rPr sz="2800" spc="40" dirty="0">
                <a:latin typeface="Calibri"/>
                <a:cs typeface="Calibri"/>
              </a:rPr>
              <a:t> </a:t>
            </a:r>
            <a:r>
              <a:rPr sz="2800" spc="-15" dirty="0">
                <a:latin typeface="Calibri"/>
                <a:cs typeface="Calibri"/>
              </a:rPr>
              <a:t>e</a:t>
            </a:r>
            <a:r>
              <a:rPr sz="2800" spc="-20" dirty="0">
                <a:latin typeface="Calibri"/>
                <a:cs typeface="Calibri"/>
              </a:rPr>
              <a:t>m</a:t>
            </a:r>
            <a:r>
              <a:rPr sz="2800" spc="-15" dirty="0">
                <a:latin typeface="Calibri"/>
                <a:cs typeface="Calibri"/>
              </a:rPr>
              <a:t>pty</a:t>
            </a:r>
            <a:r>
              <a:rPr sz="2800" spc="60" dirty="0">
                <a:latin typeface="Calibri"/>
                <a:cs typeface="Calibri"/>
              </a:rPr>
              <a:t> </a:t>
            </a:r>
            <a:r>
              <a:rPr sz="2800" spc="-15" dirty="0">
                <a:latin typeface="Calibri"/>
                <a:cs typeface="Calibri"/>
              </a:rPr>
              <a:t>faster</a:t>
            </a:r>
            <a:r>
              <a:rPr sz="2800" spc="45" dirty="0">
                <a:latin typeface="Calibri"/>
                <a:cs typeface="Calibri"/>
              </a:rPr>
              <a:t> </a:t>
            </a:r>
            <a:r>
              <a:rPr sz="2800" spc="-15" dirty="0">
                <a:latin typeface="Calibri"/>
                <a:cs typeface="Calibri"/>
              </a:rPr>
              <a:t>than</a:t>
            </a:r>
            <a:r>
              <a:rPr sz="2800" spc="40" dirty="0">
                <a:latin typeface="Calibri"/>
                <a:cs typeface="Calibri"/>
              </a:rPr>
              <a:t> </a:t>
            </a:r>
            <a:r>
              <a:rPr sz="2800" spc="-10" dirty="0">
                <a:latin typeface="Calibri"/>
                <a:cs typeface="Calibri"/>
              </a:rPr>
              <a:t>it</a:t>
            </a:r>
            <a:r>
              <a:rPr sz="2800" spc="50" dirty="0">
                <a:latin typeface="Calibri"/>
                <a:cs typeface="Calibri"/>
              </a:rPr>
              <a:t> </a:t>
            </a:r>
            <a:r>
              <a:rPr sz="2800" spc="-10" dirty="0">
                <a:latin typeface="Calibri"/>
                <a:cs typeface="Calibri"/>
              </a:rPr>
              <a:t>is</a:t>
            </a:r>
            <a:r>
              <a:rPr sz="2800" spc="50" dirty="0">
                <a:latin typeface="Calibri"/>
                <a:cs typeface="Calibri"/>
              </a:rPr>
              <a:t> </a:t>
            </a:r>
            <a:r>
              <a:rPr sz="2800" spc="-10" dirty="0">
                <a:latin typeface="Calibri"/>
                <a:cs typeface="Calibri"/>
              </a:rPr>
              <a:t>r</a:t>
            </a:r>
            <a:r>
              <a:rPr sz="2800" spc="-35" dirty="0">
                <a:latin typeface="Calibri"/>
                <a:cs typeface="Calibri"/>
              </a:rPr>
              <a:t>e</a:t>
            </a:r>
            <a:r>
              <a:rPr sz="2800" spc="-10" dirty="0">
                <a:latin typeface="Calibri"/>
                <a:cs typeface="Calibri"/>
              </a:rPr>
              <a:t>fi</a:t>
            </a:r>
            <a:r>
              <a:rPr sz="2800" spc="-5" dirty="0">
                <a:latin typeface="Calibri"/>
                <a:cs typeface="Calibri"/>
              </a:rPr>
              <a:t>l</a:t>
            </a:r>
            <a:r>
              <a:rPr sz="2800" spc="-15" dirty="0">
                <a:latin typeface="Calibri"/>
                <a:cs typeface="Calibri"/>
              </a:rPr>
              <a:t>led</a:t>
            </a:r>
            <a:r>
              <a:rPr sz="2800" spc="45" dirty="0">
                <a:latin typeface="Calibri"/>
                <a:cs typeface="Calibri"/>
              </a:rPr>
              <a:t> </a:t>
            </a:r>
            <a:r>
              <a:rPr sz="2800" spc="-15" dirty="0">
                <a:latin typeface="Calibri"/>
                <a:cs typeface="Calibri"/>
              </a:rPr>
              <a:t>by</a:t>
            </a:r>
            <a:r>
              <a:rPr sz="2800" spc="45" dirty="0">
                <a:latin typeface="Calibri"/>
                <a:cs typeface="Calibri"/>
              </a:rPr>
              <a:t> </a:t>
            </a:r>
            <a:r>
              <a:rPr sz="2800" spc="-30" dirty="0">
                <a:latin typeface="Calibri"/>
                <a:cs typeface="Calibri"/>
              </a:rPr>
              <a:t>s</a:t>
            </a:r>
            <a:r>
              <a:rPr sz="2800" spc="-15" dirty="0">
                <a:latin typeface="Calibri"/>
                <a:cs typeface="Calibri"/>
              </a:rPr>
              <a:t>pont</a:t>
            </a:r>
            <a:r>
              <a:rPr sz="2800" spc="-10" dirty="0">
                <a:latin typeface="Calibri"/>
                <a:cs typeface="Calibri"/>
              </a:rPr>
              <a:t>a</a:t>
            </a:r>
            <a:r>
              <a:rPr sz="2800" spc="-15" dirty="0">
                <a:latin typeface="Calibri"/>
                <a:cs typeface="Calibri"/>
              </a:rPr>
              <a:t>ne</a:t>
            </a:r>
            <a:r>
              <a:rPr sz="2800" spc="-10" dirty="0">
                <a:latin typeface="Calibri"/>
                <a:cs typeface="Calibri"/>
              </a:rPr>
              <a:t>o</a:t>
            </a:r>
            <a:r>
              <a:rPr sz="2800" spc="-15" dirty="0">
                <a:latin typeface="Calibri"/>
                <a:cs typeface="Calibri"/>
              </a:rPr>
              <a:t>us</a:t>
            </a:r>
            <a:endParaRPr sz="2800">
              <a:latin typeface="Calibri"/>
              <a:cs typeface="Calibri"/>
            </a:endParaRPr>
          </a:p>
          <a:p>
            <a:pPr marL="12700">
              <a:lnSpc>
                <a:spcPct val="100000"/>
              </a:lnSpc>
              <a:spcBef>
                <a:spcPts val="910"/>
              </a:spcBef>
            </a:pPr>
            <a:r>
              <a:rPr sz="2800" spc="-20" dirty="0">
                <a:latin typeface="Calibri"/>
                <a:cs typeface="Calibri"/>
              </a:rPr>
              <a:t>deca</a:t>
            </a:r>
            <a:r>
              <a:rPr sz="2800" spc="-5" dirty="0">
                <a:latin typeface="Calibri"/>
                <a:cs typeface="Calibri"/>
              </a:rPr>
              <a:t>y</a:t>
            </a:r>
            <a:r>
              <a:rPr sz="2800" dirty="0">
                <a:latin typeface="Calibri"/>
                <a:cs typeface="Calibri"/>
              </a:rPr>
              <a:t>.</a:t>
            </a:r>
            <a:endParaRPr sz="28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901704" y="968684"/>
            <a:ext cx="10382885" cy="2896870"/>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15" dirty="0">
                <a:latin typeface="Calibri"/>
                <a:cs typeface="Calibri"/>
              </a:rPr>
              <a:t>In</a:t>
            </a:r>
            <a:r>
              <a:rPr sz="2800" spc="-70" dirty="0">
                <a:latin typeface="Times New Roman"/>
                <a:cs typeface="Times New Roman"/>
              </a:rPr>
              <a:t> </a:t>
            </a:r>
            <a:r>
              <a:rPr sz="2800" spc="-20" dirty="0">
                <a:latin typeface="Calibri"/>
                <a:cs typeface="Calibri"/>
              </a:rPr>
              <a:t>presen</a:t>
            </a:r>
            <a:r>
              <a:rPr sz="2800" spc="0" dirty="0">
                <a:latin typeface="Calibri"/>
                <a:cs typeface="Calibri"/>
              </a:rPr>
              <a:t>c</a:t>
            </a:r>
            <a:r>
              <a:rPr sz="2800" spc="-15" dirty="0">
                <a:latin typeface="Calibri"/>
                <a:cs typeface="Calibri"/>
              </a:rPr>
              <a:t>e</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spc="-20" dirty="0">
                <a:latin typeface="Calibri"/>
                <a:cs typeface="Calibri"/>
              </a:rPr>
              <a:t>stron</a:t>
            </a:r>
            <a:r>
              <a:rPr sz="2800" spc="-15" dirty="0">
                <a:latin typeface="Calibri"/>
                <a:cs typeface="Calibri"/>
              </a:rPr>
              <a:t>g</a:t>
            </a:r>
            <a:r>
              <a:rPr sz="2800" spc="-60" dirty="0">
                <a:latin typeface="Times New Roman"/>
                <a:cs typeface="Times New Roman"/>
              </a:rPr>
              <a:t> </a:t>
            </a:r>
            <a:r>
              <a:rPr sz="2800" spc="-15" dirty="0">
                <a:latin typeface="Calibri"/>
                <a:cs typeface="Calibri"/>
              </a:rPr>
              <a:t>fie</a:t>
            </a:r>
            <a:r>
              <a:rPr sz="2800" spc="-5" dirty="0">
                <a:latin typeface="Calibri"/>
                <a:cs typeface="Calibri"/>
              </a:rPr>
              <a:t>l</a:t>
            </a:r>
            <a:r>
              <a:rPr sz="2800" spc="-20" dirty="0">
                <a:latin typeface="Calibri"/>
                <a:cs typeface="Calibri"/>
              </a:rPr>
              <a:t>d</a:t>
            </a:r>
            <a:r>
              <a:rPr sz="2800" spc="-10" dirty="0">
                <a:latin typeface="Calibri"/>
                <a:cs typeface="Calibri"/>
              </a:rPr>
              <a:t>,</a:t>
            </a:r>
            <a:r>
              <a:rPr sz="2800" spc="-70" dirty="0">
                <a:latin typeface="Times New Roman"/>
                <a:cs typeface="Times New Roman"/>
              </a:rPr>
              <a:t> </a:t>
            </a:r>
            <a:r>
              <a:rPr sz="2800" spc="-20" dirty="0">
                <a:latin typeface="Calibri"/>
                <a:cs typeface="Calibri"/>
              </a:rPr>
              <a:t>str</a:t>
            </a:r>
            <a:r>
              <a:rPr sz="2800" dirty="0">
                <a:latin typeface="Calibri"/>
                <a:cs typeface="Calibri"/>
              </a:rPr>
              <a:t>i</a:t>
            </a:r>
            <a:r>
              <a:rPr sz="2800" spc="-10" dirty="0">
                <a:latin typeface="Calibri"/>
                <a:cs typeface="Calibri"/>
              </a:rPr>
              <a:t>c</a:t>
            </a:r>
            <a:r>
              <a:rPr sz="2800" spc="-15" dirty="0">
                <a:latin typeface="Calibri"/>
                <a:cs typeface="Calibri"/>
              </a:rPr>
              <a:t>ter</a:t>
            </a:r>
            <a:r>
              <a:rPr sz="2800" spc="-70" dirty="0">
                <a:latin typeface="Times New Roman"/>
                <a:cs typeface="Times New Roman"/>
              </a:rPr>
              <a:t> </a:t>
            </a:r>
            <a:r>
              <a:rPr sz="2800" spc="-10" dirty="0">
                <a:latin typeface="Calibri"/>
                <a:cs typeface="Calibri"/>
              </a:rPr>
              <a:t>criteri</a:t>
            </a:r>
            <a:r>
              <a:rPr sz="2800" spc="-20" dirty="0">
                <a:latin typeface="Calibri"/>
                <a:cs typeface="Calibri"/>
              </a:rPr>
              <a:t>on</a:t>
            </a:r>
            <a:endParaRPr sz="2800">
              <a:latin typeface="Calibri"/>
              <a:cs typeface="Calibri"/>
            </a:endParaRPr>
          </a:p>
          <a:p>
            <a:pPr marL="1270" algn="ctr">
              <a:lnSpc>
                <a:spcPct val="100000"/>
              </a:lnSpc>
              <a:spcBef>
                <a:spcPts val="1800"/>
              </a:spcBef>
            </a:pPr>
            <a:r>
              <a:rPr sz="2800" spc="-145" dirty="0">
                <a:latin typeface="Cambria Math"/>
                <a:cs typeface="Cambria Math"/>
              </a:rPr>
              <a:t>𝑅</a:t>
            </a:r>
            <a:r>
              <a:rPr sz="3000" spc="60" baseline="-16666" dirty="0">
                <a:latin typeface="Cambria Math"/>
                <a:cs typeface="Cambria Math"/>
              </a:rPr>
              <a:t>1</a:t>
            </a:r>
            <a:r>
              <a:rPr sz="3000" baseline="-16666" dirty="0">
                <a:latin typeface="Cambria Math"/>
                <a:cs typeface="Cambria Math"/>
              </a:rPr>
              <a:t> </a:t>
            </a:r>
            <a:r>
              <a:rPr sz="3000" spc="15" baseline="-16666" dirty="0">
                <a:latin typeface="Cambria Math"/>
                <a:cs typeface="Cambria Math"/>
              </a:rPr>
              <a:t> </a:t>
            </a:r>
            <a:r>
              <a:rPr sz="2800" spc="-25" dirty="0">
                <a:latin typeface="Cambria Math"/>
                <a:cs typeface="Cambria Math"/>
              </a:rPr>
              <a:t>&gt;</a:t>
            </a:r>
            <a:r>
              <a:rPr sz="2800" spc="165" dirty="0">
                <a:latin typeface="Cambria Math"/>
                <a:cs typeface="Cambria Math"/>
              </a:rPr>
              <a:t> </a:t>
            </a:r>
            <a:r>
              <a:rPr sz="2800" spc="-25" dirty="0">
                <a:latin typeface="Cambria Math"/>
                <a:cs typeface="Cambria Math"/>
              </a:rPr>
              <a:t>𝐴</a:t>
            </a:r>
            <a:r>
              <a:rPr sz="3000" spc="60" baseline="-16666" dirty="0">
                <a:latin typeface="Cambria Math"/>
                <a:cs typeface="Cambria Math"/>
              </a:rPr>
              <a:t>21</a:t>
            </a:r>
            <a:r>
              <a:rPr sz="3000" baseline="-16666" dirty="0">
                <a:latin typeface="Cambria Math"/>
                <a:cs typeface="Cambria Math"/>
              </a:rPr>
              <a:t> </a:t>
            </a:r>
            <a:r>
              <a:rPr sz="3000" spc="-232"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50" dirty="0">
                <a:latin typeface="Cambria Math"/>
                <a:cs typeface="Cambria Math"/>
              </a:rPr>
              <a:t>𝐵</a:t>
            </a:r>
            <a:r>
              <a:rPr sz="3000" spc="60" baseline="-16666" dirty="0">
                <a:latin typeface="Cambria Math"/>
                <a:cs typeface="Cambria Math"/>
              </a:rPr>
              <a:t>2</a:t>
            </a:r>
            <a:r>
              <a:rPr sz="3000" spc="232" baseline="-16666" dirty="0">
                <a:latin typeface="Cambria Math"/>
                <a:cs typeface="Cambria Math"/>
              </a:rPr>
              <a:t>1</a:t>
            </a:r>
            <a:r>
              <a:rPr sz="2800" spc="-30" dirty="0">
                <a:latin typeface="Cambria Math"/>
                <a:cs typeface="Cambria Math"/>
              </a:rPr>
              <a:t>𝜌</a:t>
            </a:r>
            <a:endParaRPr sz="2800">
              <a:latin typeface="Cambria Math"/>
              <a:cs typeface="Cambria Math"/>
            </a:endParaRPr>
          </a:p>
          <a:p>
            <a:pPr marL="12700" marR="5080">
              <a:lnSpc>
                <a:spcPct val="127099"/>
              </a:lnSpc>
              <a:spcBef>
                <a:spcPts val="735"/>
              </a:spcBef>
              <a:tabLst>
                <a:tab pos="1425575" algn="l"/>
                <a:tab pos="2914650" algn="l"/>
                <a:tab pos="3571240" algn="l"/>
                <a:tab pos="5173980" algn="l"/>
                <a:tab pos="5685790" algn="l"/>
                <a:tab pos="7396480" algn="l"/>
                <a:tab pos="8836025" algn="l"/>
                <a:tab pos="9575165" algn="l"/>
              </a:tabLst>
            </a:pPr>
            <a:r>
              <a:rPr sz="2800" spc="-15" dirty="0">
                <a:latin typeface="Calibri"/>
                <a:cs typeface="Calibri"/>
              </a:rPr>
              <a:t>ensur</a:t>
            </a:r>
            <a:r>
              <a:rPr sz="2800" spc="-20" dirty="0">
                <a:latin typeface="Calibri"/>
                <a:cs typeface="Calibri"/>
              </a:rPr>
              <a:t>in</a:t>
            </a:r>
            <a:r>
              <a:rPr sz="2800" spc="-15" dirty="0">
                <a:latin typeface="Calibri"/>
                <a:cs typeface="Calibri"/>
              </a:rPr>
              <a:t>g</a:t>
            </a:r>
            <a:r>
              <a:rPr sz="2800" dirty="0">
                <a:latin typeface="Times New Roman"/>
                <a:cs typeface="Times New Roman"/>
              </a:rPr>
              <a:t>	</a:t>
            </a:r>
            <a:r>
              <a:rPr sz="2800" dirty="0">
                <a:latin typeface="Calibri"/>
                <a:cs typeface="Calibri"/>
              </a:rPr>
              <a:t>i</a:t>
            </a:r>
            <a:r>
              <a:rPr sz="2800" spc="-20" dirty="0">
                <a:latin typeface="Calibri"/>
                <a:cs typeface="Calibri"/>
              </a:rPr>
              <a:t>nvers</a:t>
            </a:r>
            <a:r>
              <a:rPr sz="280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no</a:t>
            </a:r>
            <a:r>
              <a:rPr sz="2800" spc="-10" dirty="0">
                <a:latin typeface="Calibri"/>
                <a:cs typeface="Calibri"/>
              </a:rPr>
              <a:t>t</a:t>
            </a:r>
            <a:r>
              <a:rPr sz="2800" dirty="0">
                <a:latin typeface="Times New Roman"/>
                <a:cs typeface="Times New Roman"/>
              </a:rPr>
              <a:t>	</a:t>
            </a:r>
            <a:r>
              <a:rPr sz="2800" spc="-20" dirty="0">
                <a:latin typeface="Calibri"/>
                <a:cs typeface="Calibri"/>
              </a:rPr>
              <a:t>qu</a:t>
            </a:r>
            <a:r>
              <a:rPr sz="2800" dirty="0">
                <a:latin typeface="Calibri"/>
                <a:cs typeface="Calibri"/>
              </a:rPr>
              <a:t>e</a:t>
            </a:r>
            <a:r>
              <a:rPr sz="2800" spc="-20" dirty="0">
                <a:latin typeface="Calibri"/>
                <a:cs typeface="Calibri"/>
              </a:rPr>
              <a:t>nche</a:t>
            </a:r>
            <a:r>
              <a:rPr sz="2800" spc="-15" dirty="0">
                <a:latin typeface="Calibri"/>
                <a:cs typeface="Calibri"/>
              </a:rPr>
              <a:t>d</a:t>
            </a:r>
            <a:r>
              <a:rPr sz="2800" dirty="0">
                <a:latin typeface="Times New Roman"/>
                <a:cs typeface="Times New Roman"/>
              </a:rPr>
              <a:t>	</a:t>
            </a:r>
            <a:r>
              <a:rPr sz="2800" spc="-20" dirty="0">
                <a:latin typeface="Calibri"/>
                <a:cs typeface="Calibri"/>
              </a:rPr>
              <a:t>b</a:t>
            </a:r>
            <a:r>
              <a:rPr sz="2800" spc="-15" dirty="0">
                <a:latin typeface="Calibri"/>
                <a:cs typeface="Calibri"/>
              </a:rPr>
              <a:t>y</a:t>
            </a:r>
            <a:r>
              <a:rPr sz="2800" dirty="0">
                <a:latin typeface="Times New Roman"/>
                <a:cs typeface="Times New Roman"/>
              </a:rPr>
              <a:t>	</a:t>
            </a:r>
            <a:r>
              <a:rPr sz="2800" spc="-20" dirty="0">
                <a:latin typeface="Calibri"/>
                <a:cs typeface="Calibri"/>
              </a:rPr>
              <a:t>s</a:t>
            </a:r>
            <a:r>
              <a:rPr sz="2800" spc="-5" dirty="0">
                <a:latin typeface="Calibri"/>
                <a:cs typeface="Calibri"/>
              </a:rPr>
              <a:t>t</a:t>
            </a:r>
            <a:r>
              <a:rPr sz="2800" dirty="0">
                <a:latin typeface="Calibri"/>
                <a:cs typeface="Calibri"/>
              </a:rPr>
              <a:t>i</a:t>
            </a:r>
            <a:r>
              <a:rPr sz="2800" spc="-20" dirty="0">
                <a:latin typeface="Calibri"/>
                <a:cs typeface="Calibri"/>
              </a:rPr>
              <a:t>mu</a:t>
            </a:r>
            <a:r>
              <a:rPr sz="2800" spc="-15" dirty="0">
                <a:latin typeface="Calibri"/>
                <a:cs typeface="Calibri"/>
              </a:rPr>
              <a:t>l</a:t>
            </a:r>
            <a:r>
              <a:rPr sz="2800" spc="-10" dirty="0">
                <a:latin typeface="Calibri"/>
                <a:cs typeface="Calibri"/>
              </a:rPr>
              <a:t>a</a:t>
            </a:r>
            <a:r>
              <a:rPr sz="2800" spc="-15" dirty="0">
                <a:latin typeface="Calibri"/>
                <a:cs typeface="Calibri"/>
              </a:rPr>
              <a:t>ted</a:t>
            </a:r>
            <a:r>
              <a:rPr sz="2800"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dirty="0">
                <a:latin typeface="Times New Roman"/>
                <a:cs typeface="Times New Roman"/>
              </a:rPr>
              <a:t>	</a:t>
            </a:r>
            <a:r>
              <a:rPr sz="2800" spc="-20" dirty="0">
                <a:latin typeface="Calibri"/>
                <a:cs typeface="Calibri"/>
              </a:rPr>
              <a:t>ot</a:t>
            </a:r>
            <a:r>
              <a:rPr sz="2800" spc="-10" dirty="0">
                <a:latin typeface="Calibri"/>
                <a:cs typeface="Calibri"/>
              </a:rPr>
              <a:t>h</a:t>
            </a:r>
            <a:r>
              <a:rPr sz="2800" spc="-15" dirty="0">
                <a:latin typeface="Calibri"/>
                <a:cs typeface="Calibri"/>
              </a:rPr>
              <a:t>er</a:t>
            </a:r>
            <a:r>
              <a:rPr sz="2800" spc="-10" dirty="0">
                <a:latin typeface="Times New Roman"/>
                <a:cs typeface="Times New Roman"/>
              </a:rPr>
              <a:t> </a:t>
            </a:r>
            <a:r>
              <a:rPr sz="2800" spc="-15" dirty="0">
                <a:latin typeface="Calibri"/>
                <a:cs typeface="Calibri"/>
              </a:rPr>
              <a:t>modes.</a:t>
            </a:r>
            <a:endParaRPr sz="2800">
              <a:latin typeface="Calibri"/>
              <a:cs typeface="Calibri"/>
            </a:endParaRPr>
          </a:p>
          <a:p>
            <a:pPr marL="12700">
              <a:lnSpc>
                <a:spcPct val="100000"/>
              </a:lnSpc>
              <a:spcBef>
                <a:spcPts val="1815"/>
              </a:spcBef>
            </a:pPr>
            <a:r>
              <a:rPr sz="2800" spc="-15" dirty="0">
                <a:latin typeface="Calibri"/>
                <a:cs typeface="Calibri"/>
              </a:rPr>
              <a:t>---</a:t>
            </a:r>
            <a:endParaRPr sz="2800">
              <a:latin typeface="Calibri"/>
              <a:cs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52169">
              <a:lnSpc>
                <a:spcPct val="100000"/>
              </a:lnSpc>
            </a:pPr>
            <a:r>
              <a:rPr spc="-15" dirty="0"/>
              <a:t>Sl</a:t>
            </a:r>
            <a:r>
              <a:rPr spc="-5" dirty="0"/>
              <a:t>i</a:t>
            </a:r>
            <a:r>
              <a:rPr spc="-20" dirty="0"/>
              <a:t>de</a:t>
            </a:r>
            <a:r>
              <a:rPr spc="-5" dirty="0"/>
              <a:t> </a:t>
            </a:r>
            <a:r>
              <a:rPr spc="-20" dirty="0"/>
              <a:t>1</a:t>
            </a:r>
            <a:r>
              <a:rPr spc="-30" dirty="0"/>
              <a:t>8</a:t>
            </a:r>
            <a:r>
              <a:rPr spc="-10" dirty="0"/>
              <a:t>: </a:t>
            </a:r>
            <a:r>
              <a:rPr spc="-25" dirty="0"/>
              <a:t>Thr</a:t>
            </a:r>
            <a:r>
              <a:rPr spc="-15" dirty="0"/>
              <a:t>eshold Inversion </a:t>
            </a:r>
            <a:r>
              <a:rPr spc="-20" dirty="0"/>
              <a:t>via</a:t>
            </a:r>
            <a:r>
              <a:rPr dirty="0"/>
              <a:t> </a:t>
            </a:r>
            <a:r>
              <a:rPr spc="-20" dirty="0"/>
              <a:t>Rate Equations</a:t>
            </a:r>
          </a:p>
        </p:txBody>
      </p:sp>
      <p:sp>
        <p:nvSpPr>
          <p:cNvPr id="3" name="object 3"/>
          <p:cNvSpPr txBox="1"/>
          <p:nvPr/>
        </p:nvSpPr>
        <p:spPr>
          <a:xfrm>
            <a:off x="1130300" y="1754434"/>
            <a:ext cx="6722109" cy="169291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Se</a:t>
            </a:r>
            <a:r>
              <a:rPr sz="2800" spc="-10" dirty="0">
                <a:latin typeface="Calibri"/>
                <a:cs typeface="Calibri"/>
              </a:rPr>
              <a:t>t</a:t>
            </a:r>
            <a:r>
              <a:rPr sz="2800" spc="-60" dirty="0">
                <a:latin typeface="Times New Roman"/>
                <a:cs typeface="Times New Roman"/>
              </a:rPr>
              <a:t> </a:t>
            </a:r>
            <a:r>
              <a:rPr sz="2800" spc="-35" dirty="0">
                <a:latin typeface="Cambria Math"/>
                <a:cs typeface="Cambria Math"/>
              </a:rPr>
              <a:t>𝑑</a:t>
            </a:r>
            <a:r>
              <a:rPr sz="2800" spc="20" dirty="0">
                <a:latin typeface="Cambria Math"/>
                <a:cs typeface="Cambria Math"/>
              </a:rPr>
              <a:t>𝑛</a:t>
            </a:r>
            <a:r>
              <a:rPr sz="2800" spc="-5" dirty="0">
                <a:latin typeface="Cambria Math"/>
                <a:cs typeface="Cambria Math"/>
              </a:rPr>
              <a:t>/</a:t>
            </a:r>
            <a:r>
              <a:rPr sz="2800" spc="-35" dirty="0">
                <a:latin typeface="Cambria Math"/>
                <a:cs typeface="Cambria Math"/>
              </a:rPr>
              <a:t>𝑑</a:t>
            </a:r>
            <a:r>
              <a:rPr sz="2800" spc="-30" dirty="0">
                <a:latin typeface="Cambria Math"/>
                <a:cs typeface="Cambria Math"/>
              </a:rPr>
              <a:t>𝑡</a:t>
            </a:r>
            <a:r>
              <a:rPr sz="2800" spc="23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0</a:t>
            </a:r>
            <a:r>
              <a:rPr sz="2800" spc="15" dirty="0">
                <a:latin typeface="Cambria Math"/>
                <a:cs typeface="Cambria Math"/>
              </a:rPr>
              <a:t> </a:t>
            </a:r>
            <a:r>
              <a:rPr sz="2800" dirty="0">
                <a:latin typeface="Calibri"/>
                <a:cs typeface="Calibri"/>
              </a:rPr>
              <a:t>i</a:t>
            </a:r>
            <a:r>
              <a:rPr sz="2800" spc="-15" dirty="0">
                <a:latin typeface="Calibri"/>
                <a:cs typeface="Calibri"/>
              </a:rPr>
              <a:t>n</a:t>
            </a:r>
            <a:r>
              <a:rPr sz="2800" spc="-70" dirty="0">
                <a:latin typeface="Times New Roman"/>
                <a:cs typeface="Times New Roman"/>
              </a:rPr>
              <a:t> </a:t>
            </a:r>
            <a:r>
              <a:rPr sz="2800" spc="-20" dirty="0">
                <a:latin typeface="Calibri"/>
                <a:cs typeface="Calibri"/>
              </a:rPr>
              <a:t>ph</a:t>
            </a:r>
            <a:r>
              <a:rPr sz="2800" spc="-10" dirty="0">
                <a:latin typeface="Calibri"/>
                <a:cs typeface="Calibri"/>
              </a:rPr>
              <a:t>o</a:t>
            </a:r>
            <a:r>
              <a:rPr sz="2800" spc="-15" dirty="0">
                <a:latin typeface="Calibri"/>
                <a:cs typeface="Calibri"/>
              </a:rPr>
              <a:t>ton</a:t>
            </a:r>
            <a:r>
              <a:rPr sz="2800" spc="-75"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dirty="0">
                <a:latin typeface="Calibri"/>
                <a:cs typeface="Calibri"/>
              </a:rPr>
              <a:t>e</a:t>
            </a:r>
            <a:r>
              <a:rPr sz="2800" spc="-20" dirty="0">
                <a:latin typeface="Calibri"/>
                <a:cs typeface="Calibri"/>
              </a:rPr>
              <a:t>quat</a:t>
            </a:r>
            <a:r>
              <a:rPr sz="2800" spc="-10" dirty="0">
                <a:latin typeface="Calibri"/>
                <a:cs typeface="Calibri"/>
              </a:rPr>
              <a:t>i</a:t>
            </a:r>
            <a:r>
              <a:rPr sz="2800" spc="-20" dirty="0">
                <a:latin typeface="Calibri"/>
                <a:cs typeface="Calibri"/>
              </a:rPr>
              <a:t>o</a:t>
            </a:r>
            <a:r>
              <a:rPr sz="2800" spc="-10" dirty="0">
                <a:latin typeface="Calibri"/>
                <a:cs typeface="Calibri"/>
              </a:rPr>
              <a:t>n:</a:t>
            </a:r>
            <a:endParaRPr sz="2800">
              <a:latin typeface="Calibri"/>
              <a:cs typeface="Calibri"/>
            </a:endParaRPr>
          </a:p>
          <a:p>
            <a:pPr marL="3211830">
              <a:lnSpc>
                <a:spcPct val="100000"/>
              </a:lnSpc>
              <a:spcBef>
                <a:spcPts val="1810"/>
              </a:spcBef>
            </a:pPr>
            <a:r>
              <a:rPr sz="4200" spc="-22" baseline="2976" dirty="0">
                <a:latin typeface="Cambria Math"/>
                <a:cs typeface="Cambria Math"/>
              </a:rPr>
              <a:t>(</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21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15" dirty="0">
                <a:latin typeface="Cambria Math"/>
                <a:cs typeface="Cambria Math"/>
              </a:rPr>
              <a:t>𝑁</a:t>
            </a:r>
            <a:r>
              <a:rPr sz="3000" spc="225" baseline="-16666" dirty="0">
                <a:latin typeface="Cambria Math"/>
                <a:cs typeface="Cambria Math"/>
              </a:rPr>
              <a:t>1</a:t>
            </a:r>
            <a:r>
              <a:rPr sz="4200" spc="-22" baseline="2976" dirty="0">
                <a:latin typeface="Cambria Math"/>
                <a:cs typeface="Cambria Math"/>
              </a:rPr>
              <a:t>)</a:t>
            </a:r>
            <a:r>
              <a:rPr sz="2800" spc="-150" dirty="0">
                <a:latin typeface="Cambria Math"/>
                <a:cs typeface="Cambria Math"/>
              </a:rPr>
              <a:t>𝐵</a:t>
            </a:r>
            <a:r>
              <a:rPr sz="3000" spc="44" baseline="-16666" dirty="0">
                <a:latin typeface="Cambria Math"/>
                <a:cs typeface="Cambria Math"/>
              </a:rPr>
              <a:t>2</a:t>
            </a:r>
            <a:r>
              <a:rPr sz="3000" spc="247" baseline="-16666" dirty="0">
                <a:latin typeface="Cambria Math"/>
                <a:cs typeface="Cambria Math"/>
              </a:rPr>
              <a:t>1</a:t>
            </a:r>
            <a:r>
              <a:rPr sz="2800" spc="-40" dirty="0">
                <a:latin typeface="Cambria Math"/>
                <a:cs typeface="Cambria Math"/>
              </a:rPr>
              <a:t>𝑛</a:t>
            </a:r>
            <a:r>
              <a:rPr sz="2800" spc="-25" dirty="0">
                <a:latin typeface="Cambria Math"/>
                <a:cs typeface="Cambria Math"/>
              </a:rPr>
              <a:t>ℎ</a:t>
            </a:r>
            <a:r>
              <a:rPr sz="2800" spc="-30" dirty="0">
                <a:latin typeface="Cambria Math"/>
                <a:cs typeface="Cambria Math"/>
              </a:rPr>
              <a:t>𝜈</a:t>
            </a:r>
            <a:r>
              <a:rPr sz="2800" spc="24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𝛽𝑛</a:t>
            </a:r>
            <a:endParaRPr sz="2800">
              <a:latin typeface="Cambria Math"/>
              <a:cs typeface="Cambria Math"/>
            </a:endParaRPr>
          </a:p>
          <a:p>
            <a:pPr marL="241300" indent="-228600">
              <a:lnSpc>
                <a:spcPct val="100000"/>
              </a:lnSpc>
              <a:spcBef>
                <a:spcPts val="1800"/>
              </a:spcBef>
              <a:buFont typeface="Symbol"/>
              <a:buChar char=""/>
              <a:tabLst>
                <a:tab pos="241935" algn="l"/>
              </a:tabLst>
            </a:pPr>
            <a:r>
              <a:rPr sz="2800" spc="-20" dirty="0">
                <a:latin typeface="Calibri"/>
                <a:cs typeface="Calibri"/>
              </a:rPr>
              <a:t>So</a:t>
            </a:r>
            <a:r>
              <a:rPr sz="2800" spc="-15" dirty="0">
                <a:latin typeface="Calibri"/>
                <a:cs typeface="Calibri"/>
              </a:rPr>
              <a:t>lve</a:t>
            </a:r>
            <a:r>
              <a:rPr sz="2800" spc="-70" dirty="0">
                <a:latin typeface="Times New Roman"/>
                <a:cs typeface="Times New Roman"/>
              </a:rPr>
              <a:t> </a:t>
            </a:r>
            <a:r>
              <a:rPr sz="2800" spc="-15" dirty="0">
                <a:latin typeface="Calibri"/>
                <a:cs typeface="Calibri"/>
              </a:rPr>
              <a:t>for</a:t>
            </a:r>
            <a:r>
              <a:rPr sz="2800" spc="-70" dirty="0">
                <a:latin typeface="Times New Roman"/>
                <a:cs typeface="Times New Roman"/>
              </a:rPr>
              <a:t> </a:t>
            </a:r>
            <a:r>
              <a:rPr sz="2800" dirty="0">
                <a:latin typeface="Calibri"/>
                <a:cs typeface="Calibri"/>
              </a:rPr>
              <a:t>i</a:t>
            </a:r>
            <a:r>
              <a:rPr sz="2800" spc="-20" dirty="0">
                <a:latin typeface="Calibri"/>
                <a:cs typeface="Calibri"/>
              </a:rPr>
              <a:t>nvers</a:t>
            </a:r>
            <a:r>
              <a:rPr sz="2800" dirty="0">
                <a:latin typeface="Calibri"/>
                <a:cs typeface="Calibri"/>
              </a:rPr>
              <a:t>i</a:t>
            </a:r>
            <a:r>
              <a:rPr sz="2800" spc="-20" dirty="0">
                <a:latin typeface="Calibri"/>
                <a:cs typeface="Calibri"/>
              </a:rPr>
              <a:t>on:</a:t>
            </a:r>
            <a:endParaRPr sz="2800">
              <a:latin typeface="Calibri"/>
              <a:cs typeface="Calibri"/>
            </a:endParaRPr>
          </a:p>
        </p:txBody>
      </p:sp>
      <p:sp>
        <p:nvSpPr>
          <p:cNvPr id="4" name="object 4"/>
          <p:cNvSpPr txBox="1"/>
          <p:nvPr/>
        </p:nvSpPr>
        <p:spPr>
          <a:xfrm>
            <a:off x="5149727" y="3956255"/>
            <a:ext cx="87630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𝛥𝑁</a:t>
            </a:r>
            <a:r>
              <a:rPr sz="2800" spc="22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6445389" y="3686507"/>
            <a:ext cx="24066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𝛽</a:t>
            </a:r>
            <a:endParaRPr sz="2800">
              <a:latin typeface="Cambria Math"/>
              <a:cs typeface="Cambria Math"/>
            </a:endParaRPr>
          </a:p>
        </p:txBody>
      </p:sp>
      <p:sp>
        <p:nvSpPr>
          <p:cNvPr id="6" name="object 6"/>
          <p:cNvSpPr txBox="1"/>
          <p:nvPr/>
        </p:nvSpPr>
        <p:spPr>
          <a:xfrm>
            <a:off x="6100703" y="4195523"/>
            <a:ext cx="930910" cy="431800"/>
          </a:xfrm>
          <a:prstGeom prst="rect">
            <a:avLst/>
          </a:prstGeom>
        </p:spPr>
        <p:txBody>
          <a:bodyPr vert="horz" wrap="square" lIns="0" tIns="0" rIns="0" bIns="0" rtlCol="0">
            <a:spAutoFit/>
          </a:bodyPr>
          <a:lstStyle/>
          <a:p>
            <a:pPr marL="12700">
              <a:lnSpc>
                <a:spcPct val="100000"/>
              </a:lnSpc>
            </a:pPr>
            <a:r>
              <a:rPr sz="2800" spc="-150" dirty="0">
                <a:latin typeface="Cambria Math"/>
                <a:cs typeface="Cambria Math"/>
              </a:rPr>
              <a:t>𝐵</a:t>
            </a:r>
            <a:r>
              <a:rPr sz="3000" spc="60" baseline="-16666" dirty="0">
                <a:latin typeface="Cambria Math"/>
                <a:cs typeface="Cambria Math"/>
              </a:rPr>
              <a:t>2</a:t>
            </a:r>
            <a:r>
              <a:rPr sz="3000" spc="225" baseline="-16666" dirty="0">
                <a:latin typeface="Cambria Math"/>
                <a:cs typeface="Cambria Math"/>
              </a:rPr>
              <a:t>1</a:t>
            </a:r>
            <a:r>
              <a:rPr sz="2800" spc="-25" dirty="0">
                <a:latin typeface="Cambria Math"/>
                <a:cs typeface="Cambria Math"/>
              </a:rPr>
              <a:t>ℎ</a:t>
            </a:r>
            <a:r>
              <a:rPr sz="2800" spc="-30" dirty="0">
                <a:latin typeface="Cambria Math"/>
                <a:cs typeface="Cambria Math"/>
              </a:rPr>
              <a:t>𝜈</a:t>
            </a:r>
            <a:endParaRPr sz="2800">
              <a:latin typeface="Cambria Math"/>
              <a:cs typeface="Cambria Math"/>
            </a:endParaRPr>
          </a:p>
        </p:txBody>
      </p:sp>
      <p:sp>
        <p:nvSpPr>
          <p:cNvPr id="7" name="object 7"/>
          <p:cNvSpPr/>
          <p:nvPr/>
        </p:nvSpPr>
        <p:spPr>
          <a:xfrm>
            <a:off x="6113403" y="4143886"/>
            <a:ext cx="915035" cy="0"/>
          </a:xfrm>
          <a:custGeom>
            <a:avLst/>
            <a:gdLst/>
            <a:ahLst/>
            <a:cxnLst/>
            <a:rect l="l" t="t" r="r" b="b"/>
            <a:pathLst>
              <a:path w="915034">
                <a:moveTo>
                  <a:pt x="0" y="0"/>
                </a:moveTo>
                <a:lnTo>
                  <a:pt x="914710" y="0"/>
                </a:lnTo>
              </a:path>
            </a:pathLst>
          </a:custGeom>
          <a:ln w="24129">
            <a:solidFill>
              <a:srgbClr val="000000"/>
            </a:solidFill>
          </a:ln>
        </p:spPr>
        <p:txBody>
          <a:bodyPr wrap="square" lIns="0" tIns="0" rIns="0" bIns="0" rtlCol="0"/>
          <a:lstStyle/>
          <a:p>
            <a:endParaRPr/>
          </a:p>
        </p:txBody>
      </p:sp>
      <p:sp>
        <p:nvSpPr>
          <p:cNvPr id="8" name="object 8"/>
          <p:cNvSpPr txBox="1"/>
          <p:nvPr/>
        </p:nvSpPr>
        <p:spPr>
          <a:xfrm>
            <a:off x="1130300" y="4828357"/>
            <a:ext cx="6324600" cy="447040"/>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15" dirty="0">
                <a:latin typeface="Calibri"/>
                <a:cs typeface="Calibri"/>
              </a:rPr>
              <a:t>Re</a:t>
            </a:r>
            <a:r>
              <a:rPr sz="2800" dirty="0">
                <a:latin typeface="Calibri"/>
                <a:cs typeface="Calibri"/>
              </a:rPr>
              <a:t>l</a:t>
            </a:r>
            <a:r>
              <a:rPr sz="2800" spc="-15" dirty="0">
                <a:latin typeface="Calibri"/>
                <a:cs typeface="Calibri"/>
              </a:rPr>
              <a:t>ate</a:t>
            </a:r>
            <a:r>
              <a:rPr sz="2800" spc="-70" dirty="0">
                <a:latin typeface="Times New Roman"/>
                <a:cs typeface="Times New Roman"/>
              </a:rPr>
              <a:t> </a:t>
            </a:r>
            <a:r>
              <a:rPr sz="2800" spc="-30" dirty="0">
                <a:latin typeface="Cambria Math"/>
                <a:cs typeface="Cambria Math"/>
              </a:rPr>
              <a:t>𝛽</a:t>
            </a:r>
            <a:r>
              <a:rPr sz="2800" spc="100" dirty="0">
                <a:latin typeface="Cambria Math"/>
                <a:cs typeface="Cambria Math"/>
              </a:rPr>
              <a:t> </a:t>
            </a:r>
            <a:r>
              <a:rPr sz="2800" spc="-15" dirty="0">
                <a:latin typeface="Calibri"/>
                <a:cs typeface="Calibri"/>
              </a:rPr>
              <a:t>to</a:t>
            </a:r>
            <a:r>
              <a:rPr sz="2800" spc="-65" dirty="0">
                <a:latin typeface="Times New Roman"/>
                <a:cs typeface="Times New Roman"/>
              </a:rPr>
              <a:t> </a:t>
            </a:r>
            <a:r>
              <a:rPr sz="2800" spc="-30" dirty="0">
                <a:latin typeface="Cambria Math"/>
                <a:cs typeface="Cambria Math"/>
              </a:rPr>
              <a:t>𝛾</a:t>
            </a:r>
            <a:r>
              <a:rPr sz="2800" spc="100" dirty="0">
                <a:latin typeface="Cambria Math"/>
                <a:cs typeface="Cambria Math"/>
              </a:rPr>
              <a:t> </a:t>
            </a:r>
            <a:r>
              <a:rPr sz="2800" spc="-15" dirty="0">
                <a:latin typeface="Calibri"/>
                <a:cs typeface="Calibri"/>
              </a:rPr>
              <a:t>and</a:t>
            </a:r>
            <a:r>
              <a:rPr sz="2800" spc="-55" dirty="0">
                <a:latin typeface="Times New Roman"/>
                <a:cs typeface="Times New Roman"/>
              </a:rPr>
              <a:t> </a:t>
            </a:r>
            <a:r>
              <a:rPr sz="2800" spc="-30" dirty="0">
                <a:latin typeface="Cambria Math"/>
                <a:cs typeface="Cambria Math"/>
              </a:rPr>
              <a:t>𝜎</a:t>
            </a:r>
            <a:r>
              <a:rPr sz="2800" spc="85" dirty="0">
                <a:latin typeface="Cambria Math"/>
                <a:cs typeface="Cambria Math"/>
              </a:rPr>
              <a:t> </a:t>
            </a:r>
            <a:r>
              <a:rPr sz="2800" spc="-20" dirty="0">
                <a:latin typeface="Calibri"/>
                <a:cs typeface="Calibri"/>
              </a:rPr>
              <a:t>(us</a:t>
            </a:r>
            <a:r>
              <a:rPr sz="2800" spc="-10" dirty="0">
                <a:latin typeface="Calibri"/>
                <a:cs typeface="Calibri"/>
              </a:rPr>
              <a:t>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spc="-30" dirty="0">
                <a:latin typeface="Cambria Math"/>
                <a:cs typeface="Cambria Math"/>
              </a:rPr>
              <a:t>𝜎</a:t>
            </a:r>
            <a:r>
              <a:rPr sz="2800" spc="229"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ℎ</a:t>
            </a:r>
            <a:r>
              <a:rPr sz="2800" spc="55" dirty="0">
                <a:latin typeface="Cambria Math"/>
                <a:cs typeface="Cambria Math"/>
              </a:rPr>
              <a:t>𝜈</a:t>
            </a:r>
            <a:r>
              <a:rPr sz="4200" spc="-37" baseline="1984" dirty="0">
                <a:latin typeface="Cambria Math"/>
                <a:cs typeface="Cambria Math"/>
              </a:rPr>
              <a:t>⁄</a:t>
            </a:r>
            <a:r>
              <a:rPr sz="2800" spc="-30" dirty="0">
                <a:latin typeface="Cambria Math"/>
                <a:cs typeface="Cambria Math"/>
              </a:rPr>
              <a:t>𝑐</a:t>
            </a:r>
            <a:r>
              <a:rPr sz="2800" spc="-55" dirty="0">
                <a:latin typeface="Cambria Math"/>
                <a:cs typeface="Cambria Math"/>
              </a:rPr>
              <a:t> </a:t>
            </a:r>
            <a:r>
              <a:rPr sz="2800" spc="-150" dirty="0">
                <a:latin typeface="Cambria Math"/>
                <a:cs typeface="Cambria Math"/>
              </a:rPr>
              <a:t>𝐵</a:t>
            </a:r>
            <a:r>
              <a:rPr sz="3000" spc="60" baseline="-16666" dirty="0">
                <a:latin typeface="Cambria Math"/>
                <a:cs typeface="Cambria Math"/>
              </a:rPr>
              <a:t>2</a:t>
            </a:r>
            <a:r>
              <a:rPr sz="3000" spc="195" baseline="-16666" dirty="0">
                <a:latin typeface="Cambria Math"/>
                <a:cs typeface="Cambria Math"/>
              </a:rPr>
              <a:t>1</a:t>
            </a:r>
            <a:r>
              <a:rPr sz="2800" spc="-10" dirty="0">
                <a:latin typeface="Calibri"/>
                <a:cs typeface="Calibri"/>
              </a:rPr>
              <a:t>):</a:t>
            </a:r>
            <a:endParaRPr sz="280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12351" y="1304025"/>
            <a:ext cx="601980" cy="0"/>
          </a:xfrm>
          <a:custGeom>
            <a:avLst/>
            <a:gdLst/>
            <a:ahLst/>
            <a:cxnLst/>
            <a:rect l="l" t="t" r="r" b="b"/>
            <a:pathLst>
              <a:path w="601979">
                <a:moveTo>
                  <a:pt x="0" y="0"/>
                </a:moveTo>
                <a:lnTo>
                  <a:pt x="601979" y="0"/>
                </a:lnTo>
              </a:path>
            </a:pathLst>
          </a:custGeom>
          <a:ln w="24129">
            <a:solidFill>
              <a:srgbClr val="000000"/>
            </a:solidFill>
          </a:ln>
        </p:spPr>
        <p:txBody>
          <a:bodyPr wrap="square" lIns="0" tIns="0" rIns="0" bIns="0" rtlCol="0"/>
          <a:lstStyle/>
          <a:p>
            <a:endParaRPr/>
          </a:p>
        </p:txBody>
      </p:sp>
      <p:sp>
        <p:nvSpPr>
          <p:cNvPr id="3" name="object 3"/>
          <p:cNvSpPr txBox="1"/>
          <p:nvPr/>
        </p:nvSpPr>
        <p:spPr>
          <a:xfrm>
            <a:off x="901700" y="846650"/>
            <a:ext cx="10387330" cy="2675890"/>
          </a:xfrm>
          <a:prstGeom prst="rect">
            <a:avLst/>
          </a:prstGeom>
        </p:spPr>
        <p:txBody>
          <a:bodyPr vert="horz" wrap="square" lIns="0" tIns="0" rIns="0" bIns="0" rtlCol="0">
            <a:spAutoFit/>
          </a:bodyPr>
          <a:lstStyle/>
          <a:p>
            <a:pPr marL="1226185" algn="ctr">
              <a:lnSpc>
                <a:spcPts val="2740"/>
              </a:lnSpc>
            </a:pPr>
            <a:r>
              <a:rPr sz="2800" spc="-30" dirty="0">
                <a:latin typeface="Cambria Math"/>
                <a:cs typeface="Cambria Math"/>
              </a:rPr>
              <a:t>𝛾</a:t>
            </a:r>
            <a:endParaRPr sz="2800">
              <a:latin typeface="Cambria Math"/>
              <a:cs typeface="Cambria Math"/>
            </a:endParaRPr>
          </a:p>
          <a:p>
            <a:pPr marR="1905" algn="ctr">
              <a:lnSpc>
                <a:spcPts val="2740"/>
              </a:lnSpc>
            </a:pPr>
            <a:r>
              <a:rPr sz="2800" spc="0" dirty="0">
                <a:latin typeface="Cambria Math"/>
                <a:cs typeface="Cambria Math"/>
              </a:rPr>
              <a:t>𝛥</a:t>
            </a:r>
            <a:r>
              <a:rPr sz="2800" spc="-254" dirty="0">
                <a:latin typeface="Cambria Math"/>
                <a:cs typeface="Cambria Math"/>
              </a:rPr>
              <a:t>𝑁</a:t>
            </a:r>
            <a:r>
              <a:rPr sz="3000" baseline="-16666" dirty="0">
                <a:latin typeface="Calibri"/>
                <a:cs typeface="Calibri"/>
              </a:rPr>
              <a:t>t</a:t>
            </a:r>
            <a:r>
              <a:rPr sz="3000" spc="-15" baseline="-16666" dirty="0">
                <a:latin typeface="Calibri"/>
                <a:cs typeface="Calibri"/>
              </a:rPr>
              <a:t>h</a:t>
            </a:r>
            <a:r>
              <a:rPr sz="3000" baseline="-16666" dirty="0">
                <a:latin typeface="Calibri"/>
                <a:cs typeface="Calibri"/>
              </a:rPr>
              <a:t>r </a:t>
            </a:r>
            <a:r>
              <a:rPr sz="3000" spc="-30" baseline="-16666" dirty="0">
                <a:latin typeface="Calibri"/>
                <a:cs typeface="Calibri"/>
              </a:rPr>
              <a:t> </a:t>
            </a:r>
            <a:r>
              <a:rPr sz="2800" spc="-25" dirty="0">
                <a:latin typeface="Cambria Math"/>
                <a:cs typeface="Cambria Math"/>
              </a:rPr>
              <a:t>=</a:t>
            </a:r>
            <a:r>
              <a:rPr sz="2800" spc="165" dirty="0">
                <a:latin typeface="Cambria Math"/>
                <a:cs typeface="Cambria Math"/>
              </a:rPr>
              <a:t> </a:t>
            </a:r>
            <a:r>
              <a:rPr sz="4200" spc="-37" baseline="-37698" dirty="0">
                <a:latin typeface="Cambria Math"/>
                <a:cs typeface="Cambria Math"/>
              </a:rPr>
              <a:t>2</a:t>
            </a:r>
            <a:r>
              <a:rPr sz="4200" spc="-44" baseline="-37698" dirty="0">
                <a:latin typeface="Cambria Math"/>
                <a:cs typeface="Cambria Math"/>
              </a:rPr>
              <a:t>𝐿𝜎</a:t>
            </a:r>
            <a:endParaRPr sz="4200" baseline="-37698">
              <a:latin typeface="Cambria Math"/>
              <a:cs typeface="Cambria Math"/>
            </a:endParaRPr>
          </a:p>
          <a:p>
            <a:pPr marL="469900" indent="-228600">
              <a:lnSpc>
                <a:spcPct val="100000"/>
              </a:lnSpc>
              <a:spcBef>
                <a:spcPts val="3075"/>
              </a:spcBef>
              <a:buFont typeface="Symbol"/>
              <a:buChar char=""/>
              <a:tabLst>
                <a:tab pos="470534" algn="l"/>
                <a:tab pos="1652905" algn="l"/>
                <a:tab pos="3061335" algn="l"/>
                <a:tab pos="3541395" algn="l"/>
                <a:tab pos="5102860" algn="l"/>
                <a:tab pos="6369685" algn="l"/>
                <a:tab pos="7245984" algn="l"/>
                <a:tab pos="8754745" algn="l"/>
                <a:tab pos="10052050" algn="l"/>
              </a:tabLst>
            </a:pPr>
            <a:r>
              <a:rPr sz="2800" spc="-20" dirty="0">
                <a:latin typeface="Calibri"/>
                <a:cs typeface="Calibri"/>
              </a:rPr>
              <a:t>Ex</a:t>
            </a:r>
            <a:r>
              <a:rPr sz="2800" spc="-10" dirty="0">
                <a:latin typeface="Calibri"/>
                <a:cs typeface="Calibri"/>
              </a:rPr>
              <a:t>a</a:t>
            </a:r>
            <a:r>
              <a:rPr sz="2800" spc="-15" dirty="0">
                <a:latin typeface="Calibri"/>
                <a:cs typeface="Calibri"/>
              </a:rPr>
              <a:t>ct</a:t>
            </a:r>
            <a:r>
              <a:rPr sz="2800" spc="-5" dirty="0">
                <a:latin typeface="Calibri"/>
                <a:cs typeface="Calibri"/>
              </a:rPr>
              <a:t>l</a:t>
            </a:r>
            <a:r>
              <a:rPr sz="2800" spc="-15" dirty="0">
                <a:latin typeface="Calibri"/>
                <a:cs typeface="Calibri"/>
              </a:rPr>
              <a:t>y</a:t>
            </a:r>
            <a:r>
              <a:rPr sz="2800" dirty="0">
                <a:latin typeface="Times New Roman"/>
                <a:cs typeface="Times New Roman"/>
              </a:rPr>
              <a:t>	</a:t>
            </a:r>
            <a:r>
              <a:rPr sz="2800" dirty="0">
                <a:latin typeface="Calibri"/>
                <a:cs typeface="Calibri"/>
              </a:rPr>
              <a:t>i</a:t>
            </a:r>
            <a:r>
              <a:rPr sz="2800" spc="-20" dirty="0">
                <a:latin typeface="Calibri"/>
                <a:cs typeface="Calibri"/>
              </a:rPr>
              <a:t>dent</a:t>
            </a:r>
            <a:r>
              <a:rPr sz="2800" spc="-5"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dirty="0">
                <a:latin typeface="Times New Roman"/>
                <a:cs typeface="Times New Roman"/>
              </a:rPr>
              <a:t>	</a:t>
            </a:r>
            <a:r>
              <a:rPr sz="2800" spc="-15" dirty="0">
                <a:latin typeface="Calibri"/>
                <a:cs typeface="Calibri"/>
              </a:rPr>
              <a:t>to</a:t>
            </a:r>
            <a:r>
              <a:rPr sz="2800" dirty="0">
                <a:latin typeface="Times New Roman"/>
                <a:cs typeface="Times New Roman"/>
              </a:rPr>
              <a:t>	</a:t>
            </a:r>
            <a:r>
              <a:rPr sz="2800" spc="-15" dirty="0">
                <a:latin typeface="Calibri"/>
                <a:cs typeface="Calibri"/>
              </a:rPr>
              <a:t>thr</a:t>
            </a:r>
            <a:r>
              <a:rPr sz="2800" spc="-25" dirty="0">
                <a:latin typeface="Calibri"/>
                <a:cs typeface="Calibri"/>
              </a:rPr>
              <a:t>e</a:t>
            </a:r>
            <a:r>
              <a:rPr sz="2800" spc="-10" dirty="0">
                <a:latin typeface="Calibri"/>
                <a:cs typeface="Calibri"/>
              </a:rPr>
              <a:t>s</a:t>
            </a:r>
            <a:r>
              <a:rPr sz="2800" spc="-20" dirty="0">
                <a:latin typeface="Calibri"/>
                <a:cs typeface="Calibri"/>
              </a:rPr>
              <a:t>ho</a:t>
            </a:r>
            <a:r>
              <a:rPr sz="2800" spc="0" dirty="0">
                <a:latin typeface="Calibri"/>
                <a:cs typeface="Calibri"/>
              </a:rPr>
              <a:t>l</a:t>
            </a:r>
            <a:r>
              <a:rPr sz="2800" spc="-15" dirty="0">
                <a:latin typeface="Calibri"/>
                <a:cs typeface="Calibri"/>
              </a:rPr>
              <a:t>d</a:t>
            </a:r>
            <a:r>
              <a:rPr sz="2800" dirty="0">
                <a:latin typeface="Times New Roman"/>
                <a:cs typeface="Times New Roman"/>
              </a:rPr>
              <a:t>	</a:t>
            </a:r>
            <a:r>
              <a:rPr sz="2800" spc="-20" dirty="0">
                <a:latin typeface="Calibri"/>
                <a:cs typeface="Calibri"/>
              </a:rPr>
              <a:t>der</a:t>
            </a:r>
            <a:r>
              <a:rPr sz="2800" dirty="0">
                <a:latin typeface="Calibri"/>
                <a:cs typeface="Calibri"/>
              </a:rPr>
              <a:t>i</a:t>
            </a:r>
            <a:r>
              <a:rPr sz="2800" spc="-15" dirty="0">
                <a:latin typeface="Calibri"/>
                <a:cs typeface="Calibri"/>
              </a:rPr>
              <a:t>ved</a:t>
            </a:r>
            <a:r>
              <a:rPr sz="2800" dirty="0">
                <a:latin typeface="Times New Roman"/>
                <a:cs typeface="Times New Roman"/>
              </a:rPr>
              <a:t>	</a:t>
            </a:r>
            <a:r>
              <a:rPr sz="2800" spc="-20" dirty="0">
                <a:latin typeface="Calibri"/>
                <a:cs typeface="Calibri"/>
              </a:rPr>
              <a:t>fro</a:t>
            </a:r>
            <a:r>
              <a:rPr sz="2800" spc="-25" dirty="0">
                <a:latin typeface="Calibri"/>
                <a:cs typeface="Calibri"/>
              </a:rPr>
              <a:t>m</a:t>
            </a:r>
            <a:r>
              <a:rPr sz="2800" dirty="0">
                <a:latin typeface="Times New Roman"/>
                <a:cs typeface="Times New Roman"/>
              </a:rPr>
              <a:t>	</a:t>
            </a:r>
            <a:r>
              <a:rPr sz="2800" spc="-15" dirty="0">
                <a:latin typeface="Calibri"/>
                <a:cs typeface="Calibri"/>
              </a:rPr>
              <a:t>ga</a:t>
            </a:r>
            <a:r>
              <a:rPr sz="2800" dirty="0">
                <a:latin typeface="Calibri"/>
                <a:cs typeface="Calibri"/>
              </a:rPr>
              <a:t>i</a:t>
            </a:r>
            <a:r>
              <a:rPr sz="2800" spc="20" dirty="0">
                <a:latin typeface="Calibri"/>
                <a:cs typeface="Calibri"/>
              </a:rPr>
              <a:t>n</a:t>
            </a:r>
            <a:r>
              <a:rPr sz="2800" spc="-20" dirty="0">
                <a:latin typeface="Calibri"/>
                <a:cs typeface="Calibri"/>
              </a:rPr>
              <a:t>–</a:t>
            </a:r>
            <a:r>
              <a:rPr sz="2800" spc="-15" dirty="0">
                <a:latin typeface="Calibri"/>
                <a:cs typeface="Calibri"/>
              </a:rPr>
              <a:t>loss</a:t>
            </a:r>
            <a:r>
              <a:rPr sz="2800" dirty="0">
                <a:latin typeface="Calibri"/>
                <a:cs typeface="Calibri"/>
              </a:rPr>
              <a:t>	</a:t>
            </a:r>
            <a:r>
              <a:rPr sz="2800" spc="-15" dirty="0">
                <a:latin typeface="Calibri"/>
                <a:cs typeface="Calibri"/>
              </a:rPr>
              <a:t>ba</a:t>
            </a:r>
            <a:r>
              <a:rPr sz="2800" spc="0" dirty="0">
                <a:latin typeface="Calibri"/>
                <a:cs typeface="Calibri"/>
              </a:rPr>
              <a:t>l</a:t>
            </a:r>
            <a:r>
              <a:rPr sz="2800" spc="-15" dirty="0">
                <a:latin typeface="Calibri"/>
                <a:cs typeface="Calibri"/>
              </a:rPr>
              <a:t>ance</a:t>
            </a:r>
            <a:r>
              <a:rPr sz="2800" dirty="0">
                <a:latin typeface="Calibri"/>
                <a:cs typeface="Calibri"/>
              </a:rPr>
              <a:t>	</a:t>
            </a:r>
            <a:r>
              <a:rPr sz="2800" spc="-30" dirty="0">
                <a:latin typeface="Calibri"/>
                <a:cs typeface="Calibri"/>
              </a:rPr>
              <a:t>→</a:t>
            </a:r>
            <a:endParaRPr sz="2800">
              <a:latin typeface="Calibri"/>
              <a:cs typeface="Calibri"/>
            </a:endParaRPr>
          </a:p>
          <a:p>
            <a:pPr marL="469900">
              <a:lnSpc>
                <a:spcPct val="100000"/>
              </a:lnSpc>
              <a:spcBef>
                <a:spcPts val="900"/>
              </a:spcBef>
            </a:pPr>
            <a:r>
              <a:rPr sz="2800" spc="-15" dirty="0">
                <a:latin typeface="Calibri"/>
                <a:cs typeface="Calibri"/>
              </a:rPr>
              <a:t>confirms</a:t>
            </a:r>
            <a:r>
              <a:rPr sz="2800" spc="-75" dirty="0">
                <a:latin typeface="Times New Roman"/>
                <a:cs typeface="Times New Roman"/>
              </a:rPr>
              <a:t> </a:t>
            </a:r>
            <a:r>
              <a:rPr sz="2800" spc="5" dirty="0">
                <a:latin typeface="Calibri"/>
                <a:cs typeface="Calibri"/>
              </a:rPr>
              <a:t>i</a:t>
            </a:r>
            <a:r>
              <a:rPr sz="2800" spc="-20" dirty="0">
                <a:latin typeface="Calibri"/>
                <a:cs typeface="Calibri"/>
              </a:rPr>
              <a:t>nterna</a:t>
            </a:r>
            <a:r>
              <a:rPr sz="2800" spc="-10" dirty="0">
                <a:latin typeface="Calibri"/>
                <a:cs typeface="Calibri"/>
              </a:rPr>
              <a:t>l</a:t>
            </a:r>
            <a:r>
              <a:rPr sz="2800" spc="-55" dirty="0">
                <a:latin typeface="Times New Roman"/>
                <a:cs typeface="Times New Roman"/>
              </a:rPr>
              <a:t> </a:t>
            </a:r>
            <a:r>
              <a:rPr sz="2800" spc="-10" dirty="0">
                <a:latin typeface="Calibri"/>
                <a:cs typeface="Calibri"/>
              </a:rPr>
              <a:t>c</a:t>
            </a:r>
            <a:r>
              <a:rPr sz="2800" spc="-20" dirty="0">
                <a:latin typeface="Calibri"/>
                <a:cs typeface="Calibri"/>
              </a:rPr>
              <a:t>ons</a:t>
            </a:r>
            <a:r>
              <a:rPr sz="2800" spc="-10" dirty="0">
                <a:latin typeface="Calibri"/>
                <a:cs typeface="Calibri"/>
              </a:rPr>
              <a:t>i</a:t>
            </a:r>
            <a:r>
              <a:rPr sz="2800" spc="-20" dirty="0">
                <a:latin typeface="Calibri"/>
                <a:cs typeface="Calibri"/>
              </a:rPr>
              <a:t>st</a:t>
            </a:r>
            <a:r>
              <a:rPr sz="2800" spc="-5" dirty="0">
                <a:latin typeface="Calibri"/>
                <a:cs typeface="Calibri"/>
              </a:rPr>
              <a:t>e</a:t>
            </a:r>
            <a:r>
              <a:rPr sz="2800" spc="-20" dirty="0">
                <a:latin typeface="Calibri"/>
                <a:cs typeface="Calibri"/>
              </a:rPr>
              <a:t>nc</a:t>
            </a:r>
            <a:r>
              <a:rPr sz="2800" spc="-15" dirty="0">
                <a:latin typeface="Calibri"/>
                <a:cs typeface="Calibri"/>
              </a:rPr>
              <a:t>y</a:t>
            </a:r>
            <a:r>
              <a:rPr sz="2800" spc="-55" dirty="0">
                <a:latin typeface="Times New Roman"/>
                <a:cs typeface="Times New Roman"/>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15" dirty="0">
                <a:latin typeface="Calibri"/>
                <a:cs typeface="Calibri"/>
              </a:rPr>
              <a:t>rat</a:t>
            </a:r>
            <a:r>
              <a:rPr sz="2800" spc="10" dirty="0">
                <a:latin typeface="Calibri"/>
                <a:cs typeface="Calibri"/>
              </a:rPr>
              <a:t>e</a:t>
            </a:r>
            <a:r>
              <a:rPr sz="2800" spc="-15" dirty="0">
                <a:latin typeface="Calibri"/>
                <a:cs typeface="Calibri"/>
              </a:rPr>
              <a:t>-</a:t>
            </a:r>
            <a:r>
              <a:rPr sz="2800" spc="-10" dirty="0">
                <a:latin typeface="Calibri"/>
                <a:cs typeface="Calibri"/>
              </a:rPr>
              <a:t>e</a:t>
            </a:r>
            <a:r>
              <a:rPr sz="2800" spc="-20" dirty="0">
                <a:latin typeface="Calibri"/>
                <a:cs typeface="Calibri"/>
              </a:rPr>
              <a:t>qu</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0" dirty="0">
                <a:latin typeface="Calibri"/>
                <a:cs typeface="Calibri"/>
              </a:rPr>
              <a:t>a</a:t>
            </a:r>
            <a:r>
              <a:rPr sz="2800" spc="-20" dirty="0">
                <a:latin typeface="Calibri"/>
                <a:cs typeface="Calibri"/>
              </a:rPr>
              <a:t>pproa</a:t>
            </a:r>
            <a:r>
              <a:rPr sz="2800" dirty="0">
                <a:latin typeface="Calibri"/>
                <a:cs typeface="Calibri"/>
              </a:rPr>
              <a:t>c</a:t>
            </a:r>
            <a:r>
              <a:rPr sz="2800" spc="-20" dirty="0">
                <a:latin typeface="Calibri"/>
                <a:cs typeface="Calibri"/>
              </a:rPr>
              <a:t>h.</a:t>
            </a:r>
            <a:endParaRPr sz="2800">
              <a:latin typeface="Calibri"/>
              <a:cs typeface="Calibri"/>
            </a:endParaRPr>
          </a:p>
          <a:p>
            <a:pPr marL="12700">
              <a:lnSpc>
                <a:spcPct val="100000"/>
              </a:lnSpc>
              <a:spcBef>
                <a:spcPts val="1815"/>
              </a:spcBef>
            </a:pPr>
            <a:r>
              <a:rPr sz="2800" spc="-15" dirty="0">
                <a:latin typeface="Calibri"/>
                <a:cs typeface="Calibri"/>
              </a:rPr>
              <a:t>---</a:t>
            </a:r>
            <a:endParaRPr sz="2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 dirty="0"/>
              <a:t>Sl</a:t>
            </a:r>
            <a:r>
              <a:rPr spc="-5" dirty="0"/>
              <a:t>i</a:t>
            </a:r>
            <a:r>
              <a:rPr spc="-20" dirty="0"/>
              <a:t>de</a:t>
            </a:r>
            <a:r>
              <a:rPr spc="-5" dirty="0"/>
              <a:t> </a:t>
            </a:r>
            <a:r>
              <a:rPr spc="-20" dirty="0"/>
              <a:t>1</a:t>
            </a:r>
            <a:r>
              <a:rPr spc="-30" dirty="0"/>
              <a:t>9</a:t>
            </a:r>
            <a:r>
              <a:rPr spc="-15" dirty="0"/>
              <a:t>: He</a:t>
            </a:r>
            <a:r>
              <a:rPr spc="-20" dirty="0">
                <a:latin typeface="Calibri"/>
                <a:cs typeface="Calibri"/>
              </a:rPr>
              <a:t>–</a:t>
            </a:r>
            <a:r>
              <a:rPr spc="-20" dirty="0"/>
              <a:t>Ne</a:t>
            </a:r>
            <a:r>
              <a:rPr spc="-15" dirty="0"/>
              <a:t> Las</a:t>
            </a:r>
            <a:r>
              <a:rPr spc="-10" dirty="0"/>
              <a:t>e</a:t>
            </a:r>
            <a:r>
              <a:rPr dirty="0"/>
              <a:t>r </a:t>
            </a:r>
            <a:r>
              <a:rPr spc="-35" dirty="0">
                <a:latin typeface="Calibri"/>
                <a:cs typeface="Calibri"/>
              </a:rPr>
              <a:t>—</a:t>
            </a:r>
            <a:r>
              <a:rPr b="0" spc="-95" dirty="0">
                <a:latin typeface="Times New Roman"/>
                <a:cs typeface="Times New Roman"/>
              </a:rPr>
              <a:t> </a:t>
            </a:r>
            <a:r>
              <a:rPr spc="-20" dirty="0"/>
              <a:t>Detai</a:t>
            </a:r>
            <a:r>
              <a:rPr spc="0" dirty="0"/>
              <a:t>l</a:t>
            </a:r>
            <a:r>
              <a:rPr spc="-25" dirty="0"/>
              <a:t>ed</a:t>
            </a:r>
            <a:r>
              <a:rPr spc="-5" dirty="0"/>
              <a:t> </a:t>
            </a:r>
            <a:r>
              <a:rPr spc="-25" dirty="0"/>
              <a:t>Power</a:t>
            </a:r>
            <a:r>
              <a:rPr dirty="0"/>
              <a:t> </a:t>
            </a:r>
            <a:r>
              <a:rPr spc="-20" dirty="0"/>
              <a:t>Budget</a:t>
            </a:r>
            <a:r>
              <a:rPr spc="-30" dirty="0"/>
              <a:t> </a:t>
            </a:r>
            <a:r>
              <a:rPr spc="-20" dirty="0"/>
              <a:t>Ex</a:t>
            </a:r>
            <a:r>
              <a:rPr spc="-15" dirty="0"/>
              <a:t>a</a:t>
            </a:r>
            <a:r>
              <a:rPr spc="-25" dirty="0"/>
              <a:t>mple</a:t>
            </a:r>
          </a:p>
        </p:txBody>
      </p:sp>
      <p:sp>
        <p:nvSpPr>
          <p:cNvPr id="3" name="object 3"/>
          <p:cNvSpPr txBox="1"/>
          <p:nvPr/>
        </p:nvSpPr>
        <p:spPr>
          <a:xfrm>
            <a:off x="1130293" y="1754434"/>
            <a:ext cx="8917940" cy="374459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Given:</a:t>
            </a:r>
            <a:endParaRPr sz="2800">
              <a:latin typeface="Calibri"/>
              <a:cs typeface="Calibri"/>
            </a:endParaRPr>
          </a:p>
          <a:p>
            <a:pPr marL="12700">
              <a:lnSpc>
                <a:spcPct val="100000"/>
              </a:lnSpc>
              <a:spcBef>
                <a:spcPts val="1964"/>
              </a:spcBef>
            </a:pPr>
            <a:r>
              <a:rPr sz="2800" spc="-15" dirty="0">
                <a:latin typeface="Symbol"/>
                <a:cs typeface="Symbol"/>
              </a:rPr>
              <a:t></a:t>
            </a:r>
            <a:r>
              <a:rPr sz="2800" spc="-185" dirty="0">
                <a:latin typeface="Times New Roman"/>
                <a:cs typeface="Times New Roman"/>
              </a:rPr>
              <a:t> </a:t>
            </a:r>
            <a:r>
              <a:rPr sz="2800" spc="-254" dirty="0">
                <a:latin typeface="Cambria Math"/>
                <a:cs typeface="Cambria Math"/>
              </a:rPr>
              <a:t>𝑁</a:t>
            </a:r>
            <a:r>
              <a:rPr sz="3000" spc="60" baseline="-16666" dirty="0">
                <a:latin typeface="Cambria Math"/>
                <a:cs typeface="Cambria Math"/>
              </a:rPr>
              <a:t>2</a:t>
            </a:r>
            <a:r>
              <a:rPr sz="3000" baseline="-16666" dirty="0">
                <a:latin typeface="Cambria Math"/>
                <a:cs typeface="Cambria Math"/>
              </a:rPr>
              <a:t> </a:t>
            </a:r>
            <a:r>
              <a:rPr sz="3000" spc="-7" baseline="-16666"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1</a:t>
            </a:r>
            <a:r>
              <a:rPr sz="2800" spc="-15" dirty="0">
                <a:latin typeface="Cambria Math"/>
                <a:cs typeface="Cambria Math"/>
              </a:rPr>
              <a:t>.0</a:t>
            </a:r>
            <a:r>
              <a:rPr sz="2800" spc="5" dirty="0">
                <a:latin typeface="Cambria Math"/>
                <a:cs typeface="Cambria Math"/>
              </a:rPr>
              <a:t> </a:t>
            </a:r>
            <a:r>
              <a:rPr sz="2800" spc="-20" dirty="0">
                <a:latin typeface="Cambria Math"/>
                <a:cs typeface="Cambria Math"/>
              </a:rPr>
              <a:t>×</a:t>
            </a:r>
            <a:r>
              <a:rPr sz="2800" spc="5" dirty="0">
                <a:latin typeface="Cambria Math"/>
                <a:cs typeface="Cambria Math"/>
              </a:rPr>
              <a:t> </a:t>
            </a:r>
            <a:r>
              <a:rPr sz="2800" spc="-25" dirty="0">
                <a:latin typeface="Cambria Math"/>
                <a:cs typeface="Cambria Math"/>
              </a:rPr>
              <a:t>1</a:t>
            </a:r>
            <a:r>
              <a:rPr sz="2800" spc="-80" dirty="0">
                <a:latin typeface="Cambria Math"/>
                <a:cs typeface="Cambria Math"/>
              </a:rPr>
              <a:t>0</a:t>
            </a:r>
            <a:r>
              <a:rPr sz="3000" spc="60" baseline="29166" dirty="0">
                <a:latin typeface="Cambria Math"/>
                <a:cs typeface="Cambria Math"/>
              </a:rPr>
              <a:t>10</a:t>
            </a:r>
            <a:r>
              <a:rPr sz="3000" spc="225" baseline="29166" dirty="0">
                <a:latin typeface="Cambria Math"/>
                <a:cs typeface="Cambria Math"/>
              </a:rPr>
              <a:t> </a:t>
            </a:r>
            <a:r>
              <a:rPr sz="2800" spc="-10" dirty="0">
                <a:latin typeface="Calibri"/>
                <a:cs typeface="Calibri"/>
              </a:rPr>
              <a:t>c</a:t>
            </a:r>
            <a:r>
              <a:rPr sz="2800" spc="-30" dirty="0">
                <a:latin typeface="Calibri"/>
                <a:cs typeface="Calibri"/>
              </a:rPr>
              <a:t>m</a:t>
            </a:r>
            <a:r>
              <a:rPr sz="3000" spc="-82" baseline="29166" dirty="0">
                <a:latin typeface="Cambria Math"/>
                <a:cs typeface="Cambria Math"/>
              </a:rPr>
              <a:t>−</a:t>
            </a:r>
            <a:r>
              <a:rPr sz="3000" spc="60" baseline="29166" dirty="0">
                <a:latin typeface="Cambria Math"/>
                <a:cs typeface="Cambria Math"/>
              </a:rPr>
              <a:t>3</a:t>
            </a:r>
            <a:endParaRPr sz="3000" baseline="29166">
              <a:latin typeface="Cambria Math"/>
              <a:cs typeface="Cambria Math"/>
            </a:endParaRPr>
          </a:p>
          <a:p>
            <a:pPr marL="12700">
              <a:lnSpc>
                <a:spcPct val="100000"/>
              </a:lnSpc>
              <a:spcBef>
                <a:spcPts val="1800"/>
              </a:spcBef>
            </a:pPr>
            <a:r>
              <a:rPr sz="2800" spc="-15" dirty="0">
                <a:latin typeface="Symbol"/>
                <a:cs typeface="Symbol"/>
              </a:rPr>
              <a:t></a:t>
            </a:r>
            <a:r>
              <a:rPr sz="2800" spc="-185" dirty="0">
                <a:latin typeface="Times New Roman"/>
                <a:cs typeface="Times New Roman"/>
              </a:rPr>
              <a:t> </a:t>
            </a:r>
            <a:r>
              <a:rPr sz="2800" spc="-25" dirty="0">
                <a:latin typeface="Cambria Math"/>
                <a:cs typeface="Cambria Math"/>
              </a:rPr>
              <a:t>𝐴</a:t>
            </a:r>
            <a:r>
              <a:rPr sz="3000" spc="60" baseline="-16666" dirty="0">
                <a:latin typeface="Cambria Math"/>
                <a:cs typeface="Cambria Math"/>
              </a:rPr>
              <a:t>21</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60" baseline="-16666" dirty="0">
                <a:latin typeface="Cambria Math"/>
                <a:cs typeface="Cambria Math"/>
              </a:rPr>
              <a:t>2</a:t>
            </a:r>
            <a:r>
              <a:rPr sz="3000" baseline="-16666" dirty="0">
                <a:latin typeface="Cambria Math"/>
                <a:cs typeface="Cambria Math"/>
              </a:rPr>
              <a:t> </a:t>
            </a:r>
            <a:r>
              <a:rPr sz="3000" spc="30"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2</a:t>
            </a:r>
            <a:r>
              <a:rPr sz="2800" spc="-15" dirty="0">
                <a:latin typeface="Cambria Math"/>
                <a:cs typeface="Cambria Math"/>
              </a:rPr>
              <a:t>.0</a:t>
            </a:r>
            <a:r>
              <a:rPr sz="2800" spc="10"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60" baseline="29166" dirty="0">
                <a:latin typeface="Cambria Math"/>
                <a:cs typeface="Cambria Math"/>
              </a:rPr>
              <a:t>7</a:t>
            </a:r>
            <a:r>
              <a:rPr sz="3000" spc="225" baseline="29166" dirty="0">
                <a:latin typeface="Cambria Math"/>
                <a:cs typeface="Cambria Math"/>
              </a:rPr>
              <a:t> </a:t>
            </a:r>
            <a:r>
              <a:rPr sz="2800" spc="-20" dirty="0">
                <a:latin typeface="Calibri"/>
                <a:cs typeface="Calibri"/>
              </a:rPr>
              <a:t>s</a:t>
            </a:r>
            <a:r>
              <a:rPr sz="3000" spc="-82" baseline="29166" dirty="0">
                <a:latin typeface="Cambria Math"/>
                <a:cs typeface="Cambria Math"/>
              </a:rPr>
              <a:t>−</a:t>
            </a:r>
            <a:r>
              <a:rPr sz="3000" spc="60" baseline="29166" dirty="0">
                <a:latin typeface="Cambria Math"/>
                <a:cs typeface="Cambria Math"/>
              </a:rPr>
              <a:t>1</a:t>
            </a:r>
            <a:endParaRPr sz="3000" baseline="29166">
              <a:latin typeface="Cambria Math"/>
              <a:cs typeface="Cambria Math"/>
            </a:endParaRPr>
          </a:p>
          <a:p>
            <a:pPr marL="241300" indent="-228600">
              <a:lnSpc>
                <a:spcPct val="100000"/>
              </a:lnSpc>
              <a:spcBef>
                <a:spcPts val="1785"/>
              </a:spcBef>
              <a:buFont typeface="Symbol"/>
              <a:buChar char=""/>
              <a:tabLst>
                <a:tab pos="241935" algn="l"/>
              </a:tabLst>
            </a:pPr>
            <a:r>
              <a:rPr sz="2800" spc="-20" dirty="0">
                <a:latin typeface="Calibri"/>
                <a:cs typeface="Calibri"/>
              </a:rPr>
              <a:t>Tub</a:t>
            </a:r>
            <a:r>
              <a:rPr sz="2800" spc="-15" dirty="0">
                <a:latin typeface="Calibri"/>
                <a:cs typeface="Calibri"/>
              </a:rPr>
              <a:t>e</a:t>
            </a:r>
            <a:r>
              <a:rPr sz="2800" spc="-65" dirty="0">
                <a:latin typeface="Times New Roman"/>
                <a:cs typeface="Times New Roman"/>
              </a:rPr>
              <a:t> </a:t>
            </a:r>
            <a:r>
              <a:rPr sz="2800" spc="-15" dirty="0">
                <a:latin typeface="Calibri"/>
                <a:cs typeface="Calibri"/>
              </a:rPr>
              <a:t>vol</a:t>
            </a:r>
            <a:r>
              <a:rPr sz="2800" spc="-5" dirty="0">
                <a:latin typeface="Calibri"/>
                <a:cs typeface="Calibri"/>
              </a:rPr>
              <a:t>u</a:t>
            </a:r>
            <a:r>
              <a:rPr sz="2800" spc="-20" dirty="0">
                <a:latin typeface="Calibri"/>
                <a:cs typeface="Calibri"/>
              </a:rPr>
              <a:t>me</a:t>
            </a:r>
            <a:r>
              <a:rPr sz="2800" spc="-65" dirty="0">
                <a:latin typeface="Times New Roman"/>
                <a:cs typeface="Times New Roman"/>
              </a:rPr>
              <a:t> </a:t>
            </a:r>
            <a:r>
              <a:rPr sz="2800" spc="-30" dirty="0">
                <a:latin typeface="Cambria Math"/>
                <a:cs typeface="Cambria Math"/>
              </a:rPr>
              <a:t>𝑉</a:t>
            </a:r>
            <a:r>
              <a:rPr sz="2800" spc="25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5" dirty="0">
                <a:latin typeface="Cambria Math"/>
                <a:cs typeface="Cambria Math"/>
              </a:rPr>
              <a:t>0</a:t>
            </a:r>
            <a:r>
              <a:rPr sz="2800" spc="-10" dirty="0">
                <a:latin typeface="Cambria Math"/>
                <a:cs typeface="Cambria Math"/>
              </a:rPr>
              <a:t>.</a:t>
            </a:r>
            <a:r>
              <a:rPr sz="2800" spc="-25" dirty="0">
                <a:latin typeface="Cambria Math"/>
                <a:cs typeface="Cambria Math"/>
              </a:rPr>
              <a:t>07</a:t>
            </a:r>
            <a:r>
              <a:rPr sz="2800" spc="-20" dirty="0">
                <a:latin typeface="Cambria Math"/>
                <a:cs typeface="Cambria Math"/>
              </a:rPr>
              <a:t>5</a:t>
            </a:r>
            <a:r>
              <a:rPr sz="2800" spc="-150" dirty="0">
                <a:latin typeface="Cambria Math"/>
                <a:cs typeface="Cambria Math"/>
              </a:rPr>
              <a:t> </a:t>
            </a:r>
            <a:r>
              <a:rPr sz="2800" spc="-10" dirty="0">
                <a:latin typeface="Calibri"/>
                <a:cs typeface="Calibri"/>
              </a:rPr>
              <a:t>c</a:t>
            </a:r>
            <a:r>
              <a:rPr sz="2800" spc="-30" dirty="0">
                <a:latin typeface="Calibri"/>
                <a:cs typeface="Calibri"/>
              </a:rPr>
              <a:t>m</a:t>
            </a:r>
            <a:r>
              <a:rPr sz="3000" spc="60" baseline="29166" dirty="0">
                <a:latin typeface="Cambria Math"/>
                <a:cs typeface="Cambria Math"/>
              </a:rPr>
              <a:t>3</a:t>
            </a:r>
            <a:r>
              <a:rPr sz="3000" baseline="29166" dirty="0">
                <a:latin typeface="Cambria Math"/>
                <a:cs typeface="Cambria Math"/>
              </a:rPr>
              <a:t> </a:t>
            </a:r>
            <a:r>
              <a:rPr sz="3000" spc="-187" baseline="29166" dirty="0">
                <a:latin typeface="Cambria Math"/>
                <a:cs typeface="Cambria Math"/>
              </a:rPr>
              <a:t> </a:t>
            </a:r>
            <a:r>
              <a:rPr sz="2800" spc="-10" dirty="0">
                <a:latin typeface="Calibri"/>
                <a:cs typeface="Calibri"/>
              </a:rPr>
              <a:t>(</a:t>
            </a:r>
            <a:r>
              <a:rPr sz="2800" spc="-60" dirty="0">
                <a:latin typeface="Times New Roman"/>
                <a:cs typeface="Times New Roman"/>
              </a:rPr>
              <a:t> </a:t>
            </a:r>
            <a:r>
              <a:rPr sz="2800" spc="-30" dirty="0">
                <a:latin typeface="Cambria Math"/>
                <a:cs typeface="Cambria Math"/>
              </a:rPr>
              <a:t>𝐿</a:t>
            </a:r>
            <a:r>
              <a:rPr sz="2800" spc="210"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1</a:t>
            </a:r>
            <a:r>
              <a:rPr sz="2800" spc="-20" dirty="0">
                <a:latin typeface="Cambria Math"/>
                <a:cs typeface="Cambria Math"/>
              </a:rPr>
              <a:t>0</a:t>
            </a:r>
            <a:r>
              <a:rPr sz="2800" spc="-150" dirty="0">
                <a:latin typeface="Cambria Math"/>
                <a:cs typeface="Cambria Math"/>
              </a:rPr>
              <a:t> </a:t>
            </a:r>
            <a:r>
              <a:rPr sz="2800" spc="-10" dirty="0">
                <a:latin typeface="Calibri"/>
                <a:cs typeface="Calibri"/>
              </a:rPr>
              <a:t>c</a:t>
            </a:r>
            <a:r>
              <a:rPr sz="2800" spc="-30" dirty="0">
                <a:latin typeface="Calibri"/>
                <a:cs typeface="Calibri"/>
              </a:rPr>
              <a:t>m</a:t>
            </a:r>
            <a:r>
              <a:rPr sz="2800" spc="-10" dirty="0">
                <a:latin typeface="Calibri"/>
                <a:cs typeface="Calibri"/>
              </a:rPr>
              <a:t>,</a:t>
            </a:r>
            <a:r>
              <a:rPr sz="2800" spc="-70" dirty="0">
                <a:latin typeface="Times New Roman"/>
                <a:cs typeface="Times New Roman"/>
              </a:rPr>
              <a:t> </a:t>
            </a:r>
            <a:r>
              <a:rPr sz="2800" spc="-20" dirty="0">
                <a:latin typeface="Calibri"/>
                <a:cs typeface="Calibri"/>
              </a:rPr>
              <a:t>d</a:t>
            </a:r>
            <a:r>
              <a:rPr sz="2800" spc="-15" dirty="0">
                <a:latin typeface="Calibri"/>
                <a:cs typeface="Calibri"/>
              </a:rPr>
              <a:t>iamet</a:t>
            </a:r>
            <a:r>
              <a:rPr sz="2800" spc="-25" dirty="0">
                <a:latin typeface="Calibri"/>
                <a:cs typeface="Calibri"/>
              </a:rPr>
              <a:t>e</a:t>
            </a:r>
            <a:r>
              <a:rPr sz="2800" spc="-10" dirty="0">
                <a:latin typeface="Calibri"/>
                <a:cs typeface="Calibri"/>
              </a:rPr>
              <a:t>r</a:t>
            </a:r>
            <a:r>
              <a:rPr sz="2800" spc="-55" dirty="0">
                <a:latin typeface="Times New Roman"/>
                <a:cs typeface="Times New Roman"/>
              </a:rPr>
              <a:t> </a:t>
            </a:r>
            <a:r>
              <a:rPr sz="2800" spc="-20" dirty="0">
                <a:latin typeface="Cambria Math"/>
                <a:cs typeface="Cambria Math"/>
              </a:rPr>
              <a:t>1</a:t>
            </a:r>
            <a:r>
              <a:rPr sz="2800" spc="-150" dirty="0">
                <a:latin typeface="Cambria Math"/>
                <a:cs typeface="Cambria Math"/>
              </a:rPr>
              <a:t> </a:t>
            </a:r>
            <a:r>
              <a:rPr sz="2800" spc="-30" dirty="0">
                <a:latin typeface="Calibri"/>
                <a:cs typeface="Calibri"/>
              </a:rPr>
              <a:t>m</a:t>
            </a:r>
            <a:r>
              <a:rPr sz="2800" spc="-25" dirty="0">
                <a:latin typeface="Calibri"/>
                <a:cs typeface="Calibri"/>
              </a:rPr>
              <a:t>m</a:t>
            </a:r>
            <a:r>
              <a:rPr sz="2800" spc="10" dirty="0">
                <a:latin typeface="Calibri"/>
                <a:cs typeface="Calibri"/>
              </a:rPr>
              <a:t> </a:t>
            </a:r>
            <a:r>
              <a:rPr sz="2800" spc="-10" dirty="0">
                <a:latin typeface="Calibri"/>
                <a:cs typeface="Calibri"/>
              </a:rPr>
              <a:t>).</a:t>
            </a:r>
            <a:endParaRPr sz="2800">
              <a:latin typeface="Calibri"/>
              <a:cs typeface="Calibri"/>
            </a:endParaRPr>
          </a:p>
          <a:p>
            <a:pPr marL="241300" indent="-228600">
              <a:lnSpc>
                <a:spcPct val="100000"/>
              </a:lnSpc>
              <a:spcBef>
                <a:spcPts val="1970"/>
              </a:spcBef>
              <a:buFont typeface="Symbol"/>
              <a:buChar char=""/>
              <a:tabLst>
                <a:tab pos="241935" algn="l"/>
              </a:tabLst>
            </a:pPr>
            <a:r>
              <a:rPr sz="2800" spc="-15" dirty="0">
                <a:latin typeface="Calibri"/>
                <a:cs typeface="Calibri"/>
              </a:rPr>
              <a:t>Incoher</a:t>
            </a:r>
            <a:r>
              <a:rPr sz="2800" spc="-10" dirty="0">
                <a:latin typeface="Calibri"/>
                <a:cs typeface="Calibri"/>
              </a:rPr>
              <a:t>e</a:t>
            </a:r>
            <a:r>
              <a:rPr sz="2800" spc="-20" dirty="0">
                <a:latin typeface="Calibri"/>
                <a:cs typeface="Calibri"/>
              </a:rPr>
              <a:t>n</a:t>
            </a:r>
            <a:r>
              <a:rPr sz="2800" spc="-10" dirty="0">
                <a:latin typeface="Calibri"/>
                <a:cs typeface="Calibri"/>
              </a:rPr>
              <a:t>t</a:t>
            </a:r>
            <a:r>
              <a:rPr sz="2800" spc="-60" dirty="0">
                <a:latin typeface="Times New Roman"/>
                <a:cs typeface="Times New Roman"/>
              </a:rPr>
              <a:t> </a:t>
            </a:r>
            <a:r>
              <a:rPr sz="2800" dirty="0">
                <a:latin typeface="Calibri"/>
                <a:cs typeface="Calibri"/>
              </a:rPr>
              <a:t>l</a:t>
            </a:r>
            <a:r>
              <a:rPr sz="2800" spc="-20" dirty="0">
                <a:latin typeface="Calibri"/>
                <a:cs typeface="Calibri"/>
              </a:rPr>
              <a:t>os</a:t>
            </a:r>
            <a:r>
              <a:rPr sz="2800" spc="-15" dirty="0">
                <a:latin typeface="Calibri"/>
                <a:cs typeface="Calibri"/>
              </a:rPr>
              <a:t>s</a:t>
            </a:r>
            <a:r>
              <a:rPr sz="2800" spc="-65"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spc="-5" dirty="0">
                <a:latin typeface="Calibri"/>
                <a:cs typeface="Calibri"/>
              </a:rPr>
              <a:t>(</a:t>
            </a:r>
            <a:r>
              <a:rPr sz="2800" spc="-20" dirty="0">
                <a:latin typeface="Calibri"/>
                <a:cs typeface="Calibri"/>
              </a:rPr>
              <a:t>uppe</a:t>
            </a:r>
            <a:r>
              <a:rPr sz="2800" dirty="0">
                <a:latin typeface="Calibri"/>
                <a:cs typeface="Calibri"/>
              </a:rPr>
              <a:t>r</a:t>
            </a:r>
            <a:r>
              <a:rPr sz="2800" spc="-15" dirty="0">
                <a:latin typeface="Calibri"/>
                <a:cs typeface="Calibri"/>
              </a:rPr>
              <a:t>-</a:t>
            </a:r>
            <a:r>
              <a:rPr sz="2800" dirty="0">
                <a:latin typeface="Calibri"/>
                <a:cs typeface="Calibri"/>
              </a:rPr>
              <a:t>le</a:t>
            </a:r>
            <a:r>
              <a:rPr sz="2800" spc="-15" dirty="0">
                <a:latin typeface="Calibri"/>
                <a:cs typeface="Calibri"/>
              </a:rPr>
              <a:t>vel</a:t>
            </a:r>
            <a:r>
              <a:rPr sz="2800" spc="-60" dirty="0">
                <a:latin typeface="Times New Roman"/>
                <a:cs typeface="Times New Roman"/>
              </a:rPr>
              <a:t> </a:t>
            </a:r>
            <a:r>
              <a:rPr sz="2800" spc="-20" dirty="0">
                <a:latin typeface="Calibri"/>
                <a:cs typeface="Calibri"/>
              </a:rPr>
              <a:t>dep</a:t>
            </a:r>
            <a:r>
              <a:rPr sz="2800" spc="-10" dirty="0">
                <a:latin typeface="Calibri"/>
                <a:cs typeface="Calibri"/>
              </a:rPr>
              <a:t>leti</a:t>
            </a:r>
            <a:r>
              <a:rPr sz="2800" spc="-20" dirty="0">
                <a:latin typeface="Calibri"/>
                <a:cs typeface="Calibri"/>
              </a:rPr>
              <a:t>on):</a:t>
            </a:r>
            <a:endParaRPr sz="2800">
              <a:latin typeface="Calibri"/>
              <a:cs typeface="Calibri"/>
            </a:endParaRPr>
          </a:p>
          <a:p>
            <a:pPr marL="2542540">
              <a:lnSpc>
                <a:spcPct val="100000"/>
              </a:lnSpc>
              <a:spcBef>
                <a:spcPts val="1835"/>
              </a:spcBef>
            </a:pPr>
            <a:r>
              <a:rPr sz="2800" spc="-250" dirty="0">
                <a:latin typeface="Cambria Math"/>
                <a:cs typeface="Cambria Math"/>
              </a:rPr>
              <a:t>𝑁</a:t>
            </a:r>
            <a:r>
              <a:rPr sz="3000" spc="232" baseline="-16666" dirty="0">
                <a:latin typeface="Cambria Math"/>
                <a:cs typeface="Cambria Math"/>
              </a:rPr>
              <a:t>2</a:t>
            </a:r>
            <a:r>
              <a:rPr sz="4200" spc="-37" baseline="2976" dirty="0">
                <a:latin typeface="Cambria Math"/>
                <a:cs typeface="Cambria Math"/>
              </a:rPr>
              <a:t>(</a:t>
            </a:r>
            <a:r>
              <a:rPr sz="2800" spc="-25" dirty="0">
                <a:latin typeface="Cambria Math"/>
                <a:cs typeface="Cambria Math"/>
              </a:rPr>
              <a:t>𝐴</a:t>
            </a:r>
            <a:r>
              <a:rPr sz="3000" spc="60" baseline="-16666" dirty="0">
                <a:latin typeface="Cambria Math"/>
                <a:cs typeface="Cambria Math"/>
              </a:rPr>
              <a:t>21</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5" dirty="0">
                <a:latin typeface="Cambria Math"/>
                <a:cs typeface="Cambria Math"/>
              </a:rPr>
              <a:t>𝑅</a:t>
            </a:r>
            <a:r>
              <a:rPr sz="3000" spc="232" baseline="-16666" dirty="0">
                <a:latin typeface="Cambria Math"/>
                <a:cs typeface="Cambria Math"/>
              </a:rPr>
              <a:t>2</a:t>
            </a:r>
            <a:r>
              <a:rPr sz="4200" spc="-22" baseline="2976" dirty="0">
                <a:latin typeface="Cambria Math"/>
                <a:cs typeface="Cambria Math"/>
              </a:rPr>
              <a:t>)</a:t>
            </a:r>
            <a:r>
              <a:rPr sz="2800" spc="-30" dirty="0">
                <a:latin typeface="Cambria Math"/>
                <a:cs typeface="Cambria Math"/>
              </a:rPr>
              <a:t>𝑉</a:t>
            </a:r>
            <a:r>
              <a:rPr sz="2800" spc="250" dirty="0">
                <a:latin typeface="Cambria Math"/>
                <a:cs typeface="Cambria Math"/>
              </a:rPr>
              <a:t> </a:t>
            </a:r>
            <a:r>
              <a:rPr sz="2800" spc="-25" dirty="0">
                <a:latin typeface="Cambria Math"/>
                <a:cs typeface="Cambria Math"/>
              </a:rPr>
              <a:t>=</a:t>
            </a:r>
            <a:r>
              <a:rPr sz="2800" spc="165" dirty="0">
                <a:latin typeface="Cambria Math"/>
                <a:cs typeface="Cambria Math"/>
              </a:rPr>
              <a:t> </a:t>
            </a:r>
            <a:r>
              <a:rPr sz="2800" spc="-25" dirty="0">
                <a:latin typeface="Cambria Math"/>
                <a:cs typeface="Cambria Math"/>
              </a:rPr>
              <a:t>1</a:t>
            </a:r>
            <a:r>
              <a:rPr sz="2800" spc="-15" dirty="0">
                <a:latin typeface="Cambria Math"/>
                <a:cs typeface="Cambria Math"/>
              </a:rPr>
              <a:t>.5</a:t>
            </a:r>
            <a:r>
              <a:rPr sz="2800" spc="5" dirty="0">
                <a:latin typeface="Cambria Math"/>
                <a:cs typeface="Cambria Math"/>
              </a:rPr>
              <a:t> </a:t>
            </a:r>
            <a:r>
              <a:rPr sz="2800" spc="-20" dirty="0">
                <a:latin typeface="Cambria Math"/>
                <a:cs typeface="Cambria Math"/>
              </a:rPr>
              <a:t>×</a:t>
            </a:r>
            <a:r>
              <a:rPr sz="2800" spc="5" dirty="0">
                <a:latin typeface="Cambria Math"/>
                <a:cs typeface="Cambria Math"/>
              </a:rPr>
              <a:t> </a:t>
            </a:r>
            <a:r>
              <a:rPr sz="2800" spc="-25" dirty="0">
                <a:latin typeface="Cambria Math"/>
                <a:cs typeface="Cambria Math"/>
              </a:rPr>
              <a:t>1</a:t>
            </a:r>
            <a:r>
              <a:rPr sz="2800" spc="-80" dirty="0">
                <a:latin typeface="Cambria Math"/>
                <a:cs typeface="Cambria Math"/>
              </a:rPr>
              <a:t>0</a:t>
            </a:r>
            <a:r>
              <a:rPr sz="3000" spc="60" baseline="29166" dirty="0">
                <a:latin typeface="Cambria Math"/>
                <a:cs typeface="Cambria Math"/>
              </a:rPr>
              <a:t>16</a:t>
            </a:r>
            <a:r>
              <a:rPr sz="3000" spc="225" baseline="29166" dirty="0">
                <a:latin typeface="Cambria Math"/>
                <a:cs typeface="Cambria Math"/>
              </a:rPr>
              <a:t> </a:t>
            </a:r>
            <a:r>
              <a:rPr sz="2800" spc="-20" dirty="0">
                <a:latin typeface="Calibri"/>
                <a:cs typeface="Calibri"/>
              </a:rPr>
              <a:t>s</a:t>
            </a:r>
            <a:r>
              <a:rPr sz="3000" spc="-82" baseline="29166" dirty="0">
                <a:latin typeface="Cambria Math"/>
                <a:cs typeface="Cambria Math"/>
              </a:rPr>
              <a:t>−</a:t>
            </a:r>
            <a:r>
              <a:rPr sz="3000" spc="60" baseline="29166" dirty="0">
                <a:latin typeface="Cambria Math"/>
                <a:cs typeface="Cambria Math"/>
              </a:rPr>
              <a:t>1</a:t>
            </a:r>
            <a:endParaRPr sz="3000" baseline="29166">
              <a:latin typeface="Cambria Math"/>
              <a:cs typeface="Cambria Math"/>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56995">
              <a:lnSpc>
                <a:spcPct val="100000"/>
              </a:lnSpc>
            </a:pPr>
            <a:r>
              <a:rPr spc="-15" dirty="0"/>
              <a:t>Sl</a:t>
            </a:r>
            <a:r>
              <a:rPr spc="-5" dirty="0"/>
              <a:t>i</a:t>
            </a:r>
            <a:r>
              <a:rPr spc="-20" dirty="0"/>
              <a:t>de</a:t>
            </a:r>
            <a:r>
              <a:rPr spc="-5" dirty="0"/>
              <a:t> </a:t>
            </a:r>
            <a:r>
              <a:rPr spc="-15" dirty="0"/>
              <a:t>2: </a:t>
            </a:r>
            <a:r>
              <a:rPr spc="-45" dirty="0"/>
              <a:t>M</a:t>
            </a:r>
            <a:r>
              <a:rPr spc="-20" dirty="0"/>
              <a:t>inimum</a:t>
            </a:r>
            <a:r>
              <a:rPr spc="-25" dirty="0"/>
              <a:t> </a:t>
            </a:r>
            <a:r>
              <a:rPr spc="-10" dirty="0"/>
              <a:t>In</a:t>
            </a:r>
            <a:r>
              <a:rPr spc="-20" dirty="0"/>
              <a:t>gr</a:t>
            </a:r>
            <a:r>
              <a:rPr spc="-15" dirty="0"/>
              <a:t>edients</a:t>
            </a:r>
            <a:r>
              <a:rPr spc="-20" dirty="0"/>
              <a:t> </a:t>
            </a:r>
            <a:r>
              <a:rPr spc="-15" dirty="0"/>
              <a:t>of</a:t>
            </a:r>
            <a:r>
              <a:rPr spc="-20" dirty="0"/>
              <a:t> Any </a:t>
            </a:r>
            <a:r>
              <a:rPr spc="-5" dirty="0"/>
              <a:t>L</a:t>
            </a:r>
            <a:r>
              <a:rPr spc="-15" dirty="0"/>
              <a:t>aser</a:t>
            </a:r>
          </a:p>
        </p:txBody>
      </p:sp>
      <p:sp>
        <p:nvSpPr>
          <p:cNvPr id="3" name="object 3"/>
          <p:cNvSpPr txBox="1"/>
          <p:nvPr/>
        </p:nvSpPr>
        <p:spPr>
          <a:xfrm>
            <a:off x="1130292" y="1754434"/>
            <a:ext cx="10155555" cy="403542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Act</a:t>
            </a:r>
            <a:r>
              <a:rPr sz="2800" spc="-5" dirty="0">
                <a:latin typeface="Calibri"/>
                <a:cs typeface="Calibri"/>
              </a:rPr>
              <a:t>i</a:t>
            </a:r>
            <a:r>
              <a:rPr sz="2800" spc="-15" dirty="0">
                <a:latin typeface="Calibri"/>
                <a:cs typeface="Calibri"/>
              </a:rPr>
              <a:t>ve</a:t>
            </a:r>
            <a:r>
              <a:rPr sz="2800" spc="-70" dirty="0">
                <a:latin typeface="Times New Roman"/>
                <a:cs typeface="Times New Roman"/>
              </a:rPr>
              <a:t> </a:t>
            </a:r>
            <a:r>
              <a:rPr sz="2800" spc="-15" dirty="0">
                <a:latin typeface="Calibri"/>
                <a:cs typeface="Calibri"/>
              </a:rPr>
              <a:t>medi</a:t>
            </a:r>
            <a:r>
              <a:rPr sz="2800" spc="-20" dirty="0">
                <a:latin typeface="Calibri"/>
                <a:cs typeface="Calibri"/>
              </a:rPr>
              <a:t>u</a:t>
            </a:r>
            <a:r>
              <a:rPr sz="2800" spc="-25" dirty="0">
                <a:latin typeface="Calibri"/>
                <a:cs typeface="Calibri"/>
              </a:rPr>
              <a:t>m</a:t>
            </a:r>
            <a:r>
              <a:rPr sz="2800" spc="-70" dirty="0">
                <a:latin typeface="Times New Roman"/>
                <a:cs typeface="Times New Roman"/>
              </a:rPr>
              <a:t> </a:t>
            </a:r>
            <a:r>
              <a:rPr sz="2800" spc="-30" dirty="0">
                <a:latin typeface="Calibri"/>
                <a:cs typeface="Calibri"/>
              </a:rPr>
              <a:t>—</a:t>
            </a:r>
            <a:r>
              <a:rPr sz="2800" spc="5" dirty="0">
                <a:latin typeface="Calibri"/>
                <a:cs typeface="Calibri"/>
              </a:rPr>
              <a:t> </a:t>
            </a:r>
            <a:r>
              <a:rPr sz="2800" spc="-20" dirty="0">
                <a:latin typeface="Calibri"/>
                <a:cs typeface="Calibri"/>
              </a:rPr>
              <a:t>m</a:t>
            </a:r>
            <a:r>
              <a:rPr sz="2800" spc="-15" dirty="0">
                <a:latin typeface="Calibri"/>
                <a:cs typeface="Calibri"/>
              </a:rPr>
              <a:t>ateri</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that</a:t>
            </a:r>
            <a:r>
              <a:rPr sz="2800" spc="-70" dirty="0">
                <a:latin typeface="Times New Roman"/>
                <a:cs typeface="Times New Roman"/>
              </a:rPr>
              <a:t> </a:t>
            </a:r>
            <a:r>
              <a:rPr sz="2800" spc="-10" dirty="0">
                <a:latin typeface="Calibri"/>
                <a:cs typeface="Calibri"/>
              </a:rPr>
              <a:t>c</a:t>
            </a:r>
            <a:r>
              <a:rPr sz="2800" spc="-15" dirty="0">
                <a:latin typeface="Calibri"/>
                <a:cs typeface="Calibri"/>
              </a:rPr>
              <a:t>an</a:t>
            </a:r>
            <a:r>
              <a:rPr sz="2800" spc="-70" dirty="0">
                <a:latin typeface="Times New Roman"/>
                <a:cs typeface="Times New Roman"/>
              </a:rPr>
              <a:t> </a:t>
            </a:r>
            <a:r>
              <a:rPr sz="2800" spc="-10" dirty="0">
                <a:latin typeface="Calibri"/>
                <a:cs typeface="Calibri"/>
              </a:rPr>
              <a:t>a</a:t>
            </a:r>
            <a:r>
              <a:rPr sz="2800" spc="-20" dirty="0">
                <a:latin typeface="Calibri"/>
                <a:cs typeface="Calibri"/>
              </a:rPr>
              <a:t>mp</a:t>
            </a:r>
            <a:r>
              <a:rPr sz="2800" spc="-15" dirty="0">
                <a:latin typeface="Calibri"/>
                <a:cs typeface="Calibri"/>
              </a:rPr>
              <a:t>l</a:t>
            </a:r>
            <a:r>
              <a:rPr sz="2800" dirty="0">
                <a:latin typeface="Calibri"/>
                <a:cs typeface="Calibri"/>
              </a:rPr>
              <a:t>i</a:t>
            </a:r>
            <a:r>
              <a:rPr sz="2800" spc="-15" dirty="0">
                <a:latin typeface="Calibri"/>
                <a:cs typeface="Calibri"/>
              </a:rPr>
              <a:t>fy</a:t>
            </a:r>
            <a:r>
              <a:rPr sz="2800" spc="-65" dirty="0">
                <a:latin typeface="Times New Roman"/>
                <a:cs typeface="Times New Roman"/>
              </a:rPr>
              <a:t> </a:t>
            </a:r>
            <a:r>
              <a:rPr sz="2800" dirty="0">
                <a:latin typeface="Calibri"/>
                <a:cs typeface="Calibri"/>
              </a:rPr>
              <a:t>li</a:t>
            </a:r>
            <a:r>
              <a:rPr sz="2800" spc="-15" dirty="0">
                <a:latin typeface="Calibri"/>
                <a:cs typeface="Calibri"/>
              </a:rPr>
              <a:t>ght.</a:t>
            </a:r>
            <a:endParaRPr sz="2800">
              <a:latin typeface="Calibri"/>
              <a:cs typeface="Calibri"/>
            </a:endParaRPr>
          </a:p>
          <a:p>
            <a:pPr marL="241300" marR="5080" indent="-228600">
              <a:lnSpc>
                <a:spcPct val="126800"/>
              </a:lnSpc>
              <a:spcBef>
                <a:spcPts val="1065"/>
              </a:spcBef>
              <a:buFont typeface="Symbol"/>
              <a:buChar char=""/>
              <a:tabLst>
                <a:tab pos="241935" algn="l"/>
                <a:tab pos="5847080" algn="l"/>
              </a:tabLst>
            </a:pPr>
            <a:r>
              <a:rPr sz="2800" spc="-20" dirty="0">
                <a:latin typeface="Calibri"/>
                <a:cs typeface="Calibri"/>
              </a:rPr>
              <a:t>Conta</a:t>
            </a:r>
            <a:r>
              <a:rPr sz="2800" spc="-10" dirty="0">
                <a:latin typeface="Calibri"/>
                <a:cs typeface="Calibri"/>
              </a:rPr>
              <a:t>i</a:t>
            </a:r>
            <a:r>
              <a:rPr sz="2800" spc="-20" dirty="0">
                <a:latin typeface="Calibri"/>
                <a:cs typeface="Calibri"/>
              </a:rPr>
              <a:t>n</a:t>
            </a:r>
            <a:r>
              <a:rPr sz="2800" spc="-15" dirty="0">
                <a:latin typeface="Calibri"/>
                <a:cs typeface="Calibri"/>
              </a:rPr>
              <a:t>s</a:t>
            </a:r>
            <a:r>
              <a:rPr sz="2800" spc="22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scret</a:t>
            </a:r>
            <a:r>
              <a:rPr sz="2800" spc="-15" dirty="0">
                <a:latin typeface="Calibri"/>
                <a:cs typeface="Calibri"/>
              </a:rPr>
              <a:t>e</a:t>
            </a:r>
            <a:r>
              <a:rPr sz="2800" spc="215" dirty="0">
                <a:latin typeface="Times New Roman"/>
                <a:cs typeface="Times New Roman"/>
              </a:rPr>
              <a:t> </a:t>
            </a:r>
            <a:r>
              <a:rPr sz="2800" spc="-10" dirty="0">
                <a:latin typeface="Calibri"/>
                <a:cs typeface="Calibri"/>
              </a:rPr>
              <a:t>e</a:t>
            </a:r>
            <a:r>
              <a:rPr sz="2800" spc="-20" dirty="0">
                <a:latin typeface="Calibri"/>
                <a:cs typeface="Calibri"/>
              </a:rPr>
              <a:t>nerg</a:t>
            </a:r>
            <a:r>
              <a:rPr sz="2800" spc="-15" dirty="0">
                <a:latin typeface="Calibri"/>
                <a:cs typeface="Calibri"/>
              </a:rPr>
              <a:t>y</a:t>
            </a:r>
            <a:r>
              <a:rPr sz="2800" spc="220" dirty="0">
                <a:latin typeface="Times New Roman"/>
                <a:cs typeface="Times New Roman"/>
              </a:rPr>
              <a:t> </a:t>
            </a:r>
            <a:r>
              <a:rPr sz="2800" dirty="0">
                <a:latin typeface="Calibri"/>
                <a:cs typeface="Calibri"/>
              </a:rPr>
              <a:t>l</a:t>
            </a:r>
            <a:r>
              <a:rPr sz="2800" spc="-15" dirty="0">
                <a:latin typeface="Calibri"/>
                <a:cs typeface="Calibri"/>
              </a:rPr>
              <a:t>ev</a:t>
            </a:r>
            <a:r>
              <a:rPr sz="2800" spc="-10" dirty="0">
                <a:latin typeface="Calibri"/>
                <a:cs typeface="Calibri"/>
              </a:rPr>
              <a:t>e</a:t>
            </a:r>
            <a:r>
              <a:rPr sz="2800" dirty="0">
                <a:latin typeface="Calibri"/>
                <a:cs typeface="Calibri"/>
              </a:rPr>
              <a:t>l</a:t>
            </a:r>
            <a:r>
              <a:rPr sz="2800" spc="-15" dirty="0">
                <a:latin typeface="Calibri"/>
                <a:cs typeface="Calibri"/>
              </a:rPr>
              <a:t>s</a:t>
            </a:r>
            <a:r>
              <a:rPr sz="2800" spc="229" dirty="0">
                <a:latin typeface="Times New Roman"/>
                <a:cs typeface="Times New Roman"/>
              </a:rPr>
              <a:t> </a:t>
            </a:r>
            <a:r>
              <a:rPr sz="2800" spc="-180" dirty="0">
                <a:latin typeface="Cambria Math"/>
                <a:cs typeface="Cambria Math"/>
              </a:rPr>
              <a:t>𝐸</a:t>
            </a:r>
            <a:r>
              <a:rPr sz="3000" spc="172" baseline="-16666" dirty="0">
                <a:latin typeface="Calibri"/>
                <a:cs typeface="Calibri"/>
              </a:rPr>
              <a:t>i</a:t>
            </a:r>
            <a:r>
              <a:rPr sz="2800" spc="-10" dirty="0">
                <a:latin typeface="Cambria Math"/>
                <a:cs typeface="Cambria Math"/>
              </a:rPr>
              <a:t>,</a:t>
            </a:r>
            <a:r>
              <a:rPr sz="2800" dirty="0">
                <a:latin typeface="Cambria Math"/>
                <a:cs typeface="Cambria Math"/>
              </a:rPr>
              <a:t> </a:t>
            </a:r>
            <a:r>
              <a:rPr sz="2800" spc="-310" dirty="0">
                <a:latin typeface="Cambria Math"/>
                <a:cs typeface="Cambria Math"/>
              </a:rPr>
              <a:t> </a:t>
            </a:r>
            <a:r>
              <a:rPr sz="2800" spc="-185" dirty="0">
                <a:latin typeface="Cambria Math"/>
                <a:cs typeface="Cambria Math"/>
              </a:rPr>
              <a:t>𝐸</a:t>
            </a:r>
            <a:r>
              <a:rPr sz="3000" baseline="-16666" dirty="0">
                <a:latin typeface="Calibri"/>
                <a:cs typeface="Calibri"/>
              </a:rPr>
              <a:t>k	</a:t>
            </a:r>
            <a:r>
              <a:rPr sz="2800" spc="-20" dirty="0">
                <a:latin typeface="Calibri"/>
                <a:cs typeface="Calibri"/>
              </a:rPr>
              <a:t>o</a:t>
            </a:r>
            <a:r>
              <a:rPr sz="2800" spc="-10" dirty="0">
                <a:latin typeface="Calibri"/>
                <a:cs typeface="Calibri"/>
              </a:rPr>
              <a:t>f</a:t>
            </a:r>
            <a:r>
              <a:rPr sz="2800" spc="210" dirty="0">
                <a:latin typeface="Times New Roman"/>
                <a:cs typeface="Times New Roman"/>
              </a:rPr>
              <a:t> </a:t>
            </a:r>
            <a:r>
              <a:rPr sz="2800" spc="-15" dirty="0">
                <a:latin typeface="Calibri"/>
                <a:cs typeface="Calibri"/>
              </a:rPr>
              <a:t>atoms,</a:t>
            </a:r>
            <a:r>
              <a:rPr sz="2800" spc="204" dirty="0">
                <a:latin typeface="Times New Roman"/>
                <a:cs typeface="Times New Roman"/>
              </a:rPr>
              <a:t> </a:t>
            </a:r>
            <a:r>
              <a:rPr sz="2800" dirty="0">
                <a:latin typeface="Calibri"/>
                <a:cs typeface="Calibri"/>
              </a:rPr>
              <a:t>i</a:t>
            </a:r>
            <a:r>
              <a:rPr sz="2800" spc="-20" dirty="0">
                <a:latin typeface="Calibri"/>
                <a:cs typeface="Calibri"/>
              </a:rPr>
              <a:t>on</a:t>
            </a:r>
            <a:r>
              <a:rPr sz="2800" spc="-5" dirty="0">
                <a:latin typeface="Calibri"/>
                <a:cs typeface="Calibri"/>
              </a:rPr>
              <a:t>s</a:t>
            </a:r>
            <a:r>
              <a:rPr sz="2800" spc="-10" dirty="0">
                <a:latin typeface="Calibri"/>
                <a:cs typeface="Calibri"/>
              </a:rPr>
              <a:t>,</a:t>
            </a:r>
            <a:r>
              <a:rPr sz="2800" spc="215" dirty="0">
                <a:latin typeface="Times New Roman"/>
                <a:cs typeface="Times New Roman"/>
              </a:rPr>
              <a:t> </a:t>
            </a:r>
            <a:r>
              <a:rPr sz="2800" spc="-15" dirty="0">
                <a:latin typeface="Calibri"/>
                <a:cs typeface="Calibri"/>
              </a:rPr>
              <a:t>mole</a:t>
            </a:r>
            <a:r>
              <a:rPr sz="2800" spc="-10" dirty="0">
                <a:latin typeface="Calibri"/>
                <a:cs typeface="Calibri"/>
              </a:rPr>
              <a:t>c</a:t>
            </a:r>
            <a:r>
              <a:rPr sz="2800" spc="-20" dirty="0">
                <a:latin typeface="Calibri"/>
                <a:cs typeface="Calibri"/>
              </a:rPr>
              <a:t>u</a:t>
            </a:r>
            <a:r>
              <a:rPr sz="2800" spc="-10" dirty="0">
                <a:latin typeface="Calibri"/>
                <a:cs typeface="Calibri"/>
              </a:rPr>
              <a:t>les,</a:t>
            </a:r>
            <a:r>
              <a:rPr sz="2800" spc="210" dirty="0">
                <a:latin typeface="Times New Roman"/>
                <a:cs typeface="Times New Roman"/>
              </a:rPr>
              <a:t> </a:t>
            </a:r>
            <a:r>
              <a:rPr sz="2800" spc="-20" dirty="0">
                <a:latin typeface="Calibri"/>
                <a:cs typeface="Calibri"/>
              </a:rPr>
              <a:t>or</a:t>
            </a:r>
            <a:r>
              <a:rPr sz="2800" spc="-15" dirty="0">
                <a:latin typeface="Times New Roman"/>
                <a:cs typeface="Times New Roman"/>
              </a:rPr>
              <a:t> </a:t>
            </a:r>
            <a:r>
              <a:rPr sz="2800" spc="-20" dirty="0">
                <a:latin typeface="Calibri"/>
                <a:cs typeface="Calibri"/>
              </a:rPr>
              <a:t>so</a:t>
            </a:r>
            <a:r>
              <a:rPr sz="2800" spc="-10" dirty="0">
                <a:latin typeface="Calibri"/>
                <a:cs typeface="Calibri"/>
              </a:rPr>
              <a:t>l</a:t>
            </a:r>
            <a:r>
              <a:rPr sz="2800" spc="5" dirty="0">
                <a:latin typeface="Calibri"/>
                <a:cs typeface="Calibri"/>
              </a:rPr>
              <a:t>i</a:t>
            </a:r>
            <a:r>
              <a:rPr sz="2800" spc="-20" dirty="0">
                <a:latin typeface="Calibri"/>
                <a:cs typeface="Calibri"/>
              </a:rPr>
              <a:t>d-stat</a:t>
            </a:r>
            <a:r>
              <a:rPr sz="2800" spc="-15" dirty="0">
                <a:latin typeface="Calibri"/>
                <a:cs typeface="Calibri"/>
              </a:rPr>
              <a:t>e</a:t>
            </a:r>
            <a:r>
              <a:rPr sz="2800" spc="-55" dirty="0">
                <a:latin typeface="Times New Roman"/>
                <a:cs typeface="Times New Roman"/>
              </a:rPr>
              <a:t> </a:t>
            </a:r>
            <a:r>
              <a:rPr sz="2800" spc="-10" dirty="0">
                <a:latin typeface="Calibri"/>
                <a:cs typeface="Calibri"/>
              </a:rPr>
              <a:t>c</a:t>
            </a:r>
            <a:r>
              <a:rPr sz="2800" spc="-15" dirty="0">
                <a:latin typeface="Calibri"/>
                <a:cs typeface="Calibri"/>
              </a:rPr>
              <a:t>ente</a:t>
            </a:r>
            <a:r>
              <a:rPr sz="2800" spc="-25" dirty="0">
                <a:latin typeface="Calibri"/>
                <a:cs typeface="Calibri"/>
              </a:rPr>
              <a:t>r</a:t>
            </a:r>
            <a:r>
              <a:rPr sz="2800" spc="-15" dirty="0">
                <a:latin typeface="Calibri"/>
                <a:cs typeface="Calibri"/>
              </a:rPr>
              <a:t>s.</a:t>
            </a:r>
            <a:endParaRPr sz="2800">
              <a:latin typeface="Calibri"/>
              <a:cs typeface="Calibri"/>
            </a:endParaRPr>
          </a:p>
          <a:p>
            <a:pPr marL="241300" marR="7620" indent="-228600">
              <a:lnSpc>
                <a:spcPct val="127099"/>
              </a:lnSpc>
              <a:spcBef>
                <a:spcPts val="1060"/>
              </a:spcBef>
              <a:buFont typeface="Symbol"/>
              <a:buChar char=""/>
              <a:tabLst>
                <a:tab pos="241935" algn="l"/>
                <a:tab pos="1424940" algn="l"/>
                <a:tab pos="2464435" algn="l"/>
                <a:tab pos="2981960" algn="l"/>
                <a:tab pos="4365625" algn="l"/>
                <a:tab pos="5553710" algn="l"/>
                <a:tab pos="6712584" algn="l"/>
                <a:tab pos="7501890" algn="l"/>
                <a:tab pos="8564245" algn="l"/>
              </a:tabLst>
            </a:pPr>
            <a:r>
              <a:rPr sz="2800" spc="-20" dirty="0">
                <a:latin typeface="Calibri"/>
                <a:cs typeface="Calibri"/>
              </a:rPr>
              <a:t>Energ</a:t>
            </a:r>
            <a:r>
              <a:rPr sz="2800" spc="-15" dirty="0">
                <a:latin typeface="Calibri"/>
                <a:cs typeface="Calibri"/>
              </a:rPr>
              <a:t>y</a:t>
            </a:r>
            <a:r>
              <a:rPr sz="2800" dirty="0">
                <a:latin typeface="Times New Roman"/>
                <a:cs typeface="Times New Roman"/>
              </a:rPr>
              <a:t>	</a:t>
            </a:r>
            <a:r>
              <a:rPr sz="2800" spc="-20" dirty="0">
                <a:latin typeface="Calibri"/>
                <a:cs typeface="Calibri"/>
              </a:rPr>
              <a:t>p</a:t>
            </a:r>
            <a:r>
              <a:rPr sz="2800" spc="-5" dirty="0">
                <a:latin typeface="Calibri"/>
                <a:cs typeface="Calibri"/>
              </a:rPr>
              <a:t>u</a:t>
            </a:r>
            <a:r>
              <a:rPr sz="2800" spc="-20" dirty="0">
                <a:latin typeface="Calibri"/>
                <a:cs typeface="Calibri"/>
              </a:rPr>
              <a:t>mp</a:t>
            </a:r>
            <a:r>
              <a:rPr sz="2800" dirty="0">
                <a:latin typeface="Times New Roman"/>
                <a:cs typeface="Times New Roman"/>
              </a:rPr>
              <a:t>	</a:t>
            </a:r>
            <a:r>
              <a:rPr sz="2800" spc="-30" dirty="0">
                <a:latin typeface="Calibri"/>
                <a:cs typeface="Calibri"/>
              </a:rPr>
              <a:t>—</a:t>
            </a:r>
            <a:r>
              <a:rPr sz="2800" dirty="0">
                <a:latin typeface="Calibri"/>
                <a:cs typeface="Calibri"/>
              </a:rPr>
              <a:t>	</a:t>
            </a:r>
            <a:r>
              <a:rPr sz="2800" spc="-15" dirty="0">
                <a:latin typeface="Calibri"/>
                <a:cs typeface="Calibri"/>
              </a:rPr>
              <a:t>e</a:t>
            </a:r>
            <a:r>
              <a:rPr sz="2800" spc="-5" dirty="0">
                <a:latin typeface="Calibri"/>
                <a:cs typeface="Calibri"/>
              </a:rPr>
              <a:t>x</a:t>
            </a:r>
            <a:r>
              <a:rPr sz="2800" spc="-15" dirty="0">
                <a:latin typeface="Calibri"/>
                <a:cs typeface="Calibri"/>
              </a:rPr>
              <a:t>ter</a:t>
            </a:r>
            <a:r>
              <a:rPr sz="2800" spc="-25" dirty="0">
                <a:latin typeface="Calibri"/>
                <a:cs typeface="Calibri"/>
              </a:rPr>
              <a:t>n</a:t>
            </a:r>
            <a:r>
              <a:rPr sz="2800" spc="-10" dirty="0">
                <a:latin typeface="Calibri"/>
                <a:cs typeface="Calibri"/>
              </a:rPr>
              <a:t>al</a:t>
            </a:r>
            <a:r>
              <a:rPr sz="2800" dirty="0">
                <a:latin typeface="Times New Roman"/>
                <a:cs typeface="Times New Roman"/>
              </a:rPr>
              <a:t>	</a:t>
            </a:r>
            <a:r>
              <a:rPr sz="2800" spc="-15" dirty="0">
                <a:latin typeface="Calibri"/>
                <a:cs typeface="Calibri"/>
              </a:rPr>
              <a:t>energy</a:t>
            </a:r>
            <a:r>
              <a:rPr sz="2800" dirty="0">
                <a:latin typeface="Times New Roman"/>
                <a:cs typeface="Times New Roman"/>
              </a:rPr>
              <a:t>	</a:t>
            </a:r>
            <a:r>
              <a:rPr sz="2800" spc="-20" dirty="0">
                <a:latin typeface="Calibri"/>
                <a:cs typeface="Calibri"/>
              </a:rPr>
              <a:t>sour</a:t>
            </a:r>
            <a:r>
              <a:rPr sz="2800" spc="-10" dirty="0">
                <a:latin typeface="Calibri"/>
                <a:cs typeface="Calibri"/>
              </a:rPr>
              <a:t>c</a:t>
            </a:r>
            <a:r>
              <a:rPr sz="2800" spc="-15" dirty="0">
                <a:latin typeface="Calibri"/>
                <a:cs typeface="Calibri"/>
              </a:rPr>
              <a:t>e</a:t>
            </a:r>
            <a:r>
              <a:rPr sz="2800" dirty="0">
                <a:latin typeface="Times New Roman"/>
                <a:cs typeface="Times New Roman"/>
              </a:rPr>
              <a:t>	</a:t>
            </a:r>
            <a:r>
              <a:rPr sz="2800" spc="-15" dirty="0">
                <a:latin typeface="Calibri"/>
                <a:cs typeface="Calibri"/>
              </a:rPr>
              <a:t>that</a:t>
            </a:r>
            <a:r>
              <a:rPr sz="2800" dirty="0">
                <a:latin typeface="Times New Roman"/>
                <a:cs typeface="Times New Roman"/>
              </a:rPr>
              <a:t>	</a:t>
            </a:r>
            <a:r>
              <a:rPr sz="2800" spc="-20" dirty="0">
                <a:latin typeface="Calibri"/>
                <a:cs typeface="Calibri"/>
              </a:rPr>
              <a:t>dr</a:t>
            </a:r>
            <a:r>
              <a:rPr sz="2800" spc="-5" dirty="0">
                <a:latin typeface="Calibri"/>
                <a:cs typeface="Calibri"/>
              </a:rPr>
              <a:t>i</a:t>
            </a:r>
            <a:r>
              <a:rPr sz="2800" spc="-15" dirty="0">
                <a:latin typeface="Calibri"/>
                <a:cs typeface="Calibri"/>
              </a:rPr>
              <a:t>ves</a:t>
            </a:r>
            <a:r>
              <a:rPr sz="2800" dirty="0">
                <a:latin typeface="Times New Roman"/>
                <a:cs typeface="Times New Roman"/>
              </a:rPr>
              <a:t>	</a:t>
            </a:r>
            <a:r>
              <a:rPr sz="2800" spc="-20" dirty="0">
                <a:latin typeface="Calibri"/>
                <a:cs typeface="Calibri"/>
              </a:rPr>
              <a:t>p</a:t>
            </a:r>
            <a:r>
              <a:rPr sz="2800" spc="-10" dirty="0">
                <a:latin typeface="Calibri"/>
                <a:cs typeface="Calibri"/>
              </a:rPr>
              <a:t>o</a:t>
            </a:r>
            <a:r>
              <a:rPr sz="2800" spc="-20" dirty="0">
                <a:latin typeface="Calibri"/>
                <a:cs typeface="Calibri"/>
              </a:rPr>
              <a:t>pu</a:t>
            </a:r>
            <a:r>
              <a:rPr sz="2800" spc="-5"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on</a:t>
            </a:r>
            <a:r>
              <a:rPr sz="2800" spc="-15" dirty="0">
                <a:latin typeface="Times New Roman"/>
                <a:cs typeface="Times New Roman"/>
              </a:rPr>
              <a:t> </a:t>
            </a:r>
            <a:r>
              <a:rPr sz="2800" dirty="0">
                <a:latin typeface="Calibri"/>
                <a:cs typeface="Calibri"/>
              </a:rPr>
              <a:t>i</a:t>
            </a:r>
            <a:r>
              <a:rPr sz="2800" spc="-20" dirty="0">
                <a:latin typeface="Calibri"/>
                <a:cs typeface="Calibri"/>
              </a:rPr>
              <a:t>nvers</a:t>
            </a:r>
            <a:r>
              <a:rPr sz="2800" spc="-5" dirty="0">
                <a:latin typeface="Calibri"/>
                <a:cs typeface="Calibri"/>
              </a:rPr>
              <a:t>i</a:t>
            </a:r>
            <a:r>
              <a:rPr sz="2800" spc="-20" dirty="0">
                <a:latin typeface="Calibri"/>
                <a:cs typeface="Calibri"/>
              </a:rPr>
              <a:t>on.</a:t>
            </a:r>
            <a:endParaRPr sz="2800">
              <a:latin typeface="Calibri"/>
              <a:cs typeface="Calibri"/>
            </a:endParaRPr>
          </a:p>
          <a:p>
            <a:pPr marL="241300" marR="7620" indent="-228600">
              <a:lnSpc>
                <a:spcPct val="126800"/>
              </a:lnSpc>
              <a:spcBef>
                <a:spcPts val="1070"/>
              </a:spcBef>
              <a:buFont typeface="Symbol"/>
              <a:buChar char=""/>
              <a:tabLst>
                <a:tab pos="241935" algn="l"/>
              </a:tabLst>
            </a:pPr>
            <a:r>
              <a:rPr sz="2800" spc="-20" dirty="0">
                <a:latin typeface="Calibri"/>
                <a:cs typeface="Calibri"/>
              </a:rPr>
              <a:t>Ex</a:t>
            </a:r>
            <a:r>
              <a:rPr sz="2800" spc="-10" dirty="0">
                <a:latin typeface="Calibri"/>
                <a:cs typeface="Calibri"/>
              </a:rPr>
              <a:t>a</a:t>
            </a:r>
            <a:r>
              <a:rPr sz="2800" spc="-20" dirty="0">
                <a:latin typeface="Calibri"/>
                <a:cs typeface="Calibri"/>
              </a:rPr>
              <a:t>mp</a:t>
            </a:r>
            <a:r>
              <a:rPr sz="2800" spc="-15" dirty="0">
                <a:latin typeface="Calibri"/>
                <a:cs typeface="Calibri"/>
              </a:rPr>
              <a:t>les:</a:t>
            </a:r>
            <a:r>
              <a:rPr sz="2800" spc="100" dirty="0">
                <a:latin typeface="Times New Roman"/>
                <a:cs typeface="Times New Roman"/>
              </a:rPr>
              <a:t> </a:t>
            </a:r>
            <a:r>
              <a:rPr sz="2800" spc="-15" dirty="0">
                <a:latin typeface="Calibri"/>
                <a:cs typeface="Calibri"/>
              </a:rPr>
              <a:t>ele</a:t>
            </a:r>
            <a:r>
              <a:rPr sz="2800" spc="-10" dirty="0">
                <a:latin typeface="Calibri"/>
                <a:cs typeface="Calibri"/>
              </a:rPr>
              <a:t>ctrica</a:t>
            </a:r>
            <a:r>
              <a:rPr sz="2800" dirty="0">
                <a:latin typeface="Calibri"/>
                <a:cs typeface="Calibri"/>
              </a:rPr>
              <a:t>l</a:t>
            </a:r>
            <a:r>
              <a:rPr sz="2800" spc="9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scharge</a:t>
            </a:r>
            <a:r>
              <a:rPr sz="2800" spc="-10" dirty="0">
                <a:latin typeface="Calibri"/>
                <a:cs typeface="Calibri"/>
              </a:rPr>
              <a:t>,</a:t>
            </a:r>
            <a:r>
              <a:rPr sz="2800" spc="114" dirty="0">
                <a:latin typeface="Times New Roman"/>
                <a:cs typeface="Times New Roman"/>
              </a:rPr>
              <a:t> </a:t>
            </a:r>
            <a:r>
              <a:rPr sz="2800" spc="-20" dirty="0">
                <a:latin typeface="Calibri"/>
                <a:cs typeface="Calibri"/>
              </a:rPr>
              <a:t>opt</a:t>
            </a:r>
            <a:r>
              <a:rPr sz="2800" spc="-10" dirty="0">
                <a:latin typeface="Calibri"/>
                <a:cs typeface="Calibri"/>
              </a:rPr>
              <a:t>ic</a:t>
            </a:r>
            <a:r>
              <a:rPr sz="2800" spc="-5" dirty="0">
                <a:latin typeface="Calibri"/>
                <a:cs typeface="Calibri"/>
              </a:rPr>
              <a:t>a</a:t>
            </a:r>
            <a:r>
              <a:rPr sz="2800" dirty="0">
                <a:latin typeface="Calibri"/>
                <a:cs typeface="Calibri"/>
              </a:rPr>
              <a:t>l</a:t>
            </a:r>
            <a:r>
              <a:rPr sz="2800" spc="105" dirty="0">
                <a:latin typeface="Times New Roman"/>
                <a:cs typeface="Times New Roman"/>
              </a:rPr>
              <a:t> </a:t>
            </a:r>
            <a:r>
              <a:rPr sz="2800" spc="-15" dirty="0">
                <a:latin typeface="Calibri"/>
                <a:cs typeface="Calibri"/>
              </a:rPr>
              <a:t>flashlamp,</a:t>
            </a:r>
            <a:r>
              <a:rPr sz="2800" spc="105" dirty="0">
                <a:latin typeface="Times New Roman"/>
                <a:cs typeface="Times New Roman"/>
              </a:rPr>
              <a:t> </a:t>
            </a:r>
            <a:r>
              <a:rPr sz="2800" spc="-15" dirty="0">
                <a:latin typeface="Calibri"/>
                <a:cs typeface="Calibri"/>
              </a:rPr>
              <a:t>chemi</a:t>
            </a:r>
            <a:r>
              <a:rPr sz="2800" spc="-10" dirty="0">
                <a:latin typeface="Calibri"/>
                <a:cs typeface="Calibri"/>
              </a:rPr>
              <a:t>cal</a:t>
            </a:r>
            <a:r>
              <a:rPr sz="2800" spc="105" dirty="0">
                <a:latin typeface="Times New Roman"/>
                <a:cs typeface="Times New Roman"/>
              </a:rPr>
              <a:t> </a:t>
            </a:r>
            <a:r>
              <a:rPr sz="2800" spc="-15" dirty="0">
                <a:latin typeface="Calibri"/>
                <a:cs typeface="Calibri"/>
              </a:rPr>
              <a:t>react</a:t>
            </a:r>
            <a:r>
              <a:rPr sz="2800" spc="-5" dirty="0">
                <a:latin typeface="Calibri"/>
                <a:cs typeface="Calibri"/>
              </a:rPr>
              <a:t>i</a:t>
            </a:r>
            <a:r>
              <a:rPr sz="2800" spc="-20" dirty="0">
                <a:latin typeface="Calibri"/>
                <a:cs typeface="Calibri"/>
              </a:rPr>
              <a:t>on,</a:t>
            </a:r>
            <a:r>
              <a:rPr sz="2800" spc="-15" dirty="0">
                <a:latin typeface="Times New Roman"/>
                <a:cs typeface="Times New Roman"/>
              </a:rPr>
              <a:t> </a:t>
            </a:r>
            <a:r>
              <a:rPr sz="2800" spc="-15" dirty="0">
                <a:latin typeface="Calibri"/>
                <a:cs typeface="Calibri"/>
              </a:rPr>
              <a:t>anoth</a:t>
            </a:r>
            <a:r>
              <a:rPr sz="2800" spc="-10" dirty="0">
                <a:latin typeface="Calibri"/>
                <a:cs typeface="Calibri"/>
              </a:rPr>
              <a:t>er</a:t>
            </a:r>
            <a:r>
              <a:rPr sz="2800" spc="-7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ser.</a:t>
            </a:r>
            <a:endParaRPr sz="28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68684"/>
            <a:ext cx="9396730" cy="45402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T</a:t>
            </a:r>
            <a:r>
              <a:rPr sz="2800" spc="-10" dirty="0">
                <a:latin typeface="Calibri"/>
                <a:cs typeface="Calibri"/>
              </a:rPr>
              <a:t>a</a:t>
            </a:r>
            <a:r>
              <a:rPr sz="2800" spc="-15" dirty="0">
                <a:latin typeface="Calibri"/>
                <a:cs typeface="Calibri"/>
              </a:rPr>
              <a:t>rget</a:t>
            </a:r>
            <a:r>
              <a:rPr sz="2800" spc="-75" dirty="0">
                <a:latin typeface="Times New Roman"/>
                <a:cs typeface="Times New Roman"/>
              </a:rPr>
              <a:t> </a:t>
            </a:r>
            <a:r>
              <a:rPr sz="2800" spc="-20" dirty="0">
                <a:latin typeface="Calibri"/>
                <a:cs typeface="Calibri"/>
              </a:rPr>
              <a:t>ou</a:t>
            </a:r>
            <a:r>
              <a:rPr sz="2800" spc="-5" dirty="0">
                <a:latin typeface="Calibri"/>
                <a:cs typeface="Calibri"/>
              </a:rPr>
              <a:t>t</a:t>
            </a:r>
            <a:r>
              <a:rPr sz="2800" spc="-20" dirty="0">
                <a:latin typeface="Calibri"/>
                <a:cs typeface="Calibri"/>
              </a:rPr>
              <a:t>pu</a:t>
            </a:r>
            <a:r>
              <a:rPr sz="2800" spc="-10" dirty="0">
                <a:latin typeface="Calibri"/>
                <a:cs typeface="Calibri"/>
              </a:rPr>
              <a:t>t</a:t>
            </a:r>
            <a:r>
              <a:rPr sz="2800" spc="-65" dirty="0">
                <a:latin typeface="Times New Roman"/>
                <a:cs typeface="Times New Roman"/>
              </a:rPr>
              <a:t> </a:t>
            </a:r>
            <a:r>
              <a:rPr sz="2800" spc="-25" dirty="0">
                <a:latin typeface="Calibri"/>
                <a:cs typeface="Calibri"/>
              </a:rPr>
              <a:t>powe</a:t>
            </a:r>
            <a:r>
              <a:rPr sz="2800" spc="-10" dirty="0">
                <a:latin typeface="Calibri"/>
                <a:cs typeface="Calibri"/>
              </a:rPr>
              <a:t>r</a:t>
            </a:r>
            <a:r>
              <a:rPr sz="2800" spc="-40" dirty="0">
                <a:latin typeface="Times New Roman"/>
                <a:cs typeface="Times New Roman"/>
              </a:rPr>
              <a:t> </a:t>
            </a:r>
            <a:r>
              <a:rPr sz="2800" spc="-340" dirty="0">
                <a:latin typeface="Cambria Math"/>
                <a:cs typeface="Cambria Math"/>
              </a:rPr>
              <a:t>𝑃</a:t>
            </a:r>
            <a:r>
              <a:rPr sz="3000" baseline="-16666" dirty="0">
                <a:latin typeface="Calibri"/>
                <a:cs typeface="Calibri"/>
              </a:rPr>
              <a:t>L </a:t>
            </a:r>
            <a:r>
              <a:rPr sz="3000" spc="-15" baseline="-16666" dirty="0">
                <a:latin typeface="Calibri"/>
                <a:cs typeface="Calibri"/>
              </a:rPr>
              <a:t> </a:t>
            </a:r>
            <a:r>
              <a:rPr sz="2800" spc="-25" dirty="0">
                <a:latin typeface="Cambria Math"/>
                <a:cs typeface="Cambria Math"/>
              </a:rPr>
              <a:t>=</a:t>
            </a:r>
            <a:r>
              <a:rPr sz="2800" spc="175" dirty="0">
                <a:latin typeface="Cambria Math"/>
                <a:cs typeface="Cambria Math"/>
              </a:rPr>
              <a:t> </a:t>
            </a:r>
            <a:r>
              <a:rPr sz="2800" spc="-20" dirty="0">
                <a:latin typeface="Cambria Math"/>
                <a:cs typeface="Cambria Math"/>
              </a:rPr>
              <a:t>3</a:t>
            </a:r>
            <a:r>
              <a:rPr sz="2800" spc="-150" dirty="0">
                <a:latin typeface="Cambria Math"/>
                <a:cs typeface="Cambria Math"/>
              </a:rPr>
              <a:t> </a:t>
            </a:r>
            <a:r>
              <a:rPr sz="2800" spc="-30" dirty="0">
                <a:latin typeface="Calibri"/>
                <a:cs typeface="Calibri"/>
              </a:rPr>
              <a:t>m</a:t>
            </a:r>
            <a:r>
              <a:rPr sz="2800" spc="-25" dirty="0">
                <a:latin typeface="Calibri"/>
                <a:cs typeface="Calibri"/>
              </a:rPr>
              <a:t>W</a:t>
            </a:r>
            <a:r>
              <a:rPr sz="2800" spc="-5" dirty="0">
                <a:latin typeface="Calibri"/>
                <a:cs typeface="Calibri"/>
              </a:rPr>
              <a:t> </a:t>
            </a:r>
            <a:r>
              <a:rPr sz="2800" spc="-15" dirty="0">
                <a:latin typeface="Calibri"/>
                <a:cs typeface="Calibri"/>
              </a:rPr>
              <a:t>at</a:t>
            </a:r>
            <a:r>
              <a:rPr sz="2800" spc="-70" dirty="0">
                <a:latin typeface="Times New Roman"/>
                <a:cs typeface="Times New Roman"/>
              </a:rPr>
              <a:t> </a:t>
            </a:r>
            <a:r>
              <a:rPr sz="2800" spc="-30" dirty="0">
                <a:latin typeface="Cambria Math"/>
                <a:cs typeface="Cambria Math"/>
              </a:rPr>
              <a:t>𝜆</a:t>
            </a:r>
            <a:r>
              <a:rPr sz="2800" spc="21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63</a:t>
            </a:r>
            <a:r>
              <a:rPr sz="2800" spc="-20" dirty="0">
                <a:latin typeface="Cambria Math"/>
                <a:cs typeface="Cambria Math"/>
              </a:rPr>
              <a:t>3</a:t>
            </a:r>
            <a:r>
              <a:rPr sz="2800" spc="-150" dirty="0">
                <a:latin typeface="Cambria Math"/>
                <a:cs typeface="Cambria Math"/>
              </a:rPr>
              <a:t> </a:t>
            </a:r>
            <a:r>
              <a:rPr sz="2800" spc="-20" dirty="0">
                <a:latin typeface="Calibri"/>
                <a:cs typeface="Calibri"/>
              </a:rPr>
              <a:t>n</a:t>
            </a:r>
            <a:r>
              <a:rPr sz="2800" spc="-25" dirty="0">
                <a:latin typeface="Calibri"/>
                <a:cs typeface="Calibri"/>
              </a:rPr>
              <a:t>m</a:t>
            </a:r>
            <a:r>
              <a:rPr sz="2800" spc="10" dirty="0">
                <a:latin typeface="Calibri"/>
                <a:cs typeface="Calibri"/>
              </a:rPr>
              <a:t> </a:t>
            </a:r>
            <a:r>
              <a:rPr sz="2800" spc="-30" dirty="0">
                <a:latin typeface="Calibri"/>
                <a:cs typeface="Calibri"/>
              </a:rPr>
              <a:t>→</a:t>
            </a:r>
            <a:r>
              <a:rPr sz="2800" spc="-5" dirty="0">
                <a:latin typeface="Calibri"/>
                <a:cs typeface="Calibri"/>
              </a:rPr>
              <a:t> </a:t>
            </a:r>
            <a:r>
              <a:rPr sz="2800" spc="-15" dirty="0">
                <a:latin typeface="Calibri"/>
                <a:cs typeface="Calibri"/>
              </a:rPr>
              <a:t>p</a:t>
            </a:r>
            <a:r>
              <a:rPr sz="2800" spc="-10" dirty="0">
                <a:latin typeface="Calibri"/>
                <a:cs typeface="Calibri"/>
              </a:rPr>
              <a:t>h</a:t>
            </a:r>
            <a:r>
              <a:rPr sz="2800" spc="-15" dirty="0">
                <a:latin typeface="Calibri"/>
                <a:cs typeface="Calibri"/>
              </a:rPr>
              <a:t>oton</a:t>
            </a:r>
            <a:r>
              <a:rPr sz="2800" spc="-5" dirty="0">
                <a:latin typeface="Calibri"/>
                <a:cs typeface="Calibri"/>
              </a:rPr>
              <a:t> </a:t>
            </a:r>
            <a:r>
              <a:rPr sz="2800" spc="-15" dirty="0">
                <a:latin typeface="Calibri"/>
                <a:cs typeface="Calibri"/>
              </a:rPr>
              <a:t>rate</a:t>
            </a:r>
            <a:endParaRPr sz="2800">
              <a:latin typeface="Calibri"/>
              <a:cs typeface="Calibri"/>
            </a:endParaRPr>
          </a:p>
        </p:txBody>
      </p:sp>
      <p:sp>
        <p:nvSpPr>
          <p:cNvPr id="3" name="object 3"/>
          <p:cNvSpPr txBox="1"/>
          <p:nvPr/>
        </p:nvSpPr>
        <p:spPr>
          <a:xfrm>
            <a:off x="3979285" y="1860492"/>
            <a:ext cx="815340"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𝛽</a:t>
            </a:r>
            <a:r>
              <a:rPr sz="2800" spc="-30" dirty="0">
                <a:latin typeface="Cambria Math"/>
                <a:cs typeface="Cambria Math"/>
              </a:rPr>
              <a:t>𝑛</a:t>
            </a:r>
            <a:r>
              <a:rPr sz="2800" spc="21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4" name="object 4"/>
          <p:cNvSpPr txBox="1"/>
          <p:nvPr/>
        </p:nvSpPr>
        <p:spPr>
          <a:xfrm>
            <a:off x="5084186" y="1590362"/>
            <a:ext cx="313690" cy="438784"/>
          </a:xfrm>
          <a:prstGeom prst="rect">
            <a:avLst/>
          </a:prstGeom>
        </p:spPr>
        <p:txBody>
          <a:bodyPr vert="horz" wrap="square" lIns="0" tIns="0" rIns="0" bIns="0" rtlCol="0">
            <a:spAutoFit/>
          </a:bodyPr>
          <a:lstStyle/>
          <a:p>
            <a:pPr marL="12700">
              <a:lnSpc>
                <a:spcPct val="100000"/>
              </a:lnSpc>
            </a:pPr>
            <a:r>
              <a:rPr sz="2800" spc="-340" dirty="0">
                <a:latin typeface="Cambria Math"/>
                <a:cs typeface="Cambria Math"/>
              </a:rPr>
              <a:t>𝑃</a:t>
            </a:r>
            <a:r>
              <a:rPr sz="3000" baseline="-16666" dirty="0">
                <a:latin typeface="Calibri"/>
                <a:cs typeface="Calibri"/>
              </a:rPr>
              <a:t>L</a:t>
            </a:r>
            <a:endParaRPr sz="3000" baseline="-16666">
              <a:latin typeface="Calibri"/>
              <a:cs typeface="Calibri"/>
            </a:endParaRPr>
          </a:p>
        </p:txBody>
      </p:sp>
      <p:sp>
        <p:nvSpPr>
          <p:cNvPr id="5" name="object 5"/>
          <p:cNvSpPr txBox="1"/>
          <p:nvPr/>
        </p:nvSpPr>
        <p:spPr>
          <a:xfrm>
            <a:off x="4867778" y="2099760"/>
            <a:ext cx="755015"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ℎ</a:t>
            </a:r>
            <a:r>
              <a:rPr sz="2800" spc="55" dirty="0">
                <a:latin typeface="Cambria Math"/>
                <a:cs typeface="Cambria Math"/>
              </a:rPr>
              <a:t>𝑐</a:t>
            </a:r>
            <a:r>
              <a:rPr sz="2800" spc="-20" dirty="0">
                <a:latin typeface="Cambria Math"/>
                <a:cs typeface="Cambria Math"/>
              </a:rPr>
              <a:t>/</a:t>
            </a:r>
            <a:r>
              <a:rPr sz="2800" spc="-30" dirty="0">
                <a:latin typeface="Cambria Math"/>
                <a:cs typeface="Cambria Math"/>
              </a:rPr>
              <a:t>𝜆</a:t>
            </a:r>
            <a:endParaRPr sz="2800">
              <a:latin typeface="Cambria Math"/>
              <a:cs typeface="Cambria Math"/>
            </a:endParaRPr>
          </a:p>
        </p:txBody>
      </p:sp>
      <p:sp>
        <p:nvSpPr>
          <p:cNvPr id="6" name="object 6"/>
          <p:cNvSpPr/>
          <p:nvPr/>
        </p:nvSpPr>
        <p:spPr>
          <a:xfrm>
            <a:off x="4880488" y="2048134"/>
            <a:ext cx="736600" cy="0"/>
          </a:xfrm>
          <a:custGeom>
            <a:avLst/>
            <a:gdLst/>
            <a:ahLst/>
            <a:cxnLst/>
            <a:rect l="l" t="t" r="r" b="b"/>
            <a:pathLst>
              <a:path w="736600">
                <a:moveTo>
                  <a:pt x="0" y="0"/>
                </a:moveTo>
                <a:lnTo>
                  <a:pt x="736091"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5702939" y="1807687"/>
            <a:ext cx="2496185" cy="443865"/>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15" dirty="0">
                <a:latin typeface="Cambria Math"/>
                <a:cs typeface="Cambria Math"/>
              </a:rPr>
              <a:t>1.0</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80" dirty="0">
                <a:latin typeface="Cambria Math"/>
                <a:cs typeface="Cambria Math"/>
              </a:rPr>
              <a:t>0</a:t>
            </a:r>
            <a:r>
              <a:rPr sz="3000" spc="60" baseline="29166" dirty="0">
                <a:latin typeface="Cambria Math"/>
                <a:cs typeface="Cambria Math"/>
              </a:rPr>
              <a:t>16</a:t>
            </a:r>
            <a:r>
              <a:rPr sz="3000" spc="225" baseline="29166" dirty="0">
                <a:latin typeface="Cambria Math"/>
                <a:cs typeface="Cambria Math"/>
              </a:rPr>
              <a:t> </a:t>
            </a:r>
            <a:r>
              <a:rPr sz="2800" spc="-20" dirty="0">
                <a:latin typeface="Calibri"/>
                <a:cs typeface="Calibri"/>
              </a:rPr>
              <a:t>s</a:t>
            </a:r>
            <a:r>
              <a:rPr sz="3000" spc="-82" baseline="29166" dirty="0">
                <a:latin typeface="Cambria Math"/>
                <a:cs typeface="Cambria Math"/>
              </a:rPr>
              <a:t>−</a:t>
            </a:r>
            <a:r>
              <a:rPr sz="3000" spc="60" baseline="29166" dirty="0">
                <a:latin typeface="Cambria Math"/>
                <a:cs typeface="Cambria Math"/>
              </a:rPr>
              <a:t>1</a:t>
            </a:r>
            <a:endParaRPr sz="3000" baseline="29166">
              <a:latin typeface="Cambria Math"/>
              <a:cs typeface="Cambria Math"/>
            </a:endParaRPr>
          </a:p>
        </p:txBody>
      </p:sp>
      <p:sp>
        <p:nvSpPr>
          <p:cNvPr id="8" name="object 8"/>
          <p:cNvSpPr txBox="1"/>
          <p:nvPr/>
        </p:nvSpPr>
        <p:spPr>
          <a:xfrm>
            <a:off x="901712" y="2733858"/>
            <a:ext cx="10381615" cy="2921000"/>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15" dirty="0">
                <a:latin typeface="Calibri"/>
                <a:cs typeface="Calibri"/>
              </a:rPr>
              <a:t>Requir</a:t>
            </a:r>
            <a:r>
              <a:rPr sz="2800" spc="-10" dirty="0">
                <a:latin typeface="Calibri"/>
                <a:cs typeface="Calibri"/>
              </a:rPr>
              <a:t>e</a:t>
            </a:r>
            <a:r>
              <a:rPr sz="2800" spc="-15" dirty="0">
                <a:latin typeface="Calibri"/>
                <a:cs typeface="Calibri"/>
              </a:rPr>
              <a:t>d</a:t>
            </a:r>
            <a:r>
              <a:rPr sz="2800" spc="-70" dirty="0">
                <a:latin typeface="Times New Roman"/>
                <a:cs typeface="Times New Roman"/>
              </a:rPr>
              <a:t> </a:t>
            </a:r>
            <a:r>
              <a:rPr sz="2800" spc="-25" dirty="0">
                <a:latin typeface="Calibri"/>
                <a:cs typeface="Calibri"/>
              </a:rPr>
              <a:t>pum</a:t>
            </a:r>
            <a:r>
              <a:rPr sz="2800" spc="-15" dirty="0">
                <a:latin typeface="Calibri"/>
                <a:cs typeface="Calibri"/>
              </a:rPr>
              <a:t>p</a:t>
            </a:r>
            <a:r>
              <a:rPr sz="2800" spc="-65" dirty="0">
                <a:latin typeface="Times New Roman"/>
                <a:cs typeface="Times New Roman"/>
              </a:rPr>
              <a:t> </a:t>
            </a:r>
            <a:r>
              <a:rPr sz="2800" spc="-15" dirty="0">
                <a:latin typeface="Calibri"/>
                <a:cs typeface="Calibri"/>
              </a:rPr>
              <a:t>rate</a:t>
            </a:r>
            <a:endParaRPr sz="2800">
              <a:latin typeface="Calibri"/>
              <a:cs typeface="Calibri"/>
            </a:endParaRPr>
          </a:p>
          <a:p>
            <a:pPr marL="2174875">
              <a:lnSpc>
                <a:spcPct val="100000"/>
              </a:lnSpc>
              <a:spcBef>
                <a:spcPts val="1850"/>
              </a:spcBef>
            </a:pPr>
            <a:r>
              <a:rPr sz="2800" spc="-30" dirty="0">
                <a:latin typeface="Cambria Math"/>
                <a:cs typeface="Cambria Math"/>
              </a:rPr>
              <a:t>𝑃</a:t>
            </a:r>
            <a:r>
              <a:rPr sz="2800" spc="240" dirty="0">
                <a:latin typeface="Cambria Math"/>
                <a:cs typeface="Cambria Math"/>
              </a:rPr>
              <a:t> </a:t>
            </a:r>
            <a:r>
              <a:rPr sz="2800" spc="-25" dirty="0">
                <a:latin typeface="Cambria Math"/>
                <a:cs typeface="Cambria Math"/>
              </a:rPr>
              <a:t>=</a:t>
            </a:r>
            <a:r>
              <a:rPr sz="2800" spc="165" dirty="0">
                <a:latin typeface="Cambria Math"/>
                <a:cs typeface="Cambria Math"/>
              </a:rPr>
              <a:t> </a:t>
            </a:r>
            <a:r>
              <a:rPr sz="4200" spc="-22" baseline="2976" dirty="0">
                <a:latin typeface="Cambria Math"/>
                <a:cs typeface="Cambria Math"/>
              </a:rPr>
              <a:t>(</a:t>
            </a:r>
            <a:r>
              <a:rPr sz="2800" spc="-25" dirty="0">
                <a:latin typeface="Cambria Math"/>
                <a:cs typeface="Cambria Math"/>
              </a:rPr>
              <a:t>1</a:t>
            </a:r>
            <a:r>
              <a:rPr sz="2800" spc="-15" dirty="0">
                <a:latin typeface="Cambria Math"/>
                <a:cs typeface="Cambria Math"/>
              </a:rPr>
              <a:t>.5</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1</a:t>
            </a:r>
            <a:r>
              <a:rPr sz="2800" spc="-15" dirty="0">
                <a:latin typeface="Cambria Math"/>
                <a:cs typeface="Cambria Math"/>
              </a:rPr>
              <a:t>.0</a:t>
            </a:r>
            <a:r>
              <a:rPr sz="4200" spc="-22" baseline="2976" dirty="0">
                <a:latin typeface="Cambria Math"/>
                <a:cs typeface="Cambria Math"/>
              </a:rPr>
              <a:t>)</a:t>
            </a:r>
            <a:r>
              <a:rPr sz="4200" spc="15" baseline="2976" dirty="0">
                <a:latin typeface="Cambria Math"/>
                <a:cs typeface="Cambria Math"/>
              </a:rPr>
              <a:t> </a:t>
            </a:r>
            <a:r>
              <a:rPr sz="2800" spc="-20" dirty="0">
                <a:latin typeface="Cambria Math"/>
                <a:cs typeface="Cambria Math"/>
              </a:rPr>
              <a:t>×</a:t>
            </a:r>
            <a:r>
              <a:rPr sz="2800" dirty="0">
                <a:latin typeface="Cambria Math"/>
                <a:cs typeface="Cambria Math"/>
              </a:rPr>
              <a:t> </a:t>
            </a:r>
            <a:r>
              <a:rPr sz="2800" spc="-25" dirty="0">
                <a:latin typeface="Cambria Math"/>
                <a:cs typeface="Cambria Math"/>
              </a:rPr>
              <a:t>1</a:t>
            </a:r>
            <a:r>
              <a:rPr sz="2800" spc="-80" dirty="0">
                <a:latin typeface="Cambria Math"/>
                <a:cs typeface="Cambria Math"/>
              </a:rPr>
              <a:t>0</a:t>
            </a:r>
            <a:r>
              <a:rPr sz="3000" spc="60" baseline="29166" dirty="0">
                <a:latin typeface="Cambria Math"/>
                <a:cs typeface="Cambria Math"/>
              </a:rPr>
              <a:t>16</a:t>
            </a:r>
            <a:r>
              <a:rPr sz="3000" baseline="29166" dirty="0">
                <a:latin typeface="Cambria Math"/>
                <a:cs typeface="Cambria Math"/>
              </a:rPr>
              <a:t> </a:t>
            </a:r>
            <a:r>
              <a:rPr sz="3000" spc="15" baseline="291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0" dirty="0">
                <a:latin typeface="Cambria Math"/>
                <a:cs typeface="Cambria Math"/>
              </a:rPr>
              <a:t>2</a:t>
            </a:r>
            <a:r>
              <a:rPr sz="2800" spc="-15" dirty="0">
                <a:latin typeface="Cambria Math"/>
                <a:cs typeface="Cambria Math"/>
              </a:rPr>
              <a:t>.5</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80" dirty="0">
                <a:latin typeface="Cambria Math"/>
                <a:cs typeface="Cambria Math"/>
              </a:rPr>
              <a:t>0</a:t>
            </a:r>
            <a:r>
              <a:rPr sz="3000" spc="60" baseline="29166" dirty="0">
                <a:latin typeface="Cambria Math"/>
                <a:cs typeface="Cambria Math"/>
              </a:rPr>
              <a:t>16</a:t>
            </a:r>
            <a:r>
              <a:rPr sz="3000" spc="225" baseline="29166" dirty="0">
                <a:latin typeface="Cambria Math"/>
                <a:cs typeface="Cambria Math"/>
              </a:rPr>
              <a:t> </a:t>
            </a:r>
            <a:r>
              <a:rPr sz="2800" spc="-15" dirty="0">
                <a:latin typeface="Calibri"/>
                <a:cs typeface="Calibri"/>
              </a:rPr>
              <a:t>s</a:t>
            </a:r>
            <a:r>
              <a:rPr sz="3000" spc="-82" baseline="29166" dirty="0">
                <a:latin typeface="Cambria Math"/>
                <a:cs typeface="Cambria Math"/>
              </a:rPr>
              <a:t>−</a:t>
            </a:r>
            <a:r>
              <a:rPr sz="3000" spc="60" baseline="29166" dirty="0">
                <a:latin typeface="Cambria Math"/>
                <a:cs typeface="Cambria Math"/>
              </a:rPr>
              <a:t>1</a:t>
            </a:r>
            <a:endParaRPr sz="3000" baseline="29166">
              <a:latin typeface="Cambria Math"/>
              <a:cs typeface="Cambria Math"/>
            </a:endParaRPr>
          </a:p>
          <a:p>
            <a:pPr marL="469900" marR="5080" indent="-228600">
              <a:lnSpc>
                <a:spcPct val="126899"/>
              </a:lnSpc>
              <a:spcBef>
                <a:spcPts val="894"/>
              </a:spcBef>
              <a:buFont typeface="Symbol"/>
              <a:buChar char=""/>
              <a:tabLst>
                <a:tab pos="470534" algn="l"/>
              </a:tabLst>
            </a:pPr>
            <a:r>
              <a:rPr sz="2800" spc="-20" dirty="0">
                <a:latin typeface="Calibri"/>
                <a:cs typeface="Calibri"/>
              </a:rPr>
              <a:t>F</a:t>
            </a:r>
            <a:r>
              <a:rPr sz="2800" spc="-10" dirty="0">
                <a:latin typeface="Calibri"/>
                <a:cs typeface="Calibri"/>
              </a:rPr>
              <a:t>l</a:t>
            </a:r>
            <a:r>
              <a:rPr sz="2800" spc="-20" dirty="0">
                <a:latin typeface="Calibri"/>
                <a:cs typeface="Calibri"/>
              </a:rPr>
              <a:t>uoresc</a:t>
            </a:r>
            <a:r>
              <a:rPr sz="2800" spc="0" dirty="0">
                <a:latin typeface="Calibri"/>
                <a:cs typeface="Calibri"/>
              </a:rPr>
              <a:t>e</a:t>
            </a:r>
            <a:r>
              <a:rPr sz="2800" spc="-20" dirty="0">
                <a:latin typeface="Calibri"/>
                <a:cs typeface="Calibri"/>
              </a:rPr>
              <a:t>nc</a:t>
            </a:r>
            <a:r>
              <a:rPr sz="2800" spc="-15" dirty="0">
                <a:latin typeface="Calibri"/>
                <a:cs typeface="Calibri"/>
              </a:rPr>
              <a:t>e</a:t>
            </a:r>
            <a:r>
              <a:rPr sz="2800" spc="20" dirty="0">
                <a:latin typeface="Times New Roman"/>
                <a:cs typeface="Times New Roman"/>
              </a:rPr>
              <a:t> </a:t>
            </a:r>
            <a:r>
              <a:rPr sz="2800" spc="-15" dirty="0">
                <a:latin typeface="Calibri"/>
                <a:cs typeface="Calibri"/>
              </a:rPr>
              <a:t>(</a:t>
            </a:r>
            <a:r>
              <a:rPr sz="2800" spc="-5" dirty="0">
                <a:latin typeface="Calibri"/>
                <a:cs typeface="Calibri"/>
              </a:rPr>
              <a:t>i</a:t>
            </a:r>
            <a:r>
              <a:rPr sz="2800" spc="-20" dirty="0">
                <a:latin typeface="Calibri"/>
                <a:cs typeface="Calibri"/>
              </a:rPr>
              <a:t>sotrop</a:t>
            </a:r>
            <a:r>
              <a:rPr sz="2800" spc="-10" dirty="0">
                <a:latin typeface="Calibri"/>
                <a:cs typeface="Calibri"/>
              </a:rPr>
              <a:t>ic</a:t>
            </a:r>
            <a:r>
              <a:rPr sz="2800" spc="20" dirty="0">
                <a:latin typeface="Times New Roman"/>
                <a:cs typeface="Times New Roman"/>
              </a:rPr>
              <a:t> </a:t>
            </a:r>
            <a:r>
              <a:rPr sz="2800" spc="-20" dirty="0">
                <a:latin typeface="Calibri"/>
                <a:cs typeface="Calibri"/>
              </a:rPr>
              <a:t>spont</a:t>
            </a:r>
            <a:r>
              <a:rPr sz="2800" spc="-15" dirty="0">
                <a:latin typeface="Calibri"/>
                <a:cs typeface="Calibri"/>
              </a:rPr>
              <a:t>a</a:t>
            </a:r>
            <a:r>
              <a:rPr sz="2800" spc="-20" dirty="0">
                <a:latin typeface="Calibri"/>
                <a:cs typeface="Calibri"/>
              </a:rPr>
              <a:t>neou</a:t>
            </a:r>
            <a:r>
              <a:rPr sz="2800" spc="-15" dirty="0">
                <a:latin typeface="Calibri"/>
                <a:cs typeface="Calibri"/>
              </a:rPr>
              <a:t>s</a:t>
            </a:r>
            <a:r>
              <a:rPr sz="2800" spc="25" dirty="0">
                <a:latin typeface="Times New Roman"/>
                <a:cs typeface="Times New Roman"/>
              </a:rPr>
              <a:t> </a:t>
            </a:r>
            <a:r>
              <a:rPr sz="2800" spc="-15" dirty="0">
                <a:latin typeface="Calibri"/>
                <a:cs typeface="Calibri"/>
              </a:rPr>
              <a:t>emi</a:t>
            </a:r>
            <a:r>
              <a:rPr sz="2800" spc="-20" dirty="0">
                <a:latin typeface="Calibri"/>
                <a:cs typeface="Calibri"/>
              </a:rPr>
              <a:t>ss</a:t>
            </a:r>
            <a:r>
              <a:rPr sz="2800" spc="-10" dirty="0">
                <a:latin typeface="Calibri"/>
                <a:cs typeface="Calibri"/>
              </a:rPr>
              <a:t>i</a:t>
            </a:r>
            <a:r>
              <a:rPr sz="2800" spc="-20" dirty="0">
                <a:latin typeface="Calibri"/>
                <a:cs typeface="Calibri"/>
              </a:rPr>
              <a:t>on</a:t>
            </a:r>
            <a:r>
              <a:rPr sz="2800" spc="-10" dirty="0">
                <a:latin typeface="Calibri"/>
                <a:cs typeface="Calibri"/>
              </a:rPr>
              <a:t>)</a:t>
            </a:r>
            <a:r>
              <a:rPr sz="2800" spc="25" dirty="0">
                <a:latin typeface="Times New Roman"/>
                <a:cs typeface="Times New Roman"/>
              </a:rPr>
              <a:t> </a:t>
            </a:r>
            <a:r>
              <a:rPr sz="2800" dirty="0">
                <a:latin typeface="Calibri"/>
                <a:cs typeface="Calibri"/>
              </a:rPr>
              <a:t>i</a:t>
            </a:r>
            <a:r>
              <a:rPr sz="2800" spc="-15" dirty="0">
                <a:latin typeface="Calibri"/>
                <a:cs typeface="Calibri"/>
              </a:rPr>
              <a:t>s</a:t>
            </a:r>
            <a:r>
              <a:rPr sz="2800" spc="20" dirty="0">
                <a:latin typeface="Times New Roman"/>
                <a:cs typeface="Times New Roman"/>
              </a:rPr>
              <a:t> </a:t>
            </a:r>
            <a:r>
              <a:rPr sz="2800" dirty="0">
                <a:latin typeface="Calibri"/>
                <a:cs typeface="Calibri"/>
              </a:rPr>
              <a:t>l</a:t>
            </a:r>
            <a:r>
              <a:rPr sz="2800" spc="-30" dirty="0">
                <a:latin typeface="Calibri"/>
                <a:cs typeface="Calibri"/>
              </a:rPr>
              <a:t>a</a:t>
            </a:r>
            <a:r>
              <a:rPr sz="2800" spc="-15" dirty="0">
                <a:latin typeface="Calibri"/>
                <a:cs typeface="Calibri"/>
              </a:rPr>
              <a:t>rger</a:t>
            </a:r>
            <a:r>
              <a:rPr sz="2800" spc="10" dirty="0">
                <a:latin typeface="Times New Roman"/>
                <a:cs typeface="Times New Roman"/>
              </a:rPr>
              <a:t> </a:t>
            </a:r>
            <a:r>
              <a:rPr sz="2800" dirty="0">
                <a:latin typeface="Calibri"/>
                <a:cs typeface="Calibri"/>
              </a:rPr>
              <a:t>l</a:t>
            </a:r>
            <a:r>
              <a:rPr sz="2800" spc="-20" dirty="0">
                <a:latin typeface="Calibri"/>
                <a:cs typeface="Calibri"/>
              </a:rPr>
              <a:t>os</a:t>
            </a:r>
            <a:r>
              <a:rPr sz="2800" spc="-15" dirty="0">
                <a:latin typeface="Calibri"/>
                <a:cs typeface="Calibri"/>
              </a:rPr>
              <a:t>s</a:t>
            </a:r>
            <a:r>
              <a:rPr sz="2800" spc="20" dirty="0">
                <a:latin typeface="Times New Roman"/>
                <a:cs typeface="Times New Roman"/>
              </a:rPr>
              <a:t> </a:t>
            </a:r>
            <a:r>
              <a:rPr sz="2800" spc="-15" dirty="0">
                <a:latin typeface="Calibri"/>
                <a:cs typeface="Calibri"/>
              </a:rPr>
              <a:t>c</a:t>
            </a:r>
            <a:r>
              <a:rPr sz="2800" spc="-30" dirty="0">
                <a:latin typeface="Calibri"/>
                <a:cs typeface="Calibri"/>
              </a:rPr>
              <a:t>h</a:t>
            </a:r>
            <a:r>
              <a:rPr sz="2800" spc="-15" dirty="0">
                <a:latin typeface="Calibri"/>
                <a:cs typeface="Calibri"/>
              </a:rPr>
              <a:t>a</a:t>
            </a:r>
            <a:r>
              <a:rPr sz="2800" spc="-5" dirty="0">
                <a:latin typeface="Calibri"/>
                <a:cs typeface="Calibri"/>
              </a:rPr>
              <a:t>n</a:t>
            </a:r>
            <a:r>
              <a:rPr sz="2800" spc="-20" dirty="0">
                <a:latin typeface="Calibri"/>
                <a:cs typeface="Calibri"/>
              </a:rPr>
              <a:t>nel</a:t>
            </a:r>
            <a:r>
              <a:rPr sz="2800" spc="-15" dirty="0">
                <a:latin typeface="Times New Roman"/>
                <a:cs typeface="Times New Roman"/>
              </a:rPr>
              <a:t> </a:t>
            </a:r>
            <a:r>
              <a:rPr sz="2800" spc="-15" dirty="0">
                <a:latin typeface="Calibri"/>
                <a:cs typeface="Calibri"/>
              </a:rPr>
              <a:t>than</a:t>
            </a:r>
            <a:r>
              <a:rPr sz="2800" spc="-75" dirty="0">
                <a:latin typeface="Times New Roman"/>
                <a:cs typeface="Times New Roman"/>
              </a:rPr>
              <a:t> </a:t>
            </a:r>
            <a:r>
              <a:rPr sz="2800" spc="-15" dirty="0">
                <a:latin typeface="Calibri"/>
                <a:cs typeface="Calibri"/>
              </a:rPr>
              <a:t>mi</a:t>
            </a:r>
            <a:r>
              <a:rPr sz="2800" spc="-5" dirty="0">
                <a:latin typeface="Calibri"/>
                <a:cs typeface="Calibri"/>
              </a:rPr>
              <a:t>r</a:t>
            </a:r>
            <a:r>
              <a:rPr sz="2800" spc="-10" dirty="0">
                <a:latin typeface="Calibri"/>
                <a:cs typeface="Calibri"/>
              </a:rPr>
              <a:t>ror</a:t>
            </a:r>
            <a:r>
              <a:rPr sz="2800" spc="-70" dirty="0">
                <a:latin typeface="Times New Roman"/>
                <a:cs typeface="Times New Roman"/>
              </a:rPr>
              <a:t> </a:t>
            </a:r>
            <a:r>
              <a:rPr sz="2800" spc="-15" dirty="0">
                <a:latin typeface="Calibri"/>
                <a:cs typeface="Calibri"/>
              </a:rPr>
              <a:t>transm</a:t>
            </a:r>
            <a:r>
              <a:rPr sz="2800" spc="-5" dirty="0">
                <a:latin typeface="Calibri"/>
                <a:cs typeface="Calibri"/>
              </a:rPr>
              <a:t>i</a:t>
            </a:r>
            <a:r>
              <a:rPr sz="2800" spc="-20" dirty="0">
                <a:latin typeface="Calibri"/>
                <a:cs typeface="Calibri"/>
              </a:rPr>
              <a:t>ss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15" dirty="0">
                <a:latin typeface="Calibri"/>
                <a:cs typeface="Calibri"/>
              </a:rPr>
              <a:t>this</a:t>
            </a:r>
            <a:r>
              <a:rPr sz="2800" spc="-60" dirty="0">
                <a:latin typeface="Times New Roman"/>
                <a:cs typeface="Times New Roman"/>
              </a:rPr>
              <a:t> </a:t>
            </a:r>
            <a:r>
              <a:rPr sz="2800" spc="-20" dirty="0">
                <a:latin typeface="Calibri"/>
                <a:cs typeface="Calibri"/>
              </a:rPr>
              <a:t>des</a:t>
            </a:r>
            <a:r>
              <a:rPr sz="2800" spc="-15" dirty="0">
                <a:latin typeface="Calibri"/>
                <a:cs typeface="Calibri"/>
              </a:rPr>
              <a:t>ign.</a:t>
            </a:r>
            <a:endParaRPr sz="2800">
              <a:latin typeface="Calibri"/>
              <a:cs typeface="Calibri"/>
            </a:endParaRPr>
          </a:p>
          <a:p>
            <a:pPr marL="12700">
              <a:lnSpc>
                <a:spcPct val="100000"/>
              </a:lnSpc>
              <a:spcBef>
                <a:spcPts val="1810"/>
              </a:spcBef>
            </a:pPr>
            <a:r>
              <a:rPr sz="2800" spc="-15" dirty="0">
                <a:latin typeface="Calibri"/>
                <a:cs typeface="Calibri"/>
              </a:rPr>
              <a:t>---</a:t>
            </a:r>
            <a:endParaRPr sz="28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85240">
              <a:lnSpc>
                <a:spcPct val="100000"/>
              </a:lnSpc>
            </a:pPr>
            <a:r>
              <a:rPr spc="-15" dirty="0"/>
              <a:t>Sl</a:t>
            </a:r>
            <a:r>
              <a:rPr spc="-5" dirty="0"/>
              <a:t>i</a:t>
            </a:r>
            <a:r>
              <a:rPr spc="-20" dirty="0"/>
              <a:t>de</a:t>
            </a:r>
            <a:r>
              <a:rPr spc="-5" dirty="0"/>
              <a:t> </a:t>
            </a:r>
            <a:r>
              <a:rPr spc="-20" dirty="0"/>
              <a:t>2</a:t>
            </a:r>
            <a:r>
              <a:rPr spc="-30" dirty="0"/>
              <a:t>0</a:t>
            </a:r>
            <a:r>
              <a:rPr spc="-15" dirty="0"/>
              <a:t>: Key</a:t>
            </a:r>
            <a:r>
              <a:rPr spc="-20" dirty="0"/>
              <a:t> Ta</a:t>
            </a:r>
            <a:r>
              <a:rPr spc="-15" dirty="0"/>
              <a:t>k</a:t>
            </a:r>
            <a:r>
              <a:rPr spc="-25" dirty="0"/>
              <a:t>e</a:t>
            </a:r>
            <a:r>
              <a:rPr spc="-15" dirty="0"/>
              <a:t>a</a:t>
            </a:r>
            <a:r>
              <a:rPr spc="-25" dirty="0"/>
              <a:t>ways</a:t>
            </a:r>
            <a:r>
              <a:rPr spc="-5" dirty="0"/>
              <a:t> </a:t>
            </a:r>
            <a:r>
              <a:rPr spc="-20" dirty="0"/>
              <a:t>B</a:t>
            </a:r>
            <a:r>
              <a:rPr spc="-15" dirty="0"/>
              <a:t>e</a:t>
            </a:r>
            <a:r>
              <a:rPr spc="-20" dirty="0"/>
              <a:t>fo</a:t>
            </a:r>
            <a:r>
              <a:rPr spc="-10" dirty="0"/>
              <a:t>r</a:t>
            </a:r>
            <a:r>
              <a:rPr spc="-20" dirty="0"/>
              <a:t>e</a:t>
            </a:r>
            <a:r>
              <a:rPr spc="-15" dirty="0"/>
              <a:t> </a:t>
            </a:r>
            <a:r>
              <a:rPr spc="-30" dirty="0"/>
              <a:t>Mo</a:t>
            </a:r>
            <a:r>
              <a:rPr spc="-20" dirty="0"/>
              <a:t>ving</a:t>
            </a:r>
            <a:r>
              <a:rPr spc="0" dirty="0"/>
              <a:t> </a:t>
            </a:r>
            <a:r>
              <a:rPr spc="-30" dirty="0"/>
              <a:t>On</a:t>
            </a:r>
          </a:p>
        </p:txBody>
      </p:sp>
      <p:sp>
        <p:nvSpPr>
          <p:cNvPr id="3" name="object 3"/>
          <p:cNvSpPr txBox="1"/>
          <p:nvPr/>
        </p:nvSpPr>
        <p:spPr>
          <a:xfrm>
            <a:off x="1130300" y="1754434"/>
            <a:ext cx="10158730" cy="923290"/>
          </a:xfrm>
          <a:prstGeom prst="rect">
            <a:avLst/>
          </a:prstGeom>
        </p:spPr>
        <p:txBody>
          <a:bodyPr vert="horz" wrap="square" lIns="0" tIns="0" rIns="0" bIns="0" rtlCol="0">
            <a:spAutoFit/>
          </a:bodyPr>
          <a:lstStyle/>
          <a:p>
            <a:pPr marL="241300" marR="5080" indent="-228600">
              <a:lnSpc>
                <a:spcPct val="127099"/>
              </a:lnSpc>
              <a:buFont typeface="Symbol"/>
              <a:buChar char=""/>
              <a:tabLst>
                <a:tab pos="241935" algn="l"/>
                <a:tab pos="5740400" algn="l"/>
                <a:tab pos="6647180"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340" dirty="0">
                <a:latin typeface="Times New Roman"/>
                <a:cs typeface="Times New Roman"/>
              </a:rPr>
              <a:t> </a:t>
            </a:r>
            <a:r>
              <a:rPr sz="2800" dirty="0">
                <a:latin typeface="Calibri"/>
                <a:cs typeface="Calibri"/>
              </a:rPr>
              <a:t>i</a:t>
            </a:r>
            <a:r>
              <a:rPr sz="2800" spc="-20" dirty="0">
                <a:latin typeface="Calibri"/>
                <a:cs typeface="Calibri"/>
              </a:rPr>
              <a:t>nvers</a:t>
            </a:r>
            <a:r>
              <a:rPr sz="2800" spc="-5" dirty="0">
                <a:latin typeface="Calibri"/>
                <a:cs typeface="Calibri"/>
              </a:rPr>
              <a:t>i</a:t>
            </a:r>
            <a:r>
              <a:rPr sz="2800" spc="-10" dirty="0">
                <a:latin typeface="Calibri"/>
                <a:cs typeface="Calibri"/>
              </a:rPr>
              <a:t>o</a:t>
            </a:r>
            <a:r>
              <a:rPr sz="2800" spc="-15" dirty="0">
                <a:latin typeface="Calibri"/>
                <a:cs typeface="Calibri"/>
              </a:rPr>
              <a:t>n</a:t>
            </a:r>
            <a:r>
              <a:rPr sz="2800" spc="335" dirty="0">
                <a:latin typeface="Times New Roman"/>
                <a:cs typeface="Times New Roman"/>
              </a:rPr>
              <a:t> </a:t>
            </a:r>
            <a:r>
              <a:rPr sz="2800" dirty="0">
                <a:latin typeface="Calibri"/>
                <a:cs typeface="Calibri"/>
              </a:rPr>
              <a:t>i</a:t>
            </a:r>
            <a:r>
              <a:rPr sz="2800" spc="-15" dirty="0">
                <a:latin typeface="Calibri"/>
                <a:cs typeface="Calibri"/>
              </a:rPr>
              <a:t>s</a:t>
            </a:r>
            <a:r>
              <a:rPr sz="2800" spc="345" dirty="0">
                <a:latin typeface="Times New Roman"/>
                <a:cs typeface="Times New Roman"/>
              </a:rPr>
              <a:t> </a:t>
            </a:r>
            <a:r>
              <a:rPr sz="2800" spc="-20" dirty="0">
                <a:latin typeface="Calibri"/>
                <a:cs typeface="Calibri"/>
              </a:rPr>
              <a:t>quant</a:t>
            </a:r>
            <a:r>
              <a:rPr sz="2800" spc="-5" dirty="0">
                <a:latin typeface="Calibri"/>
                <a:cs typeface="Calibri"/>
              </a:rPr>
              <a:t>i</a:t>
            </a:r>
            <a:r>
              <a:rPr sz="2800" spc="-15" dirty="0">
                <a:latin typeface="Calibri"/>
                <a:cs typeface="Calibri"/>
              </a:rPr>
              <a:t>tative:</a:t>
            </a:r>
            <a:r>
              <a:rPr sz="2800" dirty="0">
                <a:latin typeface="Times New Roman"/>
                <a:cs typeface="Times New Roman"/>
              </a:rPr>
              <a:t>	</a:t>
            </a:r>
            <a:r>
              <a:rPr sz="2800" spc="0" dirty="0">
                <a:latin typeface="Cambria Math"/>
                <a:cs typeface="Cambria Math"/>
              </a:rPr>
              <a:t>𝛥</a:t>
            </a:r>
            <a:r>
              <a:rPr sz="2800" spc="-254" dirty="0">
                <a:latin typeface="Cambria Math"/>
                <a:cs typeface="Cambria Math"/>
              </a:rPr>
              <a:t>𝑁</a:t>
            </a:r>
            <a:r>
              <a:rPr sz="3000" baseline="-16666" dirty="0">
                <a:latin typeface="Calibri"/>
                <a:cs typeface="Calibri"/>
              </a:rPr>
              <a:t>thr	</a:t>
            </a:r>
            <a:r>
              <a:rPr sz="2800" dirty="0">
                <a:latin typeface="Calibri"/>
                <a:cs typeface="Calibri"/>
              </a:rPr>
              <a:t>li</a:t>
            </a:r>
            <a:r>
              <a:rPr sz="2800" spc="-20" dirty="0">
                <a:latin typeface="Calibri"/>
                <a:cs typeface="Calibri"/>
              </a:rPr>
              <a:t>nk</a:t>
            </a:r>
            <a:r>
              <a:rPr sz="2800" spc="-15" dirty="0">
                <a:latin typeface="Calibri"/>
                <a:cs typeface="Calibri"/>
              </a:rPr>
              <a:t>s</a:t>
            </a:r>
            <a:r>
              <a:rPr sz="2800" spc="335"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335" dirty="0">
                <a:latin typeface="Times New Roman"/>
                <a:cs typeface="Times New Roman"/>
              </a:rPr>
              <a:t> </a:t>
            </a:r>
            <a:r>
              <a:rPr sz="2800" spc="-15" dirty="0">
                <a:latin typeface="Calibri"/>
                <a:cs typeface="Calibri"/>
              </a:rPr>
              <a:t>c</a:t>
            </a:r>
            <a:r>
              <a:rPr sz="2800" spc="-25" dirty="0">
                <a:latin typeface="Calibri"/>
                <a:cs typeface="Calibri"/>
              </a:rPr>
              <a:t>r</a:t>
            </a:r>
            <a:r>
              <a:rPr sz="2800" spc="-20" dirty="0">
                <a:latin typeface="Calibri"/>
                <a:cs typeface="Calibri"/>
              </a:rPr>
              <a:t>os</a:t>
            </a:r>
            <a:r>
              <a:rPr sz="2800" spc="-5" dirty="0">
                <a:latin typeface="Calibri"/>
                <a:cs typeface="Calibri"/>
              </a:rPr>
              <a:t>s-</a:t>
            </a:r>
            <a:r>
              <a:rPr sz="2800" spc="-20" dirty="0">
                <a:latin typeface="Calibri"/>
                <a:cs typeface="Calibri"/>
              </a:rPr>
              <a:t>sect</a:t>
            </a:r>
            <a:r>
              <a:rPr sz="2800" spc="-10" dirty="0">
                <a:latin typeface="Calibri"/>
                <a:cs typeface="Calibri"/>
              </a:rPr>
              <a:t>io</a:t>
            </a:r>
            <a:r>
              <a:rPr sz="2800" spc="-20" dirty="0">
                <a:latin typeface="Calibri"/>
                <a:cs typeface="Calibri"/>
              </a:rPr>
              <a:t>n,</a:t>
            </a:r>
            <a:r>
              <a:rPr sz="2800" spc="-15" dirty="0">
                <a:latin typeface="Times New Roman"/>
                <a:cs typeface="Times New Roman"/>
              </a:rPr>
              <a:t> </a:t>
            </a:r>
            <a:r>
              <a:rPr sz="2800" spc="-15" dirty="0">
                <a:latin typeface="Calibri"/>
                <a:cs typeface="Calibri"/>
              </a:rPr>
              <a:t>medi</a:t>
            </a:r>
            <a:r>
              <a:rPr sz="2800" spc="-20" dirty="0">
                <a:latin typeface="Calibri"/>
                <a:cs typeface="Calibri"/>
              </a:rPr>
              <a:t>u</a:t>
            </a:r>
            <a:r>
              <a:rPr sz="2800" spc="-25" dirty="0">
                <a:latin typeface="Calibri"/>
                <a:cs typeface="Calibri"/>
              </a:rPr>
              <a:t>m</a:t>
            </a:r>
            <a:r>
              <a:rPr sz="2800" spc="-65" dirty="0">
                <a:latin typeface="Times New Roman"/>
                <a:cs typeface="Times New Roman"/>
              </a:rPr>
              <a:t> </a:t>
            </a:r>
            <a:r>
              <a:rPr sz="2800" dirty="0">
                <a:latin typeface="Calibri"/>
                <a:cs typeface="Calibri"/>
              </a:rPr>
              <a:t>l</a:t>
            </a:r>
            <a:r>
              <a:rPr sz="2800" spc="-15" dirty="0">
                <a:latin typeface="Calibri"/>
                <a:cs typeface="Calibri"/>
              </a:rPr>
              <a:t>ength,</a:t>
            </a:r>
            <a:r>
              <a:rPr sz="2800" spc="-80" dirty="0">
                <a:latin typeface="Times New Roman"/>
                <a:cs typeface="Times New Roman"/>
              </a:rPr>
              <a:t> </a:t>
            </a:r>
            <a:r>
              <a:rPr sz="2800" spc="-5"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5" dirty="0">
                <a:latin typeface="Calibri"/>
                <a:cs typeface="Calibri"/>
              </a:rPr>
              <a:t>c</a:t>
            </a:r>
            <a:r>
              <a:rPr sz="2800" spc="-15" dirty="0">
                <a:latin typeface="Calibri"/>
                <a:cs typeface="Calibri"/>
              </a:rPr>
              <a:t>avity</a:t>
            </a:r>
            <a:r>
              <a:rPr sz="2800" spc="-60" dirty="0">
                <a:latin typeface="Times New Roman"/>
                <a:cs typeface="Times New Roman"/>
              </a:rPr>
              <a:t> </a:t>
            </a:r>
            <a:r>
              <a:rPr sz="2800" dirty="0">
                <a:latin typeface="Calibri"/>
                <a:cs typeface="Calibri"/>
              </a:rPr>
              <a:t>l</a:t>
            </a:r>
            <a:r>
              <a:rPr sz="2800" spc="-20" dirty="0">
                <a:latin typeface="Calibri"/>
                <a:cs typeface="Calibri"/>
              </a:rPr>
              <a:t>oss.</a:t>
            </a:r>
            <a:endParaRPr sz="2800">
              <a:latin typeface="Calibri"/>
              <a:cs typeface="Calibri"/>
            </a:endParaRPr>
          </a:p>
        </p:txBody>
      </p:sp>
      <p:sp>
        <p:nvSpPr>
          <p:cNvPr id="4" name="object 4"/>
          <p:cNvSpPr txBox="1"/>
          <p:nvPr/>
        </p:nvSpPr>
        <p:spPr>
          <a:xfrm>
            <a:off x="1130300" y="2960935"/>
            <a:ext cx="91440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R</a:t>
            </a:r>
            <a:r>
              <a:rPr sz="2800" spc="-10" dirty="0">
                <a:latin typeface="Calibri"/>
                <a:cs typeface="Calibri"/>
              </a:rPr>
              <a:t>a</a:t>
            </a:r>
            <a:r>
              <a:rPr sz="2800" spc="-15" dirty="0">
                <a:latin typeface="Calibri"/>
                <a:cs typeface="Calibri"/>
              </a:rPr>
              <a:t>te</a:t>
            </a:r>
            <a:endParaRPr sz="2800">
              <a:latin typeface="Calibri"/>
              <a:cs typeface="Calibri"/>
            </a:endParaRPr>
          </a:p>
        </p:txBody>
      </p:sp>
      <p:sp>
        <p:nvSpPr>
          <p:cNvPr id="5" name="object 5"/>
          <p:cNvSpPr txBox="1"/>
          <p:nvPr/>
        </p:nvSpPr>
        <p:spPr>
          <a:xfrm>
            <a:off x="2250084" y="2986020"/>
            <a:ext cx="9033510" cy="381000"/>
          </a:xfrm>
          <a:prstGeom prst="rect">
            <a:avLst/>
          </a:prstGeom>
        </p:spPr>
        <p:txBody>
          <a:bodyPr vert="horz" wrap="square" lIns="0" tIns="0" rIns="0" bIns="0" rtlCol="0">
            <a:spAutoFit/>
          </a:bodyPr>
          <a:lstStyle/>
          <a:p>
            <a:pPr marL="12700">
              <a:lnSpc>
                <a:spcPct val="100000"/>
              </a:lnSpc>
              <a:tabLst>
                <a:tab pos="1676400" algn="l"/>
                <a:tab pos="3011170" algn="l"/>
                <a:tab pos="4435475" algn="l"/>
                <a:tab pos="6527165" algn="l"/>
                <a:tab pos="7054215" algn="l"/>
                <a:tab pos="8475345" algn="l"/>
              </a:tabLst>
            </a:pPr>
            <a:r>
              <a:rPr sz="2800" spc="-15" dirty="0">
                <a:latin typeface="Calibri"/>
                <a:cs typeface="Calibri"/>
              </a:rPr>
              <a:t>equat</a:t>
            </a:r>
            <a:r>
              <a:rPr sz="2800" spc="-20" dirty="0">
                <a:latin typeface="Calibri"/>
                <a:cs typeface="Calibri"/>
              </a:rPr>
              <a:t>ion</a:t>
            </a:r>
            <a:r>
              <a:rPr sz="2800" spc="-15" dirty="0">
                <a:latin typeface="Calibri"/>
                <a:cs typeface="Calibri"/>
              </a:rPr>
              <a:t>s</a:t>
            </a:r>
            <a:r>
              <a:rPr sz="2800" dirty="0">
                <a:latin typeface="Times New Roman"/>
                <a:cs typeface="Times New Roman"/>
              </a:rPr>
              <a:t>	</a:t>
            </a:r>
            <a:r>
              <a:rPr sz="2800" spc="-20" dirty="0">
                <a:latin typeface="Calibri"/>
                <a:cs typeface="Calibri"/>
              </a:rPr>
              <a:t>prov</a:t>
            </a:r>
            <a:r>
              <a:rPr sz="2800" spc="-5" dirty="0">
                <a:latin typeface="Calibri"/>
                <a:cs typeface="Calibri"/>
              </a:rPr>
              <a:t>i</a:t>
            </a:r>
            <a:r>
              <a:rPr sz="2800" spc="-20" dirty="0">
                <a:latin typeface="Calibri"/>
                <a:cs typeface="Calibri"/>
              </a:rPr>
              <a:t>d</a:t>
            </a:r>
            <a:r>
              <a:rPr sz="2800" spc="-15" dirty="0">
                <a:latin typeface="Calibri"/>
                <a:cs typeface="Calibri"/>
              </a:rPr>
              <a:t>e</a:t>
            </a:r>
            <a:r>
              <a:rPr sz="2800" dirty="0">
                <a:latin typeface="Times New Roman"/>
                <a:cs typeface="Times New Roman"/>
              </a:rPr>
              <a:t>	</a:t>
            </a:r>
            <a:r>
              <a:rPr sz="2800" dirty="0">
                <a:latin typeface="Calibri"/>
                <a:cs typeface="Calibri"/>
              </a:rPr>
              <a:t>i</a:t>
            </a:r>
            <a:r>
              <a:rPr sz="2800" spc="-20" dirty="0">
                <a:latin typeface="Calibri"/>
                <a:cs typeface="Calibri"/>
              </a:rPr>
              <a:t>ntu</a:t>
            </a:r>
            <a:r>
              <a:rPr sz="2800" spc="-10" dirty="0">
                <a:latin typeface="Calibri"/>
                <a:cs typeface="Calibri"/>
              </a:rPr>
              <a:t>itive</a:t>
            </a:r>
            <a:r>
              <a:rPr sz="2800" dirty="0">
                <a:latin typeface="Times New Roman"/>
                <a:cs typeface="Times New Roman"/>
              </a:rPr>
              <a:t>	</a:t>
            </a:r>
            <a:r>
              <a:rPr sz="2800" spc="-20" dirty="0">
                <a:latin typeface="Calibri"/>
                <a:cs typeface="Calibri"/>
              </a:rPr>
              <a:t>bookkeep</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20" dirty="0">
                <a:latin typeface="Calibri"/>
                <a:cs typeface="Calibri"/>
              </a:rPr>
              <a:t>photon</a:t>
            </a:r>
            <a:r>
              <a:rPr sz="2800" spc="-15" dirty="0">
                <a:latin typeface="Calibri"/>
                <a:cs typeface="Calibri"/>
              </a:rPr>
              <a:t>s</a:t>
            </a:r>
            <a:r>
              <a:rPr sz="2800" dirty="0">
                <a:latin typeface="Times New Roman"/>
                <a:cs typeface="Times New Roman"/>
              </a:rPr>
              <a:t>	</a:t>
            </a:r>
            <a:r>
              <a:rPr sz="2800" spc="-15" dirty="0">
                <a:latin typeface="Calibri"/>
                <a:cs typeface="Calibri"/>
              </a:rPr>
              <a:t>a</a:t>
            </a:r>
            <a:r>
              <a:rPr sz="2800" spc="-5" dirty="0">
                <a:latin typeface="Calibri"/>
                <a:cs typeface="Calibri"/>
              </a:rPr>
              <a:t>n</a:t>
            </a:r>
            <a:r>
              <a:rPr sz="2800" spc="-15" dirty="0">
                <a:latin typeface="Calibri"/>
                <a:cs typeface="Calibri"/>
              </a:rPr>
              <a:t>d</a:t>
            </a:r>
            <a:endParaRPr sz="2800">
              <a:latin typeface="Calibri"/>
              <a:cs typeface="Calibri"/>
            </a:endParaRPr>
          </a:p>
        </p:txBody>
      </p:sp>
      <p:sp>
        <p:nvSpPr>
          <p:cNvPr id="6" name="object 6"/>
          <p:cNvSpPr txBox="1"/>
          <p:nvPr/>
        </p:nvSpPr>
        <p:spPr>
          <a:xfrm>
            <a:off x="1130300" y="3527302"/>
            <a:ext cx="10158095" cy="1600200"/>
          </a:xfrm>
          <a:prstGeom prst="rect">
            <a:avLst/>
          </a:prstGeom>
        </p:spPr>
        <p:txBody>
          <a:bodyPr vert="horz" wrap="square" lIns="0" tIns="0" rIns="0" bIns="0" rtlCol="0">
            <a:spAutoFit/>
          </a:bodyPr>
          <a:lstStyle/>
          <a:p>
            <a:pPr marL="241300">
              <a:lnSpc>
                <a:spcPct val="100000"/>
              </a:lnSpc>
            </a:pPr>
            <a:r>
              <a:rPr sz="2800" spc="-20" dirty="0">
                <a:latin typeface="Calibri"/>
                <a:cs typeface="Calibri"/>
              </a:rPr>
              <a:t>popu</a:t>
            </a:r>
            <a:r>
              <a:rPr sz="2800" spc="-10" dirty="0">
                <a:latin typeface="Calibri"/>
                <a:cs typeface="Calibri"/>
              </a:rPr>
              <a:t>lati</a:t>
            </a:r>
            <a:r>
              <a:rPr sz="2800" spc="-20" dirty="0">
                <a:latin typeface="Calibri"/>
                <a:cs typeface="Calibri"/>
              </a:rPr>
              <a:t>ons</a:t>
            </a:r>
            <a:r>
              <a:rPr sz="2800" spc="-10" dirty="0">
                <a:latin typeface="Calibri"/>
                <a:cs typeface="Calibri"/>
              </a:rPr>
              <a:t>,</a:t>
            </a:r>
            <a:r>
              <a:rPr sz="2800" spc="-65" dirty="0">
                <a:latin typeface="Times New Roman"/>
                <a:cs typeface="Times New Roman"/>
              </a:rPr>
              <a:t> </a:t>
            </a:r>
            <a:r>
              <a:rPr sz="2800" spc="-10" dirty="0">
                <a:latin typeface="Calibri"/>
                <a:cs typeface="Calibri"/>
              </a:rPr>
              <a:t>p</a:t>
            </a:r>
            <a:r>
              <a:rPr sz="2800" spc="-15" dirty="0">
                <a:latin typeface="Calibri"/>
                <a:cs typeface="Calibri"/>
              </a:rPr>
              <a:t>red</a:t>
            </a:r>
            <a:r>
              <a:rPr sz="2800" spc="-5" dirty="0">
                <a:latin typeface="Calibri"/>
                <a:cs typeface="Calibri"/>
              </a:rPr>
              <a:t>i</a:t>
            </a:r>
            <a:r>
              <a:rPr sz="2800" spc="-15" dirty="0">
                <a:latin typeface="Calibri"/>
                <a:cs typeface="Calibri"/>
              </a:rPr>
              <a:t>ct</a:t>
            </a:r>
            <a:r>
              <a:rPr sz="2800" spc="-5"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15" dirty="0">
                <a:latin typeface="Calibri"/>
                <a:cs typeface="Calibri"/>
              </a:rPr>
              <a:t>thres</a:t>
            </a:r>
            <a:r>
              <a:rPr sz="2800" spc="-5" dirty="0">
                <a:latin typeface="Calibri"/>
                <a:cs typeface="Calibri"/>
              </a:rPr>
              <a:t>h</a:t>
            </a:r>
            <a:r>
              <a:rPr sz="2800" spc="-20" dirty="0">
                <a:latin typeface="Calibri"/>
                <a:cs typeface="Calibri"/>
              </a:rPr>
              <a:t>o</a:t>
            </a:r>
            <a:r>
              <a:rPr sz="2800" spc="-15" dirty="0">
                <a:latin typeface="Calibri"/>
                <a:cs typeface="Calibri"/>
              </a:rPr>
              <a:t>ld</a:t>
            </a:r>
            <a:r>
              <a:rPr sz="2800" spc="-70" dirty="0">
                <a:latin typeface="Times New Roman"/>
                <a:cs typeface="Times New Roman"/>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20" dirty="0">
                <a:latin typeface="Calibri"/>
                <a:cs typeface="Calibri"/>
              </a:rPr>
              <a:t>outp</a:t>
            </a:r>
            <a:r>
              <a:rPr sz="2800" spc="-10" dirty="0">
                <a:latin typeface="Calibri"/>
                <a:cs typeface="Calibri"/>
              </a:rPr>
              <a:t>ut</a:t>
            </a:r>
            <a:r>
              <a:rPr sz="2800" spc="-70" dirty="0">
                <a:latin typeface="Times New Roman"/>
                <a:cs typeface="Times New Roman"/>
              </a:rPr>
              <a:t> </a:t>
            </a:r>
            <a:r>
              <a:rPr sz="2800" spc="-25" dirty="0">
                <a:latin typeface="Calibri"/>
                <a:cs typeface="Calibri"/>
              </a:rPr>
              <a:t>pow</a:t>
            </a:r>
            <a:r>
              <a:rPr sz="2800" dirty="0">
                <a:latin typeface="Calibri"/>
                <a:cs typeface="Calibri"/>
              </a:rPr>
              <a:t>e</a:t>
            </a:r>
            <a:r>
              <a:rPr sz="2800" spc="-10" dirty="0">
                <a:latin typeface="Calibri"/>
                <a:cs typeface="Calibri"/>
              </a:rPr>
              <a:t>r.</a:t>
            </a:r>
            <a:endParaRPr sz="2800">
              <a:latin typeface="Calibri"/>
              <a:cs typeface="Calibri"/>
            </a:endParaRPr>
          </a:p>
          <a:p>
            <a:pPr marL="241300" marR="5080" indent="-228600">
              <a:lnSpc>
                <a:spcPct val="127200"/>
              </a:lnSpc>
              <a:spcBef>
                <a:spcPts val="1055"/>
              </a:spcBef>
              <a:buFont typeface="Symbol"/>
              <a:buChar char=""/>
              <a:tabLst>
                <a:tab pos="241935" algn="l"/>
              </a:tabLst>
            </a:pPr>
            <a:r>
              <a:rPr sz="2800" spc="-20" dirty="0">
                <a:latin typeface="Calibri"/>
                <a:cs typeface="Calibri"/>
              </a:rPr>
              <a:t>Lo</a:t>
            </a:r>
            <a:r>
              <a:rPr sz="2800" spc="-15" dirty="0">
                <a:latin typeface="Calibri"/>
                <a:cs typeface="Calibri"/>
              </a:rPr>
              <a:t>wer-</a:t>
            </a:r>
            <a:r>
              <a:rPr sz="2800" dirty="0">
                <a:latin typeface="Calibri"/>
                <a:cs typeface="Calibri"/>
              </a:rPr>
              <a:t>l</a:t>
            </a:r>
            <a:r>
              <a:rPr sz="2800" spc="-15" dirty="0">
                <a:latin typeface="Calibri"/>
                <a:cs typeface="Calibri"/>
              </a:rPr>
              <a:t>e</a:t>
            </a:r>
            <a:r>
              <a:rPr sz="2800" spc="-5" dirty="0">
                <a:latin typeface="Calibri"/>
                <a:cs typeface="Calibri"/>
              </a:rPr>
              <a:t>v</a:t>
            </a:r>
            <a:r>
              <a:rPr sz="2800" spc="-15" dirty="0">
                <a:latin typeface="Calibri"/>
                <a:cs typeface="Calibri"/>
              </a:rPr>
              <a:t>el</a:t>
            </a:r>
            <a:r>
              <a:rPr sz="2800" spc="-190" dirty="0">
                <a:latin typeface="Times New Roman"/>
                <a:cs typeface="Times New Roman"/>
              </a:rPr>
              <a:t> </a:t>
            </a:r>
            <a:r>
              <a:rPr sz="2800" spc="-20" dirty="0">
                <a:latin typeface="Calibri"/>
                <a:cs typeface="Calibri"/>
              </a:rPr>
              <a:t>depopu</a:t>
            </a:r>
            <a:r>
              <a:rPr sz="2800" spc="-10" dirty="0">
                <a:latin typeface="Calibri"/>
                <a:cs typeface="Calibri"/>
              </a:rPr>
              <a:t>lat</a:t>
            </a:r>
            <a:r>
              <a:rPr sz="2800" dirty="0">
                <a:latin typeface="Calibri"/>
                <a:cs typeface="Calibri"/>
              </a:rPr>
              <a:t>i</a:t>
            </a:r>
            <a:r>
              <a:rPr sz="2800" spc="-20" dirty="0">
                <a:latin typeface="Calibri"/>
                <a:cs typeface="Calibri"/>
              </a:rPr>
              <a:t>o</a:t>
            </a:r>
            <a:r>
              <a:rPr sz="2800" spc="-15" dirty="0">
                <a:latin typeface="Calibri"/>
                <a:cs typeface="Calibri"/>
              </a:rPr>
              <a:t>n</a:t>
            </a:r>
            <a:r>
              <a:rPr sz="2800" spc="-200" dirty="0">
                <a:latin typeface="Times New Roman"/>
                <a:cs typeface="Times New Roman"/>
              </a:rPr>
              <a:t> </a:t>
            </a:r>
            <a:r>
              <a:rPr sz="2800" spc="-20" dirty="0">
                <a:latin typeface="Calibri"/>
                <a:cs typeface="Calibri"/>
              </a:rPr>
              <a:t>spee</a:t>
            </a:r>
            <a:r>
              <a:rPr sz="2800" spc="-15" dirty="0">
                <a:latin typeface="Calibri"/>
                <a:cs typeface="Calibri"/>
              </a:rPr>
              <a:t>d</a:t>
            </a:r>
            <a:r>
              <a:rPr sz="2800" spc="-195" dirty="0">
                <a:latin typeface="Times New Roman"/>
                <a:cs typeface="Times New Roman"/>
              </a:rPr>
              <a:t> </a:t>
            </a:r>
            <a:r>
              <a:rPr sz="2800" dirty="0">
                <a:latin typeface="Calibri"/>
                <a:cs typeface="Calibri"/>
              </a:rPr>
              <a:t>i</a:t>
            </a:r>
            <a:r>
              <a:rPr sz="2800" spc="-15" dirty="0">
                <a:latin typeface="Calibri"/>
                <a:cs typeface="Calibri"/>
              </a:rPr>
              <a:t>s</a:t>
            </a:r>
            <a:r>
              <a:rPr sz="2800" spc="-195" dirty="0">
                <a:latin typeface="Times New Roman"/>
                <a:cs typeface="Times New Roman"/>
              </a:rPr>
              <a:t> </a:t>
            </a:r>
            <a:r>
              <a:rPr sz="2800" spc="-10" dirty="0">
                <a:latin typeface="Calibri"/>
                <a:cs typeface="Calibri"/>
              </a:rPr>
              <a:t>crit</a:t>
            </a:r>
            <a:r>
              <a:rPr sz="2800" spc="-5" dirty="0">
                <a:latin typeface="Calibri"/>
                <a:cs typeface="Calibri"/>
              </a:rPr>
              <a:t>i</a:t>
            </a:r>
            <a:r>
              <a:rPr sz="2800" spc="-15" dirty="0">
                <a:latin typeface="Calibri"/>
                <a:cs typeface="Calibri"/>
              </a:rPr>
              <a:t>cal</a:t>
            </a:r>
            <a:r>
              <a:rPr sz="2800" spc="-195" dirty="0">
                <a:latin typeface="Times New Roman"/>
                <a:cs typeface="Times New Roman"/>
              </a:rPr>
              <a:t> </a:t>
            </a:r>
            <a:r>
              <a:rPr sz="2800" spc="-30" dirty="0">
                <a:latin typeface="Calibri"/>
                <a:cs typeface="Calibri"/>
              </a:rPr>
              <a:t>—</a:t>
            </a:r>
            <a:r>
              <a:rPr sz="2800" spc="-130" dirty="0">
                <a:latin typeface="Calibri"/>
                <a:cs typeface="Calibri"/>
              </a:rPr>
              <a:t> </a:t>
            </a:r>
            <a:r>
              <a:rPr sz="2800" spc="-20" dirty="0">
                <a:latin typeface="Calibri"/>
                <a:cs typeface="Calibri"/>
              </a:rPr>
              <a:t>des</a:t>
            </a:r>
            <a:r>
              <a:rPr sz="2800" spc="-15" dirty="0">
                <a:latin typeface="Calibri"/>
                <a:cs typeface="Calibri"/>
              </a:rPr>
              <a:t>igns</a:t>
            </a:r>
            <a:r>
              <a:rPr sz="2800" spc="-190" dirty="0">
                <a:latin typeface="Times New Roman"/>
                <a:cs typeface="Times New Roman"/>
              </a:rPr>
              <a:t> </a:t>
            </a:r>
            <a:r>
              <a:rPr sz="2800" spc="-20" dirty="0">
                <a:latin typeface="Calibri"/>
                <a:cs typeface="Calibri"/>
              </a:rPr>
              <a:t>favou</a:t>
            </a:r>
            <a:r>
              <a:rPr sz="2800" spc="-10" dirty="0">
                <a:latin typeface="Calibri"/>
                <a:cs typeface="Calibri"/>
              </a:rPr>
              <a:t>r</a:t>
            </a:r>
            <a:r>
              <a:rPr sz="2800" spc="-200" dirty="0">
                <a:latin typeface="Times New Roman"/>
                <a:cs typeface="Times New Roman"/>
              </a:rPr>
              <a:t> </a:t>
            </a:r>
            <a:r>
              <a:rPr sz="2800" spc="-15" dirty="0">
                <a:latin typeface="Calibri"/>
                <a:cs typeface="Calibri"/>
              </a:rPr>
              <a:t>f</a:t>
            </a:r>
            <a:r>
              <a:rPr sz="2800" spc="-5" dirty="0">
                <a:latin typeface="Calibri"/>
                <a:cs typeface="Calibri"/>
              </a:rPr>
              <a:t>o</a:t>
            </a:r>
            <a:r>
              <a:rPr sz="2800" spc="-20" dirty="0">
                <a:latin typeface="Calibri"/>
                <a:cs typeface="Calibri"/>
              </a:rPr>
              <a:t>u</a:t>
            </a:r>
            <a:r>
              <a:rPr sz="2800" dirty="0">
                <a:latin typeface="Calibri"/>
                <a:cs typeface="Calibri"/>
              </a:rPr>
              <a:t>r</a:t>
            </a:r>
            <a:r>
              <a:rPr sz="2800" spc="-15" dirty="0">
                <a:latin typeface="Calibri"/>
                <a:cs typeface="Calibri"/>
              </a:rPr>
              <a:t>-</a:t>
            </a:r>
            <a:r>
              <a:rPr sz="2800" dirty="0">
                <a:latin typeface="Calibri"/>
                <a:cs typeface="Calibri"/>
              </a:rPr>
              <a:t>l</a:t>
            </a:r>
            <a:r>
              <a:rPr sz="2800" spc="-15" dirty="0">
                <a:latin typeface="Calibri"/>
                <a:cs typeface="Calibri"/>
              </a:rPr>
              <a:t>evel</a:t>
            </a:r>
            <a:r>
              <a:rPr sz="2800" spc="-10" dirty="0">
                <a:latin typeface="Times New Roman"/>
                <a:cs typeface="Times New Roman"/>
              </a:rPr>
              <a:t> </a:t>
            </a:r>
            <a:r>
              <a:rPr sz="2800" spc="-20" dirty="0">
                <a:latin typeface="Calibri"/>
                <a:cs typeface="Calibri"/>
              </a:rPr>
              <a:t>system</a:t>
            </a:r>
            <a:r>
              <a:rPr sz="2800" spc="-15" dirty="0">
                <a:latin typeface="Calibri"/>
                <a:cs typeface="Calibri"/>
              </a:rPr>
              <a:t>s</a:t>
            </a:r>
            <a:r>
              <a:rPr sz="2800" spc="-60" dirty="0">
                <a:latin typeface="Times New Roman"/>
                <a:cs typeface="Times New Roman"/>
              </a:rPr>
              <a:t> </a:t>
            </a:r>
            <a:r>
              <a:rPr sz="2800" spc="-5" dirty="0">
                <a:latin typeface="Calibri"/>
                <a:cs typeface="Calibri"/>
              </a:rPr>
              <a:t>o</a:t>
            </a:r>
            <a:r>
              <a:rPr sz="2800" spc="-15" dirty="0">
                <a:latin typeface="Calibri"/>
                <a:cs typeface="Calibri"/>
              </a:rPr>
              <a:t>ver</a:t>
            </a:r>
            <a:r>
              <a:rPr sz="2800" spc="-70" dirty="0">
                <a:latin typeface="Times New Roman"/>
                <a:cs typeface="Times New Roman"/>
              </a:rPr>
              <a:t> </a:t>
            </a:r>
            <a:r>
              <a:rPr sz="2800" spc="-15" dirty="0">
                <a:latin typeface="Calibri"/>
                <a:cs typeface="Calibri"/>
              </a:rPr>
              <a:t>thre</a:t>
            </a:r>
            <a:r>
              <a:rPr sz="2800" spc="-10" dirty="0">
                <a:latin typeface="Calibri"/>
                <a:cs typeface="Calibri"/>
              </a:rPr>
              <a:t>e</a:t>
            </a:r>
            <a:r>
              <a:rPr sz="2800" spc="-15" dirty="0">
                <a:latin typeface="Calibri"/>
                <a:cs typeface="Calibri"/>
              </a:rPr>
              <a:t>-</a:t>
            </a:r>
            <a:r>
              <a:rPr sz="2800" spc="15" dirty="0">
                <a:latin typeface="Calibri"/>
                <a:cs typeface="Calibri"/>
              </a:rPr>
              <a:t>l</a:t>
            </a:r>
            <a:r>
              <a:rPr sz="2800" spc="-15" dirty="0">
                <a:latin typeface="Calibri"/>
                <a:cs typeface="Calibri"/>
              </a:rPr>
              <a:t>evel</a:t>
            </a:r>
            <a:r>
              <a:rPr sz="2800" dirty="0">
                <a:latin typeface="Calibri"/>
                <a:cs typeface="Calibri"/>
              </a:rPr>
              <a:t>.</a:t>
            </a:r>
            <a:endParaRPr sz="2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968684"/>
            <a:ext cx="10154920" cy="2709545"/>
          </a:xfrm>
          <a:prstGeom prst="rect">
            <a:avLst/>
          </a:prstGeom>
        </p:spPr>
        <p:txBody>
          <a:bodyPr vert="horz" wrap="square" lIns="0" tIns="0" rIns="0" bIns="0" rtlCol="0">
            <a:spAutoFit/>
          </a:bodyPr>
          <a:lstStyle/>
          <a:p>
            <a:pPr marL="241300" marR="5080" indent="-228600" algn="just">
              <a:lnSpc>
                <a:spcPct val="126800"/>
              </a:lnSpc>
              <a:buFont typeface="Symbol"/>
              <a:buChar char=""/>
              <a:tabLst>
                <a:tab pos="241935" algn="l"/>
              </a:tabLst>
            </a:pPr>
            <a:r>
              <a:rPr sz="2800" spc="-15" dirty="0">
                <a:latin typeface="Calibri"/>
                <a:cs typeface="Calibri"/>
              </a:rPr>
              <a:t>Resonator</a:t>
            </a:r>
            <a:r>
              <a:rPr sz="2800" spc="-140" dirty="0">
                <a:latin typeface="Times New Roman"/>
                <a:cs typeface="Times New Roman"/>
              </a:rPr>
              <a:t> </a:t>
            </a:r>
            <a:r>
              <a:rPr sz="2800" spc="-15" dirty="0">
                <a:latin typeface="Calibri"/>
                <a:cs typeface="Calibri"/>
              </a:rPr>
              <a:t>chara</a:t>
            </a:r>
            <a:r>
              <a:rPr sz="2800" spc="-10" dirty="0">
                <a:latin typeface="Calibri"/>
                <a:cs typeface="Calibri"/>
              </a:rPr>
              <a:t>cteri</a:t>
            </a:r>
            <a:r>
              <a:rPr sz="2800" spc="-20" dirty="0">
                <a:latin typeface="Calibri"/>
                <a:cs typeface="Calibri"/>
              </a:rPr>
              <a:t>st</a:t>
            </a:r>
            <a:r>
              <a:rPr sz="2800" spc="-10" dirty="0">
                <a:latin typeface="Calibri"/>
                <a:cs typeface="Calibri"/>
              </a:rPr>
              <a:t>ics</a:t>
            </a:r>
            <a:r>
              <a:rPr sz="2800" spc="-135" dirty="0">
                <a:latin typeface="Times New Roman"/>
                <a:cs typeface="Times New Roman"/>
              </a:rPr>
              <a:t> </a:t>
            </a:r>
            <a:r>
              <a:rPr sz="2800" spc="-15" dirty="0">
                <a:latin typeface="Calibri"/>
                <a:cs typeface="Calibri"/>
              </a:rPr>
              <a:t>(</a:t>
            </a:r>
            <a:r>
              <a:rPr sz="2800" spc="-5" dirty="0">
                <a:latin typeface="Calibri"/>
                <a:cs typeface="Calibri"/>
              </a:rPr>
              <a:t>l</a:t>
            </a:r>
            <a:r>
              <a:rPr sz="2800" spc="-20" dirty="0">
                <a:latin typeface="Calibri"/>
                <a:cs typeface="Calibri"/>
              </a:rPr>
              <a:t>oss</a:t>
            </a:r>
            <a:r>
              <a:rPr sz="2800" spc="-25" dirty="0">
                <a:latin typeface="Calibri"/>
                <a:cs typeface="Calibri"/>
              </a:rPr>
              <a:t>e</a:t>
            </a:r>
            <a:r>
              <a:rPr sz="2800" spc="-20" dirty="0">
                <a:latin typeface="Calibri"/>
                <a:cs typeface="Calibri"/>
              </a:rPr>
              <a:t>s</a:t>
            </a:r>
            <a:r>
              <a:rPr sz="2800" spc="-10" dirty="0">
                <a:latin typeface="Calibri"/>
                <a:cs typeface="Calibri"/>
              </a:rPr>
              <a:t>,</a:t>
            </a:r>
            <a:r>
              <a:rPr sz="2800" spc="-140" dirty="0">
                <a:latin typeface="Times New Roman"/>
                <a:cs typeface="Times New Roman"/>
              </a:rPr>
              <a:t> </a:t>
            </a:r>
            <a:r>
              <a:rPr sz="2800" spc="-20" dirty="0">
                <a:latin typeface="Calibri"/>
                <a:cs typeface="Calibri"/>
              </a:rPr>
              <a:t>mode</a:t>
            </a:r>
            <a:r>
              <a:rPr sz="2800" spc="-145" dirty="0">
                <a:latin typeface="Times New Roman"/>
                <a:cs typeface="Times New Roman"/>
              </a:rPr>
              <a:t> </a:t>
            </a:r>
            <a:r>
              <a:rPr sz="2800" spc="-20" dirty="0">
                <a:latin typeface="Calibri"/>
                <a:cs typeface="Calibri"/>
              </a:rPr>
              <a:t>sp</a:t>
            </a:r>
            <a:r>
              <a:rPr sz="2800" spc="-10" dirty="0">
                <a:latin typeface="Calibri"/>
                <a:cs typeface="Calibri"/>
              </a:rPr>
              <a:t>a</a:t>
            </a:r>
            <a:r>
              <a:rPr sz="2800" spc="-15" dirty="0">
                <a:latin typeface="Calibri"/>
                <a:cs typeface="Calibri"/>
              </a:rPr>
              <a:t>c</a:t>
            </a:r>
            <a:r>
              <a:rPr sz="2800" spc="-5" dirty="0">
                <a:latin typeface="Calibri"/>
                <a:cs typeface="Calibri"/>
              </a:rPr>
              <a:t>i</a:t>
            </a:r>
            <a:r>
              <a:rPr sz="2800" spc="-20" dirty="0">
                <a:latin typeface="Calibri"/>
                <a:cs typeface="Calibri"/>
              </a:rPr>
              <a:t>ng</a:t>
            </a:r>
            <a:r>
              <a:rPr sz="2800" spc="-10" dirty="0">
                <a:latin typeface="Calibri"/>
                <a:cs typeface="Calibri"/>
              </a:rPr>
              <a:t>)</a:t>
            </a:r>
            <a:r>
              <a:rPr sz="2800" spc="-145" dirty="0">
                <a:latin typeface="Times New Roman"/>
                <a:cs typeface="Times New Roman"/>
              </a:rPr>
              <a:t> </a:t>
            </a:r>
            <a:r>
              <a:rPr sz="2800" dirty="0">
                <a:latin typeface="Calibri"/>
                <a:cs typeface="Calibri"/>
              </a:rPr>
              <a:t>i</a:t>
            </a:r>
            <a:r>
              <a:rPr sz="2800" spc="-20" dirty="0">
                <a:latin typeface="Calibri"/>
                <a:cs typeface="Calibri"/>
              </a:rPr>
              <a:t>ntertw</a:t>
            </a:r>
            <a:r>
              <a:rPr sz="2800" spc="-5" dirty="0">
                <a:latin typeface="Calibri"/>
                <a:cs typeface="Calibri"/>
              </a:rPr>
              <a:t>i</a:t>
            </a:r>
            <a:r>
              <a:rPr sz="2800" spc="-20" dirty="0">
                <a:latin typeface="Calibri"/>
                <a:cs typeface="Calibri"/>
              </a:rPr>
              <a:t>n</a:t>
            </a:r>
            <a:r>
              <a:rPr sz="2800" spc="-15" dirty="0">
                <a:latin typeface="Calibri"/>
                <a:cs typeface="Calibri"/>
              </a:rPr>
              <a:t>e</a:t>
            </a:r>
            <a:r>
              <a:rPr sz="2800" spc="-135"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a:t>
            </a:r>
            <a:r>
              <a:rPr sz="2800" spc="-145"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10" dirty="0">
                <a:latin typeface="Times New Roman"/>
                <a:cs typeface="Times New Roman"/>
              </a:rPr>
              <a:t> </a:t>
            </a:r>
            <a:r>
              <a:rPr sz="2800" spc="-20" dirty="0">
                <a:latin typeface="Calibri"/>
                <a:cs typeface="Calibri"/>
              </a:rPr>
              <a:t>prof</a:t>
            </a:r>
            <a:r>
              <a:rPr sz="2800" spc="-10" dirty="0">
                <a:latin typeface="Calibri"/>
                <a:cs typeface="Calibri"/>
              </a:rPr>
              <a:t>i</a:t>
            </a:r>
            <a:r>
              <a:rPr sz="2800" dirty="0">
                <a:latin typeface="Calibri"/>
                <a:cs typeface="Calibri"/>
              </a:rPr>
              <a:t>l</a:t>
            </a:r>
            <a:r>
              <a:rPr sz="2800" spc="-15" dirty="0">
                <a:latin typeface="Calibri"/>
                <a:cs typeface="Calibri"/>
              </a:rPr>
              <a:t>e</a:t>
            </a:r>
            <a:r>
              <a:rPr sz="2800" spc="-70" dirty="0">
                <a:latin typeface="Times New Roman"/>
                <a:cs typeface="Times New Roman"/>
              </a:rPr>
              <a:t> </a:t>
            </a:r>
            <a:r>
              <a:rPr sz="2800" spc="-15" dirty="0">
                <a:latin typeface="Calibri"/>
                <a:cs typeface="Calibri"/>
              </a:rPr>
              <a:t>to</a:t>
            </a:r>
            <a:r>
              <a:rPr sz="2800" spc="-65" dirty="0">
                <a:latin typeface="Times New Roman"/>
                <a:cs typeface="Times New Roman"/>
              </a:rPr>
              <a:t> </a:t>
            </a:r>
            <a:r>
              <a:rPr sz="2800" spc="-20" dirty="0">
                <a:latin typeface="Calibri"/>
                <a:cs typeface="Calibri"/>
              </a:rPr>
              <a:t>determ</a:t>
            </a:r>
            <a:r>
              <a:rPr sz="2800" spc="0" dirty="0">
                <a:latin typeface="Calibri"/>
                <a:cs typeface="Calibri"/>
              </a:rPr>
              <a:t>i</a:t>
            </a:r>
            <a:r>
              <a:rPr sz="2800" spc="-20" dirty="0">
                <a:latin typeface="Calibri"/>
                <a:cs typeface="Calibri"/>
              </a:rPr>
              <a:t>n</a:t>
            </a:r>
            <a:r>
              <a:rPr sz="2800" spc="-15" dirty="0">
                <a:latin typeface="Calibri"/>
                <a:cs typeface="Calibri"/>
              </a:rPr>
              <a:t>e</a:t>
            </a:r>
            <a:r>
              <a:rPr sz="2800" spc="-60" dirty="0">
                <a:latin typeface="Times New Roman"/>
                <a:cs typeface="Times New Roman"/>
              </a:rPr>
              <a:t> </a:t>
            </a:r>
            <a:r>
              <a:rPr sz="2800" spc="-20" dirty="0">
                <a:latin typeface="Calibri"/>
                <a:cs typeface="Calibri"/>
              </a:rPr>
              <a:t>spectra</a:t>
            </a:r>
            <a:r>
              <a:rPr sz="2800" spc="-10" dirty="0">
                <a:latin typeface="Calibri"/>
                <a:cs typeface="Calibri"/>
              </a:rPr>
              <a:t>l</a:t>
            </a:r>
            <a:r>
              <a:rPr sz="2800" spc="-60" dirty="0">
                <a:latin typeface="Times New Roman"/>
                <a:cs typeface="Times New Roman"/>
              </a:rPr>
              <a:t> </a:t>
            </a:r>
            <a:r>
              <a:rPr sz="2800" spc="-20" dirty="0">
                <a:latin typeface="Calibri"/>
                <a:cs typeface="Calibri"/>
              </a:rPr>
              <a:t>output.</a:t>
            </a:r>
            <a:endParaRPr sz="2800">
              <a:latin typeface="Calibri"/>
              <a:cs typeface="Calibri"/>
            </a:endParaRPr>
          </a:p>
          <a:p>
            <a:pPr marL="241300" marR="8255" indent="-228600" algn="just">
              <a:lnSpc>
                <a:spcPct val="127200"/>
              </a:lnSpc>
              <a:spcBef>
                <a:spcPts val="1055"/>
              </a:spcBef>
              <a:buFont typeface="Symbol"/>
              <a:buChar char=""/>
              <a:tabLst>
                <a:tab pos="241935" algn="l"/>
              </a:tabLst>
            </a:pPr>
            <a:r>
              <a:rPr sz="2800" spc="-15" dirty="0">
                <a:latin typeface="Calibri"/>
                <a:cs typeface="Calibri"/>
              </a:rPr>
              <a:t>Mastery</a:t>
            </a:r>
            <a:r>
              <a:rPr sz="2800" dirty="0">
                <a:latin typeface="Times New Roman"/>
                <a:cs typeface="Times New Roman"/>
              </a:rPr>
              <a:t> </a:t>
            </a:r>
            <a:r>
              <a:rPr sz="2800" spc="-14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45" dirty="0">
                <a:latin typeface="Times New Roman"/>
                <a:cs typeface="Times New Roman"/>
              </a:rPr>
              <a:t> </a:t>
            </a:r>
            <a:r>
              <a:rPr sz="2800" spc="-15" dirty="0">
                <a:latin typeface="Calibri"/>
                <a:cs typeface="Calibri"/>
              </a:rPr>
              <a:t>these</a:t>
            </a:r>
            <a:r>
              <a:rPr sz="2800" dirty="0">
                <a:latin typeface="Times New Roman"/>
                <a:cs typeface="Times New Roman"/>
              </a:rPr>
              <a:t> </a:t>
            </a:r>
            <a:r>
              <a:rPr sz="2800" spc="-150" dirty="0">
                <a:latin typeface="Times New Roman"/>
                <a:cs typeface="Times New Roman"/>
              </a:rPr>
              <a:t> </a:t>
            </a:r>
            <a:r>
              <a:rPr sz="2800" spc="-20" dirty="0">
                <a:latin typeface="Calibri"/>
                <a:cs typeface="Calibri"/>
              </a:rPr>
              <a:t>fundam</a:t>
            </a:r>
            <a:r>
              <a:rPr sz="2800" spc="-5" dirty="0">
                <a:latin typeface="Calibri"/>
                <a:cs typeface="Calibri"/>
              </a:rPr>
              <a:t>e</a:t>
            </a:r>
            <a:r>
              <a:rPr sz="2800" spc="-20" dirty="0">
                <a:latin typeface="Calibri"/>
                <a:cs typeface="Calibri"/>
              </a:rPr>
              <a:t>nt</a:t>
            </a:r>
            <a:r>
              <a:rPr sz="2800" spc="-10" dirty="0">
                <a:latin typeface="Calibri"/>
                <a:cs typeface="Calibri"/>
              </a:rPr>
              <a:t>a</a:t>
            </a:r>
            <a:r>
              <a:rPr sz="2800" dirty="0">
                <a:latin typeface="Calibri"/>
                <a:cs typeface="Calibri"/>
              </a:rPr>
              <a:t>l</a:t>
            </a:r>
            <a:r>
              <a:rPr sz="2800" spc="-15" dirty="0">
                <a:latin typeface="Calibri"/>
                <a:cs typeface="Calibri"/>
              </a:rPr>
              <a:t>s</a:t>
            </a:r>
            <a:r>
              <a:rPr sz="2800" dirty="0">
                <a:latin typeface="Times New Roman"/>
                <a:cs typeface="Times New Roman"/>
              </a:rPr>
              <a:t> </a:t>
            </a:r>
            <a:r>
              <a:rPr sz="2800" spc="-140" dirty="0">
                <a:latin typeface="Times New Roman"/>
                <a:cs typeface="Times New Roman"/>
              </a:rPr>
              <a:t> </a:t>
            </a:r>
            <a:r>
              <a:rPr sz="2800" dirty="0">
                <a:latin typeface="Calibri"/>
                <a:cs typeface="Calibri"/>
              </a:rPr>
              <a:t>i</a:t>
            </a:r>
            <a:r>
              <a:rPr sz="2800" spc="-15" dirty="0">
                <a:latin typeface="Calibri"/>
                <a:cs typeface="Calibri"/>
              </a:rPr>
              <a:t>s</a:t>
            </a:r>
            <a:r>
              <a:rPr sz="2800" dirty="0">
                <a:latin typeface="Times New Roman"/>
                <a:cs typeface="Times New Roman"/>
              </a:rPr>
              <a:t> </a:t>
            </a:r>
            <a:r>
              <a:rPr sz="2800" spc="-140" dirty="0">
                <a:latin typeface="Times New Roman"/>
                <a:cs typeface="Times New Roman"/>
              </a:rPr>
              <a:t> </a:t>
            </a:r>
            <a:r>
              <a:rPr sz="2800" spc="-20" dirty="0">
                <a:latin typeface="Calibri"/>
                <a:cs typeface="Calibri"/>
              </a:rPr>
              <a:t>prer</a:t>
            </a:r>
            <a:r>
              <a:rPr sz="2800" spc="-15" dirty="0">
                <a:latin typeface="Calibri"/>
                <a:cs typeface="Calibri"/>
              </a:rPr>
              <a:t>equis</a:t>
            </a:r>
            <a:r>
              <a:rPr sz="2800" spc="-10" dirty="0">
                <a:latin typeface="Calibri"/>
                <a:cs typeface="Calibri"/>
              </a:rPr>
              <a:t>ite</a:t>
            </a:r>
            <a:r>
              <a:rPr sz="2800" dirty="0">
                <a:latin typeface="Times New Roman"/>
                <a:cs typeface="Times New Roman"/>
              </a:rPr>
              <a:t> </a:t>
            </a:r>
            <a:r>
              <a:rPr sz="2800" spc="-145" dirty="0">
                <a:latin typeface="Times New Roman"/>
                <a:cs typeface="Times New Roman"/>
              </a:rPr>
              <a:t> </a:t>
            </a:r>
            <a:r>
              <a:rPr sz="2800" spc="-20" dirty="0">
                <a:latin typeface="Calibri"/>
                <a:cs typeface="Calibri"/>
              </a:rPr>
              <a:t>fo</a:t>
            </a:r>
            <a:r>
              <a:rPr sz="2800" spc="-10" dirty="0">
                <a:latin typeface="Calibri"/>
                <a:cs typeface="Calibri"/>
              </a:rPr>
              <a:t>r</a:t>
            </a:r>
            <a:r>
              <a:rPr sz="2800" dirty="0">
                <a:latin typeface="Times New Roman"/>
                <a:cs typeface="Times New Roman"/>
              </a:rPr>
              <a:t> </a:t>
            </a:r>
            <a:r>
              <a:rPr sz="2800" spc="-135" dirty="0">
                <a:latin typeface="Times New Roman"/>
                <a:cs typeface="Times New Roman"/>
              </a:rPr>
              <a:t> </a:t>
            </a:r>
            <a:r>
              <a:rPr sz="2800" spc="-20" dirty="0">
                <a:latin typeface="Calibri"/>
                <a:cs typeface="Calibri"/>
              </a:rPr>
              <a:t>un</a:t>
            </a:r>
            <a:r>
              <a:rPr sz="2800" spc="-30" dirty="0">
                <a:latin typeface="Calibri"/>
                <a:cs typeface="Calibri"/>
              </a:rPr>
              <a:t>d</a:t>
            </a:r>
            <a:r>
              <a:rPr sz="2800" spc="-10" dirty="0">
                <a:latin typeface="Calibri"/>
                <a:cs typeface="Calibri"/>
              </a:rPr>
              <a:t>ersta</a:t>
            </a:r>
            <a:r>
              <a:rPr sz="2800" spc="-20" dirty="0">
                <a:latin typeface="Calibri"/>
                <a:cs typeface="Calibri"/>
              </a:rPr>
              <a:t>nd</a:t>
            </a:r>
            <a:r>
              <a:rPr sz="2800" spc="-10" dirty="0">
                <a:latin typeface="Calibri"/>
                <a:cs typeface="Calibri"/>
              </a:rPr>
              <a:t>i</a:t>
            </a:r>
            <a:r>
              <a:rPr sz="2800" spc="-20" dirty="0">
                <a:latin typeface="Calibri"/>
                <a:cs typeface="Calibri"/>
              </a:rPr>
              <a:t>ng</a:t>
            </a:r>
            <a:r>
              <a:rPr sz="2800" spc="-15" dirty="0">
                <a:latin typeface="Times New Roman"/>
                <a:cs typeface="Times New Roman"/>
              </a:rPr>
              <a:t> </a:t>
            </a:r>
            <a:r>
              <a:rPr sz="2800" spc="-20" dirty="0">
                <a:latin typeface="Calibri"/>
                <a:cs typeface="Calibri"/>
              </a:rPr>
              <a:t>s</a:t>
            </a:r>
            <a:r>
              <a:rPr sz="2800" spc="-10" dirty="0">
                <a:latin typeface="Calibri"/>
                <a:cs typeface="Calibri"/>
              </a:rPr>
              <a:t>i</a:t>
            </a:r>
            <a:r>
              <a:rPr sz="2800" spc="-20" dirty="0">
                <a:latin typeface="Calibri"/>
                <a:cs typeface="Calibri"/>
              </a:rPr>
              <a:t>ng</a:t>
            </a:r>
            <a:r>
              <a:rPr sz="2800" spc="-10" dirty="0">
                <a:latin typeface="Calibri"/>
                <a:cs typeface="Calibri"/>
              </a:rPr>
              <a:t>le</a:t>
            </a:r>
            <a:r>
              <a:rPr sz="2800" spc="-15" dirty="0">
                <a:latin typeface="Calibri"/>
                <a:cs typeface="Calibri"/>
              </a:rPr>
              <a:t>-</a:t>
            </a:r>
            <a:r>
              <a:rPr sz="2800" spc="-25" dirty="0">
                <a:latin typeface="Calibri"/>
                <a:cs typeface="Calibri"/>
              </a:rPr>
              <a:t>m</a:t>
            </a:r>
            <a:r>
              <a:rPr sz="2800" spc="-10" dirty="0">
                <a:latin typeface="Calibri"/>
                <a:cs typeface="Calibri"/>
              </a:rPr>
              <a:t>o</a:t>
            </a:r>
            <a:r>
              <a:rPr sz="2800" spc="-20" dirty="0">
                <a:latin typeface="Calibri"/>
                <a:cs typeface="Calibri"/>
              </a:rPr>
              <a:t>d</a:t>
            </a:r>
            <a:r>
              <a:rPr sz="2800" spc="-15" dirty="0">
                <a:latin typeface="Calibri"/>
                <a:cs typeface="Calibri"/>
              </a:rPr>
              <a:t>e</a:t>
            </a:r>
            <a:r>
              <a:rPr sz="2800" dirty="0">
                <a:latin typeface="Times New Roman"/>
                <a:cs typeface="Times New Roman"/>
              </a:rPr>
              <a:t> </a:t>
            </a:r>
            <a:r>
              <a:rPr sz="2800" spc="-120" dirty="0">
                <a:latin typeface="Times New Roman"/>
                <a:cs typeface="Times New Roman"/>
              </a:rPr>
              <a:t> </a:t>
            </a:r>
            <a:r>
              <a:rPr sz="2800" spc="-20" dirty="0">
                <a:latin typeface="Calibri"/>
                <a:cs typeface="Calibri"/>
              </a:rPr>
              <a:t>op</a:t>
            </a:r>
            <a:r>
              <a:rPr sz="2800" spc="-10" dirty="0">
                <a:latin typeface="Calibri"/>
                <a:cs typeface="Calibri"/>
              </a:rPr>
              <a:t>e</a:t>
            </a:r>
            <a:r>
              <a:rPr sz="2800" spc="-15" dirty="0">
                <a:latin typeface="Calibri"/>
                <a:cs typeface="Calibri"/>
              </a:rPr>
              <a:t>ra</a:t>
            </a:r>
            <a:r>
              <a:rPr sz="2800" spc="-5" dirty="0">
                <a:latin typeface="Calibri"/>
                <a:cs typeface="Calibri"/>
              </a:rPr>
              <a:t>t</a:t>
            </a:r>
            <a:r>
              <a:rPr sz="2800" dirty="0">
                <a:latin typeface="Calibri"/>
                <a:cs typeface="Calibri"/>
              </a:rPr>
              <a:t>i</a:t>
            </a:r>
            <a:r>
              <a:rPr sz="2800" spc="-20" dirty="0">
                <a:latin typeface="Calibri"/>
                <a:cs typeface="Calibri"/>
              </a:rPr>
              <a:t>on</a:t>
            </a:r>
            <a:r>
              <a:rPr sz="2800" spc="-10" dirty="0">
                <a:latin typeface="Calibri"/>
                <a:cs typeface="Calibri"/>
              </a:rPr>
              <a:t>,</a:t>
            </a:r>
            <a:r>
              <a:rPr sz="2800" dirty="0">
                <a:latin typeface="Times New Roman"/>
                <a:cs typeface="Times New Roman"/>
              </a:rPr>
              <a:t> </a:t>
            </a:r>
            <a:r>
              <a:rPr sz="2800" spc="-120" dirty="0">
                <a:latin typeface="Times New Roman"/>
                <a:cs typeface="Times New Roman"/>
              </a:rPr>
              <a:t> </a:t>
            </a:r>
            <a:r>
              <a:rPr sz="2800" spc="-20" dirty="0">
                <a:latin typeface="Calibri"/>
                <a:cs typeface="Calibri"/>
              </a:rPr>
              <a:t>freq</a:t>
            </a:r>
            <a:r>
              <a:rPr sz="2800" spc="-5" dirty="0">
                <a:latin typeface="Calibri"/>
                <a:cs typeface="Calibri"/>
              </a:rPr>
              <a:t>u</a:t>
            </a:r>
            <a:r>
              <a:rPr sz="2800" spc="-15" dirty="0">
                <a:latin typeface="Calibri"/>
                <a:cs typeface="Calibri"/>
              </a:rPr>
              <a:t>ency</a:t>
            </a:r>
            <a:r>
              <a:rPr sz="2800" dirty="0">
                <a:latin typeface="Times New Roman"/>
                <a:cs typeface="Times New Roman"/>
              </a:rPr>
              <a:t> </a:t>
            </a:r>
            <a:r>
              <a:rPr sz="2800" spc="-120" dirty="0">
                <a:latin typeface="Times New Roman"/>
                <a:cs typeface="Times New Roman"/>
              </a:rPr>
              <a:t> </a:t>
            </a:r>
            <a:r>
              <a:rPr sz="2800" spc="-20" dirty="0">
                <a:latin typeface="Calibri"/>
                <a:cs typeface="Calibri"/>
              </a:rPr>
              <a:t>stab</a:t>
            </a:r>
            <a:r>
              <a:rPr sz="2800" spc="-10" dirty="0">
                <a:latin typeface="Calibri"/>
                <a:cs typeface="Calibri"/>
              </a:rPr>
              <a:t>i</a:t>
            </a:r>
            <a:r>
              <a:rPr sz="2800" spc="5" dirty="0">
                <a:latin typeface="Calibri"/>
                <a:cs typeface="Calibri"/>
              </a:rPr>
              <a:t>l</a:t>
            </a:r>
            <a:r>
              <a:rPr sz="2800" dirty="0">
                <a:latin typeface="Calibri"/>
                <a:cs typeface="Calibri"/>
              </a:rPr>
              <a:t>i</a:t>
            </a:r>
            <a:r>
              <a:rPr sz="2800" spc="-15" dirty="0">
                <a:latin typeface="Calibri"/>
                <a:cs typeface="Calibri"/>
              </a:rPr>
              <a:t>z</a:t>
            </a:r>
            <a:r>
              <a:rPr sz="2800" spc="-10" dirty="0">
                <a:latin typeface="Calibri"/>
                <a:cs typeface="Calibri"/>
              </a:rPr>
              <a:t>ati</a:t>
            </a:r>
            <a:r>
              <a:rPr sz="2800" spc="-20" dirty="0">
                <a:latin typeface="Calibri"/>
                <a:cs typeface="Calibri"/>
              </a:rPr>
              <a:t>on</a:t>
            </a:r>
            <a:r>
              <a:rPr sz="2800" spc="-10" dirty="0">
                <a:latin typeface="Calibri"/>
                <a:cs typeface="Calibri"/>
              </a:rPr>
              <a:t>,</a:t>
            </a:r>
            <a:r>
              <a:rPr sz="2800" dirty="0">
                <a:latin typeface="Times New Roman"/>
                <a:cs typeface="Times New Roman"/>
              </a:rPr>
              <a:t> </a:t>
            </a:r>
            <a:r>
              <a:rPr sz="2800" spc="-120" dirty="0">
                <a:latin typeface="Times New Roman"/>
                <a:cs typeface="Times New Roman"/>
              </a:rPr>
              <a:t> </a:t>
            </a:r>
            <a:r>
              <a:rPr sz="2800" spc="-15" dirty="0">
                <a:latin typeface="Calibri"/>
                <a:cs typeface="Calibri"/>
              </a:rPr>
              <a:t>a</a:t>
            </a:r>
            <a:r>
              <a:rPr sz="2800" spc="-30" dirty="0">
                <a:latin typeface="Calibri"/>
                <a:cs typeface="Calibri"/>
              </a:rPr>
              <a:t>n</a:t>
            </a:r>
            <a:r>
              <a:rPr sz="2800" spc="-15" dirty="0">
                <a:latin typeface="Calibri"/>
                <a:cs typeface="Calibri"/>
              </a:rPr>
              <a:t>d</a:t>
            </a:r>
            <a:r>
              <a:rPr sz="2800" dirty="0">
                <a:latin typeface="Times New Roman"/>
                <a:cs typeface="Times New Roman"/>
              </a:rPr>
              <a:t> </a:t>
            </a:r>
            <a:r>
              <a:rPr sz="2800" spc="-125" dirty="0">
                <a:latin typeface="Times New Roman"/>
                <a:cs typeface="Times New Roman"/>
              </a:rPr>
              <a:t> </a:t>
            </a:r>
            <a:r>
              <a:rPr sz="2800" spc="-5" dirty="0">
                <a:latin typeface="Calibri"/>
                <a:cs typeface="Calibri"/>
              </a:rPr>
              <a:t>t</a:t>
            </a:r>
            <a:r>
              <a:rPr sz="2800" spc="-20" dirty="0">
                <a:latin typeface="Calibri"/>
                <a:cs typeface="Calibri"/>
              </a:rPr>
              <a:t>un</a:t>
            </a:r>
            <a:r>
              <a:rPr sz="2800" spc="-10" dirty="0">
                <a:latin typeface="Calibri"/>
                <a:cs typeface="Calibri"/>
              </a:rPr>
              <a:t>a</a:t>
            </a:r>
            <a:r>
              <a:rPr sz="2800" spc="-20" dirty="0">
                <a:latin typeface="Calibri"/>
                <a:cs typeface="Calibri"/>
              </a:rPr>
              <a:t>b</a:t>
            </a:r>
            <a:r>
              <a:rPr sz="2800" dirty="0">
                <a:latin typeface="Calibri"/>
                <a:cs typeface="Calibri"/>
              </a:rPr>
              <a:t>l</a:t>
            </a:r>
            <a:r>
              <a:rPr sz="2800" spc="-15" dirty="0">
                <a:latin typeface="Calibri"/>
                <a:cs typeface="Calibri"/>
              </a:rPr>
              <a:t>e</a:t>
            </a:r>
            <a:r>
              <a:rPr sz="2800" dirty="0">
                <a:latin typeface="Times New Roman"/>
                <a:cs typeface="Times New Roman"/>
              </a:rPr>
              <a:t> </a:t>
            </a:r>
            <a:r>
              <a:rPr sz="2800" spc="-12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ser</a:t>
            </a:r>
            <a:r>
              <a:rPr sz="2800" spc="-15" dirty="0">
                <a:latin typeface="Times New Roman"/>
                <a:cs typeface="Times New Roman"/>
              </a:rPr>
              <a:t> </a:t>
            </a:r>
            <a:r>
              <a:rPr sz="2800" spc="-15" dirty="0">
                <a:latin typeface="Calibri"/>
                <a:cs typeface="Calibri"/>
              </a:rPr>
              <a:t>archite</a:t>
            </a:r>
            <a:r>
              <a:rPr sz="2800" spc="-10" dirty="0">
                <a:latin typeface="Calibri"/>
                <a:cs typeface="Calibri"/>
              </a:rPr>
              <a:t>c</a:t>
            </a:r>
            <a:r>
              <a:rPr sz="2800" spc="-15" dirty="0">
                <a:latin typeface="Calibri"/>
                <a:cs typeface="Calibri"/>
              </a:rPr>
              <a:t>tures</a:t>
            </a:r>
            <a:r>
              <a:rPr sz="2800" spc="-70" dirty="0">
                <a:latin typeface="Times New Roman"/>
                <a:cs typeface="Times New Roman"/>
              </a:rPr>
              <a:t> </a:t>
            </a:r>
            <a:r>
              <a:rPr sz="2800" spc="5" dirty="0">
                <a:latin typeface="Calibri"/>
                <a:cs typeface="Calibri"/>
              </a:rPr>
              <a:t>i</a:t>
            </a:r>
            <a:r>
              <a:rPr sz="2800" spc="-15" dirty="0">
                <a:latin typeface="Calibri"/>
                <a:cs typeface="Calibri"/>
              </a:rPr>
              <a:t>n</a:t>
            </a:r>
            <a:r>
              <a:rPr sz="2800" spc="-70" dirty="0">
                <a:latin typeface="Times New Roman"/>
                <a:cs typeface="Times New Roman"/>
              </a:rPr>
              <a:t> </a:t>
            </a:r>
            <a:r>
              <a:rPr sz="2800" spc="-20" dirty="0">
                <a:latin typeface="Calibri"/>
                <a:cs typeface="Calibri"/>
              </a:rPr>
              <a:t>sub</a:t>
            </a:r>
            <a:r>
              <a:rPr sz="2800" spc="-10" dirty="0">
                <a:latin typeface="Calibri"/>
                <a:cs typeface="Calibri"/>
              </a:rPr>
              <a:t>s</a:t>
            </a:r>
            <a:r>
              <a:rPr sz="2800" spc="-15" dirty="0">
                <a:latin typeface="Calibri"/>
                <a:cs typeface="Calibri"/>
              </a:rPr>
              <a:t>equent</a:t>
            </a:r>
            <a:r>
              <a:rPr sz="2800" spc="-85" dirty="0">
                <a:latin typeface="Times New Roman"/>
                <a:cs typeface="Times New Roman"/>
              </a:rPr>
              <a:t> </a:t>
            </a:r>
            <a:r>
              <a:rPr sz="2800" spc="-20" dirty="0">
                <a:latin typeface="Calibri"/>
                <a:cs typeface="Calibri"/>
              </a:rPr>
              <a:t>s</a:t>
            </a:r>
            <a:r>
              <a:rPr sz="2800" spc="-5" dirty="0">
                <a:latin typeface="Calibri"/>
                <a:cs typeface="Calibri"/>
              </a:rPr>
              <a:t>e</a:t>
            </a:r>
            <a:r>
              <a:rPr sz="2800" spc="-15" dirty="0">
                <a:latin typeface="Calibri"/>
                <a:cs typeface="Calibri"/>
              </a:rPr>
              <a:t>ct</a:t>
            </a:r>
            <a:r>
              <a:rPr sz="2800" spc="-5" dirty="0">
                <a:latin typeface="Calibri"/>
                <a:cs typeface="Calibri"/>
              </a:rPr>
              <a:t>i</a:t>
            </a:r>
            <a:r>
              <a:rPr sz="2800" spc="-20" dirty="0">
                <a:latin typeface="Calibri"/>
                <a:cs typeface="Calibri"/>
              </a:rPr>
              <a:t>ons.</a:t>
            </a:r>
            <a:endParaRPr sz="2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97" y="968684"/>
            <a:ext cx="10158730" cy="2166620"/>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Lst>
            </a:pPr>
            <a:r>
              <a:rPr sz="2800" spc="-20" dirty="0">
                <a:latin typeface="Calibri"/>
                <a:cs typeface="Calibri"/>
              </a:rPr>
              <a:t>Opt</a:t>
            </a:r>
            <a:r>
              <a:rPr sz="2800" spc="-10" dirty="0">
                <a:latin typeface="Calibri"/>
                <a:cs typeface="Calibri"/>
              </a:rPr>
              <a:t>ical</a:t>
            </a:r>
            <a:r>
              <a:rPr sz="2800" spc="50" dirty="0">
                <a:latin typeface="Times New Roman"/>
                <a:cs typeface="Times New Roman"/>
              </a:rPr>
              <a:t> </a:t>
            </a:r>
            <a:r>
              <a:rPr sz="2800" spc="-15" dirty="0">
                <a:latin typeface="Calibri"/>
                <a:cs typeface="Calibri"/>
              </a:rPr>
              <a:t>resonator</a:t>
            </a:r>
            <a:r>
              <a:rPr sz="2800" spc="45" dirty="0">
                <a:latin typeface="Times New Roman"/>
                <a:cs typeface="Times New Roman"/>
              </a:rPr>
              <a:t> </a:t>
            </a:r>
            <a:r>
              <a:rPr sz="2800" spc="-30" dirty="0">
                <a:latin typeface="Calibri"/>
                <a:cs typeface="Calibri"/>
              </a:rPr>
              <a:t>—</a:t>
            </a:r>
            <a:r>
              <a:rPr sz="2800" spc="120" dirty="0">
                <a:latin typeface="Calibri"/>
                <a:cs typeface="Calibri"/>
              </a:rPr>
              <a:t> </a:t>
            </a:r>
            <a:r>
              <a:rPr sz="2800" spc="-15" dirty="0">
                <a:latin typeface="Calibri"/>
                <a:cs typeface="Calibri"/>
              </a:rPr>
              <a:t>typi</a:t>
            </a:r>
            <a:r>
              <a:rPr sz="2800" spc="-10" dirty="0">
                <a:latin typeface="Calibri"/>
                <a:cs typeface="Calibri"/>
              </a:rPr>
              <a:t>c</a:t>
            </a:r>
            <a:r>
              <a:rPr sz="2800" spc="-15" dirty="0">
                <a:latin typeface="Calibri"/>
                <a:cs typeface="Calibri"/>
              </a:rPr>
              <a:t>a</a:t>
            </a:r>
            <a:r>
              <a:rPr sz="2800" spc="-5" dirty="0">
                <a:latin typeface="Calibri"/>
                <a:cs typeface="Calibri"/>
              </a:rPr>
              <a:t>l</a:t>
            </a:r>
            <a:r>
              <a:rPr sz="2800" dirty="0">
                <a:latin typeface="Calibri"/>
                <a:cs typeface="Calibri"/>
              </a:rPr>
              <a:t>l</a:t>
            </a:r>
            <a:r>
              <a:rPr sz="2800" spc="-15" dirty="0">
                <a:latin typeface="Calibri"/>
                <a:cs typeface="Calibri"/>
              </a:rPr>
              <a:t>y</a:t>
            </a:r>
            <a:r>
              <a:rPr sz="2800" spc="35" dirty="0">
                <a:latin typeface="Times New Roman"/>
                <a:cs typeface="Times New Roman"/>
              </a:rPr>
              <a:t> </a:t>
            </a:r>
            <a:r>
              <a:rPr sz="2800" spc="-25" dirty="0">
                <a:latin typeface="Calibri"/>
                <a:cs typeface="Calibri"/>
              </a:rPr>
              <a:t>t</a:t>
            </a:r>
            <a:r>
              <a:rPr sz="2800" spc="-20" dirty="0">
                <a:latin typeface="Calibri"/>
                <a:cs typeface="Calibri"/>
              </a:rPr>
              <a:t>wo</a:t>
            </a:r>
            <a:r>
              <a:rPr sz="2800" spc="45" dirty="0">
                <a:latin typeface="Times New Roman"/>
                <a:cs typeface="Times New Roman"/>
              </a:rPr>
              <a:t> </a:t>
            </a:r>
            <a:r>
              <a:rPr sz="2800" spc="-20" dirty="0">
                <a:latin typeface="Calibri"/>
                <a:cs typeface="Calibri"/>
              </a:rPr>
              <a:t>o</a:t>
            </a:r>
            <a:r>
              <a:rPr sz="2800" spc="-10" dirty="0">
                <a:latin typeface="Calibri"/>
                <a:cs typeface="Calibri"/>
              </a:rPr>
              <a:t>r</a:t>
            </a:r>
            <a:r>
              <a:rPr sz="2800" spc="40" dirty="0">
                <a:latin typeface="Times New Roman"/>
                <a:cs typeface="Times New Roman"/>
              </a:rPr>
              <a:t> </a:t>
            </a:r>
            <a:r>
              <a:rPr sz="2800" spc="-20" dirty="0">
                <a:latin typeface="Calibri"/>
                <a:cs typeface="Calibri"/>
              </a:rPr>
              <a:t>mo</a:t>
            </a:r>
            <a:r>
              <a:rPr sz="2800" spc="-5" dirty="0">
                <a:latin typeface="Calibri"/>
                <a:cs typeface="Calibri"/>
              </a:rPr>
              <a:t>r</a:t>
            </a:r>
            <a:r>
              <a:rPr sz="2800" spc="-15" dirty="0">
                <a:latin typeface="Calibri"/>
                <a:cs typeface="Calibri"/>
              </a:rPr>
              <a:t>e</a:t>
            </a:r>
            <a:r>
              <a:rPr sz="2800" spc="40" dirty="0">
                <a:latin typeface="Times New Roman"/>
                <a:cs typeface="Times New Roman"/>
              </a:rPr>
              <a:t> </a:t>
            </a:r>
            <a:r>
              <a:rPr sz="2800" spc="-15" dirty="0">
                <a:latin typeface="Calibri"/>
                <a:cs typeface="Calibri"/>
              </a:rPr>
              <a:t>mirrors</a:t>
            </a:r>
            <a:r>
              <a:rPr sz="2800" spc="40" dirty="0">
                <a:latin typeface="Times New Roman"/>
                <a:cs typeface="Times New Roman"/>
              </a:rPr>
              <a:t> </a:t>
            </a:r>
            <a:r>
              <a:rPr sz="2800" spc="-5" dirty="0">
                <a:latin typeface="Calibri"/>
                <a:cs typeface="Calibri"/>
              </a:rPr>
              <a:t>f</a:t>
            </a:r>
            <a:r>
              <a:rPr sz="2800" spc="-25" dirty="0">
                <a:latin typeface="Calibri"/>
                <a:cs typeface="Calibri"/>
              </a:rPr>
              <a:t>orm</a:t>
            </a:r>
            <a:r>
              <a:rPr sz="2800" spc="-10" dirty="0">
                <a:latin typeface="Calibri"/>
                <a:cs typeface="Calibri"/>
              </a:rPr>
              <a:t>i</a:t>
            </a:r>
            <a:r>
              <a:rPr sz="2800" spc="-20" dirty="0">
                <a:latin typeface="Calibri"/>
                <a:cs typeface="Calibri"/>
              </a:rPr>
              <a:t>n</a:t>
            </a:r>
            <a:r>
              <a:rPr sz="2800" spc="-15" dirty="0">
                <a:latin typeface="Calibri"/>
                <a:cs typeface="Calibri"/>
              </a:rPr>
              <a:t>g</a:t>
            </a:r>
            <a:r>
              <a:rPr sz="2800" spc="40" dirty="0">
                <a:latin typeface="Times New Roman"/>
                <a:cs typeface="Times New Roman"/>
              </a:rPr>
              <a:t> </a:t>
            </a:r>
            <a:r>
              <a:rPr sz="2800" spc="-15" dirty="0">
                <a:latin typeface="Calibri"/>
                <a:cs typeface="Calibri"/>
              </a:rPr>
              <a:t>a</a:t>
            </a:r>
            <a:r>
              <a:rPr sz="2800" spc="45" dirty="0">
                <a:latin typeface="Times New Roman"/>
                <a:cs typeface="Times New Roman"/>
              </a:rPr>
              <a:t> </a:t>
            </a:r>
            <a:r>
              <a:rPr sz="2800" spc="-5" dirty="0">
                <a:latin typeface="Calibri"/>
                <a:cs typeface="Calibri"/>
              </a:rPr>
              <a:t>F</a:t>
            </a:r>
            <a:r>
              <a:rPr sz="2800" spc="-15" dirty="0">
                <a:latin typeface="Calibri"/>
                <a:cs typeface="Calibri"/>
              </a:rPr>
              <a:t>abr</a:t>
            </a:r>
            <a:r>
              <a:rPr sz="2800" spc="25" dirty="0">
                <a:latin typeface="Calibri"/>
                <a:cs typeface="Calibri"/>
              </a:rPr>
              <a:t>y</a:t>
            </a:r>
            <a:r>
              <a:rPr sz="2800" spc="-15" dirty="0">
                <a:latin typeface="Calibri"/>
                <a:cs typeface="Calibri"/>
              </a:rPr>
              <a:t>–</a:t>
            </a:r>
            <a:r>
              <a:rPr sz="2800" spc="-10" dirty="0">
                <a:latin typeface="Calibri"/>
                <a:cs typeface="Calibri"/>
              </a:rPr>
              <a:t> </a:t>
            </a:r>
            <a:r>
              <a:rPr sz="2800" spc="-15" dirty="0">
                <a:latin typeface="Calibri"/>
                <a:cs typeface="Calibri"/>
              </a:rPr>
              <a:t>Pé</a:t>
            </a:r>
            <a:r>
              <a:rPr sz="2800" spc="-20" dirty="0">
                <a:latin typeface="Calibri"/>
                <a:cs typeface="Calibri"/>
              </a:rPr>
              <a:t>ro</a:t>
            </a:r>
            <a:r>
              <a:rPr sz="2800" spc="-10" dirty="0">
                <a:latin typeface="Calibri"/>
                <a:cs typeface="Calibri"/>
              </a:rPr>
              <a:t>t</a:t>
            </a:r>
            <a:r>
              <a:rPr sz="2800" spc="-70" dirty="0">
                <a:latin typeface="Times New Roman"/>
                <a:cs typeface="Times New Roman"/>
              </a:rPr>
              <a:t> </a:t>
            </a:r>
            <a:r>
              <a:rPr sz="2800" spc="-10" dirty="0">
                <a:latin typeface="Calibri"/>
                <a:cs typeface="Calibri"/>
              </a:rPr>
              <a:t>c</a:t>
            </a:r>
            <a:r>
              <a:rPr sz="2800" spc="-15" dirty="0">
                <a:latin typeface="Calibri"/>
                <a:cs typeface="Calibri"/>
              </a:rPr>
              <a:t>avi</a:t>
            </a:r>
            <a:r>
              <a:rPr sz="2800" dirty="0">
                <a:latin typeface="Calibri"/>
                <a:cs typeface="Calibri"/>
              </a:rPr>
              <a:t>t</a:t>
            </a:r>
            <a:r>
              <a:rPr sz="2800" spc="-15" dirty="0">
                <a:latin typeface="Calibri"/>
                <a:cs typeface="Calibri"/>
              </a:rPr>
              <a:t>y</a:t>
            </a:r>
            <a:r>
              <a:rPr sz="2800" spc="-65" dirty="0">
                <a:latin typeface="Times New Roman"/>
                <a:cs typeface="Times New Roman"/>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5" dirty="0">
                <a:latin typeface="Calibri"/>
                <a:cs typeface="Calibri"/>
              </a:rPr>
              <a:t>l</a:t>
            </a:r>
            <a:r>
              <a:rPr sz="2800" spc="-15" dirty="0">
                <a:latin typeface="Calibri"/>
                <a:cs typeface="Calibri"/>
              </a:rPr>
              <a:t>ength</a:t>
            </a:r>
            <a:r>
              <a:rPr sz="2800" spc="-70" dirty="0">
                <a:latin typeface="Times New Roman"/>
                <a:cs typeface="Times New Roman"/>
              </a:rPr>
              <a:t> </a:t>
            </a:r>
            <a:r>
              <a:rPr sz="2800" spc="55" dirty="0">
                <a:latin typeface="Cambria Math"/>
                <a:cs typeface="Cambria Math"/>
              </a:rPr>
              <a:t>𝑑</a:t>
            </a:r>
            <a:r>
              <a:rPr sz="2800" dirty="0">
                <a:latin typeface="Calibri"/>
                <a:cs typeface="Calibri"/>
              </a:rPr>
              <a:t>.</a:t>
            </a:r>
            <a:endParaRPr sz="2800">
              <a:latin typeface="Calibri"/>
              <a:cs typeface="Calibri"/>
            </a:endParaRPr>
          </a:p>
          <a:p>
            <a:pPr marL="241300" marR="12065" indent="-228600">
              <a:lnSpc>
                <a:spcPct val="127099"/>
              </a:lnSpc>
              <a:spcBef>
                <a:spcPts val="1060"/>
              </a:spcBef>
              <a:buFont typeface="Symbol"/>
              <a:buChar char=""/>
              <a:tabLst>
                <a:tab pos="241935" algn="l"/>
              </a:tabLst>
            </a:pPr>
            <a:r>
              <a:rPr sz="2800" spc="-15" dirty="0">
                <a:latin typeface="Calibri"/>
                <a:cs typeface="Calibri"/>
              </a:rPr>
              <a:t>P</a:t>
            </a:r>
            <a:r>
              <a:rPr sz="2800" spc="-20" dirty="0">
                <a:latin typeface="Calibri"/>
                <a:cs typeface="Calibri"/>
              </a:rPr>
              <a:t>rov</a:t>
            </a:r>
            <a:r>
              <a:rPr sz="2800" spc="0" dirty="0">
                <a:latin typeface="Calibri"/>
                <a:cs typeface="Calibri"/>
              </a:rPr>
              <a:t>i</a:t>
            </a:r>
            <a:r>
              <a:rPr sz="2800" spc="-20" dirty="0">
                <a:latin typeface="Calibri"/>
                <a:cs typeface="Calibri"/>
              </a:rPr>
              <a:t>de</a:t>
            </a:r>
            <a:r>
              <a:rPr sz="2800" spc="-15" dirty="0">
                <a:latin typeface="Calibri"/>
                <a:cs typeface="Calibri"/>
              </a:rPr>
              <a:t>s</a:t>
            </a:r>
            <a:r>
              <a:rPr sz="2800" spc="290" dirty="0">
                <a:latin typeface="Times New Roman"/>
                <a:cs typeface="Times New Roman"/>
              </a:rPr>
              <a:t> </a:t>
            </a:r>
            <a:r>
              <a:rPr sz="2800" spc="-5" dirty="0">
                <a:latin typeface="Calibri"/>
                <a:cs typeface="Calibri"/>
              </a:rPr>
              <a:t>f</a:t>
            </a:r>
            <a:r>
              <a:rPr sz="2800" spc="-15" dirty="0">
                <a:latin typeface="Calibri"/>
                <a:cs typeface="Calibri"/>
              </a:rPr>
              <a:t>eed</a:t>
            </a:r>
            <a:r>
              <a:rPr sz="2800" spc="-30" dirty="0">
                <a:latin typeface="Calibri"/>
                <a:cs typeface="Calibri"/>
              </a:rPr>
              <a:t>b</a:t>
            </a:r>
            <a:r>
              <a:rPr sz="2800" spc="-15" dirty="0">
                <a:latin typeface="Calibri"/>
                <a:cs typeface="Calibri"/>
              </a:rPr>
              <a:t>a</a:t>
            </a:r>
            <a:r>
              <a:rPr sz="2800" spc="-10" dirty="0">
                <a:latin typeface="Calibri"/>
                <a:cs typeface="Calibri"/>
              </a:rPr>
              <a:t>ck,</a:t>
            </a:r>
            <a:r>
              <a:rPr sz="2800" spc="300" dirty="0">
                <a:latin typeface="Times New Roman"/>
                <a:cs typeface="Times New Roman"/>
              </a:rPr>
              <a:t> </a:t>
            </a:r>
            <a:r>
              <a:rPr sz="2800" spc="-20" dirty="0">
                <a:latin typeface="Calibri"/>
                <a:cs typeface="Calibri"/>
              </a:rPr>
              <a:t>se</a:t>
            </a:r>
            <a:r>
              <a:rPr sz="2800" spc="-15" dirty="0">
                <a:latin typeface="Calibri"/>
                <a:cs typeface="Calibri"/>
              </a:rPr>
              <a:t>lects</a:t>
            </a:r>
            <a:r>
              <a:rPr sz="2800" spc="290" dirty="0">
                <a:latin typeface="Times New Roman"/>
                <a:cs typeface="Times New Roman"/>
              </a:rPr>
              <a:t> </a:t>
            </a:r>
            <a:r>
              <a:rPr sz="2800" dirty="0">
                <a:latin typeface="Calibri"/>
                <a:cs typeface="Calibri"/>
              </a:rPr>
              <a:t>l</a:t>
            </a:r>
            <a:r>
              <a:rPr sz="2800" spc="-20" dirty="0">
                <a:latin typeface="Calibri"/>
                <a:cs typeface="Calibri"/>
              </a:rPr>
              <a:t>ong</a:t>
            </a:r>
            <a:r>
              <a:rPr sz="2800" dirty="0">
                <a:latin typeface="Calibri"/>
                <a:cs typeface="Calibri"/>
              </a:rPr>
              <a:t>i</a:t>
            </a:r>
            <a:r>
              <a:rPr sz="2800" spc="-15" dirty="0">
                <a:latin typeface="Calibri"/>
                <a:cs typeface="Calibri"/>
              </a:rPr>
              <a:t>tu</a:t>
            </a:r>
            <a:r>
              <a:rPr sz="2800" spc="-30" dirty="0">
                <a:latin typeface="Calibri"/>
                <a:cs typeface="Calibri"/>
              </a:rPr>
              <a:t>d</a:t>
            </a:r>
            <a:r>
              <a:rPr sz="2800" spc="15" dirty="0">
                <a:latin typeface="Calibri"/>
                <a:cs typeface="Calibri"/>
              </a:rPr>
              <a:t>i</a:t>
            </a:r>
            <a:r>
              <a:rPr sz="2800" spc="-20" dirty="0">
                <a:latin typeface="Calibri"/>
                <a:cs typeface="Calibri"/>
              </a:rPr>
              <a:t>na</a:t>
            </a:r>
            <a:r>
              <a:rPr sz="2800" spc="-10" dirty="0">
                <a:latin typeface="Calibri"/>
                <a:cs typeface="Calibri"/>
              </a:rPr>
              <a:t>l</a:t>
            </a:r>
            <a:r>
              <a:rPr sz="2800" spc="300" dirty="0">
                <a:latin typeface="Times New Roman"/>
                <a:cs typeface="Times New Roman"/>
              </a:rPr>
              <a:t> </a:t>
            </a:r>
            <a:r>
              <a:rPr sz="2800" spc="-15" dirty="0">
                <a:latin typeface="Calibri"/>
                <a:cs typeface="Calibri"/>
              </a:rPr>
              <a:t>and</a:t>
            </a:r>
            <a:r>
              <a:rPr sz="2800" spc="285" dirty="0">
                <a:latin typeface="Times New Roman"/>
                <a:cs typeface="Times New Roman"/>
              </a:rPr>
              <a:t> </a:t>
            </a:r>
            <a:r>
              <a:rPr sz="2800" spc="-5" dirty="0">
                <a:latin typeface="Calibri"/>
                <a:cs typeface="Calibri"/>
              </a:rPr>
              <a:t>t</a:t>
            </a:r>
            <a:r>
              <a:rPr sz="2800" spc="-15" dirty="0">
                <a:latin typeface="Calibri"/>
                <a:cs typeface="Calibri"/>
              </a:rPr>
              <a:t>ransverse</a:t>
            </a:r>
            <a:r>
              <a:rPr sz="2800" spc="290" dirty="0">
                <a:latin typeface="Times New Roman"/>
                <a:cs typeface="Times New Roman"/>
              </a:rPr>
              <a:t> </a:t>
            </a:r>
            <a:r>
              <a:rPr sz="2800" spc="-25" dirty="0">
                <a:latin typeface="Calibri"/>
                <a:cs typeface="Calibri"/>
              </a:rPr>
              <a:t>m</a:t>
            </a:r>
            <a:r>
              <a:rPr sz="2800" spc="-10" dirty="0">
                <a:latin typeface="Calibri"/>
                <a:cs typeface="Calibri"/>
              </a:rPr>
              <a:t>o</a:t>
            </a:r>
            <a:r>
              <a:rPr sz="2800" spc="-20" dirty="0">
                <a:latin typeface="Calibri"/>
                <a:cs typeface="Calibri"/>
              </a:rPr>
              <a:t>des</a:t>
            </a:r>
            <a:r>
              <a:rPr sz="2800" spc="-10" dirty="0">
                <a:latin typeface="Calibri"/>
                <a:cs typeface="Calibri"/>
              </a:rPr>
              <a:t>,</a:t>
            </a:r>
            <a:r>
              <a:rPr sz="2800" spc="285" dirty="0">
                <a:latin typeface="Times New Roman"/>
                <a:cs typeface="Times New Roman"/>
              </a:rPr>
              <a:t> </a:t>
            </a:r>
            <a:r>
              <a:rPr sz="2800" spc="-5" dirty="0">
                <a:latin typeface="Calibri"/>
                <a:cs typeface="Calibri"/>
              </a:rPr>
              <a:t>a</a:t>
            </a:r>
            <a:r>
              <a:rPr sz="2800" spc="-20" dirty="0">
                <a:latin typeface="Calibri"/>
                <a:cs typeface="Calibri"/>
              </a:rPr>
              <a:t>nd</a:t>
            </a:r>
            <a:r>
              <a:rPr sz="2800" spc="-15" dirty="0">
                <a:latin typeface="Times New Roman"/>
                <a:cs typeface="Times New Roman"/>
              </a:rPr>
              <a:t> </a:t>
            </a:r>
            <a:r>
              <a:rPr sz="2800" dirty="0">
                <a:latin typeface="Calibri"/>
                <a:cs typeface="Calibri"/>
              </a:rPr>
              <a:t>i</a:t>
            </a:r>
            <a:r>
              <a:rPr sz="2800" spc="-20" dirty="0">
                <a:latin typeface="Calibri"/>
                <a:cs typeface="Calibri"/>
              </a:rPr>
              <a:t>ncrease</a:t>
            </a:r>
            <a:r>
              <a:rPr sz="2800" spc="-15" dirty="0">
                <a:latin typeface="Calibri"/>
                <a:cs typeface="Calibri"/>
              </a:rPr>
              <a:t>s</a:t>
            </a:r>
            <a:r>
              <a:rPr sz="2800" spc="-55" dirty="0">
                <a:latin typeface="Times New Roman"/>
                <a:cs typeface="Times New Roman"/>
              </a:rPr>
              <a:t> </a:t>
            </a:r>
            <a:r>
              <a:rPr sz="2800" spc="-20" dirty="0">
                <a:latin typeface="Calibri"/>
                <a:cs typeface="Calibri"/>
              </a:rPr>
              <a:t>phot</a:t>
            </a:r>
            <a:r>
              <a:rPr sz="2800" spc="-5"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d</a:t>
            </a:r>
            <a:r>
              <a:rPr sz="2800" spc="-10" dirty="0">
                <a:latin typeface="Calibri"/>
                <a:cs typeface="Calibri"/>
              </a:rPr>
              <a:t>w</a:t>
            </a:r>
            <a:r>
              <a:rPr sz="2800" spc="-15" dirty="0">
                <a:latin typeface="Calibri"/>
                <a:cs typeface="Calibri"/>
              </a:rPr>
              <a:t>el</a:t>
            </a:r>
            <a:r>
              <a:rPr sz="2800" dirty="0">
                <a:latin typeface="Calibri"/>
                <a:cs typeface="Calibri"/>
              </a:rPr>
              <a:t>l</a:t>
            </a:r>
            <a:r>
              <a:rPr sz="2800" spc="-65" dirty="0">
                <a:latin typeface="Times New Roman"/>
                <a:cs typeface="Times New Roman"/>
              </a:rPr>
              <a:t> </a:t>
            </a:r>
            <a:r>
              <a:rPr sz="2800" spc="-20" dirty="0">
                <a:latin typeface="Calibri"/>
                <a:cs typeface="Calibri"/>
              </a:rPr>
              <a:t>t</a:t>
            </a:r>
            <a:r>
              <a:rPr sz="2800" dirty="0">
                <a:latin typeface="Calibri"/>
                <a:cs typeface="Calibri"/>
              </a:rPr>
              <a:t>i</a:t>
            </a:r>
            <a:r>
              <a:rPr sz="2800" spc="-15" dirty="0">
                <a:latin typeface="Calibri"/>
                <a:cs typeface="Calibri"/>
              </a:rPr>
              <a:t>me.</a:t>
            </a:r>
            <a:endParaRPr sz="2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2309" y="606430"/>
            <a:ext cx="11033125" cy="1516380"/>
          </a:xfrm>
          <a:prstGeom prst="rect">
            <a:avLst/>
          </a:prstGeom>
        </p:spPr>
        <p:txBody>
          <a:bodyPr vert="horz" wrap="square" lIns="0" tIns="0" rIns="0" bIns="0" rtlCol="0">
            <a:spAutoFit/>
          </a:bodyPr>
          <a:lstStyle/>
          <a:p>
            <a:pPr marL="251460" marR="414020">
              <a:lnSpc>
                <a:spcPct val="127099"/>
              </a:lnSpc>
              <a:tabLst>
                <a:tab pos="1548130" algn="l"/>
                <a:tab pos="3345179" algn="l"/>
                <a:tab pos="5019040" algn="l"/>
                <a:tab pos="7103109" algn="l"/>
                <a:tab pos="7590790" algn="l"/>
                <a:tab pos="7952740" algn="l"/>
                <a:tab pos="9919335" algn="l"/>
              </a:tabLst>
            </a:pPr>
            <a:r>
              <a:rPr sz="2800" spc="-15" dirty="0">
                <a:latin typeface="Calibri"/>
                <a:cs typeface="Calibri"/>
              </a:rPr>
              <a:t>[IMAGE</a:t>
            </a:r>
            <a:r>
              <a:rPr sz="2800" spc="-15" dirty="0">
                <a:latin typeface="Times New Roman"/>
                <a:cs typeface="Times New Roman"/>
              </a:rPr>
              <a:t>	</a:t>
            </a:r>
            <a:r>
              <a:rPr sz="2800" spc="-10" dirty="0">
                <a:latin typeface="Calibri"/>
                <a:cs typeface="Calibri"/>
              </a:rPr>
              <a:t>R</a:t>
            </a:r>
            <a:r>
              <a:rPr sz="2800" spc="-25" dirty="0">
                <a:latin typeface="Calibri"/>
                <a:cs typeface="Calibri"/>
              </a:rPr>
              <a:t>EQ</a:t>
            </a:r>
            <a:r>
              <a:rPr sz="2800" spc="-10" dirty="0">
                <a:latin typeface="Calibri"/>
                <a:cs typeface="Calibri"/>
              </a:rPr>
              <a:t>UI</a:t>
            </a:r>
            <a:r>
              <a:rPr sz="2800" spc="-15" dirty="0">
                <a:latin typeface="Calibri"/>
                <a:cs typeface="Calibri"/>
              </a:rPr>
              <a:t>R</a:t>
            </a:r>
            <a:r>
              <a:rPr sz="2800" spc="-25" dirty="0">
                <a:latin typeface="Calibri"/>
                <a:cs typeface="Calibri"/>
              </a:rPr>
              <a:t>ED</a:t>
            </a:r>
            <a:r>
              <a:rPr sz="2800" spc="-10" dirty="0">
                <a:latin typeface="Calibri"/>
                <a:cs typeface="Calibri"/>
              </a:rPr>
              <a:t>:</a:t>
            </a:r>
            <a:r>
              <a:rPr sz="2800" dirty="0">
                <a:latin typeface="Times New Roman"/>
                <a:cs typeface="Times New Roman"/>
              </a:rPr>
              <a:t>	</a:t>
            </a:r>
            <a:r>
              <a:rPr sz="2800" spc="-20" dirty="0">
                <a:latin typeface="Calibri"/>
                <a:cs typeface="Calibri"/>
              </a:rPr>
              <a:t>Schemat</a:t>
            </a:r>
            <a:r>
              <a:rPr sz="2800" spc="0" dirty="0">
                <a:latin typeface="Calibri"/>
                <a:cs typeface="Calibri"/>
              </a:rPr>
              <a:t>i</a:t>
            </a:r>
            <a:r>
              <a:rPr sz="2800" spc="-15" dirty="0">
                <a:latin typeface="Calibri"/>
                <a:cs typeface="Calibri"/>
              </a:rPr>
              <a:t>c</a:t>
            </a:r>
            <a:r>
              <a:rPr sz="2800" dirty="0">
                <a:latin typeface="Times New Roman"/>
                <a:cs typeface="Times New Roman"/>
              </a:rPr>
              <a:t>	</a:t>
            </a:r>
            <a:r>
              <a:rPr sz="2800" spc="-15" dirty="0">
                <a:latin typeface="Calibri"/>
                <a:cs typeface="Calibri"/>
              </a:rPr>
              <a:t>cros</a:t>
            </a:r>
            <a:r>
              <a:rPr sz="2800" spc="10" dirty="0">
                <a:latin typeface="Calibri"/>
                <a:cs typeface="Calibri"/>
              </a:rPr>
              <a:t>s</a:t>
            </a:r>
            <a:r>
              <a:rPr sz="2800" spc="-15" dirty="0">
                <a:latin typeface="Calibri"/>
                <a:cs typeface="Calibri"/>
              </a:rPr>
              <a:t>-s</a:t>
            </a:r>
            <a:r>
              <a:rPr sz="2800" spc="-10" dirty="0">
                <a:latin typeface="Calibri"/>
                <a:cs typeface="Calibri"/>
              </a:rPr>
              <a:t>e</a:t>
            </a:r>
            <a:r>
              <a:rPr sz="2800" spc="-15" dirty="0">
                <a:latin typeface="Calibri"/>
                <a:cs typeface="Calibri"/>
              </a:rPr>
              <a:t>ct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a</a:t>
            </a:r>
            <a:r>
              <a:rPr sz="2800" dirty="0">
                <a:latin typeface="Times New Roman"/>
                <a:cs typeface="Times New Roman"/>
              </a:rPr>
              <a:t>	</a:t>
            </a:r>
            <a:r>
              <a:rPr sz="2800" spc="-20" dirty="0">
                <a:latin typeface="Calibri"/>
                <a:cs typeface="Calibri"/>
              </a:rPr>
              <a:t>Fabr</a:t>
            </a:r>
            <a:r>
              <a:rPr sz="2800" spc="10" dirty="0">
                <a:latin typeface="Calibri"/>
                <a:cs typeface="Calibri"/>
              </a:rPr>
              <a:t>y</a:t>
            </a:r>
            <a:r>
              <a:rPr sz="2800" spc="-20" dirty="0">
                <a:latin typeface="Calibri"/>
                <a:cs typeface="Calibri"/>
              </a:rPr>
              <a:t>–</a:t>
            </a:r>
            <a:r>
              <a:rPr sz="2800" spc="-15" dirty="0">
                <a:latin typeface="Calibri"/>
                <a:cs typeface="Calibri"/>
              </a:rPr>
              <a:t>Pérot</a:t>
            </a:r>
            <a:r>
              <a:rPr sz="280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ser</a:t>
            </a:r>
            <a:r>
              <a:rPr sz="2800" spc="-15" dirty="0">
                <a:latin typeface="Times New Roman"/>
                <a:cs typeface="Times New Roman"/>
              </a:rPr>
              <a:t> </a:t>
            </a:r>
            <a:r>
              <a:rPr sz="2800" spc="-25" dirty="0">
                <a:latin typeface="Calibri"/>
                <a:cs typeface="Calibri"/>
              </a:rPr>
              <a:t>show</a:t>
            </a:r>
            <a:r>
              <a:rPr sz="2800" spc="-10" dirty="0">
                <a:latin typeface="Calibri"/>
                <a:cs typeface="Calibri"/>
              </a:rPr>
              <a:t>i</a:t>
            </a:r>
            <a:r>
              <a:rPr sz="2800" spc="-20" dirty="0">
                <a:latin typeface="Calibri"/>
                <a:cs typeface="Calibri"/>
              </a:rPr>
              <a:t>n</a:t>
            </a:r>
            <a:r>
              <a:rPr sz="2800" spc="-15" dirty="0">
                <a:latin typeface="Calibri"/>
                <a:cs typeface="Calibri"/>
              </a:rPr>
              <a:t>g</a:t>
            </a:r>
            <a:r>
              <a:rPr sz="2800" spc="-130" dirty="0">
                <a:latin typeface="Times New Roman"/>
                <a:cs typeface="Times New Roman"/>
              </a:rPr>
              <a:t> </a:t>
            </a:r>
            <a:r>
              <a:rPr sz="2800" spc="-15" dirty="0">
                <a:latin typeface="Calibri"/>
                <a:cs typeface="Calibri"/>
              </a:rPr>
              <a:t>a</a:t>
            </a:r>
            <a:r>
              <a:rPr sz="2800" spc="-135" dirty="0">
                <a:latin typeface="Times New Roman"/>
                <a:cs typeface="Times New Roman"/>
              </a:rPr>
              <a:t> </a:t>
            </a:r>
            <a:r>
              <a:rPr sz="2800" spc="-15" dirty="0">
                <a:latin typeface="Calibri"/>
                <a:cs typeface="Calibri"/>
              </a:rPr>
              <a:t>ga</a:t>
            </a:r>
            <a:r>
              <a:rPr sz="2800" dirty="0">
                <a:latin typeface="Calibri"/>
                <a:cs typeface="Calibri"/>
              </a:rPr>
              <a:t>i</a:t>
            </a:r>
            <a:r>
              <a:rPr sz="2800" spc="-15" dirty="0">
                <a:latin typeface="Calibri"/>
                <a:cs typeface="Calibri"/>
              </a:rPr>
              <a:t>n</a:t>
            </a:r>
            <a:r>
              <a:rPr sz="2800" spc="-145" dirty="0">
                <a:latin typeface="Times New Roman"/>
                <a:cs typeface="Times New Roman"/>
              </a:rPr>
              <a:t> </a:t>
            </a:r>
            <a:r>
              <a:rPr sz="2800" spc="-15" dirty="0">
                <a:latin typeface="Calibri"/>
                <a:cs typeface="Calibri"/>
              </a:rPr>
              <a:t>rod</a:t>
            </a:r>
            <a:r>
              <a:rPr sz="2800" spc="-150" dirty="0">
                <a:latin typeface="Times New Roman"/>
                <a:cs typeface="Times New Roman"/>
              </a:rPr>
              <a:t> </a:t>
            </a:r>
            <a:r>
              <a:rPr sz="2800" spc="-20" dirty="0">
                <a:latin typeface="Calibri"/>
                <a:cs typeface="Calibri"/>
              </a:rPr>
              <a:t>bet</a:t>
            </a:r>
            <a:r>
              <a:rPr sz="2800" spc="-10" dirty="0">
                <a:latin typeface="Calibri"/>
                <a:cs typeface="Calibri"/>
              </a:rPr>
              <a:t>w</a:t>
            </a:r>
            <a:r>
              <a:rPr sz="2800" spc="-15" dirty="0">
                <a:latin typeface="Calibri"/>
                <a:cs typeface="Calibri"/>
              </a:rPr>
              <a:t>een</a:t>
            </a:r>
            <a:r>
              <a:rPr sz="2800" spc="-145" dirty="0">
                <a:latin typeface="Times New Roman"/>
                <a:cs typeface="Times New Roman"/>
              </a:rPr>
              <a:t> </a:t>
            </a:r>
            <a:r>
              <a:rPr sz="2800" spc="-10" dirty="0">
                <a:latin typeface="Calibri"/>
                <a:cs typeface="Calibri"/>
              </a:rPr>
              <a:t>tw</a:t>
            </a:r>
            <a:r>
              <a:rPr sz="2800" spc="-15" dirty="0">
                <a:latin typeface="Calibri"/>
                <a:cs typeface="Calibri"/>
              </a:rPr>
              <a:t>o</a:t>
            </a:r>
            <a:r>
              <a:rPr sz="2800" spc="-135" dirty="0">
                <a:latin typeface="Times New Roman"/>
                <a:cs typeface="Times New Roman"/>
              </a:rPr>
              <a:t> </a:t>
            </a:r>
            <a:r>
              <a:rPr sz="2800" spc="-15" dirty="0">
                <a:latin typeface="Calibri"/>
                <a:cs typeface="Calibri"/>
              </a:rPr>
              <a:t>mirrors,</a:t>
            </a:r>
            <a:r>
              <a:rPr sz="2800" spc="-145" dirty="0">
                <a:latin typeface="Times New Roman"/>
                <a:cs typeface="Times New Roman"/>
              </a:rPr>
              <a:t> </a:t>
            </a:r>
            <a:r>
              <a:rPr sz="2800" spc="-25" dirty="0">
                <a:latin typeface="Calibri"/>
                <a:cs typeface="Calibri"/>
              </a:rPr>
              <a:t>pum</a:t>
            </a:r>
            <a:r>
              <a:rPr sz="2800" spc="-15" dirty="0">
                <a:latin typeface="Calibri"/>
                <a:cs typeface="Calibri"/>
              </a:rPr>
              <a:t>p</a:t>
            </a:r>
            <a:r>
              <a:rPr sz="2800" spc="-135" dirty="0">
                <a:latin typeface="Times New Roman"/>
                <a:cs typeface="Times New Roman"/>
              </a:rPr>
              <a:t> </a:t>
            </a:r>
            <a:r>
              <a:rPr sz="2800" spc="-15" dirty="0">
                <a:latin typeface="Calibri"/>
                <a:cs typeface="Calibri"/>
              </a:rPr>
              <a:t>a</a:t>
            </a:r>
            <a:r>
              <a:rPr sz="2800" dirty="0">
                <a:latin typeface="Calibri"/>
                <a:cs typeface="Calibri"/>
              </a:rPr>
              <a:t>r</a:t>
            </a:r>
            <a:r>
              <a:rPr sz="2800" spc="-10" dirty="0">
                <a:latin typeface="Calibri"/>
                <a:cs typeface="Calibri"/>
              </a:rPr>
              <a:t>ro</a:t>
            </a:r>
            <a:r>
              <a:rPr sz="2800" spc="-20" dirty="0">
                <a:latin typeface="Calibri"/>
                <a:cs typeface="Calibri"/>
              </a:rPr>
              <a:t>ws</a:t>
            </a:r>
            <a:r>
              <a:rPr sz="2800" spc="-135"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spc="-130" dirty="0">
                <a:latin typeface="Times New Roman"/>
                <a:cs typeface="Times New Roman"/>
              </a:rPr>
              <a:t> </a:t>
            </a:r>
            <a:r>
              <a:rPr sz="2800" spc="-15" dirty="0">
                <a:latin typeface="Calibri"/>
                <a:cs typeface="Calibri"/>
              </a:rPr>
              <a:t>the</a:t>
            </a:r>
            <a:r>
              <a:rPr sz="2800" spc="-130" dirty="0">
                <a:latin typeface="Times New Roman"/>
                <a:cs typeface="Times New Roman"/>
              </a:rPr>
              <a:t> </a:t>
            </a:r>
            <a:r>
              <a:rPr sz="2800" spc="-15" dirty="0">
                <a:latin typeface="Calibri"/>
                <a:cs typeface="Calibri"/>
              </a:rPr>
              <a:t>rod,</a:t>
            </a:r>
            <a:r>
              <a:rPr sz="2800" spc="-150" dirty="0">
                <a:latin typeface="Times New Roman"/>
                <a:cs typeface="Times New Roman"/>
              </a:rPr>
              <a:t> </a:t>
            </a:r>
            <a:r>
              <a:rPr sz="2800" spc="-5" dirty="0">
                <a:latin typeface="Calibri"/>
                <a:cs typeface="Calibri"/>
              </a:rPr>
              <a:t>a</a:t>
            </a:r>
            <a:r>
              <a:rPr sz="2800" spc="-20" dirty="0">
                <a:latin typeface="Calibri"/>
                <a:cs typeface="Calibri"/>
              </a:rPr>
              <a:t>nd</a:t>
            </a:r>
            <a:endParaRPr sz="2800">
              <a:latin typeface="Calibri"/>
              <a:cs typeface="Calibri"/>
            </a:endParaRPr>
          </a:p>
        </p:txBody>
      </p:sp>
      <p:sp>
        <p:nvSpPr>
          <p:cNvPr id="3" name="object 3"/>
          <p:cNvSpPr txBox="1"/>
          <p:nvPr/>
        </p:nvSpPr>
        <p:spPr>
          <a:xfrm>
            <a:off x="505458" y="2062168"/>
            <a:ext cx="11192510" cy="3862070"/>
          </a:xfrm>
          <a:prstGeom prst="rect">
            <a:avLst/>
          </a:prstGeom>
        </p:spPr>
        <p:txBody>
          <a:bodyPr vert="horz" wrap="square" lIns="0" tIns="0" rIns="0" bIns="0" rtlCol="0">
            <a:spAutoFit/>
          </a:bodyPr>
          <a:lstStyle/>
          <a:p>
            <a:pPr marL="408940" marR="414655" indent="-635">
              <a:lnSpc>
                <a:spcPct val="127099"/>
              </a:lnSpc>
            </a:pPr>
            <a:r>
              <a:rPr sz="2800" dirty="0">
                <a:latin typeface="Calibri"/>
                <a:cs typeface="Calibri"/>
              </a:rPr>
              <a:t>i</a:t>
            </a:r>
            <a:r>
              <a:rPr sz="2800" spc="-20" dirty="0">
                <a:latin typeface="Calibri"/>
                <a:cs typeface="Calibri"/>
              </a:rPr>
              <a:t>nd</a:t>
            </a:r>
            <a:r>
              <a:rPr sz="2800" spc="-10" dirty="0">
                <a:latin typeface="Calibri"/>
                <a:cs typeface="Calibri"/>
              </a:rPr>
              <a:t>icati</a:t>
            </a:r>
            <a:r>
              <a:rPr sz="2800" spc="-20" dirty="0">
                <a:latin typeface="Calibri"/>
                <a:cs typeface="Calibri"/>
              </a:rPr>
              <a:t>o</a:t>
            </a:r>
            <a:r>
              <a:rPr sz="2800" spc="-15" dirty="0">
                <a:latin typeface="Calibri"/>
                <a:cs typeface="Calibri"/>
              </a:rPr>
              <a:t>n</a:t>
            </a:r>
            <a:r>
              <a:rPr sz="2800" spc="-195" dirty="0">
                <a:latin typeface="Times New Roman"/>
                <a:cs typeface="Times New Roman"/>
              </a:rPr>
              <a:t> </a:t>
            </a:r>
            <a:r>
              <a:rPr sz="2800" spc="-20" dirty="0">
                <a:latin typeface="Calibri"/>
                <a:cs typeface="Calibri"/>
              </a:rPr>
              <a:t>o</a:t>
            </a:r>
            <a:r>
              <a:rPr sz="2800" spc="-10" dirty="0">
                <a:latin typeface="Calibri"/>
                <a:cs typeface="Calibri"/>
              </a:rPr>
              <a:t>f</a:t>
            </a:r>
            <a:r>
              <a:rPr sz="2800" spc="-195" dirty="0">
                <a:latin typeface="Times New Roman"/>
                <a:cs typeface="Times New Roman"/>
              </a:rPr>
              <a:t> </a:t>
            </a:r>
            <a:r>
              <a:rPr sz="2800" spc="-15" dirty="0">
                <a:latin typeface="Calibri"/>
                <a:cs typeface="Calibri"/>
              </a:rPr>
              <a:t>the</a:t>
            </a:r>
            <a:r>
              <a:rPr sz="2800" spc="-204" dirty="0">
                <a:latin typeface="Times New Roman"/>
                <a:cs typeface="Times New Roman"/>
              </a:rPr>
              <a:t> </a:t>
            </a:r>
            <a:r>
              <a:rPr sz="2800" spc="-15" dirty="0">
                <a:latin typeface="Calibri"/>
                <a:cs typeface="Calibri"/>
              </a:rPr>
              <a:t>reso</a:t>
            </a:r>
            <a:r>
              <a:rPr sz="2800" spc="-20" dirty="0">
                <a:latin typeface="Calibri"/>
                <a:cs typeface="Calibri"/>
              </a:rPr>
              <a:t>nato</a:t>
            </a:r>
            <a:r>
              <a:rPr sz="2800" spc="-10" dirty="0">
                <a:latin typeface="Calibri"/>
                <a:cs typeface="Calibri"/>
              </a:rPr>
              <a:t>r</a:t>
            </a:r>
            <a:r>
              <a:rPr sz="2800" spc="-190" dirty="0">
                <a:latin typeface="Times New Roman"/>
                <a:cs typeface="Times New Roman"/>
              </a:rPr>
              <a:t> </a:t>
            </a:r>
            <a:r>
              <a:rPr sz="2800" spc="-15" dirty="0">
                <a:latin typeface="Calibri"/>
                <a:cs typeface="Calibri"/>
              </a:rPr>
              <a:t>ax</a:t>
            </a:r>
            <a:r>
              <a:rPr sz="2800" spc="-5" dirty="0">
                <a:latin typeface="Calibri"/>
                <a:cs typeface="Calibri"/>
              </a:rPr>
              <a:t>i</a:t>
            </a:r>
            <a:r>
              <a:rPr sz="2800" spc="-15" dirty="0">
                <a:latin typeface="Calibri"/>
                <a:cs typeface="Calibri"/>
              </a:rPr>
              <a:t>s</a:t>
            </a:r>
            <a:r>
              <a:rPr sz="2800" spc="-185" dirty="0">
                <a:latin typeface="Times New Roman"/>
                <a:cs typeface="Times New Roman"/>
              </a:rPr>
              <a:t> </a:t>
            </a:r>
            <a:r>
              <a:rPr sz="2800" spc="20" dirty="0">
                <a:latin typeface="Cambria Math"/>
                <a:cs typeface="Cambria Math"/>
              </a:rPr>
              <a:t>𝑧</a:t>
            </a:r>
            <a:r>
              <a:rPr sz="2800" dirty="0">
                <a:latin typeface="Calibri"/>
                <a:cs typeface="Calibri"/>
              </a:rPr>
              <a:t>.</a:t>
            </a:r>
            <a:r>
              <a:rPr sz="2800" spc="-210" dirty="0">
                <a:latin typeface="Times New Roman"/>
                <a:cs typeface="Times New Roman"/>
              </a:rPr>
              <a:t> </a:t>
            </a:r>
            <a:r>
              <a:rPr sz="2800" spc="-20" dirty="0">
                <a:latin typeface="Calibri"/>
                <a:cs typeface="Calibri"/>
              </a:rPr>
              <a:t>Labe</a:t>
            </a:r>
            <a:r>
              <a:rPr sz="2800" spc="-10" dirty="0">
                <a:latin typeface="Calibri"/>
                <a:cs typeface="Calibri"/>
              </a:rPr>
              <a:t>l</a:t>
            </a:r>
            <a:r>
              <a:rPr sz="2800" spc="-185" dirty="0">
                <a:latin typeface="Times New Roman"/>
                <a:cs typeface="Times New Roman"/>
              </a:rPr>
              <a:t> </a:t>
            </a:r>
            <a:r>
              <a:rPr sz="2800" spc="-15" dirty="0">
                <a:latin typeface="Calibri"/>
                <a:cs typeface="Calibri"/>
              </a:rPr>
              <a:t>mirror</a:t>
            </a:r>
            <a:r>
              <a:rPr sz="2800" spc="-210" dirty="0">
                <a:latin typeface="Times New Roman"/>
                <a:cs typeface="Times New Roman"/>
              </a:rPr>
              <a:t> </a:t>
            </a:r>
            <a:r>
              <a:rPr sz="2800" spc="-15" dirty="0">
                <a:latin typeface="Calibri"/>
                <a:cs typeface="Calibri"/>
              </a:rPr>
              <a:t>reflect</a:t>
            </a:r>
            <a:r>
              <a:rPr sz="2800" spc="-5" dirty="0">
                <a:latin typeface="Calibri"/>
                <a:cs typeface="Calibri"/>
              </a:rPr>
              <a:t>i</a:t>
            </a:r>
            <a:r>
              <a:rPr sz="2800" spc="-10" dirty="0">
                <a:latin typeface="Calibri"/>
                <a:cs typeface="Calibri"/>
              </a:rPr>
              <a:t>vities</a:t>
            </a:r>
            <a:r>
              <a:rPr sz="2800" spc="-200" dirty="0">
                <a:latin typeface="Times New Roman"/>
                <a:cs typeface="Times New Roman"/>
              </a:rPr>
              <a:t> </a:t>
            </a:r>
            <a:r>
              <a:rPr sz="2800" spc="-145" dirty="0">
                <a:latin typeface="Cambria Math"/>
                <a:cs typeface="Cambria Math"/>
              </a:rPr>
              <a:t>𝑅</a:t>
            </a:r>
            <a:r>
              <a:rPr sz="3000" spc="232" baseline="-16666" dirty="0">
                <a:latin typeface="Cambria Math"/>
                <a:cs typeface="Cambria Math"/>
              </a:rPr>
              <a:t>1</a:t>
            </a:r>
            <a:r>
              <a:rPr sz="2800" spc="-10" dirty="0">
                <a:latin typeface="Cambria Math"/>
                <a:cs typeface="Cambria Math"/>
              </a:rPr>
              <a:t>,</a:t>
            </a:r>
            <a:r>
              <a:rPr sz="2800" spc="-160" dirty="0">
                <a:latin typeface="Cambria Math"/>
                <a:cs typeface="Cambria Math"/>
              </a:rPr>
              <a:t> </a:t>
            </a:r>
            <a:r>
              <a:rPr sz="2800" spc="-85" dirty="0">
                <a:latin typeface="Cambria Math"/>
                <a:cs typeface="Cambria Math"/>
              </a:rPr>
              <a:t>𝑅</a:t>
            </a:r>
            <a:r>
              <a:rPr sz="3000" spc="232" baseline="-16666" dirty="0">
                <a:latin typeface="Cambria Math"/>
                <a:cs typeface="Cambria Math"/>
              </a:rPr>
              <a:t>2</a:t>
            </a:r>
            <a:r>
              <a:rPr sz="2800" spc="-10" dirty="0">
                <a:latin typeface="Calibri"/>
                <a:cs typeface="Calibri"/>
              </a:rPr>
              <a:t>,</a:t>
            </a:r>
            <a:r>
              <a:rPr sz="2800" spc="-200" dirty="0">
                <a:latin typeface="Times New Roman"/>
                <a:cs typeface="Times New Roman"/>
              </a:rPr>
              <a:t> </a:t>
            </a:r>
            <a:r>
              <a:rPr sz="2800" spc="-15" dirty="0">
                <a:latin typeface="Calibri"/>
                <a:cs typeface="Calibri"/>
              </a:rPr>
              <a:t>c</a:t>
            </a:r>
            <a:r>
              <a:rPr sz="2800" spc="-10" dirty="0">
                <a:latin typeface="Calibri"/>
                <a:cs typeface="Calibri"/>
              </a:rPr>
              <a:t>avi</a:t>
            </a:r>
            <a:r>
              <a:rPr sz="2800" spc="-25" dirty="0">
                <a:latin typeface="Calibri"/>
                <a:cs typeface="Calibri"/>
              </a:rPr>
              <a:t>t</a:t>
            </a:r>
            <a:r>
              <a:rPr sz="2800" spc="-15" dirty="0">
                <a:latin typeface="Calibri"/>
                <a:cs typeface="Calibri"/>
              </a:rPr>
              <a:t>y</a:t>
            </a:r>
            <a:r>
              <a:rPr sz="2800" spc="-10" dirty="0">
                <a:latin typeface="Times New Roman"/>
                <a:cs typeface="Times New Roman"/>
              </a:rPr>
              <a:t> </a:t>
            </a:r>
            <a:r>
              <a:rPr sz="2800" dirty="0">
                <a:latin typeface="Calibri"/>
                <a:cs typeface="Calibri"/>
              </a:rPr>
              <a:t>l</a:t>
            </a:r>
            <a:r>
              <a:rPr sz="2800" spc="-15" dirty="0">
                <a:latin typeface="Calibri"/>
                <a:cs typeface="Calibri"/>
              </a:rPr>
              <a:t>ength</a:t>
            </a:r>
            <a:r>
              <a:rPr sz="2800" spc="-65" dirty="0">
                <a:latin typeface="Times New Roman"/>
                <a:cs typeface="Times New Roman"/>
              </a:rPr>
              <a:t> </a:t>
            </a:r>
            <a:r>
              <a:rPr sz="2800" spc="55" dirty="0">
                <a:latin typeface="Cambria Math"/>
                <a:cs typeface="Cambria Math"/>
              </a:rPr>
              <a:t>𝑑</a:t>
            </a:r>
            <a:r>
              <a:rPr sz="2800" spc="-10" dirty="0">
                <a:latin typeface="Calibri"/>
                <a:cs typeface="Calibri"/>
              </a:rPr>
              <a:t>,</a:t>
            </a:r>
            <a:r>
              <a:rPr sz="2800" spc="-7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spc="-15" dirty="0">
                <a:latin typeface="Calibri"/>
                <a:cs typeface="Calibri"/>
              </a:rPr>
              <a:t>a</a:t>
            </a:r>
            <a:r>
              <a:rPr sz="2800" spc="-10" dirty="0">
                <a:latin typeface="Calibri"/>
                <a:cs typeface="Calibri"/>
              </a:rPr>
              <a:t>c</a:t>
            </a:r>
            <a:r>
              <a:rPr sz="2800" spc="-15" dirty="0">
                <a:latin typeface="Calibri"/>
                <a:cs typeface="Calibri"/>
              </a:rPr>
              <a:t>tive</a:t>
            </a:r>
            <a:r>
              <a:rPr sz="2800" spc="-70" dirty="0">
                <a:latin typeface="Times New Roman"/>
                <a:cs typeface="Times New Roman"/>
              </a:rPr>
              <a:t> </a:t>
            </a:r>
            <a:r>
              <a:rPr sz="2800" spc="-15" dirty="0">
                <a:latin typeface="Calibri"/>
                <a:cs typeface="Calibri"/>
              </a:rPr>
              <a:t>medi</a:t>
            </a:r>
            <a:r>
              <a:rPr sz="2800" spc="-20" dirty="0">
                <a:latin typeface="Calibri"/>
                <a:cs typeface="Calibri"/>
              </a:rPr>
              <a:t>u</a:t>
            </a:r>
            <a:r>
              <a:rPr sz="2800" spc="-25" dirty="0">
                <a:latin typeface="Calibri"/>
                <a:cs typeface="Calibri"/>
              </a:rPr>
              <a:t>m</a:t>
            </a:r>
            <a:r>
              <a:rPr sz="2800" spc="-70" dirty="0">
                <a:latin typeface="Times New Roman"/>
                <a:cs typeface="Times New Roman"/>
              </a:rPr>
              <a:t> </a:t>
            </a:r>
            <a:r>
              <a:rPr sz="2800" dirty="0">
                <a:latin typeface="Calibri"/>
                <a:cs typeface="Calibri"/>
              </a:rPr>
              <a:t>l</a:t>
            </a:r>
            <a:r>
              <a:rPr sz="2800" spc="-15" dirty="0">
                <a:latin typeface="Calibri"/>
                <a:cs typeface="Calibri"/>
              </a:rPr>
              <a:t>e</a:t>
            </a:r>
            <a:r>
              <a:rPr sz="2800" spc="-5" dirty="0">
                <a:latin typeface="Calibri"/>
                <a:cs typeface="Calibri"/>
              </a:rPr>
              <a:t>n</a:t>
            </a:r>
            <a:r>
              <a:rPr sz="2800" spc="-15" dirty="0">
                <a:latin typeface="Calibri"/>
                <a:cs typeface="Calibri"/>
              </a:rPr>
              <a:t>gth</a:t>
            </a:r>
            <a:r>
              <a:rPr sz="2800" spc="-60" dirty="0">
                <a:latin typeface="Times New Roman"/>
                <a:cs typeface="Times New Roman"/>
              </a:rPr>
              <a:t> </a:t>
            </a:r>
            <a:r>
              <a:rPr sz="2800" spc="25" dirty="0">
                <a:latin typeface="Cambria Math"/>
                <a:cs typeface="Cambria Math"/>
              </a:rPr>
              <a:t>𝐿</a:t>
            </a:r>
            <a:r>
              <a:rPr sz="2800" spc="-10" dirty="0">
                <a:latin typeface="Calibri"/>
                <a:cs typeface="Calibri"/>
              </a:rPr>
              <a:t>.]</a:t>
            </a:r>
            <a:endParaRPr sz="2800">
              <a:latin typeface="Calibri"/>
              <a:cs typeface="Calibri"/>
            </a:endParaRPr>
          </a:p>
        </p:txBody>
      </p:sp>
      <p:sp>
        <p:nvSpPr>
          <p:cNvPr id="4" name="object 4"/>
          <p:cNvSpPr/>
          <p:nvPr/>
        </p:nvSpPr>
        <p:spPr>
          <a:xfrm>
            <a:off x="505458" y="2100268"/>
            <a:ext cx="11192499" cy="380935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2309" y="606430"/>
            <a:ext cx="11032994" cy="15163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49250">
              <a:lnSpc>
                <a:spcPct val="100000"/>
              </a:lnSpc>
            </a:pPr>
            <a:r>
              <a:rPr spc="-15" dirty="0"/>
              <a:t>Sl</a:t>
            </a:r>
            <a:r>
              <a:rPr spc="-5" dirty="0"/>
              <a:t>i</a:t>
            </a:r>
            <a:r>
              <a:rPr spc="-20" dirty="0"/>
              <a:t>de</a:t>
            </a:r>
            <a:r>
              <a:rPr spc="-5" dirty="0"/>
              <a:t> </a:t>
            </a:r>
            <a:r>
              <a:rPr spc="-15" dirty="0"/>
              <a:t>3:</a:t>
            </a:r>
            <a:r>
              <a:rPr spc="-20" dirty="0"/>
              <a:t> The</a:t>
            </a:r>
            <a:r>
              <a:rPr spc="-15" dirty="0"/>
              <a:t> Active</a:t>
            </a:r>
            <a:r>
              <a:rPr spc="-5" dirty="0"/>
              <a:t> </a:t>
            </a:r>
            <a:r>
              <a:rPr spc="-25" dirty="0"/>
              <a:t>Medium</a:t>
            </a:r>
            <a:r>
              <a:rPr spc="5" dirty="0"/>
              <a:t> </a:t>
            </a:r>
            <a:r>
              <a:rPr spc="-35" dirty="0">
                <a:latin typeface="Calibri"/>
                <a:cs typeface="Calibri"/>
              </a:rPr>
              <a:t>—</a:t>
            </a:r>
            <a:r>
              <a:rPr b="0" spc="-95" dirty="0">
                <a:latin typeface="Times New Roman"/>
                <a:cs typeface="Times New Roman"/>
              </a:rPr>
              <a:t> </a:t>
            </a:r>
            <a:r>
              <a:rPr spc="-15" dirty="0"/>
              <a:t>E</a:t>
            </a:r>
            <a:r>
              <a:rPr spc="-20" dirty="0"/>
              <a:t>ne</a:t>
            </a:r>
            <a:r>
              <a:rPr spc="-10" dirty="0"/>
              <a:t>r</a:t>
            </a:r>
            <a:r>
              <a:rPr spc="-25" dirty="0"/>
              <a:t>gy</a:t>
            </a:r>
            <a:r>
              <a:rPr spc="-15" dirty="0"/>
              <a:t> Levels and</a:t>
            </a:r>
            <a:r>
              <a:rPr spc="-20" dirty="0"/>
              <a:t> Gain</a:t>
            </a:r>
          </a:p>
        </p:txBody>
      </p:sp>
      <p:sp>
        <p:nvSpPr>
          <p:cNvPr id="3" name="object 3"/>
          <p:cNvSpPr txBox="1"/>
          <p:nvPr/>
        </p:nvSpPr>
        <p:spPr>
          <a:xfrm>
            <a:off x="1130300" y="1754434"/>
            <a:ext cx="8274684" cy="108521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Therma</a:t>
            </a:r>
            <a:r>
              <a:rPr sz="2800" spc="-10" dirty="0">
                <a:latin typeface="Calibri"/>
                <a:cs typeface="Calibri"/>
              </a:rPr>
              <a:t>l</a:t>
            </a:r>
            <a:r>
              <a:rPr sz="2800" spc="-55" dirty="0">
                <a:latin typeface="Times New Roman"/>
                <a:cs typeface="Times New Roman"/>
              </a:rPr>
              <a:t> </a:t>
            </a:r>
            <a:r>
              <a:rPr sz="2800" spc="-15" dirty="0">
                <a:latin typeface="Calibri"/>
                <a:cs typeface="Calibri"/>
              </a:rPr>
              <a:t>equi</a:t>
            </a:r>
            <a:r>
              <a:rPr sz="2800" dirty="0">
                <a:latin typeface="Calibri"/>
                <a:cs typeface="Calibri"/>
              </a:rPr>
              <a:t>li</a:t>
            </a:r>
            <a:r>
              <a:rPr sz="2800" spc="-20" dirty="0">
                <a:latin typeface="Calibri"/>
                <a:cs typeface="Calibri"/>
              </a:rPr>
              <a:t>br</a:t>
            </a:r>
            <a:r>
              <a:rPr sz="2800" spc="-10" dirty="0">
                <a:latin typeface="Calibri"/>
                <a:cs typeface="Calibri"/>
              </a:rPr>
              <a:t>i</a:t>
            </a:r>
            <a:r>
              <a:rPr sz="2800" spc="-20" dirty="0">
                <a:latin typeface="Calibri"/>
                <a:cs typeface="Calibri"/>
              </a:rPr>
              <a:t>um</a:t>
            </a:r>
            <a:r>
              <a:rPr sz="2800" spc="-10" dirty="0">
                <a:latin typeface="Calibri"/>
                <a:cs typeface="Calibri"/>
              </a:rPr>
              <a:t>:</a:t>
            </a:r>
            <a:r>
              <a:rPr sz="2800" spc="-70" dirty="0">
                <a:latin typeface="Times New Roman"/>
                <a:cs typeface="Times New Roman"/>
              </a:rPr>
              <a:t> </a:t>
            </a:r>
            <a:r>
              <a:rPr sz="2800" spc="-20" dirty="0">
                <a:latin typeface="Calibri"/>
                <a:cs typeface="Calibri"/>
              </a:rPr>
              <a:t>popu</a:t>
            </a:r>
            <a:r>
              <a:rPr sz="2800" spc="-10" dirty="0">
                <a:latin typeface="Calibri"/>
                <a:cs typeface="Calibri"/>
              </a:rPr>
              <a:t>lati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fo</a:t>
            </a:r>
            <a:r>
              <a:rPr sz="2800" dirty="0">
                <a:latin typeface="Calibri"/>
                <a:cs typeface="Calibri"/>
              </a:rPr>
              <a:t>l</a:t>
            </a:r>
            <a:r>
              <a:rPr sz="2800" spc="5" dirty="0">
                <a:latin typeface="Calibri"/>
                <a:cs typeface="Calibri"/>
              </a:rPr>
              <a:t>l</a:t>
            </a:r>
            <a:r>
              <a:rPr sz="2800" spc="-25" dirty="0">
                <a:latin typeface="Calibri"/>
                <a:cs typeface="Calibri"/>
              </a:rPr>
              <a:t>ow</a:t>
            </a:r>
            <a:r>
              <a:rPr sz="2800" spc="-15" dirty="0">
                <a:latin typeface="Calibri"/>
                <a:cs typeface="Calibri"/>
              </a:rPr>
              <a:t>s</a:t>
            </a:r>
            <a:r>
              <a:rPr sz="2800" spc="-60" dirty="0">
                <a:latin typeface="Times New Roman"/>
                <a:cs typeface="Times New Roman"/>
              </a:rPr>
              <a:t> </a:t>
            </a:r>
            <a:r>
              <a:rPr sz="2800" spc="-15" dirty="0">
                <a:latin typeface="Calibri"/>
                <a:cs typeface="Calibri"/>
              </a:rPr>
              <a:t>Bo</a:t>
            </a:r>
            <a:r>
              <a:rPr sz="2800" spc="-5" dirty="0">
                <a:latin typeface="Calibri"/>
                <a:cs typeface="Calibri"/>
              </a:rPr>
              <a:t>l</a:t>
            </a:r>
            <a:r>
              <a:rPr sz="2800" spc="-15" dirty="0">
                <a:latin typeface="Calibri"/>
                <a:cs typeface="Calibri"/>
              </a:rPr>
              <a:t>tzmann</a:t>
            </a:r>
            <a:r>
              <a:rPr sz="2800" spc="-75" dirty="0">
                <a:latin typeface="Times New Roman"/>
                <a:cs typeface="Times New Roman"/>
              </a:rPr>
              <a:t> </a:t>
            </a:r>
            <a:r>
              <a:rPr sz="2800" dirty="0">
                <a:latin typeface="Calibri"/>
                <a:cs typeface="Calibri"/>
              </a:rPr>
              <a:t>l</a:t>
            </a:r>
            <a:r>
              <a:rPr sz="2800" spc="-20" dirty="0">
                <a:latin typeface="Calibri"/>
                <a:cs typeface="Calibri"/>
              </a:rPr>
              <a:t>aw</a:t>
            </a:r>
            <a:endParaRPr sz="2800">
              <a:latin typeface="Calibri"/>
              <a:cs typeface="Calibri"/>
            </a:endParaRPr>
          </a:p>
          <a:p>
            <a:pPr marL="2852420">
              <a:lnSpc>
                <a:spcPct val="100000"/>
              </a:lnSpc>
              <a:spcBef>
                <a:spcPts val="1810"/>
              </a:spcBef>
            </a:pPr>
            <a:r>
              <a:rPr sz="2800" spc="-254" dirty="0">
                <a:latin typeface="Cambria Math"/>
                <a:cs typeface="Cambria Math"/>
              </a:rPr>
              <a:t>𝑁</a:t>
            </a:r>
            <a:r>
              <a:rPr sz="3000" spc="-7" baseline="-16666" dirty="0">
                <a:latin typeface="Calibri"/>
                <a:cs typeface="Calibri"/>
              </a:rPr>
              <a:t>e</a:t>
            </a:r>
            <a:r>
              <a:rPr sz="3000" spc="179" baseline="-16666" dirty="0">
                <a:latin typeface="Calibri"/>
                <a:cs typeface="Calibri"/>
              </a:rPr>
              <a:t>q</a:t>
            </a:r>
            <a:r>
              <a:rPr sz="4200" spc="-22" baseline="2976" dirty="0">
                <a:latin typeface="Cambria Math"/>
                <a:cs typeface="Cambria Math"/>
              </a:rPr>
              <a:t>(</a:t>
            </a:r>
            <a:r>
              <a:rPr sz="2800" spc="70" dirty="0">
                <a:latin typeface="Cambria Math"/>
                <a:cs typeface="Cambria Math"/>
              </a:rPr>
              <a:t>𝐸</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4" dirty="0">
                <a:latin typeface="Cambria Math"/>
                <a:cs typeface="Cambria Math"/>
              </a:rPr>
              <a:t>𝑁</a:t>
            </a:r>
            <a:r>
              <a:rPr sz="3000" spc="232" baseline="-16666" dirty="0">
                <a:latin typeface="Cambria Math"/>
                <a:cs typeface="Cambria Math"/>
              </a:rPr>
              <a:t>0</a:t>
            </a:r>
            <a:r>
              <a:rPr sz="2800" spc="-15" dirty="0">
                <a:latin typeface="Cambria Math"/>
                <a:cs typeface="Cambria Math"/>
              </a:rPr>
              <a:t>exp</a:t>
            </a:r>
            <a:r>
              <a:rPr sz="4200" spc="-7" baseline="1984" dirty="0">
                <a:latin typeface="Cambria Math"/>
                <a:cs typeface="Cambria Math"/>
              </a:rPr>
              <a:t>[</a:t>
            </a:r>
            <a:r>
              <a:rPr sz="2800" spc="-30" dirty="0">
                <a:latin typeface="Cambria Math"/>
                <a:cs typeface="Cambria Math"/>
              </a:rPr>
              <a:t>−</a:t>
            </a:r>
            <a:r>
              <a:rPr sz="2800" spc="70" dirty="0">
                <a:latin typeface="Cambria Math"/>
                <a:cs typeface="Cambria Math"/>
              </a:rPr>
              <a:t>𝐸</a:t>
            </a:r>
            <a:r>
              <a:rPr sz="2800" spc="-20" dirty="0">
                <a:latin typeface="Cambria Math"/>
                <a:cs typeface="Cambria Math"/>
              </a:rPr>
              <a:t>/</a:t>
            </a:r>
            <a:r>
              <a:rPr sz="4200" spc="-22" baseline="2976" dirty="0">
                <a:latin typeface="Cambria Math"/>
                <a:cs typeface="Cambria Math"/>
              </a:rPr>
              <a:t>(</a:t>
            </a:r>
            <a:r>
              <a:rPr sz="2800" spc="-30" dirty="0">
                <a:latin typeface="Cambria Math"/>
                <a:cs typeface="Cambria Math"/>
              </a:rPr>
              <a:t>𝑘</a:t>
            </a:r>
            <a:r>
              <a:rPr sz="3000" spc="179" baseline="-16666" dirty="0">
                <a:latin typeface="Calibri"/>
                <a:cs typeface="Calibri"/>
              </a:rPr>
              <a:t>B</a:t>
            </a:r>
            <a:r>
              <a:rPr sz="2800" spc="25" dirty="0">
                <a:latin typeface="Cambria Math"/>
                <a:cs typeface="Cambria Math"/>
              </a:rPr>
              <a:t>𝑇</a:t>
            </a:r>
            <a:r>
              <a:rPr sz="4200" spc="-22" baseline="2976" dirty="0">
                <a:latin typeface="Cambria Math"/>
                <a:cs typeface="Cambria Math"/>
              </a:rPr>
              <a:t>)</a:t>
            </a:r>
            <a:r>
              <a:rPr sz="4200" spc="-15" baseline="1984" dirty="0">
                <a:latin typeface="Cambria Math"/>
                <a:cs typeface="Cambria Math"/>
              </a:rPr>
              <a:t>]</a:t>
            </a:r>
            <a:endParaRPr sz="4200" baseline="1984">
              <a:latin typeface="Cambria Math"/>
              <a:cs typeface="Cambria Math"/>
            </a:endParaRPr>
          </a:p>
        </p:txBody>
      </p:sp>
      <p:sp>
        <p:nvSpPr>
          <p:cNvPr id="4" name="object 4"/>
          <p:cNvSpPr txBox="1"/>
          <p:nvPr/>
        </p:nvSpPr>
        <p:spPr>
          <a:xfrm>
            <a:off x="1130304" y="3054320"/>
            <a:ext cx="7277100" cy="48450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4884420" algn="l"/>
                <a:tab pos="6171565" algn="l"/>
              </a:tabLst>
            </a:pPr>
            <a:r>
              <a:rPr sz="2800" spc="-254" dirty="0">
                <a:latin typeface="Cambria Math"/>
                <a:cs typeface="Cambria Math"/>
              </a:rPr>
              <a:t>𝑁</a:t>
            </a:r>
            <a:r>
              <a:rPr sz="3000" spc="225" baseline="-16666" dirty="0">
                <a:latin typeface="Cambria Math"/>
                <a:cs typeface="Cambria Math"/>
              </a:rPr>
              <a:t>0</a:t>
            </a:r>
            <a:r>
              <a:rPr sz="2800" spc="-10" dirty="0">
                <a:latin typeface="Calibri"/>
                <a:cs typeface="Calibri"/>
              </a:rPr>
              <a:t>:</a:t>
            </a:r>
            <a:r>
              <a:rPr sz="2800" dirty="0">
                <a:latin typeface="Times New Roman"/>
                <a:cs typeface="Times New Roman"/>
              </a:rPr>
              <a:t>	</a:t>
            </a:r>
            <a:r>
              <a:rPr sz="2800" spc="-20" dirty="0">
                <a:latin typeface="Calibri"/>
                <a:cs typeface="Calibri"/>
              </a:rPr>
              <a:t>dens</a:t>
            </a:r>
            <a:r>
              <a:rPr sz="2800" spc="-10" dirty="0">
                <a:latin typeface="Calibri"/>
                <a:cs typeface="Calibri"/>
              </a:rPr>
              <a:t>ity</a:t>
            </a:r>
            <a:r>
              <a:rPr sz="2800" dirty="0">
                <a:latin typeface="Times New Roman"/>
                <a:cs typeface="Times New Roman"/>
              </a:rPr>
              <a:t>	</a:t>
            </a:r>
            <a:r>
              <a:rPr sz="2800" spc="-10" dirty="0">
                <a:latin typeface="Calibri"/>
                <a:cs typeface="Calibri"/>
              </a:rPr>
              <a:t>[c</a:t>
            </a:r>
            <a:r>
              <a:rPr sz="2800" dirty="0">
                <a:latin typeface="Calibri"/>
                <a:cs typeface="Calibri"/>
              </a:rPr>
              <a:t>m</a:t>
            </a:r>
            <a:r>
              <a:rPr sz="3000" spc="-82" baseline="29166" dirty="0">
                <a:latin typeface="Cambria Math"/>
                <a:cs typeface="Cambria Math"/>
              </a:rPr>
              <a:t>−</a:t>
            </a:r>
            <a:r>
              <a:rPr sz="3000" spc="225" baseline="29166" dirty="0">
                <a:latin typeface="Cambria Math"/>
                <a:cs typeface="Cambria Math"/>
              </a:rPr>
              <a:t>3</a:t>
            </a:r>
            <a:r>
              <a:rPr sz="2800" spc="-10" dirty="0">
                <a:latin typeface="Calibri"/>
                <a:cs typeface="Calibri"/>
              </a:rPr>
              <a:t>].</a:t>
            </a:r>
            <a:endParaRPr sz="2800">
              <a:latin typeface="Calibri"/>
              <a:cs typeface="Calibri"/>
            </a:endParaRPr>
          </a:p>
        </p:txBody>
      </p:sp>
      <p:sp>
        <p:nvSpPr>
          <p:cNvPr id="5" name="object 5"/>
          <p:cNvSpPr txBox="1"/>
          <p:nvPr/>
        </p:nvSpPr>
        <p:spPr>
          <a:xfrm>
            <a:off x="2082579" y="3117346"/>
            <a:ext cx="6736715" cy="381000"/>
          </a:xfrm>
          <a:prstGeom prst="rect">
            <a:avLst/>
          </a:prstGeom>
        </p:spPr>
        <p:txBody>
          <a:bodyPr vert="horz" wrap="square" lIns="0" tIns="0" rIns="0" bIns="0" rtlCol="0">
            <a:spAutoFit/>
          </a:bodyPr>
          <a:lstStyle/>
          <a:p>
            <a:pPr marL="12700">
              <a:lnSpc>
                <a:spcPct val="100000"/>
              </a:lnSpc>
              <a:tabLst>
                <a:tab pos="2121535" algn="l"/>
                <a:tab pos="6546215" algn="l"/>
              </a:tabLst>
            </a:pPr>
            <a:r>
              <a:rPr sz="2800" spc="-15" dirty="0">
                <a:latin typeface="Calibri"/>
                <a:cs typeface="Calibri"/>
              </a:rPr>
              <a:t>gro</a:t>
            </a:r>
            <a:r>
              <a:rPr sz="2800" spc="-10" dirty="0">
                <a:latin typeface="Calibri"/>
                <a:cs typeface="Calibri"/>
              </a:rPr>
              <a:t>u</a:t>
            </a:r>
            <a:r>
              <a:rPr sz="2800" spc="-20" dirty="0">
                <a:latin typeface="Calibri"/>
                <a:cs typeface="Calibri"/>
              </a:rPr>
              <a:t>n</a:t>
            </a:r>
            <a:r>
              <a:rPr sz="2800" spc="-10" dirty="0">
                <a:latin typeface="Calibri"/>
                <a:cs typeface="Calibri"/>
              </a:rPr>
              <a:t>d-</a:t>
            </a:r>
            <a:r>
              <a:rPr sz="2800" spc="-20" dirty="0">
                <a:latin typeface="Calibri"/>
                <a:cs typeface="Calibri"/>
              </a:rPr>
              <a:t>stat</a:t>
            </a:r>
            <a:r>
              <a:rPr sz="2800" spc="-15" dirty="0">
                <a:latin typeface="Calibri"/>
                <a:cs typeface="Calibri"/>
              </a:rPr>
              <a:t>e</a:t>
            </a:r>
            <a:r>
              <a:rPr sz="2800" dirty="0">
                <a:latin typeface="Times New Roman"/>
                <a:cs typeface="Times New Roman"/>
              </a:rPr>
              <a:t>	</a:t>
            </a:r>
            <a:r>
              <a:rPr sz="2800" spc="-20" dirty="0">
                <a:latin typeface="Calibri"/>
                <a:cs typeface="Calibri"/>
              </a:rPr>
              <a:t>p</a:t>
            </a:r>
            <a:r>
              <a:rPr sz="2800" spc="-10" dirty="0">
                <a:latin typeface="Calibri"/>
                <a:cs typeface="Calibri"/>
              </a:rPr>
              <a:t>o</a:t>
            </a:r>
            <a:r>
              <a:rPr sz="2800" spc="-20" dirty="0">
                <a:latin typeface="Calibri"/>
                <a:cs typeface="Calibri"/>
              </a:rPr>
              <a:t>pu</a:t>
            </a:r>
            <a:r>
              <a:rPr sz="2800" spc="-5"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5" dirty="0">
                <a:latin typeface="Calibri"/>
                <a:cs typeface="Calibri"/>
              </a:rPr>
              <a:t>*</a:t>
            </a:r>
            <a:endParaRPr sz="2800">
              <a:latin typeface="Calibri"/>
              <a:cs typeface="Calibri"/>
            </a:endParaRPr>
          </a:p>
        </p:txBody>
      </p:sp>
      <p:sp>
        <p:nvSpPr>
          <p:cNvPr id="6" name="object 6"/>
          <p:cNvSpPr txBox="1"/>
          <p:nvPr/>
        </p:nvSpPr>
        <p:spPr>
          <a:xfrm>
            <a:off x="9032006" y="3107386"/>
            <a:ext cx="469900" cy="438784"/>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𝑘</a:t>
            </a:r>
            <a:r>
              <a:rPr sz="3000" spc="157" baseline="-16666" dirty="0">
                <a:latin typeface="Calibri"/>
                <a:cs typeface="Calibri"/>
              </a:rPr>
              <a:t>B</a:t>
            </a:r>
            <a:r>
              <a:rPr sz="2800" spc="-10" dirty="0">
                <a:latin typeface="Calibri"/>
                <a:cs typeface="Calibri"/>
              </a:rPr>
              <a:t>:</a:t>
            </a:r>
            <a:endParaRPr sz="2800">
              <a:latin typeface="Calibri"/>
              <a:cs typeface="Calibri"/>
            </a:endParaRPr>
          </a:p>
        </p:txBody>
      </p:sp>
      <p:sp>
        <p:nvSpPr>
          <p:cNvPr id="7" name="object 7"/>
          <p:cNvSpPr txBox="1"/>
          <p:nvPr/>
        </p:nvSpPr>
        <p:spPr>
          <a:xfrm>
            <a:off x="9713007" y="3117346"/>
            <a:ext cx="157480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Bo</a:t>
            </a:r>
            <a:r>
              <a:rPr sz="2800" spc="-5" dirty="0">
                <a:latin typeface="Calibri"/>
                <a:cs typeface="Calibri"/>
              </a:rPr>
              <a:t>l</a:t>
            </a:r>
            <a:r>
              <a:rPr sz="2800" spc="-15" dirty="0">
                <a:latin typeface="Calibri"/>
                <a:cs typeface="Calibri"/>
              </a:rPr>
              <a:t>tzmann</a:t>
            </a:r>
            <a:endParaRPr sz="2800">
              <a:latin typeface="Calibri"/>
              <a:cs typeface="Calibri"/>
            </a:endParaRPr>
          </a:p>
        </p:txBody>
      </p:sp>
      <p:sp>
        <p:nvSpPr>
          <p:cNvPr id="8" name="object 8"/>
          <p:cNvSpPr txBox="1"/>
          <p:nvPr/>
        </p:nvSpPr>
        <p:spPr>
          <a:xfrm>
            <a:off x="1130300" y="3603222"/>
            <a:ext cx="8908415" cy="1132205"/>
          </a:xfrm>
          <a:prstGeom prst="rect">
            <a:avLst/>
          </a:prstGeom>
        </p:spPr>
        <p:txBody>
          <a:bodyPr vert="horz" wrap="square" lIns="0" tIns="0" rIns="0" bIns="0" rtlCol="0">
            <a:spAutoFit/>
          </a:bodyPr>
          <a:lstStyle/>
          <a:p>
            <a:pPr marL="241300">
              <a:lnSpc>
                <a:spcPct val="100000"/>
              </a:lnSpc>
            </a:pPr>
            <a:r>
              <a:rPr sz="2800" spc="-15" dirty="0">
                <a:latin typeface="Calibri"/>
                <a:cs typeface="Calibri"/>
              </a:rPr>
              <a:t>constant</a:t>
            </a:r>
            <a:r>
              <a:rPr sz="2800" spc="-60" dirty="0">
                <a:latin typeface="Times New Roman"/>
                <a:cs typeface="Times New Roman"/>
              </a:rPr>
              <a:t> </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3</a:t>
            </a:r>
            <a:r>
              <a:rPr sz="2800" spc="-20" dirty="0">
                <a:latin typeface="Cambria Math"/>
                <a:cs typeface="Cambria Math"/>
              </a:rPr>
              <a:t>8</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23</a:t>
            </a:r>
            <a:r>
              <a:rPr sz="3000" spc="225" baseline="29166" dirty="0">
                <a:latin typeface="Cambria Math"/>
                <a:cs typeface="Cambria Math"/>
              </a:rPr>
              <a:t> </a:t>
            </a:r>
            <a:r>
              <a:rPr sz="2800" spc="-10" dirty="0">
                <a:latin typeface="Calibri"/>
                <a:cs typeface="Calibri"/>
              </a:rPr>
              <a:t>J</a:t>
            </a:r>
            <a:r>
              <a:rPr sz="2800" spc="-5" dirty="0">
                <a:latin typeface="Calibri"/>
                <a:cs typeface="Calibri"/>
              </a:rPr>
              <a:t> </a:t>
            </a:r>
            <a:r>
              <a:rPr sz="2800" spc="-20" dirty="0">
                <a:latin typeface="Calibri"/>
                <a:cs typeface="Calibri"/>
              </a:rPr>
              <a:t>K</a:t>
            </a:r>
            <a:r>
              <a:rPr sz="3000" spc="-82" baseline="31944" dirty="0">
                <a:latin typeface="Cambria Math"/>
                <a:cs typeface="Cambria Math"/>
              </a:rPr>
              <a:t>−</a:t>
            </a:r>
            <a:r>
              <a:rPr sz="3000" spc="225" baseline="31944" dirty="0">
                <a:latin typeface="Cambria Math"/>
                <a:cs typeface="Cambria Math"/>
              </a:rPr>
              <a:t>1</a:t>
            </a:r>
            <a:r>
              <a:rPr sz="2800" dirty="0">
                <a:latin typeface="Calibri"/>
                <a:cs typeface="Calibri"/>
              </a:rPr>
              <a:t>.</a:t>
            </a:r>
            <a:r>
              <a:rPr sz="2800" spc="-70" dirty="0">
                <a:latin typeface="Times New Roman"/>
                <a:cs typeface="Times New Roman"/>
              </a:rPr>
              <a:t> </a:t>
            </a:r>
            <a:r>
              <a:rPr sz="2800" spc="-15" dirty="0">
                <a:latin typeface="Calibri"/>
                <a:cs typeface="Calibri"/>
              </a:rPr>
              <a:t>*</a:t>
            </a:r>
            <a:r>
              <a:rPr sz="2800" spc="-60" dirty="0">
                <a:latin typeface="Times New Roman"/>
                <a:cs typeface="Times New Roman"/>
              </a:rPr>
              <a:t> </a:t>
            </a:r>
            <a:r>
              <a:rPr sz="2800" spc="25" dirty="0">
                <a:latin typeface="Cambria Math"/>
                <a:cs typeface="Cambria Math"/>
              </a:rPr>
              <a:t>𝑇</a:t>
            </a:r>
            <a:r>
              <a:rPr sz="2800" spc="-10" dirty="0">
                <a:latin typeface="Calibri"/>
                <a:cs typeface="Calibri"/>
              </a:rPr>
              <a:t>:</a:t>
            </a:r>
            <a:r>
              <a:rPr sz="2800" spc="-70" dirty="0">
                <a:latin typeface="Times New Roman"/>
                <a:cs typeface="Times New Roman"/>
              </a:rPr>
              <a:t> </a:t>
            </a:r>
            <a:r>
              <a:rPr sz="2800" spc="-15" dirty="0">
                <a:latin typeface="Calibri"/>
                <a:cs typeface="Calibri"/>
              </a:rPr>
              <a:t>abso</a:t>
            </a:r>
            <a:r>
              <a:rPr sz="2800" spc="-20" dirty="0">
                <a:latin typeface="Calibri"/>
                <a:cs typeface="Calibri"/>
              </a:rPr>
              <a:t>lu</a:t>
            </a:r>
            <a:r>
              <a:rPr sz="2800" dirty="0">
                <a:latin typeface="Calibri"/>
                <a:cs typeface="Calibri"/>
              </a:rPr>
              <a:t>t</a:t>
            </a:r>
            <a:r>
              <a:rPr sz="2800" spc="-15" dirty="0">
                <a:latin typeface="Calibri"/>
                <a:cs typeface="Calibri"/>
              </a:rPr>
              <a:t>e</a:t>
            </a:r>
            <a:r>
              <a:rPr sz="2800" spc="-70" dirty="0">
                <a:latin typeface="Times New Roman"/>
                <a:cs typeface="Times New Roman"/>
              </a:rPr>
              <a:t> </a:t>
            </a:r>
            <a:r>
              <a:rPr sz="2800" spc="-15" dirty="0">
                <a:latin typeface="Calibri"/>
                <a:cs typeface="Calibri"/>
              </a:rPr>
              <a:t>temper</a:t>
            </a:r>
            <a:r>
              <a:rPr sz="2800" spc="-10" dirty="0">
                <a:latin typeface="Calibri"/>
                <a:cs typeface="Calibri"/>
              </a:rPr>
              <a:t>a</a:t>
            </a:r>
            <a:r>
              <a:rPr sz="2800" spc="-15" dirty="0">
                <a:latin typeface="Calibri"/>
                <a:cs typeface="Calibri"/>
              </a:rPr>
              <a:t>ture</a:t>
            </a:r>
            <a:r>
              <a:rPr sz="2800" spc="-65" dirty="0">
                <a:latin typeface="Times New Roman"/>
                <a:cs typeface="Times New Roman"/>
              </a:rPr>
              <a:t> </a:t>
            </a:r>
            <a:r>
              <a:rPr sz="2800" spc="-15" dirty="0">
                <a:latin typeface="Calibri"/>
                <a:cs typeface="Calibri"/>
              </a:rPr>
              <a:t>[K</a:t>
            </a:r>
            <a:r>
              <a:rPr sz="2800" spc="-25" dirty="0">
                <a:latin typeface="Calibri"/>
                <a:cs typeface="Calibri"/>
              </a:rPr>
              <a:t>]</a:t>
            </a:r>
            <a:r>
              <a:rPr sz="2800" dirty="0">
                <a:latin typeface="Calibri"/>
                <a:cs typeface="Calibri"/>
              </a:rPr>
              <a:t>.</a:t>
            </a:r>
            <a:endParaRPr sz="2800">
              <a:latin typeface="Calibri"/>
              <a:cs typeface="Calibri"/>
            </a:endParaRPr>
          </a:p>
          <a:p>
            <a:pPr marL="241300" indent="-228600">
              <a:lnSpc>
                <a:spcPct val="100000"/>
              </a:lnSpc>
              <a:spcBef>
                <a:spcPts val="1955"/>
              </a:spcBef>
              <a:buFont typeface="Symbol"/>
              <a:buChar char=""/>
              <a:tabLst>
                <a:tab pos="241935" algn="l"/>
              </a:tabLst>
            </a:pPr>
            <a:r>
              <a:rPr sz="2800" spc="-15" dirty="0">
                <a:latin typeface="Calibri"/>
                <a:cs typeface="Calibri"/>
              </a:rPr>
              <a:t>Popul</a:t>
            </a:r>
            <a:r>
              <a:rPr sz="2800" spc="-10" dirty="0">
                <a:latin typeface="Calibri"/>
                <a:cs typeface="Calibri"/>
              </a:rPr>
              <a:t>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5" dirty="0">
                <a:latin typeface="Calibri"/>
                <a:cs typeface="Calibri"/>
              </a:rPr>
              <a:t>i</a:t>
            </a:r>
            <a:r>
              <a:rPr sz="2800" spc="-20" dirty="0">
                <a:latin typeface="Calibri"/>
                <a:cs typeface="Calibri"/>
              </a:rPr>
              <a:t>nvers</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0" dirty="0">
                <a:latin typeface="Calibri"/>
                <a:cs typeface="Calibri"/>
              </a:rPr>
              <a:t>c</a:t>
            </a:r>
            <a:r>
              <a:rPr sz="2800" spc="-20" dirty="0">
                <a:latin typeface="Calibri"/>
                <a:cs typeface="Calibri"/>
              </a:rPr>
              <a:t>ond</a:t>
            </a:r>
            <a:r>
              <a:rPr sz="2800" spc="-10" dirty="0">
                <a:latin typeface="Calibri"/>
                <a:cs typeface="Calibri"/>
              </a:rPr>
              <a:t>iti</a:t>
            </a:r>
            <a:r>
              <a:rPr sz="2800" dirty="0">
                <a:latin typeface="Calibri"/>
                <a:cs typeface="Calibri"/>
              </a:rPr>
              <a:t>o</a:t>
            </a:r>
            <a:r>
              <a:rPr sz="2800" spc="-15" dirty="0">
                <a:latin typeface="Calibri"/>
                <a:cs typeface="Calibri"/>
              </a:rPr>
              <a:t>n</a:t>
            </a:r>
            <a:endParaRPr sz="2800">
              <a:latin typeface="Calibri"/>
              <a:cs typeface="Calibri"/>
            </a:endParaRPr>
          </a:p>
        </p:txBody>
      </p:sp>
      <p:sp>
        <p:nvSpPr>
          <p:cNvPr id="9" name="object 9"/>
          <p:cNvSpPr txBox="1"/>
          <p:nvPr/>
        </p:nvSpPr>
        <p:spPr>
          <a:xfrm>
            <a:off x="5291455" y="5154501"/>
            <a:ext cx="750570" cy="438784"/>
          </a:xfrm>
          <a:prstGeom prst="rect">
            <a:avLst/>
          </a:prstGeom>
        </p:spPr>
        <p:txBody>
          <a:bodyPr vert="horz" wrap="square" lIns="0" tIns="0" rIns="0" bIns="0" rtlCol="0">
            <a:spAutoFit/>
          </a:bodyPr>
          <a:lstStyle/>
          <a:p>
            <a:pPr marL="12700">
              <a:lnSpc>
                <a:spcPct val="100000"/>
              </a:lnSpc>
            </a:pPr>
            <a:r>
              <a:rPr sz="2800" spc="-254" dirty="0">
                <a:latin typeface="Cambria Math"/>
                <a:cs typeface="Cambria Math"/>
              </a:rPr>
              <a:t>𝑁</a:t>
            </a:r>
            <a:r>
              <a:rPr sz="3000" baseline="-16666" dirty="0">
                <a:latin typeface="Calibri"/>
                <a:cs typeface="Calibri"/>
              </a:rPr>
              <a:t>k </a:t>
            </a:r>
            <a:r>
              <a:rPr sz="3000" spc="-44" baseline="-16666" dirty="0">
                <a:latin typeface="Calibri"/>
                <a:cs typeface="Calibri"/>
              </a:rPr>
              <a:t> </a:t>
            </a:r>
            <a:r>
              <a:rPr sz="2800" spc="-25" dirty="0">
                <a:latin typeface="Cambria Math"/>
                <a:cs typeface="Cambria Math"/>
              </a:rPr>
              <a:t>&gt;</a:t>
            </a:r>
            <a:endParaRPr sz="2800">
              <a:latin typeface="Cambria Math"/>
              <a:cs typeface="Cambria Math"/>
            </a:endParaRPr>
          </a:p>
        </p:txBody>
      </p:sp>
      <p:sp>
        <p:nvSpPr>
          <p:cNvPr id="10" name="object 10"/>
          <p:cNvSpPr txBox="1"/>
          <p:nvPr/>
        </p:nvSpPr>
        <p:spPr>
          <a:xfrm>
            <a:off x="6115940" y="4884753"/>
            <a:ext cx="347345" cy="438784"/>
          </a:xfrm>
          <a:prstGeom prst="rect">
            <a:avLst/>
          </a:prstGeom>
        </p:spPr>
        <p:txBody>
          <a:bodyPr vert="horz" wrap="square" lIns="0" tIns="0" rIns="0" bIns="0" rtlCol="0">
            <a:spAutoFit/>
          </a:bodyPr>
          <a:lstStyle/>
          <a:p>
            <a:pPr marL="12700">
              <a:lnSpc>
                <a:spcPct val="100000"/>
              </a:lnSpc>
            </a:pPr>
            <a:r>
              <a:rPr sz="2800" spc="-120" dirty="0">
                <a:latin typeface="Cambria Math"/>
                <a:cs typeface="Cambria Math"/>
              </a:rPr>
              <a:t>𝑔</a:t>
            </a:r>
            <a:r>
              <a:rPr sz="3000" baseline="-16666" dirty="0">
                <a:latin typeface="Calibri"/>
                <a:cs typeface="Calibri"/>
              </a:rPr>
              <a:t>k</a:t>
            </a:r>
            <a:endParaRPr sz="3000" baseline="-16666">
              <a:latin typeface="Calibri"/>
              <a:cs typeface="Calibri"/>
            </a:endParaRPr>
          </a:p>
        </p:txBody>
      </p:sp>
      <p:sp>
        <p:nvSpPr>
          <p:cNvPr id="11" name="object 11"/>
          <p:cNvSpPr txBox="1"/>
          <p:nvPr/>
        </p:nvSpPr>
        <p:spPr>
          <a:xfrm>
            <a:off x="6144896" y="5393709"/>
            <a:ext cx="243204"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𝑔</a:t>
            </a:r>
            <a:endParaRPr sz="2800">
              <a:latin typeface="Cambria Math"/>
              <a:cs typeface="Cambria Math"/>
            </a:endParaRPr>
          </a:p>
        </p:txBody>
      </p:sp>
      <p:sp>
        <p:nvSpPr>
          <p:cNvPr id="12" name="object 12"/>
          <p:cNvSpPr txBox="1"/>
          <p:nvPr/>
        </p:nvSpPr>
        <p:spPr>
          <a:xfrm>
            <a:off x="6350898" y="5552259"/>
            <a:ext cx="8382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i</a:t>
            </a:r>
            <a:endParaRPr sz="2000">
              <a:latin typeface="Calibri"/>
              <a:cs typeface="Calibri"/>
            </a:endParaRPr>
          </a:p>
        </p:txBody>
      </p:sp>
      <p:sp>
        <p:nvSpPr>
          <p:cNvPr id="13" name="object 13"/>
          <p:cNvSpPr/>
          <p:nvPr/>
        </p:nvSpPr>
        <p:spPr>
          <a:xfrm>
            <a:off x="6128644" y="5342132"/>
            <a:ext cx="335915" cy="0"/>
          </a:xfrm>
          <a:custGeom>
            <a:avLst/>
            <a:gdLst/>
            <a:ahLst/>
            <a:cxnLst/>
            <a:rect l="l" t="t" r="r" b="b"/>
            <a:pathLst>
              <a:path w="335914">
                <a:moveTo>
                  <a:pt x="0" y="0"/>
                </a:moveTo>
                <a:lnTo>
                  <a:pt x="335590" y="0"/>
                </a:lnTo>
              </a:path>
            </a:pathLst>
          </a:custGeom>
          <a:ln w="24129">
            <a:solidFill>
              <a:srgbClr val="000000"/>
            </a:solidFill>
          </a:ln>
        </p:spPr>
        <p:txBody>
          <a:bodyPr wrap="square" lIns="0" tIns="0" rIns="0" bIns="0" rtlCol="0"/>
          <a:lstStyle/>
          <a:p>
            <a:endParaRPr/>
          </a:p>
        </p:txBody>
      </p:sp>
      <p:sp>
        <p:nvSpPr>
          <p:cNvPr id="14" name="object 14"/>
          <p:cNvSpPr txBox="1"/>
          <p:nvPr/>
        </p:nvSpPr>
        <p:spPr>
          <a:xfrm>
            <a:off x="6570350" y="5154493"/>
            <a:ext cx="257175" cy="381000"/>
          </a:xfrm>
          <a:prstGeom prst="rect">
            <a:avLst/>
          </a:prstGeom>
        </p:spPr>
        <p:txBody>
          <a:bodyPr vert="horz" wrap="square" lIns="0" tIns="0" rIns="0" bIns="0" rtlCol="0">
            <a:spAutoFit/>
          </a:bodyPr>
          <a:lstStyle/>
          <a:p>
            <a:pPr marL="12700">
              <a:lnSpc>
                <a:spcPct val="100000"/>
              </a:lnSpc>
            </a:pPr>
            <a:r>
              <a:rPr sz="2800" spc="-254" dirty="0">
                <a:latin typeface="Cambria Math"/>
                <a:cs typeface="Cambria Math"/>
              </a:rPr>
              <a:t>𝑁</a:t>
            </a:r>
            <a:endParaRPr sz="2800">
              <a:latin typeface="Cambria Math"/>
              <a:cs typeface="Cambria Math"/>
            </a:endParaRPr>
          </a:p>
        </p:txBody>
      </p:sp>
      <p:sp>
        <p:nvSpPr>
          <p:cNvPr id="15" name="object 15"/>
          <p:cNvSpPr txBox="1"/>
          <p:nvPr/>
        </p:nvSpPr>
        <p:spPr>
          <a:xfrm>
            <a:off x="6801998" y="5313043"/>
            <a:ext cx="8382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i</a:t>
            </a:r>
            <a:endParaRPr sz="20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297" y="968684"/>
            <a:ext cx="10154920" cy="296227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25" dirty="0">
                <a:latin typeface="Cambria Math"/>
                <a:cs typeface="Cambria Math"/>
              </a:rPr>
              <a:t>𝑔</a:t>
            </a:r>
            <a:r>
              <a:rPr sz="3000" spc="157" baseline="-16666" dirty="0">
                <a:latin typeface="Calibri"/>
                <a:cs typeface="Calibri"/>
              </a:rPr>
              <a:t>j</a:t>
            </a:r>
            <a:r>
              <a:rPr sz="2800" spc="-10" dirty="0">
                <a:latin typeface="Calibri"/>
                <a:cs typeface="Calibri"/>
              </a:rPr>
              <a:t>:</a:t>
            </a:r>
            <a:r>
              <a:rPr sz="2800" spc="-70" dirty="0">
                <a:latin typeface="Times New Roman"/>
                <a:cs typeface="Times New Roman"/>
              </a:rPr>
              <a:t> </a:t>
            </a:r>
            <a:r>
              <a:rPr sz="2800" spc="-20" dirty="0">
                <a:latin typeface="Calibri"/>
                <a:cs typeface="Calibri"/>
              </a:rPr>
              <a:t>degener</a:t>
            </a:r>
            <a:r>
              <a:rPr sz="2800" spc="10" dirty="0">
                <a:latin typeface="Calibri"/>
                <a:cs typeface="Calibri"/>
              </a:rPr>
              <a:t>a</a:t>
            </a:r>
            <a:r>
              <a:rPr sz="2800" spc="-15" dirty="0">
                <a:latin typeface="Calibri"/>
                <a:cs typeface="Calibri"/>
              </a:rPr>
              <a:t>cy</a:t>
            </a:r>
            <a:r>
              <a:rPr sz="2800" spc="-60" dirty="0">
                <a:latin typeface="Times New Roman"/>
                <a:cs typeface="Times New Roman"/>
              </a:rPr>
              <a:t> </a:t>
            </a:r>
            <a:r>
              <a:rPr sz="2800" spc="-20" dirty="0">
                <a:latin typeface="Calibri"/>
                <a:cs typeface="Calibri"/>
              </a:rPr>
              <a:t>o</a:t>
            </a:r>
            <a:r>
              <a:rPr sz="2800" spc="-10" dirty="0">
                <a:latin typeface="Calibri"/>
                <a:cs typeface="Calibri"/>
              </a:rPr>
              <a:t>f</a:t>
            </a:r>
            <a:r>
              <a:rPr sz="2800" spc="-60" dirty="0">
                <a:latin typeface="Times New Roman"/>
                <a:cs typeface="Times New Roman"/>
              </a:rPr>
              <a:t> </a:t>
            </a:r>
            <a:r>
              <a:rPr sz="2800" dirty="0">
                <a:latin typeface="Calibri"/>
                <a:cs typeface="Calibri"/>
              </a:rPr>
              <a:t>l</a:t>
            </a:r>
            <a:r>
              <a:rPr sz="2800" spc="-15" dirty="0">
                <a:latin typeface="Calibri"/>
                <a:cs typeface="Calibri"/>
              </a:rPr>
              <a:t>evel</a:t>
            </a:r>
            <a:r>
              <a:rPr sz="2800" spc="-60" dirty="0">
                <a:latin typeface="Times New Roman"/>
                <a:cs typeface="Times New Roman"/>
              </a:rPr>
              <a:t> </a:t>
            </a:r>
            <a:r>
              <a:rPr sz="2800" spc="20" dirty="0">
                <a:latin typeface="Cambria Math"/>
                <a:cs typeface="Cambria Math"/>
              </a:rPr>
              <a:t>𝑗</a:t>
            </a:r>
            <a:r>
              <a:rPr sz="2800" dirty="0">
                <a:latin typeface="Calibri"/>
                <a:cs typeface="Calibri"/>
              </a:rPr>
              <a:t>.</a:t>
            </a:r>
            <a:endParaRPr sz="2800">
              <a:latin typeface="Calibri"/>
              <a:cs typeface="Calibri"/>
            </a:endParaRPr>
          </a:p>
          <a:p>
            <a:pPr marL="241300" indent="-228600">
              <a:lnSpc>
                <a:spcPct val="100000"/>
              </a:lnSpc>
              <a:spcBef>
                <a:spcPts val="2135"/>
              </a:spcBef>
              <a:buFont typeface="Symbol"/>
              <a:buChar char=""/>
              <a:tabLst>
                <a:tab pos="241935" algn="l"/>
              </a:tabLst>
            </a:pPr>
            <a:r>
              <a:rPr sz="2800" spc="-15" dirty="0">
                <a:latin typeface="Calibri"/>
                <a:cs typeface="Calibri"/>
              </a:rPr>
              <a:t>With</a:t>
            </a:r>
            <a:r>
              <a:rPr sz="2800" spc="-70" dirty="0">
                <a:latin typeface="Times New Roman"/>
                <a:cs typeface="Times New Roman"/>
              </a:rPr>
              <a:t> </a:t>
            </a:r>
            <a:r>
              <a:rPr sz="2800" dirty="0">
                <a:latin typeface="Calibri"/>
                <a:cs typeface="Calibri"/>
              </a:rPr>
              <a:t>i</a:t>
            </a:r>
            <a:r>
              <a:rPr sz="2800" spc="-20" dirty="0">
                <a:latin typeface="Calibri"/>
                <a:cs typeface="Calibri"/>
              </a:rPr>
              <a:t>nv</a:t>
            </a:r>
            <a:r>
              <a:rPr sz="2800" spc="-10" dirty="0">
                <a:latin typeface="Calibri"/>
                <a:cs typeface="Calibri"/>
              </a:rPr>
              <a:t>e</a:t>
            </a:r>
            <a:r>
              <a:rPr sz="2800" spc="-15" dirty="0">
                <a:latin typeface="Calibri"/>
                <a:cs typeface="Calibri"/>
              </a:rPr>
              <a:t>rs</a:t>
            </a:r>
            <a:r>
              <a:rPr sz="2800" spc="-5" dirty="0">
                <a:latin typeface="Calibri"/>
                <a:cs typeface="Calibri"/>
              </a:rPr>
              <a:t>i</a:t>
            </a:r>
            <a:r>
              <a:rPr sz="2800" spc="-20" dirty="0">
                <a:latin typeface="Calibri"/>
                <a:cs typeface="Calibri"/>
              </a:rPr>
              <a:t>on</a:t>
            </a:r>
            <a:r>
              <a:rPr sz="2800" spc="-10" dirty="0">
                <a:latin typeface="Calibri"/>
                <a:cs typeface="Calibri"/>
              </a:rPr>
              <a:t>,</a:t>
            </a:r>
            <a:r>
              <a:rPr sz="2800" spc="-65" dirty="0">
                <a:latin typeface="Times New Roman"/>
                <a:cs typeface="Times New Roman"/>
              </a:rPr>
              <a:t> </a:t>
            </a:r>
            <a:r>
              <a:rPr sz="2800" spc="-20" dirty="0">
                <a:latin typeface="Calibri"/>
                <a:cs typeface="Calibri"/>
              </a:rPr>
              <a:t>st</a:t>
            </a:r>
            <a:r>
              <a:rPr sz="2800" spc="-10" dirty="0">
                <a:latin typeface="Calibri"/>
                <a:cs typeface="Calibri"/>
              </a:rPr>
              <a:t>i</a:t>
            </a:r>
            <a:r>
              <a:rPr sz="2800" spc="-15" dirty="0">
                <a:latin typeface="Calibri"/>
                <a:cs typeface="Calibri"/>
              </a:rPr>
              <a:t>m</a:t>
            </a:r>
            <a:r>
              <a:rPr sz="2800" spc="-20" dirty="0">
                <a:latin typeface="Calibri"/>
                <a:cs typeface="Calibri"/>
              </a:rPr>
              <a:t>u</a:t>
            </a:r>
            <a:r>
              <a:rPr sz="2800" spc="-15" dirty="0">
                <a:latin typeface="Calibri"/>
                <a:cs typeface="Calibri"/>
              </a:rPr>
              <a:t>late</a:t>
            </a:r>
            <a:r>
              <a:rPr sz="2800" spc="-5" dirty="0">
                <a:latin typeface="Calibri"/>
                <a:cs typeface="Calibri"/>
              </a:rPr>
              <a:t>d</a:t>
            </a:r>
            <a:r>
              <a:rPr sz="2800" spc="-15" dirty="0">
                <a:latin typeface="Calibri"/>
                <a:cs typeface="Calibri"/>
              </a:rPr>
              <a:t>-</a:t>
            </a:r>
            <a:r>
              <a:rPr sz="2800" spc="-10" dirty="0">
                <a:latin typeface="Calibri"/>
                <a:cs typeface="Calibri"/>
              </a:rPr>
              <a:t>e</a:t>
            </a:r>
            <a:r>
              <a:rPr sz="2800" spc="-20" dirty="0">
                <a:latin typeface="Calibri"/>
                <a:cs typeface="Calibri"/>
              </a:rPr>
              <a:t>m</a:t>
            </a:r>
            <a:r>
              <a:rPr sz="2800" dirty="0">
                <a:latin typeface="Calibri"/>
                <a:cs typeface="Calibri"/>
              </a:rPr>
              <a:t>i</a:t>
            </a:r>
            <a:r>
              <a:rPr sz="2800" spc="-20" dirty="0">
                <a:latin typeface="Calibri"/>
                <a:cs typeface="Calibri"/>
              </a:rPr>
              <a:t>ss</a:t>
            </a:r>
            <a:r>
              <a:rPr sz="2800" spc="-10" dirty="0">
                <a:latin typeface="Calibri"/>
                <a:cs typeface="Calibri"/>
              </a:rPr>
              <a:t>io</a:t>
            </a:r>
            <a:r>
              <a:rPr sz="2800" spc="-15" dirty="0">
                <a:latin typeface="Calibri"/>
                <a:cs typeface="Calibri"/>
              </a:rPr>
              <a:t>n</a:t>
            </a:r>
            <a:r>
              <a:rPr sz="2800" spc="-70" dirty="0">
                <a:latin typeface="Times New Roman"/>
                <a:cs typeface="Times New Roman"/>
              </a:rPr>
              <a:t> </a:t>
            </a:r>
            <a:r>
              <a:rPr sz="2800" spc="-15" dirty="0">
                <a:latin typeface="Calibri"/>
                <a:cs typeface="Calibri"/>
              </a:rPr>
              <a:t>rate</a:t>
            </a:r>
            <a:r>
              <a:rPr sz="2800" spc="-75" dirty="0">
                <a:latin typeface="Times New Roman"/>
                <a:cs typeface="Times New Roman"/>
              </a:rPr>
              <a:t> </a:t>
            </a:r>
            <a:r>
              <a:rPr sz="2800" spc="-15" dirty="0">
                <a:latin typeface="Calibri"/>
                <a:cs typeface="Calibri"/>
              </a:rPr>
              <a:t>ex</a:t>
            </a:r>
            <a:r>
              <a:rPr sz="2800" spc="-10" dirty="0">
                <a:latin typeface="Calibri"/>
                <a:cs typeface="Calibri"/>
              </a:rPr>
              <a:t>c</a:t>
            </a:r>
            <a:r>
              <a:rPr sz="2800" spc="-15" dirty="0">
                <a:latin typeface="Calibri"/>
                <a:cs typeface="Calibri"/>
              </a:rPr>
              <a:t>eeds</a:t>
            </a:r>
            <a:r>
              <a:rPr sz="2800" spc="-75" dirty="0">
                <a:latin typeface="Times New Roman"/>
                <a:cs typeface="Times New Roman"/>
              </a:rPr>
              <a:t> </a:t>
            </a:r>
            <a:r>
              <a:rPr sz="2800" spc="-15" dirty="0">
                <a:latin typeface="Calibri"/>
                <a:cs typeface="Calibri"/>
              </a:rPr>
              <a:t>absor</a:t>
            </a:r>
            <a:r>
              <a:rPr sz="2800" spc="-20" dirty="0">
                <a:latin typeface="Calibri"/>
                <a:cs typeface="Calibri"/>
              </a:rPr>
              <a:t>pt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60" dirty="0">
                <a:latin typeface="Times New Roman"/>
                <a:cs typeface="Times New Roman"/>
              </a:rPr>
              <a:t> </a:t>
            </a:r>
            <a:r>
              <a:rPr sz="2800" spc="-15" dirty="0">
                <a:latin typeface="Calibri"/>
                <a:cs typeface="Calibri"/>
              </a:rPr>
              <a:t>rate:</a:t>
            </a:r>
            <a:endParaRPr sz="2800">
              <a:latin typeface="Calibri"/>
              <a:cs typeface="Calibri"/>
            </a:endParaRPr>
          </a:p>
          <a:p>
            <a:pPr marL="2595880">
              <a:lnSpc>
                <a:spcPct val="100000"/>
              </a:lnSpc>
              <a:spcBef>
                <a:spcPts val="1814"/>
              </a:spcBef>
            </a:pPr>
            <a:r>
              <a:rPr sz="2800" spc="-60" dirty="0">
                <a:latin typeface="Cambria Math"/>
                <a:cs typeface="Cambria Math"/>
              </a:rPr>
              <a:t>𝑊</a:t>
            </a:r>
            <a:r>
              <a:rPr sz="3000" baseline="-16666" dirty="0">
                <a:latin typeface="Calibri"/>
                <a:cs typeface="Calibri"/>
              </a:rPr>
              <a:t>st</a:t>
            </a:r>
            <a:r>
              <a:rPr sz="3000" spc="-15" baseline="-16666" dirty="0">
                <a:latin typeface="Calibri"/>
                <a:cs typeface="Calibri"/>
              </a:rPr>
              <a:t>i</a:t>
            </a:r>
            <a:r>
              <a:rPr sz="3000" baseline="-16666" dirty="0">
                <a:latin typeface="Calibri"/>
                <a:cs typeface="Calibri"/>
              </a:rPr>
              <a:t>m </a:t>
            </a:r>
            <a:r>
              <a:rPr sz="3000" spc="-15" baseline="-16666" dirty="0">
                <a:latin typeface="Calibri"/>
                <a:cs typeface="Calibri"/>
              </a:rPr>
              <a:t> </a:t>
            </a:r>
            <a:r>
              <a:rPr sz="2800" spc="-25" dirty="0">
                <a:latin typeface="Cambria Math"/>
                <a:cs typeface="Cambria Math"/>
              </a:rPr>
              <a:t>=</a:t>
            </a:r>
            <a:r>
              <a:rPr sz="2800" spc="160" dirty="0">
                <a:latin typeface="Cambria Math"/>
                <a:cs typeface="Cambria Math"/>
              </a:rPr>
              <a:t> </a:t>
            </a:r>
            <a:r>
              <a:rPr sz="2800" spc="-254" dirty="0">
                <a:latin typeface="Cambria Math"/>
                <a:cs typeface="Cambria Math"/>
              </a:rPr>
              <a:t>𝑁</a:t>
            </a:r>
            <a:r>
              <a:rPr sz="3000" spc="179" baseline="-16666" dirty="0">
                <a:latin typeface="Calibri"/>
                <a:cs typeface="Calibri"/>
              </a:rPr>
              <a:t>k</a:t>
            </a:r>
            <a:r>
              <a:rPr sz="2800" spc="-150" dirty="0">
                <a:latin typeface="Cambria Math"/>
                <a:cs typeface="Cambria Math"/>
              </a:rPr>
              <a:t>𝐵</a:t>
            </a:r>
            <a:r>
              <a:rPr sz="3000" spc="292" baseline="-16666" dirty="0">
                <a:latin typeface="Cambria Math"/>
                <a:cs typeface="Cambria Math"/>
              </a:rPr>
              <a:t>𝑘</a:t>
            </a:r>
            <a:r>
              <a:rPr sz="3000" spc="555" baseline="-16666" dirty="0">
                <a:latin typeface="Cambria Math"/>
                <a:cs typeface="Cambria Math"/>
              </a:rPr>
              <a:t>𝑖</a:t>
            </a:r>
            <a:r>
              <a:rPr sz="2800" dirty="0">
                <a:latin typeface="Cambria Math"/>
                <a:cs typeface="Cambria Math"/>
              </a:rPr>
              <a:t>𝜌</a:t>
            </a:r>
            <a:r>
              <a:rPr sz="4200" spc="-22" baseline="2976" dirty="0">
                <a:latin typeface="Cambria Math"/>
                <a:cs typeface="Cambria Math"/>
              </a:rPr>
              <a:t>(</a:t>
            </a:r>
            <a:r>
              <a:rPr sz="2800" spc="55" dirty="0">
                <a:latin typeface="Cambria Math"/>
                <a:cs typeface="Cambria Math"/>
              </a:rPr>
              <a:t>𝜈</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&gt;</a:t>
            </a:r>
            <a:r>
              <a:rPr sz="2800" spc="165" dirty="0">
                <a:latin typeface="Cambria Math"/>
                <a:cs typeface="Cambria Math"/>
              </a:rPr>
              <a:t> </a:t>
            </a:r>
            <a:r>
              <a:rPr sz="2800" spc="-254" dirty="0">
                <a:latin typeface="Cambria Math"/>
                <a:cs typeface="Cambria Math"/>
              </a:rPr>
              <a:t>𝑁</a:t>
            </a:r>
            <a:r>
              <a:rPr sz="3000" spc="172" baseline="-16666" dirty="0">
                <a:latin typeface="Calibri"/>
                <a:cs typeface="Calibri"/>
              </a:rPr>
              <a:t>i</a:t>
            </a:r>
            <a:r>
              <a:rPr sz="2800" spc="-150" dirty="0">
                <a:latin typeface="Cambria Math"/>
                <a:cs typeface="Cambria Math"/>
              </a:rPr>
              <a:t>𝐵</a:t>
            </a:r>
            <a:r>
              <a:rPr sz="3000" spc="284" baseline="-16666" dirty="0">
                <a:latin typeface="Cambria Math"/>
                <a:cs typeface="Cambria Math"/>
              </a:rPr>
              <a:t>𝑖</a:t>
            </a:r>
            <a:r>
              <a:rPr sz="3000" spc="300" baseline="-16666" dirty="0">
                <a:latin typeface="Cambria Math"/>
                <a:cs typeface="Cambria Math"/>
              </a:rPr>
              <a:t>𝑘</a:t>
            </a:r>
            <a:r>
              <a:rPr sz="3000" spc="-397" baseline="-16666" dirty="0">
                <a:latin typeface="Cambria Math"/>
                <a:cs typeface="Cambria Math"/>
              </a:rPr>
              <a:t> </a:t>
            </a:r>
            <a:r>
              <a:rPr sz="2800" spc="-15" dirty="0">
                <a:latin typeface="Cambria Math"/>
                <a:cs typeface="Cambria Math"/>
              </a:rPr>
              <a:t>𝜌</a:t>
            </a:r>
            <a:r>
              <a:rPr sz="4200" spc="-22" baseline="2976" dirty="0">
                <a:latin typeface="Cambria Math"/>
                <a:cs typeface="Cambria Math"/>
              </a:rPr>
              <a:t>(</a:t>
            </a:r>
            <a:r>
              <a:rPr sz="2800" spc="50" dirty="0">
                <a:latin typeface="Cambria Math"/>
                <a:cs typeface="Cambria Math"/>
              </a:rPr>
              <a:t>𝜈</a:t>
            </a:r>
            <a:r>
              <a:rPr sz="4200" spc="-22" baseline="2976" dirty="0">
                <a:latin typeface="Cambria Math"/>
                <a:cs typeface="Cambria Math"/>
              </a:rPr>
              <a:t>)</a:t>
            </a:r>
            <a:endParaRPr sz="4200" baseline="2976">
              <a:latin typeface="Cambria Math"/>
              <a:cs typeface="Cambria Math"/>
            </a:endParaRPr>
          </a:p>
          <a:p>
            <a:pPr marL="241300" marR="5080" indent="-228600">
              <a:lnSpc>
                <a:spcPct val="127899"/>
              </a:lnSpc>
              <a:spcBef>
                <a:spcPts val="860"/>
              </a:spcBef>
              <a:buFont typeface="Symbol"/>
              <a:buChar char=""/>
              <a:tabLst>
                <a:tab pos="241935" algn="l"/>
              </a:tabLst>
            </a:pPr>
            <a:r>
              <a:rPr sz="2800" spc="-150" dirty="0">
                <a:latin typeface="Cambria Math"/>
                <a:cs typeface="Cambria Math"/>
              </a:rPr>
              <a:t>𝐵</a:t>
            </a:r>
            <a:r>
              <a:rPr sz="3000" spc="300" baseline="-16666" dirty="0">
                <a:latin typeface="Cambria Math"/>
                <a:cs typeface="Cambria Math"/>
              </a:rPr>
              <a:t>𝑖𝑘</a:t>
            </a:r>
            <a:r>
              <a:rPr sz="3000" spc="-397" baseline="-16666" dirty="0">
                <a:latin typeface="Cambria Math"/>
                <a:cs typeface="Cambria Math"/>
              </a:rPr>
              <a:t> </a:t>
            </a:r>
            <a:r>
              <a:rPr sz="2800" spc="-10" dirty="0">
                <a:latin typeface="Cambria Math"/>
                <a:cs typeface="Cambria Math"/>
              </a:rPr>
              <a:t>,</a:t>
            </a:r>
            <a:r>
              <a:rPr sz="2800" spc="-170" dirty="0">
                <a:latin typeface="Cambria Math"/>
                <a:cs typeface="Cambria Math"/>
              </a:rPr>
              <a:t> </a:t>
            </a:r>
            <a:r>
              <a:rPr sz="2800" spc="-150" dirty="0">
                <a:latin typeface="Cambria Math"/>
                <a:cs typeface="Cambria Math"/>
              </a:rPr>
              <a:t>𝐵</a:t>
            </a:r>
            <a:r>
              <a:rPr sz="3000" spc="292" baseline="-16666" dirty="0">
                <a:latin typeface="Cambria Math"/>
                <a:cs typeface="Cambria Math"/>
              </a:rPr>
              <a:t>𝑘</a:t>
            </a:r>
            <a:r>
              <a:rPr sz="3000" spc="300" baseline="-16666" dirty="0">
                <a:latin typeface="Cambria Math"/>
                <a:cs typeface="Cambria Math"/>
              </a:rPr>
              <a:t>𝑖</a:t>
            </a:r>
            <a:r>
              <a:rPr sz="3000" spc="-390" baseline="-16666" dirty="0">
                <a:latin typeface="Cambria Math"/>
                <a:cs typeface="Cambria Math"/>
              </a:rPr>
              <a:t> </a:t>
            </a:r>
            <a:r>
              <a:rPr sz="2800" spc="-10" dirty="0">
                <a:latin typeface="Calibri"/>
                <a:cs typeface="Calibri"/>
              </a:rPr>
              <a:t>:</a:t>
            </a:r>
            <a:r>
              <a:rPr sz="2800" spc="60" dirty="0">
                <a:latin typeface="Times New Roman"/>
                <a:cs typeface="Times New Roman"/>
              </a:rPr>
              <a:t> </a:t>
            </a:r>
            <a:r>
              <a:rPr sz="2800" spc="-20" dirty="0">
                <a:latin typeface="Calibri"/>
                <a:cs typeface="Calibri"/>
              </a:rPr>
              <a:t>E</a:t>
            </a:r>
            <a:r>
              <a:rPr sz="2800" spc="-5" dirty="0">
                <a:latin typeface="Calibri"/>
                <a:cs typeface="Calibri"/>
              </a:rPr>
              <a:t>i</a:t>
            </a:r>
            <a:r>
              <a:rPr sz="2800" spc="-20" dirty="0">
                <a:latin typeface="Calibri"/>
                <a:cs typeface="Calibri"/>
              </a:rPr>
              <a:t>nste</a:t>
            </a:r>
            <a:r>
              <a:rPr sz="2800" spc="-5" dirty="0">
                <a:latin typeface="Calibri"/>
                <a:cs typeface="Calibri"/>
              </a:rPr>
              <a:t>i</a:t>
            </a:r>
            <a:r>
              <a:rPr sz="2800" spc="-15" dirty="0">
                <a:latin typeface="Calibri"/>
                <a:cs typeface="Calibri"/>
              </a:rPr>
              <a:t>n</a:t>
            </a:r>
            <a:r>
              <a:rPr sz="2800" spc="80" dirty="0">
                <a:latin typeface="Times New Roman"/>
                <a:cs typeface="Times New Roman"/>
              </a:rPr>
              <a:t> </a:t>
            </a:r>
            <a:r>
              <a:rPr sz="2800" spc="35" dirty="0">
                <a:latin typeface="Cambria Math"/>
                <a:cs typeface="Cambria Math"/>
              </a:rPr>
              <a:t>𝐵</a:t>
            </a:r>
            <a:r>
              <a:rPr sz="2800" spc="-15" dirty="0">
                <a:latin typeface="Calibri"/>
                <a:cs typeface="Calibri"/>
              </a:rPr>
              <a:t>-coeff</a:t>
            </a:r>
            <a:r>
              <a:rPr sz="2800" spc="-5" dirty="0">
                <a:latin typeface="Calibri"/>
                <a:cs typeface="Calibri"/>
              </a:rPr>
              <a:t>i</a:t>
            </a:r>
            <a:r>
              <a:rPr sz="2800" spc="-15" dirty="0">
                <a:latin typeface="Calibri"/>
                <a:cs typeface="Calibri"/>
              </a:rPr>
              <a:t>c</a:t>
            </a:r>
            <a:r>
              <a:rPr sz="2800" spc="-5" dirty="0">
                <a:latin typeface="Calibri"/>
                <a:cs typeface="Calibri"/>
              </a:rPr>
              <a:t>i</a:t>
            </a:r>
            <a:r>
              <a:rPr sz="2800" spc="-15" dirty="0">
                <a:latin typeface="Calibri"/>
                <a:cs typeface="Calibri"/>
              </a:rPr>
              <a:t>ents</a:t>
            </a:r>
            <a:r>
              <a:rPr sz="2800" spc="50" dirty="0">
                <a:latin typeface="Times New Roman"/>
                <a:cs typeface="Times New Roman"/>
              </a:rPr>
              <a:t> </a:t>
            </a:r>
            <a:r>
              <a:rPr sz="2800" spc="-10" dirty="0">
                <a:latin typeface="Calibri"/>
                <a:cs typeface="Calibri"/>
              </a:rPr>
              <a:t>[</a:t>
            </a:r>
            <a:r>
              <a:rPr sz="2800" spc="-15" dirty="0">
                <a:latin typeface="Calibri"/>
                <a:cs typeface="Calibri"/>
              </a:rPr>
              <a:t>m</a:t>
            </a:r>
            <a:r>
              <a:rPr sz="3000" spc="60" baseline="29166" dirty="0">
                <a:latin typeface="Cambria Math"/>
                <a:cs typeface="Cambria Math"/>
              </a:rPr>
              <a:t>3</a:t>
            </a:r>
            <a:r>
              <a:rPr sz="3000" spc="202" baseline="29166" dirty="0">
                <a:latin typeface="Cambria Math"/>
                <a:cs typeface="Cambria Math"/>
              </a:rPr>
              <a:t> </a:t>
            </a:r>
            <a:r>
              <a:rPr sz="2800" spc="-15" dirty="0">
                <a:latin typeface="Calibri"/>
                <a:cs typeface="Calibri"/>
              </a:rPr>
              <a:t>J</a:t>
            </a:r>
            <a:r>
              <a:rPr sz="3000" spc="-82" baseline="29166" dirty="0">
                <a:latin typeface="Cambria Math"/>
                <a:cs typeface="Cambria Math"/>
              </a:rPr>
              <a:t>−</a:t>
            </a:r>
            <a:r>
              <a:rPr sz="3000" spc="225" baseline="29166" dirty="0">
                <a:latin typeface="Cambria Math"/>
                <a:cs typeface="Cambria Math"/>
              </a:rPr>
              <a:t>1</a:t>
            </a:r>
            <a:r>
              <a:rPr sz="2800" spc="-5" dirty="0">
                <a:latin typeface="Calibri"/>
                <a:cs typeface="Calibri"/>
              </a:rPr>
              <a:t>s</a:t>
            </a:r>
            <a:r>
              <a:rPr sz="3000" spc="-82" baseline="29166" dirty="0">
                <a:latin typeface="Cambria Math"/>
                <a:cs typeface="Cambria Math"/>
              </a:rPr>
              <a:t>−</a:t>
            </a:r>
            <a:r>
              <a:rPr sz="3000" spc="225" baseline="29166" dirty="0">
                <a:latin typeface="Cambria Math"/>
                <a:cs typeface="Cambria Math"/>
              </a:rPr>
              <a:t>2</a:t>
            </a:r>
            <a:r>
              <a:rPr sz="2800" spc="-10" dirty="0">
                <a:latin typeface="Calibri"/>
                <a:cs typeface="Calibri"/>
              </a:rPr>
              <a:t>].</a:t>
            </a:r>
            <a:r>
              <a:rPr sz="2800" spc="60" dirty="0">
                <a:latin typeface="Times New Roman"/>
                <a:cs typeface="Times New Roman"/>
              </a:rPr>
              <a:t> </a:t>
            </a:r>
            <a:r>
              <a:rPr sz="2800" spc="-15" dirty="0">
                <a:latin typeface="Calibri"/>
                <a:cs typeface="Calibri"/>
              </a:rPr>
              <a:t>*</a:t>
            </a:r>
            <a:r>
              <a:rPr sz="2800" spc="65" dirty="0">
                <a:latin typeface="Times New Roman"/>
                <a:cs typeface="Times New Roman"/>
              </a:rPr>
              <a:t> </a:t>
            </a:r>
            <a:r>
              <a:rPr sz="2800" dirty="0">
                <a:latin typeface="Cambria Math"/>
                <a:cs typeface="Cambria Math"/>
              </a:rPr>
              <a:t>𝜌</a:t>
            </a:r>
            <a:r>
              <a:rPr sz="4200" spc="-22" baseline="2976" dirty="0">
                <a:latin typeface="Cambria Math"/>
                <a:cs typeface="Cambria Math"/>
              </a:rPr>
              <a:t>(</a:t>
            </a:r>
            <a:r>
              <a:rPr sz="2800" spc="50" dirty="0">
                <a:latin typeface="Cambria Math"/>
                <a:cs typeface="Cambria Math"/>
              </a:rPr>
              <a:t>𝜈</a:t>
            </a:r>
            <a:r>
              <a:rPr sz="4200" spc="-15" baseline="2976" dirty="0">
                <a:latin typeface="Cambria Math"/>
                <a:cs typeface="Cambria Math"/>
              </a:rPr>
              <a:t>)</a:t>
            </a:r>
            <a:r>
              <a:rPr sz="2800" spc="-10" dirty="0">
                <a:latin typeface="Calibri"/>
                <a:cs typeface="Calibri"/>
              </a:rPr>
              <a:t>:</a:t>
            </a:r>
            <a:r>
              <a:rPr sz="2800" spc="60" dirty="0">
                <a:latin typeface="Times New Roman"/>
                <a:cs typeface="Times New Roman"/>
              </a:rPr>
              <a:t> </a:t>
            </a:r>
            <a:r>
              <a:rPr sz="2800" spc="-20" dirty="0">
                <a:latin typeface="Calibri"/>
                <a:cs typeface="Calibri"/>
              </a:rPr>
              <a:t>spectra</a:t>
            </a:r>
            <a:r>
              <a:rPr sz="2800" spc="-10" dirty="0">
                <a:latin typeface="Calibri"/>
                <a:cs typeface="Calibri"/>
              </a:rPr>
              <a:t>l</a:t>
            </a:r>
            <a:r>
              <a:rPr sz="2800" spc="70" dirty="0">
                <a:latin typeface="Times New Roman"/>
                <a:cs typeface="Times New Roman"/>
              </a:rPr>
              <a:t> </a:t>
            </a:r>
            <a:r>
              <a:rPr sz="2800" spc="-15" dirty="0">
                <a:latin typeface="Calibri"/>
                <a:cs typeface="Calibri"/>
              </a:rPr>
              <a:t>ene</a:t>
            </a:r>
            <a:r>
              <a:rPr sz="2800" spc="-20" dirty="0">
                <a:latin typeface="Calibri"/>
                <a:cs typeface="Calibri"/>
              </a:rPr>
              <a:t>r</a:t>
            </a:r>
            <a:r>
              <a:rPr sz="2800" spc="-5" dirty="0">
                <a:latin typeface="Calibri"/>
                <a:cs typeface="Calibri"/>
              </a:rPr>
              <a:t>g</a:t>
            </a:r>
            <a:r>
              <a:rPr sz="2800" spc="-15" dirty="0">
                <a:latin typeface="Calibri"/>
                <a:cs typeface="Calibri"/>
              </a:rPr>
              <a:t>y</a:t>
            </a:r>
            <a:r>
              <a:rPr sz="2800" spc="-10" dirty="0">
                <a:latin typeface="Times New Roman"/>
                <a:cs typeface="Times New Roman"/>
              </a:rPr>
              <a:t> </a:t>
            </a:r>
            <a:r>
              <a:rPr sz="2800" spc="-20" dirty="0">
                <a:latin typeface="Calibri"/>
                <a:cs typeface="Calibri"/>
              </a:rPr>
              <a:t>dens</a:t>
            </a:r>
            <a:r>
              <a:rPr sz="2800" spc="-10" dirty="0">
                <a:latin typeface="Calibri"/>
                <a:cs typeface="Calibri"/>
              </a:rPr>
              <a:t>ity</a:t>
            </a:r>
            <a:r>
              <a:rPr sz="2800" spc="-60" dirty="0">
                <a:latin typeface="Times New Roman"/>
                <a:cs typeface="Times New Roman"/>
              </a:rPr>
              <a:t> </a:t>
            </a:r>
            <a:r>
              <a:rPr sz="2800" spc="-10" dirty="0">
                <a:latin typeface="Calibri"/>
                <a:cs typeface="Calibri"/>
              </a:rPr>
              <a:t>[J</a:t>
            </a:r>
            <a:r>
              <a:rPr sz="2800" spc="-70" dirty="0">
                <a:latin typeface="Times New Roman"/>
                <a:cs typeface="Times New Roman"/>
              </a:rPr>
              <a:t> </a:t>
            </a:r>
            <a:r>
              <a:rPr sz="2800" spc="-25" dirty="0">
                <a:latin typeface="Calibri"/>
                <a:cs typeface="Calibri"/>
              </a:rPr>
              <a:t>m</a:t>
            </a:r>
            <a:r>
              <a:rPr sz="3000" spc="-82" baseline="29166" dirty="0">
                <a:latin typeface="Cambria Math"/>
                <a:cs typeface="Cambria Math"/>
              </a:rPr>
              <a:t>−</a:t>
            </a:r>
            <a:r>
              <a:rPr sz="3000" spc="60" baseline="29166" dirty="0">
                <a:latin typeface="Cambria Math"/>
                <a:cs typeface="Cambria Math"/>
              </a:rPr>
              <a:t>3</a:t>
            </a:r>
            <a:r>
              <a:rPr sz="3000" baseline="29166" dirty="0">
                <a:latin typeface="Cambria Math"/>
                <a:cs typeface="Cambria Math"/>
              </a:rPr>
              <a:t> </a:t>
            </a:r>
            <a:r>
              <a:rPr sz="3000" spc="-202" baseline="29166" dirty="0">
                <a:latin typeface="Cambria Math"/>
                <a:cs typeface="Cambria Math"/>
              </a:rPr>
              <a:t> </a:t>
            </a:r>
            <a:r>
              <a:rPr sz="2800" spc="-25" dirty="0">
                <a:latin typeface="Calibri"/>
                <a:cs typeface="Calibri"/>
              </a:rPr>
              <a:t>H</a:t>
            </a:r>
            <a:r>
              <a:rPr sz="2800" spc="-5" dirty="0">
                <a:latin typeface="Calibri"/>
                <a:cs typeface="Calibri"/>
              </a:rPr>
              <a:t>z</a:t>
            </a:r>
            <a:r>
              <a:rPr sz="3000" spc="-60" baseline="29166" dirty="0">
                <a:latin typeface="Cambria Math"/>
                <a:cs typeface="Cambria Math"/>
              </a:rPr>
              <a:t>−</a:t>
            </a:r>
            <a:r>
              <a:rPr sz="3000" spc="195" baseline="29166" dirty="0">
                <a:latin typeface="Cambria Math"/>
                <a:cs typeface="Cambria Math"/>
              </a:rPr>
              <a:t>1</a:t>
            </a:r>
            <a:r>
              <a:rPr sz="2800" spc="-20" dirty="0">
                <a:latin typeface="Calibri"/>
                <a:cs typeface="Calibri"/>
              </a:rPr>
              <a:t>].</a:t>
            </a:r>
            <a:endParaRPr sz="2800">
              <a:latin typeface="Calibri"/>
              <a:cs typeface="Calibri"/>
            </a:endParaRPr>
          </a:p>
        </p:txBody>
      </p:sp>
      <p:sp>
        <p:nvSpPr>
          <p:cNvPr id="3" name="object 3"/>
          <p:cNvSpPr txBox="1"/>
          <p:nvPr/>
        </p:nvSpPr>
        <p:spPr>
          <a:xfrm>
            <a:off x="1130297" y="4201733"/>
            <a:ext cx="124523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Result:</a:t>
            </a:r>
            <a:endParaRPr sz="2800">
              <a:latin typeface="Calibri"/>
              <a:cs typeface="Calibri"/>
            </a:endParaRPr>
          </a:p>
        </p:txBody>
      </p:sp>
      <p:sp>
        <p:nvSpPr>
          <p:cNvPr id="4" name="object 4"/>
          <p:cNvSpPr txBox="1"/>
          <p:nvPr/>
        </p:nvSpPr>
        <p:spPr>
          <a:xfrm>
            <a:off x="2605518" y="4226819"/>
            <a:ext cx="8677275" cy="381000"/>
          </a:xfrm>
          <a:prstGeom prst="rect">
            <a:avLst/>
          </a:prstGeom>
        </p:spPr>
        <p:txBody>
          <a:bodyPr vert="horz" wrap="square" lIns="0" tIns="0" rIns="0" bIns="0" rtlCol="0">
            <a:spAutoFit/>
          </a:bodyPr>
          <a:lstStyle/>
          <a:p>
            <a:pPr marL="12700">
              <a:lnSpc>
                <a:spcPct val="100000"/>
              </a:lnSpc>
              <a:tabLst>
                <a:tab pos="1339215" algn="l"/>
                <a:tab pos="3947160" algn="l"/>
                <a:tab pos="4964430" algn="l"/>
                <a:tab pos="5440680" algn="l"/>
                <a:tab pos="7054215" algn="l"/>
                <a:tab pos="8369300" algn="l"/>
              </a:tabLst>
            </a:pPr>
            <a:r>
              <a:rPr sz="2800" spc="-20" dirty="0">
                <a:latin typeface="Calibri"/>
                <a:cs typeface="Calibri"/>
              </a:rPr>
              <a:t>p</a:t>
            </a:r>
            <a:r>
              <a:rPr sz="2800" spc="-5" dirty="0">
                <a:latin typeface="Calibri"/>
                <a:cs typeface="Calibri"/>
              </a:rPr>
              <a:t>a</a:t>
            </a:r>
            <a:r>
              <a:rPr sz="2800" spc="-20" dirty="0">
                <a:latin typeface="Calibri"/>
                <a:cs typeface="Calibri"/>
              </a:rPr>
              <a:t>ss</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ele</a:t>
            </a:r>
            <a:r>
              <a:rPr sz="2800" spc="-10" dirty="0">
                <a:latin typeface="Calibri"/>
                <a:cs typeface="Calibri"/>
              </a:rPr>
              <a:t>c</a:t>
            </a:r>
            <a:r>
              <a:rPr sz="2800" spc="-15" dirty="0">
                <a:latin typeface="Calibri"/>
                <a:cs typeface="Calibri"/>
              </a:rPr>
              <a:t>tromagnetic</a:t>
            </a:r>
            <a:r>
              <a:rPr sz="2800" dirty="0">
                <a:latin typeface="Times New Roman"/>
                <a:cs typeface="Times New Roman"/>
              </a:rPr>
              <a:t>	</a:t>
            </a:r>
            <a:r>
              <a:rPr sz="2800" spc="-20" dirty="0">
                <a:latin typeface="Calibri"/>
                <a:cs typeface="Calibri"/>
              </a:rPr>
              <a:t>w</a:t>
            </a:r>
            <a:r>
              <a:rPr sz="2800" spc="-10" dirty="0">
                <a:latin typeface="Calibri"/>
                <a:cs typeface="Calibri"/>
              </a:rPr>
              <a:t>a</a:t>
            </a:r>
            <a:r>
              <a:rPr sz="2800" spc="-15" dirty="0">
                <a:latin typeface="Calibri"/>
                <a:cs typeface="Calibri"/>
              </a:rPr>
              <a:t>ve</a:t>
            </a:r>
            <a:r>
              <a:rPr sz="2800" dirty="0">
                <a:latin typeface="Times New Roman"/>
                <a:cs typeface="Times New Roman"/>
              </a:rPr>
              <a:t>	</a:t>
            </a:r>
            <a:r>
              <a:rPr sz="2800" dirty="0">
                <a:latin typeface="Calibri"/>
                <a:cs typeface="Calibri"/>
              </a:rPr>
              <a:t>i</a:t>
            </a:r>
            <a:r>
              <a:rPr sz="2800" spc="-15" dirty="0">
                <a:latin typeface="Calibri"/>
                <a:cs typeface="Calibri"/>
              </a:rPr>
              <a:t>s</a:t>
            </a:r>
            <a:r>
              <a:rPr sz="2800" dirty="0">
                <a:latin typeface="Times New Roman"/>
                <a:cs typeface="Times New Roman"/>
              </a:rPr>
              <a:t>	</a:t>
            </a:r>
            <a:r>
              <a:rPr sz="2800" spc="-15" dirty="0">
                <a:latin typeface="Calibri"/>
                <a:cs typeface="Calibri"/>
              </a:rPr>
              <a:t>ampl</a:t>
            </a:r>
            <a:r>
              <a:rPr sz="2800" spc="5" dirty="0">
                <a:latin typeface="Calibri"/>
                <a:cs typeface="Calibri"/>
              </a:rPr>
              <a:t>i</a:t>
            </a:r>
            <a:r>
              <a:rPr sz="2800" spc="-15" dirty="0">
                <a:latin typeface="Calibri"/>
                <a:cs typeface="Calibri"/>
              </a:rPr>
              <a:t>fied</a:t>
            </a:r>
            <a:r>
              <a:rPr sz="2800" dirty="0">
                <a:latin typeface="Times New Roman"/>
                <a:cs typeface="Times New Roman"/>
              </a:rPr>
              <a:t>	</a:t>
            </a:r>
            <a:r>
              <a:rPr sz="2800" dirty="0">
                <a:latin typeface="Calibri"/>
                <a:cs typeface="Calibri"/>
              </a:rPr>
              <a:t>i</a:t>
            </a:r>
            <a:r>
              <a:rPr sz="2800" spc="-20" dirty="0">
                <a:latin typeface="Calibri"/>
                <a:cs typeface="Calibri"/>
              </a:rPr>
              <a:t>nstea</a:t>
            </a:r>
            <a:r>
              <a:rPr sz="2800" spc="-15" dirty="0">
                <a:latin typeface="Calibri"/>
                <a:cs typeface="Calibri"/>
              </a:rPr>
              <a:t>d</a:t>
            </a:r>
            <a:r>
              <a:rPr sz="2800" dirty="0">
                <a:latin typeface="Times New Roman"/>
                <a:cs typeface="Times New Roman"/>
              </a:rPr>
              <a:t>	</a:t>
            </a:r>
            <a:r>
              <a:rPr sz="2800" spc="-20" dirty="0">
                <a:latin typeface="Calibri"/>
                <a:cs typeface="Calibri"/>
              </a:rPr>
              <a:t>of</a:t>
            </a:r>
            <a:endParaRPr sz="2800">
              <a:latin typeface="Calibri"/>
              <a:cs typeface="Calibri"/>
            </a:endParaRPr>
          </a:p>
        </p:txBody>
      </p:sp>
      <p:sp>
        <p:nvSpPr>
          <p:cNvPr id="5" name="object 5"/>
          <p:cNvSpPr txBox="1"/>
          <p:nvPr/>
        </p:nvSpPr>
        <p:spPr>
          <a:xfrm>
            <a:off x="1359147" y="4768220"/>
            <a:ext cx="1726564"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attenuat</a:t>
            </a:r>
            <a:r>
              <a:rPr sz="2800" spc="-10" dirty="0">
                <a:latin typeface="Calibri"/>
                <a:cs typeface="Calibri"/>
              </a:rPr>
              <a:t>e</a:t>
            </a:r>
            <a:r>
              <a:rPr sz="2800" spc="-20" dirty="0">
                <a:latin typeface="Calibri"/>
                <a:cs typeface="Calibri"/>
              </a:rPr>
              <a:t>d.</a:t>
            </a:r>
            <a:endParaRPr sz="2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5234</TotalTime>
  <Words>3146</Words>
  <Application>Microsoft Office PowerPoint</Application>
  <PresentationFormat>Widescreen</PresentationFormat>
  <Paragraphs>470</Paragraphs>
  <Slides>52</Slides>
  <Notes>50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Cambria Math</vt:lpstr>
      <vt:lpstr>Symbol</vt:lpstr>
      <vt:lpstr>Times New Roman</vt:lpstr>
      <vt:lpstr>Office Theme</vt:lpstr>
      <vt:lpstr>PowerPoint Presentation</vt:lpstr>
      <vt:lpstr>Slide 1: Lasers in Spectroscopy — Why They Matter</vt:lpstr>
      <vt:lpstr>PowerPoint Presentation</vt:lpstr>
      <vt:lpstr>PowerPoint Presentation</vt:lpstr>
      <vt:lpstr>Slide 2: Minimum Ingredients of Any Laser</vt:lpstr>
      <vt:lpstr>PowerPoint Presentation</vt:lpstr>
      <vt:lpstr>PowerPoint Presentation</vt:lpstr>
      <vt:lpstr>Slide 3: The Active Medium — Energy Levels and Gain</vt:lpstr>
      <vt:lpstr>PowerPoint Presentation</vt:lpstr>
      <vt:lpstr>PowerPoint Presentation</vt:lpstr>
      <vt:lpstr>Slide 4: Energy-Pumping Mechanisms — Achieving</vt:lpstr>
      <vt:lpstr>PowerPoint Presentation</vt:lpstr>
      <vt:lpstr>Slide 5: Spontaneous vs. Stimulated Emission —</vt:lpstr>
      <vt:lpstr>PowerPoint Presentation</vt:lpstr>
      <vt:lpstr>PowerPoint Presentation</vt:lpstr>
      <vt:lpstr>Slide 6: Optical Resonator — Storage and Mode Selection</vt:lpstr>
      <vt:lpstr>PowerPoint Presentation</vt:lpstr>
      <vt:lpstr>PowerPoint Presentation</vt:lpstr>
      <vt:lpstr>Slide 7: Propagation Through Gain Medium — Intensity</vt:lpstr>
      <vt:lpstr>PowerPoint Presentation</vt:lpstr>
      <vt:lpstr>PowerPoint Presentation</vt:lpstr>
      <vt:lpstr>Slide 8: Round-Trip Analysis — Defining Gain &amp; Losses</vt:lpstr>
      <vt:lpstr>PowerPoint Presentation</vt:lpstr>
      <vt:lpstr>PowerPoint Presentation</vt:lpstr>
      <vt:lpstr>Slide 9: Laser Threshold — Step-by-Step Derivation</vt:lpstr>
      <vt:lpstr>PowerPoint Presentation</vt:lpstr>
      <vt:lpstr>Slide 10: Numerical Illustration — He–Ne Laser Example</vt:lpstr>
      <vt:lpstr>PowerPoint Presentation</vt:lpstr>
      <vt:lpstr>PowerPoint Presentation</vt:lpstr>
      <vt:lpstr>Slide 11: Frequency Dependence of Gain — Line Shape</vt:lpstr>
      <vt:lpstr>PowerPoint Presentation</vt:lpstr>
      <vt:lpstr>PowerPoint Presentation</vt:lpstr>
      <vt:lpstr>Slide 12: Resonator Loss Factor 𝜸 — Frequency Behaviour</vt:lpstr>
      <vt:lpstr>PowerPoint Presentation</vt:lpstr>
      <vt:lpstr>PowerPoint Presentation</vt:lpstr>
      <vt:lpstr>Slide 13: Enter Rate Equations — Tracking Populations &amp;</vt:lpstr>
      <vt:lpstr>PowerPoint Presentation</vt:lpstr>
      <vt:lpstr>PowerPoint Presentation</vt:lpstr>
      <vt:lpstr>Slide 14: Complete Rate-Equation Set</vt:lpstr>
      <vt:lpstr>PowerPoint Presentation</vt:lpstr>
      <vt:lpstr>PowerPoint Presentation</vt:lpstr>
      <vt:lpstr>PowerPoint Presentation</vt:lpstr>
      <vt:lpstr>Slide 16: Steady-State Solutions — Pump Power Balance</vt:lpstr>
      <vt:lpstr>PowerPoint Presentation</vt:lpstr>
      <vt:lpstr>Slide 17: Stationary Inversion Expression</vt:lpstr>
      <vt:lpstr>PowerPoint Presentation</vt:lpstr>
      <vt:lpstr>Slide 18: Threshold Inversion via Rate Equations</vt:lpstr>
      <vt:lpstr>PowerPoint Presentation</vt:lpstr>
      <vt:lpstr>Slide 19: He–Ne Laser — Detailed Power Budget Example</vt:lpstr>
      <vt:lpstr>PowerPoint Presentation</vt:lpstr>
      <vt:lpstr>Slide 20: Key Takeaways Before Moving 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Online2PDF.com</dc:creator>
  <cp:lastModifiedBy>Muhammad Ashraf Gondal</cp:lastModifiedBy>
  <cp:revision>27</cp:revision>
  <dcterms:created xsi:type="dcterms:W3CDTF">2025-05-29T18:40:02Z</dcterms:created>
  <dcterms:modified xsi:type="dcterms:W3CDTF">2025-09-28T21:08:37Z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2025-05-29T00:00:00Z</vt:filetime>
  </property>
  <property fmtid="{D5CDD505-2E9C-101B-9397-08002B2CF9AE}" pid="3" name="LastSaved">
    <vt:filetime>2025-05-29T00:00:00Z</vt:filetime>
  </property>
</Properties>
</file>