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4"/>
  </p:notesMasterIdLst>
  <p:sldIdLst>
    <p:sldId id="640" r:id="rId2"/>
    <p:sldId id="641" r:id="rId3"/>
    <p:sldId id="642" r:id="rId4"/>
    <p:sldId id="643" r:id="rId5"/>
    <p:sldId id="644" r:id="rId6"/>
    <p:sldId id="645" r:id="rId7"/>
    <p:sldId id="646" r:id="rId8"/>
    <p:sldId id="647" r:id="rId9"/>
    <p:sldId id="648" r:id="rId10"/>
    <p:sldId id="649" r:id="rId11"/>
    <p:sldId id="650" r:id="rId12"/>
    <p:sldId id="651" r:id="rId13"/>
    <p:sldId id="652" r:id="rId14"/>
    <p:sldId id="653" r:id="rId15"/>
    <p:sldId id="654" r:id="rId16"/>
    <p:sldId id="655" r:id="rId17"/>
    <p:sldId id="656" r:id="rId18"/>
    <p:sldId id="657" r:id="rId19"/>
    <p:sldId id="658" r:id="rId20"/>
    <p:sldId id="659" r:id="rId21"/>
    <p:sldId id="660" r:id="rId22"/>
    <p:sldId id="661" r:id="rId23"/>
    <p:sldId id="662" r:id="rId24"/>
    <p:sldId id="663" r:id="rId25"/>
    <p:sldId id="664" r:id="rId26"/>
    <p:sldId id="665" r:id="rId27"/>
    <p:sldId id="666" r:id="rId28"/>
    <p:sldId id="667" r:id="rId29"/>
    <p:sldId id="668" r:id="rId30"/>
    <p:sldId id="669" r:id="rId31"/>
    <p:sldId id="670" r:id="rId32"/>
    <p:sldId id="671" r:id="rId33"/>
    <p:sldId id="672" r:id="rId34"/>
    <p:sldId id="673" r:id="rId35"/>
    <p:sldId id="674" r:id="rId36"/>
    <p:sldId id="675" r:id="rId37"/>
    <p:sldId id="676" r:id="rId38"/>
    <p:sldId id="677" r:id="rId39"/>
    <p:sldId id="678" r:id="rId40"/>
    <p:sldId id="679" r:id="rId41"/>
    <p:sldId id="680" r:id="rId42"/>
    <p:sldId id="681" r:id="rId43"/>
    <p:sldId id="682" r:id="rId44"/>
    <p:sldId id="683" r:id="rId45"/>
    <p:sldId id="684" r:id="rId46"/>
    <p:sldId id="685" r:id="rId47"/>
    <p:sldId id="686" r:id="rId48"/>
    <p:sldId id="687" r:id="rId49"/>
    <p:sldId id="688" r:id="rId50"/>
    <p:sldId id="689" r:id="rId51"/>
    <p:sldId id="690" r:id="rId52"/>
    <p:sldId id="691" r:id="rId53"/>
    <p:sldId id="692" r:id="rId54"/>
    <p:sldId id="693" r:id="rId55"/>
    <p:sldId id="694" r:id="rId56"/>
    <p:sldId id="695" r:id="rId57"/>
    <p:sldId id="696" r:id="rId58"/>
    <p:sldId id="697" r:id="rId59"/>
    <p:sldId id="698" r:id="rId60"/>
    <p:sldId id="699" r:id="rId61"/>
    <p:sldId id="700" r:id="rId62"/>
    <p:sldId id="701" r:id="rId63"/>
    <p:sldId id="702" r:id="rId64"/>
    <p:sldId id="703" r:id="rId65"/>
    <p:sldId id="704" r:id="rId66"/>
    <p:sldId id="705" r:id="rId67"/>
    <p:sldId id="706" r:id="rId68"/>
    <p:sldId id="707" r:id="rId69"/>
    <p:sldId id="708" r:id="rId70"/>
    <p:sldId id="709" r:id="rId71"/>
    <p:sldId id="710" r:id="rId72"/>
    <p:sldId id="711" r:id="rId73"/>
    <p:sldId id="712" r:id="rId74"/>
    <p:sldId id="713" r:id="rId75"/>
    <p:sldId id="714" r:id="rId76"/>
    <p:sldId id="715" r:id="rId77"/>
    <p:sldId id="716" r:id="rId78"/>
    <p:sldId id="717" r:id="rId79"/>
    <p:sldId id="718" r:id="rId80"/>
    <p:sldId id="719" r:id="rId81"/>
    <p:sldId id="720" r:id="rId82"/>
    <p:sldId id="721" r:id="rId83"/>
  </p:sldIdLst>
  <p:sldSz cx="12192000" cy="6858000"/>
  <p:notesSz cx="12192000" cy="6858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0530" autoAdjust="0"/>
    <p:restoredTop sz="94660"/>
  </p:normalViewPr>
  <p:slideViewPr>
    <p:cSldViewPr>
      <p:cViewPr varScale="1">
        <p:scale>
          <a:sx n="49" d="100"/>
          <a:sy n="49" d="100"/>
        </p:scale>
        <p:origin x="288" y="41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notesMaster" Target="notesMasters/notesMaster1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theme" Target="theme/theme1.xml"/><Relationship Id="rId61" Type="http://schemas.openxmlformats.org/officeDocument/2006/relationships/slide" Target="slides/slide60.xml"/><Relationship Id="rId82" Type="http://schemas.openxmlformats.org/officeDocument/2006/relationships/slide" Target="slides/slide8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1903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399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1" i="0" u="heavy">
                <a:solidFill>
                  <a:schemeClr val="hlink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1" i="0" u="heavy">
                <a:solidFill>
                  <a:schemeClr val="hlink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79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1" i="0" u="heavy">
                <a:solidFill>
                  <a:schemeClr val="hlink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01700" y="933037"/>
            <a:ext cx="10388598" cy="4959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400" b="1" i="0" u="heavy">
                <a:solidFill>
                  <a:schemeClr val="hlink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09319" y="1676329"/>
            <a:ext cx="10373361" cy="42360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39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5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5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5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5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5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5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5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5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5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5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3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103247" y="2010796"/>
            <a:ext cx="3982720" cy="67310"/>
          </a:xfrm>
          <a:custGeom>
            <a:avLst/>
            <a:gdLst/>
            <a:ahLst/>
            <a:cxnLst/>
            <a:rect l="l" t="t" r="r" b="b"/>
            <a:pathLst>
              <a:path w="3982720" h="67310">
                <a:moveTo>
                  <a:pt x="0" y="67055"/>
                </a:moveTo>
                <a:lnTo>
                  <a:pt x="3982486" y="67055"/>
                </a:lnTo>
                <a:lnTo>
                  <a:pt x="3982486" y="0"/>
                </a:lnTo>
                <a:lnTo>
                  <a:pt x="0" y="0"/>
                </a:lnTo>
                <a:lnTo>
                  <a:pt x="0" y="67055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4064638" y="689610"/>
            <a:ext cx="4060825" cy="27393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25400">
              <a:lnSpc>
                <a:spcPct val="136500"/>
              </a:lnSpc>
            </a:pPr>
            <a:r>
              <a:rPr sz="8100" b="1" spc="-50" dirty="0">
                <a:solidFill>
                  <a:srgbClr val="0000FF"/>
                </a:solidFill>
                <a:latin typeface="Calibri"/>
                <a:cs typeface="Calibri"/>
              </a:rPr>
              <a:t>Chap</a:t>
            </a:r>
            <a:r>
              <a:rPr sz="8100" b="1" spc="-25" dirty="0">
                <a:solidFill>
                  <a:srgbClr val="0000FF"/>
                </a:solidFill>
                <a:latin typeface="Calibri"/>
                <a:cs typeface="Calibri"/>
              </a:rPr>
              <a:t>.</a:t>
            </a:r>
            <a:r>
              <a:rPr sz="8100" b="1" spc="-17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8100" b="1" dirty="0">
                <a:solidFill>
                  <a:srgbClr val="0000FF"/>
                </a:solidFill>
                <a:latin typeface="Calibri"/>
                <a:cs typeface="Calibri"/>
              </a:rPr>
              <a:t>3</a:t>
            </a:r>
            <a:r>
              <a:rPr sz="8100" b="1" spc="-5" dirty="0">
                <a:solidFill>
                  <a:srgbClr val="0000FF"/>
                </a:solidFill>
                <a:latin typeface="Calibri"/>
                <a:cs typeface="Calibri"/>
              </a:rPr>
              <a:t>.</a:t>
            </a:r>
            <a:r>
              <a:rPr sz="8100" b="1" spc="-45" dirty="0">
                <a:solidFill>
                  <a:srgbClr val="0000FF"/>
                </a:solidFill>
                <a:latin typeface="Calibri"/>
                <a:cs typeface="Calibri"/>
              </a:rPr>
              <a:t>8</a:t>
            </a:r>
            <a:r>
              <a:rPr sz="8100" b="1" spc="-2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8100" b="1" spc="-5" dirty="0">
                <a:solidFill>
                  <a:srgbClr val="0000FF"/>
                </a:solidFill>
                <a:latin typeface="Calibri"/>
                <a:cs typeface="Calibri"/>
              </a:rPr>
              <a:t>Problems</a:t>
            </a:r>
            <a:endParaRPr sz="8100" dirty="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077339" y="3695060"/>
            <a:ext cx="4036060" cy="67310"/>
          </a:xfrm>
          <a:custGeom>
            <a:avLst/>
            <a:gdLst/>
            <a:ahLst/>
            <a:cxnLst/>
            <a:rect l="l" t="t" r="r" b="b"/>
            <a:pathLst>
              <a:path w="4036059" h="67310">
                <a:moveTo>
                  <a:pt x="0" y="67055"/>
                </a:moveTo>
                <a:lnTo>
                  <a:pt x="4035826" y="67055"/>
                </a:lnTo>
                <a:lnTo>
                  <a:pt x="4035826" y="0"/>
                </a:lnTo>
                <a:lnTo>
                  <a:pt x="0" y="0"/>
                </a:lnTo>
                <a:lnTo>
                  <a:pt x="0" y="67055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973958"/>
            <a:ext cx="35052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15" dirty="0">
                <a:latin typeface="Calibri"/>
                <a:cs typeface="Calibri"/>
              </a:rPr>
              <a:t>---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9622" rIns="0" bIns="0" rtlCol="0">
            <a:spAutoFit/>
          </a:bodyPr>
          <a:lstStyle/>
          <a:p>
            <a:pPr marL="815975">
              <a:lnSpc>
                <a:spcPct val="100000"/>
              </a:lnSpc>
            </a:pPr>
            <a:r>
              <a:rPr spc="-15" dirty="0"/>
              <a:t>Sl</a:t>
            </a:r>
            <a:r>
              <a:rPr spc="-5" dirty="0"/>
              <a:t>i</a:t>
            </a:r>
            <a:r>
              <a:rPr spc="-20" dirty="0"/>
              <a:t>de</a:t>
            </a:r>
            <a:r>
              <a:rPr spc="-5" dirty="0"/>
              <a:t> </a:t>
            </a:r>
            <a:r>
              <a:rPr spc="-15" dirty="0"/>
              <a:t>3:</a:t>
            </a:r>
            <a:r>
              <a:rPr spc="-20" dirty="0"/>
              <a:t> Deri</a:t>
            </a:r>
            <a:r>
              <a:rPr spc="-15" dirty="0"/>
              <a:t>ving</a:t>
            </a:r>
            <a:r>
              <a:rPr spc="-20" dirty="0"/>
              <a:t> the Na</a:t>
            </a:r>
            <a:r>
              <a:rPr spc="-5" dirty="0"/>
              <a:t>t</a:t>
            </a:r>
            <a:r>
              <a:rPr spc="-15" dirty="0"/>
              <a:t>ural</a:t>
            </a:r>
            <a:r>
              <a:rPr spc="-5" dirty="0"/>
              <a:t> </a:t>
            </a:r>
            <a:r>
              <a:rPr spc="-15" dirty="0"/>
              <a:t>(Lifetime) Lin</a:t>
            </a:r>
            <a:r>
              <a:rPr spc="-10" dirty="0"/>
              <a:t>e</a:t>
            </a:r>
            <a:r>
              <a:rPr spc="-25" dirty="0"/>
              <a:t>width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909319" y="1676329"/>
            <a:ext cx="10373361" cy="1743426"/>
          </a:xfrm>
          <a:prstGeom prst="rect">
            <a:avLst/>
          </a:prstGeom>
        </p:spPr>
        <p:txBody>
          <a:bodyPr vert="horz" wrap="square" lIns="0" tIns="78105" rIns="0" bIns="0" rtlCol="0">
            <a:spAutoFit/>
          </a:bodyPr>
          <a:lstStyle/>
          <a:p>
            <a:pPr marL="462280" indent="-228600">
              <a:lnSpc>
                <a:spcPct val="100000"/>
              </a:lnSpc>
              <a:buFont typeface="Symbol"/>
              <a:buChar char=""/>
              <a:tabLst>
                <a:tab pos="462915" algn="l"/>
              </a:tabLst>
            </a:pPr>
            <a:r>
              <a:rPr spc="-15" dirty="0"/>
              <a:t>Bas</a:t>
            </a:r>
            <a:r>
              <a:rPr spc="-5" dirty="0"/>
              <a:t>i</a:t>
            </a:r>
            <a:r>
              <a:rPr spc="-15" dirty="0"/>
              <a:t>c</a:t>
            </a:r>
            <a:r>
              <a:rPr spc="-65" dirty="0">
                <a:latin typeface="Times New Roman"/>
                <a:cs typeface="Times New Roman"/>
              </a:rPr>
              <a:t> </a:t>
            </a:r>
            <a:r>
              <a:rPr spc="-20" dirty="0"/>
              <a:t>pr</a:t>
            </a:r>
            <a:r>
              <a:rPr spc="-10" dirty="0"/>
              <a:t>i</a:t>
            </a:r>
            <a:r>
              <a:rPr spc="-20" dirty="0"/>
              <a:t>nc</a:t>
            </a:r>
            <a:r>
              <a:rPr spc="-10" dirty="0"/>
              <a:t>i</a:t>
            </a:r>
            <a:r>
              <a:rPr spc="-20" dirty="0"/>
              <a:t>p</a:t>
            </a:r>
            <a:r>
              <a:rPr spc="-15" dirty="0"/>
              <a:t>le</a:t>
            </a:r>
          </a:p>
          <a:p>
            <a:pPr marL="462280" indent="-228600">
              <a:lnSpc>
                <a:spcPct val="100000"/>
              </a:lnSpc>
              <a:spcBef>
                <a:spcPts val="1964"/>
              </a:spcBef>
              <a:buFont typeface="Symbol"/>
              <a:buChar char=""/>
              <a:tabLst>
                <a:tab pos="462915" algn="l"/>
              </a:tabLst>
            </a:pPr>
            <a:r>
              <a:rPr spc="-20" dirty="0"/>
              <a:t>Quan</a:t>
            </a:r>
            <a:r>
              <a:rPr spc="-5" dirty="0"/>
              <a:t>t</a:t>
            </a:r>
            <a:r>
              <a:rPr spc="-20" dirty="0"/>
              <a:t>um</a:t>
            </a:r>
            <a:r>
              <a:rPr spc="-5" dirty="0"/>
              <a:t>-</a:t>
            </a:r>
            <a:r>
              <a:rPr spc="-20" dirty="0"/>
              <a:t>mechan</a:t>
            </a:r>
            <a:r>
              <a:rPr spc="-15" dirty="0"/>
              <a:t>i</a:t>
            </a:r>
            <a:r>
              <a:rPr spc="-10" dirty="0"/>
              <a:t>c</a:t>
            </a:r>
            <a:r>
              <a:rPr spc="-15" dirty="0"/>
              <a:t>a</a:t>
            </a:r>
            <a:r>
              <a:rPr spc="-5" dirty="0"/>
              <a:t>l</a:t>
            </a:r>
            <a:r>
              <a:rPr dirty="0"/>
              <a:t>l</a:t>
            </a:r>
            <a:r>
              <a:rPr spc="-10" dirty="0"/>
              <a:t>y,</a:t>
            </a:r>
            <a:r>
              <a:rPr spc="204" dirty="0">
                <a:latin typeface="Times New Roman"/>
                <a:cs typeface="Times New Roman"/>
              </a:rPr>
              <a:t> </a:t>
            </a:r>
            <a:r>
              <a:rPr spc="-20" dirty="0"/>
              <a:t>spontaneou</a:t>
            </a:r>
            <a:r>
              <a:rPr spc="-15" dirty="0"/>
              <a:t>s</a:t>
            </a:r>
            <a:r>
              <a:rPr spc="210" dirty="0">
                <a:latin typeface="Times New Roman"/>
                <a:cs typeface="Times New Roman"/>
              </a:rPr>
              <a:t> </a:t>
            </a:r>
            <a:r>
              <a:rPr spc="-20" dirty="0"/>
              <a:t>de</a:t>
            </a:r>
            <a:r>
              <a:rPr spc="-5" dirty="0"/>
              <a:t>c</a:t>
            </a:r>
            <a:r>
              <a:rPr spc="-15" dirty="0"/>
              <a:t>ay</a:t>
            </a:r>
            <a:r>
              <a:rPr spc="215" dirty="0">
                <a:latin typeface="Times New Roman"/>
                <a:cs typeface="Times New Roman"/>
              </a:rPr>
              <a:t> </a:t>
            </a:r>
            <a:r>
              <a:rPr spc="-20" dirty="0"/>
              <a:t>o</a:t>
            </a:r>
            <a:r>
              <a:rPr spc="-10" dirty="0"/>
              <a:t>f</a:t>
            </a:r>
            <a:r>
              <a:rPr spc="200" dirty="0">
                <a:latin typeface="Times New Roman"/>
                <a:cs typeface="Times New Roman"/>
              </a:rPr>
              <a:t> </a:t>
            </a:r>
            <a:r>
              <a:rPr dirty="0"/>
              <a:t>l</a:t>
            </a:r>
            <a:r>
              <a:rPr spc="-15" dirty="0"/>
              <a:t>evel</a:t>
            </a:r>
            <a:r>
              <a:rPr spc="215" dirty="0">
                <a:latin typeface="Times New Roman"/>
                <a:cs typeface="Times New Roman"/>
              </a:rPr>
              <a:t> </a:t>
            </a:r>
            <a:r>
              <a:rPr spc="25" dirty="0"/>
              <a:t>i</a:t>
            </a:r>
            <a:r>
              <a:rPr spc="-30" dirty="0">
                <a:latin typeface="Cambria Math"/>
                <a:cs typeface="Cambria Math"/>
              </a:rPr>
              <a:t>𝑖</a:t>
            </a:r>
            <a:r>
              <a:rPr dirty="0">
                <a:latin typeface="Cambria Math"/>
                <a:cs typeface="Cambria Math"/>
              </a:rPr>
              <a:t> </a:t>
            </a:r>
            <a:r>
              <a:rPr spc="-235" dirty="0">
                <a:latin typeface="Cambria Math"/>
                <a:cs typeface="Cambria Math"/>
              </a:rPr>
              <a:t> </a:t>
            </a:r>
            <a:r>
              <a:rPr spc="-20" dirty="0"/>
              <a:t>w</a:t>
            </a:r>
            <a:r>
              <a:rPr spc="-5" dirty="0"/>
              <a:t>i</a:t>
            </a:r>
            <a:r>
              <a:rPr spc="-15" dirty="0"/>
              <a:t>th</a:t>
            </a:r>
            <a:r>
              <a:rPr spc="200" dirty="0">
                <a:latin typeface="Times New Roman"/>
                <a:cs typeface="Times New Roman"/>
              </a:rPr>
              <a:t> </a:t>
            </a:r>
            <a:r>
              <a:rPr dirty="0"/>
              <a:t>l</a:t>
            </a:r>
            <a:r>
              <a:rPr spc="5" dirty="0"/>
              <a:t>i</a:t>
            </a:r>
            <a:r>
              <a:rPr spc="-15" dirty="0"/>
              <a:t>f</a:t>
            </a:r>
            <a:r>
              <a:rPr spc="-30" dirty="0"/>
              <a:t>e</a:t>
            </a:r>
            <a:r>
              <a:rPr spc="-15" dirty="0"/>
              <a:t>time</a:t>
            </a:r>
          </a:p>
          <a:p>
            <a:pPr marL="5080" indent="457200">
              <a:lnSpc>
                <a:spcPct val="100000"/>
              </a:lnSpc>
              <a:spcBef>
                <a:spcPts val="900"/>
              </a:spcBef>
            </a:pPr>
            <a:r>
              <a:rPr spc="-20" dirty="0">
                <a:latin typeface="Calibri"/>
                <a:cs typeface="Calibri"/>
              </a:rPr>
              <a:t>τ</a:t>
            </a:r>
            <a:r>
              <a:rPr spc="-5" dirty="0">
                <a:latin typeface="Calibri"/>
                <a:cs typeface="Calibri"/>
              </a:rPr>
              <a:t>i</a:t>
            </a:r>
            <a:r>
              <a:rPr spc="-30" dirty="0">
                <a:latin typeface="Cambria Math"/>
                <a:cs typeface="Cambria Math"/>
              </a:rPr>
              <a:t>𝜏</a:t>
            </a:r>
            <a:r>
              <a:rPr sz="3000" baseline="-16666" dirty="0">
                <a:latin typeface="Calibri"/>
                <a:cs typeface="Calibri"/>
              </a:rPr>
              <a:t>i </a:t>
            </a:r>
            <a:r>
              <a:rPr sz="3000" spc="-232" baseline="-16666" dirty="0">
                <a:latin typeface="Calibri"/>
                <a:cs typeface="Calibri"/>
              </a:rPr>
              <a:t> </a:t>
            </a:r>
            <a:r>
              <a:rPr sz="2800" dirty="0"/>
              <a:t>i</a:t>
            </a:r>
            <a:r>
              <a:rPr sz="2800" spc="-20" dirty="0"/>
              <a:t>ntrodu</a:t>
            </a:r>
            <a:r>
              <a:rPr sz="2800" spc="-10" dirty="0"/>
              <a:t>c</a:t>
            </a:r>
            <a:r>
              <a:rPr sz="2800" spc="-15" dirty="0"/>
              <a:t>es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/>
              <a:t>an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/>
              <a:t>ene</a:t>
            </a:r>
            <a:r>
              <a:rPr sz="2800" spc="-5" dirty="0"/>
              <a:t>r</a:t>
            </a:r>
            <a:r>
              <a:rPr sz="2800" spc="-15" dirty="0"/>
              <a:t>gy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/>
              <a:t>uncerta</a:t>
            </a:r>
            <a:r>
              <a:rPr sz="2800" spc="-5" dirty="0"/>
              <a:t>i</a:t>
            </a:r>
            <a:r>
              <a:rPr sz="2800" spc="-20" dirty="0"/>
              <a:t>nty</a:t>
            </a:r>
            <a:endParaRPr lang="en-US" sz="28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49367" y="4520516"/>
            <a:ext cx="1071634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5" dirty="0">
                <a:latin typeface="Cambria Math"/>
                <a:cs typeface="Cambria Math"/>
              </a:rPr>
              <a:t>𝛥</a:t>
            </a:r>
            <a:r>
              <a:rPr sz="2800" spc="-185" dirty="0">
                <a:latin typeface="Cambria Math"/>
                <a:cs typeface="Cambria Math"/>
              </a:rPr>
              <a:t>𝐸</a:t>
            </a:r>
            <a:r>
              <a:rPr sz="3000" baseline="-16666" dirty="0">
                <a:latin typeface="Calibri"/>
                <a:cs typeface="Calibri"/>
              </a:rPr>
              <a:t>i </a:t>
            </a:r>
            <a:r>
              <a:rPr sz="3000" spc="-15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endParaRPr sz="2800" dirty="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421001" y="4250387"/>
            <a:ext cx="23431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0" dirty="0">
                <a:latin typeface="Cambria Math"/>
                <a:cs typeface="Cambria Math"/>
              </a:rPr>
              <a:t>ℏ</a:t>
            </a:r>
            <a:endParaRPr sz="2800" dirty="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309749" y="4759785"/>
            <a:ext cx="38481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5" dirty="0">
                <a:latin typeface="Cambria Math"/>
                <a:cs typeface="Cambria Math"/>
              </a:rPr>
              <a:t>2</a:t>
            </a:r>
            <a:r>
              <a:rPr sz="2800" spc="-30" dirty="0">
                <a:latin typeface="Cambria Math"/>
                <a:cs typeface="Cambria Math"/>
              </a:rPr>
              <a:t>𝜏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669413" y="4918335"/>
            <a:ext cx="83820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i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6322435" y="4708148"/>
            <a:ext cx="433070" cy="0"/>
          </a:xfrm>
          <a:custGeom>
            <a:avLst/>
            <a:gdLst/>
            <a:ahLst/>
            <a:cxnLst/>
            <a:rect l="l" t="t" r="r" b="b"/>
            <a:pathLst>
              <a:path w="433070">
                <a:moveTo>
                  <a:pt x="0" y="0"/>
                </a:moveTo>
                <a:lnTo>
                  <a:pt x="432815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742562" y="4520509"/>
            <a:ext cx="9842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986658"/>
            <a:ext cx="10387330" cy="355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368300" algn="l"/>
                <a:tab pos="1911985" algn="l"/>
                <a:tab pos="3310254" algn="l"/>
                <a:tab pos="4017010" algn="l"/>
                <a:tab pos="4968240" algn="l"/>
                <a:tab pos="6464300" algn="l"/>
                <a:tab pos="8303895" algn="l"/>
                <a:tab pos="8933815" algn="l"/>
              </a:tabLst>
            </a:pPr>
            <a:r>
              <a:rPr sz="2800" i="1" spc="-20" dirty="0">
                <a:latin typeface="Calibri"/>
                <a:cs typeface="Calibri"/>
              </a:rPr>
              <a:t>A</a:t>
            </a:r>
            <a:r>
              <a:rPr sz="2800" i="1" spc="-20" dirty="0">
                <a:latin typeface="Times New Roman"/>
                <a:cs typeface="Times New Roman"/>
              </a:rPr>
              <a:t>	</a:t>
            </a:r>
            <a:r>
              <a:rPr sz="2800" i="1" spc="-15" dirty="0">
                <a:latin typeface="Calibri"/>
                <a:cs typeface="Calibri"/>
              </a:rPr>
              <a:t>tran</a:t>
            </a:r>
            <a:r>
              <a:rPr sz="2800" i="1" spc="-10" dirty="0">
                <a:latin typeface="Calibri"/>
                <a:cs typeface="Calibri"/>
              </a:rPr>
              <a:t>s</a:t>
            </a:r>
            <a:r>
              <a:rPr sz="2800" i="1" dirty="0">
                <a:latin typeface="Calibri"/>
                <a:cs typeface="Calibri"/>
              </a:rPr>
              <a:t>i</a:t>
            </a:r>
            <a:r>
              <a:rPr sz="2800" i="1" spc="-10" dirty="0">
                <a:latin typeface="Calibri"/>
                <a:cs typeface="Calibri"/>
              </a:rPr>
              <a:t>ti</a:t>
            </a:r>
            <a:r>
              <a:rPr sz="2800" i="1" spc="-20" dirty="0">
                <a:latin typeface="Calibri"/>
                <a:cs typeface="Calibri"/>
              </a:rPr>
              <a:t>o</a:t>
            </a:r>
            <a:r>
              <a:rPr sz="2800" i="1" spc="-15" dirty="0">
                <a:latin typeface="Calibri"/>
                <a:cs typeface="Calibri"/>
              </a:rPr>
              <a:t>n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spc="-20" dirty="0">
                <a:latin typeface="Calibri"/>
                <a:cs typeface="Calibri"/>
              </a:rPr>
              <a:t>betw</a:t>
            </a:r>
            <a:r>
              <a:rPr sz="2800" i="1" spc="-5" dirty="0">
                <a:latin typeface="Calibri"/>
                <a:cs typeface="Calibri"/>
              </a:rPr>
              <a:t>e</a:t>
            </a:r>
            <a:r>
              <a:rPr sz="2800" i="1" spc="-15" dirty="0">
                <a:latin typeface="Calibri"/>
                <a:cs typeface="Calibri"/>
              </a:rPr>
              <a:t>en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spc="-15" dirty="0">
                <a:latin typeface="Calibri"/>
                <a:cs typeface="Calibri"/>
              </a:rPr>
              <a:t>two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dirty="0">
                <a:latin typeface="Calibri"/>
                <a:cs typeface="Calibri"/>
              </a:rPr>
              <a:t>l</a:t>
            </a:r>
            <a:r>
              <a:rPr sz="2800" i="1" spc="-10" dirty="0">
                <a:latin typeface="Calibri"/>
                <a:cs typeface="Calibri"/>
              </a:rPr>
              <a:t>e</a:t>
            </a:r>
            <a:r>
              <a:rPr sz="2800" i="1" spc="-15" dirty="0">
                <a:latin typeface="Calibri"/>
                <a:cs typeface="Calibri"/>
              </a:rPr>
              <a:t>vels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spc="-15" dirty="0">
                <a:latin typeface="Calibri"/>
                <a:cs typeface="Calibri"/>
              </a:rPr>
              <a:t>theref</a:t>
            </a:r>
            <a:r>
              <a:rPr sz="2800" i="1" spc="-10" dirty="0">
                <a:latin typeface="Calibri"/>
                <a:cs typeface="Calibri"/>
              </a:rPr>
              <a:t>o</a:t>
            </a:r>
            <a:r>
              <a:rPr sz="2800" i="1" spc="-15" dirty="0">
                <a:latin typeface="Calibri"/>
                <a:cs typeface="Calibri"/>
              </a:rPr>
              <a:t>re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spc="-15" dirty="0">
                <a:latin typeface="Calibri"/>
                <a:cs typeface="Calibri"/>
              </a:rPr>
              <a:t>ex</a:t>
            </a:r>
            <a:r>
              <a:rPr sz="2800" i="1" spc="-10" dirty="0">
                <a:latin typeface="Calibri"/>
                <a:cs typeface="Calibri"/>
              </a:rPr>
              <a:t>p</a:t>
            </a:r>
            <a:r>
              <a:rPr sz="2800" i="1" spc="-15" dirty="0">
                <a:latin typeface="Calibri"/>
                <a:cs typeface="Calibri"/>
              </a:rPr>
              <a:t>e</a:t>
            </a:r>
            <a:r>
              <a:rPr sz="2800" i="1" spc="-5" dirty="0">
                <a:latin typeface="Calibri"/>
                <a:cs typeface="Calibri"/>
              </a:rPr>
              <a:t>r</a:t>
            </a:r>
            <a:r>
              <a:rPr sz="2800" i="1" dirty="0">
                <a:latin typeface="Calibri"/>
                <a:cs typeface="Calibri"/>
              </a:rPr>
              <a:t>i</a:t>
            </a:r>
            <a:r>
              <a:rPr sz="2800" i="1" spc="-15" dirty="0">
                <a:latin typeface="Calibri"/>
                <a:cs typeface="Calibri"/>
              </a:rPr>
              <a:t>ences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spc="-15" dirty="0">
                <a:latin typeface="Calibri"/>
                <a:cs typeface="Calibri"/>
              </a:rPr>
              <a:t>the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combin</a:t>
            </a:r>
            <a:r>
              <a:rPr sz="2800" spc="-5" dirty="0">
                <a:latin typeface="Calibri"/>
                <a:cs typeface="Calibri"/>
              </a:rPr>
              <a:t>e</a:t>
            </a:r>
            <a:r>
              <a:rPr sz="2800" spc="-15" dirty="0">
                <a:latin typeface="Calibri"/>
                <a:cs typeface="Calibri"/>
              </a:rPr>
              <a:t>d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1700" y="1529202"/>
            <a:ext cx="2918460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15" dirty="0">
                <a:latin typeface="Calibri"/>
                <a:cs typeface="Calibri"/>
              </a:rPr>
              <a:t>*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deca</a:t>
            </a:r>
            <a:r>
              <a:rPr sz="2800" spc="-15" dirty="0">
                <a:latin typeface="Calibri"/>
                <a:cs typeface="Calibri"/>
              </a:rPr>
              <a:t>y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rate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755252" y="3232282"/>
            <a:ext cx="311150" cy="0"/>
          </a:xfrm>
          <a:custGeom>
            <a:avLst/>
            <a:gdLst/>
            <a:ahLst/>
            <a:cxnLst/>
            <a:rect l="l" t="t" r="r" b="b"/>
            <a:pathLst>
              <a:path w="311150">
                <a:moveTo>
                  <a:pt x="0" y="0"/>
                </a:moveTo>
                <a:lnTo>
                  <a:pt x="310895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378582" y="3044894"/>
            <a:ext cx="3433445" cy="6197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766695" algn="l"/>
              </a:tabLst>
            </a:pPr>
            <a:r>
              <a:rPr sz="2800" spc="-630" dirty="0">
                <a:latin typeface="Cambria Math"/>
                <a:cs typeface="Cambria Math"/>
              </a:rPr>
              <a:t>𝛤</a:t>
            </a:r>
            <a:r>
              <a:rPr sz="3000" baseline="-16666" dirty="0">
                <a:latin typeface="Calibri"/>
                <a:cs typeface="Calibri"/>
              </a:rPr>
              <a:t>rad </a:t>
            </a:r>
            <a:r>
              <a:rPr sz="3000" spc="-30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630" dirty="0">
                <a:latin typeface="Cambria Math"/>
                <a:cs typeface="Cambria Math"/>
              </a:rPr>
              <a:t>𝛤</a:t>
            </a:r>
            <a:r>
              <a:rPr sz="3000" baseline="-16666" dirty="0">
                <a:latin typeface="Calibri"/>
                <a:cs typeface="Calibri"/>
              </a:rPr>
              <a:t>u </a:t>
            </a:r>
            <a:r>
              <a:rPr sz="3000" spc="-254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+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630" dirty="0">
                <a:latin typeface="Cambria Math"/>
                <a:cs typeface="Cambria Math"/>
              </a:rPr>
              <a:t>𝛤</a:t>
            </a:r>
            <a:r>
              <a:rPr sz="3000" baseline="-16666" dirty="0">
                <a:latin typeface="Calibri"/>
                <a:cs typeface="Calibri"/>
              </a:rPr>
              <a:t>l </a:t>
            </a:r>
            <a:r>
              <a:rPr sz="3000" spc="135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4200" spc="-44" baseline="-37698" dirty="0">
                <a:latin typeface="Cambria Math"/>
                <a:cs typeface="Cambria Math"/>
              </a:rPr>
              <a:t>𝜏</a:t>
            </a:r>
            <a:r>
              <a:rPr sz="4200" baseline="-37698" dirty="0">
                <a:latin typeface="Cambria Math"/>
                <a:cs typeface="Cambria Math"/>
              </a:rPr>
              <a:t>	</a:t>
            </a:r>
            <a:r>
              <a:rPr sz="2800" spc="-25" dirty="0">
                <a:latin typeface="Cambria Math"/>
                <a:cs typeface="Cambria Math"/>
              </a:rPr>
              <a:t>+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4200" spc="-44" baseline="-37698" dirty="0">
                <a:latin typeface="Cambria Math"/>
                <a:cs typeface="Cambria Math"/>
              </a:rPr>
              <a:t>𝜏</a:t>
            </a:r>
            <a:r>
              <a:rPr sz="4200" spc="-60" baseline="-37698" dirty="0">
                <a:latin typeface="Cambria Math"/>
                <a:cs typeface="Cambria Math"/>
              </a:rPr>
              <a:t> 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798957" y="2774885"/>
            <a:ext cx="92011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710565" algn="l"/>
              </a:tabLst>
            </a:pPr>
            <a:r>
              <a:rPr sz="2800" spc="-20" dirty="0">
                <a:latin typeface="Cambria Math"/>
                <a:cs typeface="Cambria Math"/>
              </a:rPr>
              <a:t>1	1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905638" y="3442713"/>
            <a:ext cx="818515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746760" algn="l"/>
              </a:tabLst>
            </a:pPr>
            <a:r>
              <a:rPr sz="2000" dirty="0">
                <a:latin typeface="Calibri"/>
                <a:cs typeface="Calibri"/>
              </a:rPr>
              <a:t>u	l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7489819" y="3232282"/>
            <a:ext cx="236220" cy="0"/>
          </a:xfrm>
          <a:custGeom>
            <a:avLst/>
            <a:gdLst/>
            <a:ahLst/>
            <a:cxnLst/>
            <a:rect l="l" t="t" r="r" b="b"/>
            <a:pathLst>
              <a:path w="236220">
                <a:moveTo>
                  <a:pt x="0" y="0"/>
                </a:moveTo>
                <a:lnTo>
                  <a:pt x="236219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901700" y="3918261"/>
            <a:ext cx="8780145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69900" indent="-228600">
              <a:lnSpc>
                <a:spcPct val="100000"/>
              </a:lnSpc>
              <a:buFont typeface="Symbol"/>
              <a:buChar char=""/>
              <a:tabLst>
                <a:tab pos="470534" algn="l"/>
              </a:tabLst>
            </a:pPr>
            <a:r>
              <a:rPr sz="2800" spc="-20" dirty="0">
                <a:latin typeface="Calibri"/>
                <a:cs typeface="Calibri"/>
              </a:rPr>
              <a:t>Fu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w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dt</a:t>
            </a:r>
            <a:r>
              <a:rPr sz="2800" spc="-15" dirty="0">
                <a:latin typeface="Calibri"/>
                <a:cs typeface="Calibri"/>
              </a:rPr>
              <a:t>h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at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ha</a:t>
            </a:r>
            <a:r>
              <a:rPr sz="2800" spc="-5" dirty="0">
                <a:latin typeface="Calibri"/>
                <a:cs typeface="Calibri"/>
              </a:rPr>
              <a:t>l</a:t>
            </a:r>
            <a:r>
              <a:rPr sz="2800" spc="-10" dirty="0">
                <a:latin typeface="Calibri"/>
                <a:cs typeface="Calibri"/>
              </a:rPr>
              <a:t>f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max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mum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(</a:t>
            </a:r>
            <a:r>
              <a:rPr sz="2800" spc="-10" dirty="0">
                <a:latin typeface="Calibri"/>
                <a:cs typeface="Calibri"/>
              </a:rPr>
              <a:t>F</a:t>
            </a:r>
            <a:r>
              <a:rPr sz="2800" spc="-20" dirty="0">
                <a:latin typeface="Calibri"/>
                <a:cs typeface="Calibri"/>
              </a:rPr>
              <a:t>WHM)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ngu</a:t>
            </a:r>
            <a:r>
              <a:rPr sz="2800" spc="-10" dirty="0">
                <a:latin typeface="Calibri"/>
                <a:cs typeface="Calibri"/>
              </a:rPr>
              <a:t>lar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fr</a:t>
            </a:r>
            <a:r>
              <a:rPr sz="2800" spc="-5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quency</a:t>
            </a:r>
            <a:endParaRPr sz="2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30398" y="1188026"/>
            <a:ext cx="2448560" cy="6197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200" spc="-7" baseline="11904" dirty="0">
                <a:latin typeface="Cambria Math"/>
                <a:cs typeface="Cambria Math"/>
              </a:rPr>
              <a:t>𝛥</a:t>
            </a:r>
            <a:r>
              <a:rPr sz="4200" spc="-52" baseline="11904" dirty="0">
                <a:latin typeface="Cambria Math"/>
                <a:cs typeface="Cambria Math"/>
              </a:rPr>
              <a:t>𝜔</a:t>
            </a:r>
            <a:r>
              <a:rPr sz="2000" dirty="0">
                <a:latin typeface="Calibri"/>
                <a:cs typeface="Calibri"/>
              </a:rPr>
              <a:t>nat 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4200" spc="-37" baseline="11904" dirty="0">
                <a:latin typeface="Cambria Math"/>
                <a:cs typeface="Cambria Math"/>
              </a:rPr>
              <a:t>=</a:t>
            </a:r>
            <a:r>
              <a:rPr sz="4200" spc="262" baseline="11904" dirty="0">
                <a:latin typeface="Cambria Math"/>
                <a:cs typeface="Cambria Math"/>
              </a:rPr>
              <a:t> </a:t>
            </a:r>
            <a:r>
              <a:rPr sz="4200" spc="-944" baseline="11904" dirty="0">
                <a:latin typeface="Cambria Math"/>
                <a:cs typeface="Cambria Math"/>
              </a:rPr>
              <a:t>𝛤</a:t>
            </a:r>
            <a:r>
              <a:rPr sz="2000" dirty="0">
                <a:latin typeface="Calibri"/>
                <a:cs typeface="Calibri"/>
              </a:rPr>
              <a:t>rad 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4200" spc="-37" baseline="11904" dirty="0">
                <a:latin typeface="Cambria Math"/>
                <a:cs typeface="Cambria Math"/>
              </a:rPr>
              <a:t>=</a:t>
            </a:r>
            <a:r>
              <a:rPr sz="4200" spc="240" baseline="11904" dirty="0">
                <a:latin typeface="Cambria Math"/>
                <a:cs typeface="Cambria Math"/>
              </a:rPr>
              <a:t> </a:t>
            </a:r>
            <a:r>
              <a:rPr sz="4200" spc="-44" baseline="-25793" dirty="0">
                <a:latin typeface="Cambria Math"/>
                <a:cs typeface="Cambria Math"/>
              </a:rPr>
              <a:t>𝜏</a:t>
            </a:r>
            <a:endParaRPr sz="4200" baseline="-25793">
              <a:latin typeface="Cambria Math"/>
              <a:cs typeface="Cambria Math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703435" y="1375653"/>
            <a:ext cx="311150" cy="0"/>
          </a:xfrm>
          <a:custGeom>
            <a:avLst/>
            <a:gdLst/>
            <a:ahLst/>
            <a:cxnLst/>
            <a:rect l="l" t="t" r="r" b="b"/>
            <a:pathLst>
              <a:path w="311150">
                <a:moveTo>
                  <a:pt x="0" y="0"/>
                </a:moveTo>
                <a:lnTo>
                  <a:pt x="310895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747141" y="918278"/>
            <a:ext cx="92011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710565" algn="l"/>
              </a:tabLst>
            </a:pPr>
            <a:r>
              <a:rPr sz="2800" spc="-20" dirty="0">
                <a:latin typeface="Cambria Math"/>
                <a:cs typeface="Cambria Math"/>
              </a:rPr>
              <a:t>1	1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853821" y="1585844"/>
            <a:ext cx="818515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746760" algn="l"/>
              </a:tabLst>
            </a:pPr>
            <a:r>
              <a:rPr sz="2000" dirty="0">
                <a:latin typeface="Calibri"/>
                <a:cs typeface="Calibri"/>
              </a:rPr>
              <a:t>u	l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438004" y="1375653"/>
            <a:ext cx="236220" cy="0"/>
          </a:xfrm>
          <a:custGeom>
            <a:avLst/>
            <a:gdLst/>
            <a:ahLst/>
            <a:cxnLst/>
            <a:rect l="l" t="t" r="r" b="b"/>
            <a:pathLst>
              <a:path w="236220">
                <a:moveTo>
                  <a:pt x="0" y="0"/>
                </a:moveTo>
                <a:lnTo>
                  <a:pt x="236219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080891" y="1188026"/>
            <a:ext cx="679450" cy="6197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620"/>
              </a:lnSpc>
              <a:tabLst>
                <a:tab pos="593090" algn="l"/>
              </a:tabLst>
            </a:pPr>
            <a:r>
              <a:rPr sz="2800" spc="-25" dirty="0">
                <a:latin typeface="Cambria Math"/>
                <a:cs typeface="Cambria Math"/>
              </a:rPr>
              <a:t>+	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  <a:p>
            <a:pPr marL="356870">
              <a:lnSpc>
                <a:spcPts val="2620"/>
              </a:lnSpc>
            </a:pPr>
            <a:r>
              <a:rPr sz="2800" spc="-30" dirty="0">
                <a:latin typeface="Cambria Math"/>
                <a:cs typeface="Cambria Math"/>
              </a:rPr>
              <a:t>𝜏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01709" y="2061774"/>
            <a:ext cx="8420100" cy="10610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228600">
              <a:lnSpc>
                <a:spcPct val="153600"/>
              </a:lnSpc>
              <a:buFont typeface="Symbol"/>
              <a:buChar char=""/>
              <a:tabLst>
                <a:tab pos="470534" algn="l"/>
              </a:tabLst>
            </a:pPr>
            <a:r>
              <a:rPr sz="2800" spc="-15" dirty="0">
                <a:latin typeface="Calibri"/>
                <a:cs typeface="Calibri"/>
              </a:rPr>
              <a:t>Convert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to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inear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frequency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(</a:t>
            </a:r>
            <a:r>
              <a:rPr sz="2800" spc="-15" dirty="0">
                <a:latin typeface="Calibri"/>
                <a:cs typeface="Calibri"/>
              </a:rPr>
              <a:t>Hz)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by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division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w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th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2</a:t>
            </a:r>
            <a:r>
              <a:rPr sz="2800" spc="25" dirty="0">
                <a:latin typeface="Calibri"/>
                <a:cs typeface="Calibri"/>
              </a:rPr>
              <a:t>π</a:t>
            </a:r>
            <a:r>
              <a:rPr sz="2800" spc="-25" dirty="0">
                <a:latin typeface="Cambria Math"/>
                <a:cs typeface="Cambria Math"/>
              </a:rPr>
              <a:t>2</a:t>
            </a:r>
            <a:r>
              <a:rPr sz="2800" spc="35" dirty="0">
                <a:latin typeface="Cambria Math"/>
                <a:cs typeface="Cambria Math"/>
              </a:rPr>
              <a:t>𝜋</a:t>
            </a:r>
            <a:r>
              <a:rPr sz="2800" spc="-10" dirty="0">
                <a:latin typeface="Calibri"/>
                <a:cs typeface="Calibri"/>
              </a:rPr>
              <a:t>: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Δ</a:t>
            </a:r>
            <a:r>
              <a:rPr sz="2800" spc="-10" dirty="0">
                <a:latin typeface="Calibri"/>
                <a:cs typeface="Calibri"/>
              </a:rPr>
              <a:t>ν</a:t>
            </a:r>
            <a:r>
              <a:rPr sz="2800" spc="-15" dirty="0">
                <a:latin typeface="Calibri"/>
                <a:cs typeface="Calibri"/>
              </a:rPr>
              <a:t>nat=Δωnat2π.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021719" y="3611831"/>
            <a:ext cx="1139825" cy="4387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5" dirty="0">
                <a:latin typeface="Cambria Math"/>
                <a:cs typeface="Cambria Math"/>
              </a:rPr>
              <a:t>𝛥</a:t>
            </a:r>
            <a:r>
              <a:rPr sz="2800" spc="-90" dirty="0">
                <a:latin typeface="Cambria Math"/>
                <a:cs typeface="Cambria Math"/>
              </a:rPr>
              <a:t>𝜈</a:t>
            </a:r>
            <a:r>
              <a:rPr sz="3000" baseline="-16666" dirty="0">
                <a:latin typeface="Calibri"/>
                <a:cs typeface="Calibri"/>
              </a:rPr>
              <a:t>nat </a:t>
            </a:r>
            <a:r>
              <a:rPr sz="3000" spc="-22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235086" y="3342082"/>
            <a:ext cx="846455" cy="4387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200" spc="0" baseline="11904" dirty="0">
                <a:latin typeface="Cambria Math"/>
                <a:cs typeface="Cambria Math"/>
              </a:rPr>
              <a:t>𝛥</a:t>
            </a:r>
            <a:r>
              <a:rPr sz="4200" spc="-52" baseline="11904" dirty="0">
                <a:latin typeface="Cambria Math"/>
                <a:cs typeface="Cambria Math"/>
              </a:rPr>
              <a:t>𝜔</a:t>
            </a:r>
            <a:r>
              <a:rPr sz="2000" dirty="0">
                <a:latin typeface="Calibri"/>
                <a:cs typeface="Calibri"/>
              </a:rPr>
              <a:t>nat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443874" y="3851099"/>
            <a:ext cx="43307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5" dirty="0">
                <a:latin typeface="Cambria Math"/>
                <a:cs typeface="Cambria Math"/>
              </a:rPr>
              <a:t>2</a:t>
            </a:r>
            <a:r>
              <a:rPr sz="2800" spc="-30" dirty="0">
                <a:latin typeface="Cambria Math"/>
                <a:cs typeface="Cambria Math"/>
              </a:rPr>
              <a:t>𝜋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6247759" y="3799463"/>
            <a:ext cx="833755" cy="0"/>
          </a:xfrm>
          <a:custGeom>
            <a:avLst/>
            <a:gdLst/>
            <a:ahLst/>
            <a:cxnLst/>
            <a:rect l="l" t="t" r="r" b="b"/>
            <a:pathLst>
              <a:path w="833754">
                <a:moveTo>
                  <a:pt x="0" y="0"/>
                </a:moveTo>
                <a:lnTo>
                  <a:pt x="833627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7071746" y="3611823"/>
            <a:ext cx="9842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901700" y="4415467"/>
            <a:ext cx="4571365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69900" indent="-228600">
              <a:lnSpc>
                <a:spcPct val="100000"/>
              </a:lnSpc>
              <a:buFont typeface="Symbol"/>
              <a:buChar char=""/>
              <a:tabLst>
                <a:tab pos="470534" algn="l"/>
              </a:tabLst>
            </a:pPr>
            <a:r>
              <a:rPr sz="2800" spc="-20" dirty="0">
                <a:latin typeface="Calibri"/>
                <a:cs typeface="Calibri"/>
              </a:rPr>
              <a:t>Numer</a:t>
            </a:r>
            <a:r>
              <a:rPr sz="2800" spc="-15" dirty="0">
                <a:latin typeface="Calibri"/>
                <a:cs typeface="Calibri"/>
              </a:rPr>
              <a:t>ic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nsert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on</a:t>
            </a:r>
            <a:r>
              <a:rPr sz="2800" spc="-15" dirty="0">
                <a:latin typeface="Calibri"/>
                <a:cs typeface="Calibri"/>
              </a:rPr>
              <a:t>,</a:t>
            </a:r>
            <a:endParaRPr sz="2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27224" y="918278"/>
            <a:ext cx="22225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0" dirty="0">
                <a:latin typeface="Cambria Math"/>
                <a:cs typeface="Cambria Math"/>
              </a:rPr>
              <a:t>1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383523" y="1375653"/>
            <a:ext cx="311150" cy="0"/>
          </a:xfrm>
          <a:custGeom>
            <a:avLst/>
            <a:gdLst/>
            <a:ahLst/>
            <a:cxnLst/>
            <a:rect l="l" t="t" r="r" b="b"/>
            <a:pathLst>
              <a:path w="311150">
                <a:moveTo>
                  <a:pt x="0" y="0"/>
                </a:moveTo>
                <a:lnTo>
                  <a:pt x="310895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370836" y="1398874"/>
            <a:ext cx="2539365" cy="4673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788670" algn="l"/>
              </a:tabLst>
            </a:pPr>
            <a:r>
              <a:rPr sz="2800" spc="-30" dirty="0">
                <a:latin typeface="Cambria Math"/>
                <a:cs typeface="Cambria Math"/>
              </a:rPr>
              <a:t>𝜏</a:t>
            </a:r>
            <a:r>
              <a:rPr sz="3000" spc="-44" baseline="-16666" dirty="0">
                <a:latin typeface="Calibri"/>
                <a:cs typeface="Calibri"/>
              </a:rPr>
              <a:t>u	</a:t>
            </a:r>
            <a:r>
              <a:rPr sz="2800" spc="-25" dirty="0">
                <a:latin typeface="Cambria Math"/>
                <a:cs typeface="Cambria Math"/>
              </a:rPr>
              <a:t>5</a:t>
            </a:r>
            <a:r>
              <a:rPr sz="2800" spc="-20" dirty="0">
                <a:latin typeface="Cambria Math"/>
                <a:cs typeface="Cambria Math"/>
              </a:rPr>
              <a:t>8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10" dirty="0">
                <a:latin typeface="Cambria Math"/>
                <a:cs typeface="Cambria Math"/>
              </a:rPr>
              <a:t>0</a:t>
            </a:r>
            <a:r>
              <a:rPr sz="3000" spc="-82" baseline="23611" dirty="0">
                <a:latin typeface="Cambria Math"/>
                <a:cs typeface="Cambria Math"/>
              </a:rPr>
              <a:t>−</a:t>
            </a:r>
            <a:r>
              <a:rPr sz="3000" spc="-22" baseline="23611" dirty="0">
                <a:latin typeface="Cambria Math"/>
                <a:cs typeface="Cambria Math"/>
              </a:rPr>
              <a:t>9</a:t>
            </a:r>
            <a:r>
              <a:rPr sz="3000" spc="217" baseline="23611" dirty="0">
                <a:latin typeface="Cambria Math"/>
                <a:cs typeface="Cambria Math"/>
              </a:rPr>
              <a:t> </a:t>
            </a:r>
            <a:r>
              <a:rPr sz="2800" spc="-15" dirty="0">
                <a:latin typeface="Calibri"/>
                <a:cs typeface="Calibri"/>
              </a:rPr>
              <a:t>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781173" y="1188026"/>
            <a:ext cx="29083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5" dirty="0">
                <a:latin typeface="Cambria Math"/>
                <a:cs typeface="Cambria Math"/>
              </a:rPr>
              <a:t>=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916554" y="918278"/>
            <a:ext cx="22225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0" dirty="0">
                <a:latin typeface="Cambria Math"/>
                <a:cs typeface="Cambria Math"/>
              </a:rPr>
              <a:t>1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4159636" y="1375653"/>
            <a:ext cx="1737360" cy="0"/>
          </a:xfrm>
          <a:custGeom>
            <a:avLst/>
            <a:gdLst/>
            <a:ahLst/>
            <a:cxnLst/>
            <a:rect l="l" t="t" r="r" b="b"/>
            <a:pathLst>
              <a:path w="1737360">
                <a:moveTo>
                  <a:pt x="0" y="0"/>
                </a:moveTo>
                <a:lnTo>
                  <a:pt x="1737359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983355" y="1135221"/>
            <a:ext cx="2837180" cy="443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72</a:t>
            </a:r>
            <a:r>
              <a:rPr sz="2800" spc="-20" dirty="0">
                <a:latin typeface="Cambria Math"/>
                <a:cs typeface="Cambria Math"/>
              </a:rPr>
              <a:t>4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60" baseline="29166" dirty="0">
                <a:latin typeface="Cambria Math"/>
                <a:cs typeface="Cambria Math"/>
              </a:rPr>
              <a:t>7</a:t>
            </a:r>
            <a:r>
              <a:rPr sz="3000" spc="225" baseline="29166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232" baseline="29166" dirty="0">
                <a:latin typeface="Cambria Math"/>
                <a:cs typeface="Cambria Math"/>
              </a:rPr>
              <a:t>1</a:t>
            </a:r>
            <a:r>
              <a:rPr sz="2800" spc="-10" dirty="0">
                <a:latin typeface="Cambria Math"/>
                <a:cs typeface="Cambria Math"/>
              </a:rPr>
              <a:t>,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421623" y="3125602"/>
            <a:ext cx="236220" cy="0"/>
          </a:xfrm>
          <a:custGeom>
            <a:avLst/>
            <a:gdLst/>
            <a:ahLst/>
            <a:cxnLst/>
            <a:rect l="l" t="t" r="r" b="b"/>
            <a:pathLst>
              <a:path w="236220">
                <a:moveTo>
                  <a:pt x="0" y="0"/>
                </a:moveTo>
                <a:lnTo>
                  <a:pt x="236219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3408944" y="2668212"/>
            <a:ext cx="2463165" cy="948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2384">
              <a:lnSpc>
                <a:spcPct val="100000"/>
              </a:lnSpc>
              <a:tabLst>
                <a:tab pos="1482090" algn="l"/>
              </a:tabLst>
            </a:pPr>
            <a:r>
              <a:rPr sz="2800" spc="-20" dirty="0">
                <a:latin typeface="Cambria Math"/>
                <a:cs typeface="Cambria Math"/>
              </a:rPr>
              <a:t>1	1</a:t>
            </a:r>
            <a:endParaRPr sz="2800">
              <a:latin typeface="Cambria Math"/>
              <a:cs typeface="Cambria Math"/>
            </a:endParaRPr>
          </a:p>
          <a:p>
            <a:pPr marL="12700">
              <a:lnSpc>
                <a:spcPct val="100000"/>
              </a:lnSpc>
              <a:spcBef>
                <a:spcPts val="650"/>
              </a:spcBef>
              <a:tabLst>
                <a:tab pos="712470" algn="l"/>
              </a:tabLst>
            </a:pPr>
            <a:r>
              <a:rPr sz="2800" spc="-30" dirty="0">
                <a:latin typeface="Cambria Math"/>
                <a:cs typeface="Cambria Math"/>
              </a:rPr>
              <a:t>𝜏</a:t>
            </a:r>
            <a:r>
              <a:rPr sz="3000" spc="-44" baseline="-16666" dirty="0">
                <a:latin typeface="Calibri"/>
                <a:cs typeface="Calibri"/>
              </a:rPr>
              <a:t>l	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8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-82" baseline="23611" dirty="0">
                <a:latin typeface="Cambria Math"/>
                <a:cs typeface="Cambria Math"/>
              </a:rPr>
              <a:t>−</a:t>
            </a:r>
            <a:r>
              <a:rPr sz="3000" spc="-22" baseline="23611" dirty="0">
                <a:latin typeface="Cambria Math"/>
                <a:cs typeface="Cambria Math"/>
              </a:rPr>
              <a:t>9</a:t>
            </a:r>
            <a:r>
              <a:rPr sz="3000" spc="217" baseline="23611" dirty="0">
                <a:latin typeface="Cambria Math"/>
                <a:cs typeface="Cambria Math"/>
              </a:rPr>
              <a:t> </a:t>
            </a:r>
            <a:r>
              <a:rPr sz="2800" spc="-15" dirty="0">
                <a:latin typeface="Calibri"/>
                <a:cs typeface="Calibri"/>
              </a:rPr>
              <a:t>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744598" y="2937960"/>
            <a:ext cx="29083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5" dirty="0">
                <a:latin typeface="Cambria Math"/>
                <a:cs typeface="Cambria Math"/>
              </a:rPr>
              <a:t>=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4121536" y="3125602"/>
            <a:ext cx="1737360" cy="0"/>
          </a:xfrm>
          <a:custGeom>
            <a:avLst/>
            <a:gdLst/>
            <a:ahLst/>
            <a:cxnLst/>
            <a:rect l="l" t="t" r="r" b="b"/>
            <a:pathLst>
              <a:path w="1737360">
                <a:moveTo>
                  <a:pt x="0" y="0"/>
                </a:moveTo>
                <a:lnTo>
                  <a:pt x="1737359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5945255" y="2885156"/>
            <a:ext cx="2837180" cy="443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5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55</a:t>
            </a:r>
            <a:r>
              <a:rPr sz="2800" spc="-20" dirty="0">
                <a:latin typeface="Cambria Math"/>
                <a:cs typeface="Cambria Math"/>
              </a:rPr>
              <a:t>6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60" baseline="29166" dirty="0">
                <a:latin typeface="Cambria Math"/>
                <a:cs typeface="Cambria Math"/>
              </a:rPr>
              <a:t>7</a:t>
            </a:r>
            <a:r>
              <a:rPr sz="3000" spc="225" baseline="29166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232" baseline="29166" dirty="0">
                <a:latin typeface="Cambria Math"/>
                <a:cs typeface="Cambria Math"/>
              </a:rPr>
              <a:t>1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-381000" y="4202802"/>
            <a:ext cx="7068820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489325">
              <a:lnSpc>
                <a:spcPct val="100000"/>
              </a:lnSpc>
              <a:spcBef>
                <a:spcPts val="1850"/>
              </a:spcBef>
            </a:pPr>
            <a:r>
              <a:rPr sz="2800" spc="-630" dirty="0">
                <a:latin typeface="Cambria Math"/>
                <a:cs typeface="Cambria Math"/>
              </a:rPr>
              <a:t>𝛤</a:t>
            </a:r>
            <a:r>
              <a:rPr sz="3000" baseline="-16666" dirty="0">
                <a:latin typeface="Calibri"/>
                <a:cs typeface="Calibri"/>
              </a:rPr>
              <a:t>rad </a:t>
            </a:r>
            <a:r>
              <a:rPr sz="3000" spc="-30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7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28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2800" spc="2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60" baseline="29166" dirty="0">
                <a:latin typeface="Cambria Math"/>
                <a:cs typeface="Cambria Math"/>
              </a:rPr>
              <a:t>7</a:t>
            </a:r>
            <a:r>
              <a:rPr sz="3000" spc="225" baseline="29166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232" baseline="29166" dirty="0">
                <a:latin typeface="Cambria Math"/>
                <a:cs typeface="Cambria Math"/>
              </a:rPr>
              <a:t>1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 dirty="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308" y="1236794"/>
            <a:ext cx="1981200" cy="12077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54075">
              <a:lnSpc>
                <a:spcPct val="100000"/>
              </a:lnSpc>
            </a:pPr>
            <a:r>
              <a:rPr sz="2800" spc="-5" dirty="0">
                <a:latin typeface="Cambria Math"/>
                <a:cs typeface="Cambria Math"/>
              </a:rPr>
              <a:t>𝛥</a:t>
            </a:r>
            <a:r>
              <a:rPr sz="2800" spc="-90" dirty="0">
                <a:latin typeface="Cambria Math"/>
                <a:cs typeface="Cambria Math"/>
              </a:rPr>
              <a:t>𝜈</a:t>
            </a:r>
            <a:r>
              <a:rPr sz="3000" baseline="-16666" dirty="0">
                <a:latin typeface="Calibri"/>
                <a:cs typeface="Calibri"/>
              </a:rPr>
              <a:t>nat </a:t>
            </a:r>
            <a:r>
              <a:rPr sz="3000" spc="-22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endParaRPr sz="2800">
              <a:latin typeface="Cambria Math"/>
              <a:cs typeface="Cambria Math"/>
            </a:endParaRPr>
          </a:p>
          <a:p>
            <a:pPr>
              <a:lnSpc>
                <a:spcPct val="100000"/>
              </a:lnSpc>
              <a:spcBef>
                <a:spcPts val="27"/>
              </a:spcBef>
            </a:pPr>
            <a:endParaRPr sz="265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buFont typeface="Symbol"/>
              <a:buChar char=""/>
              <a:tabLst>
                <a:tab pos="241935" algn="l"/>
              </a:tabLst>
            </a:pPr>
            <a:r>
              <a:rPr sz="2800" spc="-15" dirty="0">
                <a:latin typeface="Calibri"/>
                <a:cs typeface="Calibri"/>
              </a:rPr>
              <a:t>Result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95525">
              <a:lnSpc>
                <a:spcPct val="100000"/>
              </a:lnSpc>
            </a:pPr>
            <a:r>
              <a:rPr sz="2800" b="0" u="none" spc="-10" dirty="0">
                <a:solidFill>
                  <a:srgbClr val="000000"/>
                </a:solidFill>
                <a:latin typeface="Cambria Math"/>
                <a:cs typeface="Cambria Math"/>
              </a:rPr>
              <a:t>7.</a:t>
            </a:r>
            <a:r>
              <a:rPr sz="2800" b="0" u="none" spc="-25" dirty="0">
                <a:solidFill>
                  <a:srgbClr val="000000"/>
                </a:solidFill>
                <a:latin typeface="Cambria Math"/>
                <a:cs typeface="Cambria Math"/>
              </a:rPr>
              <a:t>28</a:t>
            </a:r>
            <a:r>
              <a:rPr sz="2800" b="0" u="none" spc="-20" dirty="0">
                <a:solidFill>
                  <a:srgbClr val="000000"/>
                </a:solidFill>
                <a:latin typeface="Cambria Math"/>
                <a:cs typeface="Cambria Math"/>
              </a:rPr>
              <a:t>0</a:t>
            </a:r>
            <a:r>
              <a:rPr sz="2800" b="0" u="none" spc="10" dirty="0">
                <a:solidFill>
                  <a:srgbClr val="000000"/>
                </a:solidFill>
                <a:latin typeface="Cambria Math"/>
                <a:cs typeface="Cambria Math"/>
              </a:rPr>
              <a:t> </a:t>
            </a:r>
            <a:r>
              <a:rPr sz="2800" b="0" u="none" spc="-20" dirty="0">
                <a:solidFill>
                  <a:srgbClr val="000000"/>
                </a:solidFill>
                <a:latin typeface="Cambria Math"/>
                <a:cs typeface="Cambria Math"/>
              </a:rPr>
              <a:t>×</a:t>
            </a:r>
            <a:r>
              <a:rPr sz="2800" b="0" u="none" dirty="0">
                <a:solidFill>
                  <a:srgbClr val="000000"/>
                </a:solidFill>
                <a:latin typeface="Cambria Math"/>
                <a:cs typeface="Cambria Math"/>
              </a:rPr>
              <a:t> </a:t>
            </a:r>
            <a:r>
              <a:rPr sz="2800" b="0" u="none" spc="-25" dirty="0">
                <a:solidFill>
                  <a:srgbClr val="000000"/>
                </a:solidFill>
                <a:latin typeface="Cambria Math"/>
                <a:cs typeface="Cambria Math"/>
              </a:rPr>
              <a:t>1</a:t>
            </a:r>
            <a:r>
              <a:rPr sz="2800" b="0" u="none" spc="-20" dirty="0">
                <a:solidFill>
                  <a:srgbClr val="000000"/>
                </a:solidFill>
                <a:latin typeface="Cambria Math"/>
                <a:cs typeface="Cambria Math"/>
              </a:rPr>
              <a:t>0</a:t>
            </a:r>
            <a:r>
              <a:rPr sz="3000" b="0" u="none" spc="60" baseline="29166" dirty="0">
                <a:solidFill>
                  <a:srgbClr val="000000"/>
                </a:solidFill>
                <a:latin typeface="Cambria Math"/>
                <a:cs typeface="Cambria Math"/>
              </a:rPr>
              <a:t>7</a:t>
            </a:r>
            <a:r>
              <a:rPr sz="3000" b="0" u="none" spc="225" baseline="29166" dirty="0">
                <a:solidFill>
                  <a:srgbClr val="000000"/>
                </a:solidFill>
                <a:latin typeface="Cambria Math"/>
                <a:cs typeface="Cambria Math"/>
              </a:rPr>
              <a:t> </a:t>
            </a:r>
            <a:r>
              <a:rPr sz="2800" b="0" u="none" spc="-20" dirty="0">
                <a:solidFill>
                  <a:srgbClr val="000000"/>
                </a:solidFill>
                <a:latin typeface="Calibri"/>
                <a:cs typeface="Calibri"/>
              </a:rPr>
              <a:t>s</a:t>
            </a:r>
            <a:r>
              <a:rPr sz="3000" b="0" u="none" spc="-82" baseline="29166" dirty="0">
                <a:solidFill>
                  <a:srgbClr val="000000"/>
                </a:solidFill>
                <a:latin typeface="Cambria Math"/>
                <a:cs typeface="Cambria Math"/>
              </a:rPr>
              <a:t>−</a:t>
            </a:r>
            <a:r>
              <a:rPr sz="3000" b="0" u="none" spc="60" baseline="29166" dirty="0">
                <a:solidFill>
                  <a:srgbClr val="000000"/>
                </a:solidFill>
                <a:latin typeface="Cambria Math"/>
                <a:cs typeface="Cambria Math"/>
              </a:rPr>
              <a:t>1</a:t>
            </a:r>
            <a:endParaRPr sz="3000" baseline="29166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163694" y="1476062"/>
            <a:ext cx="43307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5" dirty="0">
                <a:latin typeface="Cambria Math"/>
                <a:cs typeface="Cambria Math"/>
              </a:rPr>
              <a:t>2</a:t>
            </a:r>
            <a:r>
              <a:rPr sz="2800" spc="-30" dirty="0">
                <a:latin typeface="Cambria Math"/>
                <a:cs typeface="Cambria Math"/>
              </a:rPr>
              <a:t>𝜋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197595" y="1424421"/>
            <a:ext cx="2373630" cy="0"/>
          </a:xfrm>
          <a:custGeom>
            <a:avLst/>
            <a:gdLst/>
            <a:ahLst/>
            <a:cxnLst/>
            <a:rect l="l" t="t" r="r" b="b"/>
            <a:pathLst>
              <a:path w="2373629">
                <a:moveTo>
                  <a:pt x="0" y="0"/>
                </a:moveTo>
                <a:lnTo>
                  <a:pt x="2373130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657219" y="1236794"/>
            <a:ext cx="4561205" cy="3905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265045" algn="l"/>
              </a:tabLst>
            </a:pP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10" dirty="0">
                <a:latin typeface="Cambria Math"/>
                <a:cs typeface="Cambria Math"/>
              </a:rPr>
              <a:t>1.</a:t>
            </a:r>
            <a:r>
              <a:rPr sz="2800" spc="-25" dirty="0">
                <a:latin typeface="Cambria Math"/>
                <a:cs typeface="Cambria Math"/>
              </a:rPr>
              <a:t>15</a:t>
            </a:r>
            <a:r>
              <a:rPr sz="2800" spc="-20" dirty="0">
                <a:latin typeface="Cambria Math"/>
                <a:cs typeface="Cambria Math"/>
              </a:rPr>
              <a:t>9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2800" dirty="0">
                <a:latin typeface="Cambria Math"/>
                <a:cs typeface="Cambria Math"/>
              </a:rPr>
              <a:t>	</a:t>
            </a:r>
            <a:r>
              <a:rPr sz="2800" spc="-25" dirty="0">
                <a:latin typeface="Calibri"/>
                <a:cs typeface="Calibri"/>
              </a:rPr>
              <a:t>H</a:t>
            </a:r>
            <a:r>
              <a:rPr sz="2800" spc="-15" dirty="0">
                <a:latin typeface="Calibri"/>
                <a:cs typeface="Calibri"/>
              </a:rPr>
              <a:t>z</a:t>
            </a:r>
            <a:r>
              <a:rPr sz="2800" spc="145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≈</a:t>
            </a:r>
            <a:r>
              <a:rPr sz="2800" spc="17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15" dirty="0">
                <a:latin typeface="Cambria Math"/>
                <a:cs typeface="Cambria Math"/>
              </a:rPr>
              <a:t>1.6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libri"/>
                <a:cs typeface="Calibri"/>
              </a:rPr>
              <a:t>MH</a:t>
            </a:r>
            <a:r>
              <a:rPr sz="2800" spc="-5" dirty="0">
                <a:latin typeface="Calibri"/>
                <a:cs typeface="Calibri"/>
              </a:rPr>
              <a:t>z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687450" y="1183989"/>
            <a:ext cx="173355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spc="40" dirty="0">
                <a:latin typeface="Cambria Math"/>
                <a:cs typeface="Cambria Math"/>
              </a:rPr>
              <a:t>7</a:t>
            </a:r>
            <a:endParaRPr sz="200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01717" y="2715571"/>
            <a:ext cx="10385425" cy="22612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69900" indent="-228600">
              <a:lnSpc>
                <a:spcPct val="100000"/>
              </a:lnSpc>
              <a:buFont typeface="Symbol"/>
              <a:buChar char=""/>
              <a:tabLst>
                <a:tab pos="470534" algn="l"/>
              </a:tabLst>
            </a:pPr>
            <a:r>
              <a:rPr sz="2800" spc="-15" dirty="0">
                <a:latin typeface="Calibri"/>
                <a:cs typeface="Calibri"/>
              </a:rPr>
              <a:t>Natural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libri"/>
                <a:cs typeface="Calibri"/>
              </a:rPr>
              <a:t>FW</a:t>
            </a:r>
            <a:r>
              <a:rPr sz="2800" spc="-10" dirty="0">
                <a:latin typeface="Calibri"/>
                <a:cs typeface="Calibri"/>
              </a:rPr>
              <a:t>H</a:t>
            </a:r>
            <a:r>
              <a:rPr sz="2800" spc="-25" dirty="0">
                <a:latin typeface="Calibri"/>
                <a:cs typeface="Calibri"/>
              </a:rPr>
              <a:t>M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f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the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632.8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25" dirty="0">
                <a:latin typeface="Calibri"/>
                <a:cs typeface="Calibri"/>
              </a:rPr>
              <a:t>m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Ne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li</a:t>
            </a:r>
            <a:r>
              <a:rPr sz="2800" spc="-20" dirty="0">
                <a:latin typeface="Calibri"/>
                <a:cs typeface="Calibri"/>
              </a:rPr>
              <a:t>ne</a:t>
            </a:r>
            <a:r>
              <a:rPr sz="2800" spc="-10" dirty="0">
                <a:latin typeface="Calibri"/>
                <a:cs typeface="Calibri"/>
              </a:rPr>
              <a:t>: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≈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11.6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M</a:t>
            </a:r>
            <a:r>
              <a:rPr sz="2800" b="1" spc="-10" dirty="0">
                <a:latin typeface="Calibri"/>
                <a:cs typeface="Calibri"/>
              </a:rPr>
              <a:t>H</a:t>
            </a:r>
            <a:r>
              <a:rPr sz="2800" b="1" spc="-5" dirty="0">
                <a:latin typeface="Calibri"/>
                <a:cs typeface="Calibri"/>
              </a:rPr>
              <a:t>z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12700" marR="5080">
              <a:lnSpc>
                <a:spcPct val="127099"/>
              </a:lnSpc>
              <a:spcBef>
                <a:spcPts val="890"/>
              </a:spcBef>
              <a:tabLst>
                <a:tab pos="1365250" algn="l"/>
                <a:tab pos="3218180" algn="l"/>
                <a:tab pos="4441825" algn="l"/>
                <a:tab pos="6211570" algn="l"/>
                <a:tab pos="7034530" algn="l"/>
                <a:tab pos="8848725" algn="l"/>
                <a:tab pos="9470390" algn="l"/>
              </a:tabLst>
            </a:pPr>
            <a:r>
              <a:rPr sz="2800" spc="-15" dirty="0">
                <a:latin typeface="Calibri"/>
                <a:cs typeface="Calibri"/>
              </a:rPr>
              <a:t>[IMAGE</a:t>
            </a:r>
            <a:r>
              <a:rPr sz="2800" spc="-15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spc="-25" dirty="0">
                <a:latin typeface="Calibri"/>
                <a:cs typeface="Calibri"/>
              </a:rPr>
              <a:t>EQ</a:t>
            </a:r>
            <a:r>
              <a:rPr sz="2800" spc="-10" dirty="0">
                <a:latin typeface="Calibri"/>
                <a:cs typeface="Calibri"/>
              </a:rPr>
              <a:t>UI</a:t>
            </a:r>
            <a:r>
              <a:rPr sz="2800" spc="-15" dirty="0">
                <a:latin typeface="Calibri"/>
                <a:cs typeface="Calibri"/>
              </a:rPr>
              <a:t>R</a:t>
            </a:r>
            <a:r>
              <a:rPr sz="2800" spc="-25" dirty="0">
                <a:latin typeface="Calibri"/>
                <a:cs typeface="Calibri"/>
              </a:rPr>
              <a:t>ED</a:t>
            </a:r>
            <a:r>
              <a:rPr sz="2800" spc="-10" dirty="0">
                <a:latin typeface="Calibri"/>
                <a:cs typeface="Calibri"/>
              </a:rPr>
              <a:t>: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5" dirty="0">
                <a:latin typeface="Calibri"/>
                <a:cs typeface="Calibri"/>
              </a:rPr>
              <a:t>imple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Lorentz</a:t>
            </a:r>
            <a:r>
              <a:rPr sz="2800" spc="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an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p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(f</a:t>
            </a:r>
            <a:r>
              <a:rPr sz="2800" spc="-5" dirty="0">
                <a:latin typeface="Calibri"/>
                <a:cs typeface="Calibri"/>
              </a:rPr>
              <a:t>r</a:t>
            </a:r>
            <a:r>
              <a:rPr sz="2800" spc="-15" dirty="0">
                <a:latin typeface="Calibri"/>
                <a:cs typeface="Calibri"/>
              </a:rPr>
              <a:t>equency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25" dirty="0">
                <a:latin typeface="Calibri"/>
                <a:cs typeface="Calibri"/>
              </a:rPr>
              <a:t>x</a:t>
            </a:r>
            <a:r>
              <a:rPr sz="2800" spc="-15" dirty="0">
                <a:latin typeface="Calibri"/>
                <a:cs typeface="Calibri"/>
              </a:rPr>
              <a:t>-ax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s,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norma</a:t>
            </a:r>
            <a:r>
              <a:rPr sz="2800" spc="-5" dirty="0">
                <a:latin typeface="Calibri"/>
                <a:cs typeface="Calibri"/>
              </a:rPr>
              <a:t>l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z</a:t>
            </a:r>
            <a:r>
              <a:rPr sz="2800" dirty="0">
                <a:latin typeface="Calibri"/>
                <a:cs typeface="Calibri"/>
              </a:rPr>
              <a:t>e</a:t>
            </a:r>
            <a:r>
              <a:rPr sz="2800" spc="-15" dirty="0">
                <a:latin typeface="Calibri"/>
                <a:cs typeface="Calibri"/>
              </a:rPr>
              <a:t>d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ntens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ty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0" dirty="0">
                <a:latin typeface="Calibri"/>
                <a:cs typeface="Calibri"/>
              </a:rPr>
              <a:t>y</a:t>
            </a:r>
            <a:r>
              <a:rPr sz="2800" spc="-15" dirty="0">
                <a:latin typeface="Calibri"/>
                <a:cs typeface="Calibri"/>
              </a:rPr>
              <a:t>-ax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0" dirty="0">
                <a:latin typeface="Calibri"/>
                <a:cs typeface="Calibri"/>
              </a:rPr>
              <a:t>)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with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11.6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MHz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F</a:t>
            </a:r>
            <a:r>
              <a:rPr sz="2800" spc="-25" dirty="0">
                <a:latin typeface="Calibri"/>
                <a:cs typeface="Calibri"/>
              </a:rPr>
              <a:t>WHM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nnota</a:t>
            </a:r>
            <a:r>
              <a:rPr sz="2800" dirty="0">
                <a:latin typeface="Calibri"/>
                <a:cs typeface="Calibri"/>
              </a:rPr>
              <a:t>t</a:t>
            </a:r>
            <a:r>
              <a:rPr sz="2800" spc="-15" dirty="0">
                <a:latin typeface="Calibri"/>
                <a:cs typeface="Calibri"/>
              </a:rPr>
              <a:t>ed.]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814"/>
              </a:spcBef>
            </a:pPr>
            <a:r>
              <a:rPr sz="2800" spc="-15" dirty="0">
                <a:latin typeface="Calibri"/>
                <a:cs typeface="Calibri"/>
              </a:rPr>
              <a:t>---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77443" y="990562"/>
            <a:ext cx="9862820" cy="5232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400" b="1" u="heavy" spc="-15" dirty="0">
                <a:solidFill>
                  <a:srgbClr val="0000FF"/>
                </a:solidFill>
                <a:latin typeface="Calibri"/>
                <a:cs typeface="Calibri"/>
              </a:rPr>
              <a:t>Sl</a:t>
            </a:r>
            <a:r>
              <a:rPr sz="3400" b="1" u="heavy" spc="-5" dirty="0">
                <a:solidFill>
                  <a:srgbClr val="0000FF"/>
                </a:solidFill>
                <a:latin typeface="Calibri"/>
                <a:cs typeface="Calibri"/>
              </a:rPr>
              <a:t>i</a:t>
            </a:r>
            <a:r>
              <a:rPr sz="3400" b="1" u="heavy" spc="-20" dirty="0">
                <a:solidFill>
                  <a:srgbClr val="0000FF"/>
                </a:solidFill>
                <a:latin typeface="Calibri"/>
                <a:cs typeface="Calibri"/>
              </a:rPr>
              <a:t>de</a:t>
            </a:r>
            <a:r>
              <a:rPr sz="3400" b="1" u="heavy" spc="-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u="heavy" spc="-15" dirty="0">
                <a:solidFill>
                  <a:srgbClr val="0000FF"/>
                </a:solidFill>
                <a:latin typeface="Calibri"/>
                <a:cs typeface="Calibri"/>
              </a:rPr>
              <a:t>4:</a:t>
            </a:r>
            <a:r>
              <a:rPr sz="3400" b="1" u="heavy" spc="-20" dirty="0">
                <a:solidFill>
                  <a:srgbClr val="0000FF"/>
                </a:solidFill>
                <a:latin typeface="Calibri"/>
                <a:cs typeface="Calibri"/>
              </a:rPr>
              <a:t> Calculating</a:t>
            </a:r>
            <a:r>
              <a:rPr sz="3400" b="1" u="heavy" spc="1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u="heavy" spc="-20" dirty="0">
                <a:solidFill>
                  <a:srgbClr val="0000FF"/>
                </a:solidFill>
                <a:latin typeface="Calibri"/>
                <a:cs typeface="Calibri"/>
              </a:rPr>
              <a:t>the Doppler</a:t>
            </a:r>
            <a:r>
              <a:rPr sz="3400" b="1" u="heavy" spc="-25" dirty="0">
                <a:solidFill>
                  <a:srgbClr val="0000FF"/>
                </a:solidFill>
                <a:latin typeface="Calibri"/>
                <a:cs typeface="Calibri"/>
              </a:rPr>
              <a:t> W</a:t>
            </a:r>
            <a:r>
              <a:rPr sz="3400" b="1" u="heavy" spc="-5" dirty="0">
                <a:solidFill>
                  <a:srgbClr val="0000FF"/>
                </a:solidFill>
                <a:latin typeface="Calibri"/>
                <a:cs typeface="Calibri"/>
              </a:rPr>
              <a:t>i</a:t>
            </a:r>
            <a:r>
              <a:rPr sz="3400" b="1" u="heavy" spc="-20" dirty="0">
                <a:solidFill>
                  <a:srgbClr val="0000FF"/>
                </a:solidFill>
                <a:latin typeface="Calibri"/>
                <a:cs typeface="Calibri"/>
              </a:rPr>
              <a:t>dth</a:t>
            </a:r>
            <a:r>
              <a:rPr sz="3400" b="1" u="heavy" spc="-15" dirty="0">
                <a:solidFill>
                  <a:srgbClr val="0000FF"/>
                </a:solidFill>
                <a:latin typeface="Calibri"/>
                <a:cs typeface="Calibri"/>
              </a:rPr>
              <a:t> at</a:t>
            </a:r>
            <a:r>
              <a:rPr sz="3400" b="1" u="heavy" spc="-2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spc="-35" dirty="0">
                <a:solidFill>
                  <a:srgbClr val="0000FF"/>
                </a:solidFill>
                <a:latin typeface="Cambria Math"/>
                <a:cs typeface="Cambria Math"/>
              </a:rPr>
              <a:t>𝑻</a:t>
            </a:r>
            <a:r>
              <a:rPr sz="3400" spc="200" dirty="0">
                <a:solidFill>
                  <a:srgbClr val="0000FF"/>
                </a:solidFill>
                <a:latin typeface="Cambria Math"/>
                <a:cs typeface="Cambria Math"/>
              </a:rPr>
              <a:t> </a:t>
            </a:r>
            <a:r>
              <a:rPr sz="3400" spc="-30" dirty="0">
                <a:solidFill>
                  <a:srgbClr val="0000FF"/>
                </a:solidFill>
                <a:latin typeface="Cambria Math"/>
                <a:cs typeface="Cambria Math"/>
              </a:rPr>
              <a:t>=</a:t>
            </a:r>
            <a:endParaRPr sz="3400" dirty="0">
              <a:latin typeface="Cambria Math"/>
              <a:cs typeface="Cambria Math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30300" y="1647788"/>
            <a:ext cx="5518785" cy="11214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 algn="r">
              <a:lnSpc>
                <a:spcPct val="100000"/>
              </a:lnSpc>
            </a:pPr>
            <a:r>
              <a:rPr sz="3400" spc="-40" dirty="0">
                <a:solidFill>
                  <a:srgbClr val="0000FF"/>
                </a:solidFill>
                <a:latin typeface="Cambria Math"/>
                <a:cs typeface="Cambria Math"/>
              </a:rPr>
              <a:t>𝟒𝟎</a:t>
            </a:r>
            <a:r>
              <a:rPr sz="3400" spc="-35" dirty="0">
                <a:solidFill>
                  <a:srgbClr val="0000FF"/>
                </a:solidFill>
                <a:latin typeface="Cambria Math"/>
                <a:cs typeface="Cambria Math"/>
              </a:rPr>
              <a:t>𝟎</a:t>
            </a:r>
            <a:r>
              <a:rPr sz="3400" spc="-165" dirty="0">
                <a:solidFill>
                  <a:srgbClr val="0000FF"/>
                </a:solidFill>
                <a:latin typeface="Cambria Math"/>
                <a:cs typeface="Cambria Math"/>
              </a:rPr>
              <a:t> </a:t>
            </a:r>
            <a:r>
              <a:rPr sz="3400" b="1" spc="-20" dirty="0">
                <a:solidFill>
                  <a:srgbClr val="0000FF"/>
                </a:solidFill>
                <a:latin typeface="Calibri"/>
                <a:cs typeface="Calibri"/>
              </a:rPr>
              <a:t>K</a:t>
            </a:r>
            <a:endParaRPr sz="3400" dirty="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2005"/>
              </a:spcBef>
              <a:buFont typeface="Symbol"/>
              <a:buChar char="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Centra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fre</a:t>
            </a:r>
            <a:r>
              <a:rPr sz="2800" spc="-25" dirty="0">
                <a:latin typeface="Calibri"/>
                <a:cs typeface="Calibri"/>
              </a:rPr>
              <a:t>q</a:t>
            </a:r>
            <a:r>
              <a:rPr sz="2800" spc="-20" dirty="0">
                <a:latin typeface="Calibri"/>
                <a:cs typeface="Calibri"/>
              </a:rPr>
              <a:t>uen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15" dirty="0">
                <a:latin typeface="Calibri"/>
                <a:cs typeface="Calibri"/>
              </a:rPr>
              <a:t>y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f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the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Calibri"/>
                <a:cs typeface="Calibri"/>
              </a:rPr>
              <a:t>l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ne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159495" y="3508369"/>
            <a:ext cx="346075" cy="0"/>
          </a:xfrm>
          <a:custGeom>
            <a:avLst/>
            <a:gdLst/>
            <a:ahLst/>
            <a:cxnLst/>
            <a:rect l="l" t="t" r="r" b="b"/>
            <a:pathLst>
              <a:path w="346075">
                <a:moveTo>
                  <a:pt x="0" y="0"/>
                </a:moveTo>
                <a:lnTo>
                  <a:pt x="345947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348227" y="3320739"/>
            <a:ext cx="1534795" cy="6197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256030" algn="l"/>
              </a:tabLst>
            </a:pPr>
            <a:r>
              <a:rPr sz="2800" spc="-90" dirty="0">
                <a:latin typeface="Cambria Math"/>
                <a:cs typeface="Cambria Math"/>
              </a:rPr>
              <a:t>𝜈</a:t>
            </a:r>
            <a:r>
              <a:rPr sz="3000" spc="60" baseline="-16666" dirty="0">
                <a:latin typeface="Cambria Math"/>
                <a:cs typeface="Cambria Math"/>
              </a:rPr>
              <a:t>0</a:t>
            </a:r>
            <a:r>
              <a:rPr sz="3000" baseline="-16666" dirty="0">
                <a:latin typeface="Cambria Math"/>
                <a:cs typeface="Cambria Math"/>
              </a:rPr>
              <a:t> </a:t>
            </a:r>
            <a:r>
              <a:rPr sz="3000" spc="15" baseline="-16666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4200" spc="-44" baseline="-37698" dirty="0">
                <a:latin typeface="Cambria Math"/>
                <a:cs typeface="Cambria Math"/>
              </a:rPr>
              <a:t>𝜆</a:t>
            </a:r>
            <a:r>
              <a:rPr sz="4200" baseline="-37698" dirty="0">
                <a:latin typeface="Cambria Math"/>
                <a:cs typeface="Cambria Math"/>
              </a:rPr>
              <a:t>	</a:t>
            </a:r>
            <a:r>
              <a:rPr sz="2800" spc="-25" dirty="0">
                <a:latin typeface="Cambria Math"/>
                <a:cs typeface="Cambria Math"/>
              </a:rPr>
              <a:t>=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232148" y="2997924"/>
            <a:ext cx="3669665" cy="443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736600" algn="l"/>
              </a:tabLst>
            </a:pPr>
            <a:r>
              <a:rPr sz="2800" spc="-30" dirty="0">
                <a:latin typeface="Cambria Math"/>
                <a:cs typeface="Cambria Math"/>
              </a:rPr>
              <a:t>𝑐	</a:t>
            </a:r>
            <a:r>
              <a:rPr sz="2800" spc="-25" dirty="0">
                <a:latin typeface="Cambria Math"/>
                <a:cs typeface="Cambria Math"/>
              </a:rPr>
              <a:t>2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997</a:t>
            </a:r>
            <a:r>
              <a:rPr sz="2800" spc="-20" dirty="0">
                <a:latin typeface="Cambria Math"/>
                <a:cs typeface="Cambria Math"/>
              </a:rPr>
              <a:t>9</a:t>
            </a:r>
            <a:r>
              <a:rPr sz="2800" spc="2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60" baseline="29166" dirty="0">
                <a:latin typeface="Cambria Math"/>
                <a:cs typeface="Cambria Math"/>
              </a:rPr>
              <a:t>8</a:t>
            </a:r>
            <a:r>
              <a:rPr sz="3000" spc="225" baseline="29166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libri"/>
                <a:cs typeface="Calibri"/>
              </a:rPr>
              <a:t>m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60" baseline="29166" dirty="0">
                <a:latin typeface="Cambria Math"/>
                <a:cs typeface="Cambria Math"/>
              </a:rPr>
              <a:t>1</a:t>
            </a:r>
            <a:endParaRPr sz="3000" baseline="29166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331208" y="3711426"/>
            <a:ext cx="173355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spc="40" dirty="0">
                <a:latin typeface="Cambria Math"/>
                <a:cs typeface="Cambria Math"/>
              </a:rPr>
              <a:t>0</a:t>
            </a:r>
            <a:endParaRPr sz="200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249037" y="3531586"/>
            <a:ext cx="2376170" cy="419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5" dirty="0">
                <a:latin typeface="Cambria Math"/>
                <a:cs typeface="Cambria Math"/>
              </a:rPr>
              <a:t>63</a:t>
            </a:r>
            <a:r>
              <a:rPr sz="2800" spc="-10" dirty="0">
                <a:latin typeface="Cambria Math"/>
                <a:cs typeface="Cambria Math"/>
              </a:rPr>
              <a:t>2</a:t>
            </a:r>
            <a:r>
              <a:rPr sz="2800" spc="-15" dirty="0">
                <a:latin typeface="Cambria Math"/>
                <a:cs typeface="Cambria Math"/>
              </a:rPr>
              <a:t>.8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10" dirty="0">
                <a:latin typeface="Cambria Math"/>
                <a:cs typeface="Cambria Math"/>
              </a:rPr>
              <a:t>0</a:t>
            </a:r>
            <a:r>
              <a:rPr sz="3000" spc="-82" baseline="23611" dirty="0">
                <a:latin typeface="Cambria Math"/>
                <a:cs typeface="Cambria Math"/>
              </a:rPr>
              <a:t>−</a:t>
            </a:r>
            <a:r>
              <a:rPr sz="3000" spc="-22" baseline="23611" dirty="0">
                <a:latin typeface="Cambria Math"/>
                <a:cs typeface="Cambria Math"/>
              </a:rPr>
              <a:t>9</a:t>
            </a:r>
            <a:r>
              <a:rPr sz="3000" spc="217" baseline="23611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libri"/>
                <a:cs typeface="Calibri"/>
              </a:rPr>
              <a:t>m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969136" y="3508369"/>
            <a:ext cx="2934335" cy="0"/>
          </a:xfrm>
          <a:custGeom>
            <a:avLst/>
            <a:gdLst/>
            <a:ahLst/>
            <a:cxnLst/>
            <a:rect l="l" t="t" r="r" b="b"/>
            <a:pathLst>
              <a:path w="2934334">
                <a:moveTo>
                  <a:pt x="0" y="0"/>
                </a:moveTo>
                <a:lnTo>
                  <a:pt x="2933962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6989450" y="3267934"/>
            <a:ext cx="2853055" cy="443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10" dirty="0">
                <a:latin typeface="Cambria Math"/>
                <a:cs typeface="Cambria Math"/>
              </a:rPr>
              <a:t>4.</a:t>
            </a:r>
            <a:r>
              <a:rPr sz="2800" spc="-25" dirty="0">
                <a:latin typeface="Cambria Math"/>
                <a:cs typeface="Cambria Math"/>
              </a:rPr>
              <a:t>73</a:t>
            </a:r>
            <a:r>
              <a:rPr sz="2800" spc="-20" dirty="0">
                <a:latin typeface="Cambria Math"/>
                <a:cs typeface="Cambria Math"/>
              </a:rPr>
              <a:t>7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80" dirty="0">
                <a:latin typeface="Cambria Math"/>
                <a:cs typeface="Cambria Math"/>
              </a:rPr>
              <a:t>0</a:t>
            </a:r>
            <a:r>
              <a:rPr sz="3000" spc="60" baseline="29166" dirty="0">
                <a:latin typeface="Cambria Math"/>
                <a:cs typeface="Cambria Math"/>
              </a:rPr>
              <a:t>14</a:t>
            </a:r>
            <a:r>
              <a:rPr sz="3000" spc="202" baseline="29166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Hz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130300" y="4194106"/>
            <a:ext cx="9862820" cy="17227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Font typeface="Symbol"/>
              <a:buChar char=""/>
              <a:tabLst>
                <a:tab pos="241935" algn="l"/>
              </a:tabLst>
            </a:pPr>
            <a:r>
              <a:rPr sz="2800" spc="-15" dirty="0">
                <a:latin typeface="Calibri"/>
                <a:cs typeface="Calibri"/>
              </a:rPr>
              <a:t>Mass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f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neo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at</a:t>
            </a:r>
            <a:r>
              <a:rPr sz="2800" spc="-5" dirty="0">
                <a:latin typeface="Calibri"/>
                <a:cs typeface="Calibri"/>
              </a:rPr>
              <a:t>o</a:t>
            </a:r>
            <a:r>
              <a:rPr sz="2800" spc="-25" dirty="0">
                <a:latin typeface="Calibri"/>
                <a:cs typeface="Calibri"/>
              </a:rPr>
              <a:t>m</a:t>
            </a:r>
            <a:endParaRPr sz="2800">
              <a:latin typeface="Calibri"/>
              <a:cs typeface="Calibri"/>
            </a:endParaRPr>
          </a:p>
          <a:p>
            <a:pPr marL="81280">
              <a:lnSpc>
                <a:spcPct val="100000"/>
              </a:lnSpc>
              <a:spcBef>
                <a:spcPts val="1850"/>
              </a:spcBef>
            </a:pPr>
            <a:r>
              <a:rPr sz="2800" spc="-35" dirty="0">
                <a:latin typeface="Cambria Math"/>
                <a:cs typeface="Cambria Math"/>
              </a:rPr>
              <a:t>𝑚</a:t>
            </a:r>
            <a:r>
              <a:rPr sz="3000" baseline="-16666" dirty="0">
                <a:latin typeface="Calibri"/>
                <a:cs typeface="Calibri"/>
              </a:rPr>
              <a:t>Ne </a:t>
            </a:r>
            <a:r>
              <a:rPr sz="3000" spc="-15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2</a:t>
            </a:r>
            <a:r>
              <a:rPr sz="2800" spc="-10" dirty="0">
                <a:latin typeface="Cambria Math"/>
                <a:cs typeface="Cambria Math"/>
              </a:rPr>
              <a:t>0.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8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𝑢</a:t>
            </a:r>
            <a:r>
              <a:rPr sz="2800" spc="22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2</a:t>
            </a:r>
            <a:r>
              <a:rPr sz="2800" spc="-10" dirty="0">
                <a:latin typeface="Cambria Math"/>
                <a:cs typeface="Cambria Math"/>
              </a:rPr>
              <a:t>0.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8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dirty="0">
                <a:latin typeface="Cambria Math"/>
                <a:cs typeface="Cambria Math"/>
              </a:rPr>
              <a:t> </a:t>
            </a:r>
            <a:r>
              <a:rPr sz="2800" spc="-10" dirty="0">
                <a:latin typeface="Cambria Math"/>
                <a:cs typeface="Cambria Math"/>
              </a:rPr>
              <a:t>1.</a:t>
            </a:r>
            <a:r>
              <a:rPr sz="2800" spc="-25" dirty="0">
                <a:latin typeface="Cambria Math"/>
                <a:cs typeface="Cambria Math"/>
              </a:rPr>
              <a:t>6605</a:t>
            </a:r>
            <a:r>
              <a:rPr sz="2800" spc="-20" dirty="0">
                <a:latin typeface="Cambria Math"/>
                <a:cs typeface="Cambria Math"/>
              </a:rPr>
              <a:t>4</a:t>
            </a:r>
            <a:r>
              <a:rPr sz="2800" spc="1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-60" baseline="29166" dirty="0">
                <a:latin typeface="Cambria Math"/>
                <a:cs typeface="Cambria Math"/>
              </a:rPr>
              <a:t>−</a:t>
            </a:r>
            <a:r>
              <a:rPr sz="3000" spc="60" baseline="29166" dirty="0">
                <a:latin typeface="Cambria Math"/>
                <a:cs typeface="Cambria Math"/>
              </a:rPr>
              <a:t>27</a:t>
            </a:r>
            <a:r>
              <a:rPr sz="3000" spc="202" baseline="29166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k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spc="135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3</a:t>
            </a:r>
            <a:r>
              <a:rPr sz="2800" spc="-5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3</a:t>
            </a:r>
            <a:r>
              <a:rPr sz="2800" spc="-20" dirty="0">
                <a:latin typeface="Cambria Math"/>
                <a:cs typeface="Cambria Math"/>
              </a:rPr>
              <a:t>5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60" baseline="29166" dirty="0">
                <a:latin typeface="Cambria Math"/>
                <a:cs typeface="Cambria Math"/>
              </a:rPr>
              <a:t>26</a:t>
            </a:r>
            <a:r>
              <a:rPr sz="3000" spc="225" baseline="29166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k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  <a:p>
            <a:pPr marL="241300" indent="-228600">
              <a:lnSpc>
                <a:spcPct val="100000"/>
              </a:lnSpc>
              <a:spcBef>
                <a:spcPts val="1800"/>
              </a:spcBef>
              <a:buFont typeface="Symbol"/>
              <a:buChar char=""/>
              <a:tabLst>
                <a:tab pos="241935" algn="l"/>
              </a:tabLst>
            </a:pPr>
            <a:r>
              <a:rPr sz="2800" spc="-25" dirty="0">
                <a:latin typeface="Calibri"/>
                <a:cs typeface="Calibri"/>
              </a:rPr>
              <a:t>Dopp</a:t>
            </a:r>
            <a:r>
              <a:rPr sz="2800" spc="-10" dirty="0">
                <a:latin typeface="Calibri"/>
                <a:cs typeface="Calibri"/>
              </a:rPr>
              <a:t>ler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F</a:t>
            </a:r>
            <a:r>
              <a:rPr sz="2800" spc="-25" dirty="0">
                <a:latin typeface="Calibri"/>
                <a:cs typeface="Calibri"/>
              </a:rPr>
              <a:t>WHM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f</a:t>
            </a:r>
            <a:r>
              <a:rPr sz="2800" spc="-20" dirty="0">
                <a:latin typeface="Calibri"/>
                <a:cs typeface="Calibri"/>
              </a:rPr>
              <a:t>ormu</a:t>
            </a:r>
            <a:r>
              <a:rPr sz="2800" spc="-15" dirty="0">
                <a:latin typeface="Calibri"/>
                <a:cs typeface="Calibri"/>
              </a:rPr>
              <a:t>la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libri"/>
                <a:cs typeface="Calibri"/>
              </a:rPr>
              <a:t>(</a:t>
            </a:r>
            <a:r>
              <a:rPr sz="2800" spc="-15" dirty="0">
                <a:latin typeface="Calibri"/>
                <a:cs typeface="Calibri"/>
              </a:rPr>
              <a:t>Gaussian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prof</a:t>
            </a:r>
            <a:r>
              <a:rPr sz="2800" spc="5" dirty="0">
                <a:latin typeface="Calibri"/>
                <a:cs typeface="Calibri"/>
              </a:rPr>
              <a:t>i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e)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23870" y="1516194"/>
            <a:ext cx="1607820" cy="4133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sz="2800" spc="-5" dirty="0">
                <a:latin typeface="Cambria Math"/>
                <a:cs typeface="Cambria Math"/>
              </a:rPr>
              <a:t>𝛥</a:t>
            </a:r>
            <a:r>
              <a:rPr sz="2800" spc="-90" dirty="0">
                <a:latin typeface="Cambria Math"/>
                <a:cs typeface="Cambria Math"/>
              </a:rPr>
              <a:t>𝜈</a:t>
            </a:r>
            <a:r>
              <a:rPr sz="3000" baseline="-16666" dirty="0">
                <a:latin typeface="Calibri"/>
                <a:cs typeface="Calibri"/>
              </a:rPr>
              <a:t>D </a:t>
            </a:r>
            <a:r>
              <a:rPr sz="3000" spc="-22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2</a:t>
            </a:r>
            <a:r>
              <a:rPr sz="2800" spc="-140" dirty="0">
                <a:latin typeface="Cambria Math"/>
                <a:cs typeface="Cambria Math"/>
              </a:rPr>
              <a:t> </a:t>
            </a:r>
            <a:r>
              <a:rPr sz="2800" spc="-85" dirty="0">
                <a:latin typeface="Cambria Math"/>
                <a:cs typeface="Cambria Math"/>
              </a:rPr>
              <a:t>𝜈</a:t>
            </a:r>
            <a:r>
              <a:rPr sz="3000" spc="60" baseline="-16666" dirty="0">
                <a:latin typeface="Cambria Math"/>
                <a:cs typeface="Cambria Math"/>
              </a:rPr>
              <a:t>0</a:t>
            </a:r>
            <a:endParaRPr sz="3000" baseline="-16666">
              <a:latin typeface="Cambria Math"/>
              <a:cs typeface="Cambria Math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146931" y="1507050"/>
            <a:ext cx="271780" cy="355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sz="2800" spc="290" dirty="0">
                <a:latin typeface="Cambria Math"/>
                <a:cs typeface="Cambria Math"/>
              </a:rPr>
              <a:t>√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418465" y="1246446"/>
            <a:ext cx="1248410" cy="4133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sz="2800" spc="-25" dirty="0">
                <a:latin typeface="Cambria Math"/>
                <a:cs typeface="Cambria Math"/>
              </a:rPr>
              <a:t>2𝑘</a:t>
            </a:r>
            <a:r>
              <a:rPr sz="3000" spc="157" baseline="-16666" dirty="0">
                <a:latin typeface="Calibri"/>
                <a:cs typeface="Calibri"/>
              </a:rPr>
              <a:t>B</a:t>
            </a:r>
            <a:r>
              <a:rPr sz="2800" spc="-30" dirty="0">
                <a:latin typeface="Cambria Math"/>
                <a:cs typeface="Cambria Math"/>
              </a:rPr>
              <a:t>𝑇</a:t>
            </a:r>
            <a:r>
              <a:rPr sz="2800" spc="-20" dirty="0">
                <a:latin typeface="Cambria Math"/>
                <a:cs typeface="Cambria Math"/>
              </a:rPr>
              <a:t>ln2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569341" y="1755843"/>
            <a:ext cx="297815" cy="355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sz="2800" spc="-30" dirty="0">
                <a:latin typeface="Cambria Math"/>
                <a:cs typeface="Cambria Math"/>
              </a:rPr>
              <a:t>𝑚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866521" y="1914394"/>
            <a:ext cx="291465" cy="254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Ne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172846" y="1727042"/>
            <a:ext cx="327660" cy="3841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sz="4200" spc="142" baseline="-16865" dirty="0">
                <a:latin typeface="Cambria Math"/>
                <a:cs typeface="Cambria Math"/>
              </a:rPr>
              <a:t>𝑐</a:t>
            </a:r>
            <a:r>
              <a:rPr sz="2000" spc="40" dirty="0">
                <a:latin typeface="Cambria Math"/>
                <a:cs typeface="Cambria Math"/>
              </a:rPr>
              <a:t>2</a:t>
            </a:r>
            <a:endParaRPr sz="2000">
              <a:latin typeface="Cambria Math"/>
              <a:cs typeface="Cambria Math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6418447" y="1691121"/>
            <a:ext cx="1249680" cy="0"/>
          </a:xfrm>
          <a:custGeom>
            <a:avLst/>
            <a:gdLst/>
            <a:ahLst/>
            <a:cxnLst/>
            <a:rect l="l" t="t" r="r" b="b"/>
            <a:pathLst>
              <a:path w="1249679">
                <a:moveTo>
                  <a:pt x="0" y="0"/>
                </a:moveTo>
                <a:lnTo>
                  <a:pt x="1249679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418447" y="1295400"/>
            <a:ext cx="1249680" cy="0"/>
          </a:xfrm>
          <a:custGeom>
            <a:avLst/>
            <a:gdLst/>
            <a:ahLst/>
            <a:cxnLst/>
            <a:rect l="l" t="t" r="r" b="b"/>
            <a:pathLst>
              <a:path w="1249679">
                <a:moveTo>
                  <a:pt x="0" y="0"/>
                </a:moveTo>
                <a:lnTo>
                  <a:pt x="1249679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440051" y="980937"/>
            <a:ext cx="3310890" cy="0"/>
          </a:xfrm>
          <a:custGeom>
            <a:avLst/>
            <a:gdLst/>
            <a:ahLst/>
            <a:cxnLst/>
            <a:rect l="l" t="t" r="r" b="b"/>
            <a:pathLst>
              <a:path w="3310890">
                <a:moveTo>
                  <a:pt x="0" y="0"/>
                </a:moveTo>
                <a:lnTo>
                  <a:pt x="3310402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440051" y="2330074"/>
            <a:ext cx="3310890" cy="0"/>
          </a:xfrm>
          <a:custGeom>
            <a:avLst/>
            <a:gdLst/>
            <a:ahLst/>
            <a:cxnLst/>
            <a:rect l="l" t="t" r="r" b="b"/>
            <a:pathLst>
              <a:path w="3310890">
                <a:moveTo>
                  <a:pt x="0" y="0"/>
                </a:moveTo>
                <a:lnTo>
                  <a:pt x="3310402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451482" y="969654"/>
            <a:ext cx="0" cy="1372235"/>
          </a:xfrm>
          <a:custGeom>
            <a:avLst/>
            <a:gdLst/>
            <a:ahLst/>
            <a:cxnLst/>
            <a:rect l="l" t="t" r="r" b="b"/>
            <a:pathLst>
              <a:path h="1372235">
                <a:moveTo>
                  <a:pt x="0" y="0"/>
                </a:moveTo>
                <a:lnTo>
                  <a:pt x="0" y="1371849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738993" y="969654"/>
            <a:ext cx="0" cy="1372235"/>
          </a:xfrm>
          <a:custGeom>
            <a:avLst/>
            <a:gdLst/>
            <a:ahLst/>
            <a:cxnLst/>
            <a:rect l="l" t="t" r="r" b="b"/>
            <a:pathLst>
              <a:path h="1372235">
                <a:moveTo>
                  <a:pt x="0" y="0"/>
                </a:moveTo>
                <a:lnTo>
                  <a:pt x="0" y="1371849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901700" y="2620260"/>
            <a:ext cx="9491980" cy="29356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15" dirty="0">
                <a:latin typeface="Calibri"/>
                <a:cs typeface="Calibri"/>
              </a:rPr>
              <a:t>where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970"/>
              </a:spcBef>
            </a:pPr>
            <a:r>
              <a:rPr sz="2800" spc="-30" dirty="0">
                <a:latin typeface="Cambria Math"/>
                <a:cs typeface="Cambria Math"/>
              </a:rPr>
              <a:t>𝑘</a:t>
            </a:r>
            <a:r>
              <a:rPr sz="3000" spc="-44" baseline="-16666" dirty="0">
                <a:latin typeface="Calibri"/>
                <a:cs typeface="Calibri"/>
              </a:rPr>
              <a:t>B </a:t>
            </a:r>
            <a:r>
              <a:rPr sz="3000" spc="-22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38064</a:t>
            </a:r>
            <a:r>
              <a:rPr sz="2800" spc="-20" dirty="0">
                <a:latin typeface="Cambria Math"/>
                <a:cs typeface="Cambria Math"/>
              </a:rPr>
              <a:t>9</a:t>
            </a:r>
            <a:r>
              <a:rPr sz="2800" spc="2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60" baseline="29166" dirty="0">
                <a:latin typeface="Cambria Math"/>
                <a:cs typeface="Cambria Math"/>
              </a:rPr>
              <a:t>23</a:t>
            </a:r>
            <a:r>
              <a:rPr sz="3000" spc="225" baseline="29166" dirty="0">
                <a:latin typeface="Cambria Math"/>
                <a:cs typeface="Cambria Math"/>
              </a:rPr>
              <a:t> </a:t>
            </a:r>
            <a:r>
              <a:rPr sz="2800" spc="-10" dirty="0">
                <a:latin typeface="Calibri"/>
                <a:cs typeface="Calibri"/>
              </a:rPr>
              <a:t>J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K</a:t>
            </a:r>
            <a:r>
              <a:rPr sz="3000" spc="-82" baseline="31944" dirty="0">
                <a:latin typeface="Cambria Math"/>
                <a:cs typeface="Cambria Math"/>
              </a:rPr>
              <a:t>−</a:t>
            </a:r>
            <a:r>
              <a:rPr sz="3000" spc="195" baseline="31944" dirty="0">
                <a:latin typeface="Cambria Math"/>
                <a:cs typeface="Cambria Math"/>
              </a:rPr>
              <a:t>1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469900" indent="-228600">
              <a:lnSpc>
                <a:spcPct val="100000"/>
              </a:lnSpc>
              <a:spcBef>
                <a:spcPts val="1955"/>
              </a:spcBef>
              <a:buFont typeface="Symbol"/>
              <a:buChar char=""/>
              <a:tabLst>
                <a:tab pos="470534" algn="l"/>
              </a:tabLst>
            </a:pPr>
            <a:r>
              <a:rPr sz="2800" spc="-20" dirty="0">
                <a:latin typeface="Calibri"/>
                <a:cs typeface="Calibri"/>
              </a:rPr>
              <a:t>Ste</a:t>
            </a:r>
            <a:r>
              <a:rPr sz="2800" spc="-5" dirty="0">
                <a:latin typeface="Calibri"/>
                <a:cs typeface="Calibri"/>
              </a:rPr>
              <a:t>p</a:t>
            </a:r>
            <a:r>
              <a:rPr sz="2800" spc="-20" dirty="0">
                <a:latin typeface="Calibri"/>
                <a:cs typeface="Calibri"/>
              </a:rPr>
              <a:t>-b</a:t>
            </a:r>
            <a:r>
              <a:rPr sz="2800" spc="-10" dirty="0">
                <a:latin typeface="Calibri"/>
                <a:cs typeface="Calibri"/>
              </a:rPr>
              <a:t>y</a:t>
            </a:r>
            <a:r>
              <a:rPr sz="2800" spc="-15" dirty="0">
                <a:latin typeface="Calibri"/>
                <a:cs typeface="Calibri"/>
              </a:rPr>
              <a:t>-</a:t>
            </a:r>
            <a:r>
              <a:rPr sz="2800" spc="-10" dirty="0">
                <a:latin typeface="Calibri"/>
                <a:cs typeface="Calibri"/>
              </a:rPr>
              <a:t>s</a:t>
            </a:r>
            <a:r>
              <a:rPr sz="2800" spc="-5" dirty="0">
                <a:latin typeface="Calibri"/>
                <a:cs typeface="Calibri"/>
              </a:rPr>
              <a:t>t</a:t>
            </a:r>
            <a:r>
              <a:rPr sz="2800" spc="-15" dirty="0">
                <a:latin typeface="Calibri"/>
                <a:cs typeface="Calibri"/>
              </a:rPr>
              <a:t>ep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eva</a:t>
            </a:r>
            <a:r>
              <a:rPr sz="2800" spc="-20" dirty="0">
                <a:latin typeface="Calibri"/>
                <a:cs typeface="Calibri"/>
              </a:rPr>
              <a:t>lua</a:t>
            </a:r>
            <a:r>
              <a:rPr sz="2800" spc="0" dirty="0">
                <a:latin typeface="Calibri"/>
                <a:cs typeface="Calibri"/>
              </a:rPr>
              <a:t>t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on</a:t>
            </a:r>
            <a:endParaRPr sz="2800">
              <a:latin typeface="Calibri"/>
              <a:cs typeface="Calibri"/>
            </a:endParaRPr>
          </a:p>
          <a:p>
            <a:pPr marL="905510">
              <a:lnSpc>
                <a:spcPct val="100000"/>
              </a:lnSpc>
              <a:spcBef>
                <a:spcPts val="1970"/>
              </a:spcBef>
            </a:pPr>
            <a:r>
              <a:rPr sz="2800" spc="-10" dirty="0">
                <a:latin typeface="Cambria Math"/>
                <a:cs typeface="Cambria Math"/>
              </a:rPr>
              <a:t>2</a:t>
            </a:r>
            <a:r>
              <a:rPr sz="2800" spc="-25" dirty="0">
                <a:latin typeface="Cambria Math"/>
                <a:cs typeface="Cambria Math"/>
              </a:rPr>
              <a:t>𝑘</a:t>
            </a:r>
            <a:r>
              <a:rPr sz="3000" spc="179" baseline="-16666" dirty="0">
                <a:latin typeface="Calibri"/>
                <a:cs typeface="Calibri"/>
              </a:rPr>
              <a:t>B</a:t>
            </a:r>
            <a:r>
              <a:rPr sz="2800" spc="-30" dirty="0">
                <a:latin typeface="Cambria Math"/>
                <a:cs typeface="Cambria Math"/>
              </a:rPr>
              <a:t>𝑇</a:t>
            </a:r>
            <a:r>
              <a:rPr sz="2800" spc="-20" dirty="0">
                <a:latin typeface="Cambria Math"/>
                <a:cs typeface="Cambria Math"/>
              </a:rPr>
              <a:t>ln2</a:t>
            </a:r>
            <a:r>
              <a:rPr sz="2800" spc="15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2</a:t>
            </a:r>
            <a:r>
              <a:rPr sz="2800" spc="1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5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38064</a:t>
            </a:r>
            <a:r>
              <a:rPr sz="2800" spc="-20" dirty="0">
                <a:latin typeface="Cambria Math"/>
                <a:cs typeface="Cambria Math"/>
              </a:rPr>
              <a:t>9</a:t>
            </a:r>
            <a:r>
              <a:rPr sz="2800" spc="2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10" dirty="0">
                <a:latin typeface="Cambria Math"/>
                <a:cs typeface="Cambria Math"/>
              </a:rPr>
              <a:t>0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60" baseline="29166" dirty="0">
                <a:latin typeface="Cambria Math"/>
                <a:cs typeface="Cambria Math"/>
              </a:rPr>
              <a:t>23</a:t>
            </a:r>
            <a:r>
              <a:rPr sz="3000" spc="225" baseline="29166" dirty="0">
                <a:latin typeface="Cambria Math"/>
                <a:cs typeface="Cambria Math"/>
              </a:rPr>
              <a:t> </a:t>
            </a:r>
            <a:r>
              <a:rPr sz="2800" spc="-10" dirty="0">
                <a:latin typeface="Calibri"/>
                <a:cs typeface="Calibri"/>
              </a:rPr>
              <a:t>J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K</a:t>
            </a:r>
            <a:r>
              <a:rPr sz="3000" spc="-82" baseline="31944" dirty="0">
                <a:latin typeface="Cambria Math"/>
                <a:cs typeface="Cambria Math"/>
              </a:rPr>
              <a:t>−</a:t>
            </a:r>
            <a:r>
              <a:rPr sz="3000" spc="60" baseline="31944" dirty="0">
                <a:latin typeface="Cambria Math"/>
                <a:cs typeface="Cambria Math"/>
              </a:rPr>
              <a:t>1</a:t>
            </a:r>
            <a:r>
              <a:rPr sz="3000" baseline="31944" dirty="0">
                <a:latin typeface="Cambria Math"/>
                <a:cs typeface="Cambria Math"/>
              </a:rPr>
              <a:t> </a:t>
            </a:r>
            <a:r>
              <a:rPr sz="3000" spc="-240" baseline="31944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40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15" dirty="0">
                <a:latin typeface="Calibri"/>
                <a:cs typeface="Calibri"/>
              </a:rPr>
              <a:t>K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0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6931</a:t>
            </a:r>
            <a:endParaRPr sz="2800">
              <a:latin typeface="Cambria Math"/>
              <a:cs typeface="Cambria Math"/>
            </a:endParaRPr>
          </a:p>
          <a:p>
            <a:pPr marL="927100">
              <a:lnSpc>
                <a:spcPct val="100000"/>
              </a:lnSpc>
              <a:spcBef>
                <a:spcPts val="780"/>
              </a:spcBef>
            </a:pP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7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65</a:t>
            </a:r>
            <a:r>
              <a:rPr sz="2800" spc="-20" dirty="0">
                <a:latin typeface="Cambria Math"/>
                <a:cs typeface="Cambria Math"/>
              </a:rPr>
              <a:t>2</a:t>
            </a:r>
            <a:r>
              <a:rPr sz="2800" spc="2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5" dirty="0">
                <a:latin typeface="Cambria Math"/>
                <a:cs typeface="Cambria Math"/>
              </a:rPr>
              <a:t>0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60" baseline="29166" dirty="0">
                <a:latin typeface="Cambria Math"/>
                <a:cs typeface="Cambria Math"/>
              </a:rPr>
              <a:t>21</a:t>
            </a:r>
            <a:r>
              <a:rPr sz="3000" spc="202" baseline="29166" dirty="0">
                <a:latin typeface="Cambria Math"/>
                <a:cs typeface="Cambria Math"/>
              </a:rPr>
              <a:t> </a:t>
            </a:r>
            <a:r>
              <a:rPr sz="2800" spc="-15" dirty="0">
                <a:latin typeface="Calibri"/>
                <a:cs typeface="Calibri"/>
              </a:rPr>
              <a:t>J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42848" y="915765"/>
            <a:ext cx="10304780" cy="4914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35" dirty="0">
                <a:latin typeface="Cambria Math"/>
                <a:cs typeface="Cambria Math"/>
              </a:rPr>
              <a:t>𝑚</a:t>
            </a:r>
            <a:r>
              <a:rPr sz="3000" baseline="-16666" dirty="0">
                <a:latin typeface="Calibri"/>
                <a:cs typeface="Calibri"/>
              </a:rPr>
              <a:t>N</a:t>
            </a:r>
            <a:r>
              <a:rPr sz="3000" spc="172" baseline="-16666" dirty="0">
                <a:latin typeface="Calibri"/>
                <a:cs typeface="Calibri"/>
              </a:rPr>
              <a:t>e</a:t>
            </a:r>
            <a:r>
              <a:rPr sz="2800" spc="95" dirty="0">
                <a:latin typeface="Cambria Math"/>
                <a:cs typeface="Cambria Math"/>
              </a:rPr>
              <a:t>𝑐</a:t>
            </a:r>
            <a:r>
              <a:rPr sz="3000" spc="60" baseline="29166" dirty="0">
                <a:latin typeface="Cambria Math"/>
                <a:cs typeface="Cambria Math"/>
              </a:rPr>
              <a:t>2</a:t>
            </a:r>
            <a:r>
              <a:rPr sz="3000" baseline="29166" dirty="0">
                <a:latin typeface="Cambria Math"/>
                <a:cs typeface="Cambria Math"/>
              </a:rPr>
              <a:t> </a:t>
            </a:r>
            <a:r>
              <a:rPr sz="3000" spc="15" baseline="29166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10" dirty="0">
                <a:latin typeface="Cambria Math"/>
                <a:cs typeface="Cambria Math"/>
              </a:rPr>
              <a:t>3.</a:t>
            </a:r>
            <a:r>
              <a:rPr sz="2800" spc="-25" dirty="0">
                <a:latin typeface="Cambria Math"/>
                <a:cs typeface="Cambria Math"/>
              </a:rPr>
              <a:t>3</a:t>
            </a:r>
            <a:r>
              <a:rPr sz="2800" spc="-20" dirty="0">
                <a:latin typeface="Cambria Math"/>
                <a:cs typeface="Cambria Math"/>
              </a:rPr>
              <a:t>5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5" dirty="0">
                <a:latin typeface="Cambria Math"/>
                <a:cs typeface="Cambria Math"/>
              </a:rPr>
              <a:t>0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60" baseline="29166" dirty="0">
                <a:latin typeface="Cambria Math"/>
                <a:cs typeface="Cambria Math"/>
              </a:rPr>
              <a:t>26</a:t>
            </a:r>
            <a:r>
              <a:rPr sz="3000" spc="202" baseline="29166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k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4200" spc="-22" baseline="2976" dirty="0">
                <a:latin typeface="Cambria Math"/>
                <a:cs typeface="Cambria Math"/>
              </a:rPr>
              <a:t>(</a:t>
            </a:r>
            <a:r>
              <a:rPr sz="2800" spc="-25" dirty="0">
                <a:latin typeface="Cambria Math"/>
                <a:cs typeface="Cambria Math"/>
              </a:rPr>
              <a:t>2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997</a:t>
            </a:r>
            <a:r>
              <a:rPr sz="2800" spc="-20" dirty="0">
                <a:latin typeface="Cambria Math"/>
                <a:cs typeface="Cambria Math"/>
              </a:rPr>
              <a:t>9</a:t>
            </a:r>
            <a:r>
              <a:rPr sz="2800" spc="1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60" baseline="29166" dirty="0">
                <a:latin typeface="Cambria Math"/>
                <a:cs typeface="Cambria Math"/>
              </a:rPr>
              <a:t>8</a:t>
            </a:r>
            <a:r>
              <a:rPr sz="3000" spc="225" baseline="29166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libri"/>
                <a:cs typeface="Calibri"/>
              </a:rPr>
              <a:t>m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232" baseline="29166" dirty="0">
                <a:latin typeface="Cambria Math"/>
                <a:cs typeface="Cambria Math"/>
              </a:rPr>
              <a:t>1</a:t>
            </a:r>
            <a:r>
              <a:rPr sz="4200" spc="-22" baseline="2976" dirty="0">
                <a:latin typeface="Cambria Math"/>
                <a:cs typeface="Cambria Math"/>
              </a:rPr>
              <a:t>)</a:t>
            </a:r>
            <a:r>
              <a:rPr sz="3000" spc="60" baseline="29166" dirty="0">
                <a:latin typeface="Cambria Math"/>
                <a:cs typeface="Cambria Math"/>
              </a:rPr>
              <a:t>2</a:t>
            </a:r>
            <a:r>
              <a:rPr sz="3000" baseline="29166" dirty="0">
                <a:latin typeface="Cambria Math"/>
                <a:cs typeface="Cambria Math"/>
              </a:rPr>
              <a:t> </a:t>
            </a:r>
            <a:r>
              <a:rPr sz="3000" spc="-7" baseline="29166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3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01</a:t>
            </a:r>
            <a:r>
              <a:rPr sz="2800" spc="-20" dirty="0">
                <a:latin typeface="Cambria Math"/>
                <a:cs typeface="Cambria Math"/>
              </a:rPr>
              <a:t>5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-22" baseline="29166" dirty="0">
                <a:latin typeface="Cambria Math"/>
                <a:cs typeface="Cambria Math"/>
              </a:rPr>
              <a:t>9</a:t>
            </a:r>
            <a:r>
              <a:rPr sz="3000" spc="217" baseline="29166" dirty="0">
                <a:latin typeface="Cambria Math"/>
                <a:cs typeface="Cambria Math"/>
              </a:rPr>
              <a:t> </a:t>
            </a:r>
            <a:r>
              <a:rPr sz="2800" spc="-15" dirty="0">
                <a:latin typeface="Calibri"/>
                <a:cs typeface="Calibri"/>
              </a:rPr>
              <a:t>J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360285" y="2046955"/>
            <a:ext cx="956310" cy="4673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35" dirty="0">
                <a:latin typeface="Cambria Math"/>
                <a:cs typeface="Cambria Math"/>
              </a:rPr>
              <a:t>𝑚</a:t>
            </a:r>
            <a:r>
              <a:rPr sz="3000" baseline="-16666" dirty="0">
                <a:latin typeface="Calibri"/>
                <a:cs typeface="Calibri"/>
              </a:rPr>
              <a:t>N</a:t>
            </a:r>
            <a:r>
              <a:rPr sz="3000" spc="172" baseline="-16666" dirty="0">
                <a:latin typeface="Calibri"/>
                <a:cs typeface="Calibri"/>
              </a:rPr>
              <a:t>e</a:t>
            </a:r>
            <a:r>
              <a:rPr sz="2800" spc="95" dirty="0">
                <a:latin typeface="Cambria Math"/>
                <a:cs typeface="Cambria Math"/>
              </a:rPr>
              <a:t>𝑐</a:t>
            </a:r>
            <a:r>
              <a:rPr sz="3000" spc="60" baseline="23611" dirty="0">
                <a:latin typeface="Cambria Math"/>
                <a:cs typeface="Cambria Math"/>
              </a:rPr>
              <a:t>2</a:t>
            </a:r>
            <a:endParaRPr sz="3000" baseline="23611">
              <a:latin typeface="Cambria Math"/>
              <a:cs typeface="Cambria Math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220595" y="2023750"/>
            <a:ext cx="1249680" cy="0"/>
          </a:xfrm>
          <a:custGeom>
            <a:avLst/>
            <a:gdLst/>
            <a:ahLst/>
            <a:cxnLst/>
            <a:rect l="l" t="t" r="r" b="b"/>
            <a:pathLst>
              <a:path w="1249679">
                <a:moveTo>
                  <a:pt x="0" y="0"/>
                </a:moveTo>
                <a:lnTo>
                  <a:pt x="1249679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207885" y="1787525"/>
            <a:ext cx="3776345" cy="6508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200" spc="-37" baseline="42658" dirty="0">
                <a:latin typeface="Cambria Math"/>
                <a:cs typeface="Cambria Math"/>
              </a:rPr>
              <a:t>2𝑘</a:t>
            </a:r>
            <a:r>
              <a:rPr sz="3000" spc="179" baseline="43055" dirty="0">
                <a:latin typeface="Calibri"/>
                <a:cs typeface="Calibri"/>
              </a:rPr>
              <a:t>B</a:t>
            </a:r>
            <a:r>
              <a:rPr sz="4200" spc="-44" baseline="42658" dirty="0">
                <a:latin typeface="Cambria Math"/>
                <a:cs typeface="Cambria Math"/>
              </a:rPr>
              <a:t>𝑇</a:t>
            </a:r>
            <a:r>
              <a:rPr sz="4200" spc="-30" baseline="42658" dirty="0">
                <a:latin typeface="Cambria Math"/>
                <a:cs typeface="Cambria Math"/>
              </a:rPr>
              <a:t>ln2</a:t>
            </a:r>
            <a:r>
              <a:rPr sz="4200" spc="240" baseline="42658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2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5</a:t>
            </a:r>
            <a:r>
              <a:rPr sz="2800" spc="-20" dirty="0">
                <a:latin typeface="Cambria Math"/>
                <a:cs typeface="Cambria Math"/>
              </a:rPr>
              <a:t>4</a:t>
            </a:r>
            <a:r>
              <a:rPr sz="2800" spc="1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60" baseline="29166" dirty="0">
                <a:latin typeface="Cambria Math"/>
                <a:cs typeface="Cambria Math"/>
              </a:rPr>
              <a:t>1</a:t>
            </a:r>
            <a:r>
              <a:rPr sz="3000" spc="232" baseline="29166" dirty="0">
                <a:latin typeface="Cambria Math"/>
                <a:cs typeface="Cambria Math"/>
              </a:rPr>
              <a:t>2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 dirty="0">
              <a:latin typeface="Cambria Math"/>
              <a:cs typeface="Cambria Math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010283" y="2744602"/>
            <a:ext cx="2082164" cy="0"/>
          </a:xfrm>
          <a:custGeom>
            <a:avLst/>
            <a:gdLst/>
            <a:ahLst/>
            <a:cxnLst/>
            <a:rect l="l" t="t" r="r" b="b"/>
            <a:pathLst>
              <a:path w="2082164">
                <a:moveTo>
                  <a:pt x="0" y="0"/>
                </a:moveTo>
                <a:lnTo>
                  <a:pt x="2081783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130290" y="2766284"/>
            <a:ext cx="9458960" cy="29851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72440" algn="ctr">
              <a:lnSpc>
                <a:spcPct val="100000"/>
              </a:lnSpc>
              <a:tabLst>
                <a:tab pos="2916555" algn="l"/>
              </a:tabLst>
            </a:pPr>
            <a:r>
              <a:rPr sz="4200" spc="330" baseline="4960" dirty="0">
                <a:latin typeface="Cambria Math"/>
                <a:cs typeface="Cambria Math"/>
              </a:rPr>
              <a:t>√</a:t>
            </a:r>
            <a:r>
              <a:rPr sz="4200" spc="-225" baseline="49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2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5</a:t>
            </a:r>
            <a:r>
              <a:rPr sz="2800" spc="-20" dirty="0">
                <a:latin typeface="Cambria Math"/>
                <a:cs typeface="Cambria Math"/>
              </a:rPr>
              <a:t>4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-82" baseline="23611" dirty="0">
                <a:latin typeface="Cambria Math"/>
                <a:cs typeface="Cambria Math"/>
              </a:rPr>
              <a:t>−</a:t>
            </a:r>
            <a:r>
              <a:rPr sz="3000" spc="60" baseline="23611" dirty="0">
                <a:latin typeface="Cambria Math"/>
                <a:cs typeface="Cambria Math"/>
              </a:rPr>
              <a:t>12</a:t>
            </a:r>
            <a:r>
              <a:rPr sz="3000" baseline="23611" dirty="0">
                <a:latin typeface="Cambria Math"/>
                <a:cs typeface="Cambria Math"/>
              </a:rPr>
              <a:t>	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5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0</a:t>
            </a:r>
            <a:r>
              <a:rPr sz="2800" spc="-20" dirty="0">
                <a:latin typeface="Cambria Math"/>
                <a:cs typeface="Cambria Math"/>
              </a:rPr>
              <a:t>4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232" baseline="29166" dirty="0">
                <a:latin typeface="Cambria Math"/>
                <a:cs typeface="Cambria Math"/>
              </a:rPr>
              <a:t>6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  <a:p>
            <a:pPr marL="471170" algn="ctr">
              <a:lnSpc>
                <a:spcPct val="100000"/>
              </a:lnSpc>
              <a:spcBef>
                <a:spcPts val="1680"/>
              </a:spcBef>
            </a:pPr>
            <a:r>
              <a:rPr sz="2800" spc="-5" dirty="0">
                <a:latin typeface="Cambria Math"/>
                <a:cs typeface="Cambria Math"/>
              </a:rPr>
              <a:t>𝛥</a:t>
            </a:r>
            <a:r>
              <a:rPr sz="2800" spc="-90" dirty="0">
                <a:latin typeface="Cambria Math"/>
                <a:cs typeface="Cambria Math"/>
              </a:rPr>
              <a:t>𝜈</a:t>
            </a:r>
            <a:r>
              <a:rPr sz="3000" baseline="-16666" dirty="0">
                <a:latin typeface="Calibri"/>
                <a:cs typeface="Calibri"/>
              </a:rPr>
              <a:t>D </a:t>
            </a:r>
            <a:r>
              <a:rPr sz="3000" spc="-22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7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2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4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73</a:t>
            </a:r>
            <a:r>
              <a:rPr sz="2800" spc="-20" dirty="0">
                <a:latin typeface="Cambria Math"/>
                <a:cs typeface="Cambria Math"/>
              </a:rPr>
              <a:t>7</a:t>
            </a:r>
            <a:r>
              <a:rPr sz="2800" spc="2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80" dirty="0">
                <a:latin typeface="Cambria Math"/>
                <a:cs typeface="Cambria Math"/>
              </a:rPr>
              <a:t>0</a:t>
            </a:r>
            <a:r>
              <a:rPr sz="3000" spc="60" baseline="29166" dirty="0">
                <a:latin typeface="Cambria Math"/>
                <a:cs typeface="Cambria Math"/>
              </a:rPr>
              <a:t>14</a:t>
            </a:r>
            <a:r>
              <a:rPr sz="3000" spc="225" baseline="29166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libri"/>
                <a:cs typeface="Calibri"/>
              </a:rPr>
              <a:t>H</a:t>
            </a:r>
            <a:r>
              <a:rPr sz="2800" spc="-15" dirty="0">
                <a:latin typeface="Calibri"/>
                <a:cs typeface="Calibri"/>
              </a:rPr>
              <a:t>z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15" dirty="0">
                <a:latin typeface="Cambria Math"/>
                <a:cs typeface="Cambria Math"/>
              </a:rPr>
              <a:t>5.</a:t>
            </a:r>
            <a:r>
              <a:rPr sz="2800" spc="-25" dirty="0">
                <a:latin typeface="Cambria Math"/>
                <a:cs typeface="Cambria Math"/>
              </a:rPr>
              <a:t>0</a:t>
            </a:r>
            <a:r>
              <a:rPr sz="2800" spc="-20" dirty="0">
                <a:latin typeface="Cambria Math"/>
                <a:cs typeface="Cambria Math"/>
              </a:rPr>
              <a:t>4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-60" baseline="29166" dirty="0">
                <a:latin typeface="Cambria Math"/>
                <a:cs typeface="Cambria Math"/>
              </a:rPr>
              <a:t>−</a:t>
            </a:r>
            <a:r>
              <a:rPr sz="3000" spc="60" baseline="29166" dirty="0">
                <a:latin typeface="Cambria Math"/>
                <a:cs typeface="Cambria Math"/>
              </a:rPr>
              <a:t>6</a:t>
            </a:r>
            <a:r>
              <a:rPr sz="3000" baseline="29166" dirty="0">
                <a:latin typeface="Cambria Math"/>
                <a:cs typeface="Cambria Math"/>
              </a:rPr>
              <a:t> </a:t>
            </a:r>
            <a:r>
              <a:rPr sz="3000" spc="-7" baseline="29166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7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4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77</a:t>
            </a:r>
            <a:r>
              <a:rPr sz="2800" spc="-20" dirty="0">
                <a:latin typeface="Cambria Math"/>
                <a:cs typeface="Cambria Math"/>
              </a:rPr>
              <a:t>6</a:t>
            </a:r>
            <a:r>
              <a:rPr sz="2800" spc="1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-22" baseline="29166" dirty="0">
                <a:latin typeface="Cambria Math"/>
                <a:cs typeface="Cambria Math"/>
              </a:rPr>
              <a:t>9</a:t>
            </a:r>
            <a:r>
              <a:rPr sz="3000" spc="217" baseline="29166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Hz</a:t>
            </a:r>
            <a:endParaRPr sz="2800">
              <a:latin typeface="Calibri"/>
              <a:cs typeface="Calibri"/>
            </a:endParaRPr>
          </a:p>
          <a:p>
            <a:pPr marL="698500">
              <a:lnSpc>
                <a:spcPct val="100000"/>
              </a:lnSpc>
              <a:spcBef>
                <a:spcPts val="745"/>
              </a:spcBef>
            </a:pPr>
            <a:r>
              <a:rPr sz="2800" spc="-25" dirty="0">
                <a:latin typeface="Cambria Math"/>
                <a:cs typeface="Cambria Math"/>
              </a:rPr>
              <a:t>≈</a:t>
            </a:r>
            <a:r>
              <a:rPr sz="2800" spc="17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4</a:t>
            </a:r>
            <a:r>
              <a:rPr sz="2800" spc="-15" dirty="0">
                <a:latin typeface="Cambria Math"/>
                <a:cs typeface="Cambria Math"/>
              </a:rPr>
              <a:t>.8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GHz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  <a:p>
            <a:pPr marL="241300" indent="-228600">
              <a:lnSpc>
                <a:spcPct val="100000"/>
              </a:lnSpc>
              <a:spcBef>
                <a:spcPts val="1800"/>
              </a:spcBef>
              <a:buFont typeface="Symbol"/>
              <a:buChar char="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Contr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t</a:t>
            </a:r>
            <a:r>
              <a:rPr sz="2800" spc="-15" dirty="0">
                <a:latin typeface="Calibri"/>
                <a:cs typeface="Calibri"/>
              </a:rPr>
              <a:t>o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natura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w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dth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964"/>
              </a:spcBef>
            </a:pPr>
            <a:r>
              <a:rPr sz="2800" spc="-15" dirty="0">
                <a:latin typeface="Symbol"/>
                <a:cs typeface="Symbol"/>
              </a:rPr>
              <a:t></a:t>
            </a:r>
            <a:r>
              <a:rPr sz="2800" spc="-18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mbria Math"/>
                <a:cs typeface="Cambria Math"/>
              </a:rPr>
              <a:t>𝛥</a:t>
            </a:r>
            <a:r>
              <a:rPr sz="2800" spc="-90" dirty="0">
                <a:latin typeface="Cambria Math"/>
                <a:cs typeface="Cambria Math"/>
              </a:rPr>
              <a:t>𝜈</a:t>
            </a:r>
            <a:r>
              <a:rPr sz="3000" spc="179" baseline="-16666" dirty="0">
                <a:latin typeface="Calibri"/>
                <a:cs typeface="Calibri"/>
              </a:rPr>
              <a:t>D</a:t>
            </a:r>
            <a:r>
              <a:rPr sz="2800" spc="-20" dirty="0">
                <a:latin typeface="Cambria Math"/>
                <a:cs typeface="Cambria Math"/>
              </a:rPr>
              <a:t>/</a:t>
            </a:r>
            <a:r>
              <a:rPr sz="2800" spc="-5" dirty="0">
                <a:latin typeface="Cambria Math"/>
                <a:cs typeface="Cambria Math"/>
              </a:rPr>
              <a:t>𝛥</a:t>
            </a:r>
            <a:r>
              <a:rPr sz="2800" spc="-90" dirty="0">
                <a:latin typeface="Cambria Math"/>
                <a:cs typeface="Cambria Math"/>
              </a:rPr>
              <a:t>𝜈</a:t>
            </a:r>
            <a:r>
              <a:rPr sz="3000" baseline="-16666" dirty="0">
                <a:latin typeface="Calibri"/>
                <a:cs typeface="Calibri"/>
              </a:rPr>
              <a:t>nat </a:t>
            </a:r>
            <a:r>
              <a:rPr sz="3000" spc="-22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≈</a:t>
            </a:r>
            <a:r>
              <a:rPr sz="2800" spc="17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4</a:t>
            </a:r>
            <a:r>
              <a:rPr sz="2800" spc="-15" dirty="0">
                <a:latin typeface="Cambria Math"/>
                <a:cs typeface="Cambria Math"/>
              </a:rPr>
              <a:t>.8</a:t>
            </a:r>
            <a:r>
              <a:rPr sz="2800" spc="-14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GH</a:t>
            </a:r>
            <a:r>
              <a:rPr sz="2800" spc="-10" dirty="0">
                <a:latin typeface="Calibri"/>
                <a:cs typeface="Calibri"/>
              </a:rPr>
              <a:t>z</a:t>
            </a:r>
            <a:r>
              <a:rPr sz="2800" spc="-20" dirty="0">
                <a:latin typeface="Cambria Math"/>
                <a:cs typeface="Cambria Math"/>
              </a:rPr>
              <a:t>/1</a:t>
            </a:r>
            <a:r>
              <a:rPr sz="2800" spc="-15" dirty="0">
                <a:latin typeface="Cambria Math"/>
                <a:cs typeface="Cambria Math"/>
              </a:rPr>
              <a:t>1.6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libri"/>
                <a:cs typeface="Calibri"/>
              </a:rPr>
              <a:t>MH</a:t>
            </a:r>
            <a:r>
              <a:rPr sz="2800" spc="-15" dirty="0">
                <a:latin typeface="Calibri"/>
                <a:cs typeface="Calibri"/>
              </a:rPr>
              <a:t>z</a:t>
            </a:r>
            <a:r>
              <a:rPr sz="2800" spc="155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≈</a:t>
            </a:r>
            <a:r>
              <a:rPr sz="2800" spc="17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41</a:t>
            </a:r>
            <a:r>
              <a:rPr sz="2800" spc="-20" dirty="0">
                <a:latin typeface="Cambria Math"/>
                <a:cs typeface="Cambria Math"/>
              </a:rPr>
              <a:t>5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968684"/>
            <a:ext cx="10380345" cy="28054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228600">
              <a:lnSpc>
                <a:spcPct val="153600"/>
              </a:lnSpc>
              <a:buFont typeface="Symbol"/>
              <a:buChar char=""/>
              <a:tabLst>
                <a:tab pos="470534" algn="l"/>
                <a:tab pos="1331595" algn="l"/>
                <a:tab pos="3150235" algn="l"/>
                <a:tab pos="4471670" algn="l"/>
                <a:tab pos="4982210" algn="l"/>
                <a:tab pos="6494780" algn="l"/>
                <a:tab pos="8086725" algn="l"/>
                <a:tab pos="8843645" algn="l"/>
              </a:tabLst>
            </a:pPr>
            <a:r>
              <a:rPr sz="2800" spc="-25" dirty="0">
                <a:latin typeface="Calibri"/>
                <a:cs typeface="Calibri"/>
              </a:rPr>
              <a:t>Dopp</a:t>
            </a:r>
            <a:r>
              <a:rPr sz="2800" spc="-10" dirty="0">
                <a:latin typeface="Calibri"/>
                <a:cs typeface="Calibri"/>
              </a:rPr>
              <a:t>ler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libri"/>
                <a:cs typeface="Calibri"/>
              </a:rPr>
              <a:t>b</a:t>
            </a:r>
            <a:r>
              <a:rPr sz="2800" spc="-10" dirty="0">
                <a:latin typeface="Calibri"/>
                <a:cs typeface="Calibri"/>
              </a:rPr>
              <a:t>ro</a:t>
            </a:r>
            <a:r>
              <a:rPr sz="2800" spc="-15" dirty="0">
                <a:latin typeface="Calibri"/>
                <a:cs typeface="Calibri"/>
              </a:rPr>
              <a:t>adeni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more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th</a:t>
            </a:r>
            <a:r>
              <a:rPr sz="2800" spc="-5" dirty="0">
                <a:latin typeface="Calibri"/>
                <a:cs typeface="Calibri"/>
              </a:rPr>
              <a:t>a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two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order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f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ma</a:t>
            </a:r>
            <a:r>
              <a:rPr sz="2800" spc="-5" dirty="0">
                <a:latin typeface="Calibri"/>
                <a:cs typeface="Calibri"/>
              </a:rPr>
              <a:t>g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itu</a:t>
            </a:r>
            <a:r>
              <a:rPr sz="2800" spc="-20" dirty="0">
                <a:latin typeface="Calibri"/>
                <a:cs typeface="Calibri"/>
              </a:rPr>
              <a:t>d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15" dirty="0">
                <a:latin typeface="Calibri"/>
                <a:cs typeface="Calibri"/>
              </a:rPr>
              <a:t>rger.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[IMAGE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REQU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RE</a:t>
            </a:r>
            <a:r>
              <a:rPr sz="2800" spc="-25" dirty="0">
                <a:latin typeface="Calibri"/>
                <a:cs typeface="Calibri"/>
              </a:rPr>
              <a:t>D</a:t>
            </a:r>
            <a:r>
              <a:rPr sz="2800" spc="-10" dirty="0">
                <a:latin typeface="Calibri"/>
                <a:cs typeface="Calibri"/>
              </a:rPr>
              <a:t>: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Over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15" dirty="0">
                <a:latin typeface="Calibri"/>
                <a:cs typeface="Calibri"/>
              </a:rPr>
              <a:t>y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f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Gauss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an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(Do</a:t>
            </a:r>
            <a:r>
              <a:rPr sz="2800" spc="-10" dirty="0">
                <a:latin typeface="Calibri"/>
                <a:cs typeface="Calibri"/>
              </a:rPr>
              <a:t>p</a:t>
            </a:r>
            <a:r>
              <a:rPr sz="2800" spc="-20" dirty="0">
                <a:latin typeface="Calibri"/>
                <a:cs typeface="Calibri"/>
              </a:rPr>
              <a:t>p</a:t>
            </a:r>
            <a:r>
              <a:rPr sz="2800" spc="-10" dirty="0">
                <a:latin typeface="Calibri"/>
                <a:cs typeface="Calibri"/>
              </a:rPr>
              <a:t>ler)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and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Lorentz</a:t>
            </a:r>
            <a:r>
              <a:rPr sz="2800" spc="-5" dirty="0">
                <a:latin typeface="Calibri"/>
                <a:cs typeface="Calibri"/>
              </a:rPr>
              <a:t>ia</a:t>
            </a:r>
            <a:r>
              <a:rPr sz="2800" spc="-15" dirty="0">
                <a:latin typeface="Calibri"/>
                <a:cs typeface="Calibri"/>
              </a:rPr>
              <a:t>n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15"/>
              </a:spcBef>
            </a:pPr>
            <a:r>
              <a:rPr sz="2800" spc="-15" dirty="0">
                <a:latin typeface="Calibri"/>
                <a:cs typeface="Calibri"/>
              </a:rPr>
              <a:t>(natural)</a:t>
            </a:r>
            <a:r>
              <a:rPr sz="2800" spc="18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profiles</a:t>
            </a:r>
            <a:r>
              <a:rPr sz="2800" spc="18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on</a:t>
            </a:r>
            <a:r>
              <a:rPr sz="2800" spc="17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the</a:t>
            </a:r>
            <a:r>
              <a:rPr sz="2800" spc="17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same</a:t>
            </a:r>
            <a:r>
              <a:rPr sz="2800" spc="18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frequ</a:t>
            </a:r>
            <a:r>
              <a:rPr sz="2800" spc="-10" dirty="0">
                <a:latin typeface="Calibri"/>
                <a:cs typeface="Calibri"/>
              </a:rPr>
              <a:t>e</a:t>
            </a:r>
            <a:r>
              <a:rPr sz="2800" spc="-15" dirty="0">
                <a:latin typeface="Calibri"/>
                <a:cs typeface="Calibri"/>
              </a:rPr>
              <a:t>ncy</a:t>
            </a:r>
            <a:r>
              <a:rPr sz="2800" spc="18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sc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15" dirty="0">
                <a:latin typeface="Calibri"/>
                <a:cs typeface="Calibri"/>
              </a:rPr>
              <a:t>le</a:t>
            </a:r>
            <a:r>
              <a:rPr sz="2800" spc="17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to</a:t>
            </a:r>
            <a:r>
              <a:rPr sz="2800" spc="180" dirty="0">
                <a:latin typeface="Calibri"/>
                <a:cs typeface="Calibri"/>
              </a:rPr>
              <a:t> </a:t>
            </a:r>
            <a:r>
              <a:rPr sz="2800" spc="-35" dirty="0">
                <a:latin typeface="Calibri"/>
                <a:cs typeface="Calibri"/>
              </a:rPr>
              <a:t>h</a:t>
            </a:r>
            <a:r>
              <a:rPr sz="2800" spc="-15" dirty="0">
                <a:latin typeface="Calibri"/>
                <a:cs typeface="Calibri"/>
              </a:rPr>
              <a:t>igh</a:t>
            </a:r>
            <a:r>
              <a:rPr sz="2800" spc="-5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ight</a:t>
            </a:r>
            <a:r>
              <a:rPr sz="2800" spc="18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the</a:t>
            </a:r>
            <a:r>
              <a:rPr sz="2800" spc="17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fa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15" dirty="0">
                <a:latin typeface="Calibri"/>
                <a:cs typeface="Calibri"/>
              </a:rPr>
              <a:t>tor</a:t>
            </a:r>
            <a:r>
              <a:rPr sz="2800" spc="17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≈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25"/>
              </a:spcBef>
            </a:pPr>
            <a:r>
              <a:rPr sz="2800" spc="-15" dirty="0">
                <a:latin typeface="Calibri"/>
                <a:cs typeface="Calibri"/>
              </a:rPr>
              <a:t>415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d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ff</a:t>
            </a:r>
            <a:r>
              <a:rPr sz="2800" spc="-10" dirty="0">
                <a:latin typeface="Calibri"/>
                <a:cs typeface="Calibri"/>
              </a:rPr>
              <a:t>e</a:t>
            </a:r>
            <a:r>
              <a:rPr sz="2800" spc="-15" dirty="0">
                <a:latin typeface="Calibri"/>
                <a:cs typeface="Calibri"/>
              </a:rPr>
              <a:t>rence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libri"/>
                <a:cs typeface="Calibri"/>
              </a:rPr>
              <a:t>FWHM.]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815"/>
              </a:spcBef>
            </a:pPr>
            <a:r>
              <a:rPr sz="2800" spc="-15" dirty="0">
                <a:latin typeface="Calibri"/>
                <a:cs typeface="Calibri"/>
              </a:rPr>
              <a:t>---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9622" rIns="0" bIns="0" rtlCol="0">
            <a:spAutoFit/>
          </a:bodyPr>
          <a:lstStyle/>
          <a:p>
            <a:pPr marL="1248410">
              <a:lnSpc>
                <a:spcPct val="100000"/>
              </a:lnSpc>
            </a:pPr>
            <a:r>
              <a:rPr spc="-15" dirty="0"/>
              <a:t>Sl</a:t>
            </a:r>
            <a:r>
              <a:rPr spc="-5" dirty="0"/>
              <a:t>i</a:t>
            </a:r>
            <a:r>
              <a:rPr spc="-20" dirty="0"/>
              <a:t>de</a:t>
            </a:r>
            <a:r>
              <a:rPr spc="-5" dirty="0"/>
              <a:t> </a:t>
            </a:r>
            <a:r>
              <a:rPr spc="-15" dirty="0"/>
              <a:t>1:</a:t>
            </a:r>
            <a:r>
              <a:rPr spc="-20" dirty="0"/>
              <a:t> </a:t>
            </a:r>
            <a:r>
              <a:rPr spc="-25" dirty="0"/>
              <a:t>Ove</a:t>
            </a:r>
            <a:r>
              <a:rPr spc="-10" dirty="0"/>
              <a:t>r</a:t>
            </a:r>
            <a:r>
              <a:rPr spc="-15" dirty="0"/>
              <a:t>all </a:t>
            </a:r>
            <a:r>
              <a:rPr spc="-20" dirty="0"/>
              <a:t>Roa</a:t>
            </a:r>
            <a:r>
              <a:rPr spc="-15" dirty="0"/>
              <a:t>d</a:t>
            </a:r>
            <a:r>
              <a:rPr spc="-20" dirty="0"/>
              <a:t>-M</a:t>
            </a:r>
            <a:r>
              <a:rPr spc="-15" dirty="0"/>
              <a:t>ap </a:t>
            </a:r>
            <a:r>
              <a:rPr spc="-20" dirty="0"/>
              <a:t>for</a:t>
            </a:r>
            <a:r>
              <a:rPr spc="-5" dirty="0"/>
              <a:t> </a:t>
            </a:r>
            <a:r>
              <a:rPr spc="-25" dirty="0"/>
              <a:t>Problem</a:t>
            </a:r>
            <a:r>
              <a:rPr spc="-10" dirty="0"/>
              <a:t> S</a:t>
            </a:r>
            <a:r>
              <a:rPr spc="-20" dirty="0"/>
              <a:t>et</a:t>
            </a:r>
            <a:r>
              <a:rPr spc="-5" dirty="0"/>
              <a:t> </a:t>
            </a:r>
            <a:r>
              <a:rPr spc="-20" dirty="0"/>
              <a:t>3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01696" y="1754434"/>
            <a:ext cx="10387965" cy="3455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69900" marR="5080" indent="-228600">
              <a:lnSpc>
                <a:spcPct val="127099"/>
              </a:lnSpc>
              <a:buFont typeface="Symbol"/>
              <a:buChar char=""/>
              <a:tabLst>
                <a:tab pos="470534" algn="l"/>
                <a:tab pos="1042669" algn="l"/>
                <a:tab pos="2568575" algn="l"/>
                <a:tab pos="4109085" algn="l"/>
                <a:tab pos="5099050" algn="l"/>
                <a:tab pos="5975985" algn="l"/>
                <a:tab pos="7836534" algn="l"/>
                <a:tab pos="9163685" algn="l"/>
                <a:tab pos="9518015" algn="l"/>
              </a:tabLst>
            </a:pP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0" dirty="0">
                <a:latin typeface="Calibri"/>
                <a:cs typeface="Calibri"/>
              </a:rPr>
              <a:t>ix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mu</a:t>
            </a:r>
            <a:r>
              <a:rPr sz="2800" spc="-15" dirty="0">
                <a:latin typeface="Calibri"/>
                <a:cs typeface="Calibri"/>
              </a:rPr>
              <a:t>l</a:t>
            </a:r>
            <a:r>
              <a:rPr sz="2800" spc="-10" dirty="0">
                <a:latin typeface="Calibri"/>
                <a:cs typeface="Calibri"/>
              </a:rPr>
              <a:t>tip</a:t>
            </a:r>
            <a:r>
              <a:rPr sz="2800" spc="-15" dirty="0">
                <a:latin typeface="Calibri"/>
                <a:cs typeface="Calibri"/>
              </a:rPr>
              <a:t>art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prob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ms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tak</a:t>
            </a:r>
            <a:r>
              <a:rPr sz="2800" dirty="0">
                <a:latin typeface="Calibri"/>
                <a:cs typeface="Calibri"/>
              </a:rPr>
              <a:t>e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fro</a:t>
            </a:r>
            <a:r>
              <a:rPr sz="2800" spc="-25" dirty="0">
                <a:latin typeface="Calibri"/>
                <a:cs typeface="Calibri"/>
              </a:rPr>
              <a:t>m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Demtr</a:t>
            </a:r>
            <a:r>
              <a:rPr sz="2800" dirty="0">
                <a:latin typeface="Calibri"/>
                <a:cs typeface="Calibri"/>
              </a:rPr>
              <a:t>ö</a:t>
            </a:r>
            <a:r>
              <a:rPr sz="2800" spc="-20" dirty="0">
                <a:latin typeface="Calibri"/>
                <a:cs typeface="Calibri"/>
              </a:rPr>
              <a:t>der</a:t>
            </a:r>
            <a:r>
              <a:rPr sz="2800" spc="-10" dirty="0">
                <a:latin typeface="Calibri"/>
                <a:cs typeface="Calibri"/>
              </a:rPr>
              <a:t>,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Chapte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3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30" dirty="0">
                <a:latin typeface="Calibri"/>
                <a:cs typeface="Calibri"/>
              </a:rPr>
              <a:t>(</a:t>
            </a:r>
            <a:r>
              <a:rPr sz="2800" spc="-10" dirty="0">
                <a:latin typeface="Calibri"/>
                <a:cs typeface="Calibri"/>
              </a:rPr>
              <a:t>“</a:t>
            </a:r>
            <a:r>
              <a:rPr sz="2800" spc="-20" dirty="0">
                <a:latin typeface="Calibri"/>
                <a:cs typeface="Calibri"/>
              </a:rPr>
              <a:t>L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ne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Broaden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d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L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Shap</a:t>
            </a:r>
            <a:r>
              <a:rPr sz="2800" spc="-5" dirty="0">
                <a:latin typeface="Calibri"/>
                <a:cs typeface="Calibri"/>
              </a:rPr>
              <a:t>es</a:t>
            </a:r>
            <a:r>
              <a:rPr sz="2800" spc="-10" dirty="0">
                <a:latin typeface="Calibri"/>
                <a:cs typeface="Calibri"/>
              </a:rPr>
              <a:t>”).</a:t>
            </a:r>
            <a:endParaRPr sz="2800">
              <a:latin typeface="Calibri"/>
              <a:cs typeface="Calibri"/>
            </a:endParaRPr>
          </a:p>
          <a:p>
            <a:pPr marL="469900" indent="-228600">
              <a:lnSpc>
                <a:spcPct val="100000"/>
              </a:lnSpc>
              <a:spcBef>
                <a:spcPts val="1964"/>
              </a:spcBef>
              <a:buFont typeface="Symbol"/>
              <a:buChar char=""/>
              <a:tabLst>
                <a:tab pos="470534" algn="l"/>
              </a:tabLst>
            </a:pPr>
            <a:r>
              <a:rPr sz="2800" spc="-20" dirty="0">
                <a:latin typeface="Calibri"/>
                <a:cs typeface="Calibri"/>
              </a:rPr>
              <a:t>Ea</a:t>
            </a:r>
            <a:r>
              <a:rPr sz="2800" spc="-5" dirty="0">
                <a:latin typeface="Calibri"/>
                <a:cs typeface="Calibri"/>
              </a:rPr>
              <a:t>c</a:t>
            </a:r>
            <a:r>
              <a:rPr sz="2800" spc="-15" dirty="0">
                <a:latin typeface="Calibri"/>
                <a:cs typeface="Calibri"/>
              </a:rPr>
              <a:t>h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su</a:t>
            </a:r>
            <a:r>
              <a:rPr sz="2800" spc="-15" dirty="0">
                <a:latin typeface="Calibri"/>
                <a:cs typeface="Calibri"/>
              </a:rPr>
              <a:t>b</a:t>
            </a:r>
            <a:r>
              <a:rPr sz="2800" spc="-5" dirty="0">
                <a:latin typeface="Calibri"/>
                <a:cs typeface="Calibri"/>
              </a:rPr>
              <a:t>-</a:t>
            </a:r>
            <a:r>
              <a:rPr sz="2800" spc="-20" dirty="0">
                <a:latin typeface="Calibri"/>
                <a:cs typeface="Calibri"/>
              </a:rPr>
              <a:t>prob</a:t>
            </a:r>
            <a:r>
              <a:rPr sz="2800" spc="-15" dirty="0">
                <a:latin typeface="Calibri"/>
                <a:cs typeface="Calibri"/>
              </a:rPr>
              <a:t>lem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tre</a:t>
            </a:r>
            <a:r>
              <a:rPr sz="2800" spc="-5" dirty="0">
                <a:latin typeface="Calibri"/>
                <a:cs typeface="Calibri"/>
              </a:rPr>
              <a:t>a</a:t>
            </a:r>
            <a:r>
              <a:rPr sz="2800" spc="-15" dirty="0">
                <a:latin typeface="Calibri"/>
                <a:cs typeface="Calibri"/>
              </a:rPr>
              <a:t>ted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d</a:t>
            </a:r>
            <a:r>
              <a:rPr sz="2800" spc="-15" dirty="0">
                <a:latin typeface="Calibri"/>
                <a:cs typeface="Calibri"/>
              </a:rPr>
              <a:t>epth</a:t>
            </a:r>
            <a:r>
              <a:rPr sz="2800" spc="-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ded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c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15" dirty="0">
                <a:latin typeface="Calibri"/>
                <a:cs typeface="Calibri"/>
              </a:rPr>
              <a:t>ted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des: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800"/>
              </a:spcBef>
              <a:buFont typeface="Calibri"/>
              <a:buAutoNum type="arabicPeriod"/>
              <a:tabLst>
                <a:tab pos="362585" algn="l"/>
              </a:tabLst>
            </a:pPr>
            <a:r>
              <a:rPr sz="2800" spc="-20" dirty="0">
                <a:latin typeface="Calibri"/>
                <a:cs typeface="Calibri"/>
              </a:rPr>
              <a:t>Ne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3s</a:t>
            </a:r>
            <a:r>
              <a:rPr sz="2800" spc="-5" dirty="0">
                <a:latin typeface="Calibri"/>
                <a:cs typeface="Calibri"/>
              </a:rPr>
              <a:t>2</a:t>
            </a:r>
            <a:r>
              <a:rPr sz="3000" spc="225" baseline="-16666" dirty="0">
                <a:latin typeface="Cambria Math"/>
                <a:cs typeface="Cambria Math"/>
              </a:rPr>
              <a:t>2</a:t>
            </a:r>
            <a:r>
              <a:rPr sz="2800" spc="-30" dirty="0">
                <a:latin typeface="Calibri"/>
                <a:cs typeface="Calibri"/>
              </a:rPr>
              <a:t>→</a:t>
            </a:r>
            <a:r>
              <a:rPr sz="2800" spc="-20" dirty="0">
                <a:latin typeface="Cambria Math"/>
                <a:cs typeface="Cambria Math"/>
              </a:rPr>
              <a:t>→</a:t>
            </a:r>
            <a:r>
              <a:rPr sz="2800" spc="-15" dirty="0">
                <a:latin typeface="Calibri"/>
                <a:cs typeface="Calibri"/>
              </a:rPr>
              <a:t>2p4</a:t>
            </a:r>
            <a:r>
              <a:rPr sz="3000" spc="60" baseline="-16666" dirty="0">
                <a:latin typeface="Cambria Math"/>
                <a:cs typeface="Cambria Math"/>
              </a:rPr>
              <a:t>4</a:t>
            </a:r>
            <a:r>
              <a:rPr sz="3000" baseline="-16666" dirty="0">
                <a:latin typeface="Cambria Math"/>
                <a:cs typeface="Cambria Math"/>
              </a:rPr>
              <a:t> </a:t>
            </a:r>
            <a:r>
              <a:rPr sz="3000" spc="-195" baseline="-16666" dirty="0">
                <a:latin typeface="Cambria Math"/>
                <a:cs typeface="Cambria Math"/>
              </a:rPr>
              <a:t> 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libri"/>
                <a:cs typeface="Calibri"/>
              </a:rPr>
              <a:t>H</a:t>
            </a:r>
            <a:r>
              <a:rPr sz="2800" spc="-10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–Ne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d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schar</a:t>
            </a:r>
            <a:r>
              <a:rPr sz="2800" dirty="0">
                <a:latin typeface="Calibri"/>
                <a:cs typeface="Calibri"/>
              </a:rPr>
              <a:t>g</a:t>
            </a:r>
            <a:r>
              <a:rPr sz="2800" spc="-15" dirty="0">
                <a:latin typeface="Calibri"/>
                <a:cs typeface="Calibri"/>
              </a:rPr>
              <a:t>e.</a:t>
            </a:r>
            <a:endParaRPr sz="2800">
              <a:latin typeface="Calibri"/>
              <a:cs typeface="Calibri"/>
            </a:endParaRPr>
          </a:p>
          <a:p>
            <a:pPr marL="12700" marR="12065">
              <a:lnSpc>
                <a:spcPct val="127200"/>
              </a:lnSpc>
              <a:spcBef>
                <a:spcPts val="894"/>
              </a:spcBef>
              <a:buFont typeface="Calibri"/>
              <a:buAutoNum type="arabicPeriod"/>
              <a:tabLst>
                <a:tab pos="377190" algn="l"/>
              </a:tabLst>
            </a:pPr>
            <a:r>
              <a:rPr sz="2800" spc="-15" dirty="0">
                <a:latin typeface="Calibri"/>
                <a:cs typeface="Calibri"/>
              </a:rPr>
              <a:t>Ident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f</a:t>
            </a:r>
            <a:r>
              <a:rPr sz="2800" spc="-10" dirty="0">
                <a:latin typeface="Calibri"/>
                <a:cs typeface="Calibri"/>
              </a:rPr>
              <a:t>ic</a:t>
            </a:r>
            <a:r>
              <a:rPr sz="2800" spc="-15" dirty="0">
                <a:latin typeface="Calibri"/>
                <a:cs typeface="Calibri"/>
              </a:rPr>
              <a:t>at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4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f</a:t>
            </a:r>
            <a:r>
              <a:rPr sz="2800" spc="4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the</a:t>
            </a:r>
            <a:r>
              <a:rPr sz="2800" spc="4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libri"/>
                <a:cs typeface="Calibri"/>
              </a:rPr>
              <a:t>dom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5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spc="5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bro</a:t>
            </a:r>
            <a:r>
              <a:rPr sz="2800" spc="-5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den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spc="4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mech</a:t>
            </a:r>
            <a:r>
              <a:rPr sz="2800" spc="-5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5" dirty="0">
                <a:latin typeface="Calibri"/>
                <a:cs typeface="Calibri"/>
              </a:rPr>
              <a:t>sm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5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libri"/>
                <a:cs typeface="Calibri"/>
              </a:rPr>
              <a:t>t</a:t>
            </a:r>
            <a:r>
              <a:rPr sz="2800" spc="-20" dirty="0">
                <a:latin typeface="Calibri"/>
                <a:cs typeface="Calibri"/>
              </a:rPr>
              <a:t>hre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4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very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d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fferen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xper</a:t>
            </a:r>
            <a:r>
              <a:rPr sz="2800" spc="-15" dirty="0">
                <a:latin typeface="Calibri"/>
                <a:cs typeface="Calibri"/>
              </a:rPr>
              <a:t>imen</a:t>
            </a:r>
            <a:r>
              <a:rPr sz="2800" dirty="0">
                <a:latin typeface="Calibri"/>
                <a:cs typeface="Calibri"/>
              </a:rPr>
              <a:t>t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spc="-5" dirty="0">
                <a:latin typeface="Calibri"/>
                <a:cs typeface="Calibri"/>
              </a:rPr>
              <a:t>l</a:t>
            </a:r>
            <a:r>
              <a:rPr sz="2800" spc="-20" dirty="0">
                <a:latin typeface="Calibri"/>
                <a:cs typeface="Calibri"/>
              </a:rPr>
              <a:t>/astroph</a:t>
            </a:r>
            <a:r>
              <a:rPr sz="2800" spc="-5" dirty="0">
                <a:latin typeface="Calibri"/>
                <a:cs typeface="Calibri"/>
              </a:rPr>
              <a:t>y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0" dirty="0">
                <a:latin typeface="Calibri"/>
                <a:cs typeface="Calibri"/>
              </a:rPr>
              <a:t>ical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5" dirty="0">
                <a:latin typeface="Calibri"/>
                <a:cs typeface="Calibri"/>
              </a:rPr>
              <a:t>ituat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ons.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9622" rIns="0" bIns="0" rtlCol="0">
            <a:spAutoFit/>
          </a:bodyPr>
          <a:lstStyle/>
          <a:p>
            <a:pPr marL="1116330">
              <a:lnSpc>
                <a:spcPct val="100000"/>
              </a:lnSpc>
            </a:pPr>
            <a:r>
              <a:rPr spc="-15" dirty="0"/>
              <a:t>Sl</a:t>
            </a:r>
            <a:r>
              <a:rPr spc="-5" dirty="0"/>
              <a:t>i</a:t>
            </a:r>
            <a:r>
              <a:rPr spc="-20" dirty="0"/>
              <a:t>de</a:t>
            </a:r>
            <a:r>
              <a:rPr spc="-5" dirty="0"/>
              <a:t> </a:t>
            </a:r>
            <a:r>
              <a:rPr spc="-15" dirty="0"/>
              <a:t>5:</a:t>
            </a:r>
            <a:r>
              <a:rPr spc="-20" dirty="0"/>
              <a:t> Pr</a:t>
            </a:r>
            <a:r>
              <a:rPr spc="-15" dirty="0"/>
              <a:t>essure </a:t>
            </a:r>
            <a:r>
              <a:rPr spc="-20" dirty="0"/>
              <a:t>B</a:t>
            </a:r>
            <a:r>
              <a:rPr spc="-10" dirty="0"/>
              <a:t>r</a:t>
            </a:r>
            <a:r>
              <a:rPr spc="-20" dirty="0"/>
              <a:t>oaden</a:t>
            </a:r>
            <a:r>
              <a:rPr spc="-5" dirty="0"/>
              <a:t>i</a:t>
            </a:r>
            <a:r>
              <a:rPr spc="-20" dirty="0"/>
              <a:t>ng</a:t>
            </a:r>
            <a:r>
              <a:rPr spc="-5" dirty="0"/>
              <a:t> </a:t>
            </a:r>
            <a:r>
              <a:rPr spc="-15" dirty="0">
                <a:latin typeface="Calibri"/>
                <a:cs typeface="Calibri"/>
              </a:rPr>
              <a:t>– </a:t>
            </a:r>
            <a:r>
              <a:rPr spc="-25" dirty="0"/>
              <a:t>Core</a:t>
            </a:r>
            <a:r>
              <a:rPr dirty="0"/>
              <a:t> </a:t>
            </a:r>
            <a:r>
              <a:rPr spc="-20" dirty="0"/>
              <a:t>Formul</a:t>
            </a:r>
            <a:r>
              <a:rPr spc="-15" dirty="0"/>
              <a:t>a</a:t>
            </a:r>
            <a:r>
              <a:rPr spc="-20" dirty="0"/>
              <a:t>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4932" y="1753974"/>
            <a:ext cx="6946265" cy="4425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000" b="1" u="heavy" spc="-20" dirty="0">
                <a:solidFill>
                  <a:srgbClr val="FF0000"/>
                </a:solidFill>
                <a:latin typeface="Calibri"/>
                <a:cs typeface="Calibri"/>
              </a:rPr>
              <a:t>Coll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isio</a:t>
            </a:r>
            <a:r>
              <a:rPr sz="3000" b="1" u="heavy" spc="-25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3000" b="1" u="heavy" spc="5" dirty="0">
                <a:solidFill>
                  <a:srgbClr val="FF0000"/>
                </a:solidFill>
                <a:latin typeface="Calibri"/>
                <a:cs typeface="Calibri"/>
              </a:rPr>
              <a:t>-</a:t>
            </a:r>
            <a:r>
              <a:rPr sz="3000" b="1" u="heavy" dirty="0">
                <a:solidFill>
                  <a:srgbClr val="FF0000"/>
                </a:solidFill>
                <a:latin typeface="Calibri"/>
                <a:cs typeface="Calibri"/>
              </a:rPr>
              <a:t>induced</a:t>
            </a:r>
            <a:r>
              <a:rPr sz="3000" b="1" u="heavy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spc="-10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3000" b="1" u="heavy" dirty="0">
                <a:solidFill>
                  <a:srgbClr val="FF0000"/>
                </a:solidFill>
                <a:latin typeface="Calibri"/>
                <a:cs typeface="Calibri"/>
              </a:rPr>
              <a:t>orentz</a:t>
            </a:r>
            <a:r>
              <a:rPr sz="3000" b="1" u="heavy" spc="-10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3000" b="1" u="heavy" dirty="0">
                <a:solidFill>
                  <a:srgbClr val="FF0000"/>
                </a:solidFill>
                <a:latin typeface="Calibri"/>
                <a:cs typeface="Calibri"/>
              </a:rPr>
              <a:t>an</a:t>
            </a:r>
            <a:r>
              <a:rPr sz="3000" b="1" u="heavy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dirty="0">
                <a:solidFill>
                  <a:srgbClr val="FF0000"/>
                </a:solidFill>
                <a:latin typeface="Calibri"/>
                <a:cs typeface="Calibri"/>
              </a:rPr>
              <a:t>wi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d</a:t>
            </a:r>
            <a:r>
              <a:rPr sz="3000" b="1" u="heavy" dirty="0">
                <a:solidFill>
                  <a:srgbClr val="FF0000"/>
                </a:solidFill>
                <a:latin typeface="Calibri"/>
                <a:cs typeface="Calibri"/>
              </a:rPr>
              <a:t>th γco</a:t>
            </a:r>
            <a:r>
              <a:rPr sz="3000" b="1" u="heavy" spc="-10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3000" b="1" u="heavy" spc="15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3000" dirty="0">
                <a:solidFill>
                  <a:srgbClr val="FF0000"/>
                </a:solidFill>
                <a:latin typeface="Cambria Math"/>
                <a:cs typeface="Cambria Math"/>
              </a:rPr>
              <a:t>𝜸</a:t>
            </a:r>
            <a:r>
              <a:rPr sz="3225" b="1" spc="-15" baseline="-15503" dirty="0">
                <a:solidFill>
                  <a:srgbClr val="FF0000"/>
                </a:solidFill>
                <a:latin typeface="Calibri"/>
                <a:cs typeface="Calibri"/>
              </a:rPr>
              <a:t>coll</a:t>
            </a:r>
            <a:endParaRPr sz="3225" baseline="-15503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1700" y="2443476"/>
            <a:ext cx="7700009" cy="28930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118235" algn="l"/>
                <a:tab pos="2667635" algn="l"/>
                <a:tab pos="4605020" algn="l"/>
                <a:tab pos="5508625" algn="l"/>
                <a:tab pos="6621145" algn="l"/>
              </a:tabLst>
            </a:pPr>
            <a:r>
              <a:rPr sz="2800" i="1" spc="-20" dirty="0">
                <a:latin typeface="Calibri"/>
                <a:cs typeface="Calibri"/>
              </a:rPr>
              <a:t>Fo</a:t>
            </a:r>
            <a:r>
              <a:rPr sz="2800" i="1" spc="-10" dirty="0">
                <a:latin typeface="Calibri"/>
                <a:cs typeface="Calibri"/>
              </a:rPr>
              <a:t>r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spc="-20" dirty="0">
                <a:latin typeface="Calibri"/>
                <a:cs typeface="Calibri"/>
              </a:rPr>
              <a:t>b</a:t>
            </a:r>
            <a:r>
              <a:rPr sz="2800" i="1" spc="-10" dirty="0">
                <a:latin typeface="Calibri"/>
                <a:cs typeface="Calibri"/>
              </a:rPr>
              <a:t>in</a:t>
            </a:r>
            <a:r>
              <a:rPr sz="2800" i="1" spc="-20" dirty="0">
                <a:latin typeface="Calibri"/>
                <a:cs typeface="Calibri"/>
              </a:rPr>
              <a:t>ar</a:t>
            </a:r>
            <a:r>
              <a:rPr sz="2800" i="1" spc="-15" dirty="0">
                <a:latin typeface="Calibri"/>
                <a:cs typeface="Calibri"/>
              </a:rPr>
              <a:t>y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spc="-15" dirty="0">
                <a:latin typeface="Calibri"/>
                <a:cs typeface="Calibri"/>
              </a:rPr>
              <a:t>co</a:t>
            </a:r>
            <a:r>
              <a:rPr sz="2800" i="1" spc="-5" dirty="0">
                <a:latin typeface="Calibri"/>
                <a:cs typeface="Calibri"/>
              </a:rPr>
              <a:t>l</a:t>
            </a:r>
            <a:r>
              <a:rPr sz="2800" i="1" dirty="0">
                <a:latin typeface="Calibri"/>
                <a:cs typeface="Calibri"/>
              </a:rPr>
              <a:t>l</a:t>
            </a:r>
            <a:r>
              <a:rPr sz="2800" i="1" spc="5" dirty="0">
                <a:latin typeface="Calibri"/>
                <a:cs typeface="Calibri"/>
              </a:rPr>
              <a:t>i</a:t>
            </a:r>
            <a:r>
              <a:rPr sz="2800" i="1" spc="-20" dirty="0">
                <a:latin typeface="Calibri"/>
                <a:cs typeface="Calibri"/>
              </a:rPr>
              <a:t>s</a:t>
            </a:r>
            <a:r>
              <a:rPr sz="2800" i="1" spc="-10" dirty="0">
                <a:latin typeface="Calibri"/>
                <a:cs typeface="Calibri"/>
              </a:rPr>
              <a:t>i</a:t>
            </a:r>
            <a:r>
              <a:rPr sz="2800" i="1" spc="-20" dirty="0">
                <a:latin typeface="Calibri"/>
                <a:cs typeface="Calibri"/>
              </a:rPr>
              <a:t>on</a:t>
            </a:r>
            <a:r>
              <a:rPr sz="2800" i="1" spc="-15" dirty="0">
                <a:latin typeface="Calibri"/>
                <a:cs typeface="Calibri"/>
              </a:rPr>
              <a:t>s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dirty="0">
                <a:latin typeface="Calibri"/>
                <a:cs typeface="Calibri"/>
              </a:rPr>
              <a:t>i</a:t>
            </a:r>
            <a:r>
              <a:rPr sz="2800" i="1" spc="-15" dirty="0">
                <a:latin typeface="Calibri"/>
                <a:cs typeface="Calibri"/>
              </a:rPr>
              <a:t>n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spc="-15" dirty="0">
                <a:latin typeface="Calibri"/>
                <a:cs typeface="Calibri"/>
              </a:rPr>
              <a:t>the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mpact</a:t>
            </a:r>
            <a:endParaRPr sz="2800">
              <a:latin typeface="Calibri"/>
              <a:cs typeface="Calibri"/>
            </a:endParaRPr>
          </a:p>
          <a:p>
            <a:pPr marL="269875" indent="-257175">
              <a:lnSpc>
                <a:spcPct val="100000"/>
              </a:lnSpc>
              <a:spcBef>
                <a:spcPts val="910"/>
              </a:spcBef>
              <a:buFont typeface="Calibri"/>
              <a:buChar char="*"/>
              <a:tabLst>
                <a:tab pos="270510" algn="l"/>
              </a:tabLst>
            </a:pPr>
            <a:r>
              <a:rPr sz="2800" spc="-20" dirty="0">
                <a:latin typeface="Calibri"/>
                <a:cs typeface="Calibri"/>
              </a:rPr>
              <a:t>(va</a:t>
            </a:r>
            <a:r>
              <a:rPr sz="2800" dirty="0">
                <a:latin typeface="Calibri"/>
                <a:cs typeface="Calibri"/>
              </a:rPr>
              <a:t>li</a:t>
            </a:r>
            <a:r>
              <a:rPr sz="2800" spc="-15" dirty="0">
                <a:latin typeface="Calibri"/>
                <a:cs typeface="Calibri"/>
              </a:rPr>
              <a:t>d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when</a:t>
            </a:r>
            <a:r>
              <a:rPr sz="2800" spc="-8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spc="5" dirty="0">
                <a:latin typeface="Calibri"/>
                <a:cs typeface="Calibri"/>
              </a:rPr>
              <a:t>l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durat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5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≪</a:t>
            </a:r>
            <a:r>
              <a:rPr sz="2800" spc="20" dirty="0">
                <a:latin typeface="Cambria Math"/>
                <a:cs typeface="Cambria Math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nvers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Calibri"/>
                <a:cs typeface="Calibri"/>
              </a:rPr>
              <a:t>l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5" dirty="0">
                <a:latin typeface="Calibri"/>
                <a:cs typeface="Calibri"/>
              </a:rPr>
              <a:t>new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dt</a:t>
            </a:r>
            <a:r>
              <a:rPr sz="2800" spc="-25" dirty="0">
                <a:latin typeface="Calibri"/>
                <a:cs typeface="Calibri"/>
              </a:rPr>
              <a:t>h</a:t>
            </a:r>
            <a:r>
              <a:rPr sz="2800" spc="-15" dirty="0">
                <a:latin typeface="Calibri"/>
                <a:cs typeface="Calibri"/>
              </a:rPr>
              <a:t>):</a:t>
            </a:r>
            <a:endParaRPr sz="2800">
              <a:latin typeface="Calibri"/>
              <a:cs typeface="Calibri"/>
            </a:endParaRPr>
          </a:p>
          <a:p>
            <a:pPr marL="4216400">
              <a:lnSpc>
                <a:spcPct val="100000"/>
              </a:lnSpc>
              <a:spcBef>
                <a:spcPts val="1815"/>
              </a:spcBef>
            </a:pPr>
            <a:r>
              <a:rPr sz="2800" spc="-130" dirty="0">
                <a:latin typeface="Cambria Math"/>
                <a:cs typeface="Cambria Math"/>
              </a:rPr>
              <a:t>𝛾</a:t>
            </a:r>
            <a:r>
              <a:rPr sz="3000" baseline="-16666" dirty="0">
                <a:latin typeface="Calibri"/>
                <a:cs typeface="Calibri"/>
              </a:rPr>
              <a:t>coll </a:t>
            </a:r>
            <a:r>
              <a:rPr sz="3000" spc="-15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75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𝑛</a:t>
            </a:r>
            <a:r>
              <a:rPr sz="2800" spc="-110" dirty="0">
                <a:latin typeface="Cambria Math"/>
                <a:cs typeface="Cambria Math"/>
              </a:rPr>
              <a:t> </a:t>
            </a:r>
            <a:r>
              <a:rPr sz="2800" spc="-229" dirty="0">
                <a:latin typeface="Cambria Math"/>
                <a:cs typeface="Cambria Math"/>
              </a:rPr>
              <a:t>𝜎</a:t>
            </a:r>
            <a:r>
              <a:rPr sz="3000" baseline="-16666" dirty="0">
                <a:latin typeface="Calibri"/>
                <a:cs typeface="Calibri"/>
              </a:rPr>
              <a:t>B</a:t>
            </a:r>
            <a:r>
              <a:rPr sz="3000" spc="202" baseline="-16666" dirty="0">
                <a:latin typeface="Calibri"/>
                <a:cs typeface="Calibri"/>
              </a:rPr>
              <a:t> </a:t>
            </a:r>
            <a:r>
              <a:rPr sz="2800" spc="-1110" dirty="0">
                <a:latin typeface="Cambria Math"/>
                <a:cs typeface="Cambria Math"/>
              </a:rPr>
              <a:t>𝑣</a:t>
            </a:r>
            <a:r>
              <a:rPr sz="2800" spc="135" dirty="0">
                <a:latin typeface="Cambria Math"/>
                <a:cs typeface="Cambria Math"/>
              </a:rPr>
              <a:t>‾</a:t>
            </a:r>
            <a:r>
              <a:rPr sz="2800" spc="-10" dirty="0">
                <a:latin typeface="Cambria Math"/>
                <a:cs typeface="Cambria Math"/>
              </a:rPr>
              <a:t>,</a:t>
            </a:r>
            <a:endParaRPr sz="2800">
              <a:latin typeface="Cambria Math"/>
              <a:cs typeface="Cambria Math"/>
            </a:endParaRPr>
          </a:p>
          <a:p>
            <a:pPr marL="12700">
              <a:lnSpc>
                <a:spcPct val="100000"/>
              </a:lnSpc>
              <a:spcBef>
                <a:spcPts val="1645"/>
              </a:spcBef>
            </a:pPr>
            <a:r>
              <a:rPr sz="2800" spc="-15" dirty="0">
                <a:latin typeface="Calibri"/>
                <a:cs typeface="Calibri"/>
              </a:rPr>
              <a:t>where</a:t>
            </a:r>
            <a:endParaRPr sz="2800">
              <a:latin typeface="Calibri"/>
              <a:cs typeface="Calibri"/>
            </a:endParaRPr>
          </a:p>
          <a:p>
            <a:pPr marL="469900" lvl="1" indent="-228600">
              <a:lnSpc>
                <a:spcPct val="100000"/>
              </a:lnSpc>
              <a:spcBef>
                <a:spcPts val="1970"/>
              </a:spcBef>
              <a:buFont typeface="Symbol"/>
              <a:buChar char=""/>
              <a:tabLst>
                <a:tab pos="470534" algn="l"/>
              </a:tabLst>
            </a:pPr>
            <a:r>
              <a:rPr sz="2800" spc="-30" dirty="0">
                <a:latin typeface="Cambria Math"/>
                <a:cs typeface="Cambria Math"/>
              </a:rPr>
              <a:t>𝑛</a:t>
            </a:r>
            <a:r>
              <a:rPr sz="2800" spc="70" dirty="0">
                <a:latin typeface="Cambria Math"/>
                <a:cs typeface="Cambria Math"/>
              </a:rPr>
              <a:t> </a:t>
            </a:r>
            <a:r>
              <a:rPr sz="2800" spc="-15" dirty="0">
                <a:latin typeface="Calibri"/>
                <a:cs typeface="Calibri"/>
              </a:rPr>
              <a:t>=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libri"/>
                <a:cs typeface="Calibri"/>
              </a:rPr>
              <a:t>numbe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dens</a:t>
            </a:r>
            <a:r>
              <a:rPr sz="2800" spc="-10" dirty="0">
                <a:latin typeface="Calibri"/>
                <a:cs typeface="Calibri"/>
              </a:rPr>
              <a:t>ity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f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pertu</a:t>
            </a:r>
            <a:r>
              <a:rPr sz="2800" spc="0" dirty="0">
                <a:latin typeface="Calibri"/>
                <a:cs typeface="Calibri"/>
              </a:rPr>
              <a:t>r</a:t>
            </a:r>
            <a:r>
              <a:rPr sz="2800" spc="-20" dirty="0">
                <a:latin typeface="Calibri"/>
                <a:cs typeface="Calibri"/>
              </a:rPr>
              <a:t>be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g</a:t>
            </a:r>
            <a:r>
              <a:rPr sz="2800" spc="-15" dirty="0">
                <a:latin typeface="Calibri"/>
                <a:cs typeface="Calibri"/>
              </a:rPr>
              <a:t>as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libri"/>
                <a:cs typeface="Calibri"/>
              </a:rPr>
              <a:t>(</a:t>
            </a:r>
            <a:r>
              <a:rPr sz="2800" spc="-15" dirty="0">
                <a:latin typeface="Calibri"/>
                <a:cs typeface="Calibri"/>
              </a:rPr>
              <a:t>c</a:t>
            </a:r>
            <a:r>
              <a:rPr sz="2800" spc="-10" dirty="0">
                <a:latin typeface="Calibri"/>
                <a:cs typeface="Calibri"/>
              </a:rPr>
              <a:t>m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225" baseline="29166" dirty="0">
                <a:latin typeface="Cambria Math"/>
                <a:cs typeface="Cambria Math"/>
              </a:rPr>
              <a:t>3</a:t>
            </a:r>
            <a:r>
              <a:rPr sz="2800" spc="-10" dirty="0">
                <a:latin typeface="Calibri"/>
                <a:cs typeface="Calibri"/>
              </a:rPr>
              <a:t>).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140530" y="2443476"/>
            <a:ext cx="214566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15" dirty="0">
                <a:latin typeface="Calibri"/>
                <a:cs typeface="Calibri"/>
              </a:rPr>
              <a:t>appr</a:t>
            </a:r>
            <a:r>
              <a:rPr sz="2800" spc="-10" dirty="0">
                <a:latin typeface="Calibri"/>
                <a:cs typeface="Calibri"/>
              </a:rPr>
              <a:t>o</a:t>
            </a:r>
            <a:r>
              <a:rPr sz="2800" spc="-20" dirty="0">
                <a:latin typeface="Calibri"/>
                <a:cs typeface="Calibri"/>
              </a:rPr>
              <a:t>x</a:t>
            </a:r>
            <a:r>
              <a:rPr sz="2800" spc="-15" dirty="0">
                <a:latin typeface="Calibri"/>
                <a:cs typeface="Calibri"/>
              </a:rPr>
              <a:t>im</a:t>
            </a:r>
            <a:r>
              <a:rPr sz="2800" spc="-10" dirty="0">
                <a:latin typeface="Calibri"/>
                <a:cs typeface="Calibri"/>
              </a:rPr>
              <a:t>ati</a:t>
            </a:r>
            <a:r>
              <a:rPr sz="2800" spc="-20" dirty="0">
                <a:latin typeface="Calibri"/>
                <a:cs typeface="Calibri"/>
              </a:rPr>
              <a:t>on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300" y="943705"/>
            <a:ext cx="5510530" cy="466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Font typeface="Symbol"/>
              <a:buChar char=""/>
              <a:tabLst>
                <a:tab pos="241935" algn="l"/>
              </a:tabLst>
            </a:pPr>
            <a:r>
              <a:rPr sz="2800" spc="-229" dirty="0">
                <a:latin typeface="Cambria Math"/>
                <a:cs typeface="Cambria Math"/>
              </a:rPr>
              <a:t>𝜎</a:t>
            </a:r>
            <a:r>
              <a:rPr sz="3000" baseline="-16666" dirty="0">
                <a:latin typeface="Calibri"/>
                <a:cs typeface="Calibri"/>
              </a:rPr>
              <a:t>B </a:t>
            </a:r>
            <a:r>
              <a:rPr sz="3000" spc="-225" baseline="-16666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=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broad</a:t>
            </a:r>
            <a:r>
              <a:rPr sz="2800" spc="-5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15" dirty="0">
                <a:latin typeface="Calibri"/>
                <a:cs typeface="Calibri"/>
              </a:rPr>
              <a:t>ross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sect</a:t>
            </a:r>
            <a:r>
              <a:rPr sz="2800" spc="-10" dirty="0">
                <a:latin typeface="Calibri"/>
                <a:cs typeface="Calibri"/>
              </a:rPr>
              <a:t>io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(</a:t>
            </a:r>
            <a:r>
              <a:rPr sz="2800" spc="-10" dirty="0">
                <a:latin typeface="Calibri"/>
                <a:cs typeface="Calibri"/>
              </a:rPr>
              <a:t>cm</a:t>
            </a:r>
            <a:r>
              <a:rPr sz="3000" spc="225" baseline="29166" dirty="0">
                <a:latin typeface="Cambria Math"/>
                <a:cs typeface="Cambria Math"/>
              </a:rPr>
              <a:t>2</a:t>
            </a:r>
            <a:r>
              <a:rPr sz="2800" spc="-10" dirty="0">
                <a:latin typeface="Calibri"/>
                <a:cs typeface="Calibri"/>
              </a:rPr>
              <a:t>).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30309" y="1618838"/>
            <a:ext cx="5120005" cy="10953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Font typeface="Symbol"/>
              <a:buChar char=""/>
              <a:tabLst>
                <a:tab pos="241935" algn="l"/>
              </a:tabLst>
            </a:pPr>
            <a:r>
              <a:rPr sz="2800" spc="-1110" dirty="0">
                <a:latin typeface="Cambria Math"/>
                <a:cs typeface="Cambria Math"/>
              </a:rPr>
              <a:t>𝑣</a:t>
            </a:r>
            <a:r>
              <a:rPr sz="2800" spc="-15" dirty="0">
                <a:latin typeface="Cambria Math"/>
                <a:cs typeface="Cambria Math"/>
              </a:rPr>
              <a:t>‾</a:t>
            </a:r>
            <a:r>
              <a:rPr sz="2800" spc="170" dirty="0">
                <a:latin typeface="Cambria Math"/>
                <a:cs typeface="Cambria Math"/>
              </a:rPr>
              <a:t> </a:t>
            </a:r>
            <a:r>
              <a:rPr sz="2800" spc="-15" dirty="0">
                <a:latin typeface="Calibri"/>
                <a:cs typeface="Calibri"/>
              </a:rPr>
              <a:t>=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mean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spc="-5" dirty="0">
                <a:latin typeface="Calibri"/>
                <a:cs typeface="Calibri"/>
              </a:rPr>
              <a:t>e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15" dirty="0">
                <a:latin typeface="Calibri"/>
                <a:cs typeface="Calibri"/>
              </a:rPr>
              <a:t>tive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spee</a:t>
            </a:r>
            <a:r>
              <a:rPr sz="2800" spc="-15" dirty="0">
                <a:latin typeface="Calibri"/>
                <a:cs typeface="Calibri"/>
              </a:rPr>
              <a:t>d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(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25" dirty="0">
                <a:latin typeface="Calibri"/>
                <a:cs typeface="Calibri"/>
              </a:rPr>
              <a:t>m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libri"/>
                <a:cs typeface="Calibri"/>
              </a:rPr>
              <a:t>s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225" baseline="29166" dirty="0">
                <a:latin typeface="Cambria Math"/>
                <a:cs typeface="Cambria Math"/>
              </a:rPr>
              <a:t>1</a:t>
            </a:r>
            <a:r>
              <a:rPr sz="2800" spc="-10" dirty="0">
                <a:latin typeface="Calibri"/>
                <a:cs typeface="Calibri"/>
              </a:rPr>
              <a:t>).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1970"/>
              </a:spcBef>
              <a:buFont typeface="Symbol"/>
              <a:buChar char="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Corresp</a:t>
            </a:r>
            <a:r>
              <a:rPr sz="2800" spc="-5" dirty="0">
                <a:latin typeface="Calibri"/>
                <a:cs typeface="Calibri"/>
              </a:rPr>
              <a:t>o</a:t>
            </a:r>
            <a:r>
              <a:rPr sz="2800" spc="-20" dirty="0">
                <a:latin typeface="Calibri"/>
                <a:cs typeface="Calibri"/>
              </a:rPr>
              <a:t>nd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fr</a:t>
            </a:r>
            <a:r>
              <a:rPr sz="2800" spc="-5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quenc</a:t>
            </a:r>
            <a:r>
              <a:rPr sz="2800" spc="-15" dirty="0">
                <a:latin typeface="Calibri"/>
                <a:cs typeface="Calibri"/>
              </a:rPr>
              <a:t>y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libri"/>
                <a:cs typeface="Calibri"/>
              </a:rPr>
              <a:t>FW</a:t>
            </a:r>
            <a:r>
              <a:rPr sz="2800" spc="-10" dirty="0">
                <a:latin typeface="Calibri"/>
                <a:cs typeface="Calibri"/>
              </a:rPr>
              <a:t>H</a:t>
            </a:r>
            <a:r>
              <a:rPr sz="2800" spc="-25" dirty="0">
                <a:latin typeface="Calibri"/>
                <a:cs typeface="Calibri"/>
              </a:rPr>
              <a:t>M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155832" y="3143962"/>
            <a:ext cx="1158240" cy="4387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200" spc="0" baseline="11904" dirty="0">
                <a:latin typeface="Cambria Math"/>
                <a:cs typeface="Cambria Math"/>
              </a:rPr>
              <a:t>𝛥</a:t>
            </a:r>
            <a:r>
              <a:rPr sz="4200" spc="-135" baseline="11904" dirty="0">
                <a:latin typeface="Cambria Math"/>
                <a:cs typeface="Cambria Math"/>
              </a:rPr>
              <a:t>𝜈</a:t>
            </a:r>
            <a:r>
              <a:rPr sz="2000" dirty="0">
                <a:latin typeface="Calibri"/>
                <a:cs typeface="Calibri"/>
              </a:rPr>
              <a:t>coll 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4200" spc="-37" baseline="11904" dirty="0">
                <a:latin typeface="Cambria Math"/>
                <a:cs typeface="Cambria Math"/>
              </a:rPr>
              <a:t>=</a:t>
            </a:r>
            <a:endParaRPr sz="4200" baseline="11904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387486" y="2873952"/>
            <a:ext cx="558165" cy="4387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200" spc="-195" baseline="11904" dirty="0">
                <a:latin typeface="Cambria Math"/>
                <a:cs typeface="Cambria Math"/>
              </a:rPr>
              <a:t>𝛾</a:t>
            </a:r>
            <a:r>
              <a:rPr sz="2000" dirty="0">
                <a:latin typeface="Calibri"/>
                <a:cs typeface="Calibri"/>
              </a:rPr>
              <a:t>coll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400159" y="3331586"/>
            <a:ext cx="547370" cy="0"/>
          </a:xfrm>
          <a:custGeom>
            <a:avLst/>
            <a:gdLst/>
            <a:ahLst/>
            <a:cxnLst/>
            <a:rect l="l" t="t" r="r" b="b"/>
            <a:pathLst>
              <a:path w="547370">
                <a:moveTo>
                  <a:pt x="0" y="0"/>
                </a:moveTo>
                <a:lnTo>
                  <a:pt x="547115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552079" y="3143955"/>
            <a:ext cx="482600" cy="6197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 algn="r">
              <a:lnSpc>
                <a:spcPts val="2620"/>
              </a:lnSpc>
            </a:pP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  <a:p>
            <a:pPr marL="12700">
              <a:lnSpc>
                <a:spcPts val="2620"/>
              </a:lnSpc>
            </a:pPr>
            <a:r>
              <a:rPr sz="2800" spc="-30" dirty="0">
                <a:latin typeface="Cambria Math"/>
                <a:cs typeface="Cambria Math"/>
              </a:rPr>
              <a:t>𝜋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01700" y="3945233"/>
            <a:ext cx="3138170" cy="16738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000" b="1" spc="-5" dirty="0">
                <a:solidFill>
                  <a:srgbClr val="FF0000"/>
                </a:solidFill>
                <a:latin typeface="Calibri"/>
                <a:cs typeface="Calibri"/>
              </a:rPr>
              <a:t>Pres</a:t>
            </a:r>
            <a:r>
              <a:rPr sz="3000" b="1" spc="5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3000" b="1" dirty="0">
                <a:solidFill>
                  <a:srgbClr val="FF0000"/>
                </a:solidFill>
                <a:latin typeface="Calibri"/>
                <a:cs typeface="Calibri"/>
              </a:rPr>
              <a:t>ure</a:t>
            </a:r>
            <a:r>
              <a:rPr sz="3000" b="1" spc="-8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000" b="1" spc="-15" dirty="0">
                <a:solidFill>
                  <a:srgbClr val="FF0000"/>
                </a:solidFill>
                <a:latin typeface="Calibri"/>
                <a:cs typeface="Calibri"/>
              </a:rPr>
              <a:t>sh</a:t>
            </a:r>
            <a:r>
              <a:rPr sz="3000" b="1" spc="-20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3000" b="1" spc="-5" dirty="0">
                <a:solidFill>
                  <a:srgbClr val="FF0000"/>
                </a:solidFill>
                <a:latin typeface="Calibri"/>
                <a:cs typeface="Calibri"/>
              </a:rPr>
              <a:t>f</a:t>
            </a:r>
            <a:r>
              <a:rPr sz="3000" b="1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3000" b="1" spc="-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0000"/>
                </a:solidFill>
                <a:latin typeface="Cambria Math"/>
                <a:cs typeface="Cambria Math"/>
              </a:rPr>
              <a:t>𝜹𝝂</a:t>
            </a:r>
            <a:endParaRPr sz="3000">
              <a:latin typeface="Cambria Math"/>
              <a:cs typeface="Cambria Math"/>
            </a:endParaRPr>
          </a:p>
          <a:p>
            <a:pPr marL="12700">
              <a:lnSpc>
                <a:spcPct val="100000"/>
              </a:lnSpc>
              <a:spcBef>
                <a:spcPts val="1895"/>
              </a:spcBef>
              <a:tabLst>
                <a:tab pos="1672589" algn="l"/>
              </a:tabLst>
            </a:pPr>
            <a:r>
              <a:rPr sz="2800" i="1" spc="-25" dirty="0">
                <a:latin typeface="Calibri"/>
                <a:cs typeface="Calibri"/>
              </a:rPr>
              <a:t>Sam</a:t>
            </a:r>
            <a:r>
              <a:rPr sz="2800" i="1" spc="-15" dirty="0">
                <a:latin typeface="Calibri"/>
                <a:cs typeface="Calibri"/>
              </a:rPr>
              <a:t>e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spc="-20" dirty="0">
                <a:latin typeface="Calibri"/>
                <a:cs typeface="Calibri"/>
              </a:rPr>
              <a:t>funct</a:t>
            </a:r>
            <a:r>
              <a:rPr sz="2800" i="1" dirty="0">
                <a:latin typeface="Calibri"/>
                <a:cs typeface="Calibri"/>
              </a:rPr>
              <a:t>i</a:t>
            </a:r>
            <a:r>
              <a:rPr sz="2800" i="1" spc="-20" dirty="0">
                <a:latin typeface="Calibri"/>
                <a:cs typeface="Calibri"/>
              </a:rPr>
              <a:t>o</a:t>
            </a:r>
            <a:r>
              <a:rPr sz="2800" i="1" spc="-10" dirty="0">
                <a:latin typeface="Calibri"/>
                <a:cs typeface="Calibri"/>
              </a:rPr>
              <a:t>n</a:t>
            </a:r>
            <a:r>
              <a:rPr sz="2800" i="1" spc="-20" dirty="0">
                <a:latin typeface="Calibri"/>
                <a:cs typeface="Calibri"/>
              </a:rPr>
              <a:t>al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10"/>
              </a:spcBef>
            </a:pPr>
            <a:r>
              <a:rPr sz="2800" spc="-15" dirty="0">
                <a:latin typeface="Calibri"/>
                <a:cs typeface="Calibri"/>
              </a:rPr>
              <a:t>*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cross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se</a:t>
            </a:r>
            <a:r>
              <a:rPr sz="2800" spc="-10" dirty="0">
                <a:latin typeface="Calibri"/>
                <a:cs typeface="Calibri"/>
              </a:rPr>
              <a:t>cti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229" dirty="0">
                <a:latin typeface="Cambria Math"/>
                <a:cs typeface="Cambria Math"/>
              </a:rPr>
              <a:t>𝜎</a:t>
            </a:r>
            <a:r>
              <a:rPr sz="3000" spc="179" baseline="-16666" dirty="0">
                <a:latin typeface="Calibri"/>
                <a:cs typeface="Calibri"/>
              </a:rPr>
              <a:t>S</a:t>
            </a:r>
            <a:r>
              <a:rPr sz="2800" spc="-10" dirty="0">
                <a:latin typeface="Calibri"/>
                <a:cs typeface="Calibri"/>
              </a:rPr>
              <a:t>: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879082" y="4647817"/>
            <a:ext cx="71818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i="1" spc="-20" dirty="0">
                <a:latin typeface="Calibri"/>
                <a:cs typeface="Calibri"/>
              </a:rPr>
              <a:t>form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437933" y="4647817"/>
            <a:ext cx="50927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i="1" spc="-20" dirty="0">
                <a:latin typeface="Calibri"/>
                <a:cs typeface="Calibri"/>
              </a:rPr>
              <a:t>but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787995" y="4647817"/>
            <a:ext cx="66357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i="1" spc="-20" dirty="0">
                <a:latin typeface="Calibri"/>
                <a:cs typeface="Calibri"/>
              </a:rPr>
              <a:t>w</a:t>
            </a:r>
            <a:r>
              <a:rPr sz="2800" i="1" spc="-5" dirty="0">
                <a:latin typeface="Calibri"/>
                <a:cs typeface="Calibri"/>
              </a:rPr>
              <a:t>i</a:t>
            </a:r>
            <a:r>
              <a:rPr sz="2800" i="1" spc="-15" dirty="0">
                <a:latin typeface="Calibri"/>
                <a:cs typeface="Calibri"/>
              </a:rPr>
              <a:t>th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289672" y="4647817"/>
            <a:ext cx="49657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i="1" spc="-15" dirty="0">
                <a:latin typeface="Calibri"/>
                <a:cs typeface="Calibri"/>
              </a:rPr>
              <a:t>the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630671" y="4647817"/>
            <a:ext cx="65976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0" dirty="0">
                <a:latin typeface="Calibri"/>
                <a:cs typeface="Calibri"/>
              </a:rPr>
              <a:t>sh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ft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00019" y="1174310"/>
            <a:ext cx="77089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35" dirty="0">
                <a:latin typeface="Cambria Math"/>
                <a:cs typeface="Cambria Math"/>
              </a:rPr>
              <a:t>𝛿</a:t>
            </a:r>
            <a:r>
              <a:rPr sz="2800" spc="-30" dirty="0">
                <a:latin typeface="Cambria Math"/>
                <a:cs typeface="Cambria Math"/>
              </a:rPr>
              <a:t>𝜈</a:t>
            </a:r>
            <a:r>
              <a:rPr sz="2800" spc="24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044315" y="904562"/>
            <a:ext cx="855344" cy="4387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30" dirty="0">
                <a:latin typeface="Cambria Math"/>
                <a:cs typeface="Cambria Math"/>
              </a:rPr>
              <a:t>𝑛</a:t>
            </a:r>
            <a:r>
              <a:rPr sz="2800" spc="-95" dirty="0">
                <a:latin typeface="Cambria Math"/>
                <a:cs typeface="Cambria Math"/>
              </a:rPr>
              <a:t> </a:t>
            </a:r>
            <a:r>
              <a:rPr sz="2800" spc="-229" dirty="0">
                <a:latin typeface="Cambria Math"/>
                <a:cs typeface="Cambria Math"/>
              </a:rPr>
              <a:t>𝜎</a:t>
            </a:r>
            <a:r>
              <a:rPr sz="3000" baseline="-16666" dirty="0">
                <a:latin typeface="Calibri"/>
                <a:cs typeface="Calibri"/>
              </a:rPr>
              <a:t>S</a:t>
            </a:r>
            <a:r>
              <a:rPr sz="3000" spc="209" baseline="-16666" dirty="0">
                <a:latin typeface="Calibri"/>
                <a:cs typeface="Calibri"/>
              </a:rPr>
              <a:t> </a:t>
            </a:r>
            <a:r>
              <a:rPr sz="2800" spc="-1110" dirty="0">
                <a:latin typeface="Cambria Math"/>
                <a:cs typeface="Cambria Math"/>
              </a:rPr>
              <a:t>𝑣</a:t>
            </a:r>
            <a:r>
              <a:rPr sz="2800" spc="-15" dirty="0">
                <a:latin typeface="Cambria Math"/>
                <a:cs typeface="Cambria Math"/>
              </a:rPr>
              <a:t>‾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057015" y="1361937"/>
            <a:ext cx="847725" cy="0"/>
          </a:xfrm>
          <a:custGeom>
            <a:avLst/>
            <a:gdLst/>
            <a:ahLst/>
            <a:cxnLst/>
            <a:rect l="l" t="t" r="r" b="b"/>
            <a:pathLst>
              <a:path w="847725">
                <a:moveTo>
                  <a:pt x="0" y="0"/>
                </a:moveTo>
                <a:lnTo>
                  <a:pt x="847654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130300" y="1413578"/>
            <a:ext cx="9910445" cy="9690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80415" algn="ctr">
              <a:lnSpc>
                <a:spcPct val="100000"/>
              </a:lnSpc>
            </a:pPr>
            <a:r>
              <a:rPr sz="2800" spc="-25" dirty="0">
                <a:latin typeface="Cambria Math"/>
                <a:cs typeface="Cambria Math"/>
              </a:rPr>
              <a:t>2</a:t>
            </a:r>
            <a:r>
              <a:rPr sz="2800" spc="-30" dirty="0">
                <a:latin typeface="Cambria Math"/>
                <a:cs typeface="Cambria Math"/>
              </a:rPr>
              <a:t>𝜋</a:t>
            </a:r>
            <a:endParaRPr sz="2800">
              <a:latin typeface="Cambria Math"/>
              <a:cs typeface="Cambria Math"/>
            </a:endParaRPr>
          </a:p>
          <a:p>
            <a:pPr marL="241300" indent="-228600">
              <a:lnSpc>
                <a:spcPct val="100000"/>
              </a:lnSpc>
              <a:spcBef>
                <a:spcPts val="1190"/>
              </a:spcBef>
              <a:buFont typeface="Symbol"/>
              <a:buChar char="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Mean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rel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-15" dirty="0">
                <a:latin typeface="Calibri"/>
                <a:cs typeface="Calibri"/>
              </a:rPr>
              <a:t>tive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vel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5" dirty="0">
                <a:latin typeface="Calibri"/>
                <a:cs typeface="Calibri"/>
              </a:rPr>
              <a:t>c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ty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libri"/>
                <a:cs typeface="Calibri"/>
              </a:rPr>
              <a:t>(M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25" dirty="0">
                <a:latin typeface="Calibri"/>
                <a:cs typeface="Calibri"/>
              </a:rPr>
              <a:t>xwe</a:t>
            </a:r>
            <a:r>
              <a:rPr sz="2800" dirty="0">
                <a:latin typeface="Calibri"/>
                <a:cs typeface="Calibri"/>
              </a:rPr>
              <a:t>lli</a:t>
            </a:r>
            <a:r>
              <a:rPr sz="2800" spc="-15" dirty="0">
                <a:latin typeface="Calibri"/>
                <a:cs typeface="Calibri"/>
              </a:rPr>
              <a:t>an)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of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at</a:t>
            </a:r>
            <a:r>
              <a:rPr sz="2800" spc="-10" dirty="0">
                <a:latin typeface="Calibri"/>
                <a:cs typeface="Calibri"/>
              </a:rPr>
              <a:t>o</a:t>
            </a:r>
            <a:r>
              <a:rPr sz="2800" spc="-20" dirty="0">
                <a:latin typeface="Calibri"/>
                <a:cs typeface="Calibri"/>
              </a:rPr>
              <a:t>ms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0" dirty="0">
                <a:latin typeface="Calibri"/>
                <a:cs typeface="Calibri"/>
              </a:rPr>
              <a:t>a</a:t>
            </a:r>
            <a:r>
              <a:rPr sz="2800" spc="-30" dirty="0">
                <a:latin typeface="Cambria Math"/>
                <a:cs typeface="Cambria Math"/>
              </a:rPr>
              <a:t>𝑎</a:t>
            </a:r>
            <a:r>
              <a:rPr sz="2800" spc="90" dirty="0">
                <a:latin typeface="Cambria Math"/>
                <a:cs typeface="Cambria Math"/>
              </a:rPr>
              <a:t> </a:t>
            </a:r>
            <a:r>
              <a:rPr sz="2800" spc="-15" dirty="0">
                <a:latin typeface="Calibri"/>
                <a:cs typeface="Calibri"/>
              </a:rPr>
              <a:t>and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pertu</a:t>
            </a:r>
            <a:r>
              <a:rPr sz="2800" spc="0" dirty="0">
                <a:latin typeface="Calibri"/>
                <a:cs typeface="Calibri"/>
              </a:rPr>
              <a:t>r</a:t>
            </a:r>
            <a:r>
              <a:rPr sz="2800" spc="-20" dirty="0">
                <a:latin typeface="Calibri"/>
                <a:cs typeface="Calibri"/>
              </a:rPr>
              <a:t>be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libri"/>
                <a:cs typeface="Calibri"/>
              </a:rPr>
              <a:t>b</a:t>
            </a:r>
            <a:r>
              <a:rPr sz="2800" spc="30" dirty="0">
                <a:latin typeface="Cambria Math"/>
                <a:cs typeface="Cambria Math"/>
              </a:rPr>
              <a:t>𝑏</a:t>
            </a:r>
            <a:r>
              <a:rPr sz="2800" spc="-10" dirty="0">
                <a:latin typeface="Calibri"/>
                <a:cs typeface="Calibri"/>
              </a:rPr>
              <a:t>: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893438" y="1174310"/>
            <a:ext cx="9842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304147" y="3290194"/>
            <a:ext cx="765175" cy="0"/>
          </a:xfrm>
          <a:custGeom>
            <a:avLst/>
            <a:gdLst/>
            <a:ahLst/>
            <a:cxnLst/>
            <a:rect l="l" t="t" r="r" b="b"/>
            <a:pathLst>
              <a:path w="765175">
                <a:moveTo>
                  <a:pt x="0" y="0"/>
                </a:moveTo>
                <a:lnTo>
                  <a:pt x="765047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304147" y="2685166"/>
            <a:ext cx="765175" cy="0"/>
          </a:xfrm>
          <a:custGeom>
            <a:avLst/>
            <a:gdLst/>
            <a:ahLst/>
            <a:cxnLst/>
            <a:rect l="l" t="t" r="r" b="b"/>
            <a:pathLst>
              <a:path w="765175">
                <a:moveTo>
                  <a:pt x="0" y="0"/>
                </a:moveTo>
                <a:lnTo>
                  <a:pt x="765047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4790062" y="3093670"/>
            <a:ext cx="2367915" cy="12795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5904">
              <a:lnSpc>
                <a:spcPct val="100000"/>
              </a:lnSpc>
              <a:tabLst>
                <a:tab pos="2281555" algn="l"/>
              </a:tabLst>
            </a:pPr>
            <a:r>
              <a:rPr sz="2800" spc="-1110" dirty="0">
                <a:latin typeface="Cambria Math"/>
                <a:cs typeface="Cambria Math"/>
              </a:rPr>
              <a:t>𝑣</a:t>
            </a:r>
            <a:r>
              <a:rPr sz="2800" spc="25" dirty="0">
                <a:latin typeface="Cambria Math"/>
                <a:cs typeface="Cambria Math"/>
              </a:rPr>
              <a:t>‾</a:t>
            </a:r>
            <a:r>
              <a:rPr sz="3000" spc="322" baseline="-16666" dirty="0">
                <a:latin typeface="Cambria Math"/>
                <a:cs typeface="Cambria Math"/>
              </a:rPr>
              <a:t>𝑎</a:t>
            </a:r>
            <a:r>
              <a:rPr sz="3000" spc="330" baseline="-16666" dirty="0">
                <a:latin typeface="Cambria Math"/>
                <a:cs typeface="Cambria Math"/>
              </a:rPr>
              <a:t>𝑏</a:t>
            </a:r>
            <a:r>
              <a:rPr sz="3000" baseline="-16666" dirty="0">
                <a:latin typeface="Cambria Math"/>
                <a:cs typeface="Cambria Math"/>
              </a:rPr>
              <a:t> </a:t>
            </a:r>
            <a:r>
              <a:rPr sz="3000" spc="97" baseline="-16666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355" dirty="0">
                <a:latin typeface="Cambria Math"/>
                <a:cs typeface="Cambria Math"/>
              </a:rPr>
              <a:t>√</a:t>
            </a:r>
            <a:r>
              <a:rPr sz="4200" spc="52" baseline="-37698" dirty="0">
                <a:latin typeface="Cambria Math"/>
                <a:cs typeface="Cambria Math"/>
              </a:rPr>
              <a:t>𝜋</a:t>
            </a:r>
            <a:r>
              <a:rPr sz="4200" spc="-44" baseline="-37698" dirty="0">
                <a:latin typeface="Cambria Math"/>
                <a:cs typeface="Cambria Math"/>
              </a:rPr>
              <a:t>𝜇</a:t>
            </a:r>
            <a:r>
              <a:rPr sz="4200" baseline="-37698" dirty="0">
                <a:latin typeface="Cambria Math"/>
                <a:cs typeface="Cambria Math"/>
              </a:rPr>
              <a:t>	</a:t>
            </a:r>
            <a:r>
              <a:rPr sz="2800" spc="-10" dirty="0">
                <a:latin typeface="Cambria Math"/>
                <a:cs typeface="Cambria Math"/>
              </a:rPr>
              <a:t>,</a:t>
            </a:r>
            <a:endParaRPr sz="2800">
              <a:latin typeface="Cambria Math"/>
              <a:cs typeface="Cambria Math"/>
            </a:endParaRPr>
          </a:p>
          <a:p>
            <a:pPr>
              <a:lnSpc>
                <a:spcPct val="100000"/>
              </a:lnSpc>
              <a:spcBef>
                <a:spcPts val="46"/>
              </a:spcBef>
            </a:pPr>
            <a:endParaRPr sz="3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spc="215" dirty="0">
                <a:latin typeface="Cambria Math"/>
                <a:cs typeface="Cambria Math"/>
              </a:rPr>
              <a:t>𝑚</a:t>
            </a:r>
            <a:r>
              <a:rPr sz="2475" spc="120" baseline="-13468" dirty="0">
                <a:latin typeface="Calibri"/>
                <a:cs typeface="Calibri"/>
              </a:rPr>
              <a:t>a</a:t>
            </a:r>
            <a:r>
              <a:rPr sz="2000" spc="215" dirty="0">
                <a:latin typeface="Cambria Math"/>
                <a:cs typeface="Cambria Math"/>
              </a:rPr>
              <a:t>𝑚</a:t>
            </a:r>
            <a:r>
              <a:rPr sz="2475" baseline="-13468" dirty="0">
                <a:latin typeface="Calibri"/>
                <a:cs typeface="Calibri"/>
              </a:rPr>
              <a:t>b</a:t>
            </a:r>
            <a:endParaRPr sz="2475" baseline="-13468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291461" y="2832804"/>
            <a:ext cx="785495" cy="4387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10" dirty="0">
                <a:latin typeface="Cambria Math"/>
                <a:cs typeface="Cambria Math"/>
              </a:rPr>
              <a:t>8</a:t>
            </a:r>
            <a:r>
              <a:rPr sz="2800" spc="-25" dirty="0">
                <a:latin typeface="Cambria Math"/>
                <a:cs typeface="Cambria Math"/>
              </a:rPr>
              <a:t>𝑘</a:t>
            </a:r>
            <a:r>
              <a:rPr sz="3000" spc="179" baseline="-16666" dirty="0">
                <a:latin typeface="Calibri"/>
                <a:cs typeface="Calibri"/>
              </a:rPr>
              <a:t>B</a:t>
            </a:r>
            <a:r>
              <a:rPr sz="2800" spc="-30" dirty="0">
                <a:latin typeface="Cambria Math"/>
                <a:cs typeface="Cambria Math"/>
              </a:rPr>
              <a:t>𝑇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715134" y="3493494"/>
            <a:ext cx="335915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spc="215" dirty="0">
                <a:latin typeface="Cambria Math"/>
                <a:cs typeface="Cambria Math"/>
              </a:rPr>
              <a:t>𝑎𝑏</a:t>
            </a:r>
            <a:endParaRPr sz="2000">
              <a:latin typeface="Cambria Math"/>
              <a:cs typeface="Cambria Math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01700" y="4175704"/>
            <a:ext cx="3722370" cy="3905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3443604" algn="l"/>
              </a:tabLst>
            </a:pPr>
            <a:r>
              <a:rPr sz="2800" spc="-20" dirty="0">
                <a:latin typeface="Calibri"/>
                <a:cs typeface="Calibri"/>
              </a:rPr>
              <a:t>w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th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reduced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mass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𝜇</a:t>
            </a:r>
            <a:r>
              <a:rPr sz="2800" dirty="0">
                <a:latin typeface="Cambria Math"/>
                <a:cs typeface="Cambria Math"/>
              </a:rPr>
              <a:t>	</a:t>
            </a:r>
            <a:r>
              <a:rPr sz="2800" spc="-25" dirty="0">
                <a:latin typeface="Cambria Math"/>
                <a:cs typeface="Cambria Math"/>
              </a:rPr>
              <a:t>=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901569" y="4327115"/>
            <a:ext cx="335915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spc="215" dirty="0">
                <a:latin typeface="Cambria Math"/>
                <a:cs typeface="Cambria Math"/>
              </a:rPr>
              <a:t>𝑎𝑏</a:t>
            </a:r>
            <a:endParaRPr sz="2000">
              <a:latin typeface="Cambria Math"/>
              <a:cs typeface="Cambria Math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697098" y="4433795"/>
            <a:ext cx="796925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spc="220" dirty="0">
                <a:latin typeface="Cambria Math"/>
                <a:cs typeface="Cambria Math"/>
              </a:rPr>
              <a:t>𝑚 </a:t>
            </a:r>
            <a:r>
              <a:rPr sz="2000" spc="-10" dirty="0">
                <a:latin typeface="Cambria Math"/>
                <a:cs typeface="Cambria Math"/>
              </a:rPr>
              <a:t> </a:t>
            </a:r>
            <a:r>
              <a:rPr sz="2000" spc="-55" dirty="0">
                <a:latin typeface="Cambria Math"/>
                <a:cs typeface="Cambria Math"/>
              </a:rPr>
              <a:t>+</a:t>
            </a:r>
            <a:r>
              <a:rPr sz="2000" spc="220" dirty="0">
                <a:latin typeface="Cambria Math"/>
                <a:cs typeface="Cambria Math"/>
              </a:rPr>
              <a:t>𝑚</a:t>
            </a:r>
            <a:endParaRPr sz="2000">
              <a:latin typeface="Cambria Math"/>
              <a:cs typeface="Cambria Math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934842" y="4526277"/>
            <a:ext cx="669290" cy="2362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545465" algn="l"/>
              </a:tabLst>
            </a:pPr>
            <a:r>
              <a:rPr sz="1650" dirty="0">
                <a:latin typeface="Calibri"/>
                <a:cs typeface="Calibri"/>
              </a:rPr>
              <a:t>a	b</a:t>
            </a:r>
            <a:endParaRPr sz="1650">
              <a:latin typeface="Calibri"/>
              <a:cs typeface="Calibri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4709800" y="4363342"/>
            <a:ext cx="891540" cy="0"/>
          </a:xfrm>
          <a:custGeom>
            <a:avLst/>
            <a:gdLst/>
            <a:ahLst/>
            <a:cxnLst/>
            <a:rect l="l" t="t" r="r" b="b"/>
            <a:pathLst>
              <a:path w="891539">
                <a:moveTo>
                  <a:pt x="0" y="0"/>
                </a:moveTo>
                <a:lnTo>
                  <a:pt x="891539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5588639" y="4185663"/>
            <a:ext cx="11557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130300" y="4974775"/>
            <a:ext cx="3201035" cy="4057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Font typeface="Symbol"/>
              <a:buChar char="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T</a:t>
            </a:r>
            <a:r>
              <a:rPr sz="2800" spc="-15" dirty="0">
                <a:latin typeface="Calibri"/>
                <a:cs typeface="Calibri"/>
              </a:rPr>
              <a:t>o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procee</a:t>
            </a:r>
            <a:r>
              <a:rPr sz="2800" spc="-15" dirty="0">
                <a:latin typeface="Calibri"/>
                <a:cs typeface="Calibri"/>
              </a:rPr>
              <a:t>d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we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need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973958"/>
            <a:ext cx="10379075" cy="3551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3220" indent="-350520">
              <a:lnSpc>
                <a:spcPct val="100000"/>
              </a:lnSpc>
              <a:buFont typeface="Calibri"/>
              <a:buAutoNum type="arabicPeriod"/>
              <a:tabLst>
                <a:tab pos="363855" algn="l"/>
              </a:tabLst>
            </a:pPr>
            <a:r>
              <a:rPr sz="2800" spc="-20" dirty="0">
                <a:latin typeface="Calibri"/>
                <a:cs typeface="Calibri"/>
              </a:rPr>
              <a:t>Conver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the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ven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pre</a:t>
            </a:r>
            <a:r>
              <a:rPr sz="2800" spc="-5" dirty="0">
                <a:latin typeface="Calibri"/>
                <a:cs typeface="Calibri"/>
              </a:rPr>
              <a:t>s</a:t>
            </a:r>
            <a:r>
              <a:rPr sz="2800" spc="-20" dirty="0">
                <a:latin typeface="Calibri"/>
                <a:cs typeface="Calibri"/>
              </a:rPr>
              <a:t>sure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to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0" dirty="0">
                <a:latin typeface="Calibri"/>
                <a:cs typeface="Calibri"/>
              </a:rPr>
              <a:t>u</a:t>
            </a:r>
            <a:r>
              <a:rPr sz="2800" spc="-20" dirty="0">
                <a:latin typeface="Calibri"/>
                <a:cs typeface="Calibri"/>
              </a:rPr>
              <a:t>mber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dens</a:t>
            </a:r>
            <a:r>
              <a:rPr sz="2800" spc="-10" dirty="0">
                <a:latin typeface="Calibri"/>
                <a:cs typeface="Calibri"/>
              </a:rPr>
              <a:t>ities.</a:t>
            </a:r>
            <a:endParaRPr sz="2800">
              <a:latin typeface="Calibri"/>
              <a:cs typeface="Calibri"/>
            </a:endParaRPr>
          </a:p>
          <a:p>
            <a:pPr marL="361950" indent="-349250">
              <a:lnSpc>
                <a:spcPct val="100000"/>
              </a:lnSpc>
              <a:spcBef>
                <a:spcPts val="1810"/>
              </a:spcBef>
              <a:buFont typeface="Calibri"/>
              <a:buAutoNum type="arabicPeriod"/>
              <a:tabLst>
                <a:tab pos="362585" algn="l"/>
              </a:tabLst>
            </a:pPr>
            <a:r>
              <a:rPr sz="2800" spc="-20" dirty="0">
                <a:latin typeface="Calibri"/>
                <a:cs typeface="Calibri"/>
              </a:rPr>
              <a:t>C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20" dirty="0">
                <a:latin typeface="Calibri"/>
                <a:cs typeface="Calibri"/>
              </a:rPr>
              <a:t>u</a:t>
            </a:r>
            <a:r>
              <a:rPr sz="2800" spc="-15" dirty="0">
                <a:latin typeface="Calibri"/>
                <a:cs typeface="Calibri"/>
              </a:rPr>
              <a:t>late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110" dirty="0">
                <a:latin typeface="Cambria Math"/>
                <a:cs typeface="Cambria Math"/>
              </a:rPr>
              <a:t>𝑣</a:t>
            </a:r>
            <a:r>
              <a:rPr sz="2800" spc="25" dirty="0">
                <a:latin typeface="Cambria Math"/>
                <a:cs typeface="Cambria Math"/>
              </a:rPr>
              <a:t>‾</a:t>
            </a:r>
            <a:r>
              <a:rPr sz="3000" baseline="-16666" dirty="0">
                <a:latin typeface="Calibri"/>
                <a:cs typeface="Calibri"/>
              </a:rPr>
              <a:t>N</a:t>
            </a:r>
            <a:r>
              <a:rPr sz="3000" spc="-7" baseline="-16666" dirty="0">
                <a:latin typeface="Calibri"/>
                <a:cs typeface="Calibri"/>
              </a:rPr>
              <a:t>e–H</a:t>
            </a:r>
            <a:r>
              <a:rPr sz="3000" baseline="-16666" dirty="0">
                <a:latin typeface="Calibri"/>
                <a:cs typeface="Calibri"/>
              </a:rPr>
              <a:t>e </a:t>
            </a:r>
            <a:r>
              <a:rPr sz="3000" spc="-247" baseline="-16666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and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110" dirty="0">
                <a:latin typeface="Cambria Math"/>
                <a:cs typeface="Cambria Math"/>
              </a:rPr>
              <a:t>𝑣</a:t>
            </a:r>
            <a:r>
              <a:rPr sz="2800" spc="25" dirty="0">
                <a:latin typeface="Cambria Math"/>
                <a:cs typeface="Cambria Math"/>
              </a:rPr>
              <a:t>‾</a:t>
            </a:r>
            <a:r>
              <a:rPr sz="3000" baseline="-16666" dirty="0">
                <a:latin typeface="Calibri"/>
                <a:cs typeface="Calibri"/>
              </a:rPr>
              <a:t>N</a:t>
            </a:r>
            <a:r>
              <a:rPr sz="3000" spc="-7" baseline="-16666" dirty="0">
                <a:latin typeface="Calibri"/>
                <a:cs typeface="Calibri"/>
              </a:rPr>
              <a:t>e–</a:t>
            </a:r>
            <a:r>
              <a:rPr sz="3000" baseline="-16666" dirty="0">
                <a:latin typeface="Calibri"/>
                <a:cs typeface="Calibri"/>
              </a:rPr>
              <a:t>N</a:t>
            </a:r>
            <a:r>
              <a:rPr sz="3000" spc="135" baseline="-16666" dirty="0">
                <a:latin typeface="Calibri"/>
                <a:cs typeface="Calibri"/>
              </a:rPr>
              <a:t>e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361950" indent="-349250">
              <a:lnSpc>
                <a:spcPct val="100000"/>
              </a:lnSpc>
              <a:spcBef>
                <a:spcPts val="1814"/>
              </a:spcBef>
              <a:buFont typeface="Calibri"/>
              <a:buAutoNum type="arabicPeriod"/>
              <a:tabLst>
                <a:tab pos="362585" algn="l"/>
              </a:tabLst>
            </a:pP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nser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5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to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the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fo</a:t>
            </a:r>
            <a:r>
              <a:rPr sz="2800" dirty="0">
                <a:latin typeface="Calibri"/>
                <a:cs typeface="Calibri"/>
              </a:rPr>
              <a:t>r</a:t>
            </a:r>
            <a:r>
              <a:rPr sz="2800" spc="-20" dirty="0">
                <a:latin typeface="Calibri"/>
                <a:cs typeface="Calibri"/>
              </a:rPr>
              <a:t>mu</a:t>
            </a:r>
            <a:r>
              <a:rPr sz="2800" spc="-15" dirty="0">
                <a:latin typeface="Calibri"/>
                <a:cs typeface="Calibri"/>
              </a:rPr>
              <a:t>las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b</a:t>
            </a:r>
            <a:r>
              <a:rPr sz="2800" spc="-1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ve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fo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bo</a:t>
            </a:r>
            <a:r>
              <a:rPr sz="2800" spc="-5" dirty="0">
                <a:latin typeface="Calibri"/>
                <a:cs typeface="Calibri"/>
              </a:rPr>
              <a:t>t</a:t>
            </a:r>
            <a:r>
              <a:rPr sz="2800" spc="-15" dirty="0">
                <a:latin typeface="Calibri"/>
                <a:cs typeface="Calibri"/>
              </a:rPr>
              <a:t>h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bro</a:t>
            </a:r>
            <a:r>
              <a:rPr sz="2800" spc="-5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den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and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sh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ft.</a:t>
            </a:r>
            <a:endParaRPr sz="2800">
              <a:latin typeface="Calibri"/>
              <a:cs typeface="Calibri"/>
            </a:endParaRPr>
          </a:p>
          <a:p>
            <a:pPr marL="12700" marR="5080">
              <a:lnSpc>
                <a:spcPct val="127200"/>
              </a:lnSpc>
              <a:spcBef>
                <a:spcPts val="894"/>
              </a:spcBef>
            </a:pPr>
            <a:r>
              <a:rPr sz="2800" spc="-15" dirty="0">
                <a:latin typeface="Calibri"/>
                <a:cs typeface="Calibri"/>
              </a:rPr>
              <a:t>[IMAGE</a:t>
            </a:r>
            <a:r>
              <a:rPr sz="2800" spc="16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spc="-25" dirty="0">
                <a:latin typeface="Calibri"/>
                <a:cs typeface="Calibri"/>
              </a:rPr>
              <a:t>EQ</a:t>
            </a:r>
            <a:r>
              <a:rPr sz="2800" spc="-10" dirty="0">
                <a:latin typeface="Calibri"/>
                <a:cs typeface="Calibri"/>
              </a:rPr>
              <a:t>UI</a:t>
            </a:r>
            <a:r>
              <a:rPr sz="2800" spc="-15" dirty="0">
                <a:latin typeface="Calibri"/>
                <a:cs typeface="Calibri"/>
              </a:rPr>
              <a:t>R</a:t>
            </a:r>
            <a:r>
              <a:rPr sz="2800" spc="-25" dirty="0">
                <a:latin typeface="Calibri"/>
                <a:cs typeface="Calibri"/>
              </a:rPr>
              <a:t>ED</a:t>
            </a:r>
            <a:r>
              <a:rPr sz="2800" spc="-10" dirty="0">
                <a:latin typeface="Calibri"/>
                <a:cs typeface="Calibri"/>
              </a:rPr>
              <a:t>:</a:t>
            </a:r>
            <a:r>
              <a:rPr sz="2800" spc="1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Cartoo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17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f</a:t>
            </a:r>
            <a:r>
              <a:rPr sz="2800" spc="1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b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nar</a:t>
            </a:r>
            <a:r>
              <a:rPr sz="2800" spc="-15" dirty="0">
                <a:latin typeface="Calibri"/>
                <a:cs typeface="Calibri"/>
              </a:rPr>
              <a:t>y</a:t>
            </a:r>
            <a:r>
              <a:rPr sz="2800" spc="18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co</a:t>
            </a:r>
            <a:r>
              <a:rPr sz="2800" dirty="0">
                <a:latin typeface="Calibri"/>
                <a:cs typeface="Calibri"/>
              </a:rPr>
              <a:t>ll</a:t>
            </a:r>
            <a:r>
              <a:rPr sz="2800" spc="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17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broaden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5" dirty="0">
                <a:latin typeface="Calibri"/>
                <a:cs typeface="Calibri"/>
              </a:rPr>
              <a:t>g</a:t>
            </a:r>
            <a:r>
              <a:rPr sz="2800" spc="-10" dirty="0">
                <a:latin typeface="Calibri"/>
                <a:cs typeface="Calibri"/>
              </a:rPr>
              <a:t>:</a:t>
            </a:r>
            <a:r>
              <a:rPr sz="2800" spc="16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two</a:t>
            </a:r>
            <a:r>
              <a:rPr sz="2800" spc="17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atoms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approach</a:t>
            </a:r>
            <a:r>
              <a:rPr sz="2800" spc="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ng</a:t>
            </a:r>
            <a:r>
              <a:rPr sz="2800" spc="-10" dirty="0">
                <a:latin typeface="Calibri"/>
                <a:cs typeface="Calibri"/>
              </a:rPr>
              <a:t>,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p</a:t>
            </a:r>
            <a:r>
              <a:rPr sz="2800" spc="-20" dirty="0">
                <a:latin typeface="Calibri"/>
                <a:cs typeface="Calibri"/>
              </a:rPr>
              <a:t>has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nte</a:t>
            </a:r>
            <a:r>
              <a:rPr sz="2800" dirty="0">
                <a:latin typeface="Calibri"/>
                <a:cs typeface="Calibri"/>
              </a:rPr>
              <a:t>r</a:t>
            </a:r>
            <a:r>
              <a:rPr sz="2800" spc="-15" dirty="0">
                <a:latin typeface="Calibri"/>
                <a:cs typeface="Calibri"/>
              </a:rPr>
              <a:t>rupti</a:t>
            </a:r>
            <a:r>
              <a:rPr sz="280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f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o</a:t>
            </a:r>
            <a:r>
              <a:rPr sz="2800" spc="-20" dirty="0">
                <a:latin typeface="Calibri"/>
                <a:cs typeface="Calibri"/>
              </a:rPr>
              <a:t>sc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5" dirty="0">
                <a:latin typeface="Calibri"/>
                <a:cs typeface="Calibri"/>
              </a:rPr>
              <a:t>l</a:t>
            </a:r>
            <a:r>
              <a:rPr sz="2800" spc="-10" dirty="0">
                <a:latin typeface="Calibri"/>
                <a:cs typeface="Calibri"/>
              </a:rPr>
              <a:t>ati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d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po</a:t>
            </a:r>
            <a:r>
              <a:rPr sz="2800" spc="-10" dirty="0">
                <a:latin typeface="Calibri"/>
                <a:cs typeface="Calibri"/>
              </a:rPr>
              <a:t>le.]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810"/>
              </a:spcBef>
            </a:pPr>
            <a:r>
              <a:rPr sz="2800" spc="-15" dirty="0">
                <a:latin typeface="Calibri"/>
                <a:cs typeface="Calibri"/>
              </a:rPr>
              <a:t>---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9622" rIns="0" bIns="0" rtlCol="0">
            <a:spAutoFit/>
          </a:bodyPr>
          <a:lstStyle/>
          <a:p>
            <a:pPr marL="564515">
              <a:lnSpc>
                <a:spcPct val="100000"/>
              </a:lnSpc>
            </a:pPr>
            <a:r>
              <a:rPr spc="-15" dirty="0"/>
              <a:t>Sl</a:t>
            </a:r>
            <a:r>
              <a:rPr spc="-5" dirty="0"/>
              <a:t>i</a:t>
            </a:r>
            <a:r>
              <a:rPr spc="-20" dirty="0"/>
              <a:t>de</a:t>
            </a:r>
            <a:r>
              <a:rPr spc="-5" dirty="0"/>
              <a:t> </a:t>
            </a:r>
            <a:r>
              <a:rPr spc="-15" dirty="0"/>
              <a:t>6:</a:t>
            </a:r>
            <a:r>
              <a:rPr spc="-20" dirty="0"/>
              <a:t> Pr</a:t>
            </a:r>
            <a:r>
              <a:rPr spc="-15" dirty="0"/>
              <a:t>essure </a:t>
            </a:r>
            <a:r>
              <a:rPr spc="-20" dirty="0"/>
              <a:t>B</a:t>
            </a:r>
            <a:r>
              <a:rPr spc="-10" dirty="0"/>
              <a:t>r</a:t>
            </a:r>
            <a:r>
              <a:rPr spc="-20" dirty="0"/>
              <a:t>oaden</a:t>
            </a:r>
            <a:r>
              <a:rPr spc="-5" dirty="0"/>
              <a:t>i</a:t>
            </a:r>
            <a:r>
              <a:rPr spc="-20" dirty="0"/>
              <a:t>ng</a:t>
            </a:r>
            <a:r>
              <a:rPr spc="-15" dirty="0"/>
              <a:t> </a:t>
            </a:r>
            <a:r>
              <a:rPr spc="-25" dirty="0"/>
              <a:t>Numb</a:t>
            </a:r>
            <a:r>
              <a:rPr spc="-15" dirty="0"/>
              <a:t>e</a:t>
            </a:r>
            <a:r>
              <a:rPr spc="-20" dirty="0"/>
              <a:t>rs</a:t>
            </a:r>
            <a:r>
              <a:rPr spc="-10" dirty="0"/>
              <a:t> </a:t>
            </a:r>
            <a:r>
              <a:rPr spc="5" dirty="0"/>
              <a:t>f</a:t>
            </a:r>
            <a:r>
              <a:rPr spc="-20" dirty="0"/>
              <a:t>or the </a:t>
            </a:r>
            <a:r>
              <a:rPr spc="-15" dirty="0"/>
              <a:t>H</a:t>
            </a:r>
            <a:r>
              <a:rPr spc="-25" dirty="0"/>
              <a:t>eNe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300" y="1661409"/>
            <a:ext cx="5692140" cy="11334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 algn="r">
              <a:lnSpc>
                <a:spcPct val="100000"/>
              </a:lnSpc>
            </a:pPr>
            <a:r>
              <a:rPr sz="3400" b="1" u="heavy" spc="-20" dirty="0">
                <a:solidFill>
                  <a:srgbClr val="0000FF"/>
                </a:solidFill>
                <a:latin typeface="Calibri"/>
                <a:cs typeface="Calibri"/>
              </a:rPr>
              <a:t>Mixture</a:t>
            </a:r>
            <a:endParaRPr sz="34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2195"/>
              </a:spcBef>
              <a:buFont typeface="Symbol"/>
              <a:buChar char="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Ste</a:t>
            </a:r>
            <a:r>
              <a:rPr sz="2800" spc="-15" dirty="0">
                <a:latin typeface="Calibri"/>
                <a:cs typeface="Calibri"/>
              </a:rPr>
              <a:t>p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1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–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Numbe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d</a:t>
            </a:r>
            <a:r>
              <a:rPr sz="2800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ns</a:t>
            </a:r>
            <a:r>
              <a:rPr sz="2800" spc="-10" dirty="0">
                <a:latin typeface="Calibri"/>
                <a:cs typeface="Calibri"/>
              </a:rPr>
              <a:t>ities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097652" y="3464002"/>
            <a:ext cx="588010" cy="4387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5" dirty="0">
                <a:latin typeface="Cambria Math"/>
                <a:cs typeface="Cambria Math"/>
              </a:rPr>
              <a:t>𝑘</a:t>
            </a:r>
            <a:r>
              <a:rPr sz="3000" spc="179" baseline="-16666" dirty="0">
                <a:latin typeface="Calibri"/>
                <a:cs typeface="Calibri"/>
              </a:rPr>
              <a:t>B</a:t>
            </a:r>
            <a:r>
              <a:rPr sz="2800" spc="-30" dirty="0">
                <a:latin typeface="Cambria Math"/>
                <a:cs typeface="Cambria Math"/>
              </a:rPr>
              <a:t>𝑇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110356" y="3412357"/>
            <a:ext cx="568960" cy="0"/>
          </a:xfrm>
          <a:custGeom>
            <a:avLst/>
            <a:gdLst/>
            <a:ahLst/>
            <a:cxnLst/>
            <a:rect l="l" t="t" r="r" b="b"/>
            <a:pathLst>
              <a:path w="568959">
                <a:moveTo>
                  <a:pt x="0" y="0"/>
                </a:moveTo>
                <a:lnTo>
                  <a:pt x="568762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425567" y="3224727"/>
            <a:ext cx="134112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254760" algn="l"/>
              </a:tabLst>
            </a:pPr>
            <a:r>
              <a:rPr sz="2800" spc="-30" dirty="0">
                <a:latin typeface="Cambria Math"/>
                <a:cs typeface="Cambria Math"/>
              </a:rPr>
              <a:t>𝑛</a:t>
            </a:r>
            <a:r>
              <a:rPr sz="2800" spc="20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dirty="0">
                <a:latin typeface="Cambria Math"/>
                <a:cs typeface="Cambria Math"/>
              </a:rPr>
              <a:t>	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280793" y="2954725"/>
            <a:ext cx="224154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30" dirty="0">
                <a:latin typeface="Cambria Math"/>
                <a:cs typeface="Cambria Math"/>
              </a:rPr>
              <a:t>𝑝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01700" y="4091883"/>
            <a:ext cx="5309870" cy="3905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i="1" spc="-20" dirty="0">
                <a:latin typeface="Calibri"/>
                <a:cs typeface="Calibri"/>
              </a:rPr>
              <a:t>C</a:t>
            </a:r>
            <a:r>
              <a:rPr sz="2800" i="1" spc="-10" dirty="0">
                <a:latin typeface="Calibri"/>
                <a:cs typeface="Calibri"/>
              </a:rPr>
              <a:t>o</a:t>
            </a:r>
            <a:r>
              <a:rPr sz="2800" i="1" spc="-20" dirty="0">
                <a:latin typeface="Calibri"/>
                <a:cs typeface="Calibri"/>
              </a:rPr>
              <a:t>nvers</a:t>
            </a:r>
            <a:r>
              <a:rPr sz="2800" i="1" dirty="0">
                <a:latin typeface="Calibri"/>
                <a:cs typeface="Calibri"/>
              </a:rPr>
              <a:t>i</a:t>
            </a:r>
            <a:r>
              <a:rPr sz="2800" i="1" spc="-20" dirty="0">
                <a:latin typeface="Calibri"/>
                <a:cs typeface="Calibri"/>
              </a:rPr>
              <a:t>o</a:t>
            </a:r>
            <a:r>
              <a:rPr sz="2800" i="1" spc="-15" dirty="0">
                <a:latin typeface="Calibri"/>
                <a:cs typeface="Calibri"/>
              </a:rPr>
              <a:t>n</a:t>
            </a:r>
            <a:r>
              <a:rPr sz="2800" i="1" spc="-70" dirty="0">
                <a:latin typeface="Times New Roman"/>
                <a:cs typeface="Times New Roman"/>
              </a:rPr>
              <a:t> </a:t>
            </a:r>
            <a:r>
              <a:rPr sz="2800" i="1" spc="-20" dirty="0">
                <a:latin typeface="Calibri"/>
                <a:cs typeface="Calibri"/>
              </a:rPr>
              <a:t>fact</a:t>
            </a:r>
            <a:r>
              <a:rPr sz="2800" i="1" spc="-10" dirty="0">
                <a:latin typeface="Calibri"/>
                <a:cs typeface="Calibri"/>
              </a:rPr>
              <a:t>or:</a:t>
            </a:r>
            <a:r>
              <a:rPr sz="2800" i="1" spc="-6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1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15" dirty="0">
                <a:latin typeface="Calibri"/>
                <a:cs typeface="Calibri"/>
              </a:rPr>
              <a:t>mbar</a:t>
            </a:r>
            <a:r>
              <a:rPr sz="2800" spc="150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10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2800" spc="-13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libri"/>
                <a:cs typeface="Calibri"/>
              </a:rPr>
              <a:t>P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00935">
              <a:lnSpc>
                <a:spcPct val="100000"/>
              </a:lnSpc>
            </a:pPr>
            <a:r>
              <a:rPr sz="2800" b="0" u="none" spc="-20" dirty="0">
                <a:solidFill>
                  <a:srgbClr val="000000"/>
                </a:solidFill>
                <a:latin typeface="Cambria Math"/>
                <a:cs typeface="Cambria Math"/>
              </a:rPr>
              <a:t>2</a:t>
            </a:r>
            <a:r>
              <a:rPr sz="2800" b="0" u="none" spc="-150" dirty="0">
                <a:solidFill>
                  <a:srgbClr val="000000"/>
                </a:solidFill>
                <a:latin typeface="Cambria Math"/>
                <a:cs typeface="Cambria Math"/>
              </a:rPr>
              <a:t> </a:t>
            </a:r>
            <a:r>
              <a:rPr sz="2800" b="0" u="none" spc="-15" dirty="0">
                <a:solidFill>
                  <a:srgbClr val="000000"/>
                </a:solidFill>
                <a:latin typeface="Calibri"/>
                <a:cs typeface="Calibri"/>
              </a:rPr>
              <a:t>mbar</a:t>
            </a:r>
            <a:r>
              <a:rPr sz="2800" b="0" u="none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800" b="0" u="none" spc="-20" dirty="0">
                <a:solidFill>
                  <a:srgbClr val="000000"/>
                </a:solidFill>
                <a:latin typeface="Cambria Math"/>
                <a:cs typeface="Cambria Math"/>
              </a:rPr>
              <a:t>×</a:t>
            </a:r>
            <a:r>
              <a:rPr sz="2800" b="0" u="none" dirty="0">
                <a:solidFill>
                  <a:srgbClr val="000000"/>
                </a:solidFill>
                <a:latin typeface="Cambria Math"/>
                <a:cs typeface="Cambria Math"/>
              </a:rPr>
              <a:t> </a:t>
            </a:r>
            <a:r>
              <a:rPr sz="2800" b="0" u="none" spc="-25" dirty="0">
                <a:solidFill>
                  <a:srgbClr val="000000"/>
                </a:solidFill>
                <a:latin typeface="Cambria Math"/>
                <a:cs typeface="Cambria Math"/>
              </a:rPr>
              <a:t>10</a:t>
            </a:r>
            <a:r>
              <a:rPr sz="2800" b="0" u="none" spc="-20" dirty="0">
                <a:solidFill>
                  <a:srgbClr val="000000"/>
                </a:solidFill>
                <a:latin typeface="Cambria Math"/>
                <a:cs typeface="Cambria Math"/>
              </a:rPr>
              <a:t>0</a:t>
            </a:r>
            <a:r>
              <a:rPr sz="2800" b="0" u="none" spc="-135" dirty="0">
                <a:solidFill>
                  <a:srgbClr val="000000"/>
                </a:solidFill>
                <a:latin typeface="Cambria Math"/>
                <a:cs typeface="Cambria Math"/>
              </a:rPr>
              <a:t> </a:t>
            </a:r>
            <a:r>
              <a:rPr sz="2800" b="0" u="none" spc="-15" dirty="0">
                <a:solidFill>
                  <a:srgbClr val="000000"/>
                </a:solidFill>
                <a:latin typeface="Calibri"/>
                <a:cs typeface="Calibri"/>
              </a:rPr>
              <a:t>Pa mba</a:t>
            </a:r>
            <a:r>
              <a:rPr sz="2800" b="0" u="none" dirty="0">
                <a:solidFill>
                  <a:srgbClr val="000000"/>
                </a:solidFill>
                <a:latin typeface="Calibri"/>
                <a:cs typeface="Calibri"/>
              </a:rPr>
              <a:t>r</a:t>
            </a:r>
            <a:r>
              <a:rPr sz="3000" b="0" u="none" spc="-82" baseline="34722" dirty="0">
                <a:solidFill>
                  <a:srgbClr val="000000"/>
                </a:solidFill>
                <a:latin typeface="Cambria Math"/>
                <a:cs typeface="Cambria Math"/>
              </a:rPr>
              <a:t>−</a:t>
            </a:r>
            <a:r>
              <a:rPr sz="3000" b="0" u="none" spc="60" baseline="34722" dirty="0">
                <a:solidFill>
                  <a:srgbClr val="000000"/>
                </a:solidFill>
                <a:latin typeface="Cambria Math"/>
                <a:cs typeface="Cambria Math"/>
              </a:rPr>
              <a:t>1</a:t>
            </a:r>
            <a:endParaRPr sz="3000" baseline="34722">
              <a:latin typeface="Cambria Math"/>
              <a:cs typeface="Cambria Math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722113" y="1456425"/>
            <a:ext cx="4783455" cy="0"/>
          </a:xfrm>
          <a:custGeom>
            <a:avLst/>
            <a:gdLst/>
            <a:ahLst/>
            <a:cxnLst/>
            <a:rect l="l" t="t" r="r" b="b"/>
            <a:pathLst>
              <a:path w="4783455">
                <a:moveTo>
                  <a:pt x="0" y="0"/>
                </a:moveTo>
                <a:lnTo>
                  <a:pt x="4782951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741675" y="1281498"/>
            <a:ext cx="7707630" cy="6273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200" spc="-44" baseline="40674" dirty="0">
                <a:latin typeface="Cambria Math"/>
                <a:cs typeface="Cambria Math"/>
              </a:rPr>
              <a:t>𝑛</a:t>
            </a:r>
            <a:r>
              <a:rPr sz="3000" spc="-7" baseline="41666" dirty="0">
                <a:latin typeface="Calibri"/>
                <a:cs typeface="Calibri"/>
              </a:rPr>
              <a:t>H</a:t>
            </a:r>
            <a:r>
              <a:rPr sz="3000" baseline="41666" dirty="0">
                <a:latin typeface="Calibri"/>
                <a:cs typeface="Calibri"/>
              </a:rPr>
              <a:t>e </a:t>
            </a:r>
            <a:r>
              <a:rPr sz="3000" spc="-15" baseline="41666" dirty="0">
                <a:latin typeface="Calibri"/>
                <a:cs typeface="Calibri"/>
              </a:rPr>
              <a:t> </a:t>
            </a:r>
            <a:r>
              <a:rPr sz="4200" spc="-37" baseline="40674" dirty="0">
                <a:latin typeface="Cambria Math"/>
                <a:cs typeface="Cambria Math"/>
              </a:rPr>
              <a:t>=</a:t>
            </a:r>
            <a:r>
              <a:rPr sz="4200" spc="240" baseline="40674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38064</a:t>
            </a:r>
            <a:r>
              <a:rPr sz="2800" spc="-20" dirty="0">
                <a:latin typeface="Cambria Math"/>
                <a:cs typeface="Cambria Math"/>
              </a:rPr>
              <a:t>9</a:t>
            </a:r>
            <a:r>
              <a:rPr sz="2800" spc="2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10" dirty="0">
                <a:latin typeface="Cambria Math"/>
                <a:cs typeface="Cambria Math"/>
              </a:rPr>
              <a:t>0</a:t>
            </a:r>
            <a:r>
              <a:rPr sz="3000" spc="-82" baseline="23611" dirty="0">
                <a:latin typeface="Cambria Math"/>
                <a:cs typeface="Cambria Math"/>
              </a:rPr>
              <a:t>−</a:t>
            </a:r>
            <a:r>
              <a:rPr sz="3000" spc="60" baseline="23611" dirty="0">
                <a:latin typeface="Cambria Math"/>
                <a:cs typeface="Cambria Math"/>
              </a:rPr>
              <a:t>23</a:t>
            </a:r>
            <a:r>
              <a:rPr sz="3000" spc="202" baseline="23611" dirty="0">
                <a:latin typeface="Cambria Math"/>
                <a:cs typeface="Cambria Math"/>
              </a:rPr>
              <a:t> </a:t>
            </a:r>
            <a:r>
              <a:rPr sz="2800" spc="-10" dirty="0">
                <a:latin typeface="Calibri"/>
                <a:cs typeface="Calibri"/>
              </a:rPr>
              <a:t>J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K</a:t>
            </a:r>
            <a:r>
              <a:rPr sz="3000" spc="-82" baseline="31944" dirty="0">
                <a:latin typeface="Cambria Math"/>
                <a:cs typeface="Cambria Math"/>
              </a:rPr>
              <a:t>−</a:t>
            </a:r>
            <a:r>
              <a:rPr sz="3000" spc="60" baseline="31944" dirty="0">
                <a:latin typeface="Cambria Math"/>
                <a:cs typeface="Cambria Math"/>
              </a:rPr>
              <a:t>1</a:t>
            </a:r>
            <a:r>
              <a:rPr sz="3000" baseline="31944" dirty="0">
                <a:latin typeface="Cambria Math"/>
                <a:cs typeface="Cambria Math"/>
              </a:rPr>
              <a:t> </a:t>
            </a:r>
            <a:r>
              <a:rPr sz="3000" spc="-217" baseline="31944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40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2800" spc="-135" dirty="0">
                <a:latin typeface="Cambria Math"/>
                <a:cs typeface="Cambria Math"/>
              </a:rPr>
              <a:t> </a:t>
            </a:r>
            <a:r>
              <a:rPr sz="2800" spc="-15" dirty="0">
                <a:latin typeface="Calibri"/>
                <a:cs typeface="Calibri"/>
              </a:rPr>
              <a:t>K</a:t>
            </a:r>
            <a:r>
              <a:rPr sz="2800" spc="145" dirty="0">
                <a:latin typeface="Calibri"/>
                <a:cs typeface="Calibri"/>
              </a:rPr>
              <a:t> </a:t>
            </a:r>
            <a:r>
              <a:rPr sz="4200" spc="-37" baseline="40674" dirty="0">
                <a:latin typeface="Cambria Math"/>
                <a:cs typeface="Cambria Math"/>
              </a:rPr>
              <a:t>=</a:t>
            </a:r>
            <a:r>
              <a:rPr sz="4200" spc="240" baseline="40674" dirty="0">
                <a:latin typeface="Cambria Math"/>
                <a:cs typeface="Cambria Math"/>
              </a:rPr>
              <a:t> </a:t>
            </a:r>
            <a:r>
              <a:rPr sz="4200" spc="-37" baseline="40674" dirty="0">
                <a:latin typeface="Cambria Math"/>
                <a:cs typeface="Cambria Math"/>
              </a:rPr>
              <a:t>3</a:t>
            </a:r>
            <a:r>
              <a:rPr sz="4200" spc="-15" baseline="40674" dirty="0">
                <a:latin typeface="Cambria Math"/>
                <a:cs typeface="Cambria Math"/>
              </a:rPr>
              <a:t>.</a:t>
            </a:r>
            <a:r>
              <a:rPr sz="4200" spc="-37" baseline="40674" dirty="0">
                <a:latin typeface="Cambria Math"/>
                <a:cs typeface="Cambria Math"/>
              </a:rPr>
              <a:t>6</a:t>
            </a:r>
            <a:r>
              <a:rPr sz="4200" spc="-30" baseline="40674" dirty="0">
                <a:latin typeface="Cambria Math"/>
                <a:cs typeface="Cambria Math"/>
              </a:rPr>
              <a:t>2</a:t>
            </a:r>
            <a:r>
              <a:rPr sz="4200" spc="7" baseline="40674" dirty="0">
                <a:latin typeface="Cambria Math"/>
                <a:cs typeface="Cambria Math"/>
              </a:rPr>
              <a:t> </a:t>
            </a:r>
            <a:r>
              <a:rPr sz="4200" spc="-30" baseline="40674" dirty="0">
                <a:latin typeface="Cambria Math"/>
                <a:cs typeface="Cambria Math"/>
              </a:rPr>
              <a:t>×</a:t>
            </a:r>
            <a:r>
              <a:rPr sz="4200" spc="22" baseline="40674" dirty="0">
                <a:latin typeface="Cambria Math"/>
                <a:cs typeface="Cambria Math"/>
              </a:rPr>
              <a:t> </a:t>
            </a:r>
            <a:r>
              <a:rPr sz="4200" spc="-37" baseline="40674" dirty="0">
                <a:latin typeface="Cambria Math"/>
                <a:cs typeface="Cambria Math"/>
              </a:rPr>
              <a:t>10</a:t>
            </a:r>
            <a:endParaRPr sz="4200" baseline="40674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423661" y="1215993"/>
            <a:ext cx="1011555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666115" algn="l"/>
              </a:tabLst>
            </a:pPr>
            <a:r>
              <a:rPr sz="2000" spc="40" dirty="0">
                <a:latin typeface="Cambria Math"/>
                <a:cs typeface="Cambria Math"/>
              </a:rPr>
              <a:t>22	</a:t>
            </a:r>
            <a:r>
              <a:rPr sz="2000" spc="-55" dirty="0">
                <a:latin typeface="Cambria Math"/>
                <a:cs typeface="Cambria Math"/>
              </a:rPr>
              <a:t>−</a:t>
            </a:r>
            <a:r>
              <a:rPr sz="2000" spc="40" dirty="0">
                <a:latin typeface="Cambria Math"/>
                <a:cs typeface="Cambria Math"/>
              </a:rPr>
              <a:t>3</a:t>
            </a:r>
            <a:endParaRPr sz="20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793993" y="1278758"/>
            <a:ext cx="30924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5" dirty="0">
                <a:latin typeface="Calibri"/>
                <a:cs typeface="Calibri"/>
              </a:rPr>
              <a:t>m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478014" y="1926559"/>
            <a:ext cx="3594735" cy="1139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0520">
              <a:lnSpc>
                <a:spcPct val="100000"/>
              </a:lnSpc>
            </a:pP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3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6</a:t>
            </a:r>
            <a:r>
              <a:rPr sz="2800" spc="-20" dirty="0">
                <a:latin typeface="Cambria Math"/>
                <a:cs typeface="Cambria Math"/>
              </a:rPr>
              <a:t>2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80" dirty="0">
                <a:latin typeface="Cambria Math"/>
                <a:cs typeface="Cambria Math"/>
              </a:rPr>
              <a:t>0</a:t>
            </a:r>
            <a:r>
              <a:rPr sz="3000" spc="60" baseline="29166" dirty="0">
                <a:latin typeface="Cambria Math"/>
                <a:cs typeface="Cambria Math"/>
              </a:rPr>
              <a:t>16</a:t>
            </a:r>
            <a:r>
              <a:rPr sz="3000" spc="225" baseline="29166" dirty="0">
                <a:latin typeface="Cambria Math"/>
                <a:cs typeface="Cambria Math"/>
              </a:rPr>
              <a:t> 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30" dirty="0">
                <a:latin typeface="Calibri"/>
                <a:cs typeface="Calibri"/>
              </a:rPr>
              <a:t>m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225" baseline="29166" dirty="0">
                <a:latin typeface="Cambria Math"/>
                <a:cs typeface="Cambria Math"/>
              </a:rPr>
              <a:t>3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  <a:p>
            <a:pPr marL="12700">
              <a:lnSpc>
                <a:spcPct val="100000"/>
              </a:lnSpc>
              <a:spcBef>
                <a:spcPts val="1739"/>
              </a:spcBef>
            </a:pPr>
            <a:r>
              <a:rPr sz="2800" spc="-30" dirty="0">
                <a:latin typeface="Cambria Math"/>
                <a:cs typeface="Cambria Math"/>
              </a:rPr>
              <a:t>𝑛</a:t>
            </a:r>
            <a:r>
              <a:rPr sz="3000" spc="-44" baseline="-16666" dirty="0">
                <a:latin typeface="Calibri"/>
                <a:cs typeface="Calibri"/>
              </a:rPr>
              <a:t>Ne </a:t>
            </a:r>
            <a:r>
              <a:rPr sz="3000" spc="-30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3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6</a:t>
            </a:r>
            <a:r>
              <a:rPr sz="2800" spc="-20" dirty="0">
                <a:latin typeface="Cambria Math"/>
                <a:cs typeface="Cambria Math"/>
              </a:rPr>
              <a:t>2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80" dirty="0">
                <a:latin typeface="Cambria Math"/>
                <a:cs typeface="Cambria Math"/>
              </a:rPr>
              <a:t>0</a:t>
            </a:r>
            <a:r>
              <a:rPr sz="3000" spc="60" baseline="29166" dirty="0">
                <a:latin typeface="Cambria Math"/>
                <a:cs typeface="Cambria Math"/>
              </a:rPr>
              <a:t>15</a:t>
            </a:r>
            <a:r>
              <a:rPr sz="3000" spc="225" baseline="29166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libri"/>
                <a:cs typeface="Calibri"/>
              </a:rPr>
              <a:t>c</a:t>
            </a:r>
            <a:r>
              <a:rPr sz="2800" spc="-30" dirty="0">
                <a:latin typeface="Calibri"/>
                <a:cs typeface="Calibri"/>
              </a:rPr>
              <a:t>m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60" baseline="29166" dirty="0">
                <a:latin typeface="Cambria Math"/>
                <a:cs typeface="Cambria Math"/>
              </a:rPr>
              <a:t>3</a:t>
            </a:r>
            <a:endParaRPr sz="3000" baseline="29166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417938" y="2627064"/>
            <a:ext cx="5294630" cy="3905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15" dirty="0">
                <a:latin typeface="Calibri"/>
                <a:cs typeface="Calibri"/>
              </a:rPr>
              <a:t>(ide</a:t>
            </a:r>
            <a:r>
              <a:rPr sz="2800" spc="-30" dirty="0">
                <a:latin typeface="Calibri"/>
                <a:cs typeface="Calibri"/>
              </a:rPr>
              <a:t>n</a:t>
            </a:r>
            <a:r>
              <a:rPr sz="2800" spc="-10" dirty="0">
                <a:latin typeface="Calibri"/>
                <a:cs typeface="Calibri"/>
              </a:rPr>
              <a:t>tical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c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15" dirty="0">
                <a:latin typeface="Calibri"/>
                <a:cs typeface="Calibri"/>
              </a:rPr>
              <a:t>lcu</a:t>
            </a:r>
            <a:r>
              <a:rPr sz="2800" spc="-25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at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on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w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th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0.2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mbar</a:t>
            </a:r>
            <a:r>
              <a:rPr sz="2800" spc="25" dirty="0">
                <a:latin typeface="Calibri"/>
                <a:cs typeface="Calibri"/>
              </a:rPr>
              <a:t>)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30300" y="3267521"/>
            <a:ext cx="10158730" cy="9512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marR="5080" indent="-228600">
              <a:lnSpc>
                <a:spcPct val="127899"/>
              </a:lnSpc>
              <a:buFont typeface="Symbol"/>
              <a:buChar char="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Ste</a:t>
            </a:r>
            <a:r>
              <a:rPr sz="2800" spc="-15" dirty="0">
                <a:latin typeface="Calibri"/>
                <a:cs typeface="Calibri"/>
              </a:rPr>
              <a:t>p</a:t>
            </a:r>
            <a:r>
              <a:rPr sz="2800" spc="12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2</a:t>
            </a:r>
            <a:r>
              <a:rPr sz="2800" spc="12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–</a:t>
            </a:r>
            <a:r>
              <a:rPr sz="2800" spc="204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Mean</a:t>
            </a:r>
            <a:r>
              <a:rPr sz="2800" spc="12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rel</a:t>
            </a:r>
            <a:r>
              <a:rPr sz="2800" spc="-5" dirty="0">
                <a:latin typeface="Calibri"/>
                <a:cs typeface="Calibri"/>
              </a:rPr>
              <a:t>a</a:t>
            </a:r>
            <a:r>
              <a:rPr sz="2800" spc="-15" dirty="0">
                <a:latin typeface="Calibri"/>
                <a:cs typeface="Calibri"/>
              </a:rPr>
              <a:t>tive</a:t>
            </a:r>
            <a:r>
              <a:rPr sz="2800" spc="12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spee</a:t>
            </a:r>
            <a:r>
              <a:rPr sz="2800" spc="-5" dirty="0">
                <a:latin typeface="Calibri"/>
                <a:cs typeface="Calibri"/>
              </a:rPr>
              <a:t>d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12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(N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12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ma</a:t>
            </a:r>
            <a:r>
              <a:rPr sz="2800" spc="-5" dirty="0">
                <a:latin typeface="Calibri"/>
                <a:cs typeface="Calibri"/>
              </a:rPr>
              <a:t>s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12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as</a:t>
            </a:r>
            <a:r>
              <a:rPr sz="2800" spc="12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before</a:t>
            </a:r>
            <a:r>
              <a:rPr sz="2800" spc="-10" dirty="0">
                <a:latin typeface="Calibri"/>
                <a:cs typeface="Calibri"/>
              </a:rPr>
              <a:t>;</a:t>
            </a:r>
            <a:r>
              <a:rPr sz="2800" spc="14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libri"/>
                <a:cs typeface="Calibri"/>
              </a:rPr>
              <a:t>H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12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ma</a:t>
            </a:r>
            <a:r>
              <a:rPr sz="2800" spc="-5" dirty="0">
                <a:latin typeface="Calibri"/>
                <a:cs typeface="Calibri"/>
              </a:rPr>
              <a:t>s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170" dirty="0">
                <a:latin typeface="Times New Roman"/>
                <a:cs typeface="Times New Roman"/>
              </a:rPr>
              <a:t> </a:t>
            </a:r>
            <a:r>
              <a:rPr sz="2800" spc="-35" dirty="0">
                <a:latin typeface="Cambria Math"/>
                <a:cs typeface="Cambria Math"/>
              </a:rPr>
              <a:t>𝑚</a:t>
            </a:r>
            <a:r>
              <a:rPr sz="3000" spc="-7" baseline="-16666" dirty="0">
                <a:latin typeface="Calibri"/>
                <a:cs typeface="Calibri"/>
              </a:rPr>
              <a:t>H</a:t>
            </a:r>
            <a:r>
              <a:rPr sz="3000" baseline="-16666" dirty="0">
                <a:latin typeface="Calibri"/>
                <a:cs typeface="Calibri"/>
              </a:rPr>
              <a:t>e </a:t>
            </a:r>
            <a:r>
              <a:rPr sz="3000" spc="-15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-1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6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6</a:t>
            </a:r>
            <a:r>
              <a:rPr sz="2800" spc="-20" dirty="0">
                <a:latin typeface="Cambria Math"/>
                <a:cs typeface="Cambria Math"/>
              </a:rPr>
              <a:t>5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60" baseline="29166" dirty="0">
                <a:latin typeface="Cambria Math"/>
                <a:cs typeface="Cambria Math"/>
              </a:rPr>
              <a:t>27</a:t>
            </a:r>
            <a:r>
              <a:rPr sz="3000" spc="225" baseline="29166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k</a:t>
            </a:r>
            <a:r>
              <a:rPr sz="2800" spc="-25" dirty="0">
                <a:latin typeface="Calibri"/>
                <a:cs typeface="Calibri"/>
              </a:rPr>
              <a:t>g</a:t>
            </a:r>
            <a:r>
              <a:rPr sz="2800" spc="-10" dirty="0">
                <a:latin typeface="Calibri"/>
                <a:cs typeface="Calibri"/>
              </a:rPr>
              <a:t>).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139184" y="4637864"/>
            <a:ext cx="1697989" cy="6197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200" spc="-44" baseline="11904" dirty="0">
                <a:latin typeface="Cambria Math"/>
                <a:cs typeface="Cambria Math"/>
              </a:rPr>
              <a:t>𝜇</a:t>
            </a:r>
            <a:r>
              <a:rPr sz="2000" spc="-30" dirty="0">
                <a:latin typeface="Calibri"/>
                <a:cs typeface="Calibri"/>
              </a:rPr>
              <a:t>N</a:t>
            </a:r>
            <a:r>
              <a:rPr sz="2000" spc="-5" dirty="0">
                <a:latin typeface="Calibri"/>
                <a:cs typeface="Calibri"/>
              </a:rPr>
              <a:t>e</a:t>
            </a:r>
            <a:r>
              <a:rPr sz="2000" dirty="0">
                <a:latin typeface="Calibri"/>
                <a:cs typeface="Calibri"/>
              </a:rPr>
              <a:t>–</a:t>
            </a:r>
            <a:r>
              <a:rPr sz="2000" spc="-5" dirty="0">
                <a:latin typeface="Calibri"/>
                <a:cs typeface="Calibri"/>
              </a:rPr>
              <a:t>H</a:t>
            </a:r>
            <a:r>
              <a:rPr sz="2000" dirty="0">
                <a:latin typeface="Calibri"/>
                <a:cs typeface="Calibri"/>
              </a:rPr>
              <a:t>e 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4200" spc="-37" baseline="11904" dirty="0">
                <a:latin typeface="Cambria Math"/>
                <a:cs typeface="Cambria Math"/>
              </a:rPr>
              <a:t>=</a:t>
            </a:r>
            <a:r>
              <a:rPr sz="4200" spc="240" baseline="11904" dirty="0">
                <a:latin typeface="Cambria Math"/>
                <a:cs typeface="Cambria Math"/>
              </a:rPr>
              <a:t> </a:t>
            </a:r>
            <a:r>
              <a:rPr sz="4200" spc="-44" baseline="-25793" dirty="0">
                <a:latin typeface="Cambria Math"/>
                <a:cs typeface="Cambria Math"/>
              </a:rPr>
              <a:t>𝑚</a:t>
            </a:r>
            <a:endParaRPr sz="4200" baseline="-25793">
              <a:latin typeface="Cambria Math"/>
              <a:cs typeface="Cambria Math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726051" y="4367735"/>
            <a:ext cx="1211580" cy="4394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200" spc="-52" baseline="11904" dirty="0">
                <a:latin typeface="Cambria Math"/>
                <a:cs typeface="Cambria Math"/>
              </a:rPr>
              <a:t>𝑚</a:t>
            </a:r>
            <a:r>
              <a:rPr sz="2000" dirty="0">
                <a:latin typeface="Calibri"/>
                <a:cs typeface="Calibri"/>
              </a:rPr>
              <a:t>N</a:t>
            </a:r>
            <a:r>
              <a:rPr sz="2000" spc="114" dirty="0">
                <a:latin typeface="Calibri"/>
                <a:cs typeface="Calibri"/>
              </a:rPr>
              <a:t>e</a:t>
            </a:r>
            <a:r>
              <a:rPr sz="4200" spc="-52" baseline="11904" dirty="0">
                <a:latin typeface="Cambria Math"/>
                <a:cs typeface="Cambria Math"/>
              </a:rPr>
              <a:t>𝑚</a:t>
            </a:r>
            <a:r>
              <a:rPr sz="2000" spc="-5" dirty="0">
                <a:latin typeface="Calibri"/>
                <a:cs typeface="Calibri"/>
              </a:rPr>
              <a:t>He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811395" y="5035683"/>
            <a:ext cx="1336675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038225" algn="l"/>
              </a:tabLst>
            </a:pPr>
            <a:r>
              <a:rPr sz="2000" dirty="0">
                <a:latin typeface="Calibri"/>
                <a:cs typeface="Calibri"/>
              </a:rPr>
              <a:t>Ne	</a:t>
            </a:r>
            <a:r>
              <a:rPr sz="2000" spc="-5" dirty="0">
                <a:latin typeface="Calibri"/>
                <a:cs typeface="Calibri"/>
              </a:rPr>
              <a:t>He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195443" y="4877133"/>
            <a:ext cx="66738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5" dirty="0">
                <a:latin typeface="Cambria Math"/>
                <a:cs typeface="Cambria Math"/>
              </a:rPr>
              <a:t>+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𝑚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4526919" y="4825496"/>
            <a:ext cx="1624965" cy="0"/>
          </a:xfrm>
          <a:custGeom>
            <a:avLst/>
            <a:gdLst/>
            <a:ahLst/>
            <a:cxnLst/>
            <a:rect l="l" t="t" r="r" b="b"/>
            <a:pathLst>
              <a:path w="1624964">
                <a:moveTo>
                  <a:pt x="0" y="0"/>
                </a:moveTo>
                <a:lnTo>
                  <a:pt x="1624583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6236594" y="4637857"/>
            <a:ext cx="2816225" cy="3905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400300" algn="l"/>
              </a:tabLst>
            </a:pP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10" dirty="0">
                <a:latin typeface="Cambria Math"/>
                <a:cs typeface="Cambria Math"/>
              </a:rPr>
              <a:t>5.</a:t>
            </a:r>
            <a:r>
              <a:rPr sz="2800" spc="-25" dirty="0">
                <a:latin typeface="Cambria Math"/>
                <a:cs typeface="Cambria Math"/>
              </a:rPr>
              <a:t>7</a:t>
            </a:r>
            <a:r>
              <a:rPr sz="2800" spc="-20" dirty="0">
                <a:latin typeface="Cambria Math"/>
                <a:cs typeface="Cambria Math"/>
              </a:rPr>
              <a:t>4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2800" dirty="0">
                <a:latin typeface="Cambria Math"/>
                <a:cs typeface="Cambria Math"/>
              </a:rPr>
              <a:t>	</a:t>
            </a:r>
            <a:r>
              <a:rPr sz="2800" spc="-20" dirty="0">
                <a:latin typeface="Calibri"/>
                <a:cs typeface="Calibri"/>
              </a:rPr>
              <a:t>k</a:t>
            </a:r>
            <a:r>
              <a:rPr sz="2800" spc="-10" dirty="0">
                <a:latin typeface="Calibri"/>
                <a:cs typeface="Calibri"/>
              </a:rPr>
              <a:t>g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071491" y="4585052"/>
            <a:ext cx="505459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spc="-55" dirty="0">
                <a:latin typeface="Cambria Math"/>
                <a:cs typeface="Cambria Math"/>
              </a:rPr>
              <a:t>−</a:t>
            </a:r>
            <a:r>
              <a:rPr sz="2000" spc="40" dirty="0">
                <a:latin typeface="Cambria Math"/>
                <a:cs typeface="Cambria Math"/>
              </a:rPr>
              <a:t>27</a:t>
            </a:r>
            <a:endParaRPr sz="20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82800" y="1410530"/>
            <a:ext cx="1667510" cy="4476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200" spc="-1664" baseline="11904" dirty="0">
                <a:latin typeface="Cambria Math"/>
                <a:cs typeface="Cambria Math"/>
              </a:rPr>
              <a:t>𝑣</a:t>
            </a:r>
            <a:r>
              <a:rPr sz="4200" spc="37" baseline="11904" dirty="0">
                <a:latin typeface="Cambria Math"/>
                <a:cs typeface="Cambria Math"/>
              </a:rPr>
              <a:t>‾</a:t>
            </a:r>
            <a:r>
              <a:rPr sz="2000" dirty="0">
                <a:latin typeface="Calibri"/>
                <a:cs typeface="Calibri"/>
              </a:rPr>
              <a:t>N</a:t>
            </a:r>
            <a:r>
              <a:rPr sz="2000" spc="-5" dirty="0">
                <a:latin typeface="Calibri"/>
                <a:cs typeface="Calibri"/>
              </a:rPr>
              <a:t>e–H</a:t>
            </a:r>
            <a:r>
              <a:rPr sz="2000" dirty="0">
                <a:latin typeface="Calibri"/>
                <a:cs typeface="Calibri"/>
              </a:rPr>
              <a:t>e 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4200" spc="-37" baseline="11904" dirty="0">
                <a:latin typeface="Cambria Math"/>
                <a:cs typeface="Cambria Math"/>
              </a:rPr>
              <a:t>=</a:t>
            </a:r>
            <a:r>
              <a:rPr sz="4200" spc="240" baseline="11904" dirty="0">
                <a:latin typeface="Cambria Math"/>
                <a:cs typeface="Cambria Math"/>
              </a:rPr>
              <a:t> </a:t>
            </a:r>
            <a:r>
              <a:rPr sz="4200" spc="434" baseline="12896" dirty="0">
                <a:latin typeface="Cambria Math"/>
                <a:cs typeface="Cambria Math"/>
              </a:rPr>
              <a:t>√</a:t>
            </a:r>
            <a:endParaRPr sz="4200" baseline="12896">
              <a:latin typeface="Cambria Math"/>
              <a:cs typeface="Cambria Math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905886" y="1149926"/>
            <a:ext cx="785495" cy="4387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10" dirty="0">
                <a:latin typeface="Cambria Math"/>
                <a:cs typeface="Cambria Math"/>
              </a:rPr>
              <a:t>8</a:t>
            </a:r>
            <a:r>
              <a:rPr sz="2800" spc="-25" dirty="0">
                <a:latin typeface="Cambria Math"/>
                <a:cs typeface="Cambria Math"/>
              </a:rPr>
              <a:t>𝑘</a:t>
            </a:r>
            <a:r>
              <a:rPr sz="3000" spc="179" baseline="-16666" dirty="0">
                <a:latin typeface="Calibri"/>
                <a:cs typeface="Calibri"/>
              </a:rPr>
              <a:t>B</a:t>
            </a:r>
            <a:r>
              <a:rPr sz="2800" spc="-30" dirty="0">
                <a:latin typeface="Cambria Math"/>
                <a:cs typeface="Cambria Math"/>
              </a:rPr>
              <a:t>𝑇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24530" y="1658942"/>
            <a:ext cx="1141095" cy="4394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200" spc="37" baseline="11904" dirty="0">
                <a:latin typeface="Cambria Math"/>
                <a:cs typeface="Cambria Math"/>
              </a:rPr>
              <a:t>𝜋</a:t>
            </a:r>
            <a:r>
              <a:rPr sz="4200" spc="-44" baseline="11904" dirty="0">
                <a:latin typeface="Cambria Math"/>
                <a:cs typeface="Cambria Math"/>
              </a:rPr>
              <a:t>𝜇</a:t>
            </a:r>
            <a:r>
              <a:rPr sz="2000" dirty="0">
                <a:latin typeface="Calibri"/>
                <a:cs typeface="Calibri"/>
              </a:rPr>
              <a:t>N</a:t>
            </a:r>
            <a:r>
              <a:rPr sz="2000" spc="-5" dirty="0">
                <a:latin typeface="Calibri"/>
                <a:cs typeface="Calibri"/>
              </a:rPr>
              <a:t>e–He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737232" y="1607301"/>
            <a:ext cx="1129665" cy="0"/>
          </a:xfrm>
          <a:custGeom>
            <a:avLst/>
            <a:gdLst/>
            <a:ahLst/>
            <a:cxnLst/>
            <a:rect l="l" t="t" r="r" b="b"/>
            <a:pathLst>
              <a:path w="1129664">
                <a:moveTo>
                  <a:pt x="0" y="0"/>
                </a:moveTo>
                <a:lnTo>
                  <a:pt x="1129283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737232" y="1002273"/>
            <a:ext cx="1129665" cy="0"/>
          </a:xfrm>
          <a:custGeom>
            <a:avLst/>
            <a:gdLst/>
            <a:ahLst/>
            <a:cxnLst/>
            <a:rect l="l" t="t" r="r" b="b"/>
            <a:pathLst>
              <a:path w="1129664">
                <a:moveTo>
                  <a:pt x="0" y="0"/>
                </a:moveTo>
                <a:lnTo>
                  <a:pt x="1129283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952875" y="1366869"/>
            <a:ext cx="3156585" cy="443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7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2800" spc="2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60" baseline="29166" dirty="0">
                <a:latin typeface="Cambria Math"/>
                <a:cs typeface="Cambria Math"/>
              </a:rPr>
              <a:t>5</a:t>
            </a:r>
            <a:r>
              <a:rPr sz="3000" spc="225" baseline="29166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cm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</a:t>
            </a:r>
            <a:r>
              <a:rPr sz="3000" spc="-75" baseline="29166" dirty="0">
                <a:latin typeface="Cambria Math"/>
                <a:cs typeface="Cambria Math"/>
              </a:rPr>
              <a:t>−</a:t>
            </a:r>
            <a:r>
              <a:rPr sz="3000" spc="232" baseline="29166" dirty="0">
                <a:latin typeface="Cambria Math"/>
                <a:cs typeface="Cambria Math"/>
              </a:rPr>
              <a:t>1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049267" y="2890716"/>
            <a:ext cx="1672589" cy="4476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200" spc="-1664" baseline="11904" dirty="0">
                <a:latin typeface="Cambria Math"/>
                <a:cs typeface="Cambria Math"/>
              </a:rPr>
              <a:t>𝑣</a:t>
            </a:r>
            <a:r>
              <a:rPr sz="4200" spc="37" baseline="11904" dirty="0">
                <a:latin typeface="Cambria Math"/>
                <a:cs typeface="Cambria Math"/>
              </a:rPr>
              <a:t>‾</a:t>
            </a:r>
            <a:r>
              <a:rPr sz="2000" dirty="0">
                <a:latin typeface="Calibri"/>
                <a:cs typeface="Calibri"/>
              </a:rPr>
              <a:t>N</a:t>
            </a:r>
            <a:r>
              <a:rPr sz="2000" spc="-5" dirty="0">
                <a:latin typeface="Calibri"/>
                <a:cs typeface="Calibri"/>
              </a:rPr>
              <a:t>e–</a:t>
            </a:r>
            <a:r>
              <a:rPr sz="2000" spc="-15" dirty="0">
                <a:latin typeface="Calibri"/>
                <a:cs typeface="Calibri"/>
              </a:rPr>
              <a:t>N</a:t>
            </a:r>
            <a:r>
              <a:rPr sz="2000" dirty="0">
                <a:latin typeface="Calibri"/>
                <a:cs typeface="Calibri"/>
              </a:rPr>
              <a:t>e 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4200" spc="-37" baseline="11904" dirty="0">
                <a:latin typeface="Cambria Math"/>
                <a:cs typeface="Cambria Math"/>
              </a:rPr>
              <a:t>=</a:t>
            </a:r>
            <a:r>
              <a:rPr sz="4200" spc="240" baseline="11904" dirty="0">
                <a:latin typeface="Cambria Math"/>
                <a:cs typeface="Cambria Math"/>
              </a:rPr>
              <a:t> </a:t>
            </a:r>
            <a:r>
              <a:rPr sz="4200" spc="434" baseline="12896" dirty="0">
                <a:latin typeface="Cambria Math"/>
                <a:cs typeface="Cambria Math"/>
              </a:rPr>
              <a:t>√</a:t>
            </a:r>
            <a:endParaRPr sz="4200" baseline="12896">
              <a:latin typeface="Cambria Math"/>
              <a:cs typeface="Cambria Math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908929" y="2630112"/>
            <a:ext cx="785495" cy="4387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10" dirty="0">
                <a:latin typeface="Cambria Math"/>
                <a:cs typeface="Cambria Math"/>
              </a:rPr>
              <a:t>8</a:t>
            </a:r>
            <a:r>
              <a:rPr sz="2800" spc="-25" dirty="0">
                <a:latin typeface="Cambria Math"/>
                <a:cs typeface="Cambria Math"/>
              </a:rPr>
              <a:t>𝑘</a:t>
            </a:r>
            <a:r>
              <a:rPr sz="3000" spc="179" baseline="-16666" dirty="0">
                <a:latin typeface="Calibri"/>
                <a:cs typeface="Calibri"/>
              </a:rPr>
              <a:t>B</a:t>
            </a:r>
            <a:r>
              <a:rPr sz="2800" spc="-30" dirty="0">
                <a:latin typeface="Cambria Math"/>
                <a:cs typeface="Cambria Math"/>
              </a:rPr>
              <a:t>𝑇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695569" y="3139390"/>
            <a:ext cx="1219200" cy="4387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35" dirty="0">
                <a:latin typeface="Cambria Math"/>
                <a:cs typeface="Cambria Math"/>
              </a:rPr>
              <a:t>𝜋</a:t>
            </a:r>
            <a:r>
              <a:rPr sz="2800" spc="-35" dirty="0">
                <a:latin typeface="Cambria Math"/>
                <a:cs typeface="Cambria Math"/>
              </a:rPr>
              <a:t>𝑚</a:t>
            </a:r>
            <a:r>
              <a:rPr sz="3000" baseline="-16666" dirty="0">
                <a:latin typeface="Calibri"/>
                <a:cs typeface="Calibri"/>
              </a:rPr>
              <a:t>N</a:t>
            </a:r>
            <a:r>
              <a:rPr sz="3000" spc="172" baseline="-16666" dirty="0">
                <a:latin typeface="Calibri"/>
                <a:cs typeface="Calibri"/>
              </a:rPr>
              <a:t>e</a:t>
            </a:r>
            <a:r>
              <a:rPr sz="2800" spc="-20" dirty="0">
                <a:latin typeface="Cambria Math"/>
                <a:cs typeface="Cambria Math"/>
              </a:rPr>
              <a:t>/2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708275" y="3087502"/>
            <a:ext cx="1193800" cy="0"/>
          </a:xfrm>
          <a:custGeom>
            <a:avLst/>
            <a:gdLst/>
            <a:ahLst/>
            <a:cxnLst/>
            <a:rect l="l" t="t" r="r" b="b"/>
            <a:pathLst>
              <a:path w="1193800">
                <a:moveTo>
                  <a:pt x="0" y="0"/>
                </a:moveTo>
                <a:lnTo>
                  <a:pt x="1193291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708275" y="2482474"/>
            <a:ext cx="1193800" cy="0"/>
          </a:xfrm>
          <a:custGeom>
            <a:avLst/>
            <a:gdLst/>
            <a:ahLst/>
            <a:cxnLst/>
            <a:rect l="l" t="t" r="r" b="b"/>
            <a:pathLst>
              <a:path w="1193800">
                <a:moveTo>
                  <a:pt x="0" y="0"/>
                </a:moveTo>
                <a:lnTo>
                  <a:pt x="1193291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5987927" y="2847056"/>
            <a:ext cx="3156585" cy="443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3</a:t>
            </a:r>
            <a:r>
              <a:rPr sz="2800" spc="-20" dirty="0">
                <a:latin typeface="Cambria Math"/>
                <a:cs typeface="Cambria Math"/>
              </a:rPr>
              <a:t>6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60" baseline="29166" dirty="0">
                <a:latin typeface="Cambria Math"/>
                <a:cs typeface="Cambria Math"/>
              </a:rPr>
              <a:t>5</a:t>
            </a:r>
            <a:r>
              <a:rPr sz="3000" spc="225" baseline="29166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cm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</a:t>
            </a:r>
            <a:r>
              <a:rPr sz="3000" spc="-75" baseline="29166" dirty="0">
                <a:latin typeface="Cambria Math"/>
                <a:cs typeface="Cambria Math"/>
              </a:rPr>
              <a:t>−</a:t>
            </a:r>
            <a:r>
              <a:rPr sz="3000" spc="232" baseline="29166" dirty="0">
                <a:latin typeface="Cambria Math"/>
                <a:cs typeface="Cambria Math"/>
              </a:rPr>
              <a:t>1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901704" y="3927413"/>
            <a:ext cx="6860540" cy="10629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228600">
              <a:lnSpc>
                <a:spcPct val="154000"/>
              </a:lnSpc>
              <a:buFont typeface="Symbol"/>
              <a:buChar char=""/>
              <a:tabLst>
                <a:tab pos="470534" algn="l"/>
              </a:tabLst>
            </a:pPr>
            <a:r>
              <a:rPr sz="2800" spc="-20" dirty="0">
                <a:latin typeface="Calibri"/>
                <a:cs typeface="Calibri"/>
              </a:rPr>
              <a:t>Ste</a:t>
            </a:r>
            <a:r>
              <a:rPr sz="2800" spc="-15" dirty="0">
                <a:latin typeface="Calibri"/>
                <a:cs typeface="Calibri"/>
              </a:rPr>
              <a:t>p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3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–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spc="5" dirty="0">
                <a:latin typeface="Calibri"/>
                <a:cs typeface="Calibri"/>
              </a:rPr>
              <a:t>l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5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-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nduc</a:t>
            </a:r>
            <a:r>
              <a:rPr sz="2800" spc="-5" dirty="0">
                <a:latin typeface="Calibri"/>
                <a:cs typeface="Calibri"/>
              </a:rPr>
              <a:t>e</a:t>
            </a:r>
            <a:r>
              <a:rPr sz="2800" spc="-15" dirty="0">
                <a:latin typeface="Calibri"/>
                <a:cs typeface="Calibri"/>
              </a:rPr>
              <a:t>d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Lo</a:t>
            </a:r>
            <a:r>
              <a:rPr sz="2800" dirty="0">
                <a:latin typeface="Calibri"/>
                <a:cs typeface="Calibri"/>
              </a:rPr>
              <a:t>r</a:t>
            </a:r>
            <a:r>
              <a:rPr sz="2800" spc="-15" dirty="0">
                <a:latin typeface="Calibri"/>
                <a:cs typeface="Calibri"/>
              </a:rPr>
              <a:t>entzian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w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dt</a:t>
            </a:r>
            <a:r>
              <a:rPr sz="2800" spc="-10" dirty="0">
                <a:latin typeface="Calibri"/>
                <a:cs typeface="Calibri"/>
              </a:rPr>
              <a:t>h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libri"/>
                <a:cs typeface="Calibri"/>
              </a:rPr>
              <a:t>He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u</a:t>
            </a:r>
            <a:r>
              <a:rPr sz="2800" spc="-25" dirty="0">
                <a:latin typeface="Calibri"/>
                <a:cs typeface="Calibri"/>
              </a:rPr>
              <a:t>m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</a:t>
            </a:r>
            <a:r>
              <a:rPr sz="2800" spc="-5" dirty="0">
                <a:latin typeface="Calibri"/>
                <a:cs typeface="Calibri"/>
              </a:rPr>
              <a:t>e</a:t>
            </a:r>
            <a:r>
              <a:rPr sz="2800" spc="-15" dirty="0">
                <a:latin typeface="Calibri"/>
                <a:cs typeface="Calibri"/>
              </a:rPr>
              <a:t>rturbers: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690" y="947234"/>
            <a:ext cx="10188575" cy="4064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2880" algn="ctr">
              <a:lnSpc>
                <a:spcPct val="100000"/>
              </a:lnSpc>
            </a:pPr>
            <a:r>
              <a:rPr sz="2800" spc="-130" dirty="0">
                <a:latin typeface="Cambria Math"/>
                <a:cs typeface="Cambria Math"/>
              </a:rPr>
              <a:t>𝛾</a:t>
            </a:r>
            <a:r>
              <a:rPr sz="3000" baseline="-16666" dirty="0">
                <a:latin typeface="Calibri"/>
                <a:cs typeface="Calibri"/>
              </a:rPr>
              <a:t>col</a:t>
            </a:r>
            <a:r>
              <a:rPr sz="3000" spc="172" baseline="-16666" dirty="0">
                <a:latin typeface="Calibri"/>
                <a:cs typeface="Calibri"/>
              </a:rPr>
              <a:t>l</a:t>
            </a:r>
            <a:r>
              <a:rPr sz="4200" spc="-22" baseline="2976" dirty="0">
                <a:latin typeface="Cambria Math"/>
                <a:cs typeface="Cambria Math"/>
              </a:rPr>
              <a:t>(</a:t>
            </a:r>
            <a:r>
              <a:rPr sz="2800" spc="-25" dirty="0">
                <a:latin typeface="Calibri"/>
                <a:cs typeface="Calibri"/>
              </a:rPr>
              <a:t>H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4200" spc="-22" baseline="2976" dirty="0">
                <a:latin typeface="Cambria Math"/>
                <a:cs typeface="Cambria Math"/>
              </a:rPr>
              <a:t>)</a:t>
            </a:r>
            <a:r>
              <a:rPr sz="4200" spc="247" baseline="2976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𝑛</a:t>
            </a:r>
            <a:r>
              <a:rPr sz="3000" spc="-7" baseline="-16666" dirty="0">
                <a:latin typeface="Calibri"/>
                <a:cs typeface="Calibri"/>
              </a:rPr>
              <a:t>H</a:t>
            </a:r>
            <a:r>
              <a:rPr sz="3000" baseline="-16666" dirty="0">
                <a:latin typeface="Calibri"/>
                <a:cs typeface="Calibri"/>
              </a:rPr>
              <a:t>e</a:t>
            </a:r>
            <a:r>
              <a:rPr sz="3000" spc="195" baseline="-16666" dirty="0">
                <a:latin typeface="Calibri"/>
                <a:cs typeface="Calibri"/>
              </a:rPr>
              <a:t> </a:t>
            </a:r>
            <a:r>
              <a:rPr sz="2800" spc="-229" dirty="0">
                <a:latin typeface="Cambria Math"/>
                <a:cs typeface="Cambria Math"/>
              </a:rPr>
              <a:t>𝜎</a:t>
            </a:r>
            <a:r>
              <a:rPr sz="3000" spc="179" baseline="-16666" dirty="0">
                <a:latin typeface="Calibri"/>
                <a:cs typeface="Calibri"/>
              </a:rPr>
              <a:t>B</a:t>
            </a:r>
            <a:r>
              <a:rPr sz="4200" spc="-22" baseline="2976" dirty="0">
                <a:latin typeface="Cambria Math"/>
                <a:cs typeface="Cambria Math"/>
              </a:rPr>
              <a:t>(</a:t>
            </a:r>
            <a:r>
              <a:rPr sz="2800" spc="-3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25" dirty="0">
                <a:latin typeface="Calibri"/>
                <a:cs typeface="Calibri"/>
              </a:rPr>
              <a:t>–H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4200" spc="-22" baseline="2976" dirty="0">
                <a:latin typeface="Cambria Math"/>
                <a:cs typeface="Cambria Math"/>
              </a:rPr>
              <a:t>)</a:t>
            </a:r>
            <a:r>
              <a:rPr sz="4200" spc="-202" baseline="2976" dirty="0">
                <a:latin typeface="Cambria Math"/>
                <a:cs typeface="Cambria Math"/>
              </a:rPr>
              <a:t> </a:t>
            </a:r>
            <a:r>
              <a:rPr sz="2800" spc="-1110" dirty="0">
                <a:latin typeface="Cambria Math"/>
                <a:cs typeface="Cambria Math"/>
              </a:rPr>
              <a:t>𝑣</a:t>
            </a:r>
            <a:r>
              <a:rPr sz="2800" spc="25" dirty="0">
                <a:latin typeface="Cambria Math"/>
                <a:cs typeface="Cambria Math"/>
              </a:rPr>
              <a:t>‾</a:t>
            </a:r>
            <a:r>
              <a:rPr sz="3000" baseline="-16666" dirty="0">
                <a:latin typeface="Calibri"/>
                <a:cs typeface="Calibri"/>
              </a:rPr>
              <a:t>N</a:t>
            </a:r>
            <a:r>
              <a:rPr sz="3000" spc="-7" baseline="-16666" dirty="0">
                <a:latin typeface="Calibri"/>
                <a:cs typeface="Calibri"/>
              </a:rPr>
              <a:t>e–</a:t>
            </a:r>
            <a:r>
              <a:rPr sz="3000" spc="-22" baseline="-16666" dirty="0">
                <a:latin typeface="Calibri"/>
                <a:cs typeface="Calibri"/>
              </a:rPr>
              <a:t>He</a:t>
            </a:r>
            <a:endParaRPr sz="3000" baseline="-16666">
              <a:latin typeface="Calibri"/>
              <a:cs typeface="Calibri"/>
            </a:endParaRPr>
          </a:p>
          <a:p>
            <a:pPr marL="872490">
              <a:lnSpc>
                <a:spcPct val="100000"/>
              </a:lnSpc>
              <a:spcBef>
                <a:spcPts val="1725"/>
              </a:spcBef>
            </a:pP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3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6</a:t>
            </a:r>
            <a:r>
              <a:rPr sz="2800" spc="-20" dirty="0">
                <a:latin typeface="Cambria Math"/>
                <a:cs typeface="Cambria Math"/>
              </a:rPr>
              <a:t>2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80" dirty="0">
                <a:latin typeface="Cambria Math"/>
                <a:cs typeface="Cambria Math"/>
              </a:rPr>
              <a:t>0</a:t>
            </a:r>
            <a:r>
              <a:rPr sz="3000" spc="60" baseline="29166" dirty="0">
                <a:latin typeface="Cambria Math"/>
                <a:cs typeface="Cambria Math"/>
              </a:rPr>
              <a:t>16</a:t>
            </a:r>
            <a:r>
              <a:rPr sz="3000" spc="225" baseline="29166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libri"/>
                <a:cs typeface="Calibri"/>
              </a:rPr>
              <a:t>c</a:t>
            </a:r>
            <a:r>
              <a:rPr sz="2800" spc="-30" dirty="0">
                <a:latin typeface="Calibri"/>
                <a:cs typeface="Calibri"/>
              </a:rPr>
              <a:t>m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60" baseline="29166" dirty="0">
                <a:latin typeface="Cambria Math"/>
                <a:cs typeface="Cambria Math"/>
              </a:rPr>
              <a:t>3</a:t>
            </a:r>
            <a:r>
              <a:rPr sz="3000" baseline="29166" dirty="0">
                <a:latin typeface="Cambria Math"/>
                <a:cs typeface="Cambria Math"/>
              </a:rPr>
              <a:t> </a:t>
            </a:r>
            <a:r>
              <a:rPr sz="3000" spc="-217" baseline="29166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6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-60" baseline="29166" dirty="0">
                <a:latin typeface="Cambria Math"/>
                <a:cs typeface="Cambria Math"/>
              </a:rPr>
              <a:t>−</a:t>
            </a:r>
            <a:r>
              <a:rPr sz="3000" spc="60" baseline="29166" dirty="0">
                <a:latin typeface="Cambria Math"/>
                <a:cs typeface="Cambria Math"/>
              </a:rPr>
              <a:t>14</a:t>
            </a:r>
            <a:r>
              <a:rPr sz="3000" spc="202" baseline="29166" dirty="0">
                <a:latin typeface="Cambria Math"/>
                <a:cs typeface="Cambria Math"/>
              </a:rPr>
              <a:t> 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30" dirty="0">
                <a:latin typeface="Calibri"/>
                <a:cs typeface="Calibri"/>
              </a:rPr>
              <a:t>m</a:t>
            </a:r>
            <a:r>
              <a:rPr sz="3000" spc="60" baseline="29166" dirty="0">
                <a:latin typeface="Cambria Math"/>
                <a:cs typeface="Cambria Math"/>
              </a:rPr>
              <a:t>2</a:t>
            </a:r>
            <a:r>
              <a:rPr sz="3000" baseline="29166" dirty="0">
                <a:latin typeface="Cambria Math"/>
                <a:cs typeface="Cambria Math"/>
              </a:rPr>
              <a:t> </a:t>
            </a:r>
            <a:r>
              <a:rPr sz="3000" spc="-240" baseline="29166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7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60" baseline="29166" dirty="0">
                <a:latin typeface="Cambria Math"/>
                <a:cs typeface="Cambria Math"/>
              </a:rPr>
              <a:t>5</a:t>
            </a:r>
            <a:r>
              <a:rPr sz="3000" spc="225" baseline="29166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cm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60" baseline="29166" dirty="0">
                <a:latin typeface="Cambria Math"/>
                <a:cs typeface="Cambria Math"/>
              </a:rPr>
              <a:t>1</a:t>
            </a:r>
            <a:endParaRPr sz="3000" baseline="29166">
              <a:latin typeface="Cambria Math"/>
              <a:cs typeface="Cambria Math"/>
            </a:endParaRPr>
          </a:p>
          <a:p>
            <a:pPr marL="927100">
              <a:lnSpc>
                <a:spcPct val="100000"/>
              </a:lnSpc>
              <a:spcBef>
                <a:spcPts val="780"/>
              </a:spcBef>
            </a:pP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3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6</a:t>
            </a:r>
            <a:r>
              <a:rPr sz="2800" spc="-20" dirty="0">
                <a:latin typeface="Cambria Math"/>
                <a:cs typeface="Cambria Math"/>
              </a:rPr>
              <a:t>9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-22" baseline="29166" dirty="0">
                <a:latin typeface="Cambria Math"/>
                <a:cs typeface="Cambria Math"/>
              </a:rPr>
              <a:t>9</a:t>
            </a:r>
            <a:r>
              <a:rPr sz="3000" spc="225" baseline="29166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232" baseline="29166" dirty="0">
                <a:latin typeface="Cambria Math"/>
                <a:cs typeface="Cambria Math"/>
              </a:rPr>
              <a:t>1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  <a:p>
            <a:pPr marL="12700">
              <a:lnSpc>
                <a:spcPct val="100000"/>
              </a:lnSpc>
              <a:spcBef>
                <a:spcPts val="1645"/>
              </a:spcBef>
            </a:pPr>
            <a:r>
              <a:rPr sz="2800" spc="-20" dirty="0">
                <a:latin typeface="Calibri"/>
                <a:cs typeface="Calibri"/>
              </a:rPr>
              <a:t>Neon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per</a:t>
            </a:r>
            <a:r>
              <a:rPr sz="2800" dirty="0">
                <a:latin typeface="Calibri"/>
                <a:cs typeface="Calibri"/>
              </a:rPr>
              <a:t>t</a:t>
            </a:r>
            <a:r>
              <a:rPr sz="2800" spc="-20" dirty="0">
                <a:latin typeface="Calibri"/>
                <a:cs typeface="Calibri"/>
              </a:rPr>
              <a:t>urbers</a:t>
            </a:r>
            <a:endParaRPr sz="2800">
              <a:latin typeface="Calibri"/>
              <a:cs typeface="Calibri"/>
            </a:endParaRPr>
          </a:p>
          <a:p>
            <a:pPr marL="184150" algn="ctr">
              <a:lnSpc>
                <a:spcPct val="100000"/>
              </a:lnSpc>
              <a:spcBef>
                <a:spcPts val="1895"/>
              </a:spcBef>
            </a:pPr>
            <a:r>
              <a:rPr sz="2800" spc="-130" dirty="0">
                <a:latin typeface="Cambria Math"/>
                <a:cs typeface="Cambria Math"/>
              </a:rPr>
              <a:t>𝛾</a:t>
            </a:r>
            <a:r>
              <a:rPr sz="3000" baseline="-16666" dirty="0">
                <a:latin typeface="Calibri"/>
                <a:cs typeface="Calibri"/>
              </a:rPr>
              <a:t>col</a:t>
            </a:r>
            <a:r>
              <a:rPr sz="3000" spc="187" baseline="-16666" dirty="0">
                <a:latin typeface="Calibri"/>
                <a:cs typeface="Calibri"/>
              </a:rPr>
              <a:t>l</a:t>
            </a:r>
            <a:r>
              <a:rPr sz="4200" spc="-22" baseline="2976" dirty="0">
                <a:latin typeface="Cambria Math"/>
                <a:cs typeface="Cambria Math"/>
              </a:rPr>
              <a:t>(</a:t>
            </a:r>
            <a:r>
              <a:rPr sz="2800" spc="-3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4200" spc="-22" baseline="2976" dirty="0">
                <a:latin typeface="Cambria Math"/>
                <a:cs typeface="Cambria Math"/>
              </a:rPr>
              <a:t>)</a:t>
            </a:r>
            <a:r>
              <a:rPr sz="4200" spc="247" baseline="2976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3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6</a:t>
            </a:r>
            <a:r>
              <a:rPr sz="2800" spc="-20" dirty="0">
                <a:latin typeface="Cambria Math"/>
                <a:cs typeface="Cambria Math"/>
              </a:rPr>
              <a:t>2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80" dirty="0">
                <a:latin typeface="Cambria Math"/>
                <a:cs typeface="Cambria Math"/>
              </a:rPr>
              <a:t>0</a:t>
            </a:r>
            <a:r>
              <a:rPr sz="3000" spc="60" baseline="29166" dirty="0">
                <a:latin typeface="Cambria Math"/>
                <a:cs typeface="Cambria Math"/>
              </a:rPr>
              <a:t>15</a:t>
            </a:r>
            <a:r>
              <a:rPr sz="3000" spc="225" baseline="29166" dirty="0">
                <a:latin typeface="Cambria Math"/>
                <a:cs typeface="Cambria Math"/>
              </a:rPr>
              <a:t> 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30" dirty="0">
                <a:latin typeface="Calibri"/>
                <a:cs typeface="Calibri"/>
              </a:rPr>
              <a:t>m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60" baseline="29166" dirty="0">
                <a:latin typeface="Cambria Math"/>
                <a:cs typeface="Cambria Math"/>
              </a:rPr>
              <a:t>3</a:t>
            </a:r>
            <a:r>
              <a:rPr sz="3000" baseline="29166" dirty="0">
                <a:latin typeface="Cambria Math"/>
                <a:cs typeface="Cambria Math"/>
              </a:rPr>
              <a:t> </a:t>
            </a:r>
            <a:r>
              <a:rPr sz="3000" spc="-240" baseline="29166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1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10" dirty="0">
                <a:latin typeface="Cambria Math"/>
                <a:cs typeface="Cambria Math"/>
              </a:rPr>
              <a:t>0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60" baseline="29166" dirty="0">
                <a:latin typeface="Cambria Math"/>
                <a:cs typeface="Cambria Math"/>
              </a:rPr>
              <a:t>13</a:t>
            </a:r>
            <a:r>
              <a:rPr sz="3000" spc="202" baseline="29166" dirty="0">
                <a:latin typeface="Cambria Math"/>
                <a:cs typeface="Cambria Math"/>
              </a:rPr>
              <a:t> 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30" dirty="0">
                <a:latin typeface="Calibri"/>
                <a:cs typeface="Calibri"/>
              </a:rPr>
              <a:t>m</a:t>
            </a:r>
            <a:r>
              <a:rPr sz="3000" spc="60" baseline="29166" dirty="0">
                <a:latin typeface="Cambria Math"/>
                <a:cs typeface="Cambria Math"/>
              </a:rPr>
              <a:t>2</a:t>
            </a:r>
            <a:r>
              <a:rPr sz="3000" baseline="29166" dirty="0">
                <a:latin typeface="Cambria Math"/>
                <a:cs typeface="Cambria Math"/>
              </a:rPr>
              <a:t> </a:t>
            </a:r>
            <a:r>
              <a:rPr sz="3000" spc="-240" baseline="29166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3</a:t>
            </a:r>
            <a:r>
              <a:rPr sz="2800" spc="-20" dirty="0">
                <a:latin typeface="Cambria Math"/>
                <a:cs typeface="Cambria Math"/>
              </a:rPr>
              <a:t>6</a:t>
            </a:r>
            <a:r>
              <a:rPr sz="2800" spc="1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60" baseline="29166" dirty="0">
                <a:latin typeface="Cambria Math"/>
                <a:cs typeface="Cambria Math"/>
              </a:rPr>
              <a:t>5</a:t>
            </a:r>
            <a:r>
              <a:rPr sz="3000" spc="225" baseline="29166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cm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60" baseline="29166" dirty="0">
                <a:latin typeface="Cambria Math"/>
                <a:cs typeface="Cambria Math"/>
              </a:rPr>
              <a:t>1</a:t>
            </a:r>
            <a:endParaRPr sz="3000" baseline="29166">
              <a:latin typeface="Cambria Math"/>
              <a:cs typeface="Cambria Math"/>
            </a:endParaRPr>
          </a:p>
          <a:p>
            <a:pPr marL="927100">
              <a:lnSpc>
                <a:spcPct val="100000"/>
              </a:lnSpc>
              <a:spcBef>
                <a:spcPts val="790"/>
              </a:spcBef>
            </a:pP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4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9</a:t>
            </a:r>
            <a:r>
              <a:rPr sz="2800" spc="-20" dirty="0">
                <a:latin typeface="Cambria Math"/>
                <a:cs typeface="Cambria Math"/>
              </a:rPr>
              <a:t>2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60" baseline="29166" dirty="0">
                <a:latin typeface="Cambria Math"/>
                <a:cs typeface="Cambria Math"/>
              </a:rPr>
              <a:t>7</a:t>
            </a:r>
            <a:r>
              <a:rPr sz="3000" spc="225" baseline="29166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232" baseline="29166" dirty="0">
                <a:latin typeface="Cambria Math"/>
                <a:cs typeface="Cambria Math"/>
              </a:rPr>
              <a:t>1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  <a:p>
            <a:pPr marL="469900" indent="-228600">
              <a:lnSpc>
                <a:spcPct val="100000"/>
              </a:lnSpc>
              <a:spcBef>
                <a:spcPts val="1789"/>
              </a:spcBef>
              <a:buFont typeface="Symbol"/>
              <a:buChar char=""/>
              <a:tabLst>
                <a:tab pos="470534" algn="l"/>
              </a:tabLst>
            </a:pPr>
            <a:r>
              <a:rPr sz="2800" spc="-20" dirty="0">
                <a:latin typeface="Calibri"/>
                <a:cs typeface="Calibri"/>
              </a:rPr>
              <a:t>Conver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to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frequenc</a:t>
            </a:r>
            <a:r>
              <a:rPr sz="2800" spc="-15" dirty="0">
                <a:latin typeface="Calibri"/>
                <a:cs typeface="Calibri"/>
              </a:rPr>
              <a:t>y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libri"/>
                <a:cs typeface="Calibri"/>
              </a:rPr>
              <a:t>FWHM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155823" y="1116398"/>
            <a:ext cx="1158240" cy="4387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200" spc="0" baseline="11904" dirty="0">
                <a:latin typeface="Cambria Math"/>
                <a:cs typeface="Cambria Math"/>
              </a:rPr>
              <a:t>𝛥</a:t>
            </a:r>
            <a:r>
              <a:rPr sz="4200" spc="-135" baseline="11904" dirty="0">
                <a:latin typeface="Cambria Math"/>
                <a:cs typeface="Cambria Math"/>
              </a:rPr>
              <a:t>𝜈</a:t>
            </a:r>
            <a:r>
              <a:rPr sz="2000" dirty="0">
                <a:latin typeface="Calibri"/>
                <a:cs typeface="Calibri"/>
              </a:rPr>
              <a:t>coll 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4200" spc="-37" baseline="11904" dirty="0">
                <a:latin typeface="Cambria Math"/>
                <a:cs typeface="Cambria Math"/>
              </a:rPr>
              <a:t>=</a:t>
            </a:r>
            <a:endParaRPr sz="4200" baseline="11904">
              <a:latin typeface="Cambria Math"/>
              <a:cs typeface="Cambria Math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387477" y="846650"/>
            <a:ext cx="558165" cy="4387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200" spc="-195" baseline="11904" dirty="0">
                <a:latin typeface="Cambria Math"/>
                <a:cs typeface="Cambria Math"/>
              </a:rPr>
              <a:t>𝛾</a:t>
            </a:r>
            <a:r>
              <a:rPr sz="2000" dirty="0">
                <a:latin typeface="Calibri"/>
                <a:cs typeface="Calibri"/>
              </a:rPr>
              <a:t>coll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400159" y="1304025"/>
            <a:ext cx="547370" cy="0"/>
          </a:xfrm>
          <a:custGeom>
            <a:avLst/>
            <a:gdLst/>
            <a:ahLst/>
            <a:cxnLst/>
            <a:rect l="l" t="t" r="r" b="b"/>
            <a:pathLst>
              <a:path w="547370">
                <a:moveTo>
                  <a:pt x="0" y="0"/>
                </a:moveTo>
                <a:lnTo>
                  <a:pt x="547115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6552069" y="1116398"/>
            <a:ext cx="482600" cy="6197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 algn="r">
              <a:lnSpc>
                <a:spcPts val="2620"/>
              </a:lnSpc>
            </a:pP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  <a:p>
            <a:pPr marL="12700">
              <a:lnSpc>
                <a:spcPts val="2620"/>
              </a:lnSpc>
            </a:pPr>
            <a:r>
              <a:rPr sz="2800" spc="-30" dirty="0">
                <a:latin typeface="Cambria Math"/>
                <a:cs typeface="Cambria Math"/>
              </a:rPr>
              <a:t>𝜋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01703" y="1865599"/>
            <a:ext cx="8024495" cy="37071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385695">
              <a:lnSpc>
                <a:spcPct val="100000"/>
              </a:lnSpc>
            </a:pPr>
            <a:r>
              <a:rPr sz="2800" spc="-5" dirty="0">
                <a:latin typeface="Cambria Math"/>
                <a:cs typeface="Cambria Math"/>
              </a:rPr>
              <a:t>𝛥</a:t>
            </a:r>
            <a:r>
              <a:rPr sz="2800" spc="-90" dirty="0">
                <a:latin typeface="Cambria Math"/>
                <a:cs typeface="Cambria Math"/>
              </a:rPr>
              <a:t>𝜈</a:t>
            </a:r>
            <a:r>
              <a:rPr sz="3000" baseline="-16666" dirty="0">
                <a:latin typeface="Calibri"/>
                <a:cs typeface="Calibri"/>
              </a:rPr>
              <a:t>col</a:t>
            </a:r>
            <a:r>
              <a:rPr sz="3000" spc="172" baseline="-16666" dirty="0">
                <a:latin typeface="Calibri"/>
                <a:cs typeface="Calibri"/>
              </a:rPr>
              <a:t>l</a:t>
            </a:r>
            <a:r>
              <a:rPr sz="4200" spc="-22" baseline="2976" dirty="0">
                <a:latin typeface="Cambria Math"/>
                <a:cs typeface="Cambria Math"/>
              </a:rPr>
              <a:t>(</a:t>
            </a:r>
            <a:r>
              <a:rPr sz="2800" spc="-25" dirty="0">
                <a:latin typeface="Calibri"/>
                <a:cs typeface="Calibri"/>
              </a:rPr>
              <a:t>H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4200" spc="-22" baseline="2976" dirty="0">
                <a:latin typeface="Cambria Math"/>
                <a:cs typeface="Cambria Math"/>
              </a:rPr>
              <a:t>)</a:t>
            </a:r>
            <a:r>
              <a:rPr sz="4200" spc="247" baseline="2976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7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-22" baseline="29166" dirty="0">
                <a:latin typeface="Cambria Math"/>
                <a:cs typeface="Cambria Math"/>
              </a:rPr>
              <a:t>9</a:t>
            </a:r>
            <a:r>
              <a:rPr sz="3000" spc="217" baseline="29166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libri"/>
                <a:cs typeface="Calibri"/>
              </a:rPr>
              <a:t>H</a:t>
            </a:r>
            <a:r>
              <a:rPr sz="2800" spc="-15" dirty="0">
                <a:latin typeface="Calibri"/>
                <a:cs typeface="Calibri"/>
              </a:rPr>
              <a:t>z</a:t>
            </a:r>
            <a:r>
              <a:rPr sz="2800" spc="145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≈</a:t>
            </a:r>
            <a:r>
              <a:rPr sz="2800" spc="155" dirty="0">
                <a:latin typeface="Cambria Math"/>
                <a:cs typeface="Cambria Math"/>
              </a:rPr>
              <a:t> </a:t>
            </a:r>
            <a:r>
              <a:rPr sz="2800" spc="-10" dirty="0">
                <a:latin typeface="Cambria Math"/>
                <a:cs typeface="Cambria Math"/>
              </a:rPr>
              <a:t>1</a:t>
            </a:r>
            <a:r>
              <a:rPr sz="2800" spc="-15" dirty="0">
                <a:latin typeface="Cambria Math"/>
                <a:cs typeface="Cambria Math"/>
              </a:rPr>
              <a:t>.2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GHz</a:t>
            </a:r>
            <a:r>
              <a:rPr sz="2800" spc="-10" dirty="0">
                <a:latin typeface="Cambria Math"/>
                <a:cs typeface="Cambria Math"/>
              </a:rPr>
              <a:t>,</a:t>
            </a:r>
            <a:endParaRPr sz="2800">
              <a:latin typeface="Cambria Math"/>
              <a:cs typeface="Cambria Math"/>
            </a:endParaRPr>
          </a:p>
          <a:p>
            <a:pPr>
              <a:lnSpc>
                <a:spcPct val="100000"/>
              </a:lnSpc>
            </a:pPr>
            <a:endParaRPr sz="3600">
              <a:latin typeface="Times New Roman"/>
              <a:cs typeface="Times New Roman"/>
            </a:endParaRPr>
          </a:p>
          <a:p>
            <a:pPr marL="2374900">
              <a:lnSpc>
                <a:spcPct val="100000"/>
              </a:lnSpc>
              <a:spcBef>
                <a:spcPts val="2700"/>
              </a:spcBef>
            </a:pPr>
            <a:r>
              <a:rPr sz="2800" spc="-5" dirty="0">
                <a:latin typeface="Cambria Math"/>
                <a:cs typeface="Cambria Math"/>
              </a:rPr>
              <a:t>𝛥</a:t>
            </a:r>
            <a:r>
              <a:rPr sz="2800" spc="-90" dirty="0">
                <a:latin typeface="Cambria Math"/>
                <a:cs typeface="Cambria Math"/>
              </a:rPr>
              <a:t>𝜈</a:t>
            </a:r>
            <a:r>
              <a:rPr sz="3000" baseline="-16666" dirty="0">
                <a:latin typeface="Calibri"/>
                <a:cs typeface="Calibri"/>
              </a:rPr>
              <a:t>col</a:t>
            </a:r>
            <a:r>
              <a:rPr sz="3000" spc="172" baseline="-16666" dirty="0">
                <a:latin typeface="Calibri"/>
                <a:cs typeface="Calibri"/>
              </a:rPr>
              <a:t>l</a:t>
            </a:r>
            <a:r>
              <a:rPr sz="4200" spc="-22" baseline="2976" dirty="0">
                <a:latin typeface="Cambria Math"/>
                <a:cs typeface="Cambria Math"/>
              </a:rPr>
              <a:t>(</a:t>
            </a:r>
            <a:r>
              <a:rPr sz="2800" spc="-3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4200" spc="-22" baseline="2976" dirty="0">
                <a:latin typeface="Cambria Math"/>
                <a:cs typeface="Cambria Math"/>
              </a:rPr>
              <a:t>)</a:t>
            </a:r>
            <a:r>
              <a:rPr sz="4200" spc="247" baseline="2976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5</a:t>
            </a:r>
            <a:r>
              <a:rPr sz="2800" spc="-20" dirty="0">
                <a:latin typeface="Cambria Math"/>
                <a:cs typeface="Cambria Math"/>
              </a:rPr>
              <a:t>7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60" baseline="29166" dirty="0">
                <a:latin typeface="Cambria Math"/>
                <a:cs typeface="Cambria Math"/>
              </a:rPr>
              <a:t>7</a:t>
            </a:r>
            <a:r>
              <a:rPr sz="3000" spc="225" baseline="29166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libri"/>
                <a:cs typeface="Calibri"/>
              </a:rPr>
              <a:t>H</a:t>
            </a:r>
            <a:r>
              <a:rPr sz="2800" spc="-15" dirty="0">
                <a:latin typeface="Calibri"/>
                <a:cs typeface="Calibri"/>
              </a:rPr>
              <a:t>z</a:t>
            </a:r>
            <a:r>
              <a:rPr sz="2800" spc="145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≈</a:t>
            </a:r>
            <a:r>
              <a:rPr sz="2800" spc="15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6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libri"/>
                <a:cs typeface="Calibri"/>
              </a:rPr>
              <a:t>MH</a:t>
            </a:r>
            <a:r>
              <a:rPr sz="2800" dirty="0">
                <a:latin typeface="Calibri"/>
                <a:cs typeface="Calibri"/>
              </a:rPr>
              <a:t>z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  <a:p>
            <a:pPr marL="469900" indent="-228600">
              <a:lnSpc>
                <a:spcPct val="100000"/>
              </a:lnSpc>
              <a:spcBef>
                <a:spcPts val="1800"/>
              </a:spcBef>
              <a:buFont typeface="Symbol"/>
              <a:buChar char=""/>
              <a:tabLst>
                <a:tab pos="470534" algn="l"/>
              </a:tabLst>
            </a:pPr>
            <a:r>
              <a:rPr sz="2800" spc="-25" dirty="0">
                <a:latin typeface="Calibri"/>
                <a:cs typeface="Calibri"/>
              </a:rPr>
              <a:t>Summ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15" dirty="0">
                <a:latin typeface="Calibri"/>
                <a:cs typeface="Calibri"/>
              </a:rPr>
              <a:t>ry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f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5" dirty="0">
                <a:latin typeface="Calibri"/>
                <a:cs typeface="Calibri"/>
              </a:rPr>
              <a:t>i</a:t>
            </a:r>
            <a:r>
              <a:rPr sz="2800" spc="-25" dirty="0">
                <a:latin typeface="Calibri"/>
                <a:cs typeface="Calibri"/>
              </a:rPr>
              <a:t>new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dt</a:t>
            </a:r>
            <a:r>
              <a:rPr sz="2800" spc="-15" dirty="0">
                <a:latin typeface="Calibri"/>
                <a:cs typeface="Calibri"/>
              </a:rPr>
              <a:t>h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co</a:t>
            </a:r>
            <a:r>
              <a:rPr sz="2800" spc="-20" dirty="0">
                <a:latin typeface="Calibri"/>
                <a:cs typeface="Calibri"/>
              </a:rPr>
              <a:t>ntr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b</a:t>
            </a:r>
            <a:r>
              <a:rPr sz="2800" spc="-5" dirty="0">
                <a:latin typeface="Calibri"/>
                <a:cs typeface="Calibri"/>
              </a:rPr>
              <a:t>u</a:t>
            </a:r>
            <a:r>
              <a:rPr sz="2800" spc="-10" dirty="0">
                <a:latin typeface="Calibri"/>
                <a:cs typeface="Calibri"/>
              </a:rPr>
              <a:t>ti</a:t>
            </a:r>
            <a:r>
              <a:rPr sz="2800" spc="-20" dirty="0">
                <a:latin typeface="Calibri"/>
                <a:cs typeface="Calibri"/>
              </a:rPr>
              <a:t>ons</a:t>
            </a:r>
            <a:endParaRPr sz="2800">
              <a:latin typeface="Calibri"/>
              <a:cs typeface="Calibri"/>
            </a:endParaRPr>
          </a:p>
          <a:p>
            <a:pPr marL="361950" indent="-349250">
              <a:lnSpc>
                <a:spcPct val="100000"/>
              </a:lnSpc>
              <a:spcBef>
                <a:spcPts val="1800"/>
              </a:spcBef>
              <a:buFont typeface="Calibri"/>
              <a:buAutoNum type="arabicPeriod"/>
              <a:tabLst>
                <a:tab pos="362585" algn="l"/>
              </a:tabLst>
            </a:pPr>
            <a:r>
              <a:rPr sz="2800" spc="-15" dirty="0">
                <a:latin typeface="Calibri"/>
                <a:cs typeface="Calibri"/>
              </a:rPr>
              <a:t>Natura</a:t>
            </a:r>
            <a:r>
              <a:rPr sz="2800" spc="-20" dirty="0">
                <a:latin typeface="Calibri"/>
                <a:cs typeface="Calibri"/>
              </a:rPr>
              <a:t>l</a:t>
            </a:r>
            <a:r>
              <a:rPr sz="2800" spc="-10" dirty="0">
                <a:latin typeface="Calibri"/>
                <a:cs typeface="Calibri"/>
              </a:rPr>
              <a:t>: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11.6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MHz.</a:t>
            </a:r>
            <a:endParaRPr sz="2800">
              <a:latin typeface="Calibri"/>
              <a:cs typeface="Calibri"/>
            </a:endParaRPr>
          </a:p>
          <a:p>
            <a:pPr marL="361950" indent="-349250">
              <a:lnSpc>
                <a:spcPct val="100000"/>
              </a:lnSpc>
              <a:spcBef>
                <a:spcPts val="1810"/>
              </a:spcBef>
              <a:buFont typeface="Calibri"/>
              <a:buAutoNum type="arabicPeriod"/>
              <a:tabLst>
                <a:tab pos="362585" algn="l"/>
              </a:tabLst>
            </a:pPr>
            <a:r>
              <a:rPr sz="2800" spc="-25" dirty="0">
                <a:latin typeface="Calibri"/>
                <a:cs typeface="Calibri"/>
              </a:rPr>
              <a:t>Do</a:t>
            </a:r>
            <a:r>
              <a:rPr sz="2800" spc="-10" dirty="0">
                <a:latin typeface="Calibri"/>
                <a:cs typeface="Calibri"/>
              </a:rPr>
              <a:t>p</a:t>
            </a:r>
            <a:r>
              <a:rPr sz="2800" spc="-20" dirty="0">
                <a:latin typeface="Calibri"/>
                <a:cs typeface="Calibri"/>
              </a:rPr>
              <a:t>p</a:t>
            </a:r>
            <a:r>
              <a:rPr sz="2800" spc="-15" dirty="0">
                <a:latin typeface="Calibri"/>
                <a:cs typeface="Calibri"/>
              </a:rPr>
              <a:t>le</a:t>
            </a:r>
            <a:r>
              <a:rPr sz="2800" spc="-5" dirty="0">
                <a:latin typeface="Calibri"/>
                <a:cs typeface="Calibri"/>
              </a:rPr>
              <a:t>r</a:t>
            </a:r>
            <a:r>
              <a:rPr sz="2800" spc="-10" dirty="0">
                <a:latin typeface="Calibri"/>
                <a:cs typeface="Calibri"/>
              </a:rPr>
              <a:t>: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4.8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GHz.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963998"/>
            <a:ext cx="10379075" cy="29044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1950" indent="-349250">
              <a:lnSpc>
                <a:spcPct val="100000"/>
              </a:lnSpc>
              <a:buFont typeface="Calibri"/>
              <a:buAutoNum type="arabicPeriod" startAt="3"/>
              <a:tabLst>
                <a:tab pos="362585" algn="l"/>
              </a:tabLst>
            </a:pPr>
            <a:r>
              <a:rPr sz="2800" spc="-15" dirty="0">
                <a:latin typeface="Calibri"/>
                <a:cs typeface="Calibri"/>
              </a:rPr>
              <a:t>Pressure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broad</a:t>
            </a:r>
            <a:r>
              <a:rPr sz="2800" spc="-5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ng</a:t>
            </a:r>
            <a:r>
              <a:rPr sz="2800" spc="-10" dirty="0">
                <a:latin typeface="Calibri"/>
                <a:cs typeface="Calibri"/>
              </a:rPr>
              <a:t>: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≈</a:t>
            </a:r>
            <a:r>
              <a:rPr sz="2800" spc="17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15" dirty="0">
                <a:latin typeface="Cambria Math"/>
                <a:cs typeface="Cambria Math"/>
              </a:rPr>
              <a:t>.2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GHz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(He)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+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6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MHz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(Ne</a:t>
            </a:r>
            <a:r>
              <a:rPr sz="2800" spc="-5" dirty="0">
                <a:latin typeface="Calibri"/>
                <a:cs typeface="Calibri"/>
              </a:rPr>
              <a:t>)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361950" indent="-349250">
              <a:lnSpc>
                <a:spcPct val="100000"/>
              </a:lnSpc>
              <a:spcBef>
                <a:spcPts val="1810"/>
              </a:spcBef>
              <a:buFont typeface="Calibri"/>
              <a:buAutoNum type="arabicPeriod" startAt="3"/>
              <a:tabLst>
                <a:tab pos="362585" algn="l"/>
              </a:tabLst>
            </a:pP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spc="-20" dirty="0">
                <a:latin typeface="Calibri"/>
                <a:cs typeface="Calibri"/>
              </a:rPr>
              <a:t>ota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Lore</a:t>
            </a:r>
            <a:r>
              <a:rPr sz="2800" spc="-25" dirty="0">
                <a:latin typeface="Calibri"/>
                <a:cs typeface="Calibri"/>
              </a:rPr>
              <a:t>n</a:t>
            </a:r>
            <a:r>
              <a:rPr sz="2800" spc="-10" dirty="0">
                <a:latin typeface="Calibri"/>
                <a:cs typeface="Calibri"/>
              </a:rPr>
              <a:t>tzia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libri"/>
                <a:cs typeface="Calibri"/>
              </a:rPr>
              <a:t>c</a:t>
            </a:r>
            <a:r>
              <a:rPr sz="2800" spc="-25" dirty="0">
                <a:latin typeface="Calibri"/>
                <a:cs typeface="Calibri"/>
              </a:rPr>
              <a:t>omp</a:t>
            </a:r>
            <a:r>
              <a:rPr sz="2800" spc="-10" dirty="0">
                <a:latin typeface="Calibri"/>
                <a:cs typeface="Calibri"/>
              </a:rPr>
              <a:t>o</a:t>
            </a:r>
            <a:r>
              <a:rPr sz="2800" spc="-20" dirty="0">
                <a:latin typeface="Calibri"/>
                <a:cs typeface="Calibri"/>
              </a:rPr>
              <a:t>nen</a:t>
            </a:r>
            <a:r>
              <a:rPr sz="2800" dirty="0">
                <a:latin typeface="Calibri"/>
                <a:cs typeface="Calibri"/>
              </a:rPr>
              <a:t>t</a:t>
            </a:r>
            <a:r>
              <a:rPr sz="2800" spc="-10" dirty="0">
                <a:latin typeface="Calibri"/>
                <a:cs typeface="Calibri"/>
              </a:rPr>
              <a:t>: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natura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+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libri"/>
                <a:cs typeface="Calibri"/>
              </a:rPr>
              <a:t>c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dirty="0">
                <a:latin typeface="Calibri"/>
                <a:cs typeface="Calibri"/>
              </a:rPr>
              <a:t>li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ona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≈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2</a:t>
            </a:r>
            <a:r>
              <a:rPr sz="2800" spc="-20" dirty="0">
                <a:latin typeface="Cambria Math"/>
                <a:cs typeface="Cambria Math"/>
              </a:rPr>
              <a:t>3</a:t>
            </a:r>
            <a:r>
              <a:rPr sz="2800" spc="-14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GH</a:t>
            </a:r>
            <a:r>
              <a:rPr sz="2800" spc="-10" dirty="0">
                <a:latin typeface="Calibri"/>
                <a:cs typeface="Calibri"/>
              </a:rPr>
              <a:t>z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12700" marR="5080">
              <a:lnSpc>
                <a:spcPct val="127099"/>
              </a:lnSpc>
              <a:spcBef>
                <a:spcPts val="905"/>
              </a:spcBef>
              <a:tabLst>
                <a:tab pos="518795" algn="l"/>
                <a:tab pos="2406015" algn="l"/>
                <a:tab pos="3957320" algn="l"/>
                <a:tab pos="5582285" algn="l"/>
                <a:tab pos="6273165" algn="l"/>
                <a:tab pos="8026400" algn="l"/>
                <a:tab pos="9179560" algn="l"/>
              </a:tabLst>
            </a:pPr>
            <a:r>
              <a:rPr sz="2800" spc="-25" dirty="0">
                <a:latin typeface="Cambria Math"/>
                <a:cs typeface="Cambria Math"/>
              </a:rPr>
              <a:t>⇒	</a:t>
            </a:r>
            <a:r>
              <a:rPr sz="2800" b="1" spc="-20" dirty="0">
                <a:latin typeface="Calibri"/>
                <a:cs typeface="Calibri"/>
              </a:rPr>
              <a:t>He-</a:t>
            </a:r>
            <a:r>
              <a:rPr sz="2800" b="1" spc="-15" dirty="0">
                <a:latin typeface="Calibri"/>
                <a:cs typeface="Calibri"/>
              </a:rPr>
              <a:t>in</a:t>
            </a:r>
            <a:r>
              <a:rPr sz="2800" b="1" dirty="0">
                <a:latin typeface="Calibri"/>
                <a:cs typeface="Calibri"/>
              </a:rPr>
              <a:t>d</a:t>
            </a:r>
            <a:r>
              <a:rPr sz="2800" b="1" spc="-15" dirty="0">
                <a:latin typeface="Calibri"/>
                <a:cs typeface="Calibri"/>
              </a:rPr>
              <a:t>uced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20" dirty="0">
                <a:latin typeface="Calibri"/>
                <a:cs typeface="Calibri"/>
              </a:rPr>
              <a:t>collision</a:t>
            </a:r>
            <a:r>
              <a:rPr sz="2800" b="1" spc="-15" dirty="0">
                <a:latin typeface="Calibri"/>
                <a:cs typeface="Calibri"/>
              </a:rPr>
              <a:t>s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d</a:t>
            </a:r>
            <a:r>
              <a:rPr sz="2800" b="1" spc="-15" dirty="0">
                <a:latin typeface="Calibri"/>
                <a:cs typeface="Calibri"/>
              </a:rPr>
              <a:t>o</a:t>
            </a:r>
            <a:r>
              <a:rPr sz="2800" b="1" spc="-20" dirty="0">
                <a:latin typeface="Calibri"/>
                <a:cs typeface="Calibri"/>
              </a:rPr>
              <a:t>m</a:t>
            </a:r>
            <a:r>
              <a:rPr sz="2800" b="1" spc="-15" dirty="0">
                <a:latin typeface="Calibri"/>
                <a:cs typeface="Calibri"/>
              </a:rPr>
              <a:t>inate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th</a:t>
            </a:r>
            <a:r>
              <a:rPr sz="2800" b="1" spc="-15" dirty="0">
                <a:latin typeface="Calibri"/>
                <a:cs typeface="Calibri"/>
              </a:rPr>
              <a:t>e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15" dirty="0">
                <a:latin typeface="Calibri"/>
                <a:cs typeface="Calibri"/>
              </a:rPr>
              <a:t>Lorent</a:t>
            </a:r>
            <a:r>
              <a:rPr sz="2800" b="1" spc="-5" dirty="0">
                <a:latin typeface="Calibri"/>
                <a:cs typeface="Calibri"/>
              </a:rPr>
              <a:t>z</a:t>
            </a:r>
            <a:r>
              <a:rPr sz="2800" b="1" spc="-15" dirty="0">
                <a:latin typeface="Calibri"/>
                <a:cs typeface="Calibri"/>
              </a:rPr>
              <a:t>ian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20" dirty="0">
                <a:latin typeface="Calibri"/>
                <a:cs typeface="Calibri"/>
              </a:rPr>
              <a:t>widt</a:t>
            </a:r>
            <a:r>
              <a:rPr sz="2800" b="1" spc="-5" dirty="0">
                <a:latin typeface="Calibri"/>
                <a:cs typeface="Calibri"/>
              </a:rPr>
              <a:t>h</a:t>
            </a:r>
            <a:r>
              <a:rPr sz="2800" b="1" spc="-10" dirty="0">
                <a:latin typeface="Calibri"/>
                <a:cs typeface="Calibri"/>
              </a:rPr>
              <a:t>;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20" dirty="0">
                <a:latin typeface="Calibri"/>
                <a:cs typeface="Calibri"/>
              </a:rPr>
              <a:t>Doppler</a:t>
            </a:r>
            <a:r>
              <a:rPr sz="2800" b="1" spc="-15" dirty="0">
                <a:latin typeface="Times New Roman"/>
                <a:cs typeface="Times New Roman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widt</a:t>
            </a:r>
            <a:r>
              <a:rPr sz="2800" b="1" spc="-15" dirty="0">
                <a:latin typeface="Calibri"/>
                <a:cs typeface="Calibri"/>
              </a:rPr>
              <a:t>h</a:t>
            </a:r>
            <a:r>
              <a:rPr sz="2800" b="1" spc="-65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is</a:t>
            </a:r>
            <a:r>
              <a:rPr sz="2800" b="1" spc="-70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still</a:t>
            </a:r>
            <a:r>
              <a:rPr sz="2800" b="1" spc="-70" dirty="0">
                <a:latin typeface="Times New Roman"/>
                <a:cs typeface="Times New Roman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the</a:t>
            </a:r>
            <a:r>
              <a:rPr sz="2800" b="1" spc="-75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Calibri"/>
                <a:cs typeface="Calibri"/>
              </a:rPr>
              <a:t>l</a:t>
            </a:r>
            <a:r>
              <a:rPr sz="2800" b="1" spc="-15" dirty="0">
                <a:latin typeface="Calibri"/>
                <a:cs typeface="Calibri"/>
              </a:rPr>
              <a:t>arg</a:t>
            </a:r>
            <a:r>
              <a:rPr sz="2800" b="1" spc="-20" dirty="0">
                <a:latin typeface="Calibri"/>
                <a:cs typeface="Calibri"/>
              </a:rPr>
              <a:t>es</a:t>
            </a:r>
            <a:r>
              <a:rPr sz="2800" b="1" spc="-10" dirty="0">
                <a:latin typeface="Calibri"/>
                <a:cs typeface="Calibri"/>
              </a:rPr>
              <a:t>t</a:t>
            </a:r>
            <a:r>
              <a:rPr sz="2800" b="1" spc="-65" dirty="0">
                <a:latin typeface="Times New Roman"/>
                <a:cs typeface="Times New Roman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o</a:t>
            </a:r>
            <a:r>
              <a:rPr sz="2800" b="1" spc="-10" dirty="0">
                <a:latin typeface="Calibri"/>
                <a:cs typeface="Calibri"/>
              </a:rPr>
              <a:t>v</a:t>
            </a:r>
            <a:r>
              <a:rPr sz="2800" b="1" spc="-15" dirty="0">
                <a:latin typeface="Calibri"/>
                <a:cs typeface="Calibri"/>
              </a:rPr>
              <a:t>erall.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815"/>
              </a:spcBef>
            </a:pPr>
            <a:r>
              <a:rPr sz="2800" spc="-15" dirty="0">
                <a:latin typeface="Calibri"/>
                <a:cs typeface="Calibri"/>
              </a:rPr>
              <a:t>---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696" y="973958"/>
            <a:ext cx="10380980" cy="45288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6985">
              <a:lnSpc>
                <a:spcPct val="127099"/>
              </a:lnSpc>
              <a:buFont typeface="Calibri"/>
              <a:buAutoNum type="arabicPeriod" startAt="3"/>
              <a:tabLst>
                <a:tab pos="402590" algn="l"/>
              </a:tabLst>
            </a:pPr>
            <a:r>
              <a:rPr sz="2800" spc="-20" dirty="0">
                <a:latin typeface="Calibri"/>
                <a:cs typeface="Calibri"/>
              </a:rPr>
              <a:t>Deta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5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ed</a:t>
            </a:r>
            <a:r>
              <a:rPr sz="2800" spc="24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compar</a:t>
            </a:r>
            <a:r>
              <a:rPr sz="2800" spc="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so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24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f</a:t>
            </a:r>
            <a:r>
              <a:rPr sz="2800" spc="24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Lo</a:t>
            </a:r>
            <a:r>
              <a:rPr sz="2800" spc="-5" dirty="0">
                <a:latin typeface="Calibri"/>
                <a:cs typeface="Calibri"/>
              </a:rPr>
              <a:t>r</a:t>
            </a:r>
            <a:r>
              <a:rPr sz="2800" spc="-15" dirty="0">
                <a:latin typeface="Calibri"/>
                <a:cs typeface="Calibri"/>
              </a:rPr>
              <a:t>entzian</a:t>
            </a:r>
            <a:r>
              <a:rPr sz="2800" spc="24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v</a:t>
            </a:r>
            <a:r>
              <a:rPr sz="2800" dirty="0">
                <a:latin typeface="Calibri"/>
                <a:cs typeface="Calibri"/>
              </a:rPr>
              <a:t>s.</a:t>
            </a:r>
            <a:r>
              <a:rPr sz="2800" spc="24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Gaussian</a:t>
            </a:r>
            <a:r>
              <a:rPr sz="2800" spc="254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w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ng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24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fo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spc="24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the</a:t>
            </a:r>
            <a:r>
              <a:rPr sz="2800" spc="23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Na</a:t>
            </a:r>
            <a:r>
              <a:rPr sz="2800" spc="24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D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at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589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25" dirty="0">
                <a:latin typeface="Calibri"/>
                <a:cs typeface="Calibri"/>
              </a:rPr>
              <a:t>m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d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the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nf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spc="-20" dirty="0">
                <a:latin typeface="Calibri"/>
                <a:cs typeface="Calibri"/>
              </a:rPr>
              <a:t>ue</a:t>
            </a:r>
            <a:r>
              <a:rPr sz="280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ce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f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15" dirty="0">
                <a:latin typeface="Calibri"/>
                <a:cs typeface="Calibri"/>
              </a:rPr>
              <a:t>turat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(po</a:t>
            </a:r>
            <a:r>
              <a:rPr sz="2800" spc="-15" dirty="0">
                <a:latin typeface="Calibri"/>
                <a:cs typeface="Calibri"/>
              </a:rPr>
              <a:t>wer)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bro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den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ng.</a:t>
            </a:r>
            <a:endParaRPr sz="2800">
              <a:latin typeface="Calibri"/>
              <a:cs typeface="Calibri"/>
            </a:endParaRPr>
          </a:p>
          <a:p>
            <a:pPr marL="12700" marR="8890">
              <a:lnSpc>
                <a:spcPct val="127099"/>
              </a:lnSpc>
              <a:spcBef>
                <a:spcPts val="905"/>
              </a:spcBef>
              <a:buFont typeface="Calibri"/>
              <a:buAutoNum type="arabicPeriod" startAt="3"/>
              <a:tabLst>
                <a:tab pos="394970" algn="l"/>
              </a:tabLst>
            </a:pPr>
            <a:r>
              <a:rPr sz="2800" spc="-15" dirty="0">
                <a:latin typeface="Calibri"/>
                <a:cs typeface="Calibri"/>
              </a:rPr>
              <a:t>Reson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nc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19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(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spc="5" dirty="0">
                <a:latin typeface="Calibri"/>
                <a:cs typeface="Calibri"/>
              </a:rPr>
              <a:t>l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on</a:t>
            </a:r>
            <a:r>
              <a:rPr sz="2800" spc="-10" dirty="0">
                <a:latin typeface="Calibri"/>
                <a:cs typeface="Calibri"/>
              </a:rPr>
              <a:t>)</a:t>
            </a:r>
            <a:r>
              <a:rPr sz="2800" spc="18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bro</a:t>
            </a:r>
            <a:r>
              <a:rPr sz="2800" spc="-5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den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spc="18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f</a:t>
            </a:r>
            <a:r>
              <a:rPr sz="2800" spc="18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libri"/>
                <a:cs typeface="Calibri"/>
              </a:rPr>
              <a:t>t</a:t>
            </a:r>
            <a:r>
              <a:rPr sz="2800" spc="-20" dirty="0">
                <a:latin typeface="Calibri"/>
                <a:cs typeface="Calibri"/>
              </a:rPr>
              <a:t>h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18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L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19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D</a:t>
            </a:r>
            <a:r>
              <a:rPr sz="2800" spc="18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19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at</a:t>
            </a:r>
            <a:r>
              <a:rPr sz="2800" spc="18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670.8</a:t>
            </a:r>
            <a:r>
              <a:rPr sz="2800" spc="19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25" dirty="0">
                <a:latin typeface="Calibri"/>
                <a:cs typeface="Calibri"/>
              </a:rPr>
              <a:t>m</a:t>
            </a:r>
            <a:r>
              <a:rPr sz="2800" spc="19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b</a:t>
            </a:r>
            <a:r>
              <a:rPr sz="2800" spc="-15" dirty="0">
                <a:latin typeface="Calibri"/>
                <a:cs typeface="Calibri"/>
              </a:rPr>
              <a:t>y</a:t>
            </a:r>
            <a:r>
              <a:rPr sz="2800" spc="18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Ar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and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b</a:t>
            </a:r>
            <a:r>
              <a:rPr sz="2800" spc="-15" dirty="0">
                <a:latin typeface="Calibri"/>
                <a:cs typeface="Calibri"/>
              </a:rPr>
              <a:t>y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L</a:t>
            </a:r>
            <a:r>
              <a:rPr sz="2800" dirty="0">
                <a:latin typeface="Calibri"/>
                <a:cs typeface="Calibri"/>
              </a:rPr>
              <a:t>i.</a:t>
            </a:r>
            <a:endParaRPr sz="2800">
              <a:latin typeface="Calibri"/>
              <a:cs typeface="Calibri"/>
            </a:endParaRPr>
          </a:p>
          <a:p>
            <a:pPr marL="12700" marR="5080">
              <a:lnSpc>
                <a:spcPct val="128600"/>
              </a:lnSpc>
              <a:spcBef>
                <a:spcPts val="850"/>
              </a:spcBef>
              <a:buFont typeface="Calibri"/>
              <a:buAutoNum type="arabicPeriod" startAt="3"/>
              <a:tabLst>
                <a:tab pos="405765" algn="l"/>
              </a:tabLst>
            </a:pPr>
            <a:r>
              <a:rPr sz="2800" spc="-20" dirty="0">
                <a:latin typeface="Calibri"/>
                <a:cs typeface="Calibri"/>
              </a:rPr>
              <a:t>Effec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spc="28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f</a:t>
            </a:r>
            <a:r>
              <a:rPr sz="2800" spc="2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quench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spc="27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co</a:t>
            </a:r>
            <a:r>
              <a:rPr sz="2800" dirty="0">
                <a:latin typeface="Calibri"/>
                <a:cs typeface="Calibri"/>
              </a:rPr>
              <a:t>lli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3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2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26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the</a:t>
            </a:r>
            <a:r>
              <a:rPr sz="2800" spc="27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Lorentz</a:t>
            </a:r>
            <a:r>
              <a:rPr sz="2800" spc="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an</a:t>
            </a:r>
            <a:r>
              <a:rPr sz="2800" spc="2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prof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e;</a:t>
            </a:r>
            <a:r>
              <a:rPr sz="2800" spc="26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appl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15" dirty="0">
                <a:latin typeface="Calibri"/>
                <a:cs typeface="Calibri"/>
              </a:rPr>
              <a:t>at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on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to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10" dirty="0">
                <a:latin typeface="Cambria Math"/>
                <a:cs typeface="Cambria Math"/>
              </a:rPr>
              <a:t>∗</a:t>
            </a:r>
            <a:r>
              <a:rPr sz="2800" spc="-25" dirty="0">
                <a:latin typeface="Calibri"/>
                <a:cs typeface="Calibri"/>
              </a:rPr>
              <a:t>+N</a:t>
            </a:r>
            <a:r>
              <a:rPr sz="2800" spc="-10" dirty="0">
                <a:latin typeface="Calibri"/>
                <a:cs typeface="Calibri"/>
              </a:rPr>
              <a:t>2</a:t>
            </a:r>
            <a:r>
              <a:rPr sz="2800" spc="-3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3000" baseline="31944" dirty="0">
                <a:latin typeface="Cambria Math"/>
                <a:cs typeface="Cambria Math"/>
              </a:rPr>
              <a:t>∗</a:t>
            </a:r>
            <a:r>
              <a:rPr sz="3000" spc="97" baseline="31944" dirty="0">
                <a:latin typeface="Cambria Math"/>
                <a:cs typeface="Cambria Math"/>
              </a:rPr>
              <a:t>+</a:t>
            </a:r>
            <a:r>
              <a:rPr sz="2800" spc="-30" dirty="0">
                <a:latin typeface="Calibri"/>
                <a:cs typeface="Calibri"/>
              </a:rPr>
              <a:t>N</a:t>
            </a:r>
            <a:r>
              <a:rPr sz="3000" spc="232" baseline="-16666" dirty="0">
                <a:latin typeface="Cambria Math"/>
                <a:cs typeface="Cambria Math"/>
              </a:rPr>
              <a:t>2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12700" marR="5715">
              <a:lnSpc>
                <a:spcPct val="127099"/>
              </a:lnSpc>
              <a:spcBef>
                <a:spcPts val="905"/>
              </a:spcBef>
              <a:buFont typeface="Calibri"/>
              <a:buAutoNum type="arabicPeriod" startAt="3"/>
              <a:tabLst>
                <a:tab pos="387350" algn="l"/>
              </a:tabLst>
            </a:pPr>
            <a:r>
              <a:rPr sz="2800" spc="-20" dirty="0">
                <a:latin typeface="Calibri"/>
                <a:cs typeface="Calibri"/>
              </a:rPr>
              <a:t>Comprehens</a:t>
            </a:r>
            <a:r>
              <a:rPr sz="2800" spc="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ve</a:t>
            </a:r>
            <a:r>
              <a:rPr sz="2800" spc="1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5" dirty="0">
                <a:latin typeface="Calibri"/>
                <a:cs typeface="Calibri"/>
              </a:rPr>
              <a:t>i</a:t>
            </a:r>
            <a:r>
              <a:rPr sz="2800" spc="-25" dirty="0">
                <a:latin typeface="Calibri"/>
                <a:cs typeface="Calibri"/>
              </a:rPr>
              <a:t>new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dt</a:t>
            </a:r>
            <a:r>
              <a:rPr sz="2800" spc="-15" dirty="0">
                <a:latin typeface="Calibri"/>
                <a:cs typeface="Calibri"/>
              </a:rPr>
              <a:t>h</a:t>
            </a:r>
            <a:r>
              <a:rPr sz="2800" spc="13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budge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spc="14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fo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spc="13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opt</a:t>
            </a:r>
            <a:r>
              <a:rPr sz="2800" spc="-10" dirty="0">
                <a:latin typeface="Calibri"/>
                <a:cs typeface="Calibri"/>
              </a:rPr>
              <a:t>ic</a:t>
            </a:r>
            <a:r>
              <a:rPr sz="2800" spc="-5" dirty="0">
                <a:latin typeface="Calibri"/>
                <a:cs typeface="Calibri"/>
              </a:rPr>
              <a:t>a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5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y</a:t>
            </a:r>
            <a:r>
              <a:rPr sz="2800" spc="13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xc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ted</a:t>
            </a:r>
            <a:r>
              <a:rPr sz="2800" spc="114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K</a:t>
            </a:r>
            <a:r>
              <a:rPr sz="2800" spc="12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dirty="0">
                <a:latin typeface="Calibri"/>
                <a:cs typeface="Calibri"/>
              </a:rPr>
              <a:t>t</a:t>
            </a:r>
            <a:r>
              <a:rPr sz="2800" spc="-25" dirty="0">
                <a:latin typeface="Calibri"/>
                <a:cs typeface="Calibri"/>
              </a:rPr>
              <a:t>om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1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12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1</a:t>
            </a:r>
            <a:r>
              <a:rPr sz="2800" spc="-15" dirty="0">
                <a:latin typeface="Calibri"/>
                <a:cs typeface="Calibri"/>
              </a:rPr>
              <a:t>0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mbar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Ne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buffe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gas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nc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20" dirty="0">
                <a:latin typeface="Calibri"/>
                <a:cs typeface="Calibri"/>
              </a:rPr>
              <a:t>ud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p</a:t>
            </a:r>
            <a:r>
              <a:rPr sz="2800" spc="-25" dirty="0">
                <a:latin typeface="Calibri"/>
                <a:cs typeface="Calibri"/>
              </a:rPr>
              <a:t>owe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bro</a:t>
            </a:r>
            <a:r>
              <a:rPr sz="2800" spc="-5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den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ng.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9622" rIns="0" bIns="0" rtlCol="0">
            <a:spAutoFit/>
          </a:bodyPr>
          <a:lstStyle/>
          <a:p>
            <a:pPr marL="366395">
              <a:lnSpc>
                <a:spcPct val="100000"/>
              </a:lnSpc>
            </a:pPr>
            <a:r>
              <a:rPr spc="-15" dirty="0"/>
              <a:t>Sl</a:t>
            </a:r>
            <a:r>
              <a:rPr spc="-5" dirty="0"/>
              <a:t>i</a:t>
            </a:r>
            <a:r>
              <a:rPr spc="-20" dirty="0"/>
              <a:t>de</a:t>
            </a:r>
            <a:r>
              <a:rPr spc="-5" dirty="0"/>
              <a:t> </a:t>
            </a:r>
            <a:r>
              <a:rPr spc="-15" dirty="0"/>
              <a:t>7:</a:t>
            </a:r>
            <a:r>
              <a:rPr spc="-20" dirty="0"/>
              <a:t> Probl</a:t>
            </a:r>
            <a:r>
              <a:rPr spc="-10" dirty="0"/>
              <a:t>e</a:t>
            </a:r>
            <a:r>
              <a:rPr spc="-30" dirty="0"/>
              <a:t>m</a:t>
            </a:r>
            <a:r>
              <a:rPr spc="-15" dirty="0"/>
              <a:t> 3.2 </a:t>
            </a:r>
            <a:r>
              <a:rPr spc="-15" dirty="0">
                <a:latin typeface="Calibri"/>
                <a:cs typeface="Calibri"/>
              </a:rPr>
              <a:t>– </a:t>
            </a:r>
            <a:r>
              <a:rPr spc="-5" dirty="0">
                <a:latin typeface="Calibri"/>
                <a:cs typeface="Calibri"/>
              </a:rPr>
              <a:t>“</a:t>
            </a:r>
            <a:r>
              <a:rPr spc="-30" dirty="0"/>
              <a:t>Wh</a:t>
            </a:r>
            <a:r>
              <a:rPr dirty="0"/>
              <a:t>i</a:t>
            </a:r>
            <a:r>
              <a:rPr spc="-25" dirty="0"/>
              <a:t>ch</a:t>
            </a:r>
            <a:r>
              <a:rPr spc="-5" dirty="0"/>
              <a:t> </a:t>
            </a:r>
            <a:r>
              <a:rPr spc="-20" dirty="0"/>
              <a:t>Broadening </a:t>
            </a:r>
            <a:r>
              <a:rPr spc="-45" dirty="0"/>
              <a:t>M</a:t>
            </a:r>
            <a:r>
              <a:rPr spc="-25" dirty="0"/>
              <a:t>ec</a:t>
            </a:r>
            <a:r>
              <a:rPr spc="-10" dirty="0"/>
              <a:t>h</a:t>
            </a:r>
            <a:r>
              <a:rPr spc="-20" dirty="0"/>
              <a:t>anism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01700" y="1661409"/>
            <a:ext cx="9307830" cy="37795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025900">
              <a:lnSpc>
                <a:spcPct val="100000"/>
              </a:lnSpc>
            </a:pPr>
            <a:r>
              <a:rPr sz="3400" b="1" u="heavy" spc="-25" dirty="0">
                <a:solidFill>
                  <a:srgbClr val="0000FF"/>
                </a:solidFill>
                <a:latin typeface="Calibri"/>
                <a:cs typeface="Calibri"/>
              </a:rPr>
              <a:t>Dominat</a:t>
            </a:r>
            <a:r>
              <a:rPr sz="3400" b="1" u="heavy" dirty="0">
                <a:solidFill>
                  <a:srgbClr val="0000FF"/>
                </a:solidFill>
                <a:latin typeface="Calibri"/>
                <a:cs typeface="Calibri"/>
              </a:rPr>
              <a:t>e</a:t>
            </a:r>
            <a:r>
              <a:rPr sz="3400" b="1" u="heavy" spc="-15" dirty="0">
                <a:solidFill>
                  <a:srgbClr val="0000FF"/>
                </a:solidFill>
                <a:latin typeface="Calibri"/>
                <a:cs typeface="Calibri"/>
              </a:rPr>
              <a:t>s?”</a:t>
            </a:r>
            <a:endParaRPr sz="3400">
              <a:latin typeface="Calibri"/>
              <a:cs typeface="Calibri"/>
            </a:endParaRPr>
          </a:p>
          <a:p>
            <a:pPr marL="469900" indent="-228600">
              <a:lnSpc>
                <a:spcPct val="100000"/>
              </a:lnSpc>
              <a:spcBef>
                <a:spcPts val="2195"/>
              </a:spcBef>
              <a:buFont typeface="Symbol"/>
              <a:buChar char=""/>
              <a:tabLst>
                <a:tab pos="470534" algn="l"/>
              </a:tabLst>
            </a:pPr>
            <a:r>
              <a:rPr sz="2800" spc="-20" dirty="0">
                <a:latin typeface="Calibri"/>
                <a:cs typeface="Calibri"/>
              </a:rPr>
              <a:t>Thre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co</a:t>
            </a:r>
            <a:r>
              <a:rPr sz="2800" spc="-5" dirty="0">
                <a:latin typeface="Calibri"/>
                <a:cs typeface="Calibri"/>
              </a:rPr>
              <a:t>n</a:t>
            </a:r>
            <a:r>
              <a:rPr sz="2800" spc="-10" dirty="0">
                <a:latin typeface="Calibri"/>
                <a:cs typeface="Calibri"/>
              </a:rPr>
              <a:t>trasti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tuati</a:t>
            </a:r>
            <a:r>
              <a:rPr sz="2800" spc="-20" dirty="0">
                <a:latin typeface="Calibri"/>
                <a:cs typeface="Calibri"/>
              </a:rPr>
              <a:t>on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to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ana</a:t>
            </a:r>
            <a:r>
              <a:rPr sz="2800" spc="-5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yse:</a:t>
            </a:r>
            <a:endParaRPr sz="2800">
              <a:latin typeface="Calibri"/>
              <a:cs typeface="Calibri"/>
            </a:endParaRPr>
          </a:p>
          <a:p>
            <a:pPr marL="361950" indent="-349250">
              <a:lnSpc>
                <a:spcPct val="100000"/>
              </a:lnSpc>
              <a:spcBef>
                <a:spcPts val="1800"/>
              </a:spcBef>
              <a:buFont typeface="Calibri"/>
              <a:buAutoNum type="arabicPeriod"/>
              <a:tabLst>
                <a:tab pos="362585" algn="l"/>
              </a:tabLst>
            </a:pP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nte</a:t>
            </a:r>
            <a:r>
              <a:rPr sz="2800" spc="-25" dirty="0">
                <a:latin typeface="Calibri"/>
                <a:cs typeface="Calibri"/>
              </a:rPr>
              <a:t>n</a:t>
            </a:r>
            <a:r>
              <a:rPr sz="2800" spc="-10" dirty="0">
                <a:latin typeface="Calibri"/>
                <a:cs typeface="Calibri"/>
              </a:rPr>
              <a:t>s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libri"/>
                <a:cs typeface="Calibri"/>
              </a:rPr>
              <a:t>CO</a:t>
            </a:r>
            <a:r>
              <a:rPr sz="2800" dirty="0">
                <a:latin typeface="Calibri"/>
                <a:cs typeface="Calibri"/>
              </a:rPr>
              <a:t>2</a:t>
            </a:r>
            <a:r>
              <a:rPr sz="3000" spc="60" baseline="-16666" dirty="0">
                <a:latin typeface="Cambria Math"/>
                <a:cs typeface="Cambria Math"/>
              </a:rPr>
              <a:t>2</a:t>
            </a:r>
            <a:r>
              <a:rPr sz="3000" baseline="-16666" dirty="0">
                <a:latin typeface="Cambria Math"/>
                <a:cs typeface="Cambria Math"/>
              </a:rPr>
              <a:t> </a:t>
            </a:r>
            <a:r>
              <a:rPr sz="3000" spc="-202" baseline="-16666" dirty="0">
                <a:latin typeface="Cambria Math"/>
                <a:cs typeface="Cambria Math"/>
              </a:rPr>
              <a:t> 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se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bea</a:t>
            </a:r>
            <a:r>
              <a:rPr sz="2800" spc="-25" dirty="0">
                <a:latin typeface="Calibri"/>
                <a:cs typeface="Calibri"/>
              </a:rPr>
              <a:t>m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Calibri"/>
                <a:cs typeface="Calibri"/>
              </a:rPr>
              <a:t>l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5" dirty="0">
                <a:latin typeface="Calibri"/>
                <a:cs typeface="Calibri"/>
              </a:rPr>
              <a:t>w</a:t>
            </a:r>
            <a:r>
              <a:rPr sz="2800" spc="-20" dirty="0">
                <a:latin typeface="Calibri"/>
                <a:cs typeface="Calibri"/>
              </a:rPr>
              <a:t>-press</a:t>
            </a:r>
            <a:r>
              <a:rPr sz="2800" spc="-5" dirty="0">
                <a:latin typeface="Calibri"/>
                <a:cs typeface="Calibri"/>
              </a:rPr>
              <a:t>u</a:t>
            </a:r>
            <a:r>
              <a:rPr sz="2800" spc="-15" dirty="0">
                <a:latin typeface="Calibri"/>
                <a:cs typeface="Calibri"/>
              </a:rPr>
              <a:t>re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SF</a:t>
            </a:r>
            <a:r>
              <a:rPr sz="2800" spc="0" dirty="0">
                <a:latin typeface="Calibri"/>
                <a:cs typeface="Calibri"/>
              </a:rPr>
              <a:t>6</a:t>
            </a:r>
            <a:r>
              <a:rPr sz="3000" spc="60" baseline="-16666" dirty="0">
                <a:latin typeface="Cambria Math"/>
                <a:cs typeface="Cambria Math"/>
              </a:rPr>
              <a:t>6</a:t>
            </a:r>
            <a:r>
              <a:rPr sz="3000" baseline="-16666" dirty="0">
                <a:latin typeface="Cambria Math"/>
                <a:cs typeface="Cambria Math"/>
              </a:rPr>
              <a:t> </a:t>
            </a:r>
            <a:r>
              <a:rPr sz="3000" spc="-202" baseline="-16666" dirty="0">
                <a:latin typeface="Cambria Math"/>
                <a:cs typeface="Cambria Math"/>
              </a:rPr>
              <a:t> </a:t>
            </a:r>
            <a:r>
              <a:rPr sz="2800" spc="-15" dirty="0">
                <a:latin typeface="Calibri"/>
                <a:cs typeface="Calibri"/>
              </a:rPr>
              <a:t>gas.</a:t>
            </a:r>
            <a:endParaRPr sz="2800">
              <a:latin typeface="Calibri"/>
              <a:cs typeface="Calibri"/>
            </a:endParaRPr>
          </a:p>
          <a:p>
            <a:pPr marL="361950" indent="-349250">
              <a:lnSpc>
                <a:spcPct val="100000"/>
              </a:lnSpc>
              <a:spcBef>
                <a:spcPts val="1810"/>
              </a:spcBef>
              <a:buFont typeface="Calibri"/>
              <a:buAutoNum type="arabicPeriod"/>
              <a:tabLst>
                <a:tab pos="362585" algn="l"/>
              </a:tabLst>
            </a:pPr>
            <a:r>
              <a:rPr sz="2800" spc="-15" dirty="0">
                <a:latin typeface="Calibri"/>
                <a:cs typeface="Calibri"/>
              </a:rPr>
              <a:t>Abso</a:t>
            </a:r>
            <a:r>
              <a:rPr sz="2800" spc="-5" dirty="0">
                <a:latin typeface="Calibri"/>
                <a:cs typeface="Calibri"/>
              </a:rPr>
              <a:t>r</a:t>
            </a:r>
            <a:r>
              <a:rPr sz="2800" spc="-20" dirty="0">
                <a:latin typeface="Calibri"/>
                <a:cs typeface="Calibri"/>
              </a:rPr>
              <a:t>pt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f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ste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0" dirty="0">
                <a:latin typeface="Calibri"/>
                <a:cs typeface="Calibri"/>
              </a:rPr>
              <a:t>ar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radiat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ld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nters</a:t>
            </a:r>
            <a:r>
              <a:rPr sz="2800" spc="-10" dirty="0">
                <a:latin typeface="Calibri"/>
                <a:cs typeface="Calibri"/>
              </a:rPr>
              <a:t>tel</a:t>
            </a:r>
            <a:r>
              <a:rPr sz="2800" spc="5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ar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H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20" dirty="0">
                <a:latin typeface="Calibri"/>
                <a:cs typeface="Calibri"/>
              </a:rPr>
              <a:t>oud.</a:t>
            </a:r>
            <a:endParaRPr sz="2800">
              <a:latin typeface="Calibri"/>
              <a:cs typeface="Calibri"/>
            </a:endParaRPr>
          </a:p>
          <a:p>
            <a:pPr marL="361950" indent="-349250">
              <a:lnSpc>
                <a:spcPct val="100000"/>
              </a:lnSpc>
              <a:spcBef>
                <a:spcPts val="1814"/>
              </a:spcBef>
              <a:buFont typeface="Calibri"/>
              <a:buAutoNum type="arabicPeriod"/>
              <a:tabLst>
                <a:tab pos="362585" algn="l"/>
              </a:tabLst>
            </a:pPr>
            <a:r>
              <a:rPr sz="2800" spc="-25" dirty="0">
                <a:latin typeface="Calibri"/>
                <a:cs typeface="Calibri"/>
              </a:rPr>
              <a:t>HeN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3</a:t>
            </a:r>
            <a:r>
              <a:rPr sz="2800" dirty="0">
                <a:latin typeface="Calibri"/>
                <a:cs typeface="Calibri"/>
              </a:rPr>
              <a:t>.</a:t>
            </a:r>
            <a:r>
              <a:rPr sz="2800" spc="-15" dirty="0">
                <a:latin typeface="Calibri"/>
                <a:cs typeface="Calibri"/>
              </a:rPr>
              <a:t>39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µm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be</a:t>
            </a:r>
            <a:r>
              <a:rPr sz="2800" spc="-5" dirty="0">
                <a:latin typeface="Calibri"/>
                <a:cs typeface="Calibri"/>
              </a:rPr>
              <a:t>a</a:t>
            </a:r>
            <a:r>
              <a:rPr sz="2800" spc="-25" dirty="0">
                <a:latin typeface="Calibri"/>
                <a:cs typeface="Calibri"/>
              </a:rPr>
              <a:t>m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pr</a:t>
            </a:r>
            <a:r>
              <a:rPr sz="2800" spc="-10" dirty="0">
                <a:latin typeface="Calibri"/>
                <a:cs typeface="Calibri"/>
              </a:rPr>
              <a:t>o</a:t>
            </a:r>
            <a:r>
              <a:rPr sz="2800" spc="-20" dirty="0">
                <a:latin typeface="Calibri"/>
                <a:cs typeface="Calibri"/>
              </a:rPr>
              <a:t>pag</a:t>
            </a:r>
            <a:r>
              <a:rPr sz="2800" spc="-10" dirty="0">
                <a:latin typeface="Calibri"/>
                <a:cs typeface="Calibri"/>
              </a:rPr>
              <a:t>ati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thr</a:t>
            </a:r>
            <a:r>
              <a:rPr sz="2800" spc="-5" dirty="0">
                <a:latin typeface="Calibri"/>
                <a:cs typeface="Calibri"/>
              </a:rPr>
              <a:t>o</a:t>
            </a:r>
            <a:r>
              <a:rPr sz="2800" spc="-20" dirty="0">
                <a:latin typeface="Calibri"/>
                <a:cs typeface="Calibri"/>
              </a:rPr>
              <a:t>u</a:t>
            </a:r>
            <a:r>
              <a:rPr sz="2800" spc="-10" dirty="0">
                <a:latin typeface="Calibri"/>
                <a:cs typeface="Calibri"/>
              </a:rPr>
              <a:t>g</a:t>
            </a:r>
            <a:r>
              <a:rPr sz="2800" spc="-15" dirty="0">
                <a:latin typeface="Calibri"/>
                <a:cs typeface="Calibri"/>
              </a:rPr>
              <a:t>h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15" dirty="0">
                <a:latin typeface="Calibri"/>
                <a:cs typeface="Calibri"/>
              </a:rPr>
              <a:t>w</a:t>
            </a:r>
            <a:r>
              <a:rPr sz="2800" spc="-20" dirty="0">
                <a:latin typeface="Calibri"/>
                <a:cs typeface="Calibri"/>
              </a:rPr>
              <a:t>-pressur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libri"/>
                <a:cs typeface="Calibri"/>
              </a:rPr>
              <a:t>CH</a:t>
            </a:r>
            <a:r>
              <a:rPr sz="2800" spc="-5" dirty="0">
                <a:latin typeface="Calibri"/>
                <a:cs typeface="Calibri"/>
              </a:rPr>
              <a:t>4</a:t>
            </a:r>
            <a:r>
              <a:rPr sz="3000" spc="225" baseline="-16666" dirty="0">
                <a:latin typeface="Cambria Math"/>
                <a:cs typeface="Cambria Math"/>
              </a:rPr>
              <a:t>4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469900" lvl="1" indent="-228600">
              <a:lnSpc>
                <a:spcPct val="100000"/>
              </a:lnSpc>
              <a:spcBef>
                <a:spcPts val="1964"/>
              </a:spcBef>
              <a:buFont typeface="Symbol"/>
              <a:buChar char=""/>
              <a:tabLst>
                <a:tab pos="470534" algn="l"/>
              </a:tabLst>
            </a:pPr>
            <a:r>
              <a:rPr sz="2800" spc="-15" dirty="0">
                <a:latin typeface="Calibri"/>
                <a:cs typeface="Calibri"/>
              </a:rPr>
              <a:t>Appro</a:t>
            </a:r>
            <a:r>
              <a:rPr sz="2800" spc="-20" dirty="0">
                <a:latin typeface="Calibri"/>
                <a:cs typeface="Calibri"/>
              </a:rPr>
              <a:t>a</a:t>
            </a:r>
            <a:r>
              <a:rPr sz="2800" spc="-15" dirty="0">
                <a:latin typeface="Calibri"/>
                <a:cs typeface="Calibri"/>
              </a:rPr>
              <a:t>ch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fo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15" dirty="0">
                <a:latin typeface="Calibri"/>
                <a:cs typeface="Calibri"/>
              </a:rPr>
              <a:t>ch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15" dirty="0">
                <a:latin typeface="Calibri"/>
                <a:cs typeface="Calibri"/>
              </a:rPr>
              <a:t>ase: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973958"/>
            <a:ext cx="10388600" cy="33426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27099"/>
              </a:lnSpc>
              <a:buFont typeface="Calibri"/>
              <a:buAutoNum type="arabicPeriod"/>
              <a:tabLst>
                <a:tab pos="498475" algn="l"/>
                <a:tab pos="1953895" algn="l"/>
                <a:tab pos="3329304" algn="l"/>
                <a:tab pos="4822825" algn="l"/>
                <a:tab pos="6601459" algn="l"/>
                <a:tab pos="8662035" algn="l"/>
                <a:tab pos="9422765" algn="l"/>
              </a:tabLst>
            </a:pPr>
            <a:r>
              <a:rPr sz="2800" spc="-20" dirty="0">
                <a:latin typeface="Calibri"/>
                <a:cs typeface="Calibri"/>
              </a:rPr>
              <a:t>Eva</a:t>
            </a:r>
            <a:r>
              <a:rPr sz="2800" spc="-5" dirty="0">
                <a:latin typeface="Calibri"/>
                <a:cs typeface="Calibri"/>
              </a:rPr>
              <a:t>l</a:t>
            </a:r>
            <a:r>
              <a:rPr sz="2800" spc="-20" dirty="0">
                <a:latin typeface="Calibri"/>
                <a:cs typeface="Calibri"/>
              </a:rPr>
              <a:t>uat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b="1" spc="-15" dirty="0">
                <a:latin typeface="Calibri"/>
                <a:cs typeface="Calibri"/>
              </a:rPr>
              <a:t>natural</a:t>
            </a:r>
            <a:r>
              <a:rPr sz="2800" spc="-10" dirty="0">
                <a:latin typeface="Calibri"/>
                <a:cs typeface="Calibri"/>
              </a:rPr>
              <a:t>,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b="1" spc="-20" dirty="0">
                <a:latin typeface="Calibri"/>
                <a:cs typeface="Calibri"/>
              </a:rPr>
              <a:t>Doppler</a:t>
            </a:r>
            <a:r>
              <a:rPr sz="2800" spc="-10" dirty="0">
                <a:latin typeface="Calibri"/>
                <a:cs typeface="Calibri"/>
              </a:rPr>
              <a:t>,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b="1" spc="-15" dirty="0">
                <a:latin typeface="Calibri"/>
                <a:cs typeface="Calibri"/>
              </a:rPr>
              <a:t>collisional</a:t>
            </a:r>
            <a:r>
              <a:rPr sz="2800" spc="-10" dirty="0">
                <a:latin typeface="Calibri"/>
                <a:cs typeface="Calibri"/>
              </a:rPr>
              <a:t>,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b="1" spc="-15" dirty="0">
                <a:latin typeface="Calibri"/>
                <a:cs typeface="Calibri"/>
              </a:rPr>
              <a:t>transi</a:t>
            </a:r>
            <a:r>
              <a:rPr sz="2800" b="1" dirty="0">
                <a:latin typeface="Calibri"/>
                <a:cs typeface="Calibri"/>
              </a:rPr>
              <a:t>t</a:t>
            </a:r>
            <a:r>
              <a:rPr sz="2800" b="1" spc="-15" dirty="0">
                <a:latin typeface="Calibri"/>
                <a:cs typeface="Calibri"/>
              </a:rPr>
              <a:t>-time</a:t>
            </a:r>
            <a:r>
              <a:rPr sz="2800" spc="-10" dirty="0">
                <a:latin typeface="Calibri"/>
                <a:cs typeface="Calibri"/>
              </a:rPr>
              <a:t>,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spc="-5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d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b="1" spc="-15" dirty="0">
                <a:latin typeface="Calibri"/>
                <a:cs typeface="Calibri"/>
              </a:rPr>
              <a:t>power</a:t>
            </a:r>
            <a:r>
              <a:rPr sz="2800" b="1" spc="-10" dirty="0">
                <a:latin typeface="Times New Roman"/>
                <a:cs typeface="Times New Roman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(saturation)</a:t>
            </a:r>
            <a:r>
              <a:rPr sz="2800" b="1" spc="-6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broaden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umeric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spc="-30" dirty="0">
                <a:latin typeface="Calibri"/>
                <a:cs typeface="Calibri"/>
              </a:rPr>
              <a:t>e</a:t>
            </a:r>
            <a:r>
              <a:rPr sz="2800" spc="-15" dirty="0">
                <a:latin typeface="Calibri"/>
                <a:cs typeface="Calibri"/>
              </a:rPr>
              <a:t>rms.</a:t>
            </a:r>
            <a:endParaRPr sz="2800">
              <a:latin typeface="Calibri"/>
              <a:cs typeface="Calibri"/>
            </a:endParaRPr>
          </a:p>
          <a:p>
            <a:pPr marL="12700" marR="10795">
              <a:lnSpc>
                <a:spcPct val="127099"/>
              </a:lnSpc>
              <a:spcBef>
                <a:spcPts val="905"/>
              </a:spcBef>
              <a:buFont typeface="Calibri"/>
              <a:buAutoNum type="arabicPeriod"/>
              <a:tabLst>
                <a:tab pos="384175" algn="l"/>
              </a:tabLst>
            </a:pPr>
            <a:r>
              <a:rPr sz="2800" spc="-15" dirty="0">
                <a:latin typeface="Calibri"/>
                <a:cs typeface="Calibri"/>
              </a:rPr>
              <a:t>Identify</a:t>
            </a:r>
            <a:r>
              <a:rPr sz="2800" spc="10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the</a:t>
            </a:r>
            <a:r>
              <a:rPr sz="2800" spc="9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ng</a:t>
            </a:r>
            <a:r>
              <a:rPr sz="2800" spc="-15" dirty="0">
                <a:latin typeface="Calibri"/>
                <a:cs typeface="Calibri"/>
              </a:rPr>
              <a:t>le</a:t>
            </a:r>
            <a:r>
              <a:rPr sz="2800" spc="10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15" dirty="0">
                <a:latin typeface="Calibri"/>
                <a:cs typeface="Calibri"/>
              </a:rPr>
              <a:t>rgest</a:t>
            </a:r>
            <a:r>
              <a:rPr sz="2800" spc="9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con</a:t>
            </a:r>
            <a:r>
              <a:rPr sz="2800" spc="-25" dirty="0">
                <a:latin typeface="Calibri"/>
                <a:cs typeface="Calibri"/>
              </a:rPr>
              <a:t>t</a:t>
            </a:r>
            <a:r>
              <a:rPr sz="2800" spc="-15" dirty="0">
                <a:latin typeface="Calibri"/>
                <a:cs typeface="Calibri"/>
              </a:rPr>
              <a:t>rib</a:t>
            </a:r>
            <a:r>
              <a:rPr sz="2800" spc="-20" dirty="0">
                <a:latin typeface="Calibri"/>
                <a:cs typeface="Calibri"/>
              </a:rPr>
              <a:t>ut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n;</a:t>
            </a:r>
            <a:r>
              <a:rPr sz="2800" spc="10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that</a:t>
            </a:r>
            <a:r>
              <a:rPr sz="2800" spc="9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mechan</a:t>
            </a:r>
            <a:r>
              <a:rPr sz="2800" spc="-15" dirty="0">
                <a:latin typeface="Calibri"/>
                <a:cs typeface="Calibri"/>
              </a:rPr>
              <a:t>is</a:t>
            </a:r>
            <a:r>
              <a:rPr sz="2800" spc="-25" dirty="0">
                <a:latin typeface="Calibri"/>
                <a:cs typeface="Calibri"/>
              </a:rPr>
              <a:t>m</a:t>
            </a:r>
            <a:r>
              <a:rPr sz="2800" spc="10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spc="-5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verns</a:t>
            </a:r>
            <a:r>
              <a:rPr sz="2800" spc="9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the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observe</a:t>
            </a:r>
            <a:r>
              <a:rPr sz="2800" spc="-15" dirty="0">
                <a:latin typeface="Calibri"/>
                <a:cs typeface="Calibri"/>
              </a:rPr>
              <a:t>d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15" dirty="0">
                <a:latin typeface="Calibri"/>
                <a:cs typeface="Calibri"/>
              </a:rPr>
              <a:t>l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shape.</a:t>
            </a:r>
            <a:endParaRPr sz="2800">
              <a:latin typeface="Calibri"/>
              <a:cs typeface="Calibri"/>
            </a:endParaRPr>
          </a:p>
          <a:p>
            <a:pPr marL="469900" marR="10795" lvl="1" indent="-228600">
              <a:lnSpc>
                <a:spcPct val="127099"/>
              </a:lnSpc>
              <a:spcBef>
                <a:spcPts val="1060"/>
              </a:spcBef>
              <a:buFont typeface="Symbol"/>
              <a:buChar char=""/>
              <a:tabLst>
                <a:tab pos="470534" algn="l"/>
              </a:tabLst>
            </a:pPr>
            <a:r>
              <a:rPr sz="2800" spc="-20" dirty="0">
                <a:latin typeface="Calibri"/>
                <a:cs typeface="Calibri"/>
              </a:rPr>
              <a:t>Essent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0" dirty="0">
                <a:latin typeface="Calibri"/>
                <a:cs typeface="Calibri"/>
              </a:rPr>
              <a:t>al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consta</a:t>
            </a:r>
            <a:r>
              <a:rPr sz="2800" spc="-1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ts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prov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d</a:t>
            </a:r>
            <a:r>
              <a:rPr sz="2800" dirty="0">
                <a:latin typeface="Calibri"/>
                <a:cs typeface="Calibri"/>
              </a:rPr>
              <a:t>e</a:t>
            </a:r>
            <a:r>
              <a:rPr sz="2800" spc="-15" dirty="0">
                <a:latin typeface="Calibri"/>
                <a:cs typeface="Calibri"/>
              </a:rPr>
              <a:t>d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the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prob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dirty="0">
                <a:latin typeface="Calibri"/>
                <a:cs typeface="Calibri"/>
              </a:rPr>
              <a:t>e</a:t>
            </a:r>
            <a:r>
              <a:rPr sz="2800" spc="-25" dirty="0">
                <a:latin typeface="Calibri"/>
                <a:cs typeface="Calibri"/>
              </a:rPr>
              <a:t>m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text;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spc="-5" dirty="0">
                <a:latin typeface="Calibri"/>
                <a:cs typeface="Calibri"/>
              </a:rPr>
              <a:t>d</a:t>
            </a:r>
            <a:r>
              <a:rPr sz="2800" spc="-20" dirty="0">
                <a:latin typeface="Calibri"/>
                <a:cs typeface="Calibri"/>
              </a:rPr>
              <a:t>d</a:t>
            </a:r>
            <a:r>
              <a:rPr sz="2800" spc="-10" dirty="0">
                <a:latin typeface="Calibri"/>
                <a:cs typeface="Calibri"/>
              </a:rPr>
              <a:t>iti</a:t>
            </a:r>
            <a:r>
              <a:rPr sz="2800" spc="-20" dirty="0">
                <a:latin typeface="Calibri"/>
                <a:cs typeface="Calibri"/>
              </a:rPr>
              <a:t>on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ph</a:t>
            </a:r>
            <a:r>
              <a:rPr sz="2800" spc="-10" dirty="0">
                <a:latin typeface="Calibri"/>
                <a:cs typeface="Calibri"/>
              </a:rPr>
              <a:t>y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0" dirty="0">
                <a:latin typeface="Calibri"/>
                <a:cs typeface="Calibri"/>
              </a:rPr>
              <a:t>ical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constan</a:t>
            </a:r>
            <a:r>
              <a:rPr sz="2800" spc="-5" dirty="0">
                <a:latin typeface="Calibri"/>
                <a:cs typeface="Calibri"/>
              </a:rPr>
              <a:t>t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w</a:t>
            </a:r>
            <a:r>
              <a:rPr sz="2800" dirty="0">
                <a:latin typeface="Calibri"/>
                <a:cs typeface="Calibri"/>
              </a:rPr>
              <a:t>ill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b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nserte</a:t>
            </a:r>
            <a:r>
              <a:rPr sz="2800" spc="-15" dirty="0">
                <a:latin typeface="Calibri"/>
                <a:cs typeface="Calibri"/>
              </a:rPr>
              <a:t>d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10" dirty="0">
                <a:latin typeface="Calibri"/>
                <a:cs typeface="Calibri"/>
              </a:rPr>
              <a:t>x</a:t>
            </a:r>
            <a:r>
              <a:rPr sz="2800" spc="-20" dirty="0">
                <a:latin typeface="Calibri"/>
                <a:cs typeface="Calibri"/>
              </a:rPr>
              <a:t>p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spc="-5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y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the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relevant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spc="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des.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973958"/>
            <a:ext cx="10382250" cy="21228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just">
              <a:lnSpc>
                <a:spcPct val="127200"/>
              </a:lnSpc>
            </a:pPr>
            <a:r>
              <a:rPr sz="2800" spc="-15" dirty="0">
                <a:latin typeface="Calibri"/>
                <a:cs typeface="Calibri"/>
              </a:rPr>
              <a:t>[IMAGE</a:t>
            </a:r>
            <a:r>
              <a:rPr sz="2800" spc="-15" dirty="0">
                <a:latin typeface="Times New Roman"/>
                <a:cs typeface="Times New Roman"/>
              </a:rPr>
              <a:t>  </a:t>
            </a:r>
            <a:r>
              <a:rPr sz="2800" spc="27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REQU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RE</a:t>
            </a:r>
            <a:r>
              <a:rPr sz="2800" spc="-40" dirty="0">
                <a:latin typeface="Calibri"/>
                <a:cs typeface="Calibri"/>
              </a:rPr>
              <a:t>D</a:t>
            </a:r>
            <a:r>
              <a:rPr sz="2800" spc="-10" dirty="0">
                <a:latin typeface="Calibri"/>
                <a:cs typeface="Calibri"/>
              </a:rPr>
              <a:t>:</a:t>
            </a:r>
            <a:r>
              <a:rPr sz="2800" dirty="0">
                <a:latin typeface="Times New Roman"/>
                <a:cs typeface="Times New Roman"/>
              </a:rPr>
              <a:t>  </a:t>
            </a:r>
            <a:r>
              <a:rPr sz="2800" spc="2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T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b</a:t>
            </a:r>
            <a:r>
              <a:rPr sz="2800" spc="-15" dirty="0">
                <a:latin typeface="Calibri"/>
                <a:cs typeface="Calibri"/>
              </a:rPr>
              <a:t>le</a:t>
            </a:r>
            <a:r>
              <a:rPr sz="2800" dirty="0">
                <a:latin typeface="Times New Roman"/>
                <a:cs typeface="Times New Roman"/>
              </a:rPr>
              <a:t>  </a:t>
            </a:r>
            <a:r>
              <a:rPr sz="2800" spc="26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ske</a:t>
            </a:r>
            <a:r>
              <a:rPr sz="2800" spc="-15" dirty="0">
                <a:latin typeface="Calibri"/>
                <a:cs typeface="Calibri"/>
              </a:rPr>
              <a:t>leton</a:t>
            </a:r>
            <a:r>
              <a:rPr sz="2800" dirty="0">
                <a:latin typeface="Times New Roman"/>
                <a:cs typeface="Times New Roman"/>
              </a:rPr>
              <a:t>  </a:t>
            </a:r>
            <a:r>
              <a:rPr sz="2800" spc="27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st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dirty="0">
                <a:latin typeface="Times New Roman"/>
                <a:cs typeface="Times New Roman"/>
              </a:rPr>
              <a:t>  </a:t>
            </a:r>
            <a:r>
              <a:rPr sz="2800" spc="27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the</a:t>
            </a:r>
            <a:r>
              <a:rPr sz="2800" dirty="0">
                <a:latin typeface="Times New Roman"/>
                <a:cs typeface="Times New Roman"/>
              </a:rPr>
              <a:t>  </a:t>
            </a:r>
            <a:r>
              <a:rPr sz="2800" spc="26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five</a:t>
            </a:r>
            <a:r>
              <a:rPr sz="2800" dirty="0">
                <a:latin typeface="Times New Roman"/>
                <a:cs typeface="Times New Roman"/>
              </a:rPr>
              <a:t>  </a:t>
            </a:r>
            <a:r>
              <a:rPr sz="2800" spc="2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broaden</a:t>
            </a:r>
            <a:r>
              <a:rPr sz="2800" spc="1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ng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mechan</a:t>
            </a:r>
            <a:r>
              <a:rPr sz="2800" spc="-15" dirty="0">
                <a:latin typeface="Calibri"/>
                <a:cs typeface="Calibri"/>
              </a:rPr>
              <a:t>i</a:t>
            </a:r>
            <a:r>
              <a:rPr sz="2800" spc="-5" dirty="0">
                <a:latin typeface="Calibri"/>
                <a:cs typeface="Calibri"/>
              </a:rPr>
              <a:t>s</a:t>
            </a:r>
            <a:r>
              <a:rPr sz="2800" spc="-20" dirty="0">
                <a:latin typeface="Calibri"/>
                <a:cs typeface="Calibri"/>
              </a:rPr>
              <a:t>ms</a:t>
            </a:r>
            <a:r>
              <a:rPr sz="2800" spc="15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w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th</a:t>
            </a:r>
            <a:r>
              <a:rPr sz="2800" spc="15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b</a:t>
            </a:r>
            <a:r>
              <a:rPr sz="2800" spc="-15" dirty="0">
                <a:latin typeface="Calibri"/>
                <a:cs typeface="Calibri"/>
              </a:rPr>
              <a:t>lank</a:t>
            </a:r>
            <a:r>
              <a:rPr sz="2800" spc="16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co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25" dirty="0">
                <a:latin typeface="Calibri"/>
                <a:cs typeface="Calibri"/>
              </a:rPr>
              <a:t>um</a:t>
            </a:r>
            <a:r>
              <a:rPr sz="2800" spc="-3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16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fo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spc="16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c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se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16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(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25" dirty="0">
                <a:latin typeface="Calibri"/>
                <a:cs typeface="Calibri"/>
              </a:rPr>
              <a:t>)</a:t>
            </a:r>
            <a:r>
              <a:rPr sz="2800" spc="-20" dirty="0">
                <a:latin typeface="Calibri"/>
                <a:cs typeface="Calibri"/>
              </a:rPr>
              <a:t>–</a:t>
            </a:r>
            <a:r>
              <a:rPr sz="2800" spc="-15" dirty="0">
                <a:latin typeface="Calibri"/>
                <a:cs typeface="Calibri"/>
              </a:rPr>
              <a:t>(</a:t>
            </a:r>
            <a:r>
              <a:rPr sz="2800" spc="-10" dirty="0">
                <a:latin typeface="Calibri"/>
                <a:cs typeface="Calibri"/>
              </a:rPr>
              <a:t>c)</a:t>
            </a:r>
            <a:r>
              <a:rPr sz="2800" spc="14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to</a:t>
            </a:r>
            <a:r>
              <a:rPr sz="2800" spc="16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b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15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f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5" dirty="0">
                <a:latin typeface="Calibri"/>
                <a:cs typeface="Calibri"/>
              </a:rPr>
              <a:t>l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ed</a:t>
            </a:r>
            <a:r>
              <a:rPr sz="2800" spc="14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16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spc="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des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8</a:t>
            </a:r>
            <a:r>
              <a:rPr sz="2800" spc="-15" dirty="0">
                <a:latin typeface="Calibri"/>
                <a:cs typeface="Calibri"/>
              </a:rPr>
              <a:t>–10.]</a:t>
            </a:r>
            <a:endParaRPr sz="280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  <a:spcBef>
                <a:spcPts val="1810"/>
              </a:spcBef>
            </a:pPr>
            <a:r>
              <a:rPr sz="2800" spc="-15" dirty="0">
                <a:latin typeface="Calibri"/>
                <a:cs typeface="Calibri"/>
              </a:rPr>
              <a:t>---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70864" y="977863"/>
            <a:ext cx="10048875" cy="5187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400" b="1" spc="-15" dirty="0">
                <a:solidFill>
                  <a:srgbClr val="0000FF"/>
                </a:solidFill>
                <a:latin typeface="Calibri"/>
                <a:cs typeface="Calibri"/>
              </a:rPr>
              <a:t>Sl</a:t>
            </a:r>
            <a:r>
              <a:rPr sz="3400" b="1" spc="-5" dirty="0">
                <a:solidFill>
                  <a:srgbClr val="0000FF"/>
                </a:solidFill>
                <a:latin typeface="Calibri"/>
                <a:cs typeface="Calibri"/>
              </a:rPr>
              <a:t>i</a:t>
            </a:r>
            <a:r>
              <a:rPr sz="3400" b="1" spc="-20" dirty="0">
                <a:solidFill>
                  <a:srgbClr val="0000FF"/>
                </a:solidFill>
                <a:latin typeface="Calibri"/>
                <a:cs typeface="Calibri"/>
              </a:rPr>
              <a:t>de</a:t>
            </a:r>
            <a:r>
              <a:rPr sz="3400" b="1" spc="-7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3400" b="1" spc="-15" dirty="0">
                <a:solidFill>
                  <a:srgbClr val="0000FF"/>
                </a:solidFill>
                <a:latin typeface="Calibri"/>
                <a:cs typeface="Calibri"/>
              </a:rPr>
              <a:t>8:</a:t>
            </a:r>
            <a:r>
              <a:rPr sz="3400" b="1" spc="-8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3400" b="1" spc="-25" dirty="0">
                <a:solidFill>
                  <a:srgbClr val="0000FF"/>
                </a:solidFill>
                <a:latin typeface="Calibri"/>
                <a:cs typeface="Calibri"/>
              </a:rPr>
              <a:t>Cas</a:t>
            </a:r>
            <a:r>
              <a:rPr sz="3400" b="1" spc="-20" dirty="0">
                <a:solidFill>
                  <a:srgbClr val="0000FF"/>
                </a:solidFill>
                <a:latin typeface="Calibri"/>
                <a:cs typeface="Calibri"/>
              </a:rPr>
              <a:t>e</a:t>
            </a:r>
            <a:r>
              <a:rPr sz="3400" b="1" spc="-8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3400" b="1" spc="-15" dirty="0">
                <a:solidFill>
                  <a:srgbClr val="0000FF"/>
                </a:solidFill>
                <a:latin typeface="Calibri"/>
                <a:cs typeface="Calibri"/>
              </a:rPr>
              <a:t>(a)</a:t>
            </a:r>
            <a:r>
              <a:rPr sz="3400" b="1" spc="-8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3400" b="1" spc="-20" dirty="0">
                <a:solidFill>
                  <a:srgbClr val="0000FF"/>
                </a:solidFill>
                <a:latin typeface="Calibri"/>
                <a:cs typeface="Calibri"/>
              </a:rPr>
              <a:t>–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spc="-20" dirty="0">
                <a:solidFill>
                  <a:srgbClr val="0000FF"/>
                </a:solidFill>
                <a:latin typeface="Calibri"/>
                <a:cs typeface="Calibri"/>
              </a:rPr>
              <a:t>50</a:t>
            </a:r>
            <a:r>
              <a:rPr sz="3400" b="1" spc="-9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3400" b="1" spc="-35" dirty="0">
                <a:solidFill>
                  <a:srgbClr val="0000FF"/>
                </a:solidFill>
                <a:latin typeface="Calibri"/>
                <a:cs typeface="Calibri"/>
              </a:rPr>
              <a:t>W</a:t>
            </a:r>
            <a:r>
              <a:rPr sz="3400" b="1" spc="-7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3400" b="1" spc="-30" dirty="0">
                <a:solidFill>
                  <a:srgbClr val="0000FF"/>
                </a:solidFill>
                <a:latin typeface="Calibri"/>
                <a:cs typeface="Calibri"/>
              </a:rPr>
              <a:t>CO</a:t>
            </a:r>
            <a:r>
              <a:rPr sz="3400" b="1" spc="-15" dirty="0">
                <a:solidFill>
                  <a:srgbClr val="0000FF"/>
                </a:solidFill>
                <a:latin typeface="Calibri"/>
                <a:cs typeface="Calibri"/>
              </a:rPr>
              <a:t>2</a:t>
            </a:r>
            <a:r>
              <a:rPr sz="3675" spc="-37" baseline="-15873" dirty="0">
                <a:solidFill>
                  <a:srgbClr val="0000FF"/>
                </a:solidFill>
                <a:latin typeface="Cambria Math"/>
                <a:cs typeface="Cambria Math"/>
              </a:rPr>
              <a:t>𝟐</a:t>
            </a:r>
            <a:r>
              <a:rPr sz="3675" baseline="-15873" dirty="0">
                <a:solidFill>
                  <a:srgbClr val="0000FF"/>
                </a:solidFill>
                <a:latin typeface="Cambria Math"/>
                <a:cs typeface="Cambria Math"/>
              </a:rPr>
              <a:t> </a:t>
            </a:r>
            <a:r>
              <a:rPr sz="3675" spc="-247" baseline="-15873" dirty="0">
                <a:solidFill>
                  <a:srgbClr val="0000FF"/>
                </a:solidFill>
                <a:latin typeface="Cambria Math"/>
                <a:cs typeface="Cambria Math"/>
              </a:rPr>
              <a:t> </a:t>
            </a:r>
            <a:r>
              <a:rPr sz="3400" b="1" u="heavy" spc="-15" dirty="0">
                <a:solidFill>
                  <a:srgbClr val="0000FF"/>
                </a:solidFill>
                <a:latin typeface="Calibri"/>
                <a:cs typeface="Calibri"/>
              </a:rPr>
              <a:t>Las</a:t>
            </a:r>
            <a:r>
              <a:rPr sz="3400" b="1" u="heavy" spc="-10" dirty="0">
                <a:solidFill>
                  <a:srgbClr val="0000FF"/>
                </a:solidFill>
                <a:latin typeface="Calibri"/>
                <a:cs typeface="Calibri"/>
              </a:rPr>
              <a:t>er, λ</a:t>
            </a:r>
            <a:r>
              <a:rPr sz="3400" b="1" u="heavy" spc="-20" dirty="0">
                <a:solidFill>
                  <a:srgbClr val="0000FF"/>
                </a:solidFill>
                <a:latin typeface="Calibri"/>
                <a:cs typeface="Calibri"/>
              </a:rPr>
              <a:t>=10μ</a:t>
            </a:r>
            <a:r>
              <a:rPr sz="3400" b="1" u="heavy" spc="-15" dirty="0">
                <a:solidFill>
                  <a:srgbClr val="0000FF"/>
                </a:solidFill>
                <a:latin typeface="Calibri"/>
                <a:cs typeface="Calibri"/>
              </a:rPr>
              <a:t>m</a:t>
            </a:r>
            <a:r>
              <a:rPr sz="3400" spc="-35" dirty="0">
                <a:solidFill>
                  <a:srgbClr val="0000FF"/>
                </a:solidFill>
                <a:latin typeface="Cambria Math"/>
                <a:cs typeface="Cambria Math"/>
              </a:rPr>
              <a:t>𝝀</a:t>
            </a:r>
            <a:r>
              <a:rPr sz="3400" spc="204" dirty="0">
                <a:solidFill>
                  <a:srgbClr val="0000FF"/>
                </a:solidFill>
                <a:latin typeface="Cambria Math"/>
                <a:cs typeface="Cambria Math"/>
              </a:rPr>
              <a:t> </a:t>
            </a:r>
            <a:r>
              <a:rPr sz="3400" spc="-30" dirty="0">
                <a:solidFill>
                  <a:srgbClr val="0000FF"/>
                </a:solidFill>
                <a:latin typeface="Cambria Math"/>
                <a:cs typeface="Cambria Math"/>
              </a:rPr>
              <a:t>=</a:t>
            </a:r>
            <a:r>
              <a:rPr sz="3400" spc="195" dirty="0">
                <a:solidFill>
                  <a:srgbClr val="0000FF"/>
                </a:solidFill>
                <a:latin typeface="Cambria Math"/>
                <a:cs typeface="Cambria Math"/>
              </a:rPr>
              <a:t> </a:t>
            </a:r>
            <a:r>
              <a:rPr sz="3400" spc="-40" dirty="0">
                <a:solidFill>
                  <a:srgbClr val="0000FF"/>
                </a:solidFill>
                <a:latin typeface="Cambria Math"/>
                <a:cs typeface="Cambria Math"/>
              </a:rPr>
              <a:t>𝟏</a:t>
            </a:r>
            <a:r>
              <a:rPr sz="3400" spc="-35" dirty="0">
                <a:solidFill>
                  <a:srgbClr val="0000FF"/>
                </a:solidFill>
                <a:latin typeface="Cambria Math"/>
                <a:cs typeface="Cambria Math"/>
              </a:rPr>
              <a:t>𝟎</a:t>
            </a:r>
            <a:r>
              <a:rPr sz="3400" spc="-175" dirty="0">
                <a:solidFill>
                  <a:srgbClr val="0000FF"/>
                </a:solidFill>
                <a:latin typeface="Cambria Math"/>
                <a:cs typeface="Cambria Math"/>
              </a:rPr>
              <a:t> </a:t>
            </a:r>
            <a:r>
              <a:rPr sz="3400" spc="-35" dirty="0">
                <a:solidFill>
                  <a:srgbClr val="0000FF"/>
                </a:solidFill>
                <a:latin typeface="Cambria Math"/>
                <a:cs typeface="Cambria Math"/>
              </a:rPr>
              <a:t>𝝁</a:t>
            </a:r>
            <a:r>
              <a:rPr sz="3400" b="1" spc="-35" dirty="0">
                <a:solidFill>
                  <a:srgbClr val="0000FF"/>
                </a:solidFill>
                <a:latin typeface="Calibri"/>
                <a:cs typeface="Calibri"/>
              </a:rPr>
              <a:t>m</a:t>
            </a:r>
            <a:r>
              <a:rPr sz="3400" b="1" u="heavy" spc="-10" dirty="0">
                <a:solidFill>
                  <a:srgbClr val="0000FF"/>
                </a:solidFill>
                <a:latin typeface="Calibri"/>
                <a:cs typeface="Calibri"/>
              </a:rPr>
              <a:t>,</a:t>
            </a:r>
            <a:endParaRPr sz="34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083563" y="1389369"/>
            <a:ext cx="4984115" cy="0"/>
          </a:xfrm>
          <a:custGeom>
            <a:avLst/>
            <a:gdLst/>
            <a:ahLst/>
            <a:cxnLst/>
            <a:rect l="l" t="t" r="r" b="b"/>
            <a:pathLst>
              <a:path w="4984115">
                <a:moveTo>
                  <a:pt x="0" y="0"/>
                </a:moveTo>
                <a:lnTo>
                  <a:pt x="4984119" y="0"/>
                </a:lnTo>
              </a:path>
            </a:pathLst>
          </a:custGeom>
          <a:ln w="30225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130300" y="1648709"/>
            <a:ext cx="7779384" cy="25304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149475" algn="ctr">
              <a:lnSpc>
                <a:spcPct val="100000"/>
              </a:lnSpc>
            </a:pPr>
            <a:r>
              <a:rPr sz="3400" b="1" u="heavy" spc="-20" dirty="0">
                <a:solidFill>
                  <a:srgbClr val="0000FF"/>
                </a:solidFill>
                <a:latin typeface="Calibri"/>
                <a:cs typeface="Calibri"/>
              </a:rPr>
              <a:t>Focused</a:t>
            </a:r>
            <a:r>
              <a:rPr sz="3400" b="1" u="heavy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u="heavy" spc="-20" dirty="0">
                <a:solidFill>
                  <a:srgbClr val="0000FF"/>
                </a:solidFill>
                <a:latin typeface="Calibri"/>
                <a:cs typeface="Calibri"/>
              </a:rPr>
              <a:t>SF</a:t>
            </a:r>
            <a:r>
              <a:rPr sz="3400" b="1" u="heavy" spc="-10" dirty="0">
                <a:solidFill>
                  <a:srgbClr val="0000FF"/>
                </a:solidFill>
                <a:latin typeface="Calibri"/>
                <a:cs typeface="Calibri"/>
              </a:rPr>
              <a:t>6</a:t>
            </a:r>
            <a:r>
              <a:rPr sz="3675" spc="172" baseline="-15873" dirty="0">
                <a:solidFill>
                  <a:srgbClr val="0000FF"/>
                </a:solidFill>
                <a:latin typeface="Cambria Math"/>
                <a:cs typeface="Cambria Math"/>
              </a:rPr>
              <a:t>𝟔</a:t>
            </a:r>
            <a:r>
              <a:rPr sz="3400" b="1" u="heavy" spc="-20" dirty="0">
                <a:solidFill>
                  <a:srgbClr val="0000FF"/>
                </a:solidFill>
                <a:latin typeface="Calibri"/>
                <a:cs typeface="Calibri"/>
              </a:rPr>
              <a:t> Sample</a:t>
            </a:r>
            <a:endParaRPr sz="3400">
              <a:latin typeface="Calibri"/>
              <a:cs typeface="Calibri"/>
            </a:endParaRPr>
          </a:p>
          <a:p>
            <a:pPr marL="2148840" algn="ctr">
              <a:lnSpc>
                <a:spcPct val="100000"/>
              </a:lnSpc>
              <a:spcBef>
                <a:spcPts val="2030"/>
              </a:spcBef>
            </a:pP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Step</a:t>
            </a:r>
            <a:r>
              <a:rPr sz="3000" b="1" u="heavy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spc="-20" dirty="0">
                <a:solidFill>
                  <a:srgbClr val="FF0000"/>
                </a:solidFill>
                <a:latin typeface="Calibri"/>
                <a:cs typeface="Calibri"/>
              </a:rPr>
              <a:t>1</a:t>
            </a:r>
            <a:r>
              <a:rPr sz="3000" b="1" u="heavy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dirty="0">
                <a:solidFill>
                  <a:srgbClr val="FF0000"/>
                </a:solidFill>
                <a:latin typeface="Calibri"/>
                <a:cs typeface="Calibri"/>
              </a:rPr>
              <a:t>– </a:t>
            </a:r>
            <a:r>
              <a:rPr sz="3000" b="1" u="heavy" spc="-25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3000" b="1" u="heavy" dirty="0">
                <a:solidFill>
                  <a:srgbClr val="FF0000"/>
                </a:solidFill>
                <a:latin typeface="Calibri"/>
                <a:cs typeface="Calibri"/>
              </a:rPr>
              <a:t>aser</a:t>
            </a:r>
            <a:r>
              <a:rPr sz="3000" b="1" u="heavy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intens</a:t>
            </a:r>
            <a:r>
              <a:rPr sz="3000" b="1" u="heavy" spc="-25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ty</a:t>
            </a:r>
            <a:r>
              <a:rPr sz="3000" b="1" u="heavy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at</a:t>
            </a:r>
            <a:r>
              <a:rPr sz="3000" b="1" u="heavy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the</a:t>
            </a:r>
            <a:r>
              <a:rPr sz="3000" b="1" u="heavy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spc="-25" dirty="0">
                <a:solidFill>
                  <a:srgbClr val="FF0000"/>
                </a:solidFill>
                <a:latin typeface="Calibri"/>
                <a:cs typeface="Calibri"/>
              </a:rPr>
              <a:t>wa</a:t>
            </a:r>
            <a:r>
              <a:rPr sz="3000" b="1" u="heavy" spc="-20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st</a:t>
            </a:r>
            <a:endParaRPr sz="30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2035"/>
              </a:spcBef>
              <a:buFont typeface="Symbol"/>
              <a:buChar char="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Beam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w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rad</a:t>
            </a:r>
            <a:r>
              <a:rPr sz="2800" spc="-20" dirty="0">
                <a:latin typeface="Calibri"/>
                <a:cs typeface="Calibri"/>
              </a:rPr>
              <a:t>iu</a:t>
            </a:r>
            <a:r>
              <a:rPr sz="2800" spc="-5" dirty="0">
                <a:latin typeface="Calibri"/>
                <a:cs typeface="Calibri"/>
              </a:rPr>
              <a:t>s</a:t>
            </a:r>
            <a:r>
              <a:rPr sz="2800" spc="-10" dirty="0">
                <a:latin typeface="Calibri"/>
                <a:cs typeface="Calibri"/>
              </a:rPr>
              <a:t>: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𝑤</a:t>
            </a:r>
            <a:r>
              <a:rPr sz="2800" spc="24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0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2</a:t>
            </a:r>
            <a:r>
              <a:rPr sz="2800" spc="-20" dirty="0">
                <a:latin typeface="Cambria Math"/>
                <a:cs typeface="Cambria Math"/>
              </a:rPr>
              <a:t>5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libri"/>
                <a:cs typeface="Calibri"/>
              </a:rPr>
              <a:t>m</a:t>
            </a:r>
            <a:r>
              <a:rPr sz="2800" spc="-25" dirty="0">
                <a:latin typeface="Calibri"/>
                <a:cs typeface="Calibri"/>
              </a:rPr>
              <a:t>m</a:t>
            </a:r>
            <a:r>
              <a:rPr sz="2800" spc="155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0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02</a:t>
            </a:r>
            <a:r>
              <a:rPr sz="2800" spc="-20" dirty="0">
                <a:latin typeface="Cambria Math"/>
                <a:cs typeface="Cambria Math"/>
              </a:rPr>
              <a:t>5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15" dirty="0">
                <a:latin typeface="Calibri"/>
                <a:cs typeface="Calibri"/>
              </a:rPr>
              <a:t>m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1964"/>
              </a:spcBef>
              <a:buFont typeface="Symbol"/>
              <a:buChar char=""/>
              <a:tabLst>
                <a:tab pos="241935" algn="l"/>
              </a:tabLst>
            </a:pPr>
            <a:r>
              <a:rPr sz="2800" spc="-15" dirty="0">
                <a:latin typeface="Calibri"/>
                <a:cs typeface="Calibri"/>
              </a:rPr>
              <a:t>Gaussian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bea</a:t>
            </a:r>
            <a:r>
              <a:rPr sz="2800" spc="-25" dirty="0">
                <a:latin typeface="Calibri"/>
                <a:cs typeface="Calibri"/>
              </a:rPr>
              <a:t>m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pe</a:t>
            </a:r>
            <a:r>
              <a:rPr sz="2800" spc="-5" dirty="0">
                <a:latin typeface="Calibri"/>
                <a:cs typeface="Calibri"/>
              </a:rPr>
              <a:t>a</a:t>
            </a:r>
            <a:r>
              <a:rPr sz="2800" spc="-15" dirty="0">
                <a:latin typeface="Calibri"/>
                <a:cs typeface="Calibri"/>
              </a:rPr>
              <a:t>k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nte</a:t>
            </a:r>
            <a:r>
              <a:rPr sz="2800" spc="-25" dirty="0">
                <a:latin typeface="Calibri"/>
                <a:cs typeface="Calibri"/>
              </a:rPr>
              <a:t>n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0" dirty="0">
                <a:latin typeface="Calibri"/>
                <a:cs typeface="Calibri"/>
              </a:rPr>
              <a:t>ity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432051" y="4675957"/>
            <a:ext cx="7327900" cy="6299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6062980" algn="l"/>
                <a:tab pos="7241540" algn="l"/>
              </a:tabLst>
            </a:pPr>
            <a:r>
              <a:rPr sz="2800" spc="-204" dirty="0">
                <a:latin typeface="Cambria Math"/>
                <a:cs typeface="Cambria Math"/>
              </a:rPr>
              <a:t>𝐼</a:t>
            </a:r>
            <a:r>
              <a:rPr sz="3000" spc="60" baseline="-16666" dirty="0">
                <a:latin typeface="Cambria Math"/>
                <a:cs typeface="Cambria Math"/>
              </a:rPr>
              <a:t>0</a:t>
            </a:r>
            <a:r>
              <a:rPr sz="3000" baseline="-16666" dirty="0">
                <a:latin typeface="Cambria Math"/>
                <a:cs typeface="Cambria Math"/>
              </a:rPr>
              <a:t> </a:t>
            </a:r>
            <a:r>
              <a:rPr sz="3000" spc="15" baseline="-16666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75" dirty="0">
                <a:latin typeface="Cambria Math"/>
                <a:cs typeface="Cambria Math"/>
              </a:rPr>
              <a:t> </a:t>
            </a:r>
            <a:r>
              <a:rPr sz="4200" spc="37" baseline="-37698" dirty="0">
                <a:latin typeface="Cambria Math"/>
                <a:cs typeface="Cambria Math"/>
              </a:rPr>
              <a:t>𝜋</a:t>
            </a:r>
            <a:r>
              <a:rPr sz="4200" spc="195" baseline="-37698" dirty="0">
                <a:latin typeface="Cambria Math"/>
                <a:cs typeface="Cambria Math"/>
              </a:rPr>
              <a:t>𝑤</a:t>
            </a:r>
            <a:r>
              <a:rPr sz="3000" spc="60" baseline="-29166" dirty="0">
                <a:latin typeface="Cambria Math"/>
                <a:cs typeface="Cambria Math"/>
              </a:rPr>
              <a:t>2</a:t>
            </a:r>
            <a:r>
              <a:rPr sz="3000" baseline="-29166" dirty="0">
                <a:latin typeface="Cambria Math"/>
                <a:cs typeface="Cambria Math"/>
              </a:rPr>
              <a:t> </a:t>
            </a:r>
            <a:r>
              <a:rPr sz="3000" spc="37" baseline="-29166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4200" spc="37" baseline="-37698" dirty="0">
                <a:latin typeface="Cambria Math"/>
                <a:cs typeface="Cambria Math"/>
              </a:rPr>
              <a:t>𝜋</a:t>
            </a:r>
            <a:r>
              <a:rPr sz="4200" spc="-22" baseline="-34722" dirty="0">
                <a:latin typeface="Cambria Math"/>
                <a:cs typeface="Cambria Math"/>
              </a:rPr>
              <a:t>(</a:t>
            </a:r>
            <a:r>
              <a:rPr sz="4200" spc="-37" baseline="-37698" dirty="0">
                <a:latin typeface="Cambria Math"/>
                <a:cs typeface="Cambria Math"/>
              </a:rPr>
              <a:t>0</a:t>
            </a:r>
            <a:r>
              <a:rPr sz="4200" spc="-15" baseline="-37698" dirty="0">
                <a:latin typeface="Cambria Math"/>
                <a:cs typeface="Cambria Math"/>
              </a:rPr>
              <a:t>.</a:t>
            </a:r>
            <a:r>
              <a:rPr sz="4200" spc="-37" baseline="-37698" dirty="0">
                <a:latin typeface="Cambria Math"/>
                <a:cs typeface="Cambria Math"/>
              </a:rPr>
              <a:t>02</a:t>
            </a:r>
            <a:r>
              <a:rPr sz="4200" spc="-30" baseline="-37698" dirty="0">
                <a:latin typeface="Cambria Math"/>
                <a:cs typeface="Cambria Math"/>
              </a:rPr>
              <a:t>5</a:t>
            </a:r>
            <a:r>
              <a:rPr sz="4200" spc="-225" baseline="-37698" dirty="0">
                <a:latin typeface="Cambria Math"/>
                <a:cs typeface="Cambria Math"/>
              </a:rPr>
              <a:t> </a:t>
            </a:r>
            <a:r>
              <a:rPr sz="4200" spc="-15" baseline="-37698" dirty="0">
                <a:latin typeface="Calibri"/>
                <a:cs typeface="Calibri"/>
              </a:rPr>
              <a:t>c</a:t>
            </a:r>
            <a:r>
              <a:rPr sz="4200" spc="-44" baseline="-37698" dirty="0">
                <a:latin typeface="Calibri"/>
                <a:cs typeface="Calibri"/>
              </a:rPr>
              <a:t>m</a:t>
            </a:r>
            <a:r>
              <a:rPr sz="4200" spc="-22" baseline="-34722" dirty="0">
                <a:latin typeface="Cambria Math"/>
                <a:cs typeface="Cambria Math"/>
              </a:rPr>
              <a:t>)</a:t>
            </a:r>
            <a:r>
              <a:rPr sz="3000" spc="60" baseline="-29166" dirty="0">
                <a:latin typeface="Cambria Math"/>
                <a:cs typeface="Cambria Math"/>
              </a:rPr>
              <a:t>2</a:t>
            </a:r>
            <a:r>
              <a:rPr sz="3000" baseline="-29166" dirty="0">
                <a:latin typeface="Cambria Math"/>
                <a:cs typeface="Cambria Math"/>
              </a:rPr>
              <a:t> </a:t>
            </a:r>
            <a:r>
              <a:rPr sz="3000" spc="15" baseline="-29166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5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0</a:t>
            </a:r>
            <a:r>
              <a:rPr sz="2800" spc="-20" dirty="0">
                <a:latin typeface="Cambria Math"/>
                <a:cs typeface="Cambria Math"/>
              </a:rPr>
              <a:t>9</a:t>
            </a:r>
            <a:r>
              <a:rPr sz="2800" spc="2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2800" dirty="0">
                <a:latin typeface="Cambria Math"/>
                <a:cs typeface="Cambria Math"/>
              </a:rPr>
              <a:t>	</a:t>
            </a:r>
            <a:r>
              <a:rPr sz="2800" spc="-25" dirty="0">
                <a:latin typeface="Calibri"/>
                <a:cs typeface="Calibri"/>
              </a:rPr>
              <a:t>W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cm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171179" y="4406208"/>
            <a:ext cx="2936875" cy="3905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140460" algn="l"/>
                <a:tab pos="1466850" algn="l"/>
              </a:tabLst>
            </a:pPr>
            <a:r>
              <a:rPr sz="2800" u="heavy" spc="-10" dirty="0">
                <a:latin typeface="Cambria Math"/>
                <a:cs typeface="Cambria Math"/>
              </a:rPr>
              <a:t> </a:t>
            </a:r>
            <a:r>
              <a:rPr sz="2800" spc="-295" dirty="0">
                <a:latin typeface="Cambria Math"/>
                <a:cs typeface="Cambria Math"/>
              </a:rPr>
              <a:t> </a:t>
            </a:r>
            <a:r>
              <a:rPr sz="2800" u="heavy" spc="-25" dirty="0">
                <a:latin typeface="Cambria Math"/>
                <a:cs typeface="Cambria Math"/>
              </a:rPr>
              <a:t>2</a:t>
            </a:r>
            <a:r>
              <a:rPr sz="2800" u="heavy" spc="-30" dirty="0">
                <a:latin typeface="Cambria Math"/>
                <a:cs typeface="Cambria Math"/>
              </a:rPr>
              <a:t>𝑃</a:t>
            </a:r>
            <a:r>
              <a:rPr sz="2800" dirty="0">
                <a:latin typeface="Cambria Math"/>
                <a:cs typeface="Cambria Math"/>
              </a:rPr>
              <a:t>	</a:t>
            </a:r>
            <a:r>
              <a:rPr sz="2800" u="heavy" spc="-10" dirty="0">
                <a:latin typeface="Cambria Math"/>
                <a:cs typeface="Cambria Math"/>
              </a:rPr>
              <a:t> </a:t>
            </a:r>
            <a:r>
              <a:rPr sz="2800" dirty="0">
                <a:latin typeface="Cambria Math"/>
                <a:cs typeface="Cambria Math"/>
              </a:rPr>
              <a:t>	</a:t>
            </a:r>
            <a:r>
              <a:rPr sz="2800" u="heavy" spc="-20" dirty="0">
                <a:latin typeface="Cambria Math"/>
                <a:cs typeface="Cambria Math"/>
              </a:rPr>
              <a:t>2</a:t>
            </a:r>
            <a:r>
              <a:rPr sz="2800" u="heavy" spc="-15" dirty="0">
                <a:latin typeface="Cambria Math"/>
                <a:cs typeface="Cambria Math"/>
              </a:rPr>
              <a:t> </a:t>
            </a:r>
            <a:r>
              <a:rPr sz="2800" u="heavy" spc="-20" dirty="0">
                <a:latin typeface="Cambria Math"/>
                <a:cs typeface="Cambria Math"/>
              </a:rPr>
              <a:t>×</a:t>
            </a:r>
            <a:r>
              <a:rPr sz="2800" u="heavy" spc="0" dirty="0">
                <a:latin typeface="Cambria Math"/>
                <a:cs typeface="Cambria Math"/>
              </a:rPr>
              <a:t> </a:t>
            </a:r>
            <a:r>
              <a:rPr sz="2800" u="heavy" spc="-25" dirty="0">
                <a:latin typeface="Cambria Math"/>
                <a:cs typeface="Cambria Math"/>
              </a:rPr>
              <a:t>50</a:t>
            </a:r>
            <a:r>
              <a:rPr sz="2800" u="heavy" spc="-160" dirty="0">
                <a:latin typeface="Cambria Math"/>
                <a:cs typeface="Cambria Math"/>
              </a:rPr>
              <a:t> </a:t>
            </a:r>
            <a:r>
              <a:rPr sz="2800" u="heavy" spc="-20" dirty="0">
                <a:latin typeface="Calibri"/>
                <a:cs typeface="Calibri"/>
              </a:rPr>
              <a:t>W 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260467" y="4623152"/>
            <a:ext cx="173355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spc="40" dirty="0">
                <a:latin typeface="Cambria Math"/>
                <a:cs typeface="Cambria Math"/>
              </a:rPr>
              <a:t>4</a:t>
            </a:r>
            <a:endParaRPr sz="200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313933" y="4609436"/>
            <a:ext cx="357505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spc="-55" dirty="0">
                <a:latin typeface="Cambria Math"/>
                <a:cs typeface="Cambria Math"/>
              </a:rPr>
              <a:t>−</a:t>
            </a:r>
            <a:r>
              <a:rPr sz="2000" spc="40" dirty="0">
                <a:latin typeface="Cambria Math"/>
                <a:cs typeface="Cambria Math"/>
              </a:rPr>
              <a:t>2</a:t>
            </a:r>
            <a:endParaRPr sz="20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8573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000" u="none" spc="-15" dirty="0">
                <a:solidFill>
                  <a:srgbClr val="FF0000"/>
                </a:solidFill>
              </a:rPr>
              <a:t>Step</a:t>
            </a:r>
            <a:r>
              <a:rPr sz="3000" u="none" spc="-8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000" u="none" spc="-20" dirty="0">
                <a:solidFill>
                  <a:srgbClr val="FF0000"/>
                </a:solidFill>
              </a:rPr>
              <a:t>2</a:t>
            </a:r>
            <a:r>
              <a:rPr sz="3000" u="none" spc="-7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000" u="none" dirty="0">
                <a:solidFill>
                  <a:srgbClr val="FF0000"/>
                </a:solidFill>
                <a:latin typeface="Calibri"/>
                <a:cs typeface="Calibri"/>
              </a:rPr>
              <a:t>–</a:t>
            </a:r>
            <a:r>
              <a:rPr sz="3000" u="none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u="none" spc="-30" dirty="0">
                <a:solidFill>
                  <a:srgbClr val="FF0000"/>
                </a:solidFill>
              </a:rPr>
              <a:t>S</a:t>
            </a:r>
            <a:r>
              <a:rPr sz="3000" u="none" spc="-15" dirty="0">
                <a:solidFill>
                  <a:srgbClr val="FF0000"/>
                </a:solidFill>
              </a:rPr>
              <a:t>atur</a:t>
            </a:r>
            <a:r>
              <a:rPr sz="3000" u="none" spc="-30" dirty="0">
                <a:solidFill>
                  <a:srgbClr val="FF0000"/>
                </a:solidFill>
              </a:rPr>
              <a:t>a</a:t>
            </a:r>
            <a:r>
              <a:rPr sz="3000" u="none" spc="-10" dirty="0">
                <a:solidFill>
                  <a:srgbClr val="FF0000"/>
                </a:solidFill>
              </a:rPr>
              <a:t>ti</a:t>
            </a:r>
            <a:r>
              <a:rPr sz="3000" u="none" spc="-30" dirty="0">
                <a:solidFill>
                  <a:srgbClr val="FF0000"/>
                </a:solidFill>
              </a:rPr>
              <a:t>o</a:t>
            </a:r>
            <a:r>
              <a:rPr sz="3000" u="none" spc="-20" dirty="0">
                <a:solidFill>
                  <a:srgbClr val="FF0000"/>
                </a:solidFill>
              </a:rPr>
              <a:t>n</a:t>
            </a:r>
            <a:r>
              <a:rPr sz="3000" u="none" spc="-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000" u="none" spc="-20" dirty="0">
                <a:solidFill>
                  <a:srgbClr val="FF0000"/>
                </a:solidFill>
              </a:rPr>
              <a:t>p</a:t>
            </a:r>
            <a:r>
              <a:rPr sz="3000" u="none" spc="-25" dirty="0">
                <a:solidFill>
                  <a:srgbClr val="FF0000"/>
                </a:solidFill>
              </a:rPr>
              <a:t>a</a:t>
            </a:r>
            <a:r>
              <a:rPr sz="3000" u="none" spc="-5" dirty="0">
                <a:solidFill>
                  <a:srgbClr val="FF0000"/>
                </a:solidFill>
              </a:rPr>
              <a:t>rameter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30300" y="1638650"/>
            <a:ext cx="7248525" cy="1143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Font typeface="Symbol"/>
              <a:buChar char=""/>
              <a:tabLst>
                <a:tab pos="241935" algn="l"/>
              </a:tabLst>
            </a:pPr>
            <a:r>
              <a:rPr sz="2800" spc="-15" dirty="0">
                <a:latin typeface="Calibri"/>
                <a:cs typeface="Calibri"/>
              </a:rPr>
              <a:t>Absorpt</a:t>
            </a:r>
            <a:r>
              <a:rPr sz="2800" spc="-20" dirty="0">
                <a:latin typeface="Calibri"/>
                <a:cs typeface="Calibri"/>
              </a:rPr>
              <a:t>i</a:t>
            </a:r>
            <a:r>
              <a:rPr sz="280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cross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se</a:t>
            </a:r>
            <a:r>
              <a:rPr sz="2800" spc="0" dirty="0">
                <a:latin typeface="Calibri"/>
                <a:cs typeface="Calibri"/>
              </a:rPr>
              <a:t>c</a:t>
            </a:r>
            <a:r>
              <a:rPr sz="2800" spc="-10" dirty="0">
                <a:latin typeface="Calibri"/>
                <a:cs typeface="Calibri"/>
              </a:rPr>
              <a:t>ti</a:t>
            </a:r>
            <a:r>
              <a:rPr sz="2800" spc="-20" dirty="0">
                <a:latin typeface="Calibri"/>
                <a:cs typeface="Calibri"/>
              </a:rPr>
              <a:t>on</a:t>
            </a:r>
            <a:r>
              <a:rPr sz="2800" spc="-10" dirty="0">
                <a:latin typeface="Calibri"/>
                <a:cs typeface="Calibri"/>
              </a:rPr>
              <a:t>: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229" dirty="0">
                <a:latin typeface="Cambria Math"/>
                <a:cs typeface="Cambria Math"/>
              </a:rPr>
              <a:t>𝜎</a:t>
            </a:r>
            <a:r>
              <a:rPr sz="3000" baseline="-16666" dirty="0">
                <a:latin typeface="Calibri"/>
                <a:cs typeface="Calibri"/>
              </a:rPr>
              <a:t>a </a:t>
            </a:r>
            <a:r>
              <a:rPr sz="3000" spc="-7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1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10" dirty="0">
                <a:latin typeface="Cambria Math"/>
                <a:cs typeface="Cambria Math"/>
              </a:rPr>
              <a:t>0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60" baseline="29166" dirty="0">
                <a:latin typeface="Cambria Math"/>
                <a:cs typeface="Cambria Math"/>
              </a:rPr>
              <a:t>14</a:t>
            </a:r>
            <a:r>
              <a:rPr sz="3000" spc="202" baseline="29166" dirty="0">
                <a:latin typeface="Cambria Math"/>
                <a:cs typeface="Cambria Math"/>
              </a:rPr>
              <a:t> 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30" dirty="0">
                <a:latin typeface="Calibri"/>
                <a:cs typeface="Calibri"/>
              </a:rPr>
              <a:t>m</a:t>
            </a:r>
            <a:r>
              <a:rPr sz="3000" spc="225" baseline="29166" dirty="0">
                <a:latin typeface="Cambria Math"/>
                <a:cs typeface="Cambria Math"/>
              </a:rPr>
              <a:t>2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1970"/>
              </a:spcBef>
              <a:buFont typeface="Symbol"/>
              <a:buChar char="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Saturat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on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ntens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ty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204" dirty="0">
                <a:latin typeface="Cambria Math"/>
                <a:cs typeface="Cambria Math"/>
              </a:rPr>
              <a:t>𝐼</a:t>
            </a:r>
            <a:r>
              <a:rPr sz="3000" baseline="-16666" dirty="0">
                <a:latin typeface="Calibri"/>
                <a:cs typeface="Calibri"/>
              </a:rPr>
              <a:t>s </a:t>
            </a:r>
            <a:r>
              <a:rPr sz="3000" spc="-209" baseline="-16666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(tw</a:t>
            </a:r>
            <a:r>
              <a:rPr sz="2800" spc="-1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-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evel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approxi</a:t>
            </a:r>
            <a:r>
              <a:rPr sz="2800" spc="-25" dirty="0">
                <a:latin typeface="Calibri"/>
                <a:cs typeface="Calibri"/>
              </a:rPr>
              <a:t>m</a:t>
            </a:r>
            <a:r>
              <a:rPr sz="2800" spc="-5" dirty="0">
                <a:latin typeface="Calibri"/>
                <a:cs typeface="Calibri"/>
              </a:rPr>
              <a:t>a</a:t>
            </a:r>
            <a:r>
              <a:rPr sz="2800" spc="-10" dirty="0">
                <a:latin typeface="Calibri"/>
                <a:cs typeface="Calibri"/>
              </a:rPr>
              <a:t>ti</a:t>
            </a:r>
            <a:r>
              <a:rPr sz="2800" spc="-20" dirty="0">
                <a:latin typeface="Calibri"/>
                <a:cs typeface="Calibri"/>
              </a:rPr>
              <a:t>on)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93567" y="3243022"/>
            <a:ext cx="617220" cy="4387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04" dirty="0">
                <a:latin typeface="Cambria Math"/>
                <a:cs typeface="Cambria Math"/>
              </a:rPr>
              <a:t>𝐼</a:t>
            </a:r>
            <a:r>
              <a:rPr sz="3000" baseline="-16666" dirty="0">
                <a:latin typeface="Calibri"/>
                <a:cs typeface="Calibri"/>
              </a:rPr>
              <a:t>s </a:t>
            </a:r>
            <a:r>
              <a:rPr sz="3000" spc="-15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233553" y="2973012"/>
            <a:ext cx="40322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5" dirty="0">
                <a:latin typeface="Cambria Math"/>
                <a:cs typeface="Cambria Math"/>
              </a:rPr>
              <a:t>ℎ</a:t>
            </a:r>
            <a:r>
              <a:rPr sz="2800" spc="-30" dirty="0">
                <a:latin typeface="Cambria Math"/>
                <a:cs typeface="Cambria Math"/>
              </a:rPr>
              <a:t>𝜈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083939" y="3482290"/>
            <a:ext cx="70548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5" dirty="0">
                <a:latin typeface="Cambria Math"/>
                <a:cs typeface="Cambria Math"/>
              </a:rPr>
              <a:t>2𝜎</a:t>
            </a:r>
            <a:r>
              <a:rPr sz="2800" spc="265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𝜏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463677" y="3640840"/>
            <a:ext cx="147320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a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6096639" y="3430646"/>
            <a:ext cx="687705" cy="0"/>
          </a:xfrm>
          <a:custGeom>
            <a:avLst/>
            <a:gdLst/>
            <a:ahLst/>
            <a:cxnLst/>
            <a:rect l="l" t="t" r="r" b="b"/>
            <a:pathLst>
              <a:path w="687704">
                <a:moveTo>
                  <a:pt x="0" y="0"/>
                </a:moveTo>
                <a:lnTo>
                  <a:pt x="687634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901700" y="4113219"/>
            <a:ext cx="6727190" cy="1593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635">
              <a:lnSpc>
                <a:spcPct val="127200"/>
              </a:lnSpc>
              <a:tabLst>
                <a:tab pos="1602740" algn="l"/>
                <a:tab pos="3665220" algn="l"/>
                <a:tab pos="4958080" algn="l"/>
                <a:tab pos="5401310" algn="l"/>
                <a:tab pos="6059170" algn="l"/>
              </a:tabLst>
            </a:pPr>
            <a:r>
              <a:rPr sz="2800" spc="-15" dirty="0">
                <a:latin typeface="Calibri"/>
                <a:cs typeface="Calibri"/>
              </a:rPr>
              <a:t>Requir</a:t>
            </a:r>
            <a:r>
              <a:rPr sz="2800" spc="-10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d</a:t>
            </a:r>
            <a:r>
              <a:rPr sz="2800" spc="-10" dirty="0">
                <a:latin typeface="Calibri"/>
                <a:cs typeface="Calibri"/>
              </a:rPr>
              <a:t>: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exc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ted-</a:t>
            </a:r>
            <a:r>
              <a:rPr sz="2800" spc="-10" dirty="0">
                <a:latin typeface="Calibri"/>
                <a:cs typeface="Calibri"/>
              </a:rPr>
              <a:t>s</a:t>
            </a:r>
            <a:r>
              <a:rPr sz="2800" spc="-15" dirty="0">
                <a:latin typeface="Calibri"/>
                <a:cs typeface="Calibri"/>
              </a:rPr>
              <a:t>tate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feti</a:t>
            </a:r>
            <a:r>
              <a:rPr sz="2800" spc="-20" dirty="0">
                <a:latin typeface="Calibri"/>
                <a:cs typeface="Calibri"/>
              </a:rPr>
              <a:t>me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25" dirty="0">
                <a:latin typeface="Cambria Math"/>
                <a:cs typeface="Cambria Math"/>
              </a:rPr>
              <a:t>𝜏</a:t>
            </a:r>
            <a:r>
              <a:rPr sz="2800" dirty="0">
                <a:latin typeface="Calibri"/>
                <a:cs typeface="Calibri"/>
              </a:rPr>
              <a:t>.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Fo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SF</a:t>
            </a:r>
            <a:r>
              <a:rPr sz="2800" spc="-5" dirty="0">
                <a:latin typeface="Calibri"/>
                <a:cs typeface="Calibri"/>
              </a:rPr>
              <a:t>6</a:t>
            </a:r>
            <a:r>
              <a:rPr sz="3000" spc="44" baseline="-16666" dirty="0">
                <a:latin typeface="Cambria Math"/>
                <a:cs typeface="Cambria Math"/>
              </a:rPr>
              <a:t>6 </a:t>
            </a:r>
            <a:r>
              <a:rPr sz="2800" spc="-15" dirty="0">
                <a:latin typeface="Calibri"/>
                <a:cs typeface="Calibri"/>
              </a:rPr>
              <a:t>typi</a:t>
            </a:r>
            <a:r>
              <a:rPr sz="2800" spc="-10" dirty="0">
                <a:latin typeface="Calibri"/>
                <a:cs typeface="Calibri"/>
              </a:rPr>
              <a:t>cal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y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∼</a:t>
            </a:r>
            <a:r>
              <a:rPr sz="2800" spc="16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10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5" dirty="0">
                <a:latin typeface="Calibri"/>
                <a:cs typeface="Calibri"/>
              </a:rPr>
              <a:t>s</a:t>
            </a:r>
            <a:r>
              <a:rPr sz="2800" dirty="0">
                <a:latin typeface="Calibri"/>
                <a:cs typeface="Calibri"/>
              </a:rPr>
              <a:t>.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We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ssu</a:t>
            </a:r>
            <a:r>
              <a:rPr sz="2800" spc="-15" dirty="0">
                <a:latin typeface="Calibri"/>
                <a:cs typeface="Calibri"/>
              </a:rPr>
              <a:t>me</a:t>
            </a:r>
            <a:endParaRPr sz="2800">
              <a:latin typeface="Calibri"/>
              <a:cs typeface="Calibri"/>
            </a:endParaRPr>
          </a:p>
          <a:p>
            <a:pPr marL="4068445">
              <a:lnSpc>
                <a:spcPct val="100000"/>
              </a:lnSpc>
              <a:spcBef>
                <a:spcPts val="1835"/>
              </a:spcBef>
            </a:pPr>
            <a:r>
              <a:rPr sz="2800" spc="-30" dirty="0">
                <a:latin typeface="Cambria Math"/>
                <a:cs typeface="Cambria Math"/>
              </a:rPr>
              <a:t>𝜏</a:t>
            </a:r>
            <a:r>
              <a:rPr sz="2800" spc="2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≈</a:t>
            </a:r>
            <a:r>
              <a:rPr sz="2800" spc="17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1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60" baseline="29166" dirty="0">
                <a:latin typeface="Cambria Math"/>
                <a:cs typeface="Cambria Math"/>
              </a:rPr>
              <a:t>7</a:t>
            </a:r>
            <a:r>
              <a:rPr sz="3000" spc="225" baseline="29166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800231" y="4113219"/>
            <a:ext cx="3491229" cy="3905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745614" algn="l"/>
                <a:tab pos="2903855" algn="l"/>
                <a:tab pos="3257550" algn="l"/>
              </a:tabLst>
            </a:pPr>
            <a:r>
              <a:rPr sz="2800" spc="-10" dirty="0">
                <a:latin typeface="Calibri"/>
                <a:cs typeface="Calibri"/>
              </a:rPr>
              <a:t>vi</a:t>
            </a:r>
            <a:r>
              <a:rPr sz="2800" spc="-20" dirty="0">
                <a:latin typeface="Calibri"/>
                <a:cs typeface="Calibri"/>
              </a:rPr>
              <a:t>br</a:t>
            </a:r>
            <a:r>
              <a:rPr sz="2800" spc="-5" dirty="0">
                <a:latin typeface="Calibri"/>
                <a:cs typeface="Calibri"/>
              </a:rPr>
              <a:t>a</a:t>
            </a:r>
            <a:r>
              <a:rPr sz="2800" spc="-10" dirty="0">
                <a:latin typeface="Calibri"/>
                <a:cs typeface="Calibri"/>
              </a:rPr>
              <a:t>ti</a:t>
            </a:r>
            <a:r>
              <a:rPr sz="2800" spc="-20" dirty="0">
                <a:latin typeface="Calibri"/>
                <a:cs typeface="Calibri"/>
              </a:rPr>
              <a:t>ona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modes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30" dirty="0">
                <a:latin typeface="Cambria Math"/>
                <a:cs typeface="Cambria Math"/>
              </a:rPr>
              <a:t>𝜏</a:t>
            </a:r>
            <a:r>
              <a:rPr sz="2800" dirty="0">
                <a:latin typeface="Cambria Math"/>
                <a:cs typeface="Cambria Math"/>
              </a:rPr>
              <a:t>	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s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154554" y="1116398"/>
            <a:ext cx="58229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30" dirty="0">
                <a:latin typeface="Cambria Math"/>
                <a:cs typeface="Cambria Math"/>
              </a:rPr>
              <a:t>𝜈</a:t>
            </a:r>
            <a:r>
              <a:rPr sz="2800" spc="25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809875" y="846650"/>
            <a:ext cx="209550" cy="889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0320">
              <a:lnSpc>
                <a:spcPct val="100000"/>
              </a:lnSpc>
            </a:pPr>
            <a:r>
              <a:rPr sz="2800" spc="-30" dirty="0">
                <a:latin typeface="Cambria Math"/>
                <a:cs typeface="Cambria Math"/>
              </a:rPr>
              <a:t>𝑐</a:t>
            </a:r>
            <a:endParaRPr sz="2800">
              <a:latin typeface="Cambria Math"/>
              <a:cs typeface="Cambria Math"/>
            </a:endParaRPr>
          </a:p>
          <a:p>
            <a:pPr marL="12700">
              <a:lnSpc>
                <a:spcPct val="100000"/>
              </a:lnSpc>
              <a:spcBef>
                <a:spcPts val="645"/>
              </a:spcBef>
            </a:pPr>
            <a:r>
              <a:rPr sz="2800" spc="-30" dirty="0">
                <a:latin typeface="Cambria Math"/>
                <a:cs typeface="Cambria Math"/>
              </a:rPr>
              <a:t>𝜆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822575" y="1304025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499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097910" y="1063593"/>
            <a:ext cx="2938145" cy="443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7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2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99</a:t>
            </a:r>
            <a:r>
              <a:rPr sz="2800" spc="-20" dirty="0">
                <a:latin typeface="Cambria Math"/>
                <a:cs typeface="Cambria Math"/>
              </a:rPr>
              <a:t>8</a:t>
            </a:r>
            <a:r>
              <a:rPr sz="2800" spc="1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60" baseline="29166" dirty="0">
                <a:latin typeface="Cambria Math"/>
                <a:cs typeface="Cambria Math"/>
              </a:rPr>
              <a:t>4</a:t>
            </a:r>
            <a:r>
              <a:rPr sz="3000" spc="225" baseline="29166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GHz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98189" y="2188152"/>
            <a:ext cx="613410" cy="4387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04" dirty="0">
                <a:latin typeface="Cambria Math"/>
                <a:cs typeface="Cambria Math"/>
              </a:rPr>
              <a:t>𝐼</a:t>
            </a:r>
            <a:r>
              <a:rPr sz="3000" baseline="-16666" dirty="0">
                <a:latin typeface="Calibri"/>
                <a:cs typeface="Calibri"/>
              </a:rPr>
              <a:t>s </a:t>
            </a:r>
            <a:r>
              <a:rPr sz="3000" spc="-15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≈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985514" y="1865599"/>
            <a:ext cx="5489575" cy="443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5" dirty="0">
                <a:latin typeface="Cambria Math"/>
                <a:cs typeface="Cambria Math"/>
              </a:rPr>
              <a:t>6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62</a:t>
            </a:r>
            <a:r>
              <a:rPr sz="2800" spc="-20" dirty="0">
                <a:latin typeface="Cambria Math"/>
                <a:cs typeface="Cambria Math"/>
              </a:rPr>
              <a:t>6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-75" baseline="29166" dirty="0">
                <a:latin typeface="Cambria Math"/>
                <a:cs typeface="Cambria Math"/>
              </a:rPr>
              <a:t>−</a:t>
            </a:r>
            <a:r>
              <a:rPr sz="3000" spc="60" baseline="29166" dirty="0">
                <a:latin typeface="Cambria Math"/>
                <a:cs typeface="Cambria Math"/>
              </a:rPr>
              <a:t>34</a:t>
            </a:r>
            <a:r>
              <a:rPr sz="3000" spc="225" baseline="29166" dirty="0">
                <a:latin typeface="Cambria Math"/>
                <a:cs typeface="Cambria Math"/>
              </a:rPr>
              <a:t> </a:t>
            </a:r>
            <a:r>
              <a:rPr sz="2800" spc="-10" dirty="0">
                <a:latin typeface="Calibri"/>
                <a:cs typeface="Calibri"/>
              </a:rPr>
              <a:t>J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2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99</a:t>
            </a:r>
            <a:r>
              <a:rPr sz="2800" spc="-20" dirty="0">
                <a:latin typeface="Cambria Math"/>
                <a:cs typeface="Cambria Math"/>
              </a:rPr>
              <a:t>8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80" dirty="0">
                <a:latin typeface="Cambria Math"/>
                <a:cs typeface="Cambria Math"/>
              </a:rPr>
              <a:t>0</a:t>
            </a:r>
            <a:r>
              <a:rPr sz="3000" spc="60" baseline="29166" dirty="0">
                <a:latin typeface="Cambria Math"/>
                <a:cs typeface="Cambria Math"/>
              </a:rPr>
              <a:t>13</a:t>
            </a:r>
            <a:r>
              <a:rPr sz="3000" spc="225" baseline="29166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60" baseline="29166" dirty="0">
                <a:latin typeface="Cambria Math"/>
                <a:cs typeface="Cambria Math"/>
              </a:rPr>
              <a:t>1</a:t>
            </a:r>
            <a:endParaRPr sz="3000" baseline="29166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363461" y="2398999"/>
            <a:ext cx="4747895" cy="419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0" dirty="0">
                <a:latin typeface="Cambria Math"/>
                <a:cs typeface="Cambria Math"/>
              </a:rPr>
              <a:t>2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1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-60" baseline="23611" dirty="0">
                <a:latin typeface="Cambria Math"/>
                <a:cs typeface="Cambria Math"/>
              </a:rPr>
              <a:t>−</a:t>
            </a:r>
            <a:r>
              <a:rPr sz="3000" spc="60" baseline="23611" dirty="0">
                <a:latin typeface="Cambria Math"/>
                <a:cs typeface="Cambria Math"/>
              </a:rPr>
              <a:t>14</a:t>
            </a:r>
            <a:r>
              <a:rPr sz="3000" spc="202" baseline="23611" dirty="0">
                <a:latin typeface="Cambria Math"/>
                <a:cs typeface="Cambria Math"/>
              </a:rPr>
              <a:t> 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30" dirty="0">
                <a:latin typeface="Calibri"/>
                <a:cs typeface="Calibri"/>
              </a:rPr>
              <a:t>m</a:t>
            </a:r>
            <a:r>
              <a:rPr sz="3000" spc="60" baseline="23611" dirty="0">
                <a:latin typeface="Cambria Math"/>
                <a:cs typeface="Cambria Math"/>
              </a:rPr>
              <a:t>2</a:t>
            </a:r>
            <a:r>
              <a:rPr sz="3000" baseline="23611" dirty="0">
                <a:latin typeface="Cambria Math"/>
                <a:cs typeface="Cambria Math"/>
              </a:rPr>
              <a:t> </a:t>
            </a:r>
            <a:r>
              <a:rPr sz="3000" spc="-240" baseline="23611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1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10" dirty="0">
                <a:latin typeface="Cambria Math"/>
                <a:cs typeface="Cambria Math"/>
              </a:rPr>
              <a:t>0</a:t>
            </a:r>
            <a:r>
              <a:rPr sz="3000" spc="-82" baseline="23611" dirty="0">
                <a:latin typeface="Cambria Math"/>
                <a:cs typeface="Cambria Math"/>
              </a:rPr>
              <a:t>−</a:t>
            </a:r>
            <a:r>
              <a:rPr sz="3000" spc="60" baseline="23611" dirty="0">
                <a:latin typeface="Cambria Math"/>
                <a:cs typeface="Cambria Math"/>
              </a:rPr>
              <a:t>7</a:t>
            </a:r>
            <a:r>
              <a:rPr sz="3000" spc="225" baseline="23611" dirty="0">
                <a:latin typeface="Cambria Math"/>
                <a:cs typeface="Cambria Math"/>
              </a:rPr>
              <a:t> </a:t>
            </a:r>
            <a:r>
              <a:rPr sz="2800" spc="-15" dirty="0">
                <a:latin typeface="Calibri"/>
                <a:cs typeface="Calibri"/>
              </a:rPr>
              <a:t>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998213" y="2375794"/>
            <a:ext cx="5476875" cy="0"/>
          </a:xfrm>
          <a:custGeom>
            <a:avLst/>
            <a:gdLst/>
            <a:ahLst/>
            <a:cxnLst/>
            <a:rect l="l" t="t" r="r" b="b"/>
            <a:pathLst>
              <a:path w="5476875">
                <a:moveTo>
                  <a:pt x="0" y="0"/>
                </a:moveTo>
                <a:lnTo>
                  <a:pt x="5476371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7560950" y="2188152"/>
            <a:ext cx="3333115" cy="3905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068830" algn="l"/>
                <a:tab pos="3246755" algn="l"/>
              </a:tabLst>
            </a:pP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9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9</a:t>
            </a:r>
            <a:r>
              <a:rPr sz="2800" spc="-20" dirty="0">
                <a:latin typeface="Cambria Math"/>
                <a:cs typeface="Cambria Math"/>
              </a:rPr>
              <a:t>5</a:t>
            </a:r>
            <a:r>
              <a:rPr sz="2800" spc="2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2800" dirty="0">
                <a:latin typeface="Cambria Math"/>
                <a:cs typeface="Cambria Math"/>
              </a:rPr>
              <a:t>	</a:t>
            </a:r>
            <a:r>
              <a:rPr sz="2800" spc="-25" dirty="0">
                <a:latin typeface="Calibri"/>
                <a:cs typeface="Calibri"/>
              </a:rPr>
              <a:t>W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cm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394705" y="2135347"/>
            <a:ext cx="173355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spc="40" dirty="0">
                <a:latin typeface="Cambria Math"/>
                <a:cs typeface="Cambria Math"/>
              </a:rPr>
              <a:t>3</a:t>
            </a:r>
            <a:endParaRPr sz="2000">
              <a:latin typeface="Cambria Math"/>
              <a:cs typeface="Cambria Math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447790" y="2121631"/>
            <a:ext cx="357505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spc="-55" dirty="0">
                <a:latin typeface="Cambria Math"/>
                <a:cs typeface="Cambria Math"/>
              </a:rPr>
              <a:t>−</a:t>
            </a:r>
            <a:r>
              <a:rPr sz="2000" spc="40" dirty="0">
                <a:latin typeface="Cambria Math"/>
                <a:cs typeface="Cambria Math"/>
              </a:rPr>
              <a:t>2</a:t>
            </a:r>
            <a:endParaRPr sz="2000">
              <a:latin typeface="Cambria Math"/>
              <a:cs typeface="Cambria Math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0122163" y="3700393"/>
            <a:ext cx="792480" cy="0"/>
          </a:xfrm>
          <a:custGeom>
            <a:avLst/>
            <a:gdLst/>
            <a:ahLst/>
            <a:cxnLst/>
            <a:rect l="l" t="t" r="r" b="b"/>
            <a:pathLst>
              <a:path w="792479">
                <a:moveTo>
                  <a:pt x="0" y="0"/>
                </a:moveTo>
                <a:lnTo>
                  <a:pt x="792479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13562" rIns="0" bIns="0" rtlCol="0">
            <a:spAutoFit/>
          </a:bodyPr>
          <a:lstStyle/>
          <a:p>
            <a:pPr marL="462280" indent="-228600">
              <a:lnSpc>
                <a:spcPct val="100000"/>
              </a:lnSpc>
              <a:buFont typeface="Symbol"/>
              <a:buChar char=""/>
              <a:tabLst>
                <a:tab pos="462915" algn="l"/>
              </a:tabLst>
            </a:pPr>
            <a:r>
              <a:rPr spc="-20" dirty="0"/>
              <a:t>Saturat</a:t>
            </a:r>
            <a:r>
              <a:rPr spc="-5" dirty="0"/>
              <a:t>i</a:t>
            </a:r>
            <a:r>
              <a:rPr spc="-15" dirty="0"/>
              <a:t>on</a:t>
            </a:r>
            <a:r>
              <a:rPr spc="-65" dirty="0">
                <a:latin typeface="Times New Roman"/>
                <a:cs typeface="Times New Roman"/>
              </a:rPr>
              <a:t> </a:t>
            </a:r>
            <a:r>
              <a:rPr spc="-20" dirty="0"/>
              <a:t>paramet</a:t>
            </a:r>
            <a:r>
              <a:rPr dirty="0"/>
              <a:t>e</a:t>
            </a:r>
            <a:r>
              <a:rPr spc="-10" dirty="0"/>
              <a:t>r</a:t>
            </a:r>
            <a:r>
              <a:rPr spc="-60" dirty="0">
                <a:latin typeface="Times New Roman"/>
                <a:cs typeface="Times New Roman"/>
              </a:rPr>
              <a:t> </a:t>
            </a:r>
            <a:r>
              <a:rPr spc="-30" dirty="0">
                <a:latin typeface="Cambria Math"/>
                <a:cs typeface="Cambria Math"/>
              </a:rPr>
              <a:t>𝑠</a:t>
            </a:r>
            <a:r>
              <a:rPr spc="225" dirty="0">
                <a:latin typeface="Cambria Math"/>
                <a:cs typeface="Cambria Math"/>
              </a:rPr>
              <a:t> </a:t>
            </a:r>
            <a:r>
              <a:rPr spc="-25" dirty="0">
                <a:latin typeface="Cambria Math"/>
                <a:cs typeface="Cambria Math"/>
              </a:rPr>
              <a:t>=</a:t>
            </a:r>
            <a:r>
              <a:rPr spc="160" dirty="0">
                <a:latin typeface="Cambria Math"/>
                <a:cs typeface="Cambria Math"/>
              </a:rPr>
              <a:t> </a:t>
            </a:r>
            <a:r>
              <a:rPr spc="-204" dirty="0">
                <a:latin typeface="Cambria Math"/>
                <a:cs typeface="Cambria Math"/>
              </a:rPr>
              <a:t>𝐼</a:t>
            </a:r>
            <a:r>
              <a:rPr sz="3000" spc="232" baseline="-16666" dirty="0">
                <a:latin typeface="Cambria Math"/>
                <a:cs typeface="Cambria Math"/>
              </a:rPr>
              <a:t>0</a:t>
            </a:r>
            <a:r>
              <a:rPr sz="2800" spc="-20" dirty="0">
                <a:latin typeface="Cambria Math"/>
                <a:cs typeface="Cambria Math"/>
              </a:rPr>
              <a:t>/</a:t>
            </a:r>
            <a:r>
              <a:rPr sz="2800" spc="-204" dirty="0">
                <a:latin typeface="Cambria Math"/>
                <a:cs typeface="Cambria Math"/>
              </a:rPr>
              <a:t>𝐼</a:t>
            </a:r>
            <a:r>
              <a:rPr sz="3000" baseline="-16666" dirty="0">
                <a:latin typeface="Calibri"/>
                <a:cs typeface="Calibri"/>
              </a:rPr>
              <a:t>s </a:t>
            </a:r>
            <a:r>
              <a:rPr sz="3000" spc="-15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≈</a:t>
            </a:r>
            <a:r>
              <a:rPr sz="2800" spc="17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5</a:t>
            </a:r>
            <a:r>
              <a:rPr sz="2800" spc="-15" dirty="0">
                <a:latin typeface="Cambria Math"/>
                <a:cs typeface="Cambria Math"/>
              </a:rPr>
              <a:t>.1</a:t>
            </a:r>
            <a:r>
              <a:rPr sz="2800" dirty="0"/>
              <a:t>.</a:t>
            </a:r>
            <a:endParaRPr sz="2800">
              <a:latin typeface="Cambria Math"/>
              <a:cs typeface="Cambria Math"/>
            </a:endParaRPr>
          </a:p>
          <a:p>
            <a:pPr marL="5080" marR="5080">
              <a:lnSpc>
                <a:spcPct val="127099"/>
              </a:lnSpc>
              <a:spcBef>
                <a:spcPts val="1260"/>
              </a:spcBef>
              <a:tabLst>
                <a:tab pos="452755" algn="l"/>
                <a:tab pos="1542415" algn="l"/>
                <a:tab pos="3375025" algn="l"/>
                <a:tab pos="4015104" algn="l"/>
                <a:tab pos="5236845" algn="l"/>
                <a:tab pos="5857875" algn="l"/>
                <a:tab pos="7521575" algn="l"/>
                <a:tab pos="8488680" algn="l"/>
                <a:tab pos="8979535" algn="l"/>
              </a:tabLst>
            </a:pPr>
            <a:r>
              <a:rPr spc="-25" dirty="0">
                <a:latin typeface="Cambria Math"/>
                <a:cs typeface="Cambria Math"/>
              </a:rPr>
              <a:t>⇒	</a:t>
            </a:r>
            <a:r>
              <a:rPr b="1" spc="-25" dirty="0">
                <a:latin typeface="Calibri"/>
                <a:cs typeface="Calibri"/>
              </a:rPr>
              <a:t>Powe</a:t>
            </a:r>
            <a:r>
              <a:rPr b="1" spc="-10" dirty="0">
                <a:latin typeface="Calibri"/>
                <a:cs typeface="Calibri"/>
              </a:rPr>
              <a:t>r</a:t>
            </a:r>
            <a:r>
              <a:rPr b="1" dirty="0">
                <a:latin typeface="Times New Roman"/>
                <a:cs typeface="Times New Roman"/>
              </a:rPr>
              <a:t>	</a:t>
            </a:r>
            <a:r>
              <a:rPr b="1" spc="-15" dirty="0">
                <a:latin typeface="Calibri"/>
                <a:cs typeface="Calibri"/>
              </a:rPr>
              <a:t>broadening</a:t>
            </a:r>
            <a:r>
              <a:rPr b="1" dirty="0">
                <a:latin typeface="Times New Roman"/>
                <a:cs typeface="Times New Roman"/>
              </a:rPr>
              <a:t>	</a:t>
            </a:r>
            <a:r>
              <a:rPr spc="-15" dirty="0"/>
              <a:t>wi</a:t>
            </a:r>
            <a:r>
              <a:rPr dirty="0"/>
              <a:t>ll</a:t>
            </a:r>
            <a:r>
              <a:rPr dirty="0">
                <a:latin typeface="Times New Roman"/>
                <a:cs typeface="Times New Roman"/>
              </a:rPr>
              <a:t>	</a:t>
            </a:r>
            <a:r>
              <a:rPr spc="-15" dirty="0"/>
              <a:t>en</a:t>
            </a:r>
            <a:r>
              <a:rPr spc="-25" dirty="0"/>
              <a:t>l</a:t>
            </a:r>
            <a:r>
              <a:rPr spc="-15" dirty="0"/>
              <a:t>arge</a:t>
            </a:r>
            <a:r>
              <a:rPr dirty="0">
                <a:latin typeface="Times New Roman"/>
                <a:cs typeface="Times New Roman"/>
              </a:rPr>
              <a:t>	</a:t>
            </a:r>
            <a:r>
              <a:rPr spc="-15" dirty="0"/>
              <a:t>the</a:t>
            </a:r>
            <a:r>
              <a:rPr dirty="0">
                <a:latin typeface="Times New Roman"/>
                <a:cs typeface="Times New Roman"/>
              </a:rPr>
              <a:t>	</a:t>
            </a:r>
            <a:r>
              <a:rPr spc="-5" dirty="0"/>
              <a:t>L</a:t>
            </a:r>
            <a:r>
              <a:rPr spc="-20" dirty="0"/>
              <a:t>orentz</a:t>
            </a:r>
            <a:r>
              <a:rPr spc="-5" dirty="0"/>
              <a:t>i</a:t>
            </a:r>
            <a:r>
              <a:rPr spc="-15" dirty="0"/>
              <a:t>an</a:t>
            </a:r>
            <a:r>
              <a:rPr dirty="0">
                <a:latin typeface="Times New Roman"/>
                <a:cs typeface="Times New Roman"/>
              </a:rPr>
              <a:t>	</a:t>
            </a:r>
            <a:r>
              <a:rPr spc="-20" dirty="0"/>
              <a:t>w</a:t>
            </a:r>
            <a:r>
              <a:rPr spc="-5" dirty="0"/>
              <a:t>i</a:t>
            </a:r>
            <a:r>
              <a:rPr spc="-20" dirty="0"/>
              <a:t>dt</a:t>
            </a:r>
            <a:r>
              <a:rPr spc="-15" dirty="0"/>
              <a:t>h</a:t>
            </a:r>
            <a:r>
              <a:rPr dirty="0">
                <a:latin typeface="Times New Roman"/>
                <a:cs typeface="Times New Roman"/>
              </a:rPr>
              <a:t>	</a:t>
            </a:r>
            <a:r>
              <a:rPr spc="-20" dirty="0"/>
              <a:t>b</a:t>
            </a:r>
            <a:r>
              <a:rPr spc="-15" dirty="0"/>
              <a:t>y</a:t>
            </a:r>
            <a:r>
              <a:rPr dirty="0">
                <a:latin typeface="Times New Roman"/>
                <a:cs typeface="Times New Roman"/>
              </a:rPr>
              <a:t>	</a:t>
            </a:r>
            <a:r>
              <a:rPr sz="4200" spc="-37" baseline="-2976" dirty="0">
                <a:latin typeface="Cambria Math"/>
                <a:cs typeface="Cambria Math"/>
              </a:rPr>
              <a:t>√</a:t>
            </a:r>
            <a:r>
              <a:rPr sz="2800" spc="-20" dirty="0">
                <a:latin typeface="Cambria Math"/>
                <a:cs typeface="Cambria Math"/>
              </a:rPr>
              <a:t>1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+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𝑠</a:t>
            </a:r>
            <a:r>
              <a:rPr sz="2800" spc="2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≈</a:t>
            </a:r>
            <a:r>
              <a:rPr sz="2800" spc="-1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2</a:t>
            </a:r>
            <a:r>
              <a:rPr sz="2800" spc="-5" dirty="0">
                <a:latin typeface="Cambria Math"/>
                <a:cs typeface="Cambria Math"/>
              </a:rPr>
              <a:t>.</a:t>
            </a:r>
            <a:r>
              <a:rPr sz="2800" spc="-20" dirty="0">
                <a:latin typeface="Cambria Math"/>
                <a:cs typeface="Cambria Math"/>
              </a:rPr>
              <a:t>3</a:t>
            </a:r>
            <a:r>
              <a:rPr sz="2800" dirty="0"/>
              <a:t>.</a:t>
            </a:r>
            <a:endParaRPr sz="2800">
              <a:latin typeface="Cambria Math"/>
              <a:cs typeface="Cambria Math"/>
            </a:endParaRPr>
          </a:p>
          <a:p>
            <a:pPr marL="2018030">
              <a:lnSpc>
                <a:spcPct val="100000"/>
              </a:lnSpc>
              <a:spcBef>
                <a:spcPts val="1805"/>
              </a:spcBef>
            </a:pP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Step</a:t>
            </a:r>
            <a:r>
              <a:rPr sz="3000" b="1" u="heavy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spc="-20" dirty="0">
                <a:solidFill>
                  <a:srgbClr val="FF0000"/>
                </a:solidFill>
                <a:latin typeface="Calibri"/>
                <a:cs typeface="Calibri"/>
              </a:rPr>
              <a:t>3</a:t>
            </a:r>
            <a:r>
              <a:rPr sz="3000" b="1" u="heavy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dirty="0">
                <a:solidFill>
                  <a:srgbClr val="FF0000"/>
                </a:solidFill>
                <a:latin typeface="Calibri"/>
                <a:cs typeface="Calibri"/>
              </a:rPr>
              <a:t>–</a:t>
            </a:r>
            <a:r>
              <a:rPr sz="3000" b="1" u="heavy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spc="-20" dirty="0">
                <a:solidFill>
                  <a:srgbClr val="FF0000"/>
                </a:solidFill>
                <a:latin typeface="Calibri"/>
                <a:cs typeface="Calibri"/>
              </a:rPr>
              <a:t>Co</a:t>
            </a:r>
            <a:r>
              <a:rPr sz="3000" b="1" u="heavy" spc="-25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3000" b="1" u="heavy" spc="-10" dirty="0">
                <a:solidFill>
                  <a:srgbClr val="FF0000"/>
                </a:solidFill>
                <a:latin typeface="Calibri"/>
                <a:cs typeface="Calibri"/>
              </a:rPr>
              <a:t>lisi</a:t>
            </a:r>
            <a:r>
              <a:rPr sz="3000" b="1" u="heavy" spc="-30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nal</a:t>
            </a:r>
            <a:r>
              <a:rPr sz="3000" b="1" u="heavy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spc="-20" dirty="0">
                <a:solidFill>
                  <a:srgbClr val="FF0000"/>
                </a:solidFill>
                <a:latin typeface="Calibri"/>
                <a:cs typeface="Calibri"/>
              </a:rPr>
              <a:t>wi</a:t>
            </a:r>
            <a:r>
              <a:rPr sz="3000" b="1" u="heavy" spc="-30" dirty="0">
                <a:solidFill>
                  <a:srgbClr val="FF0000"/>
                </a:solidFill>
                <a:latin typeface="Calibri"/>
                <a:cs typeface="Calibri"/>
              </a:rPr>
              <a:t>d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th</a:t>
            </a:r>
            <a:r>
              <a:rPr sz="3000" b="1" u="heavy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at</a:t>
            </a:r>
            <a:r>
              <a:rPr sz="3000" b="1" u="heavy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u="heavy" dirty="0">
                <a:solidFill>
                  <a:srgbClr val="FF0000"/>
                </a:solidFill>
                <a:latin typeface="Cambria Math"/>
                <a:cs typeface="Cambria Math"/>
              </a:rPr>
              <a:t>𝒑</a:t>
            </a:r>
            <a:r>
              <a:rPr sz="3000" u="heavy" spc="175" dirty="0">
                <a:solidFill>
                  <a:srgbClr val="FF0000"/>
                </a:solidFill>
                <a:latin typeface="Cambria Math"/>
                <a:cs typeface="Cambria Math"/>
              </a:rPr>
              <a:t> </a:t>
            </a:r>
            <a:r>
              <a:rPr sz="3000" u="heavy" dirty="0">
                <a:solidFill>
                  <a:srgbClr val="FF0000"/>
                </a:solidFill>
                <a:latin typeface="Cambria Math"/>
                <a:cs typeface="Cambria Math"/>
              </a:rPr>
              <a:t>=</a:t>
            </a:r>
            <a:r>
              <a:rPr sz="3000" u="heavy" spc="170" dirty="0">
                <a:solidFill>
                  <a:srgbClr val="FF0000"/>
                </a:solidFill>
                <a:latin typeface="Cambria Math"/>
                <a:cs typeface="Cambria Math"/>
              </a:rPr>
              <a:t> </a:t>
            </a:r>
            <a:r>
              <a:rPr sz="3000" u="heavy" dirty="0">
                <a:solidFill>
                  <a:srgbClr val="FF0000"/>
                </a:solidFill>
                <a:latin typeface="Cambria Math"/>
                <a:cs typeface="Cambria Math"/>
              </a:rPr>
              <a:t>𝟏</a:t>
            </a:r>
            <a:r>
              <a:rPr sz="3000" u="heavy" spc="-150" dirty="0">
                <a:solidFill>
                  <a:srgbClr val="FF0000"/>
                </a:solidFill>
                <a:latin typeface="Cambria Math"/>
                <a:cs typeface="Cambria Math"/>
              </a:rPr>
              <a:t> </a:t>
            </a:r>
            <a:r>
              <a:rPr sz="3000" b="1" u="heavy" dirty="0">
                <a:solidFill>
                  <a:srgbClr val="FF0000"/>
                </a:solidFill>
                <a:latin typeface="Calibri"/>
                <a:cs typeface="Calibri"/>
              </a:rPr>
              <a:t>mb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3000" b="1" u="heavy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endParaRPr sz="3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300" y="999164"/>
            <a:ext cx="3229610" cy="4057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Font typeface="Symbol"/>
              <a:buChar char="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Number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libri"/>
                <a:cs typeface="Calibri"/>
              </a:rPr>
              <a:t>d</a:t>
            </a:r>
            <a:r>
              <a:rPr sz="2800" spc="-15" dirty="0">
                <a:latin typeface="Calibri"/>
                <a:cs typeface="Calibri"/>
              </a:rPr>
              <a:t>ensity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𝑛</a:t>
            </a:r>
            <a:r>
              <a:rPr sz="2800" spc="2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72126" y="883761"/>
            <a:ext cx="186055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spc="240" dirty="0">
                <a:latin typeface="Cambria Math"/>
                <a:cs typeface="Cambria Math"/>
              </a:rPr>
              <a:t>𝑝</a:t>
            </a:r>
            <a:endParaRPr sz="2000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33442" y="1272381"/>
            <a:ext cx="461009" cy="328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spc="175" dirty="0">
                <a:latin typeface="Cambria Math"/>
                <a:cs typeface="Cambria Math"/>
              </a:rPr>
              <a:t>𝑘</a:t>
            </a:r>
            <a:r>
              <a:rPr sz="2475" spc="120" baseline="-13468" dirty="0">
                <a:latin typeface="Calibri"/>
                <a:cs typeface="Calibri"/>
              </a:rPr>
              <a:t>B</a:t>
            </a:r>
            <a:r>
              <a:rPr sz="2000" spc="60" dirty="0">
                <a:latin typeface="Cambria Math"/>
                <a:cs typeface="Cambria Math"/>
              </a:rPr>
              <a:t>𝑇</a:t>
            </a:r>
            <a:endParaRPr sz="2000">
              <a:latin typeface="Cambria Math"/>
              <a:cs typeface="Cambria Math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446147" y="1201918"/>
            <a:ext cx="441959" cy="0"/>
          </a:xfrm>
          <a:custGeom>
            <a:avLst/>
            <a:gdLst/>
            <a:ahLst/>
            <a:cxnLst/>
            <a:rect l="l" t="t" r="r" b="b"/>
            <a:pathLst>
              <a:path w="441960">
                <a:moveTo>
                  <a:pt x="0" y="0"/>
                </a:moveTo>
                <a:lnTo>
                  <a:pt x="441959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084954">
              <a:lnSpc>
                <a:spcPct val="100000"/>
              </a:lnSpc>
            </a:pPr>
            <a:r>
              <a:rPr sz="2800" b="0" u="none" spc="-25" dirty="0">
                <a:solidFill>
                  <a:srgbClr val="000000"/>
                </a:solidFill>
                <a:latin typeface="Cambria Math"/>
                <a:cs typeface="Cambria Math"/>
              </a:rPr>
              <a:t>=</a:t>
            </a:r>
            <a:r>
              <a:rPr sz="2800" b="0" u="none" spc="160" dirty="0">
                <a:solidFill>
                  <a:srgbClr val="000000"/>
                </a:solidFill>
                <a:latin typeface="Cambria Math"/>
                <a:cs typeface="Cambria Math"/>
              </a:rPr>
              <a:t> </a:t>
            </a:r>
            <a:r>
              <a:rPr sz="2800" b="0" u="none" spc="-25" dirty="0">
                <a:solidFill>
                  <a:srgbClr val="000000"/>
                </a:solidFill>
                <a:latin typeface="Cambria Math"/>
                <a:cs typeface="Cambria Math"/>
              </a:rPr>
              <a:t>2</a:t>
            </a:r>
            <a:r>
              <a:rPr sz="2800" b="0" u="none" spc="-10" dirty="0">
                <a:solidFill>
                  <a:srgbClr val="000000"/>
                </a:solidFill>
                <a:latin typeface="Cambria Math"/>
                <a:cs typeface="Cambria Math"/>
              </a:rPr>
              <a:t>.</a:t>
            </a:r>
            <a:r>
              <a:rPr sz="2800" b="0" u="none" spc="-25" dirty="0">
                <a:solidFill>
                  <a:srgbClr val="000000"/>
                </a:solidFill>
                <a:latin typeface="Cambria Math"/>
                <a:cs typeface="Cambria Math"/>
              </a:rPr>
              <a:t>4</a:t>
            </a:r>
            <a:r>
              <a:rPr sz="2800" b="0" u="none" spc="-20" dirty="0">
                <a:solidFill>
                  <a:srgbClr val="000000"/>
                </a:solidFill>
                <a:latin typeface="Cambria Math"/>
                <a:cs typeface="Cambria Math"/>
              </a:rPr>
              <a:t>1</a:t>
            </a:r>
            <a:r>
              <a:rPr sz="2800" b="0" u="none" spc="5" dirty="0">
                <a:solidFill>
                  <a:srgbClr val="000000"/>
                </a:solidFill>
                <a:latin typeface="Cambria Math"/>
                <a:cs typeface="Cambria Math"/>
              </a:rPr>
              <a:t> </a:t>
            </a:r>
            <a:r>
              <a:rPr sz="2800" b="0" u="none" spc="-20" dirty="0">
                <a:solidFill>
                  <a:srgbClr val="000000"/>
                </a:solidFill>
                <a:latin typeface="Cambria Math"/>
                <a:cs typeface="Cambria Math"/>
              </a:rPr>
              <a:t>×</a:t>
            </a:r>
            <a:r>
              <a:rPr sz="2800" b="0" u="none" spc="15" dirty="0">
                <a:solidFill>
                  <a:srgbClr val="000000"/>
                </a:solidFill>
                <a:latin typeface="Cambria Math"/>
                <a:cs typeface="Cambria Math"/>
              </a:rPr>
              <a:t> </a:t>
            </a:r>
            <a:r>
              <a:rPr sz="2800" b="0" u="none" spc="-25" dirty="0">
                <a:solidFill>
                  <a:srgbClr val="000000"/>
                </a:solidFill>
                <a:latin typeface="Cambria Math"/>
                <a:cs typeface="Cambria Math"/>
              </a:rPr>
              <a:t>1</a:t>
            </a:r>
            <a:r>
              <a:rPr sz="2800" b="0" u="none" spc="-80" dirty="0">
                <a:solidFill>
                  <a:srgbClr val="000000"/>
                </a:solidFill>
                <a:latin typeface="Cambria Math"/>
                <a:cs typeface="Cambria Math"/>
              </a:rPr>
              <a:t>0</a:t>
            </a:r>
            <a:r>
              <a:rPr sz="3000" b="0" u="none" spc="60" baseline="29166" dirty="0">
                <a:solidFill>
                  <a:srgbClr val="000000"/>
                </a:solidFill>
                <a:latin typeface="Cambria Math"/>
                <a:cs typeface="Cambria Math"/>
              </a:rPr>
              <a:t>16</a:t>
            </a:r>
            <a:r>
              <a:rPr sz="3000" b="0" u="none" spc="202" baseline="29166" dirty="0">
                <a:solidFill>
                  <a:srgbClr val="000000"/>
                </a:solidFill>
                <a:latin typeface="Cambria Math"/>
                <a:cs typeface="Cambria Math"/>
              </a:rPr>
              <a:t> </a:t>
            </a:r>
            <a:r>
              <a:rPr sz="2800" b="0" u="none" spc="-10" dirty="0">
                <a:solidFill>
                  <a:srgbClr val="000000"/>
                </a:solidFill>
                <a:latin typeface="Calibri"/>
                <a:cs typeface="Calibri"/>
              </a:rPr>
              <a:t>c</a:t>
            </a:r>
            <a:r>
              <a:rPr sz="2800" b="0" u="none" spc="-30" dirty="0">
                <a:solidFill>
                  <a:srgbClr val="000000"/>
                </a:solidFill>
                <a:latin typeface="Calibri"/>
                <a:cs typeface="Calibri"/>
              </a:rPr>
              <a:t>m</a:t>
            </a:r>
            <a:r>
              <a:rPr sz="3000" b="0" u="none" spc="-82" baseline="29166" dirty="0">
                <a:solidFill>
                  <a:srgbClr val="000000"/>
                </a:solidFill>
                <a:latin typeface="Cambria Math"/>
                <a:cs typeface="Cambria Math"/>
              </a:rPr>
              <a:t>−</a:t>
            </a:r>
            <a:r>
              <a:rPr sz="3000" b="0" u="none" spc="232" baseline="29166" dirty="0">
                <a:solidFill>
                  <a:srgbClr val="000000"/>
                </a:solidFill>
                <a:latin typeface="Cambria Math"/>
                <a:cs typeface="Cambria Math"/>
              </a:rPr>
              <a:t>3</a:t>
            </a:r>
            <a:r>
              <a:rPr sz="2800" b="0" u="none" spc="-10" dirty="0">
                <a:solidFill>
                  <a:srgbClr val="000000"/>
                </a:solidFill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30308" y="1772635"/>
            <a:ext cx="8701405" cy="2180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Font typeface="Symbol"/>
              <a:buChar char="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Mean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rel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-15" dirty="0">
                <a:latin typeface="Calibri"/>
                <a:cs typeface="Calibri"/>
              </a:rPr>
              <a:t>tive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spe</a:t>
            </a:r>
            <a:r>
              <a:rPr sz="2800" spc="-5" dirty="0">
                <a:latin typeface="Calibri"/>
                <a:cs typeface="Calibri"/>
              </a:rPr>
              <a:t>e</a:t>
            </a:r>
            <a:r>
              <a:rPr sz="2800" spc="-15" dirty="0">
                <a:latin typeface="Calibri"/>
                <a:cs typeface="Calibri"/>
              </a:rPr>
              <a:t>d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1110" dirty="0">
                <a:latin typeface="Cambria Math"/>
                <a:cs typeface="Cambria Math"/>
              </a:rPr>
              <a:t>𝑣</a:t>
            </a:r>
            <a:r>
              <a:rPr sz="2800" spc="-15" dirty="0">
                <a:latin typeface="Cambria Math"/>
                <a:cs typeface="Cambria Math"/>
              </a:rPr>
              <a:t>‾</a:t>
            </a:r>
            <a:r>
              <a:rPr sz="2800" spc="30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≈</a:t>
            </a:r>
            <a:r>
              <a:rPr sz="2800" spc="17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1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60" baseline="29166" dirty="0">
                <a:latin typeface="Cambria Math"/>
                <a:cs typeface="Cambria Math"/>
              </a:rPr>
              <a:t>5</a:t>
            </a:r>
            <a:r>
              <a:rPr sz="3000" spc="225" baseline="29166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cm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225" baseline="29166" dirty="0">
                <a:latin typeface="Cambria Math"/>
                <a:cs typeface="Cambria Math"/>
              </a:rPr>
              <a:t>1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1955"/>
              </a:spcBef>
              <a:buFont typeface="Symbol"/>
              <a:buChar char=""/>
              <a:tabLst>
                <a:tab pos="241935" algn="l"/>
              </a:tabLst>
            </a:pPr>
            <a:r>
              <a:rPr sz="2800" spc="-15" dirty="0">
                <a:latin typeface="Calibri"/>
                <a:cs typeface="Calibri"/>
              </a:rPr>
              <a:t>Broaden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w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dth</a:t>
            </a:r>
            <a:endParaRPr sz="2800">
              <a:latin typeface="Calibri"/>
              <a:cs typeface="Calibri"/>
            </a:endParaRPr>
          </a:p>
          <a:p>
            <a:pPr marL="1225550">
              <a:lnSpc>
                <a:spcPts val="3275"/>
              </a:lnSpc>
              <a:spcBef>
                <a:spcPts val="1885"/>
              </a:spcBef>
            </a:pPr>
            <a:r>
              <a:rPr sz="2800" spc="-130" dirty="0">
                <a:latin typeface="Cambria Math"/>
                <a:cs typeface="Cambria Math"/>
              </a:rPr>
              <a:t>𝛾</a:t>
            </a:r>
            <a:r>
              <a:rPr sz="3000" baseline="-16666" dirty="0">
                <a:latin typeface="Calibri"/>
                <a:cs typeface="Calibri"/>
              </a:rPr>
              <a:t>coll 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20" dirty="0">
                <a:latin typeface="Cambria Math"/>
                <a:cs typeface="Cambria Math"/>
              </a:rPr>
              <a:t>𝑛</a:t>
            </a:r>
            <a:r>
              <a:rPr sz="2800" spc="-225" dirty="0">
                <a:latin typeface="Cambria Math"/>
                <a:cs typeface="Cambria Math"/>
              </a:rPr>
              <a:t>𝜎</a:t>
            </a:r>
            <a:r>
              <a:rPr sz="3000" spc="179" baseline="-16666" dirty="0">
                <a:latin typeface="Calibri"/>
                <a:cs typeface="Calibri"/>
              </a:rPr>
              <a:t>b</a:t>
            </a:r>
            <a:r>
              <a:rPr sz="2800" spc="-1120" dirty="0">
                <a:latin typeface="Cambria Math"/>
                <a:cs typeface="Cambria Math"/>
              </a:rPr>
              <a:t>𝑣</a:t>
            </a:r>
            <a:r>
              <a:rPr sz="2800" spc="-15" dirty="0">
                <a:latin typeface="Cambria Math"/>
                <a:cs typeface="Cambria Math"/>
              </a:rPr>
              <a:t>‾</a:t>
            </a:r>
            <a:r>
              <a:rPr sz="2800" dirty="0">
                <a:latin typeface="Cambria Math"/>
                <a:cs typeface="Cambria Math"/>
              </a:rPr>
              <a:t> </a:t>
            </a:r>
            <a:r>
              <a:rPr sz="2800" spc="-30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2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4</a:t>
            </a:r>
            <a:r>
              <a:rPr sz="2800" spc="-20" dirty="0">
                <a:latin typeface="Cambria Math"/>
                <a:cs typeface="Cambria Math"/>
              </a:rPr>
              <a:t>1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80" dirty="0">
                <a:latin typeface="Cambria Math"/>
                <a:cs typeface="Cambria Math"/>
              </a:rPr>
              <a:t>0</a:t>
            </a:r>
            <a:r>
              <a:rPr sz="3000" spc="60" baseline="29166" dirty="0">
                <a:latin typeface="Cambria Math"/>
                <a:cs typeface="Cambria Math"/>
              </a:rPr>
              <a:t>16</a:t>
            </a:r>
            <a:r>
              <a:rPr sz="3000" baseline="29166" dirty="0">
                <a:latin typeface="Cambria Math"/>
                <a:cs typeface="Cambria Math"/>
              </a:rPr>
              <a:t> </a:t>
            </a:r>
            <a:r>
              <a:rPr sz="3000" spc="-217" baseline="29166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5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-60" baseline="29166" dirty="0">
                <a:latin typeface="Cambria Math"/>
                <a:cs typeface="Cambria Math"/>
              </a:rPr>
              <a:t>−</a:t>
            </a:r>
            <a:r>
              <a:rPr sz="3000" spc="60" baseline="29166" dirty="0">
                <a:latin typeface="Cambria Math"/>
                <a:cs typeface="Cambria Math"/>
              </a:rPr>
              <a:t>14</a:t>
            </a:r>
            <a:r>
              <a:rPr sz="3000" baseline="29166" dirty="0">
                <a:latin typeface="Cambria Math"/>
                <a:cs typeface="Cambria Math"/>
              </a:rPr>
              <a:t> </a:t>
            </a:r>
            <a:r>
              <a:rPr sz="3000" spc="-240" baseline="29166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1</a:t>
            </a:r>
            <a:r>
              <a:rPr sz="2800" spc="2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60" baseline="29166" dirty="0">
                <a:latin typeface="Cambria Math"/>
                <a:cs typeface="Cambria Math"/>
              </a:rPr>
              <a:t>5</a:t>
            </a:r>
            <a:endParaRPr sz="3000" baseline="29166">
              <a:latin typeface="Cambria Math"/>
              <a:cs typeface="Cambria Math"/>
            </a:endParaRPr>
          </a:p>
          <a:p>
            <a:pPr marL="1424305" algn="ctr">
              <a:lnSpc>
                <a:spcPts val="3275"/>
              </a:lnSpc>
            </a:pPr>
            <a:r>
              <a:rPr sz="2800" spc="-30" dirty="0">
                <a:latin typeface="Cambria Math"/>
                <a:cs typeface="Cambria Math"/>
              </a:rPr>
              <a:t>𝛾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816357" y="3789150"/>
            <a:ext cx="2640965" cy="443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2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60" baseline="29166" dirty="0">
                <a:latin typeface="Cambria Math"/>
                <a:cs typeface="Cambria Math"/>
              </a:rPr>
              <a:t>8</a:t>
            </a:r>
            <a:r>
              <a:rPr sz="3000" spc="225" baseline="29166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232" baseline="29166" dirty="0">
                <a:latin typeface="Cambria Math"/>
                <a:cs typeface="Cambria Math"/>
              </a:rPr>
              <a:t>1</a:t>
            </a:r>
            <a:r>
              <a:rPr sz="2800" spc="-10" dirty="0">
                <a:latin typeface="Cambria Math"/>
                <a:cs typeface="Cambria Math"/>
              </a:rPr>
              <a:t>,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844929" y="3841955"/>
            <a:ext cx="1158240" cy="4387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200" spc="-7" baseline="11904" dirty="0">
                <a:latin typeface="Cambria Math"/>
                <a:cs typeface="Cambria Math"/>
              </a:rPr>
              <a:t>𝛥</a:t>
            </a:r>
            <a:r>
              <a:rPr sz="4200" spc="-135" baseline="11904" dirty="0">
                <a:latin typeface="Cambria Math"/>
                <a:cs typeface="Cambria Math"/>
              </a:rPr>
              <a:t>𝜈</a:t>
            </a:r>
            <a:r>
              <a:rPr sz="2000" dirty="0">
                <a:latin typeface="Calibri"/>
                <a:cs typeface="Calibri"/>
              </a:rPr>
              <a:t>coll 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4200" spc="-37" baseline="11904" dirty="0">
                <a:latin typeface="Cambria Math"/>
                <a:cs typeface="Cambria Math"/>
              </a:rPr>
              <a:t>=</a:t>
            </a:r>
            <a:endParaRPr sz="4200" baseline="11904">
              <a:latin typeface="Cambria Math"/>
              <a:cs typeface="Cambria Math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076322" y="4081223"/>
            <a:ext cx="23622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30" dirty="0">
                <a:latin typeface="Cambria Math"/>
                <a:cs typeface="Cambria Math"/>
              </a:rPr>
              <a:t>𝜋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6089019" y="4029586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241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6393565" y="3841947"/>
            <a:ext cx="1583055" cy="3905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3</a:t>
            </a:r>
            <a:r>
              <a:rPr sz="2800" spc="-20" dirty="0">
                <a:latin typeface="Cambria Math"/>
                <a:cs typeface="Cambria Math"/>
              </a:rPr>
              <a:t>8</a:t>
            </a:r>
            <a:r>
              <a:rPr sz="2800" spc="-140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libri"/>
                <a:cs typeface="Calibri"/>
              </a:rPr>
              <a:t>MH</a:t>
            </a:r>
            <a:r>
              <a:rPr sz="2800" spc="-5" dirty="0">
                <a:latin typeface="Calibri"/>
                <a:cs typeface="Calibri"/>
              </a:rPr>
              <a:t>z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901700" y="4652770"/>
            <a:ext cx="3654425" cy="406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000" b="1" spc="-15" dirty="0">
                <a:solidFill>
                  <a:srgbClr val="FF0000"/>
                </a:solidFill>
                <a:latin typeface="Calibri"/>
                <a:cs typeface="Calibri"/>
              </a:rPr>
              <a:t>Step</a:t>
            </a:r>
            <a:r>
              <a:rPr sz="3000" b="1" spc="-8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000" b="1" spc="-20" dirty="0">
                <a:solidFill>
                  <a:srgbClr val="FF0000"/>
                </a:solidFill>
                <a:latin typeface="Calibri"/>
                <a:cs typeface="Calibri"/>
              </a:rPr>
              <a:t>4</a:t>
            </a:r>
            <a:r>
              <a:rPr sz="3000" b="1" spc="-7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0000"/>
                </a:solidFill>
                <a:latin typeface="Calibri"/>
                <a:cs typeface="Calibri"/>
              </a:rPr>
              <a:t>– </a:t>
            </a:r>
            <a:r>
              <a:rPr sz="3000" b="1" spc="-20" dirty="0">
                <a:solidFill>
                  <a:srgbClr val="FF0000"/>
                </a:solidFill>
                <a:latin typeface="Calibri"/>
                <a:cs typeface="Calibri"/>
              </a:rPr>
              <a:t>Doppl</a:t>
            </a:r>
            <a:r>
              <a:rPr sz="3000" b="1" spc="-5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3000" b="1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3000" b="1" spc="-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000" b="1" spc="-20" dirty="0">
                <a:solidFill>
                  <a:srgbClr val="FF0000"/>
                </a:solidFill>
                <a:latin typeface="Calibri"/>
                <a:cs typeface="Calibri"/>
              </a:rPr>
              <a:t>wi</a:t>
            </a:r>
            <a:r>
              <a:rPr sz="3000" b="1" spc="-30" dirty="0">
                <a:solidFill>
                  <a:srgbClr val="FF0000"/>
                </a:solidFill>
                <a:latin typeface="Calibri"/>
                <a:cs typeface="Calibri"/>
              </a:rPr>
              <a:t>d</a:t>
            </a:r>
            <a:r>
              <a:rPr sz="3000" b="1" spc="-15" dirty="0">
                <a:solidFill>
                  <a:srgbClr val="FF0000"/>
                </a:solidFill>
                <a:latin typeface="Calibri"/>
                <a:cs typeface="Calibri"/>
              </a:rPr>
              <a:t>th</a:t>
            </a:r>
            <a:endParaRPr sz="3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91716" y="1188026"/>
            <a:ext cx="955675" cy="4387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5" dirty="0">
                <a:latin typeface="Cambria Math"/>
                <a:cs typeface="Cambria Math"/>
              </a:rPr>
              <a:t>𝛥</a:t>
            </a:r>
            <a:r>
              <a:rPr sz="2800" spc="-90" dirty="0">
                <a:latin typeface="Cambria Math"/>
                <a:cs typeface="Cambria Math"/>
              </a:rPr>
              <a:t>𝜈</a:t>
            </a:r>
            <a:r>
              <a:rPr sz="3000" baseline="-16666" dirty="0">
                <a:latin typeface="Calibri"/>
                <a:cs typeface="Calibri"/>
              </a:rPr>
              <a:t>D </a:t>
            </a:r>
            <a:r>
              <a:rPr sz="3000" spc="-22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20798" y="918278"/>
            <a:ext cx="544830" cy="431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10" dirty="0">
                <a:latin typeface="Cambria Math"/>
                <a:cs typeface="Cambria Math"/>
              </a:rPr>
              <a:t>2</a:t>
            </a:r>
            <a:r>
              <a:rPr sz="2800" spc="-85" dirty="0">
                <a:latin typeface="Cambria Math"/>
                <a:cs typeface="Cambria Math"/>
              </a:rPr>
              <a:t>𝜈</a:t>
            </a:r>
            <a:r>
              <a:rPr sz="3000" spc="60" baseline="-16666" dirty="0">
                <a:latin typeface="Cambria Math"/>
                <a:cs typeface="Cambria Math"/>
              </a:rPr>
              <a:t>0</a:t>
            </a:r>
            <a:endParaRPr sz="3000" baseline="-16666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999106" y="1427294"/>
            <a:ext cx="18923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30" dirty="0">
                <a:latin typeface="Cambria Math"/>
                <a:cs typeface="Cambria Math"/>
              </a:rPr>
              <a:t>𝑐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833500" y="1375653"/>
            <a:ext cx="532130" cy="0"/>
          </a:xfrm>
          <a:custGeom>
            <a:avLst/>
            <a:gdLst/>
            <a:ahLst/>
            <a:cxnLst/>
            <a:rect l="l" t="t" r="r" b="b"/>
            <a:pathLst>
              <a:path w="532129">
                <a:moveTo>
                  <a:pt x="0" y="0"/>
                </a:moveTo>
                <a:lnTo>
                  <a:pt x="531875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689988" y="1157721"/>
            <a:ext cx="1728470" cy="0"/>
          </a:xfrm>
          <a:custGeom>
            <a:avLst/>
            <a:gdLst/>
            <a:ahLst/>
            <a:cxnLst/>
            <a:rect l="l" t="t" r="r" b="b"/>
            <a:pathLst>
              <a:path w="1728470">
                <a:moveTo>
                  <a:pt x="0" y="0"/>
                </a:moveTo>
                <a:lnTo>
                  <a:pt x="1728478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4413634" y="1188026"/>
            <a:ext cx="4985385" cy="4756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215" dirty="0">
                <a:latin typeface="Cambria Math"/>
                <a:cs typeface="Cambria Math"/>
              </a:rPr>
              <a:t>√</a:t>
            </a:r>
            <a:r>
              <a:rPr sz="4200" spc="-37" baseline="1984" dirty="0">
                <a:latin typeface="Cambria Math"/>
                <a:cs typeface="Cambria Math"/>
              </a:rPr>
              <a:t>2𝑘</a:t>
            </a:r>
            <a:r>
              <a:rPr sz="3000" spc="179" baseline="-13888" dirty="0">
                <a:latin typeface="Calibri"/>
                <a:cs typeface="Calibri"/>
              </a:rPr>
              <a:t>B</a:t>
            </a:r>
            <a:r>
              <a:rPr sz="4200" spc="-44" baseline="1984" dirty="0">
                <a:latin typeface="Cambria Math"/>
                <a:cs typeface="Cambria Math"/>
              </a:rPr>
              <a:t>𝑇</a:t>
            </a:r>
            <a:r>
              <a:rPr sz="4200" spc="-30" baseline="1984" dirty="0">
                <a:latin typeface="Cambria Math"/>
                <a:cs typeface="Cambria Math"/>
              </a:rPr>
              <a:t>ln2/</a:t>
            </a:r>
            <a:r>
              <a:rPr sz="4200" spc="-44" baseline="1984" dirty="0">
                <a:latin typeface="Cambria Math"/>
                <a:cs typeface="Cambria Math"/>
              </a:rPr>
              <a:t>𝑚</a:t>
            </a:r>
            <a:r>
              <a:rPr sz="4200" spc="330" baseline="1984" dirty="0">
                <a:latin typeface="Cambria Math"/>
                <a:cs typeface="Cambria Math"/>
              </a:rPr>
              <a:t> </a:t>
            </a:r>
            <a:r>
              <a:rPr sz="4200" spc="-30" baseline="1984" dirty="0">
                <a:latin typeface="Cambria Math"/>
                <a:cs typeface="Cambria Math"/>
              </a:rPr>
              <a:t>∼</a:t>
            </a:r>
            <a:r>
              <a:rPr sz="4200" spc="247" baseline="1984" dirty="0">
                <a:latin typeface="Cambria Math"/>
                <a:cs typeface="Cambria Math"/>
              </a:rPr>
              <a:t> </a:t>
            </a:r>
            <a:r>
              <a:rPr sz="4200" spc="-37" baseline="1984" dirty="0">
                <a:latin typeface="Cambria Math"/>
                <a:cs typeface="Cambria Math"/>
              </a:rPr>
              <a:t>5</a:t>
            </a:r>
            <a:r>
              <a:rPr sz="4200" spc="-30" baseline="1984" dirty="0">
                <a:latin typeface="Cambria Math"/>
                <a:cs typeface="Cambria Math"/>
              </a:rPr>
              <a:t>0</a:t>
            </a:r>
            <a:r>
              <a:rPr sz="4200" spc="-225" baseline="1984" dirty="0">
                <a:latin typeface="Cambria Math"/>
                <a:cs typeface="Cambria Math"/>
              </a:rPr>
              <a:t> </a:t>
            </a:r>
            <a:r>
              <a:rPr sz="4200" spc="-30" baseline="1984" dirty="0">
                <a:latin typeface="Calibri"/>
                <a:cs typeface="Calibri"/>
              </a:rPr>
              <a:t>MHz</a:t>
            </a:r>
            <a:r>
              <a:rPr sz="4200" spc="-7" baseline="1984" dirty="0">
                <a:latin typeface="Calibri"/>
                <a:cs typeface="Calibri"/>
              </a:rPr>
              <a:t> </a:t>
            </a:r>
            <a:r>
              <a:rPr sz="4200" spc="-22" baseline="1984" dirty="0">
                <a:latin typeface="Calibri"/>
                <a:cs typeface="Calibri"/>
              </a:rPr>
              <a:t>(for</a:t>
            </a:r>
            <a:r>
              <a:rPr sz="4200" spc="-7" baseline="1984" dirty="0">
                <a:latin typeface="Calibri"/>
                <a:cs typeface="Calibri"/>
              </a:rPr>
              <a:t> </a:t>
            </a:r>
            <a:r>
              <a:rPr sz="4200" spc="-22" baseline="1984" dirty="0">
                <a:latin typeface="Calibri"/>
                <a:cs typeface="Calibri"/>
              </a:rPr>
              <a:t>S</a:t>
            </a:r>
            <a:r>
              <a:rPr sz="4200" spc="-7" baseline="1984" dirty="0">
                <a:latin typeface="Calibri"/>
                <a:cs typeface="Calibri"/>
              </a:rPr>
              <a:t>F</a:t>
            </a:r>
            <a:r>
              <a:rPr sz="3000" spc="232" baseline="-23611" dirty="0">
                <a:latin typeface="Cambria Math"/>
                <a:cs typeface="Cambria Math"/>
              </a:rPr>
              <a:t>6</a:t>
            </a:r>
            <a:r>
              <a:rPr sz="4200" spc="-15" baseline="1984" dirty="0">
                <a:latin typeface="Cambria Math"/>
                <a:cs typeface="Cambria Math"/>
              </a:rPr>
              <a:t>).</a:t>
            </a:r>
            <a:endParaRPr sz="4200" baseline="1984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01713" y="1990146"/>
            <a:ext cx="10385425" cy="36722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69900" indent="-228600">
              <a:lnSpc>
                <a:spcPct val="100000"/>
              </a:lnSpc>
              <a:buFont typeface="Symbol"/>
              <a:buChar char=""/>
              <a:tabLst>
                <a:tab pos="470534" algn="l"/>
              </a:tabLst>
            </a:pPr>
            <a:r>
              <a:rPr sz="2800" spc="-25" dirty="0">
                <a:latin typeface="Calibri"/>
                <a:cs typeface="Calibri"/>
              </a:rPr>
              <a:t>Dom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5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mechan</a:t>
            </a:r>
            <a:r>
              <a:rPr sz="2800" spc="-15" dirty="0">
                <a:latin typeface="Calibri"/>
                <a:cs typeface="Calibri"/>
              </a:rPr>
              <a:t>i</a:t>
            </a:r>
            <a:r>
              <a:rPr sz="2800" spc="-5" dirty="0">
                <a:latin typeface="Calibri"/>
                <a:cs typeface="Calibri"/>
              </a:rPr>
              <a:t>s</a:t>
            </a:r>
            <a:r>
              <a:rPr sz="2800" spc="-25" dirty="0">
                <a:latin typeface="Calibri"/>
                <a:cs typeface="Calibri"/>
              </a:rPr>
              <a:t>m</a:t>
            </a:r>
            <a:endParaRPr sz="2800">
              <a:latin typeface="Calibri"/>
              <a:cs typeface="Calibri"/>
            </a:endParaRPr>
          </a:p>
          <a:p>
            <a:pPr marL="469900" indent="-228600">
              <a:lnSpc>
                <a:spcPct val="100000"/>
              </a:lnSpc>
              <a:spcBef>
                <a:spcPts val="1955"/>
              </a:spcBef>
              <a:buFont typeface="Symbol"/>
              <a:buChar char=""/>
              <a:tabLst>
                <a:tab pos="470534" algn="l"/>
              </a:tabLst>
            </a:pPr>
            <a:r>
              <a:rPr sz="2800" spc="-20" dirty="0">
                <a:latin typeface="Calibri"/>
                <a:cs typeface="Calibri"/>
              </a:rPr>
              <a:t>Powe</a:t>
            </a:r>
            <a:r>
              <a:rPr sz="2800" spc="-15" dirty="0">
                <a:latin typeface="Calibri"/>
                <a:cs typeface="Calibri"/>
              </a:rPr>
              <a:t>r</a:t>
            </a:r>
            <a:r>
              <a:rPr sz="2800" spc="-5" dirty="0">
                <a:latin typeface="Calibri"/>
                <a:cs typeface="Calibri"/>
              </a:rPr>
              <a:t>-</a:t>
            </a:r>
            <a:r>
              <a:rPr sz="2800" spc="-20" dirty="0">
                <a:latin typeface="Calibri"/>
                <a:cs typeface="Calibri"/>
              </a:rPr>
              <a:t>bro</a:t>
            </a:r>
            <a:r>
              <a:rPr sz="2800" spc="-5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dene</a:t>
            </a:r>
            <a:r>
              <a:rPr sz="2800" spc="-15" dirty="0">
                <a:latin typeface="Calibri"/>
                <a:cs typeface="Calibri"/>
              </a:rPr>
              <a:t>d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5" dirty="0">
                <a:latin typeface="Calibri"/>
                <a:cs typeface="Calibri"/>
              </a:rPr>
              <a:t>a</a:t>
            </a:r>
            <a:r>
              <a:rPr sz="2800" spc="-15" dirty="0">
                <a:latin typeface="Calibri"/>
                <a:cs typeface="Calibri"/>
              </a:rPr>
              <a:t>tural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w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dt</a:t>
            </a:r>
            <a:r>
              <a:rPr sz="2800" spc="-15" dirty="0">
                <a:latin typeface="Calibri"/>
                <a:cs typeface="Calibri"/>
              </a:rPr>
              <a:t>h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∼</a:t>
            </a:r>
            <a:r>
              <a:rPr sz="2800" spc="16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2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3</a:t>
            </a:r>
            <a:r>
              <a:rPr sz="2800" spc="-5" dirty="0">
                <a:latin typeface="Cambria Math"/>
                <a:cs typeface="Cambria Math"/>
              </a:rPr>
              <a:t>𝛥</a:t>
            </a:r>
            <a:r>
              <a:rPr sz="2800" spc="-85" dirty="0">
                <a:latin typeface="Cambria Math"/>
                <a:cs typeface="Cambria Math"/>
              </a:rPr>
              <a:t>𝜈</a:t>
            </a:r>
            <a:r>
              <a:rPr sz="3000" baseline="-16666" dirty="0">
                <a:latin typeface="Calibri"/>
                <a:cs typeface="Calibri"/>
              </a:rPr>
              <a:t>nat </a:t>
            </a:r>
            <a:r>
              <a:rPr sz="3000" spc="-217" baseline="-16666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kely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&lt;</a:t>
            </a:r>
            <a:r>
              <a:rPr sz="2800" spc="17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2800" spc="20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libri"/>
                <a:cs typeface="Calibri"/>
              </a:rPr>
              <a:t>MH</a:t>
            </a:r>
            <a:r>
              <a:rPr sz="2800" spc="-5" dirty="0">
                <a:latin typeface="Calibri"/>
                <a:cs typeface="Calibri"/>
              </a:rPr>
              <a:t>z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469900" indent="-228600">
              <a:lnSpc>
                <a:spcPct val="100000"/>
              </a:lnSpc>
              <a:spcBef>
                <a:spcPts val="1955"/>
              </a:spcBef>
              <a:buFont typeface="Symbol"/>
              <a:buChar char=""/>
              <a:tabLst>
                <a:tab pos="470534" algn="l"/>
              </a:tabLst>
            </a:pPr>
            <a:r>
              <a:rPr sz="2800" spc="-25" dirty="0">
                <a:latin typeface="Calibri"/>
                <a:cs typeface="Calibri"/>
              </a:rPr>
              <a:t>Dopp</a:t>
            </a:r>
            <a:r>
              <a:rPr sz="2800" spc="-10" dirty="0">
                <a:latin typeface="Calibri"/>
                <a:cs typeface="Calibri"/>
              </a:rPr>
              <a:t>ler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≈</a:t>
            </a:r>
            <a:r>
              <a:rPr sz="2800" spc="15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5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2800" spc="-30" dirty="0">
                <a:latin typeface="Calibri"/>
                <a:cs typeface="Calibri"/>
              </a:rPr>
              <a:t>MH</a:t>
            </a:r>
            <a:r>
              <a:rPr sz="2800" spc="-15" dirty="0">
                <a:latin typeface="Calibri"/>
                <a:cs typeface="Calibri"/>
              </a:rPr>
              <a:t>z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com</a:t>
            </a:r>
            <a:r>
              <a:rPr sz="2800" spc="-30" dirty="0">
                <a:latin typeface="Calibri"/>
                <a:cs typeface="Calibri"/>
              </a:rPr>
              <a:t>p</a:t>
            </a:r>
            <a:r>
              <a:rPr sz="2800" spc="-15" dirty="0">
                <a:latin typeface="Calibri"/>
                <a:cs typeface="Calibri"/>
              </a:rPr>
              <a:t>ar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b</a:t>
            </a:r>
            <a:r>
              <a:rPr sz="2800" spc="-15" dirty="0">
                <a:latin typeface="Calibri"/>
                <a:cs typeface="Calibri"/>
              </a:rPr>
              <a:t>le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to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co</a:t>
            </a:r>
            <a:r>
              <a:rPr sz="2800" dirty="0">
                <a:latin typeface="Calibri"/>
                <a:cs typeface="Calibri"/>
              </a:rPr>
              <a:t>lli</a:t>
            </a:r>
            <a:r>
              <a:rPr sz="2800" spc="-20" dirty="0">
                <a:latin typeface="Calibri"/>
                <a:cs typeface="Calibri"/>
              </a:rPr>
              <a:t>siona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3</a:t>
            </a:r>
            <a:r>
              <a:rPr sz="2800" spc="-20" dirty="0">
                <a:latin typeface="Cambria Math"/>
                <a:cs typeface="Cambria Math"/>
              </a:rPr>
              <a:t>8</a:t>
            </a:r>
            <a:r>
              <a:rPr sz="2800" spc="-30" dirty="0">
                <a:latin typeface="Calibri"/>
                <a:cs typeface="Calibri"/>
              </a:rPr>
              <a:t>MH</a:t>
            </a:r>
            <a:r>
              <a:rPr sz="2800" dirty="0">
                <a:latin typeface="Calibri"/>
                <a:cs typeface="Calibri"/>
              </a:rPr>
              <a:t>z.</a:t>
            </a:r>
            <a:endParaRPr sz="2800">
              <a:latin typeface="Calibri"/>
              <a:cs typeface="Calibri"/>
            </a:endParaRPr>
          </a:p>
          <a:p>
            <a:pPr marL="469900" marR="5080" indent="-228600">
              <a:lnSpc>
                <a:spcPct val="126899"/>
              </a:lnSpc>
              <a:spcBef>
                <a:spcPts val="1065"/>
              </a:spcBef>
              <a:buFont typeface="Symbol"/>
              <a:buChar char=""/>
              <a:tabLst>
                <a:tab pos="470534" algn="l"/>
                <a:tab pos="1818005" algn="l"/>
                <a:tab pos="3670300" algn="l"/>
                <a:tab pos="4688205" algn="l"/>
                <a:tab pos="5356225" algn="l"/>
                <a:tab pos="6702425" algn="l"/>
                <a:tab pos="7157720" algn="l"/>
                <a:tab pos="8037830" algn="l"/>
                <a:tab pos="9639935" algn="l"/>
              </a:tabLst>
            </a:pPr>
            <a:r>
              <a:rPr sz="2800" b="1" spc="-20" dirty="0">
                <a:latin typeface="Calibri"/>
                <a:cs typeface="Calibri"/>
              </a:rPr>
              <a:t>Dopple</a:t>
            </a:r>
            <a:r>
              <a:rPr sz="2800" b="1" spc="-10" dirty="0">
                <a:latin typeface="Calibri"/>
                <a:cs typeface="Calibri"/>
              </a:rPr>
              <a:t>r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b</a:t>
            </a:r>
            <a:r>
              <a:rPr sz="2800" b="1" spc="-20" dirty="0">
                <a:latin typeface="Calibri"/>
                <a:cs typeface="Calibri"/>
              </a:rPr>
              <a:t>roadenin</a:t>
            </a:r>
            <a:r>
              <a:rPr sz="2800" b="1" spc="-15" dirty="0">
                <a:latin typeface="Calibri"/>
                <a:cs typeface="Calibri"/>
              </a:rPr>
              <a:t>g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20" dirty="0">
                <a:latin typeface="Calibri"/>
                <a:cs typeface="Calibri"/>
              </a:rPr>
              <a:t>edge</a:t>
            </a:r>
            <a:r>
              <a:rPr sz="2800" b="1" spc="-15" dirty="0">
                <a:latin typeface="Calibri"/>
                <a:cs typeface="Calibri"/>
              </a:rPr>
              <a:t>s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15" dirty="0">
                <a:latin typeface="Calibri"/>
                <a:cs typeface="Calibri"/>
              </a:rPr>
              <a:t>out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becau</a:t>
            </a:r>
            <a:r>
              <a:rPr sz="2800" spc="-5" dirty="0">
                <a:latin typeface="Calibri"/>
                <a:cs typeface="Calibri"/>
              </a:rPr>
              <a:t>s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f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15" dirty="0">
                <a:latin typeface="Calibri"/>
                <a:cs typeface="Calibri"/>
              </a:rPr>
              <a:t>rge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mole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20" dirty="0">
                <a:latin typeface="Calibri"/>
                <a:cs typeface="Calibri"/>
              </a:rPr>
              <a:t>u</a:t>
            </a:r>
            <a:r>
              <a:rPr sz="2800" spc="-10" dirty="0">
                <a:latin typeface="Calibri"/>
                <a:cs typeface="Calibri"/>
              </a:rPr>
              <a:t>lar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mass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on</a:t>
            </a:r>
            <a:r>
              <a:rPr sz="2800" spc="-10" dirty="0">
                <a:latin typeface="Calibri"/>
                <a:cs typeface="Calibri"/>
              </a:rPr>
              <a:t>ly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spc="1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ght</a:t>
            </a:r>
            <a:r>
              <a:rPr sz="2800" spc="-20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y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red</a:t>
            </a:r>
            <a:r>
              <a:rPr sz="2800" spc="-30" dirty="0">
                <a:latin typeface="Calibri"/>
                <a:cs typeface="Calibri"/>
              </a:rPr>
              <a:t>u</a:t>
            </a:r>
            <a:r>
              <a:rPr sz="2800" spc="-15" dirty="0">
                <a:latin typeface="Calibri"/>
                <a:cs typeface="Calibri"/>
              </a:rPr>
              <a:t>c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Calibri"/>
                <a:cs typeface="Calibri"/>
              </a:rPr>
              <a:t>i</a:t>
            </a:r>
            <a:r>
              <a:rPr sz="2800" spc="-10" dirty="0">
                <a:latin typeface="Calibri"/>
                <a:cs typeface="Calibri"/>
              </a:rPr>
              <a:t>t.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810"/>
              </a:spcBef>
            </a:pPr>
            <a:r>
              <a:rPr sz="2800" spc="-15" dirty="0">
                <a:latin typeface="Calibri"/>
                <a:cs typeface="Calibri"/>
              </a:rPr>
              <a:t>[IMAGE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R</a:t>
            </a:r>
            <a:r>
              <a:rPr sz="2800" spc="-25" dirty="0">
                <a:latin typeface="Calibri"/>
                <a:cs typeface="Calibri"/>
              </a:rPr>
              <a:t>EQ</a:t>
            </a:r>
            <a:r>
              <a:rPr sz="2800" spc="-10" dirty="0">
                <a:latin typeface="Calibri"/>
                <a:cs typeface="Calibri"/>
              </a:rPr>
              <a:t>UI</a:t>
            </a:r>
            <a:r>
              <a:rPr sz="2800" spc="-15" dirty="0">
                <a:latin typeface="Calibri"/>
                <a:cs typeface="Calibri"/>
              </a:rPr>
              <a:t>R</a:t>
            </a:r>
            <a:r>
              <a:rPr sz="2800" spc="-25" dirty="0">
                <a:latin typeface="Calibri"/>
                <a:cs typeface="Calibri"/>
              </a:rPr>
              <a:t>ED</a:t>
            </a:r>
            <a:r>
              <a:rPr sz="2800" spc="-10" dirty="0">
                <a:latin typeface="Calibri"/>
                <a:cs typeface="Calibri"/>
              </a:rPr>
              <a:t>: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Bar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20" dirty="0">
                <a:latin typeface="Calibri"/>
                <a:cs typeface="Calibri"/>
              </a:rPr>
              <a:t>har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compar</a:t>
            </a:r>
            <a:r>
              <a:rPr sz="2800" spc="-20" dirty="0">
                <a:latin typeface="Calibri"/>
                <a:cs typeface="Calibri"/>
              </a:rPr>
              <a:t>in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libri"/>
                <a:cs typeface="Calibri"/>
              </a:rPr>
              <a:t>t</a:t>
            </a:r>
            <a:r>
              <a:rPr sz="2800" spc="-20" dirty="0">
                <a:latin typeface="Calibri"/>
                <a:cs typeface="Calibri"/>
              </a:rPr>
              <a:t>h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fo</a:t>
            </a:r>
            <a:r>
              <a:rPr sz="2800" spc="-15" dirty="0">
                <a:latin typeface="Calibri"/>
                <a:cs typeface="Calibri"/>
              </a:rPr>
              <a:t>ur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w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dth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fo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0" dirty="0">
                <a:latin typeface="Calibri"/>
                <a:cs typeface="Calibri"/>
              </a:rPr>
              <a:t>F</a:t>
            </a:r>
            <a:r>
              <a:rPr sz="2800" spc="20" dirty="0">
                <a:latin typeface="Calibri"/>
                <a:cs typeface="Calibri"/>
              </a:rPr>
              <a:t>6</a:t>
            </a:r>
            <a:r>
              <a:rPr sz="3000" spc="225" baseline="-16666" dirty="0">
                <a:latin typeface="Cambria Math"/>
                <a:cs typeface="Cambria Math"/>
              </a:rPr>
              <a:t>6</a:t>
            </a:r>
            <a:r>
              <a:rPr sz="2800" spc="-10" dirty="0">
                <a:latin typeface="Calibri"/>
                <a:cs typeface="Calibri"/>
              </a:rPr>
              <a:t>.]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9622" rIns="0" bIns="0" rtlCol="0">
            <a:spAutoFit/>
          </a:bodyPr>
          <a:lstStyle/>
          <a:p>
            <a:pPr marL="838835">
              <a:lnSpc>
                <a:spcPct val="100000"/>
              </a:lnSpc>
            </a:pPr>
            <a:r>
              <a:rPr spc="-15" dirty="0"/>
              <a:t>Sl</a:t>
            </a:r>
            <a:r>
              <a:rPr spc="-5" dirty="0"/>
              <a:t>i</a:t>
            </a:r>
            <a:r>
              <a:rPr spc="-20" dirty="0"/>
              <a:t>de</a:t>
            </a:r>
            <a:r>
              <a:rPr spc="-5" dirty="0"/>
              <a:t> </a:t>
            </a:r>
            <a:r>
              <a:rPr spc="-15" dirty="0"/>
              <a:t>9:</a:t>
            </a:r>
            <a:r>
              <a:rPr spc="-20" dirty="0"/>
              <a:t> Case</a:t>
            </a:r>
            <a:r>
              <a:rPr spc="-5" dirty="0"/>
              <a:t> </a:t>
            </a:r>
            <a:r>
              <a:rPr spc="-15" dirty="0"/>
              <a:t>(b) </a:t>
            </a:r>
            <a:r>
              <a:rPr spc="-15" dirty="0">
                <a:latin typeface="Calibri"/>
                <a:cs typeface="Calibri"/>
              </a:rPr>
              <a:t>– </a:t>
            </a:r>
            <a:r>
              <a:rPr spc="-15" dirty="0"/>
              <a:t>Ste</a:t>
            </a:r>
            <a:r>
              <a:rPr spc="-5" dirty="0"/>
              <a:t>l</a:t>
            </a:r>
            <a:r>
              <a:rPr spc="-15" dirty="0"/>
              <a:t>lar</a:t>
            </a:r>
            <a:r>
              <a:rPr spc="-20" dirty="0"/>
              <a:t> Radiation</a:t>
            </a:r>
            <a:r>
              <a:rPr spc="-5" dirty="0"/>
              <a:t> </a:t>
            </a:r>
            <a:r>
              <a:rPr spc="-25" dirty="0"/>
              <a:t>Th</a:t>
            </a:r>
            <a:r>
              <a:rPr spc="-5" dirty="0"/>
              <a:t>r</a:t>
            </a:r>
            <a:r>
              <a:rPr spc="-20" dirty="0"/>
              <a:t>ough </a:t>
            </a:r>
            <a:r>
              <a:rPr spc="-15" dirty="0"/>
              <a:t>Cold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293" y="1661409"/>
            <a:ext cx="8625205" cy="38976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02385" algn="ctr">
              <a:lnSpc>
                <a:spcPct val="100000"/>
              </a:lnSpc>
            </a:pPr>
            <a:r>
              <a:rPr sz="3400" b="1" u="heavy" spc="-15" dirty="0">
                <a:solidFill>
                  <a:srgbClr val="0000FF"/>
                </a:solidFill>
                <a:latin typeface="Calibri"/>
                <a:cs typeface="Calibri"/>
              </a:rPr>
              <a:t>Interst</a:t>
            </a:r>
            <a:r>
              <a:rPr sz="3400" b="1" u="heavy" spc="-25" dirty="0">
                <a:solidFill>
                  <a:srgbClr val="0000FF"/>
                </a:solidFill>
                <a:latin typeface="Calibri"/>
                <a:cs typeface="Calibri"/>
              </a:rPr>
              <a:t>e</a:t>
            </a:r>
            <a:r>
              <a:rPr sz="3400" b="1" u="heavy" spc="-10" dirty="0">
                <a:solidFill>
                  <a:srgbClr val="0000FF"/>
                </a:solidFill>
                <a:latin typeface="Calibri"/>
                <a:cs typeface="Calibri"/>
              </a:rPr>
              <a:t>ll</a:t>
            </a:r>
            <a:r>
              <a:rPr sz="3400" b="1" u="heavy" spc="-15" dirty="0">
                <a:solidFill>
                  <a:srgbClr val="0000FF"/>
                </a:solidFill>
                <a:latin typeface="Calibri"/>
                <a:cs typeface="Calibri"/>
              </a:rPr>
              <a:t>a</a:t>
            </a:r>
            <a:r>
              <a:rPr sz="3400" b="1" u="heavy" dirty="0">
                <a:solidFill>
                  <a:srgbClr val="0000FF"/>
                </a:solidFill>
                <a:latin typeface="Calibri"/>
                <a:cs typeface="Calibri"/>
              </a:rPr>
              <a:t>r</a:t>
            </a:r>
            <a:r>
              <a:rPr sz="3400" b="1" u="heavy" spc="-1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u="heavy" spc="-25" dirty="0">
                <a:solidFill>
                  <a:srgbClr val="0000FF"/>
                </a:solidFill>
                <a:latin typeface="Calibri"/>
                <a:cs typeface="Calibri"/>
              </a:rPr>
              <a:t>H</a:t>
            </a:r>
            <a:r>
              <a:rPr sz="3400" b="1" u="heavy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u="heavy" spc="-25" dirty="0">
                <a:solidFill>
                  <a:srgbClr val="0000FF"/>
                </a:solidFill>
                <a:latin typeface="Calibri"/>
                <a:cs typeface="Calibri"/>
              </a:rPr>
              <a:t>Cloud</a:t>
            </a:r>
            <a:endParaRPr sz="3400">
              <a:latin typeface="Calibri"/>
              <a:cs typeface="Calibri"/>
            </a:endParaRPr>
          </a:p>
          <a:p>
            <a:pPr marL="1300480" algn="ctr">
              <a:lnSpc>
                <a:spcPct val="100000"/>
              </a:lnSpc>
              <a:spcBef>
                <a:spcPts val="2030"/>
              </a:spcBef>
            </a:pP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Step</a:t>
            </a:r>
            <a:r>
              <a:rPr sz="3000" b="1" u="heavy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spc="-20" dirty="0">
                <a:solidFill>
                  <a:srgbClr val="FF0000"/>
                </a:solidFill>
                <a:latin typeface="Calibri"/>
                <a:cs typeface="Calibri"/>
              </a:rPr>
              <a:t>1</a:t>
            </a:r>
            <a:r>
              <a:rPr sz="3000" b="1" u="heavy" dirty="0">
                <a:solidFill>
                  <a:srgbClr val="FF0000"/>
                </a:solidFill>
                <a:latin typeface="Calibri"/>
                <a:cs typeface="Calibri"/>
              </a:rPr>
              <a:t> –</a:t>
            </a:r>
            <a:r>
              <a:rPr sz="3000" b="1" u="heavy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sz="3000" b="1" u="heavy" spc="-20" dirty="0">
                <a:solidFill>
                  <a:srgbClr val="FF0000"/>
                </a:solidFill>
                <a:latin typeface="Calibri"/>
                <a:cs typeface="Calibri"/>
              </a:rPr>
              <a:t>h</a:t>
            </a:r>
            <a:r>
              <a:rPr sz="3000" b="1" u="heavy" spc="-25" dirty="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sical</a:t>
            </a:r>
            <a:r>
              <a:rPr sz="3000" b="1" u="heavy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spc="-20" dirty="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sz="3000" b="1" u="heavy" spc="-10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3000" b="1" u="heavy" spc="-5" dirty="0">
                <a:solidFill>
                  <a:srgbClr val="FF0000"/>
                </a:solidFill>
                <a:latin typeface="Calibri"/>
                <a:cs typeface="Calibri"/>
              </a:rPr>
              <a:t>rameters</a:t>
            </a:r>
            <a:endParaRPr sz="30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2035"/>
              </a:spcBef>
              <a:buFont typeface="Symbol"/>
              <a:buChar char="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Tempera</a:t>
            </a:r>
            <a:r>
              <a:rPr sz="2800" spc="0" dirty="0">
                <a:latin typeface="Calibri"/>
                <a:cs typeface="Calibri"/>
              </a:rPr>
              <a:t>t</a:t>
            </a:r>
            <a:r>
              <a:rPr sz="2800" spc="-20" dirty="0">
                <a:latin typeface="Calibri"/>
                <a:cs typeface="Calibri"/>
              </a:rPr>
              <a:t>ure</a:t>
            </a:r>
            <a:r>
              <a:rPr sz="2800" spc="-10" dirty="0">
                <a:latin typeface="Calibri"/>
                <a:cs typeface="Calibri"/>
              </a:rPr>
              <a:t>: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𝑇</a:t>
            </a:r>
            <a:r>
              <a:rPr sz="2800" spc="229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2800" spc="-140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libri"/>
                <a:cs typeface="Calibri"/>
              </a:rPr>
              <a:t>K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1964"/>
              </a:spcBef>
              <a:buFont typeface="Symbol"/>
              <a:buChar char="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Atom</a:t>
            </a:r>
            <a:r>
              <a:rPr sz="2800" spc="-15" dirty="0">
                <a:latin typeface="Calibri"/>
                <a:cs typeface="Calibri"/>
              </a:rPr>
              <a:t>ic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dens</a:t>
            </a:r>
            <a:r>
              <a:rPr sz="2800" spc="-10" dirty="0">
                <a:latin typeface="Calibri"/>
                <a:cs typeface="Calibri"/>
              </a:rPr>
              <a:t>ity: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𝑛</a:t>
            </a:r>
            <a:r>
              <a:rPr sz="2800" spc="204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2800" spc="-140" dirty="0">
                <a:latin typeface="Cambria Math"/>
                <a:cs typeface="Cambria Math"/>
              </a:rPr>
              <a:t> 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30" dirty="0">
                <a:latin typeface="Calibri"/>
                <a:cs typeface="Calibri"/>
              </a:rPr>
              <a:t>m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60" baseline="29166" dirty="0">
                <a:latin typeface="Cambria Math"/>
                <a:cs typeface="Cambria Math"/>
              </a:rPr>
              <a:t>3</a:t>
            </a:r>
            <a:r>
              <a:rPr sz="3000" baseline="29166" dirty="0">
                <a:latin typeface="Cambria Math"/>
                <a:cs typeface="Cambria Math"/>
              </a:rPr>
              <a:t> </a:t>
            </a:r>
            <a:r>
              <a:rPr sz="3000" spc="-202" baseline="29166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(u</a:t>
            </a:r>
            <a:r>
              <a:rPr sz="2800" spc="-10" dirty="0">
                <a:latin typeface="Calibri"/>
                <a:cs typeface="Calibri"/>
              </a:rPr>
              <a:t>ltra</a:t>
            </a:r>
            <a:r>
              <a:rPr sz="2800" spc="-20" dirty="0">
                <a:latin typeface="Calibri"/>
                <a:cs typeface="Calibri"/>
              </a:rPr>
              <a:t>-h</a:t>
            </a:r>
            <a:r>
              <a:rPr sz="2800" spc="-15" dirty="0">
                <a:latin typeface="Calibri"/>
                <a:cs typeface="Calibri"/>
              </a:rPr>
              <a:t>igh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v</a:t>
            </a:r>
            <a:r>
              <a:rPr sz="2800" spc="-5" dirty="0">
                <a:latin typeface="Calibri"/>
                <a:cs typeface="Calibri"/>
              </a:rPr>
              <a:t>a</a:t>
            </a:r>
            <a:r>
              <a:rPr sz="2800" spc="-15" dirty="0">
                <a:latin typeface="Calibri"/>
                <a:cs typeface="Calibri"/>
              </a:rPr>
              <a:t>cuum).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1960"/>
              </a:spcBef>
              <a:buFont typeface="Symbol"/>
              <a:buChar char=""/>
              <a:tabLst>
                <a:tab pos="241935" algn="l"/>
              </a:tabLst>
            </a:pPr>
            <a:r>
              <a:rPr sz="2800" spc="-15" dirty="0">
                <a:latin typeface="Calibri"/>
                <a:cs typeface="Calibri"/>
              </a:rPr>
              <a:t>Natural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E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nste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𝐴</a:t>
            </a:r>
            <a:r>
              <a:rPr sz="2800" spc="50" dirty="0">
                <a:latin typeface="Cambria Math"/>
                <a:cs typeface="Cambria Math"/>
              </a:rPr>
              <a:t> </a:t>
            </a:r>
            <a:r>
              <a:rPr sz="2800" spc="-15" dirty="0">
                <a:latin typeface="Calibri"/>
                <a:cs typeface="Calibri"/>
              </a:rPr>
              <a:t>coeff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c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ents:</a:t>
            </a:r>
            <a:endParaRPr sz="2800">
              <a:latin typeface="Calibri"/>
              <a:cs typeface="Calibri"/>
            </a:endParaRPr>
          </a:p>
          <a:p>
            <a:pPr marL="1306195" algn="ctr">
              <a:lnSpc>
                <a:spcPct val="100000"/>
              </a:lnSpc>
              <a:spcBef>
                <a:spcPts val="1905"/>
              </a:spcBef>
              <a:tabLst>
                <a:tab pos="5185410" algn="l"/>
              </a:tabLst>
            </a:pPr>
            <a:r>
              <a:rPr sz="2800" spc="-25" dirty="0">
                <a:latin typeface="Cambria Math"/>
                <a:cs typeface="Cambria Math"/>
              </a:rPr>
              <a:t>𝐴</a:t>
            </a:r>
            <a:r>
              <a:rPr sz="3000" spc="60" baseline="-16666" dirty="0">
                <a:latin typeface="Cambria Math"/>
                <a:cs typeface="Cambria Math"/>
              </a:rPr>
              <a:t>21</a:t>
            </a:r>
            <a:r>
              <a:rPr sz="3000" spc="-172" baseline="-16666" dirty="0">
                <a:latin typeface="Cambria Math"/>
                <a:cs typeface="Cambria Math"/>
              </a:rPr>
              <a:t> </a:t>
            </a:r>
            <a:r>
              <a:rPr sz="3000" baseline="-16666" dirty="0">
                <a:latin typeface="Calibri"/>
                <a:cs typeface="Calibri"/>
              </a:rPr>
              <a:t>cm </a:t>
            </a:r>
            <a:r>
              <a:rPr sz="3000" spc="-52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4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-60" baseline="29166" dirty="0">
                <a:latin typeface="Cambria Math"/>
                <a:cs typeface="Cambria Math"/>
              </a:rPr>
              <a:t>−</a:t>
            </a:r>
            <a:r>
              <a:rPr sz="3000" spc="60" baseline="29166" dirty="0">
                <a:latin typeface="Cambria Math"/>
                <a:cs typeface="Cambria Math"/>
              </a:rPr>
              <a:t>15</a:t>
            </a:r>
            <a:r>
              <a:rPr sz="3000" spc="202" baseline="29166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232" baseline="29166" dirty="0">
                <a:latin typeface="Cambria Math"/>
                <a:cs typeface="Cambria Math"/>
              </a:rPr>
              <a:t>1</a:t>
            </a:r>
            <a:r>
              <a:rPr sz="2800" spc="-10" dirty="0">
                <a:latin typeface="Cambria Math"/>
                <a:cs typeface="Cambria Math"/>
              </a:rPr>
              <a:t>,</a:t>
            </a:r>
            <a:r>
              <a:rPr sz="2800" dirty="0">
                <a:latin typeface="Cambria Math"/>
                <a:cs typeface="Cambria Math"/>
              </a:rPr>
              <a:t>	</a:t>
            </a:r>
            <a:r>
              <a:rPr sz="2800" spc="-25" dirty="0">
                <a:latin typeface="Cambria Math"/>
                <a:cs typeface="Cambria Math"/>
              </a:rPr>
              <a:t>𝐴</a:t>
            </a:r>
            <a:r>
              <a:rPr sz="3000" baseline="-16666" dirty="0">
                <a:latin typeface="Calibri"/>
                <a:cs typeface="Calibri"/>
              </a:rPr>
              <a:t>Lyman</a:t>
            </a:r>
            <a:r>
              <a:rPr sz="3000" spc="-7" baseline="-16666" dirty="0">
                <a:latin typeface="Calibri"/>
                <a:cs typeface="Calibri"/>
              </a:rPr>
              <a:t>‐</a:t>
            </a:r>
            <a:r>
              <a:rPr sz="3000" spc="330" baseline="-16666" dirty="0">
                <a:latin typeface="Cambria Math"/>
                <a:cs typeface="Cambria Math"/>
              </a:rPr>
              <a:t>𝛼</a:t>
            </a:r>
            <a:r>
              <a:rPr sz="3000" baseline="-16666" dirty="0">
                <a:latin typeface="Cambria Math"/>
                <a:cs typeface="Cambria Math"/>
              </a:rPr>
              <a:t> </a:t>
            </a:r>
            <a:r>
              <a:rPr sz="3000" spc="75" baseline="-16666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1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-22" baseline="29166" dirty="0">
                <a:latin typeface="Cambria Math"/>
                <a:cs typeface="Cambria Math"/>
              </a:rPr>
              <a:t>9</a:t>
            </a:r>
            <a:r>
              <a:rPr sz="3000" spc="217" baseline="29166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232" baseline="29166" dirty="0">
                <a:latin typeface="Cambria Math"/>
                <a:cs typeface="Cambria Math"/>
              </a:rPr>
              <a:t>1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300" y="981384"/>
            <a:ext cx="10156825" cy="380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Font typeface="Symbol"/>
              <a:buChar char=""/>
              <a:tabLst>
                <a:tab pos="241935" algn="l"/>
              </a:tabLst>
            </a:pPr>
            <a:r>
              <a:rPr sz="2800" spc="-15" dirty="0">
                <a:latin typeface="Calibri"/>
                <a:cs typeface="Calibri"/>
              </a:rPr>
              <a:t>Re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evant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transiti</a:t>
            </a:r>
            <a:r>
              <a:rPr sz="2800" spc="-20" dirty="0">
                <a:latin typeface="Calibri"/>
                <a:cs typeface="Calibri"/>
              </a:rPr>
              <a:t>on</a:t>
            </a:r>
            <a:r>
              <a:rPr sz="2800" spc="-5" dirty="0">
                <a:latin typeface="Calibri"/>
                <a:cs typeface="Calibri"/>
              </a:rPr>
              <a:t>s</a:t>
            </a:r>
            <a:r>
              <a:rPr sz="2800" spc="-10" dirty="0">
                <a:latin typeface="Calibri"/>
                <a:cs typeface="Calibri"/>
              </a:rPr>
              <a:t>: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hyperf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at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21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cm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0" dirty="0">
                <a:latin typeface="Calibri"/>
                <a:cs typeface="Calibri"/>
              </a:rPr>
              <a:t>(</a:t>
            </a:r>
            <a:r>
              <a:rPr sz="2800" spc="-30" dirty="0">
                <a:latin typeface="Cambria Math"/>
                <a:cs typeface="Cambria Math"/>
              </a:rPr>
              <a:t>𝜆</a:t>
            </a:r>
            <a:r>
              <a:rPr sz="2800" spc="2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0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2</a:t>
            </a:r>
            <a:r>
              <a:rPr sz="2800" spc="-20" dirty="0">
                <a:latin typeface="Cambria Math"/>
                <a:cs typeface="Cambria Math"/>
              </a:rPr>
              <a:t>1</a:t>
            </a:r>
            <a:r>
              <a:rPr sz="2800" spc="-140" dirty="0">
                <a:latin typeface="Cambria Math"/>
                <a:cs typeface="Cambria Math"/>
              </a:rPr>
              <a:t> </a:t>
            </a:r>
            <a:r>
              <a:rPr sz="2800" spc="-40" dirty="0">
                <a:latin typeface="Calibri"/>
                <a:cs typeface="Calibri"/>
              </a:rPr>
              <a:t>m</a:t>
            </a:r>
            <a:r>
              <a:rPr sz="2800" spc="-10" dirty="0">
                <a:latin typeface="Calibri"/>
                <a:cs typeface="Calibri"/>
              </a:rPr>
              <a:t>)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and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ele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15" dirty="0">
                <a:latin typeface="Calibri"/>
                <a:cs typeface="Calibri"/>
              </a:rPr>
              <a:t>tronic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458071" y="3288670"/>
            <a:ext cx="416559" cy="0"/>
          </a:xfrm>
          <a:custGeom>
            <a:avLst/>
            <a:gdLst/>
            <a:ahLst/>
            <a:cxnLst/>
            <a:rect l="l" t="t" r="r" b="b"/>
            <a:pathLst>
              <a:path w="416559">
                <a:moveTo>
                  <a:pt x="0" y="0"/>
                </a:moveTo>
                <a:lnTo>
                  <a:pt x="416051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59151" y="1537530"/>
            <a:ext cx="6891020" cy="21837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145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→</a:t>
            </a:r>
            <a:r>
              <a:rPr sz="2800" spc="17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2</a:t>
            </a:r>
            <a:r>
              <a:rPr sz="2800" spc="-15" dirty="0">
                <a:latin typeface="Calibri"/>
                <a:cs typeface="Calibri"/>
              </a:rPr>
              <a:t>P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at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121.6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nm.</a:t>
            </a:r>
            <a:endParaRPr sz="2800">
              <a:latin typeface="Calibri"/>
              <a:cs typeface="Calibri"/>
            </a:endParaRPr>
          </a:p>
          <a:p>
            <a:pPr marL="2581910" algn="ctr">
              <a:lnSpc>
                <a:spcPct val="100000"/>
              </a:lnSpc>
              <a:spcBef>
                <a:spcPts val="1805"/>
              </a:spcBef>
            </a:pP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Step</a:t>
            </a:r>
            <a:r>
              <a:rPr sz="3000" b="1" u="heavy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spc="-20" dirty="0">
                <a:solidFill>
                  <a:srgbClr val="FF0000"/>
                </a:solidFill>
                <a:latin typeface="Calibri"/>
                <a:cs typeface="Calibri"/>
              </a:rPr>
              <a:t>2</a:t>
            </a:r>
            <a:r>
              <a:rPr sz="3000" b="1" u="heavy" dirty="0">
                <a:solidFill>
                  <a:srgbClr val="FF0000"/>
                </a:solidFill>
                <a:latin typeface="Calibri"/>
                <a:cs typeface="Calibri"/>
              </a:rPr>
              <a:t> – 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Natural linewidths</a:t>
            </a:r>
            <a:endParaRPr sz="3000">
              <a:latin typeface="Calibri"/>
              <a:cs typeface="Calibri"/>
            </a:endParaRPr>
          </a:p>
          <a:p>
            <a:pPr marR="1466215" algn="r">
              <a:lnSpc>
                <a:spcPts val="2745"/>
              </a:lnSpc>
              <a:spcBef>
                <a:spcPts val="1520"/>
              </a:spcBef>
            </a:pPr>
            <a:r>
              <a:rPr sz="2800" spc="-30" dirty="0">
                <a:latin typeface="Cambria Math"/>
                <a:cs typeface="Cambria Math"/>
              </a:rPr>
              <a:t>𝐴</a:t>
            </a:r>
            <a:endParaRPr sz="2800">
              <a:latin typeface="Cambria Math"/>
              <a:cs typeface="Cambria Math"/>
            </a:endParaRPr>
          </a:p>
          <a:p>
            <a:pPr marL="2581910" algn="ctr">
              <a:lnSpc>
                <a:spcPts val="2745"/>
              </a:lnSpc>
            </a:pPr>
            <a:r>
              <a:rPr sz="2800" spc="-5" dirty="0">
                <a:latin typeface="Cambria Math"/>
                <a:cs typeface="Cambria Math"/>
              </a:rPr>
              <a:t>𝛥</a:t>
            </a:r>
            <a:r>
              <a:rPr sz="2800" spc="-90" dirty="0">
                <a:latin typeface="Cambria Math"/>
                <a:cs typeface="Cambria Math"/>
              </a:rPr>
              <a:t>𝜈</a:t>
            </a:r>
            <a:r>
              <a:rPr sz="3000" baseline="-16666" dirty="0">
                <a:latin typeface="Calibri"/>
                <a:cs typeface="Calibri"/>
              </a:rPr>
              <a:t>nat </a:t>
            </a:r>
            <a:r>
              <a:rPr sz="3000" spc="-22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5" dirty="0">
                <a:latin typeface="Cambria Math"/>
                <a:cs typeface="Cambria Math"/>
              </a:rPr>
              <a:t> </a:t>
            </a:r>
            <a:r>
              <a:rPr sz="4200" spc="-37" baseline="-37698" dirty="0">
                <a:latin typeface="Cambria Math"/>
                <a:cs typeface="Cambria Math"/>
              </a:rPr>
              <a:t>2</a:t>
            </a:r>
            <a:r>
              <a:rPr sz="4200" spc="52" baseline="-37698" dirty="0">
                <a:latin typeface="Cambria Math"/>
                <a:cs typeface="Cambria Math"/>
              </a:rPr>
              <a:t>𝜋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163815" y="3951675"/>
            <a:ext cx="761365" cy="4387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200" spc="-7" baseline="11904" dirty="0">
                <a:latin typeface="Cambria Math"/>
                <a:cs typeface="Cambria Math"/>
              </a:rPr>
              <a:t>𝛥</a:t>
            </a:r>
            <a:r>
              <a:rPr sz="4200" spc="-135" baseline="11904" dirty="0">
                <a:latin typeface="Cambria Math"/>
                <a:cs typeface="Cambria Math"/>
              </a:rPr>
              <a:t>𝜈</a:t>
            </a:r>
            <a:r>
              <a:rPr sz="2000" dirty="0">
                <a:latin typeface="Calibri"/>
                <a:cs typeface="Calibri"/>
              </a:rPr>
              <a:t>nat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584439" y="3895823"/>
            <a:ext cx="3607435" cy="4464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000" spc="44" baseline="29166" dirty="0">
                <a:latin typeface="Cambria Math"/>
                <a:cs typeface="Cambria Math"/>
              </a:rPr>
              <a:t>2</a:t>
            </a:r>
            <a:r>
              <a:rPr sz="3000" spc="60" baseline="29166" dirty="0">
                <a:latin typeface="Cambria Math"/>
                <a:cs typeface="Cambria Math"/>
              </a:rPr>
              <a:t>1</a:t>
            </a:r>
            <a:r>
              <a:rPr sz="3000" spc="-157" baseline="29166" dirty="0">
                <a:latin typeface="Cambria Math"/>
                <a:cs typeface="Cambria Math"/>
              </a:rPr>
              <a:t> </a:t>
            </a:r>
            <a:r>
              <a:rPr sz="3000" spc="-15" baseline="29166" dirty="0">
                <a:latin typeface="Calibri"/>
                <a:cs typeface="Calibri"/>
              </a:rPr>
              <a:t>c</a:t>
            </a:r>
            <a:r>
              <a:rPr sz="3000" baseline="29166" dirty="0">
                <a:latin typeface="Calibri"/>
                <a:cs typeface="Calibri"/>
              </a:rPr>
              <a:t>m </a:t>
            </a:r>
            <a:r>
              <a:rPr sz="3000" spc="-37" baseline="291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6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3</a:t>
            </a:r>
            <a:r>
              <a:rPr sz="2800" spc="-20" dirty="0">
                <a:latin typeface="Cambria Math"/>
                <a:cs typeface="Cambria Math"/>
              </a:rPr>
              <a:t>7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60" baseline="29166" dirty="0">
                <a:latin typeface="Cambria Math"/>
                <a:cs typeface="Cambria Math"/>
              </a:rPr>
              <a:t>16</a:t>
            </a:r>
            <a:r>
              <a:rPr sz="3000" spc="225" baseline="29166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Hz</a:t>
            </a:r>
            <a:r>
              <a:rPr sz="2800" spc="-10" dirty="0">
                <a:latin typeface="Cambria Math"/>
                <a:cs typeface="Cambria Math"/>
              </a:rPr>
              <a:t>,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579489" y="3851626"/>
            <a:ext cx="3448685" cy="4908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0" dirty="0">
                <a:latin typeface="Cambria Math"/>
                <a:cs typeface="Cambria Math"/>
              </a:rPr>
              <a:t>𝛥</a:t>
            </a:r>
            <a:r>
              <a:rPr sz="2800" spc="110" dirty="0">
                <a:latin typeface="Cambria Math"/>
                <a:cs typeface="Cambria Math"/>
              </a:rPr>
              <a:t>𝜈</a:t>
            </a:r>
            <a:r>
              <a:rPr sz="3000" spc="-7" baseline="38888" dirty="0">
                <a:latin typeface="Calibri"/>
                <a:cs typeface="Calibri"/>
              </a:rPr>
              <a:t>L</a:t>
            </a:r>
            <a:r>
              <a:rPr sz="3000" spc="-15" baseline="38888" dirty="0">
                <a:latin typeface="Calibri"/>
                <a:cs typeface="Calibri"/>
              </a:rPr>
              <a:t>y</a:t>
            </a:r>
            <a:r>
              <a:rPr sz="3000" spc="330" baseline="38888" dirty="0">
                <a:latin typeface="Cambria Math"/>
                <a:cs typeface="Cambria Math"/>
              </a:rPr>
              <a:t>𝛼</a:t>
            </a:r>
            <a:r>
              <a:rPr sz="3000" baseline="38888" dirty="0">
                <a:latin typeface="Cambria Math"/>
                <a:cs typeface="Cambria Math"/>
              </a:rPr>
              <a:t> </a:t>
            </a:r>
            <a:r>
              <a:rPr sz="3000" spc="97" baseline="38888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5</a:t>
            </a:r>
            <a:r>
              <a:rPr sz="2800" spc="-20" dirty="0">
                <a:latin typeface="Cambria Math"/>
                <a:cs typeface="Cambria Math"/>
              </a:rPr>
              <a:t>9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60" baseline="29166" dirty="0">
                <a:latin typeface="Cambria Math"/>
                <a:cs typeface="Cambria Math"/>
              </a:rPr>
              <a:t>8</a:t>
            </a:r>
            <a:r>
              <a:rPr sz="3000" spc="225" baseline="29166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Hz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968109" y="4131561"/>
            <a:ext cx="366395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nat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01700" y="4620766"/>
            <a:ext cx="4828540" cy="406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000" b="1" spc="-15" dirty="0">
                <a:solidFill>
                  <a:srgbClr val="FF0000"/>
                </a:solidFill>
                <a:latin typeface="Calibri"/>
                <a:cs typeface="Calibri"/>
              </a:rPr>
              <a:t>Step</a:t>
            </a:r>
            <a:r>
              <a:rPr sz="3000" b="1" spc="-8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000" b="1" spc="-20" dirty="0">
                <a:solidFill>
                  <a:srgbClr val="FF0000"/>
                </a:solidFill>
                <a:latin typeface="Calibri"/>
                <a:cs typeface="Calibri"/>
              </a:rPr>
              <a:t>3</a:t>
            </a:r>
            <a:r>
              <a:rPr sz="3000" b="1" spc="-7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0000"/>
                </a:solidFill>
                <a:latin typeface="Calibri"/>
                <a:cs typeface="Calibri"/>
              </a:rPr>
              <a:t>– </a:t>
            </a:r>
            <a:r>
              <a:rPr sz="3000" b="1" spc="-20" dirty="0">
                <a:solidFill>
                  <a:srgbClr val="FF0000"/>
                </a:solidFill>
                <a:latin typeface="Calibri"/>
                <a:cs typeface="Calibri"/>
              </a:rPr>
              <a:t>Doppl</a:t>
            </a:r>
            <a:r>
              <a:rPr sz="3000" b="1" spc="-5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3000" b="1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3000" b="1" spc="-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000" b="1" spc="-20" dirty="0">
                <a:solidFill>
                  <a:srgbClr val="FF0000"/>
                </a:solidFill>
                <a:latin typeface="Calibri"/>
                <a:cs typeface="Calibri"/>
              </a:rPr>
              <a:t>wi</a:t>
            </a:r>
            <a:r>
              <a:rPr sz="3000" b="1" spc="-30" dirty="0">
                <a:solidFill>
                  <a:srgbClr val="FF0000"/>
                </a:solidFill>
                <a:latin typeface="Calibri"/>
                <a:cs typeface="Calibri"/>
              </a:rPr>
              <a:t>d</a:t>
            </a:r>
            <a:r>
              <a:rPr sz="3000" b="1" spc="-15" dirty="0">
                <a:solidFill>
                  <a:srgbClr val="FF0000"/>
                </a:solidFill>
                <a:latin typeface="Calibri"/>
                <a:cs typeface="Calibri"/>
              </a:rPr>
              <a:t>th</a:t>
            </a:r>
            <a:r>
              <a:rPr sz="3000" b="1" spc="-7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000" b="1" spc="-15" dirty="0">
                <a:solidFill>
                  <a:srgbClr val="FF0000"/>
                </a:solidFill>
                <a:latin typeface="Calibri"/>
                <a:cs typeface="Calibri"/>
              </a:rPr>
              <a:t>at</a:t>
            </a:r>
            <a:r>
              <a:rPr sz="3000" b="1" spc="-7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000" b="1" spc="-15" dirty="0">
                <a:solidFill>
                  <a:srgbClr val="FF0000"/>
                </a:solidFill>
                <a:latin typeface="Calibri"/>
                <a:cs typeface="Calibri"/>
              </a:rPr>
              <a:t>1</a:t>
            </a:r>
            <a:r>
              <a:rPr sz="3000" b="1" spc="-20" dirty="0">
                <a:solidFill>
                  <a:srgbClr val="FF0000"/>
                </a:solidFill>
                <a:latin typeface="Calibri"/>
                <a:cs typeface="Calibri"/>
              </a:rPr>
              <a:t>0</a:t>
            </a:r>
            <a:r>
              <a:rPr sz="3000" b="1" spc="-7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000" b="1" spc="-20" dirty="0">
                <a:solidFill>
                  <a:srgbClr val="FF0000"/>
                </a:solidFill>
                <a:latin typeface="Calibri"/>
                <a:cs typeface="Calibri"/>
              </a:rPr>
              <a:t>K</a:t>
            </a:r>
            <a:endParaRPr sz="3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300" y="968684"/>
            <a:ext cx="10156825" cy="36525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Font typeface="Symbol"/>
              <a:buChar char="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Strateg</a:t>
            </a:r>
            <a:r>
              <a:rPr sz="2800" spc="-15" dirty="0">
                <a:latin typeface="Calibri"/>
                <a:cs typeface="Calibri"/>
              </a:rPr>
              <a:t>y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every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spc="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de: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1955"/>
              </a:spcBef>
              <a:buFont typeface="Symbol"/>
              <a:buChar char="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Stat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f</a:t>
            </a:r>
            <a:r>
              <a:rPr sz="2800" spc="-5" dirty="0">
                <a:latin typeface="Calibri"/>
                <a:cs typeface="Calibri"/>
              </a:rPr>
              <a:t>u</a:t>
            </a:r>
            <a:r>
              <a:rPr sz="2800" spc="-20" dirty="0">
                <a:latin typeface="Calibri"/>
                <a:cs typeface="Calibri"/>
              </a:rPr>
              <a:t>nd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15" dirty="0">
                <a:latin typeface="Calibri"/>
                <a:cs typeface="Calibri"/>
              </a:rPr>
              <a:t>mental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libri"/>
                <a:cs typeface="Calibri"/>
              </a:rPr>
              <a:t>p</a:t>
            </a:r>
            <a:r>
              <a:rPr sz="2800" spc="-20" dirty="0">
                <a:latin typeface="Calibri"/>
                <a:cs typeface="Calibri"/>
              </a:rPr>
              <a:t>hys</a:t>
            </a:r>
            <a:r>
              <a:rPr sz="2800" spc="-10" dirty="0">
                <a:latin typeface="Calibri"/>
                <a:cs typeface="Calibri"/>
              </a:rPr>
              <a:t>ic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pr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5" dirty="0">
                <a:latin typeface="Calibri"/>
                <a:cs typeface="Calibri"/>
              </a:rPr>
              <a:t>c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p</a:t>
            </a:r>
            <a:r>
              <a:rPr sz="2800" spc="-10" dirty="0">
                <a:latin typeface="Calibri"/>
                <a:cs typeface="Calibri"/>
              </a:rPr>
              <a:t>le.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1970"/>
              </a:spcBef>
              <a:buFont typeface="Symbol"/>
              <a:buChar char="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Def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ev</a:t>
            </a:r>
            <a:r>
              <a:rPr sz="2800" dirty="0">
                <a:latin typeface="Calibri"/>
                <a:cs typeface="Calibri"/>
              </a:rPr>
              <a:t>e</a:t>
            </a:r>
            <a:r>
              <a:rPr sz="2800" spc="-15" dirty="0">
                <a:latin typeface="Calibri"/>
                <a:cs typeface="Calibri"/>
              </a:rPr>
              <a:t>ry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0" dirty="0">
                <a:latin typeface="Calibri"/>
                <a:cs typeface="Calibri"/>
              </a:rPr>
              <a:t>y</a:t>
            </a:r>
            <a:r>
              <a:rPr sz="2800" spc="-15" dirty="0">
                <a:latin typeface="Calibri"/>
                <a:cs typeface="Calibri"/>
              </a:rPr>
              <a:t>mbol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d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phys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c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constant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libri"/>
                <a:cs typeface="Calibri"/>
              </a:rPr>
              <a:t>(</a:t>
            </a:r>
            <a:r>
              <a:rPr sz="2800" spc="-20" dirty="0">
                <a:latin typeface="Calibri"/>
                <a:cs typeface="Calibri"/>
              </a:rPr>
              <a:t>w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th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un</a:t>
            </a:r>
            <a:r>
              <a:rPr sz="2800" spc="-10" dirty="0">
                <a:latin typeface="Calibri"/>
                <a:cs typeface="Calibri"/>
              </a:rPr>
              <a:t>its).</a:t>
            </a:r>
            <a:endParaRPr sz="2800">
              <a:latin typeface="Calibri"/>
              <a:cs typeface="Calibri"/>
            </a:endParaRPr>
          </a:p>
          <a:p>
            <a:pPr marL="241300" marR="5080" indent="-228600">
              <a:lnSpc>
                <a:spcPct val="127200"/>
              </a:lnSpc>
              <a:spcBef>
                <a:spcPts val="1040"/>
              </a:spcBef>
              <a:buFont typeface="Symbol"/>
              <a:buChar char=""/>
              <a:tabLst>
                <a:tab pos="241935" algn="l"/>
                <a:tab pos="1618615" algn="l"/>
                <a:tab pos="2493645" algn="l"/>
                <a:tab pos="4126865" algn="l"/>
                <a:tab pos="5367020" algn="l"/>
                <a:tab pos="7463790" algn="l"/>
                <a:tab pos="8028305" algn="l"/>
                <a:tab pos="9527540" algn="l"/>
              </a:tabLst>
            </a:pPr>
            <a:r>
              <a:rPr sz="2800" spc="-20" dirty="0">
                <a:latin typeface="Calibri"/>
                <a:cs typeface="Calibri"/>
              </a:rPr>
              <a:t>Deve</a:t>
            </a:r>
            <a:r>
              <a:rPr sz="2800" spc="-5" dirty="0">
                <a:latin typeface="Calibri"/>
                <a:cs typeface="Calibri"/>
              </a:rPr>
              <a:t>l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p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Calibri"/>
                <a:cs typeface="Calibri"/>
              </a:rPr>
              <a:t>e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15" dirty="0">
                <a:latin typeface="Calibri"/>
                <a:cs typeface="Calibri"/>
              </a:rPr>
              <a:t>h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5" dirty="0">
                <a:latin typeface="Calibri"/>
                <a:cs typeface="Calibri"/>
              </a:rPr>
              <a:t>num</a:t>
            </a:r>
            <a:r>
              <a:rPr sz="2800" spc="-5" dirty="0">
                <a:latin typeface="Calibri"/>
                <a:cs typeface="Calibri"/>
              </a:rPr>
              <a:t>e</a:t>
            </a:r>
            <a:r>
              <a:rPr sz="2800" spc="-10" dirty="0">
                <a:latin typeface="Calibri"/>
                <a:cs typeface="Calibri"/>
              </a:rPr>
              <a:t>rica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answer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ste</a:t>
            </a:r>
            <a:r>
              <a:rPr sz="2800" spc="15" dirty="0">
                <a:latin typeface="Calibri"/>
                <a:cs typeface="Calibri"/>
              </a:rPr>
              <a:t>p</a:t>
            </a:r>
            <a:r>
              <a:rPr sz="2800" spc="-15" dirty="0">
                <a:latin typeface="Calibri"/>
                <a:cs typeface="Calibri"/>
              </a:rPr>
              <a:t>-</a:t>
            </a:r>
            <a:r>
              <a:rPr sz="2800" spc="-10" dirty="0">
                <a:latin typeface="Calibri"/>
                <a:cs typeface="Calibri"/>
              </a:rPr>
              <a:t>by</a:t>
            </a:r>
            <a:r>
              <a:rPr sz="2800" spc="-20" dirty="0">
                <a:latin typeface="Calibri"/>
                <a:cs typeface="Calibri"/>
              </a:rPr>
              <a:t>-step</a:t>
            </a:r>
            <a:r>
              <a:rPr sz="2800" spc="-10" dirty="0">
                <a:latin typeface="Calibri"/>
                <a:cs typeface="Calibri"/>
              </a:rPr>
              <a:t>;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o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spc="-5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gebraic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15" dirty="0">
                <a:latin typeface="Calibri"/>
                <a:cs typeface="Calibri"/>
              </a:rPr>
              <a:t>p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libri"/>
                <a:cs typeface="Calibri"/>
              </a:rPr>
              <a:t>om</a:t>
            </a:r>
            <a:r>
              <a:rPr sz="2800" spc="-15" dirty="0">
                <a:latin typeface="Calibri"/>
                <a:cs typeface="Calibri"/>
              </a:rPr>
              <a:t>itted.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1964"/>
              </a:spcBef>
              <a:buFont typeface="Symbol"/>
              <a:buChar char="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C</a:t>
            </a:r>
            <a:r>
              <a:rPr sz="2800" spc="-15" dirty="0">
                <a:latin typeface="Calibri"/>
                <a:cs typeface="Calibri"/>
              </a:rPr>
              <a:t>learly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nd</a:t>
            </a:r>
            <a:r>
              <a:rPr sz="2800" spc="-15" dirty="0">
                <a:latin typeface="Calibri"/>
                <a:cs typeface="Calibri"/>
              </a:rPr>
              <a:t>icate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where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5" dirty="0">
                <a:latin typeface="Calibri"/>
                <a:cs typeface="Calibri"/>
              </a:rPr>
              <a:t>l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20" dirty="0">
                <a:latin typeface="Calibri"/>
                <a:cs typeface="Calibri"/>
              </a:rPr>
              <a:t>ustrat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30" dirty="0">
                <a:latin typeface="Calibri"/>
                <a:cs typeface="Calibri"/>
              </a:rPr>
              <a:t>v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f</a:t>
            </a:r>
            <a:r>
              <a:rPr sz="2800" spc="-10" dirty="0">
                <a:latin typeface="Calibri"/>
                <a:cs typeface="Calibri"/>
              </a:rPr>
              <a:t>ig</a:t>
            </a:r>
            <a:r>
              <a:rPr sz="2800" spc="-20" dirty="0">
                <a:latin typeface="Calibri"/>
                <a:cs typeface="Calibri"/>
              </a:rPr>
              <a:t>ure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would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d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compr</a:t>
            </a:r>
            <a:r>
              <a:rPr sz="2800" spc="-10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hens</a:t>
            </a:r>
            <a:r>
              <a:rPr sz="2800" spc="-10" dirty="0">
                <a:latin typeface="Calibri"/>
                <a:cs typeface="Calibri"/>
              </a:rPr>
              <a:t>io</a:t>
            </a:r>
            <a:r>
              <a:rPr sz="2800" spc="-20" dirty="0">
                <a:latin typeface="Calibri"/>
                <a:cs typeface="Calibri"/>
              </a:rPr>
              <a:t>n.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74594" y="1412054"/>
            <a:ext cx="1861185" cy="4476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5" dirty="0">
                <a:latin typeface="Cambria Math"/>
                <a:cs typeface="Cambria Math"/>
              </a:rPr>
              <a:t>𝛥</a:t>
            </a:r>
            <a:r>
              <a:rPr sz="2800" spc="-90" dirty="0">
                <a:latin typeface="Cambria Math"/>
                <a:cs typeface="Cambria Math"/>
              </a:rPr>
              <a:t>𝜈</a:t>
            </a:r>
            <a:r>
              <a:rPr sz="3000" baseline="-16666" dirty="0">
                <a:latin typeface="Calibri"/>
                <a:cs typeface="Calibri"/>
              </a:rPr>
              <a:t>D </a:t>
            </a:r>
            <a:r>
              <a:rPr sz="3000" spc="-22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10" dirty="0">
                <a:latin typeface="Cambria Math"/>
                <a:cs typeface="Cambria Math"/>
              </a:rPr>
              <a:t>2</a:t>
            </a:r>
            <a:r>
              <a:rPr sz="2800" spc="-85" dirty="0">
                <a:latin typeface="Cambria Math"/>
                <a:cs typeface="Cambria Math"/>
              </a:rPr>
              <a:t>𝜈</a:t>
            </a:r>
            <a:r>
              <a:rPr sz="3000" spc="232" baseline="-16666" dirty="0">
                <a:latin typeface="Cambria Math"/>
                <a:cs typeface="Cambria Math"/>
              </a:rPr>
              <a:t>0</a:t>
            </a:r>
            <a:r>
              <a:rPr sz="2800" spc="290" dirty="0">
                <a:latin typeface="Cambria Math"/>
                <a:cs typeface="Cambria Math"/>
              </a:rPr>
              <a:t>√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309753" y="1151450"/>
            <a:ext cx="1333500" cy="4387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0" dirty="0">
                <a:latin typeface="Cambria Math"/>
                <a:cs typeface="Cambria Math"/>
              </a:rPr>
              <a:t>2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𝑘</a:t>
            </a:r>
            <a:r>
              <a:rPr sz="3000" spc="179" baseline="-16666" dirty="0">
                <a:latin typeface="Calibri"/>
                <a:cs typeface="Calibri"/>
              </a:rPr>
              <a:t>B</a:t>
            </a:r>
            <a:r>
              <a:rPr sz="2800" spc="-40" dirty="0">
                <a:latin typeface="Cambria Math"/>
                <a:cs typeface="Cambria Math"/>
              </a:rPr>
              <a:t>𝑇</a:t>
            </a:r>
            <a:r>
              <a:rPr sz="2800" spc="-20" dirty="0">
                <a:latin typeface="Cambria Math"/>
                <a:cs typeface="Cambria Math"/>
              </a:rPr>
              <a:t>ln2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556641" y="1632046"/>
            <a:ext cx="823594" cy="4089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483234" algn="l"/>
              </a:tabLst>
            </a:pPr>
            <a:r>
              <a:rPr sz="2800" spc="-30" dirty="0">
                <a:latin typeface="Cambria Math"/>
                <a:cs typeface="Cambria Math"/>
              </a:rPr>
              <a:t>𝑚	</a:t>
            </a:r>
            <a:r>
              <a:rPr sz="2800" spc="95" dirty="0">
                <a:latin typeface="Cambria Math"/>
                <a:cs typeface="Cambria Math"/>
              </a:rPr>
              <a:t>𝑐</a:t>
            </a:r>
            <a:r>
              <a:rPr sz="3000" spc="60" baseline="23611" dirty="0">
                <a:latin typeface="Cambria Math"/>
                <a:cs typeface="Cambria Math"/>
              </a:rPr>
              <a:t>2</a:t>
            </a:r>
            <a:endParaRPr sz="3000" baseline="23611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853821" y="1819398"/>
            <a:ext cx="184150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H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322435" y="1608825"/>
            <a:ext cx="1309370" cy="0"/>
          </a:xfrm>
          <a:custGeom>
            <a:avLst/>
            <a:gdLst/>
            <a:ahLst/>
            <a:cxnLst/>
            <a:rect l="l" t="t" r="r" b="b"/>
            <a:pathLst>
              <a:path w="1309370">
                <a:moveTo>
                  <a:pt x="0" y="0"/>
                </a:moveTo>
                <a:lnTo>
                  <a:pt x="1309115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322435" y="1003797"/>
            <a:ext cx="1309370" cy="0"/>
          </a:xfrm>
          <a:custGeom>
            <a:avLst/>
            <a:gdLst/>
            <a:ahLst/>
            <a:cxnLst/>
            <a:rect l="l" t="t" r="r" b="b"/>
            <a:pathLst>
              <a:path w="1309370">
                <a:moveTo>
                  <a:pt x="0" y="0"/>
                </a:moveTo>
                <a:lnTo>
                  <a:pt x="1309115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7618862" y="1421198"/>
            <a:ext cx="9842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30300" y="2448870"/>
            <a:ext cx="1857375" cy="4597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15" dirty="0">
                <a:latin typeface="Symbol"/>
                <a:cs typeface="Symbol"/>
              </a:rPr>
              <a:t></a:t>
            </a:r>
            <a:r>
              <a:rPr sz="2800" spc="-18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21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cm: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mbria Math"/>
                <a:cs typeface="Cambria Math"/>
              </a:rPr>
              <a:t>𝛥</a:t>
            </a:r>
            <a:r>
              <a:rPr sz="2800" spc="-90" dirty="0">
                <a:latin typeface="Cambria Math"/>
                <a:cs typeface="Cambria Math"/>
              </a:rPr>
              <a:t>𝜈</a:t>
            </a:r>
            <a:r>
              <a:rPr sz="3000" baseline="-16666" dirty="0">
                <a:latin typeface="Calibri"/>
                <a:cs typeface="Calibri"/>
              </a:rPr>
              <a:t>D</a:t>
            </a:r>
            <a:endParaRPr sz="3000" baseline="-16666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831336" y="2406619"/>
            <a:ext cx="671830" cy="2876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spc="30" dirty="0">
                <a:latin typeface="Cambria Math"/>
                <a:cs typeface="Cambria Math"/>
              </a:rPr>
              <a:t>2</a:t>
            </a:r>
            <a:r>
              <a:rPr sz="2000" spc="40" dirty="0">
                <a:latin typeface="Cambria Math"/>
                <a:cs typeface="Cambria Math"/>
              </a:rPr>
              <a:t>1</a:t>
            </a:r>
            <a:r>
              <a:rPr sz="2000" spc="-105" dirty="0">
                <a:latin typeface="Cambria Math"/>
                <a:cs typeface="Cambria Math"/>
              </a:rPr>
              <a:t> </a:t>
            </a:r>
            <a:r>
              <a:rPr sz="2000" spc="-10" dirty="0">
                <a:latin typeface="Calibri"/>
                <a:cs typeface="Calibri"/>
              </a:rPr>
              <a:t>cm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590288" y="2463996"/>
            <a:ext cx="1508760" cy="3905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5" dirty="0">
                <a:latin typeface="Cambria Math"/>
                <a:cs typeface="Cambria Math"/>
              </a:rPr>
              <a:t>≈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2</a:t>
            </a:r>
            <a:r>
              <a:rPr sz="2800" spc="-15" dirty="0">
                <a:latin typeface="Cambria Math"/>
                <a:cs typeface="Cambria Math"/>
              </a:rPr>
              <a:t>.7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15" dirty="0">
                <a:latin typeface="Calibri"/>
                <a:cs typeface="Calibri"/>
              </a:rPr>
              <a:t>kH</a:t>
            </a:r>
            <a:r>
              <a:rPr sz="2800" spc="-10" dirty="0">
                <a:latin typeface="Calibri"/>
                <a:cs typeface="Calibri"/>
              </a:rPr>
              <a:t>z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30297" y="3157792"/>
            <a:ext cx="798195" cy="4813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15" dirty="0">
                <a:latin typeface="Symbol"/>
                <a:cs typeface="Symbol"/>
              </a:rPr>
              <a:t></a:t>
            </a:r>
            <a:r>
              <a:rPr sz="2800" spc="-18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mbria Math"/>
                <a:cs typeface="Cambria Math"/>
              </a:rPr>
              <a:t>𝛥</a:t>
            </a:r>
            <a:r>
              <a:rPr sz="2800" spc="-150" dirty="0">
                <a:latin typeface="Cambria Math"/>
                <a:cs typeface="Cambria Math"/>
              </a:rPr>
              <a:t>𝜈</a:t>
            </a:r>
            <a:r>
              <a:rPr sz="3000" baseline="-22222" dirty="0">
                <a:latin typeface="Calibri"/>
                <a:cs typeface="Calibri"/>
              </a:rPr>
              <a:t>D</a:t>
            </a:r>
            <a:endParaRPr sz="3000" baseline="-22222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779771" y="3072608"/>
            <a:ext cx="417830" cy="2876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spc="-5" dirty="0">
                <a:latin typeface="Calibri"/>
                <a:cs typeface="Calibri"/>
              </a:rPr>
              <a:t>L</a:t>
            </a:r>
            <a:r>
              <a:rPr sz="2000" dirty="0">
                <a:latin typeface="Calibri"/>
                <a:cs typeface="Calibri"/>
              </a:rPr>
              <a:t>y</a:t>
            </a:r>
            <a:r>
              <a:rPr sz="2000" spc="220" dirty="0">
                <a:latin typeface="Cambria Math"/>
                <a:cs typeface="Cambria Math"/>
              </a:rPr>
              <a:t>𝛼</a:t>
            </a:r>
            <a:endParaRPr sz="2000">
              <a:latin typeface="Cambria Math"/>
              <a:cs typeface="Cambria Math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290312" y="3172918"/>
            <a:ext cx="1572895" cy="3905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5" dirty="0">
                <a:latin typeface="Cambria Math"/>
                <a:cs typeface="Cambria Math"/>
              </a:rPr>
              <a:t>≈</a:t>
            </a:r>
            <a:r>
              <a:rPr sz="2800" spc="17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15" dirty="0">
                <a:latin typeface="Cambria Math"/>
                <a:cs typeface="Cambria Math"/>
              </a:rPr>
              <a:t>.3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GH</a:t>
            </a:r>
            <a:r>
              <a:rPr sz="2800" spc="-5" dirty="0">
                <a:latin typeface="Calibri"/>
                <a:cs typeface="Calibri"/>
              </a:rPr>
              <a:t>z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30300" y="3844668"/>
            <a:ext cx="8446770" cy="176783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734945">
              <a:lnSpc>
                <a:spcPct val="100000"/>
              </a:lnSpc>
            </a:pP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Step</a:t>
            </a:r>
            <a:r>
              <a:rPr sz="3000" b="1" u="heavy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spc="-20" dirty="0">
                <a:solidFill>
                  <a:srgbClr val="FF0000"/>
                </a:solidFill>
                <a:latin typeface="Calibri"/>
                <a:cs typeface="Calibri"/>
              </a:rPr>
              <a:t>4</a:t>
            </a:r>
            <a:r>
              <a:rPr sz="3000" b="1" u="heavy" dirty="0">
                <a:solidFill>
                  <a:srgbClr val="FF0000"/>
                </a:solidFill>
                <a:latin typeface="Calibri"/>
                <a:cs typeface="Calibri"/>
              </a:rPr>
              <a:t> –</a:t>
            </a:r>
            <a:r>
              <a:rPr sz="3000" b="1" u="heavy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spc="-20" dirty="0">
                <a:solidFill>
                  <a:srgbClr val="FF0000"/>
                </a:solidFill>
                <a:latin typeface="Calibri"/>
                <a:cs typeface="Calibri"/>
              </a:rPr>
              <a:t>Co</a:t>
            </a:r>
            <a:r>
              <a:rPr sz="3000" b="1" u="heavy" spc="-25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3000" b="1" u="heavy" spc="-10" dirty="0">
                <a:solidFill>
                  <a:srgbClr val="FF0000"/>
                </a:solidFill>
                <a:latin typeface="Calibri"/>
                <a:cs typeface="Calibri"/>
              </a:rPr>
              <a:t>lisi</a:t>
            </a:r>
            <a:r>
              <a:rPr sz="3000" b="1" u="heavy" spc="-30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ns</a:t>
            </a:r>
            <a:r>
              <a:rPr sz="3000" b="1" u="heavy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negligi</a:t>
            </a:r>
            <a:r>
              <a:rPr sz="3000" b="1" u="heavy" spc="-35" dirty="0">
                <a:solidFill>
                  <a:srgbClr val="FF0000"/>
                </a:solidFill>
                <a:latin typeface="Calibri"/>
                <a:cs typeface="Calibri"/>
              </a:rPr>
              <a:t>b</a:t>
            </a:r>
            <a:r>
              <a:rPr sz="3000" b="1" u="heavy" dirty="0">
                <a:solidFill>
                  <a:srgbClr val="FF0000"/>
                </a:solidFill>
                <a:latin typeface="Calibri"/>
                <a:cs typeface="Calibri"/>
              </a:rPr>
              <a:t>le</a:t>
            </a:r>
            <a:endParaRPr sz="3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040"/>
              </a:spcBef>
            </a:pPr>
            <a:r>
              <a:rPr sz="2800" spc="-15" dirty="0">
                <a:latin typeface="Symbol"/>
                <a:cs typeface="Symbol"/>
              </a:rPr>
              <a:t></a:t>
            </a:r>
            <a:r>
              <a:rPr sz="2800" spc="-18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Mean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fre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path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ℓ=</a:t>
            </a:r>
            <a:r>
              <a:rPr sz="2800" spc="-5" dirty="0">
                <a:latin typeface="Calibri"/>
                <a:cs typeface="Calibri"/>
              </a:rPr>
              <a:t>1/</a:t>
            </a:r>
            <a:r>
              <a:rPr sz="2800" spc="-15" dirty="0">
                <a:latin typeface="Calibri"/>
                <a:cs typeface="Calibri"/>
              </a:rPr>
              <a:t>(nσ</a:t>
            </a:r>
            <a:r>
              <a:rPr sz="2800" spc="5" dirty="0">
                <a:latin typeface="Calibri"/>
                <a:cs typeface="Calibri"/>
              </a:rPr>
              <a:t>)</a:t>
            </a:r>
            <a:r>
              <a:rPr sz="2800" spc="-30" dirty="0">
                <a:latin typeface="Cambria Math"/>
                <a:cs typeface="Cambria Math"/>
              </a:rPr>
              <a:t>≳</a:t>
            </a:r>
            <a:r>
              <a:rPr sz="2800" spc="-15" dirty="0">
                <a:latin typeface="Calibri"/>
                <a:cs typeface="Calibri"/>
              </a:rPr>
              <a:t>1016</a:t>
            </a:r>
            <a:r>
              <a:rPr sz="2800" spc="-10" dirty="0">
                <a:latin typeface="Calibri"/>
                <a:cs typeface="Calibri"/>
              </a:rPr>
              <a:t>m</a:t>
            </a:r>
            <a:r>
              <a:rPr sz="2800" spc="-15" dirty="0">
                <a:latin typeface="Cambria Math"/>
                <a:cs typeface="Cambria Math"/>
              </a:rPr>
              <a:t>ℓ</a:t>
            </a:r>
            <a:r>
              <a:rPr sz="2800" spc="16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1/</a:t>
            </a:r>
            <a:r>
              <a:rPr sz="4200" spc="-22" baseline="2976" dirty="0">
                <a:latin typeface="Cambria Math"/>
                <a:cs typeface="Cambria Math"/>
              </a:rPr>
              <a:t>(</a:t>
            </a:r>
            <a:r>
              <a:rPr sz="2800" spc="-30" dirty="0">
                <a:latin typeface="Cambria Math"/>
                <a:cs typeface="Cambria Math"/>
              </a:rPr>
              <a:t>𝑛</a:t>
            </a:r>
            <a:r>
              <a:rPr sz="2800" spc="30" dirty="0">
                <a:latin typeface="Cambria Math"/>
                <a:cs typeface="Cambria Math"/>
              </a:rPr>
              <a:t>𝜎</a:t>
            </a:r>
            <a:r>
              <a:rPr sz="4200" spc="-22" baseline="2976" dirty="0">
                <a:latin typeface="Cambria Math"/>
                <a:cs typeface="Cambria Math"/>
              </a:rPr>
              <a:t>)</a:t>
            </a:r>
            <a:r>
              <a:rPr sz="4200" spc="247" baseline="2976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≳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80" dirty="0">
                <a:latin typeface="Cambria Math"/>
                <a:cs typeface="Cambria Math"/>
              </a:rPr>
              <a:t>0</a:t>
            </a:r>
            <a:r>
              <a:rPr sz="3000" spc="60" baseline="29166" dirty="0">
                <a:latin typeface="Cambria Math"/>
                <a:cs typeface="Cambria Math"/>
              </a:rPr>
              <a:t>16</a:t>
            </a:r>
            <a:r>
              <a:rPr sz="3000" spc="225" baseline="29166" dirty="0">
                <a:latin typeface="Cambria Math"/>
                <a:cs typeface="Cambria Math"/>
              </a:rPr>
              <a:t> </a:t>
            </a:r>
            <a:r>
              <a:rPr sz="2800" spc="-40" dirty="0">
                <a:latin typeface="Calibri"/>
                <a:cs typeface="Calibri"/>
              </a:rPr>
              <a:t>m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1964"/>
              </a:spcBef>
              <a:buFont typeface="Symbol"/>
              <a:buChar char="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Theref</a:t>
            </a:r>
            <a:r>
              <a:rPr sz="2800" spc="-5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re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co</a:t>
            </a:r>
            <a:r>
              <a:rPr sz="2800" dirty="0">
                <a:latin typeface="Calibri"/>
                <a:cs typeface="Calibri"/>
              </a:rPr>
              <a:t>lli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ona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Calibri"/>
                <a:cs typeface="Calibri"/>
              </a:rPr>
              <a:t>b</a:t>
            </a:r>
            <a:r>
              <a:rPr sz="2800" spc="-15" dirty="0">
                <a:latin typeface="Calibri"/>
                <a:cs typeface="Calibri"/>
              </a:rPr>
              <a:t>roade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ing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≪</a:t>
            </a:r>
            <a:r>
              <a:rPr sz="2800" spc="-15" dirty="0">
                <a:latin typeface="Calibri"/>
                <a:cs typeface="Calibri"/>
              </a:rPr>
              <a:t>1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Hz</a:t>
            </a:r>
            <a:r>
              <a:rPr sz="2800" spc="-10" dirty="0">
                <a:latin typeface="Calibri"/>
                <a:cs typeface="Calibri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≪</a:t>
            </a:r>
            <a:r>
              <a:rPr sz="2800" spc="16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1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Hz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8573" rIns="0" bIns="0" rtlCol="0">
            <a:spAutoFit/>
          </a:bodyPr>
          <a:lstStyle/>
          <a:p>
            <a:pPr marL="2702560">
              <a:lnSpc>
                <a:spcPct val="100000"/>
              </a:lnSpc>
            </a:pPr>
            <a:r>
              <a:rPr sz="3000" u="heavy" spc="-15" dirty="0">
                <a:solidFill>
                  <a:srgbClr val="FF0000"/>
                </a:solidFill>
              </a:rPr>
              <a:t>Step</a:t>
            </a:r>
            <a:r>
              <a:rPr sz="3000" u="heavy" spc="-10" dirty="0">
                <a:solidFill>
                  <a:srgbClr val="FF0000"/>
                </a:solidFill>
              </a:rPr>
              <a:t> </a:t>
            </a:r>
            <a:r>
              <a:rPr sz="3000" u="heavy" spc="-20" dirty="0">
                <a:solidFill>
                  <a:srgbClr val="FF0000"/>
                </a:solidFill>
              </a:rPr>
              <a:t>5</a:t>
            </a:r>
            <a:r>
              <a:rPr sz="3000" u="heavy" spc="5" dirty="0">
                <a:solidFill>
                  <a:srgbClr val="FF0000"/>
                </a:solidFill>
              </a:rPr>
              <a:t> </a:t>
            </a:r>
            <a:r>
              <a:rPr sz="3000" u="heavy" dirty="0">
                <a:solidFill>
                  <a:srgbClr val="FF0000"/>
                </a:solidFill>
                <a:latin typeface="Calibri"/>
                <a:cs typeface="Calibri"/>
              </a:rPr>
              <a:t>– </a:t>
            </a:r>
            <a:r>
              <a:rPr sz="3000" u="heavy" spc="-5" dirty="0">
                <a:solidFill>
                  <a:srgbClr val="FF0000"/>
                </a:solidFill>
              </a:rPr>
              <a:t>Dom</a:t>
            </a:r>
            <a:r>
              <a:rPr sz="3000" u="heavy" spc="-10" dirty="0">
                <a:solidFill>
                  <a:srgbClr val="FF0000"/>
                </a:solidFill>
              </a:rPr>
              <a:t>i</a:t>
            </a:r>
            <a:r>
              <a:rPr sz="3000" u="heavy" spc="-20" dirty="0">
                <a:solidFill>
                  <a:srgbClr val="FF0000"/>
                </a:solidFill>
              </a:rPr>
              <a:t>na</a:t>
            </a:r>
            <a:r>
              <a:rPr sz="3000" u="heavy" spc="-10" dirty="0">
                <a:solidFill>
                  <a:srgbClr val="FF0000"/>
                </a:solidFill>
              </a:rPr>
              <a:t>n</a:t>
            </a:r>
            <a:r>
              <a:rPr sz="3000" u="heavy" spc="-15" dirty="0">
                <a:solidFill>
                  <a:srgbClr val="FF0000"/>
                </a:solidFill>
              </a:rPr>
              <a:t>t</a:t>
            </a:r>
            <a:r>
              <a:rPr sz="3000" u="heavy" dirty="0">
                <a:solidFill>
                  <a:srgbClr val="FF0000"/>
                </a:solidFill>
              </a:rPr>
              <a:t> </a:t>
            </a:r>
            <a:r>
              <a:rPr sz="3000" u="heavy" spc="-5" dirty="0">
                <a:solidFill>
                  <a:srgbClr val="FF0000"/>
                </a:solidFill>
              </a:rPr>
              <a:t>me</a:t>
            </a:r>
            <a:r>
              <a:rPr sz="3000" u="heavy" spc="10" dirty="0">
                <a:solidFill>
                  <a:srgbClr val="FF0000"/>
                </a:solidFill>
              </a:rPr>
              <a:t>c</a:t>
            </a:r>
            <a:r>
              <a:rPr sz="3000" u="heavy" spc="-20" dirty="0">
                <a:solidFill>
                  <a:srgbClr val="FF0000"/>
                </a:solidFill>
              </a:rPr>
              <a:t>h</a:t>
            </a:r>
            <a:r>
              <a:rPr sz="3000" u="heavy" spc="-25" dirty="0">
                <a:solidFill>
                  <a:srgbClr val="FF0000"/>
                </a:solidFill>
              </a:rPr>
              <a:t>a</a:t>
            </a:r>
            <a:r>
              <a:rPr sz="3000" u="heavy" spc="-15" dirty="0">
                <a:solidFill>
                  <a:srgbClr val="FF0000"/>
                </a:solidFill>
              </a:rPr>
              <a:t>nisms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30300" y="1638650"/>
            <a:ext cx="9769475" cy="4184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Font typeface="Symbol"/>
              <a:buChar char=""/>
              <a:tabLst>
                <a:tab pos="241935" algn="l"/>
              </a:tabLst>
            </a:pPr>
            <a:r>
              <a:rPr sz="2800" spc="-15" dirty="0">
                <a:latin typeface="Calibri"/>
                <a:cs typeface="Calibri"/>
              </a:rPr>
              <a:t>21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cm: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libri"/>
                <a:cs typeface="Calibri"/>
              </a:rPr>
              <a:t>D</a:t>
            </a:r>
            <a:r>
              <a:rPr sz="2800" spc="-5" dirty="0">
                <a:latin typeface="Calibri"/>
                <a:cs typeface="Calibri"/>
              </a:rPr>
              <a:t>o</a:t>
            </a:r>
            <a:r>
              <a:rPr sz="2800" spc="-20" dirty="0">
                <a:latin typeface="Calibri"/>
                <a:cs typeface="Calibri"/>
              </a:rPr>
              <a:t>pp</a:t>
            </a:r>
            <a:r>
              <a:rPr sz="2800" spc="-10" dirty="0">
                <a:latin typeface="Calibri"/>
                <a:cs typeface="Calibri"/>
              </a:rPr>
              <a:t>ler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2.7</a:t>
            </a:r>
            <a:r>
              <a:rPr sz="2800" spc="-10" dirty="0">
                <a:latin typeface="Calibri"/>
                <a:cs typeface="Calibri"/>
              </a:rPr>
              <a:t>k</a:t>
            </a:r>
            <a:r>
              <a:rPr sz="2800" spc="-25" dirty="0">
                <a:latin typeface="Calibri"/>
                <a:cs typeface="Calibri"/>
              </a:rPr>
              <a:t>H</a:t>
            </a:r>
            <a:r>
              <a:rPr sz="2800" spc="-10" dirty="0">
                <a:latin typeface="Calibri"/>
                <a:cs typeface="Calibri"/>
              </a:rPr>
              <a:t>z</a:t>
            </a:r>
            <a:r>
              <a:rPr sz="2800" spc="-25" dirty="0">
                <a:latin typeface="Cambria Math"/>
                <a:cs typeface="Cambria Math"/>
              </a:rPr>
              <a:t>≫2</a:t>
            </a:r>
            <a:r>
              <a:rPr sz="2800" spc="-15" dirty="0">
                <a:latin typeface="Cambria Math"/>
                <a:cs typeface="Cambria Math"/>
              </a:rPr>
              <a:t>.7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15" dirty="0">
                <a:latin typeface="Calibri"/>
                <a:cs typeface="Calibri"/>
              </a:rPr>
              <a:t>kHz</a:t>
            </a:r>
            <a:r>
              <a:rPr sz="2800" spc="140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≫</a:t>
            </a:r>
            <a:r>
              <a:rPr sz="2800" spc="2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natu</a:t>
            </a:r>
            <a:r>
              <a:rPr sz="2800" spc="0" dirty="0">
                <a:latin typeface="Calibri"/>
                <a:cs typeface="Calibri"/>
              </a:rPr>
              <a:t>r</a:t>
            </a:r>
            <a:r>
              <a:rPr sz="2800" spc="-10" dirty="0">
                <a:latin typeface="Calibri"/>
                <a:cs typeface="Calibri"/>
              </a:rPr>
              <a:t>al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∼</a:t>
            </a:r>
            <a:r>
              <a:rPr sz="2800" spc="-15" dirty="0">
                <a:latin typeface="Calibri"/>
                <a:cs typeface="Calibri"/>
              </a:rPr>
              <a:t>10−15H</a:t>
            </a:r>
            <a:r>
              <a:rPr sz="2800" dirty="0">
                <a:latin typeface="Calibri"/>
                <a:cs typeface="Calibri"/>
              </a:rPr>
              <a:t>z</a:t>
            </a:r>
            <a:r>
              <a:rPr sz="2800" spc="-20" dirty="0">
                <a:latin typeface="Cambria Math"/>
                <a:cs typeface="Cambria Math"/>
              </a:rPr>
              <a:t>∼</a:t>
            </a:r>
            <a:r>
              <a:rPr sz="2800" spc="16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60" baseline="29166" dirty="0">
                <a:latin typeface="Cambria Math"/>
                <a:cs typeface="Cambria Math"/>
              </a:rPr>
              <a:t>15</a:t>
            </a:r>
            <a:r>
              <a:rPr sz="3000" spc="225" baseline="29166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Hz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30304" y="2340666"/>
            <a:ext cx="1195705" cy="4057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15" dirty="0">
                <a:latin typeface="Symbol"/>
                <a:cs typeface="Symbol"/>
              </a:rPr>
              <a:t></a:t>
            </a:r>
            <a:r>
              <a:rPr sz="2800" spc="-18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L</a:t>
            </a:r>
            <a:r>
              <a:rPr sz="2800" spc="-10" dirty="0">
                <a:latin typeface="Calibri"/>
                <a:cs typeface="Calibri"/>
              </a:rPr>
              <a:t>y</a:t>
            </a:r>
            <a:r>
              <a:rPr sz="2800" spc="-15" dirty="0">
                <a:latin typeface="Calibri"/>
                <a:cs typeface="Calibri"/>
              </a:rPr>
              <a:t>-</a:t>
            </a:r>
            <a:r>
              <a:rPr sz="2800" spc="-10" dirty="0">
                <a:latin typeface="Calibri"/>
                <a:cs typeface="Calibri"/>
              </a:rPr>
              <a:t>α</a:t>
            </a:r>
            <a:r>
              <a:rPr sz="2800" spc="50" dirty="0">
                <a:latin typeface="Cambria Math"/>
                <a:cs typeface="Cambria Math"/>
              </a:rPr>
              <a:t>𝛼</a:t>
            </a:r>
            <a:r>
              <a:rPr sz="2800" spc="-10" dirty="0">
                <a:latin typeface="Calibri"/>
                <a:cs typeface="Calibri"/>
              </a:rPr>
              <a:t>: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565747" y="2355792"/>
            <a:ext cx="8718550" cy="3905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316355" algn="l"/>
                <a:tab pos="3735070" algn="l"/>
                <a:tab pos="4222115" algn="l"/>
                <a:tab pos="5506720" algn="l"/>
                <a:tab pos="6615430" algn="l"/>
                <a:tab pos="7543800" algn="l"/>
              </a:tabLst>
            </a:pPr>
            <a:r>
              <a:rPr sz="2800" spc="-20" dirty="0">
                <a:latin typeface="Calibri"/>
                <a:cs typeface="Calibri"/>
              </a:rPr>
              <a:t>natura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1.6G</a:t>
            </a:r>
            <a:r>
              <a:rPr sz="2800" spc="-25" dirty="0">
                <a:latin typeface="Calibri"/>
                <a:cs typeface="Calibri"/>
              </a:rPr>
              <a:t>H</a:t>
            </a:r>
            <a:r>
              <a:rPr sz="2800" spc="0" dirty="0">
                <a:latin typeface="Calibri"/>
                <a:cs typeface="Calibri"/>
              </a:rPr>
              <a:t>z</a:t>
            </a:r>
            <a:r>
              <a:rPr sz="2800" spc="-10" dirty="0">
                <a:latin typeface="Cambria Math"/>
                <a:cs typeface="Cambria Math"/>
              </a:rPr>
              <a:t>1</a:t>
            </a:r>
            <a:r>
              <a:rPr sz="2800" spc="-15" dirty="0">
                <a:latin typeface="Cambria Math"/>
                <a:cs typeface="Cambria Math"/>
              </a:rPr>
              <a:t>.6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GHz</a:t>
            </a:r>
            <a:r>
              <a:rPr sz="2800" dirty="0">
                <a:latin typeface="Calibri"/>
                <a:cs typeface="Calibri"/>
              </a:rPr>
              <a:t>	i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ghtly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0" dirty="0">
                <a:latin typeface="Calibri"/>
                <a:cs typeface="Calibri"/>
              </a:rPr>
              <a:t>ar</a:t>
            </a:r>
            <a:r>
              <a:rPr sz="2800" spc="-30" dirty="0">
                <a:latin typeface="Calibri"/>
                <a:cs typeface="Calibri"/>
              </a:rPr>
              <a:t>g</a:t>
            </a:r>
            <a:r>
              <a:rPr sz="2800" spc="-15" dirty="0">
                <a:latin typeface="Calibri"/>
                <a:cs typeface="Calibri"/>
              </a:rPr>
              <a:t>er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th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5" dirty="0">
                <a:latin typeface="Calibri"/>
                <a:cs typeface="Calibri"/>
              </a:rPr>
              <a:t>Dopp</a:t>
            </a:r>
            <a:r>
              <a:rPr sz="2800" spc="-10" dirty="0">
                <a:latin typeface="Calibri"/>
                <a:cs typeface="Calibri"/>
              </a:rPr>
              <a:t>ler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01700" y="2896812"/>
            <a:ext cx="7710805" cy="30511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69900">
              <a:lnSpc>
                <a:spcPct val="100000"/>
              </a:lnSpc>
            </a:pPr>
            <a:r>
              <a:rPr sz="2800" spc="-15" dirty="0">
                <a:latin typeface="Calibri"/>
                <a:cs typeface="Calibri"/>
              </a:rPr>
              <a:t>1.3GH</a:t>
            </a:r>
            <a:r>
              <a:rPr sz="2800" spc="-10" dirty="0">
                <a:latin typeface="Calibri"/>
                <a:cs typeface="Calibri"/>
              </a:rPr>
              <a:t>z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15" dirty="0">
                <a:latin typeface="Cambria Math"/>
                <a:cs typeface="Cambria Math"/>
              </a:rPr>
              <a:t>.3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GH</a:t>
            </a:r>
            <a:r>
              <a:rPr sz="2800" spc="-10" dirty="0">
                <a:latin typeface="Calibri"/>
                <a:cs typeface="Calibri"/>
              </a:rPr>
              <a:t>z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815"/>
              </a:spcBef>
            </a:pPr>
            <a:r>
              <a:rPr sz="2800" b="1" spc="-20" dirty="0">
                <a:latin typeface="Calibri"/>
                <a:cs typeface="Calibri"/>
              </a:rPr>
              <a:t>Co</a:t>
            </a:r>
            <a:r>
              <a:rPr sz="2800" b="1" spc="-25" dirty="0">
                <a:latin typeface="Calibri"/>
                <a:cs typeface="Calibri"/>
              </a:rPr>
              <a:t>n</a:t>
            </a:r>
            <a:r>
              <a:rPr sz="2800" b="1" spc="-20" dirty="0">
                <a:latin typeface="Calibri"/>
                <a:cs typeface="Calibri"/>
              </a:rPr>
              <a:t>clu</a:t>
            </a:r>
            <a:r>
              <a:rPr sz="2800" b="1" dirty="0">
                <a:latin typeface="Calibri"/>
                <a:cs typeface="Calibri"/>
              </a:rPr>
              <a:t>s</a:t>
            </a:r>
            <a:r>
              <a:rPr sz="2800" b="1" spc="-15" dirty="0">
                <a:latin typeface="Calibri"/>
                <a:cs typeface="Calibri"/>
              </a:rPr>
              <a:t>ion:</a:t>
            </a:r>
            <a:endParaRPr sz="2800">
              <a:latin typeface="Calibri"/>
              <a:cs typeface="Calibri"/>
            </a:endParaRPr>
          </a:p>
          <a:p>
            <a:pPr marL="361950" indent="-349250">
              <a:lnSpc>
                <a:spcPct val="100000"/>
              </a:lnSpc>
              <a:spcBef>
                <a:spcPts val="1810"/>
              </a:spcBef>
              <a:buFont typeface="Calibri"/>
              <a:buAutoNum type="arabicPeriod"/>
              <a:tabLst>
                <a:tab pos="362585" algn="l"/>
              </a:tabLst>
            </a:pPr>
            <a:r>
              <a:rPr sz="2800" spc="-15" dirty="0">
                <a:latin typeface="Calibri"/>
                <a:cs typeface="Calibri"/>
              </a:rPr>
              <a:t>21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25" dirty="0">
                <a:latin typeface="Calibri"/>
                <a:cs typeface="Calibri"/>
              </a:rPr>
              <a:t>m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li</a:t>
            </a:r>
            <a:r>
              <a:rPr sz="2800" spc="-20" dirty="0">
                <a:latin typeface="Calibri"/>
                <a:cs typeface="Calibri"/>
              </a:rPr>
              <a:t>ne</a:t>
            </a:r>
            <a:r>
              <a:rPr sz="2800" spc="-10" dirty="0">
                <a:latin typeface="Calibri"/>
                <a:cs typeface="Calibri"/>
              </a:rPr>
              <a:t>: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i="1" spc="-20" dirty="0">
                <a:latin typeface="Calibri"/>
                <a:cs typeface="Calibri"/>
              </a:rPr>
              <a:t>Dopp</a:t>
            </a:r>
            <a:r>
              <a:rPr sz="2800" i="1" dirty="0">
                <a:latin typeface="Calibri"/>
                <a:cs typeface="Calibri"/>
              </a:rPr>
              <a:t>l</a:t>
            </a:r>
            <a:r>
              <a:rPr sz="2800" i="1" spc="-15" dirty="0">
                <a:latin typeface="Calibri"/>
                <a:cs typeface="Calibri"/>
              </a:rPr>
              <a:t>er</a:t>
            </a:r>
            <a:r>
              <a:rPr sz="2800" i="1" spc="-65" dirty="0">
                <a:latin typeface="Times New Roman"/>
                <a:cs typeface="Times New Roman"/>
              </a:rPr>
              <a:t> </a:t>
            </a:r>
            <a:r>
              <a:rPr sz="2800" i="1" spc="-20" dirty="0">
                <a:latin typeface="Calibri"/>
                <a:cs typeface="Calibri"/>
              </a:rPr>
              <a:t>d</a:t>
            </a:r>
            <a:r>
              <a:rPr sz="2800" i="1" spc="-5" dirty="0">
                <a:latin typeface="Calibri"/>
                <a:cs typeface="Calibri"/>
              </a:rPr>
              <a:t>o</a:t>
            </a:r>
            <a:r>
              <a:rPr sz="2800" i="1" spc="-15" dirty="0">
                <a:latin typeface="Calibri"/>
                <a:cs typeface="Calibri"/>
              </a:rPr>
              <a:t>mi</a:t>
            </a:r>
            <a:r>
              <a:rPr sz="2800" i="1" spc="-20" dirty="0">
                <a:latin typeface="Calibri"/>
                <a:cs typeface="Calibri"/>
              </a:rPr>
              <a:t>nates.</a:t>
            </a:r>
            <a:endParaRPr sz="2800">
              <a:latin typeface="Calibri"/>
              <a:cs typeface="Calibri"/>
            </a:endParaRPr>
          </a:p>
          <a:p>
            <a:pPr marL="361950" indent="-349250">
              <a:lnSpc>
                <a:spcPct val="100000"/>
              </a:lnSpc>
              <a:spcBef>
                <a:spcPts val="1814"/>
              </a:spcBef>
              <a:buFont typeface="Calibri"/>
              <a:buAutoNum type="arabicPeriod"/>
              <a:tabLst>
                <a:tab pos="362585" algn="l"/>
              </a:tabLst>
            </a:pPr>
            <a:r>
              <a:rPr sz="2800" spc="-20" dirty="0">
                <a:latin typeface="Calibri"/>
                <a:cs typeface="Calibri"/>
              </a:rPr>
              <a:t>L</a:t>
            </a:r>
            <a:r>
              <a:rPr sz="2800" dirty="0">
                <a:latin typeface="Calibri"/>
                <a:cs typeface="Calibri"/>
              </a:rPr>
              <a:t>y</a:t>
            </a:r>
            <a:r>
              <a:rPr sz="2800" spc="-15" dirty="0">
                <a:latin typeface="Calibri"/>
                <a:cs typeface="Calibri"/>
              </a:rPr>
              <a:t>-</a:t>
            </a:r>
            <a:r>
              <a:rPr sz="2800" spc="-10" dirty="0">
                <a:latin typeface="Calibri"/>
                <a:cs typeface="Calibri"/>
              </a:rPr>
              <a:t>α</a:t>
            </a:r>
            <a:r>
              <a:rPr sz="2800" spc="50" dirty="0">
                <a:latin typeface="Cambria Math"/>
                <a:cs typeface="Cambria Math"/>
              </a:rPr>
              <a:t>𝛼</a:t>
            </a:r>
            <a:r>
              <a:rPr sz="2800" spc="-10" dirty="0">
                <a:latin typeface="Calibri"/>
                <a:cs typeface="Calibri"/>
              </a:rPr>
              <a:t>: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Natural</a:t>
            </a:r>
            <a:r>
              <a:rPr sz="2800" i="1" spc="-70" dirty="0">
                <a:latin typeface="Times New Roman"/>
                <a:cs typeface="Times New Roman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w</a:t>
            </a:r>
            <a:r>
              <a:rPr sz="2800" i="1" dirty="0">
                <a:latin typeface="Calibri"/>
                <a:cs typeface="Calibri"/>
              </a:rPr>
              <a:t>i</a:t>
            </a:r>
            <a:r>
              <a:rPr sz="2800" i="1" spc="-20" dirty="0">
                <a:latin typeface="Calibri"/>
                <a:cs typeface="Calibri"/>
              </a:rPr>
              <a:t>dt</a:t>
            </a:r>
            <a:r>
              <a:rPr sz="2800" i="1" spc="-15" dirty="0">
                <a:latin typeface="Calibri"/>
                <a:cs typeface="Calibri"/>
              </a:rPr>
              <a:t>h</a:t>
            </a:r>
            <a:r>
              <a:rPr sz="2800" i="1" spc="-70" dirty="0">
                <a:latin typeface="Times New Roman"/>
                <a:cs typeface="Times New Roman"/>
              </a:rPr>
              <a:t> </a:t>
            </a:r>
            <a:r>
              <a:rPr sz="2800" i="1" spc="-20" dirty="0">
                <a:latin typeface="Calibri"/>
                <a:cs typeface="Calibri"/>
              </a:rPr>
              <a:t>d</a:t>
            </a:r>
            <a:r>
              <a:rPr sz="2800" i="1" spc="-10" dirty="0">
                <a:latin typeface="Calibri"/>
                <a:cs typeface="Calibri"/>
              </a:rPr>
              <a:t>o</a:t>
            </a:r>
            <a:r>
              <a:rPr sz="2800" i="1" spc="-15" dirty="0">
                <a:latin typeface="Calibri"/>
                <a:cs typeface="Calibri"/>
              </a:rPr>
              <a:t>mi</a:t>
            </a:r>
            <a:r>
              <a:rPr sz="2800" i="1" spc="-20" dirty="0">
                <a:latin typeface="Calibri"/>
                <a:cs typeface="Calibri"/>
              </a:rPr>
              <a:t>nates.</a:t>
            </a:r>
            <a:endParaRPr sz="2800">
              <a:latin typeface="Calibri"/>
              <a:cs typeface="Calibri"/>
            </a:endParaRPr>
          </a:p>
          <a:p>
            <a:pPr marL="2684145">
              <a:lnSpc>
                <a:spcPct val="100000"/>
              </a:lnSpc>
              <a:spcBef>
                <a:spcPts val="1814"/>
              </a:spcBef>
            </a:pPr>
            <a:r>
              <a:rPr sz="3000" b="1" u="heavy" spc="-20" dirty="0">
                <a:solidFill>
                  <a:srgbClr val="FF0000"/>
                </a:solidFill>
                <a:latin typeface="Calibri"/>
                <a:cs typeface="Calibri"/>
              </a:rPr>
              <a:t>Path</a:t>
            </a:r>
            <a:r>
              <a:rPr sz="3000" b="1" u="heavy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length </a:t>
            </a:r>
            <a:r>
              <a:rPr sz="3000" b="1" u="heavy" spc="-5" dirty="0">
                <a:solidFill>
                  <a:srgbClr val="FF0000"/>
                </a:solidFill>
                <a:latin typeface="Calibri"/>
                <a:cs typeface="Calibri"/>
              </a:rPr>
              <a:t>for</a:t>
            </a:r>
            <a:r>
              <a:rPr sz="3000" b="1" u="heavy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9</a:t>
            </a:r>
            <a:r>
              <a:rPr sz="3000" b="1" u="heavy" spc="-20" dirty="0">
                <a:solidFill>
                  <a:srgbClr val="FF0000"/>
                </a:solidFill>
                <a:latin typeface="Calibri"/>
                <a:cs typeface="Calibri"/>
              </a:rPr>
              <a:t>0</a:t>
            </a:r>
            <a:r>
              <a:rPr sz="3000" b="1" u="heavy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dirty="0">
                <a:solidFill>
                  <a:srgbClr val="FF0000"/>
                </a:solidFill>
                <a:latin typeface="Calibri"/>
                <a:cs typeface="Calibri"/>
              </a:rPr>
              <a:t>%</a:t>
            </a:r>
            <a:r>
              <a:rPr sz="3000" b="1" u="heavy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3000" b="1" u="heavy" spc="-35" dirty="0">
                <a:solidFill>
                  <a:srgbClr val="FF0000"/>
                </a:solidFill>
                <a:latin typeface="Calibri"/>
                <a:cs typeface="Calibri"/>
              </a:rPr>
              <a:t>b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sorp</a:t>
            </a:r>
            <a:r>
              <a:rPr sz="3000" b="1" u="heavy" spc="-5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3000" b="1" u="heavy" spc="-10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3000" b="1" u="heavy" spc="-35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3000" b="1" u="heavy" spc="-20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endParaRPr sz="3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41778" y="1142841"/>
            <a:ext cx="3212465" cy="4845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30" dirty="0">
                <a:latin typeface="Cambria Math"/>
                <a:cs typeface="Cambria Math"/>
              </a:rPr>
              <a:t>𝐼</a:t>
            </a:r>
            <a:r>
              <a:rPr sz="2800" spc="254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04" dirty="0">
                <a:latin typeface="Cambria Math"/>
                <a:cs typeface="Cambria Math"/>
              </a:rPr>
              <a:t>𝐼</a:t>
            </a:r>
            <a:r>
              <a:rPr sz="3000" spc="232" baseline="-16666" dirty="0">
                <a:latin typeface="Cambria Math"/>
                <a:cs typeface="Cambria Math"/>
              </a:rPr>
              <a:t>0</a:t>
            </a:r>
            <a:r>
              <a:rPr sz="2800" spc="110" dirty="0">
                <a:latin typeface="Cambria Math"/>
                <a:cs typeface="Cambria Math"/>
              </a:rPr>
              <a:t>𝑒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270" baseline="29166" dirty="0">
                <a:latin typeface="Cambria Math"/>
                <a:cs typeface="Cambria Math"/>
              </a:rPr>
              <a:t>𝑛𝜎𝐿</a:t>
            </a:r>
            <a:r>
              <a:rPr sz="3000" baseline="29166" dirty="0">
                <a:latin typeface="Cambria Math"/>
                <a:cs typeface="Cambria Math"/>
              </a:rPr>
              <a:t> </a:t>
            </a:r>
            <a:r>
              <a:rPr sz="3000" spc="89" baseline="29166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⇒</a:t>
            </a:r>
            <a:r>
              <a:rPr sz="2800" spc="165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𝐿</a:t>
            </a:r>
            <a:r>
              <a:rPr sz="2800" spc="22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−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288167" y="925898"/>
            <a:ext cx="78740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0" dirty="0">
                <a:latin typeface="Cambria Math"/>
                <a:cs typeface="Cambria Math"/>
              </a:rPr>
              <a:t>ln</a:t>
            </a:r>
            <a:r>
              <a:rPr sz="2800" spc="-10" dirty="0">
                <a:latin typeface="Cambria Math"/>
                <a:cs typeface="Cambria Math"/>
              </a:rPr>
              <a:t>0</a:t>
            </a:r>
            <a:r>
              <a:rPr sz="2800" spc="-15" dirty="0">
                <a:latin typeface="Cambria Math"/>
                <a:cs typeface="Cambria Math"/>
              </a:rPr>
              <a:t>.1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403991" y="1434914"/>
            <a:ext cx="541020" cy="4387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20" dirty="0">
                <a:latin typeface="Cambria Math"/>
                <a:cs typeface="Cambria Math"/>
              </a:rPr>
              <a:t>𝑛</a:t>
            </a:r>
            <a:r>
              <a:rPr sz="2800" spc="-229" dirty="0">
                <a:latin typeface="Cambria Math"/>
                <a:cs typeface="Cambria Math"/>
              </a:rPr>
              <a:t>𝜎</a:t>
            </a:r>
            <a:r>
              <a:rPr sz="3000" baseline="-16666" dirty="0">
                <a:latin typeface="Calibri"/>
                <a:cs typeface="Calibri"/>
              </a:rPr>
              <a:t>a</a:t>
            </a:r>
            <a:endParaRPr sz="3000" baseline="-16666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300843" y="1383273"/>
            <a:ext cx="762000" cy="0"/>
          </a:xfrm>
          <a:custGeom>
            <a:avLst/>
            <a:gdLst/>
            <a:ahLst/>
            <a:cxnLst/>
            <a:rect l="l" t="t" r="r" b="b"/>
            <a:pathLst>
              <a:path w="762000">
                <a:moveTo>
                  <a:pt x="0" y="0"/>
                </a:moveTo>
                <a:lnTo>
                  <a:pt x="761999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8050155" y="1195646"/>
            <a:ext cx="9842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01700" y="2022571"/>
            <a:ext cx="3310254" cy="4914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988060" algn="l"/>
              </a:tabLst>
            </a:pPr>
            <a:r>
              <a:rPr sz="2800" spc="-15" dirty="0">
                <a:latin typeface="Calibri"/>
                <a:cs typeface="Calibri"/>
              </a:rPr>
              <a:t>Insert</a:t>
            </a:r>
            <a:r>
              <a:rPr sz="2800" spc="-15" dirty="0">
                <a:latin typeface="Times New Roman"/>
                <a:cs typeface="Times New Roman"/>
              </a:rPr>
              <a:t>	</a:t>
            </a:r>
            <a:r>
              <a:rPr sz="2800" spc="-229" dirty="0">
                <a:latin typeface="Cambria Math"/>
                <a:cs typeface="Cambria Math"/>
              </a:rPr>
              <a:t>𝜎</a:t>
            </a:r>
            <a:r>
              <a:rPr sz="3000" baseline="-16666" dirty="0">
                <a:latin typeface="Calibri"/>
                <a:cs typeface="Calibri"/>
              </a:rPr>
              <a:t>a </a:t>
            </a:r>
            <a:r>
              <a:rPr sz="3000" spc="-7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≈</a:t>
            </a:r>
            <a:r>
              <a:rPr sz="2800" spc="15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10" dirty="0">
                <a:latin typeface="Cambria Math"/>
                <a:cs typeface="Cambria Math"/>
              </a:rPr>
              <a:t>0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60" baseline="29166" dirty="0">
                <a:latin typeface="Cambria Math"/>
                <a:cs typeface="Cambria Math"/>
              </a:rPr>
              <a:t>18</a:t>
            </a:r>
            <a:r>
              <a:rPr sz="3000" spc="202" baseline="29166" dirty="0">
                <a:latin typeface="Cambria Math"/>
                <a:cs typeface="Cambria Math"/>
              </a:rPr>
              <a:t> 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25" dirty="0">
                <a:latin typeface="Calibri"/>
                <a:cs typeface="Calibri"/>
              </a:rPr>
              <a:t>m</a:t>
            </a:r>
            <a:r>
              <a:rPr sz="3000" spc="60" baseline="29166" dirty="0">
                <a:latin typeface="Cambria Math"/>
                <a:cs typeface="Cambria Math"/>
              </a:rPr>
              <a:t>2</a:t>
            </a:r>
            <a:endParaRPr sz="3000" baseline="29166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340478" y="2022571"/>
            <a:ext cx="3527425" cy="443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619760" algn="l"/>
                <a:tab pos="1302385" algn="l"/>
                <a:tab pos="1986280" algn="l"/>
              </a:tabLst>
            </a:pPr>
            <a:r>
              <a:rPr sz="2800" spc="-20" dirty="0">
                <a:latin typeface="Calibri"/>
                <a:cs typeface="Calibri"/>
              </a:rPr>
              <a:t>(2</a:t>
            </a:r>
            <a:r>
              <a:rPr sz="2800" spc="-15" dirty="0">
                <a:latin typeface="Calibri"/>
                <a:cs typeface="Calibri"/>
              </a:rPr>
              <a:t>1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cm)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and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60" baseline="29166" dirty="0">
                <a:latin typeface="Cambria Math"/>
                <a:cs typeface="Cambria Math"/>
              </a:rPr>
              <a:t>15</a:t>
            </a:r>
            <a:r>
              <a:rPr sz="3000" spc="225" baseline="29166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libri"/>
                <a:cs typeface="Calibri"/>
              </a:rPr>
              <a:t>c</a:t>
            </a:r>
            <a:r>
              <a:rPr sz="2800" spc="-30" dirty="0">
                <a:latin typeface="Calibri"/>
                <a:cs typeface="Calibri"/>
              </a:rPr>
              <a:t>m</a:t>
            </a:r>
            <a:r>
              <a:rPr sz="3000" spc="60" baseline="29166" dirty="0">
                <a:latin typeface="Cambria Math"/>
                <a:cs typeface="Cambria Math"/>
              </a:rPr>
              <a:t>2</a:t>
            </a:r>
            <a:endParaRPr sz="3000" baseline="29166">
              <a:latin typeface="Cambria Math"/>
              <a:cs typeface="Cambria Math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996824" y="2075376"/>
            <a:ext cx="3290570" cy="3905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213485" algn="l"/>
                <a:tab pos="1657985" algn="l"/>
                <a:tab pos="2729865" algn="l"/>
              </a:tabLst>
            </a:pPr>
            <a:r>
              <a:rPr sz="2800" spc="-20" dirty="0">
                <a:latin typeface="Calibri"/>
                <a:cs typeface="Calibri"/>
              </a:rPr>
              <a:t>(L</a:t>
            </a:r>
            <a:r>
              <a:rPr sz="2800" spc="-5" dirty="0">
                <a:latin typeface="Calibri"/>
                <a:cs typeface="Calibri"/>
              </a:rPr>
              <a:t>y</a:t>
            </a:r>
            <a:r>
              <a:rPr sz="2800" spc="-15" dirty="0">
                <a:latin typeface="Calibri"/>
                <a:cs typeface="Calibri"/>
              </a:rPr>
              <a:t>-</a:t>
            </a:r>
            <a:r>
              <a:rPr sz="2800" spc="-25" dirty="0">
                <a:latin typeface="Calibri"/>
                <a:cs typeface="Calibri"/>
              </a:rPr>
              <a:t>α</a:t>
            </a:r>
            <a:r>
              <a:rPr sz="2800" spc="50" dirty="0">
                <a:latin typeface="Cambria Math"/>
                <a:cs typeface="Cambria Math"/>
              </a:rPr>
              <a:t>𝛼</a:t>
            </a:r>
            <a:r>
              <a:rPr sz="2800" spc="-10" dirty="0">
                <a:latin typeface="Calibri"/>
                <a:cs typeface="Calibri"/>
              </a:rPr>
              <a:t>)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5" dirty="0">
                <a:latin typeface="Calibri"/>
                <a:cs typeface="Calibri"/>
              </a:rPr>
              <a:t>t</a:t>
            </a:r>
            <a:r>
              <a:rPr sz="2800" spc="-15" dirty="0">
                <a:latin typeface="Calibri"/>
                <a:cs typeface="Calibri"/>
              </a:rPr>
              <a:t>o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obta</a:t>
            </a:r>
            <a:r>
              <a:rPr sz="2800" spc="-15" dirty="0">
                <a:latin typeface="Calibri"/>
                <a:cs typeface="Calibri"/>
              </a:rPr>
              <a:t>in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30" dirty="0">
                <a:latin typeface="Cambria Math"/>
                <a:cs typeface="Cambria Math"/>
              </a:rPr>
              <a:t>𝐿</a:t>
            </a:r>
            <a:r>
              <a:rPr sz="2800" spc="21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∼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01705" y="2569687"/>
            <a:ext cx="5353685" cy="11004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80" dirty="0">
                <a:latin typeface="Cambria Math"/>
                <a:cs typeface="Cambria Math"/>
              </a:rPr>
              <a:t>0</a:t>
            </a:r>
            <a:r>
              <a:rPr sz="3000" spc="30" baseline="29166" dirty="0">
                <a:latin typeface="Cambria Math"/>
                <a:cs typeface="Cambria Math"/>
              </a:rPr>
              <a:t>19</a:t>
            </a:r>
            <a:r>
              <a:rPr sz="3000" spc="217" baseline="29166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libri"/>
                <a:cs typeface="Calibri"/>
              </a:rPr>
              <a:t>m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and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𝐿</a:t>
            </a:r>
            <a:r>
              <a:rPr sz="2800" spc="22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∼</a:t>
            </a:r>
            <a:r>
              <a:rPr sz="2800" spc="16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80" dirty="0">
                <a:latin typeface="Cambria Math"/>
                <a:cs typeface="Cambria Math"/>
              </a:rPr>
              <a:t>0</a:t>
            </a:r>
            <a:r>
              <a:rPr sz="3000" spc="60" baseline="29166" dirty="0">
                <a:latin typeface="Cambria Math"/>
                <a:cs typeface="Cambria Math"/>
              </a:rPr>
              <a:t>16</a:t>
            </a:r>
            <a:r>
              <a:rPr sz="3000" spc="225" baseline="29166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libri"/>
                <a:cs typeface="Calibri"/>
              </a:rPr>
              <a:t>m</a:t>
            </a:r>
            <a:r>
              <a:rPr sz="2800" spc="-15" dirty="0">
                <a:latin typeface="Calibri"/>
                <a:cs typeface="Calibri"/>
              </a:rPr>
              <a:t> res</a:t>
            </a:r>
            <a:r>
              <a:rPr sz="2800" spc="-10" dirty="0">
                <a:latin typeface="Calibri"/>
                <a:cs typeface="Calibri"/>
              </a:rPr>
              <a:t>p</a:t>
            </a:r>
            <a:r>
              <a:rPr sz="2800" spc="-15" dirty="0">
                <a:latin typeface="Calibri"/>
                <a:cs typeface="Calibri"/>
              </a:rPr>
              <a:t>ect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vely.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815"/>
              </a:spcBef>
            </a:pPr>
            <a:r>
              <a:rPr sz="2800" spc="-15" dirty="0">
                <a:latin typeface="Calibri"/>
                <a:cs typeface="Calibri"/>
              </a:rPr>
              <a:t>---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9622" rIns="0" bIns="0" rtlCol="0">
            <a:spAutoFit/>
          </a:bodyPr>
          <a:lstStyle/>
          <a:p>
            <a:pPr marL="177165">
              <a:lnSpc>
                <a:spcPct val="100000"/>
              </a:lnSpc>
            </a:pPr>
            <a:r>
              <a:rPr spc="-15" dirty="0"/>
              <a:t>Sl</a:t>
            </a:r>
            <a:r>
              <a:rPr spc="-5" dirty="0"/>
              <a:t>i</a:t>
            </a:r>
            <a:r>
              <a:rPr spc="-20" dirty="0"/>
              <a:t>de</a:t>
            </a:r>
            <a:r>
              <a:rPr spc="-5" dirty="0"/>
              <a:t> </a:t>
            </a:r>
            <a:r>
              <a:rPr spc="-20" dirty="0"/>
              <a:t>1</a:t>
            </a:r>
            <a:r>
              <a:rPr spc="-30" dirty="0"/>
              <a:t>0</a:t>
            </a:r>
            <a:r>
              <a:rPr spc="-10" dirty="0"/>
              <a:t>: </a:t>
            </a:r>
            <a:r>
              <a:rPr spc="-25" dirty="0"/>
              <a:t>Case</a:t>
            </a:r>
            <a:r>
              <a:rPr dirty="0"/>
              <a:t> </a:t>
            </a:r>
            <a:r>
              <a:rPr spc="-15" dirty="0"/>
              <a:t>(c) </a:t>
            </a:r>
            <a:r>
              <a:rPr spc="-15" dirty="0">
                <a:latin typeface="Calibri"/>
                <a:cs typeface="Calibri"/>
              </a:rPr>
              <a:t>– </a:t>
            </a:r>
            <a:r>
              <a:rPr spc="-20" dirty="0"/>
              <a:t>3.39</a:t>
            </a:r>
            <a:r>
              <a:rPr spc="-25" dirty="0"/>
              <a:t> µm</a:t>
            </a:r>
            <a:r>
              <a:rPr spc="-10" dirty="0"/>
              <a:t> </a:t>
            </a:r>
            <a:r>
              <a:rPr spc="-15" dirty="0"/>
              <a:t>H</a:t>
            </a:r>
            <a:r>
              <a:rPr spc="-25" dirty="0"/>
              <a:t>eNe</a:t>
            </a:r>
            <a:r>
              <a:rPr spc="-5" dirty="0"/>
              <a:t> </a:t>
            </a:r>
            <a:r>
              <a:rPr spc="-10" dirty="0"/>
              <a:t>B</a:t>
            </a:r>
            <a:r>
              <a:rPr spc="-25" dirty="0"/>
              <a:t>e</a:t>
            </a:r>
            <a:r>
              <a:rPr spc="-15" dirty="0"/>
              <a:t>a</a:t>
            </a:r>
            <a:r>
              <a:rPr spc="-30" dirty="0"/>
              <a:t>m</a:t>
            </a:r>
            <a:r>
              <a:rPr spc="-15" dirty="0"/>
              <a:t> in </a:t>
            </a:r>
            <a:r>
              <a:rPr spc="-20" dirty="0"/>
              <a:t>Lo</a:t>
            </a:r>
            <a:r>
              <a:rPr spc="-10" dirty="0"/>
              <a:t>w</a:t>
            </a:r>
            <a:r>
              <a:rPr spc="-15" dirty="0"/>
              <a:t>-</a:t>
            </a:r>
            <a:r>
              <a:rPr spc="-25" dirty="0"/>
              <a:t>P</a:t>
            </a:r>
            <a:r>
              <a:rPr spc="-10" dirty="0"/>
              <a:t>r</a:t>
            </a:r>
            <a:r>
              <a:rPr spc="-25" dirty="0"/>
              <a:t>essure</a:t>
            </a:r>
          </a:p>
        </p:txBody>
      </p:sp>
      <p:sp>
        <p:nvSpPr>
          <p:cNvPr id="3" name="object 3"/>
          <p:cNvSpPr/>
          <p:nvPr/>
        </p:nvSpPr>
        <p:spPr>
          <a:xfrm>
            <a:off x="5633344" y="2048134"/>
            <a:ext cx="720090" cy="0"/>
          </a:xfrm>
          <a:custGeom>
            <a:avLst/>
            <a:gdLst/>
            <a:ahLst/>
            <a:cxnLst/>
            <a:rect l="l" t="t" r="r" b="b"/>
            <a:pathLst>
              <a:path w="720089">
                <a:moveTo>
                  <a:pt x="0" y="0"/>
                </a:moveTo>
                <a:lnTo>
                  <a:pt x="719638" y="0"/>
                </a:lnTo>
              </a:path>
            </a:pathLst>
          </a:custGeom>
          <a:ln w="30225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130297" y="1661409"/>
            <a:ext cx="9760585" cy="38703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1130" algn="ctr">
              <a:lnSpc>
                <a:spcPct val="100000"/>
              </a:lnSpc>
            </a:pPr>
            <a:r>
              <a:rPr sz="3400" b="1" spc="-25" dirty="0">
                <a:solidFill>
                  <a:srgbClr val="0000FF"/>
                </a:solidFill>
                <a:latin typeface="Calibri"/>
                <a:cs typeface="Calibri"/>
              </a:rPr>
              <a:t>CH</a:t>
            </a:r>
            <a:r>
              <a:rPr sz="3400" b="1" spc="-15" dirty="0">
                <a:solidFill>
                  <a:srgbClr val="0000FF"/>
                </a:solidFill>
                <a:latin typeface="Calibri"/>
                <a:cs typeface="Calibri"/>
              </a:rPr>
              <a:t>4</a:t>
            </a:r>
            <a:r>
              <a:rPr sz="3675" spc="-37" baseline="-15873" dirty="0">
                <a:solidFill>
                  <a:srgbClr val="0000FF"/>
                </a:solidFill>
                <a:latin typeface="Cambria Math"/>
                <a:cs typeface="Cambria Math"/>
              </a:rPr>
              <a:t>𝟒</a:t>
            </a:r>
            <a:endParaRPr sz="3675" baseline="-15873">
              <a:latin typeface="Cambria Math"/>
              <a:cs typeface="Cambria Math"/>
            </a:endParaRPr>
          </a:p>
          <a:p>
            <a:pPr marL="168275" algn="ctr">
              <a:lnSpc>
                <a:spcPct val="100000"/>
              </a:lnSpc>
              <a:spcBef>
                <a:spcPts val="2030"/>
              </a:spcBef>
            </a:pP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Step</a:t>
            </a:r>
            <a:r>
              <a:rPr sz="3000" b="1" u="heavy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spc="-20" dirty="0">
                <a:solidFill>
                  <a:srgbClr val="FF0000"/>
                </a:solidFill>
                <a:latin typeface="Calibri"/>
                <a:cs typeface="Calibri"/>
              </a:rPr>
              <a:t>1</a:t>
            </a:r>
            <a:r>
              <a:rPr sz="3000" b="1" u="heavy" dirty="0">
                <a:solidFill>
                  <a:srgbClr val="FF0000"/>
                </a:solidFill>
                <a:latin typeface="Calibri"/>
                <a:cs typeface="Calibri"/>
              </a:rPr>
              <a:t> – </a:t>
            </a:r>
            <a:r>
              <a:rPr sz="3000" b="1" u="heavy" spc="-25" dirty="0">
                <a:solidFill>
                  <a:srgbClr val="FF0000"/>
                </a:solidFill>
                <a:latin typeface="Calibri"/>
                <a:cs typeface="Calibri"/>
              </a:rPr>
              <a:t>G</a:t>
            </a:r>
            <a:r>
              <a:rPr sz="3000" b="1" u="heavy" spc="-20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3000" b="1" u="heavy" spc="-5" dirty="0">
                <a:solidFill>
                  <a:srgbClr val="FF0000"/>
                </a:solidFill>
                <a:latin typeface="Calibri"/>
                <a:cs typeface="Calibri"/>
              </a:rPr>
              <a:t>ven</a:t>
            </a:r>
            <a:r>
              <a:rPr sz="3000" b="1" u="heavy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par</a:t>
            </a:r>
            <a:r>
              <a:rPr sz="3000" b="1" u="heavy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m</a:t>
            </a:r>
            <a:r>
              <a:rPr sz="3000" b="1" u="heavy" spc="-5" dirty="0">
                <a:solidFill>
                  <a:srgbClr val="FF0000"/>
                </a:solidFill>
                <a:latin typeface="Calibri"/>
                <a:cs typeface="Calibri"/>
              </a:rPr>
              <a:t>ete</a:t>
            </a:r>
            <a:r>
              <a:rPr sz="3000" b="1" u="heavy" spc="5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endParaRPr sz="30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2035"/>
              </a:spcBef>
              <a:buFont typeface="Symbol"/>
              <a:buChar char=""/>
              <a:tabLst>
                <a:tab pos="241935" algn="l"/>
              </a:tabLst>
            </a:pPr>
            <a:r>
              <a:rPr sz="2800" spc="-15" dirty="0">
                <a:latin typeface="Calibri"/>
                <a:cs typeface="Calibri"/>
              </a:rPr>
              <a:t>Power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P=</a:t>
            </a:r>
            <a:r>
              <a:rPr sz="2800" dirty="0">
                <a:latin typeface="Calibri"/>
                <a:cs typeface="Calibri"/>
              </a:rPr>
              <a:t>1</a:t>
            </a:r>
            <a:r>
              <a:rPr sz="2800" spc="-20" dirty="0">
                <a:latin typeface="Calibri"/>
                <a:cs typeface="Calibri"/>
              </a:rPr>
              <a:t>0mW</a:t>
            </a:r>
            <a:r>
              <a:rPr sz="2800" spc="-30" dirty="0">
                <a:latin typeface="Cambria Math"/>
                <a:cs typeface="Cambria Math"/>
              </a:rPr>
              <a:t>𝑃</a:t>
            </a:r>
            <a:r>
              <a:rPr sz="2800" spc="229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2800" spc="-140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libri"/>
                <a:cs typeface="Calibri"/>
              </a:rPr>
              <a:t>m</a:t>
            </a:r>
            <a:r>
              <a:rPr sz="2800" spc="-20" dirty="0">
                <a:latin typeface="Calibri"/>
                <a:cs typeface="Calibri"/>
              </a:rPr>
              <a:t>W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964"/>
              </a:spcBef>
            </a:pPr>
            <a:r>
              <a:rPr sz="2800" spc="-15" dirty="0">
                <a:latin typeface="Symbol"/>
                <a:cs typeface="Symbol"/>
              </a:rPr>
              <a:t></a:t>
            </a:r>
            <a:r>
              <a:rPr sz="2800" spc="-18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libri"/>
                <a:cs typeface="Calibri"/>
              </a:rPr>
              <a:t>D</a:t>
            </a:r>
            <a:r>
              <a:rPr sz="2800" spc="-15" dirty="0">
                <a:latin typeface="Calibri"/>
                <a:cs typeface="Calibri"/>
              </a:rPr>
              <a:t>iameter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d=1cm</a:t>
            </a:r>
            <a:r>
              <a:rPr sz="2800" spc="-25" dirty="0">
                <a:latin typeface="Cambria Math"/>
                <a:cs typeface="Cambria Math"/>
              </a:rPr>
              <a:t>⇒</a:t>
            </a:r>
            <a:r>
              <a:rPr sz="2800" spc="-10" dirty="0">
                <a:latin typeface="Calibri"/>
                <a:cs typeface="Calibri"/>
              </a:rPr>
              <a:t>w</a:t>
            </a:r>
            <a:r>
              <a:rPr sz="2800" spc="-20" dirty="0">
                <a:latin typeface="Calibri"/>
                <a:cs typeface="Calibri"/>
              </a:rPr>
              <a:t>=d/2=0.5</a:t>
            </a:r>
            <a:r>
              <a:rPr sz="2800" spc="0" dirty="0">
                <a:latin typeface="Calibri"/>
                <a:cs typeface="Calibri"/>
              </a:rPr>
              <a:t>c</a:t>
            </a:r>
            <a:r>
              <a:rPr sz="2800" spc="-15" dirty="0">
                <a:latin typeface="Calibri"/>
                <a:cs typeface="Calibri"/>
              </a:rPr>
              <a:t>m.</a:t>
            </a:r>
            <a:r>
              <a:rPr sz="2800" spc="-30" dirty="0">
                <a:latin typeface="Cambria Math"/>
                <a:cs typeface="Cambria Math"/>
              </a:rPr>
              <a:t>𝑑</a:t>
            </a:r>
            <a:r>
              <a:rPr sz="2800" spc="2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1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25" dirty="0">
                <a:latin typeface="Calibri"/>
                <a:cs typeface="Calibri"/>
              </a:rPr>
              <a:t>m</a:t>
            </a:r>
            <a:r>
              <a:rPr sz="2800" spc="145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⇒</a:t>
            </a:r>
            <a:r>
              <a:rPr sz="2800" spc="165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𝑤</a:t>
            </a:r>
            <a:r>
              <a:rPr sz="2800" spc="24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5" dirty="0">
                <a:latin typeface="Cambria Math"/>
                <a:cs typeface="Cambria Math"/>
              </a:rPr>
              <a:t> </a:t>
            </a:r>
            <a:r>
              <a:rPr sz="2800" spc="55" dirty="0">
                <a:latin typeface="Cambria Math"/>
                <a:cs typeface="Cambria Math"/>
              </a:rPr>
              <a:t>𝑑</a:t>
            </a:r>
            <a:r>
              <a:rPr sz="2800" spc="-20" dirty="0">
                <a:latin typeface="Cambria Math"/>
                <a:cs typeface="Cambria Math"/>
              </a:rPr>
              <a:t>/2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0</a:t>
            </a:r>
            <a:r>
              <a:rPr sz="2800" spc="-15" dirty="0">
                <a:latin typeface="Cambria Math"/>
                <a:cs typeface="Cambria Math"/>
              </a:rPr>
              <a:t>.5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30" dirty="0">
                <a:latin typeface="Calibri"/>
                <a:cs typeface="Calibri"/>
              </a:rPr>
              <a:t>m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  <a:p>
            <a:pPr marL="241300" indent="-228600">
              <a:lnSpc>
                <a:spcPct val="100000"/>
              </a:lnSpc>
              <a:spcBef>
                <a:spcPts val="1960"/>
              </a:spcBef>
              <a:buFont typeface="Symbol"/>
              <a:buChar char=""/>
              <a:tabLst>
                <a:tab pos="241935" algn="l"/>
              </a:tabLst>
            </a:pPr>
            <a:r>
              <a:rPr sz="2800" spc="-15" dirty="0">
                <a:latin typeface="Calibri"/>
                <a:cs typeface="Calibri"/>
              </a:rPr>
              <a:t>Gas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pre</a:t>
            </a:r>
            <a:r>
              <a:rPr sz="2800" spc="-5" dirty="0">
                <a:latin typeface="Calibri"/>
                <a:cs typeface="Calibri"/>
              </a:rPr>
              <a:t>s</a:t>
            </a:r>
            <a:r>
              <a:rPr sz="2800" spc="-10" dirty="0">
                <a:latin typeface="Calibri"/>
                <a:cs typeface="Calibri"/>
              </a:rPr>
              <a:t>s</a:t>
            </a:r>
            <a:r>
              <a:rPr sz="2800" spc="-20" dirty="0">
                <a:latin typeface="Calibri"/>
                <a:cs typeface="Calibri"/>
              </a:rPr>
              <a:t>ur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p=0.</a:t>
            </a:r>
            <a:r>
              <a:rPr sz="2800" dirty="0">
                <a:latin typeface="Calibri"/>
                <a:cs typeface="Calibri"/>
              </a:rPr>
              <a:t>1</a:t>
            </a:r>
            <a:r>
              <a:rPr sz="2800" spc="-15" dirty="0">
                <a:latin typeface="Calibri"/>
                <a:cs typeface="Calibri"/>
              </a:rPr>
              <a:t>mbar</a:t>
            </a:r>
            <a:r>
              <a:rPr sz="2800" spc="0" dirty="0">
                <a:latin typeface="Calibri"/>
                <a:cs typeface="Calibri"/>
              </a:rPr>
              <a:t>.</a:t>
            </a:r>
            <a:r>
              <a:rPr sz="2800" spc="-30" dirty="0">
                <a:latin typeface="Cambria Math"/>
                <a:cs typeface="Cambria Math"/>
              </a:rPr>
              <a:t>𝑝</a:t>
            </a:r>
            <a:r>
              <a:rPr sz="2800" spc="18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10" dirty="0">
                <a:latin typeface="Cambria Math"/>
                <a:cs typeface="Cambria Math"/>
              </a:rPr>
              <a:t>0</a:t>
            </a:r>
            <a:r>
              <a:rPr sz="2800" spc="-15" dirty="0">
                <a:latin typeface="Cambria Math"/>
                <a:cs typeface="Cambria Math"/>
              </a:rPr>
              <a:t>.1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mba</a:t>
            </a:r>
            <a:r>
              <a:rPr sz="2800" spc="-5" dirty="0">
                <a:latin typeface="Calibri"/>
                <a:cs typeface="Calibri"/>
              </a:rPr>
              <a:t>r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  <a:p>
            <a:pPr marL="241300" indent="-228600">
              <a:lnSpc>
                <a:spcPct val="100000"/>
              </a:lnSpc>
              <a:spcBef>
                <a:spcPts val="1964"/>
              </a:spcBef>
              <a:buFont typeface="Symbol"/>
              <a:buChar char="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Tempera</a:t>
            </a:r>
            <a:r>
              <a:rPr sz="2800" spc="0" dirty="0">
                <a:latin typeface="Calibri"/>
                <a:cs typeface="Calibri"/>
              </a:rPr>
              <a:t>t</a:t>
            </a:r>
            <a:r>
              <a:rPr sz="2800" spc="-20" dirty="0">
                <a:latin typeface="Calibri"/>
                <a:cs typeface="Calibri"/>
              </a:rPr>
              <a:t>ur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T=3</a:t>
            </a:r>
            <a:r>
              <a:rPr sz="2800" spc="-5" dirty="0">
                <a:latin typeface="Calibri"/>
                <a:cs typeface="Calibri"/>
              </a:rPr>
              <a:t>0</a:t>
            </a:r>
            <a:r>
              <a:rPr sz="2800" spc="-10" dirty="0">
                <a:latin typeface="Calibri"/>
                <a:cs typeface="Calibri"/>
              </a:rPr>
              <a:t>0</a:t>
            </a:r>
            <a:r>
              <a:rPr sz="2800" spc="-15" dirty="0">
                <a:latin typeface="Calibri"/>
                <a:cs typeface="Calibri"/>
              </a:rPr>
              <a:t>K</a:t>
            </a:r>
            <a:r>
              <a:rPr sz="2800" dirty="0">
                <a:latin typeface="Calibri"/>
                <a:cs typeface="Calibri"/>
              </a:rPr>
              <a:t>.</a:t>
            </a:r>
            <a:r>
              <a:rPr sz="2800" spc="-30" dirty="0">
                <a:latin typeface="Cambria Math"/>
                <a:cs typeface="Cambria Math"/>
              </a:rPr>
              <a:t>𝑇</a:t>
            </a:r>
            <a:r>
              <a:rPr sz="2800" spc="22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30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K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300" y="981384"/>
            <a:ext cx="6306820" cy="4286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Font typeface="Symbol"/>
              <a:buChar char="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Ex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ted-s</a:t>
            </a:r>
            <a:r>
              <a:rPr sz="2800" spc="-5" dirty="0">
                <a:latin typeface="Calibri"/>
                <a:cs typeface="Calibri"/>
              </a:rPr>
              <a:t>t</a:t>
            </a:r>
            <a:r>
              <a:rPr sz="2800" spc="-15" dirty="0">
                <a:latin typeface="Calibri"/>
                <a:cs typeface="Calibri"/>
              </a:rPr>
              <a:t>ate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ifetime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τe=20μs</a:t>
            </a:r>
            <a:r>
              <a:rPr sz="2800" spc="15" dirty="0">
                <a:latin typeface="Calibri"/>
                <a:cs typeface="Calibri"/>
              </a:rPr>
              <a:t>.</a:t>
            </a:r>
            <a:r>
              <a:rPr sz="2800" spc="-30" dirty="0">
                <a:latin typeface="Cambria Math"/>
                <a:cs typeface="Cambria Math"/>
              </a:rPr>
              <a:t>𝜏</a:t>
            </a:r>
            <a:r>
              <a:rPr sz="3000" baseline="-16666" dirty="0">
                <a:latin typeface="Calibri"/>
                <a:cs typeface="Calibri"/>
              </a:rPr>
              <a:t>e </a:t>
            </a:r>
            <a:r>
              <a:rPr sz="3000" spc="-30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2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2800" spc="-140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𝜇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1700" y="1618838"/>
            <a:ext cx="9221470" cy="3768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69900" indent="-228600">
              <a:lnSpc>
                <a:spcPct val="100000"/>
              </a:lnSpc>
              <a:buFont typeface="Symbol"/>
              <a:buChar char=""/>
              <a:tabLst>
                <a:tab pos="470534" algn="l"/>
              </a:tabLst>
            </a:pPr>
            <a:r>
              <a:rPr sz="2800" spc="-15" dirty="0">
                <a:latin typeface="Calibri"/>
                <a:cs typeface="Calibri"/>
              </a:rPr>
              <a:t>Col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0" dirty="0">
                <a:latin typeface="Calibri"/>
                <a:cs typeface="Calibri"/>
              </a:rPr>
              <a:t>is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on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cross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secti</a:t>
            </a:r>
            <a:r>
              <a:rPr sz="280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σb</a:t>
            </a:r>
            <a:r>
              <a:rPr sz="2800" spc="-10" dirty="0">
                <a:latin typeface="Calibri"/>
                <a:cs typeface="Calibri"/>
              </a:rPr>
              <a:t>=</a:t>
            </a:r>
            <a:r>
              <a:rPr sz="2800" spc="-15" dirty="0">
                <a:latin typeface="Calibri"/>
                <a:cs typeface="Calibri"/>
              </a:rPr>
              <a:t>1×10−16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20" dirty="0">
                <a:latin typeface="Calibri"/>
                <a:cs typeface="Calibri"/>
              </a:rPr>
              <a:t>m2</a:t>
            </a:r>
            <a:r>
              <a:rPr sz="2800" spc="20" dirty="0">
                <a:latin typeface="Calibri"/>
                <a:cs typeface="Calibri"/>
              </a:rPr>
              <a:t>.</a:t>
            </a:r>
            <a:r>
              <a:rPr sz="2800" spc="-229" dirty="0">
                <a:latin typeface="Cambria Math"/>
                <a:cs typeface="Cambria Math"/>
              </a:rPr>
              <a:t>𝜎</a:t>
            </a:r>
            <a:r>
              <a:rPr sz="3000" baseline="-16666" dirty="0">
                <a:latin typeface="Calibri"/>
                <a:cs typeface="Calibri"/>
              </a:rPr>
              <a:t>b </a:t>
            </a:r>
            <a:r>
              <a:rPr sz="3000" spc="-22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1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-60" baseline="29166" dirty="0">
                <a:latin typeface="Cambria Math"/>
                <a:cs typeface="Cambria Math"/>
              </a:rPr>
              <a:t>−</a:t>
            </a:r>
            <a:r>
              <a:rPr sz="3000" spc="60" baseline="29166" dirty="0">
                <a:latin typeface="Cambria Math"/>
                <a:cs typeface="Cambria Math"/>
              </a:rPr>
              <a:t>16</a:t>
            </a:r>
            <a:r>
              <a:rPr sz="3000" spc="202" baseline="29166" dirty="0">
                <a:latin typeface="Cambria Math"/>
                <a:cs typeface="Cambria Math"/>
              </a:rPr>
              <a:t> 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30" dirty="0">
                <a:latin typeface="Calibri"/>
                <a:cs typeface="Calibri"/>
              </a:rPr>
              <a:t>m</a:t>
            </a:r>
            <a:r>
              <a:rPr sz="3000" spc="44" baseline="29166" dirty="0">
                <a:latin typeface="Cambria Math"/>
                <a:cs typeface="Cambria Math"/>
              </a:rPr>
              <a:t>2</a:t>
            </a:r>
            <a:r>
              <a:rPr sz="3000" baseline="29166" dirty="0">
                <a:latin typeface="Cambria Math"/>
                <a:cs typeface="Cambria Math"/>
              </a:rPr>
              <a:t>.</a:t>
            </a:r>
            <a:endParaRPr sz="3000" baseline="29166">
              <a:latin typeface="Cambria Math"/>
              <a:cs typeface="Cambria Math"/>
            </a:endParaRPr>
          </a:p>
          <a:p>
            <a:pPr marL="1162685" algn="ctr">
              <a:lnSpc>
                <a:spcPct val="100000"/>
              </a:lnSpc>
              <a:spcBef>
                <a:spcPts val="1805"/>
              </a:spcBef>
            </a:pP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Step</a:t>
            </a:r>
            <a:r>
              <a:rPr sz="3000" b="1" u="heavy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spc="-20" dirty="0">
                <a:solidFill>
                  <a:srgbClr val="FF0000"/>
                </a:solidFill>
                <a:latin typeface="Calibri"/>
                <a:cs typeface="Calibri"/>
              </a:rPr>
              <a:t>2</a:t>
            </a:r>
            <a:r>
              <a:rPr sz="3000" b="1" u="heavy" dirty="0">
                <a:solidFill>
                  <a:srgbClr val="FF0000"/>
                </a:solidFill>
                <a:latin typeface="Calibri"/>
                <a:cs typeface="Calibri"/>
              </a:rPr>
              <a:t> – 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F</a:t>
            </a:r>
            <a:r>
              <a:rPr sz="3000" b="1" u="heavy" spc="-35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3000" b="1" u="heavy" dirty="0">
                <a:solidFill>
                  <a:srgbClr val="FF0000"/>
                </a:solidFill>
                <a:latin typeface="Calibri"/>
                <a:cs typeface="Calibri"/>
              </a:rPr>
              <a:t>ur</a:t>
            </a:r>
            <a:r>
              <a:rPr sz="3000" b="1" u="heavy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spc="-10" dirty="0">
                <a:solidFill>
                  <a:srgbClr val="FF0000"/>
                </a:solidFill>
                <a:latin typeface="Calibri"/>
                <a:cs typeface="Calibri"/>
              </a:rPr>
              <a:t>li</a:t>
            </a:r>
            <a:r>
              <a:rPr sz="3000" b="1" u="heavy" spc="-30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3000" b="1" u="heavy" spc="-5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3000" b="1" u="heavy" spc="5" dirty="0">
                <a:solidFill>
                  <a:srgbClr val="FF0000"/>
                </a:solidFill>
                <a:latin typeface="Calibri"/>
                <a:cs typeface="Calibri"/>
              </a:rPr>
              <a:t>w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idt</a:t>
            </a:r>
            <a:r>
              <a:rPr sz="3000" b="1" u="heavy" spc="-30" dirty="0">
                <a:solidFill>
                  <a:srgbClr val="FF0000"/>
                </a:solidFill>
                <a:latin typeface="Calibri"/>
                <a:cs typeface="Calibri"/>
              </a:rPr>
              <a:t>h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endParaRPr sz="3000">
              <a:latin typeface="Calibri"/>
              <a:cs typeface="Calibri"/>
            </a:endParaRPr>
          </a:p>
          <a:p>
            <a:pPr marL="361950" indent="-349250">
              <a:lnSpc>
                <a:spcPct val="100000"/>
              </a:lnSpc>
              <a:spcBef>
                <a:spcPts val="1880"/>
              </a:spcBef>
              <a:buFont typeface="Calibri"/>
              <a:buAutoNum type="arabicPeriod"/>
              <a:tabLst>
                <a:tab pos="362585" algn="l"/>
              </a:tabLst>
            </a:pPr>
            <a:r>
              <a:rPr sz="2800" spc="-25" dirty="0">
                <a:latin typeface="Calibri"/>
                <a:cs typeface="Calibri"/>
              </a:rPr>
              <a:t>Do</a:t>
            </a:r>
            <a:r>
              <a:rPr sz="2800" spc="-10" dirty="0">
                <a:latin typeface="Calibri"/>
                <a:cs typeface="Calibri"/>
              </a:rPr>
              <a:t>p</a:t>
            </a:r>
            <a:r>
              <a:rPr sz="2800" spc="-20" dirty="0">
                <a:latin typeface="Calibri"/>
                <a:cs typeface="Calibri"/>
              </a:rPr>
              <a:t>p</a:t>
            </a:r>
            <a:r>
              <a:rPr sz="2800" spc="-10" dirty="0">
                <a:latin typeface="Calibri"/>
                <a:cs typeface="Calibri"/>
              </a:rPr>
              <a:t>ler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libri"/>
                <a:cs typeface="Calibri"/>
              </a:rPr>
              <a:t>(</a:t>
            </a:r>
            <a:r>
              <a:rPr sz="2800" spc="-25" dirty="0">
                <a:latin typeface="Calibri"/>
                <a:cs typeface="Calibri"/>
              </a:rPr>
              <a:t>CH</a:t>
            </a:r>
            <a:r>
              <a:rPr sz="2800" dirty="0">
                <a:latin typeface="Calibri"/>
                <a:cs typeface="Calibri"/>
              </a:rPr>
              <a:t>4</a:t>
            </a:r>
            <a:r>
              <a:rPr sz="3000" spc="60" baseline="-16666" dirty="0">
                <a:latin typeface="Cambria Math"/>
                <a:cs typeface="Cambria Math"/>
              </a:rPr>
              <a:t>4</a:t>
            </a:r>
            <a:r>
              <a:rPr sz="3000" baseline="-16666" dirty="0">
                <a:latin typeface="Cambria Math"/>
                <a:cs typeface="Cambria Math"/>
              </a:rPr>
              <a:t> </a:t>
            </a:r>
            <a:r>
              <a:rPr sz="3000" spc="-202" baseline="-16666" dirty="0">
                <a:latin typeface="Cambria Math"/>
                <a:cs typeface="Cambria Math"/>
              </a:rPr>
              <a:t> </a:t>
            </a:r>
            <a:r>
              <a:rPr sz="2800" spc="-15" dirty="0">
                <a:latin typeface="Calibri"/>
                <a:cs typeface="Calibri"/>
              </a:rPr>
              <a:t>mass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m=1</a:t>
            </a:r>
            <a:r>
              <a:rPr sz="2800" spc="-10" dirty="0">
                <a:latin typeface="Calibri"/>
                <a:cs typeface="Calibri"/>
              </a:rPr>
              <a:t>6</a:t>
            </a:r>
            <a:r>
              <a:rPr sz="2800" spc="-5" dirty="0">
                <a:latin typeface="Calibri"/>
                <a:cs typeface="Calibri"/>
              </a:rPr>
              <a:t>u</a:t>
            </a:r>
            <a:r>
              <a:rPr sz="2800" spc="-30" dirty="0">
                <a:latin typeface="Cambria Math"/>
                <a:cs typeface="Cambria Math"/>
              </a:rPr>
              <a:t>𝑚</a:t>
            </a:r>
            <a:r>
              <a:rPr sz="2800" spc="22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6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45" dirty="0">
                <a:latin typeface="Cambria Math"/>
                <a:cs typeface="Cambria Math"/>
              </a:rPr>
              <a:t>𝑢</a:t>
            </a:r>
            <a:r>
              <a:rPr sz="2800" spc="-10" dirty="0">
                <a:latin typeface="Calibri"/>
                <a:cs typeface="Calibri"/>
              </a:rPr>
              <a:t>):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815"/>
              </a:spcBef>
            </a:pPr>
            <a:r>
              <a:rPr sz="2800" spc="-20" dirty="0">
                <a:latin typeface="Calibri"/>
                <a:cs typeface="Calibri"/>
              </a:rPr>
              <a:t>Δ</a:t>
            </a:r>
            <a:r>
              <a:rPr sz="2800" spc="-10" dirty="0">
                <a:latin typeface="Calibri"/>
                <a:cs typeface="Calibri"/>
              </a:rPr>
              <a:t>ν</a:t>
            </a:r>
            <a:r>
              <a:rPr sz="2800" spc="-15" dirty="0">
                <a:latin typeface="Calibri"/>
                <a:cs typeface="Calibri"/>
              </a:rPr>
              <a:t>D≈140MHz.</a:t>
            </a:r>
            <a:endParaRPr sz="2800">
              <a:latin typeface="Calibri"/>
              <a:cs typeface="Calibri"/>
            </a:endParaRPr>
          </a:p>
          <a:p>
            <a:pPr marL="1165225" algn="ctr">
              <a:lnSpc>
                <a:spcPct val="100000"/>
              </a:lnSpc>
              <a:spcBef>
                <a:spcPts val="1810"/>
              </a:spcBef>
            </a:pPr>
            <a:r>
              <a:rPr sz="2800" spc="-5" dirty="0">
                <a:latin typeface="Cambria Math"/>
                <a:cs typeface="Cambria Math"/>
              </a:rPr>
              <a:t>𝛥</a:t>
            </a:r>
            <a:r>
              <a:rPr sz="2800" spc="-90" dirty="0">
                <a:latin typeface="Cambria Math"/>
                <a:cs typeface="Cambria Math"/>
              </a:rPr>
              <a:t>𝜈</a:t>
            </a:r>
            <a:r>
              <a:rPr sz="3000" baseline="-16666" dirty="0">
                <a:latin typeface="Calibri"/>
                <a:cs typeface="Calibri"/>
              </a:rPr>
              <a:t>D </a:t>
            </a:r>
            <a:r>
              <a:rPr sz="3000" spc="-22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≈</a:t>
            </a:r>
            <a:r>
              <a:rPr sz="2800" spc="17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14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2800" spc="-145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libri"/>
                <a:cs typeface="Calibri"/>
              </a:rPr>
              <a:t>MH</a:t>
            </a:r>
            <a:r>
              <a:rPr sz="2800" spc="-5" dirty="0">
                <a:latin typeface="Calibri"/>
                <a:cs typeface="Calibri"/>
              </a:rPr>
              <a:t>z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  <a:p>
            <a:pPr marL="361950" indent="-349250">
              <a:lnSpc>
                <a:spcPct val="100000"/>
              </a:lnSpc>
              <a:spcBef>
                <a:spcPts val="1645"/>
              </a:spcBef>
              <a:buFont typeface="Calibri"/>
              <a:buAutoNum type="arabicPeriod" startAt="2"/>
              <a:tabLst>
                <a:tab pos="362585" algn="l"/>
              </a:tabLst>
            </a:pP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spc="-15" dirty="0">
                <a:latin typeface="Calibri"/>
                <a:cs typeface="Calibri"/>
              </a:rPr>
              <a:t>ransi</a:t>
            </a:r>
            <a:r>
              <a:rPr sz="2800" spc="-5" dirty="0">
                <a:latin typeface="Calibri"/>
                <a:cs typeface="Calibri"/>
              </a:rPr>
              <a:t>t-</a:t>
            </a:r>
            <a:r>
              <a:rPr sz="2800" spc="-15" dirty="0">
                <a:latin typeface="Calibri"/>
                <a:cs typeface="Calibri"/>
              </a:rPr>
              <a:t>time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Δ</a:t>
            </a:r>
            <a:r>
              <a:rPr sz="2800" spc="-15" dirty="0">
                <a:latin typeface="Calibri"/>
                <a:cs typeface="Calibri"/>
              </a:rPr>
              <a:t>νt</a:t>
            </a:r>
            <a:r>
              <a:rPr sz="2800" spc="-5" dirty="0">
                <a:latin typeface="Calibri"/>
                <a:cs typeface="Calibri"/>
              </a:rPr>
              <a:t>r</a:t>
            </a:r>
            <a:r>
              <a:rPr sz="2800" spc="-5" dirty="0">
                <a:latin typeface="Cambria Math"/>
                <a:cs typeface="Cambria Math"/>
              </a:rPr>
              <a:t>𝛥</a:t>
            </a:r>
            <a:r>
              <a:rPr sz="2800" spc="-90" dirty="0">
                <a:latin typeface="Cambria Math"/>
                <a:cs typeface="Cambria Math"/>
              </a:rPr>
              <a:t>𝜈</a:t>
            </a:r>
            <a:r>
              <a:rPr sz="3000" baseline="-16666" dirty="0">
                <a:latin typeface="Calibri"/>
                <a:cs typeface="Calibri"/>
              </a:rPr>
              <a:t>tr</a:t>
            </a:r>
            <a:endParaRPr sz="3000" baseline="-16666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092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b="0" u="none" spc="-20" dirty="0">
                <a:solidFill>
                  <a:srgbClr val="000000"/>
                </a:solidFill>
                <a:latin typeface="Calibri"/>
                <a:cs typeface="Calibri"/>
              </a:rPr>
              <a:t>Δ</a:t>
            </a:r>
            <a:r>
              <a:rPr sz="2800" b="0" u="none" spc="-10" dirty="0">
                <a:solidFill>
                  <a:srgbClr val="000000"/>
                </a:solidFill>
                <a:latin typeface="Calibri"/>
                <a:cs typeface="Calibri"/>
              </a:rPr>
              <a:t>ν</a:t>
            </a:r>
            <a:r>
              <a:rPr sz="2800" b="0" u="none" spc="-15" dirty="0">
                <a:solidFill>
                  <a:srgbClr val="000000"/>
                </a:solidFill>
                <a:latin typeface="Calibri"/>
                <a:cs typeface="Calibri"/>
              </a:rPr>
              <a:t>tr≈0.798ˉvπwˉv</a:t>
            </a:r>
            <a:r>
              <a:rPr sz="2800" b="0" u="none" spc="-10" dirty="0">
                <a:solidFill>
                  <a:srgbClr val="000000"/>
                </a:solidFill>
                <a:latin typeface="Calibri"/>
                <a:cs typeface="Calibri"/>
              </a:rPr>
              <a:t>=</a:t>
            </a:r>
            <a:r>
              <a:rPr sz="2800" b="0" u="none" spc="-15" dirty="0">
                <a:solidFill>
                  <a:srgbClr val="000000"/>
                </a:solidFill>
                <a:latin typeface="Calibri"/>
                <a:cs typeface="Calibri"/>
              </a:rPr>
              <a:t>5×104cm</a:t>
            </a:r>
            <a:r>
              <a:rPr sz="2800" b="0" u="none" spc="-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800" b="0" u="none" spc="-10" dirty="0">
                <a:solidFill>
                  <a:srgbClr val="000000"/>
                </a:solidFill>
                <a:latin typeface="Calibri"/>
                <a:cs typeface="Calibri"/>
              </a:rPr>
              <a:t>s</a:t>
            </a:r>
            <a:r>
              <a:rPr sz="2800" b="0" u="none" spc="-15" dirty="0">
                <a:solidFill>
                  <a:srgbClr val="000000"/>
                </a:solidFill>
                <a:latin typeface="Calibri"/>
                <a:cs typeface="Calibri"/>
              </a:rPr>
              <a:t>−1=25kHz.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428736" y="1843728"/>
            <a:ext cx="970280" cy="4387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5" dirty="0">
                <a:latin typeface="Cambria Math"/>
                <a:cs typeface="Cambria Math"/>
              </a:rPr>
              <a:t>𝛥</a:t>
            </a:r>
            <a:r>
              <a:rPr sz="2800" spc="-85" dirty="0">
                <a:latin typeface="Cambria Math"/>
                <a:cs typeface="Cambria Math"/>
              </a:rPr>
              <a:t>𝜈</a:t>
            </a:r>
            <a:r>
              <a:rPr sz="3000" baseline="-16666" dirty="0">
                <a:latin typeface="Calibri"/>
                <a:cs typeface="Calibri"/>
              </a:rPr>
              <a:t>tr </a:t>
            </a:r>
            <a:r>
              <a:rPr sz="3000" spc="-15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≈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90050" y="2082996"/>
            <a:ext cx="49847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35" dirty="0">
                <a:latin typeface="Cambria Math"/>
                <a:cs typeface="Cambria Math"/>
              </a:rPr>
              <a:t>𝜋𝑤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484247" y="2031370"/>
            <a:ext cx="1123315" cy="0"/>
          </a:xfrm>
          <a:custGeom>
            <a:avLst/>
            <a:gdLst/>
            <a:ahLst/>
            <a:cxnLst/>
            <a:rect l="l" t="t" r="r" b="b"/>
            <a:pathLst>
              <a:path w="1123314">
                <a:moveTo>
                  <a:pt x="0" y="0"/>
                </a:moveTo>
                <a:lnTo>
                  <a:pt x="1123187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471534" y="1573598"/>
            <a:ext cx="3133725" cy="396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200" spc="-37" baseline="4960" dirty="0">
                <a:latin typeface="Cambria Math"/>
                <a:cs typeface="Cambria Math"/>
              </a:rPr>
              <a:t>0</a:t>
            </a:r>
            <a:r>
              <a:rPr sz="4200" spc="-15" baseline="4960" dirty="0">
                <a:latin typeface="Cambria Math"/>
                <a:cs typeface="Cambria Math"/>
              </a:rPr>
              <a:t>.</a:t>
            </a:r>
            <a:r>
              <a:rPr sz="4200" spc="-37" baseline="4960" dirty="0">
                <a:latin typeface="Cambria Math"/>
                <a:cs typeface="Cambria Math"/>
              </a:rPr>
              <a:t>79</a:t>
            </a:r>
            <a:r>
              <a:rPr sz="4200" spc="-30" baseline="4960" dirty="0">
                <a:latin typeface="Cambria Math"/>
                <a:cs typeface="Cambria Math"/>
              </a:rPr>
              <a:t>8</a:t>
            </a:r>
            <a:r>
              <a:rPr sz="4200" spc="-202" baseline="4960" dirty="0">
                <a:latin typeface="Cambria Math"/>
                <a:cs typeface="Cambria Math"/>
              </a:rPr>
              <a:t> </a:t>
            </a:r>
            <a:r>
              <a:rPr sz="4200" spc="-1664" baseline="4960" dirty="0">
                <a:latin typeface="Cambria Math"/>
                <a:cs typeface="Cambria Math"/>
              </a:rPr>
              <a:t>𝑣</a:t>
            </a:r>
            <a:r>
              <a:rPr sz="4200" spc="-22" baseline="4960" dirty="0">
                <a:latin typeface="Cambria Math"/>
                <a:cs typeface="Cambria Math"/>
              </a:rPr>
              <a:t>‾</a:t>
            </a:r>
            <a:r>
              <a:rPr sz="4200" spc="450" baseline="4960" dirty="0">
                <a:latin typeface="Cambria Math"/>
                <a:cs typeface="Cambria Math"/>
              </a:rPr>
              <a:t> </a:t>
            </a:r>
            <a:r>
              <a:rPr sz="2000" spc="-790" dirty="0">
                <a:latin typeface="Cambria Math"/>
                <a:cs typeface="Cambria Math"/>
              </a:rPr>
              <a:t>𝑣</a:t>
            </a:r>
            <a:r>
              <a:rPr sz="3000" baseline="1388" dirty="0">
                <a:latin typeface="Cambria Math"/>
                <a:cs typeface="Cambria Math"/>
              </a:rPr>
              <a:t>‾</a:t>
            </a:r>
            <a:r>
              <a:rPr sz="3000" spc="-367" baseline="1388" dirty="0">
                <a:latin typeface="Cambria Math"/>
                <a:cs typeface="Cambria Math"/>
              </a:rPr>
              <a:t> </a:t>
            </a:r>
            <a:r>
              <a:rPr sz="2000" spc="-55" dirty="0">
                <a:latin typeface="Cambria Math"/>
                <a:cs typeface="Cambria Math"/>
              </a:rPr>
              <a:t>=</a:t>
            </a:r>
            <a:r>
              <a:rPr sz="2000" spc="40" dirty="0">
                <a:latin typeface="Cambria Math"/>
                <a:cs typeface="Cambria Math"/>
              </a:rPr>
              <a:t>5</a:t>
            </a:r>
            <a:r>
              <a:rPr sz="2000" spc="-5" dirty="0">
                <a:latin typeface="Cambria Math"/>
                <a:cs typeface="Cambria Math"/>
              </a:rPr>
              <a:t>×</a:t>
            </a:r>
            <a:r>
              <a:rPr sz="2000" spc="40" dirty="0">
                <a:latin typeface="Cambria Math"/>
                <a:cs typeface="Cambria Math"/>
              </a:rPr>
              <a:t>1</a:t>
            </a:r>
            <a:r>
              <a:rPr sz="2000" spc="30" dirty="0">
                <a:latin typeface="Cambria Math"/>
                <a:cs typeface="Cambria Math"/>
              </a:rPr>
              <a:t>0</a:t>
            </a:r>
            <a:r>
              <a:rPr sz="2475" spc="89" baseline="25252" dirty="0">
                <a:latin typeface="Cambria Math"/>
                <a:cs typeface="Cambria Math"/>
              </a:rPr>
              <a:t>4</a:t>
            </a:r>
            <a:r>
              <a:rPr sz="2475" spc="82" baseline="25252" dirty="0">
                <a:latin typeface="Cambria Math"/>
                <a:cs typeface="Cambria Math"/>
              </a:rPr>
              <a:t> </a:t>
            </a:r>
            <a:r>
              <a:rPr sz="2000" spc="-10" dirty="0">
                <a:latin typeface="Calibri"/>
                <a:cs typeface="Calibri"/>
              </a:rPr>
              <a:t>c</a:t>
            </a:r>
            <a:r>
              <a:rPr sz="2000" dirty="0">
                <a:latin typeface="Calibri"/>
                <a:cs typeface="Calibri"/>
              </a:rPr>
              <a:t>m </a:t>
            </a:r>
            <a:r>
              <a:rPr sz="2000" spc="-10" dirty="0">
                <a:latin typeface="Calibri"/>
                <a:cs typeface="Calibri"/>
              </a:rPr>
              <a:t>s</a:t>
            </a:r>
            <a:r>
              <a:rPr sz="2475" spc="-7" baseline="25252" dirty="0">
                <a:latin typeface="Cambria Math"/>
                <a:cs typeface="Cambria Math"/>
              </a:rPr>
              <a:t>−</a:t>
            </a:r>
            <a:r>
              <a:rPr sz="2475" spc="89" baseline="25252" dirty="0">
                <a:latin typeface="Cambria Math"/>
                <a:cs typeface="Cambria Math"/>
              </a:rPr>
              <a:t>1</a:t>
            </a:r>
            <a:endParaRPr sz="2475" baseline="25252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507866" y="1843728"/>
            <a:ext cx="29083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5" dirty="0">
                <a:latin typeface="Cambria Math"/>
                <a:cs typeface="Cambria Math"/>
              </a:rPr>
              <a:t>=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685919" y="1843728"/>
            <a:ext cx="1075690" cy="3905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5" dirty="0">
                <a:latin typeface="Cambria Math"/>
                <a:cs typeface="Cambria Math"/>
              </a:rPr>
              <a:t>2</a:t>
            </a:r>
            <a:r>
              <a:rPr sz="2800" spc="-20" dirty="0">
                <a:latin typeface="Cambria Math"/>
                <a:cs typeface="Cambria Math"/>
              </a:rPr>
              <a:t>5</a:t>
            </a:r>
            <a:r>
              <a:rPr sz="2800" spc="-140" dirty="0">
                <a:latin typeface="Cambria Math"/>
                <a:cs typeface="Cambria Math"/>
              </a:rPr>
              <a:t> </a:t>
            </a:r>
            <a:r>
              <a:rPr sz="2800" spc="-15" dirty="0">
                <a:latin typeface="Calibri"/>
                <a:cs typeface="Calibri"/>
              </a:rPr>
              <a:t>kH</a:t>
            </a:r>
            <a:r>
              <a:rPr sz="2800" spc="-20" dirty="0">
                <a:latin typeface="Calibri"/>
                <a:cs typeface="Calibri"/>
              </a:rPr>
              <a:t>z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01700" y="2650740"/>
            <a:ext cx="3150870" cy="1037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15" dirty="0">
                <a:latin typeface="Calibri"/>
                <a:cs typeface="Calibri"/>
              </a:rPr>
              <a:t>3.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Natural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815"/>
              </a:spcBef>
            </a:pPr>
            <a:r>
              <a:rPr sz="2800" spc="-20" dirty="0">
                <a:latin typeface="Calibri"/>
                <a:cs typeface="Calibri"/>
              </a:rPr>
              <a:t>Δ</a:t>
            </a:r>
            <a:r>
              <a:rPr sz="2800" spc="-10" dirty="0">
                <a:latin typeface="Calibri"/>
                <a:cs typeface="Calibri"/>
              </a:rPr>
              <a:t>ν</a:t>
            </a:r>
            <a:r>
              <a:rPr sz="2800" spc="-15" dirty="0">
                <a:latin typeface="Calibri"/>
                <a:cs typeface="Calibri"/>
              </a:rPr>
              <a:t>nat=1</a:t>
            </a:r>
            <a:r>
              <a:rPr sz="2800" spc="-10" dirty="0">
                <a:latin typeface="Calibri"/>
                <a:cs typeface="Calibri"/>
              </a:rPr>
              <a:t>2</a:t>
            </a:r>
            <a:r>
              <a:rPr sz="2800" spc="-15" dirty="0">
                <a:latin typeface="Calibri"/>
                <a:cs typeface="Calibri"/>
              </a:rPr>
              <a:t>πτe=8.0</a:t>
            </a:r>
            <a:r>
              <a:rPr sz="2800" spc="-10" dirty="0">
                <a:latin typeface="Calibri"/>
                <a:cs typeface="Calibri"/>
              </a:rPr>
              <a:t>kHz.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322194" y="4180283"/>
            <a:ext cx="1817370" cy="6203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0" dirty="0">
                <a:latin typeface="Cambria Math"/>
                <a:cs typeface="Cambria Math"/>
              </a:rPr>
              <a:t>𝛥</a:t>
            </a:r>
            <a:r>
              <a:rPr sz="2800" spc="-90" dirty="0">
                <a:latin typeface="Cambria Math"/>
                <a:cs typeface="Cambria Math"/>
              </a:rPr>
              <a:t>𝜈</a:t>
            </a:r>
            <a:r>
              <a:rPr sz="3000" baseline="-16666" dirty="0">
                <a:latin typeface="Calibri"/>
                <a:cs typeface="Calibri"/>
              </a:rPr>
              <a:t>nat </a:t>
            </a:r>
            <a:r>
              <a:rPr sz="3000" spc="-22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4200" spc="-37" baseline="-37698" dirty="0">
                <a:latin typeface="Cambria Math"/>
                <a:cs typeface="Cambria Math"/>
              </a:rPr>
              <a:t>2</a:t>
            </a:r>
            <a:r>
              <a:rPr sz="4200" spc="37" baseline="-37698" dirty="0">
                <a:latin typeface="Cambria Math"/>
                <a:cs typeface="Cambria Math"/>
              </a:rPr>
              <a:t>𝜋</a:t>
            </a:r>
            <a:r>
              <a:rPr sz="4200" spc="-44" baseline="-37698" dirty="0">
                <a:latin typeface="Cambria Math"/>
                <a:cs typeface="Cambria Math"/>
              </a:rPr>
              <a:t>𝜏</a:t>
            </a:r>
            <a:endParaRPr sz="4200" baseline="-37698">
              <a:latin typeface="Cambria Math"/>
              <a:cs typeface="Cambria Math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797427" y="3910535"/>
            <a:ext cx="22225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0" dirty="0">
                <a:latin typeface="Cambria Math"/>
                <a:cs typeface="Cambria Math"/>
              </a:rPr>
              <a:t>1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114419" y="4578482"/>
            <a:ext cx="152400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e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5549524" y="4367915"/>
            <a:ext cx="720090" cy="0"/>
          </a:xfrm>
          <a:custGeom>
            <a:avLst/>
            <a:gdLst/>
            <a:ahLst/>
            <a:cxnLst/>
            <a:rect l="l" t="t" r="r" b="b"/>
            <a:pathLst>
              <a:path w="720089">
                <a:moveTo>
                  <a:pt x="0" y="0"/>
                </a:moveTo>
                <a:lnTo>
                  <a:pt x="719638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6355465" y="4180275"/>
            <a:ext cx="1512570" cy="3905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8</a:t>
            </a:r>
            <a:r>
              <a:rPr sz="2800" spc="-15" dirty="0">
                <a:latin typeface="Cambria Math"/>
                <a:cs typeface="Cambria Math"/>
              </a:rPr>
              <a:t>.0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15" dirty="0">
                <a:latin typeface="Calibri"/>
                <a:cs typeface="Calibri"/>
              </a:rPr>
              <a:t>kH</a:t>
            </a:r>
            <a:r>
              <a:rPr sz="2800" spc="-10" dirty="0">
                <a:latin typeface="Calibri"/>
                <a:cs typeface="Calibri"/>
              </a:rPr>
              <a:t>z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901700" y="5057773"/>
            <a:ext cx="184340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15" dirty="0">
                <a:latin typeface="Calibri"/>
                <a:cs typeface="Calibri"/>
              </a:rPr>
              <a:t>4.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Co</a:t>
            </a:r>
            <a:r>
              <a:rPr sz="2800" spc="-5" dirty="0">
                <a:latin typeface="Calibri"/>
                <a:cs typeface="Calibri"/>
              </a:rPr>
              <a:t>l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25" dirty="0">
                <a:latin typeface="Calibri"/>
                <a:cs typeface="Calibri"/>
              </a:rPr>
              <a:t>n</a:t>
            </a:r>
            <a:r>
              <a:rPr sz="2800" spc="-10" dirty="0">
                <a:latin typeface="Calibri"/>
                <a:cs typeface="Calibri"/>
              </a:rPr>
              <a:t>al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915765"/>
            <a:ext cx="8521700" cy="11004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53900"/>
              </a:lnSpc>
            </a:pPr>
            <a:r>
              <a:rPr sz="2800" i="1" spc="-20" dirty="0">
                <a:latin typeface="Calibri"/>
                <a:cs typeface="Calibri"/>
              </a:rPr>
              <a:t>Number</a:t>
            </a:r>
            <a:r>
              <a:rPr sz="2800" i="1" spc="-80" dirty="0">
                <a:latin typeface="Times New Roman"/>
                <a:cs typeface="Times New Roman"/>
              </a:rPr>
              <a:t> </a:t>
            </a:r>
            <a:r>
              <a:rPr sz="2800" i="1" spc="-5" dirty="0">
                <a:latin typeface="Calibri"/>
                <a:cs typeface="Calibri"/>
              </a:rPr>
              <a:t>d</a:t>
            </a:r>
            <a:r>
              <a:rPr sz="2800" i="1" spc="-15" dirty="0">
                <a:latin typeface="Calibri"/>
                <a:cs typeface="Calibri"/>
              </a:rPr>
              <a:t>ensity</a:t>
            </a:r>
            <a:r>
              <a:rPr sz="2800" i="1" spc="-5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n=2</a:t>
            </a:r>
            <a:r>
              <a:rPr sz="2800" spc="-5" dirty="0">
                <a:latin typeface="Calibri"/>
                <a:cs typeface="Calibri"/>
              </a:rPr>
              <a:t>.</a:t>
            </a:r>
            <a:r>
              <a:rPr sz="2800" spc="-15" dirty="0">
                <a:latin typeface="Calibri"/>
                <a:cs typeface="Calibri"/>
              </a:rPr>
              <a:t>42×1014cm−3</a:t>
            </a:r>
            <a:r>
              <a:rPr sz="2800" spc="15" dirty="0">
                <a:latin typeface="Calibri"/>
                <a:cs typeface="Calibri"/>
              </a:rPr>
              <a:t>.</a:t>
            </a:r>
            <a:r>
              <a:rPr sz="2800" spc="-30" dirty="0">
                <a:latin typeface="Cambria Math"/>
                <a:cs typeface="Cambria Math"/>
              </a:rPr>
              <a:t>𝑛</a:t>
            </a:r>
            <a:r>
              <a:rPr sz="2800" spc="2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2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4</a:t>
            </a:r>
            <a:r>
              <a:rPr sz="2800" spc="-20" dirty="0">
                <a:latin typeface="Cambria Math"/>
                <a:cs typeface="Cambria Math"/>
              </a:rPr>
              <a:t>2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80" dirty="0">
                <a:latin typeface="Cambria Math"/>
                <a:cs typeface="Cambria Math"/>
              </a:rPr>
              <a:t>0</a:t>
            </a:r>
            <a:r>
              <a:rPr sz="3000" spc="60" baseline="29166" dirty="0">
                <a:latin typeface="Cambria Math"/>
                <a:cs typeface="Cambria Math"/>
              </a:rPr>
              <a:t>14</a:t>
            </a:r>
            <a:r>
              <a:rPr sz="3000" spc="225" baseline="29166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libri"/>
                <a:cs typeface="Calibri"/>
              </a:rPr>
              <a:t>cm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232" baseline="29166" dirty="0">
                <a:latin typeface="Cambria Math"/>
                <a:cs typeface="Cambria Math"/>
              </a:rPr>
              <a:t>3</a:t>
            </a:r>
            <a:r>
              <a:rPr sz="2800" spc="-10" dirty="0">
                <a:latin typeface="Cambria Math"/>
                <a:cs typeface="Cambria Math"/>
              </a:rPr>
              <a:t>. </a:t>
            </a:r>
            <a:r>
              <a:rPr sz="2800" spc="-20" dirty="0">
                <a:latin typeface="Calibri"/>
                <a:cs typeface="Calibri"/>
              </a:rPr>
              <a:t>Δ</a:t>
            </a:r>
            <a:r>
              <a:rPr sz="2800" spc="-10" dirty="0">
                <a:latin typeface="Calibri"/>
                <a:cs typeface="Calibri"/>
              </a:rPr>
              <a:t>ν</a:t>
            </a:r>
            <a:r>
              <a:rPr sz="2800" spc="-15" dirty="0">
                <a:latin typeface="Calibri"/>
                <a:cs typeface="Calibri"/>
              </a:rPr>
              <a:t>coll=nσbˉvπ=3</a:t>
            </a:r>
            <a:r>
              <a:rPr sz="2800" spc="-5" dirty="0">
                <a:latin typeface="Calibri"/>
                <a:cs typeface="Calibri"/>
              </a:rPr>
              <a:t>.</a:t>
            </a:r>
            <a:r>
              <a:rPr sz="2800" spc="-15" dirty="0">
                <a:latin typeface="Calibri"/>
                <a:cs typeface="Calibri"/>
              </a:rPr>
              <a:t>9</a:t>
            </a:r>
            <a:r>
              <a:rPr sz="2800" spc="-10" dirty="0">
                <a:latin typeface="Calibri"/>
                <a:cs typeface="Calibri"/>
              </a:rPr>
              <a:t>k</a:t>
            </a:r>
            <a:r>
              <a:rPr sz="2800" spc="-15" dirty="0">
                <a:latin typeface="Calibri"/>
                <a:cs typeface="Calibri"/>
              </a:rPr>
              <a:t>Hz.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300866" y="2492952"/>
            <a:ext cx="1158240" cy="4387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200" spc="-7" baseline="11904" dirty="0">
                <a:latin typeface="Cambria Math"/>
                <a:cs typeface="Cambria Math"/>
              </a:rPr>
              <a:t>𝛥</a:t>
            </a:r>
            <a:r>
              <a:rPr sz="4200" spc="-135" baseline="11904" dirty="0">
                <a:latin typeface="Cambria Math"/>
                <a:cs typeface="Cambria Math"/>
              </a:rPr>
              <a:t>𝜈</a:t>
            </a:r>
            <a:r>
              <a:rPr sz="2000" dirty="0">
                <a:latin typeface="Calibri"/>
                <a:cs typeface="Calibri"/>
              </a:rPr>
              <a:t>coll 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4200" spc="-37" baseline="11904" dirty="0">
                <a:latin typeface="Cambria Math"/>
                <a:cs typeface="Cambria Math"/>
              </a:rPr>
              <a:t>=</a:t>
            </a:r>
            <a:endParaRPr sz="4200" baseline="11904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532259" y="2223204"/>
            <a:ext cx="753110" cy="4387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20" dirty="0">
                <a:latin typeface="Cambria Math"/>
                <a:cs typeface="Cambria Math"/>
              </a:rPr>
              <a:t>𝑛</a:t>
            </a:r>
            <a:r>
              <a:rPr sz="2800" spc="-229" dirty="0">
                <a:latin typeface="Cambria Math"/>
                <a:cs typeface="Cambria Math"/>
              </a:rPr>
              <a:t>𝜎</a:t>
            </a:r>
            <a:r>
              <a:rPr sz="3000" spc="179" baseline="-16666" dirty="0">
                <a:latin typeface="Calibri"/>
                <a:cs typeface="Calibri"/>
              </a:rPr>
              <a:t>b</a:t>
            </a:r>
            <a:r>
              <a:rPr sz="2800" spc="-1110" dirty="0">
                <a:latin typeface="Cambria Math"/>
                <a:cs typeface="Cambria Math"/>
              </a:rPr>
              <a:t>𝑣</a:t>
            </a:r>
            <a:r>
              <a:rPr sz="2800" spc="-15" dirty="0">
                <a:latin typeface="Cambria Math"/>
                <a:cs typeface="Cambria Math"/>
              </a:rPr>
              <a:t>‾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795911" y="2732220"/>
            <a:ext cx="23622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30" dirty="0">
                <a:latin typeface="Cambria Math"/>
                <a:cs typeface="Cambria Math"/>
              </a:rPr>
              <a:t>𝜋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544951" y="2680594"/>
            <a:ext cx="746125" cy="0"/>
          </a:xfrm>
          <a:custGeom>
            <a:avLst/>
            <a:gdLst/>
            <a:ahLst/>
            <a:cxnLst/>
            <a:rect l="l" t="t" r="r" b="b"/>
            <a:pathLst>
              <a:path w="746125">
                <a:moveTo>
                  <a:pt x="0" y="0"/>
                </a:moveTo>
                <a:lnTo>
                  <a:pt x="745546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376802" y="2492952"/>
            <a:ext cx="1512570" cy="3905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10" dirty="0">
                <a:latin typeface="Cambria Math"/>
                <a:cs typeface="Cambria Math"/>
              </a:rPr>
              <a:t>3</a:t>
            </a:r>
            <a:r>
              <a:rPr sz="2800" spc="-15" dirty="0">
                <a:latin typeface="Cambria Math"/>
                <a:cs typeface="Cambria Math"/>
              </a:rPr>
              <a:t>.9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15" dirty="0">
                <a:latin typeface="Calibri"/>
                <a:cs typeface="Calibri"/>
              </a:rPr>
              <a:t>kH</a:t>
            </a:r>
            <a:r>
              <a:rPr sz="2800" spc="-20" dirty="0">
                <a:latin typeface="Calibri"/>
                <a:cs typeface="Calibri"/>
              </a:rPr>
              <a:t>z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01695" y="3300226"/>
            <a:ext cx="9194800" cy="2330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i="1" spc="-20" dirty="0">
                <a:latin typeface="Calibri"/>
                <a:cs typeface="Calibri"/>
              </a:rPr>
              <a:t>R</a:t>
            </a:r>
            <a:r>
              <a:rPr sz="2800" i="1" spc="-10" dirty="0">
                <a:latin typeface="Calibri"/>
                <a:cs typeface="Calibri"/>
              </a:rPr>
              <a:t>atio</a:t>
            </a:r>
            <a:r>
              <a:rPr sz="2800" i="1" spc="-65" dirty="0">
                <a:latin typeface="Times New Roman"/>
                <a:cs typeface="Times New Roman"/>
              </a:rPr>
              <a:t> </a:t>
            </a:r>
            <a:r>
              <a:rPr sz="2800" i="1" spc="-10" dirty="0">
                <a:latin typeface="Calibri"/>
                <a:cs typeface="Calibri"/>
              </a:rPr>
              <a:t>s</a:t>
            </a:r>
            <a:r>
              <a:rPr sz="2800" i="1" spc="-20" dirty="0">
                <a:latin typeface="Calibri"/>
                <a:cs typeface="Calibri"/>
              </a:rPr>
              <a:t>u</a:t>
            </a:r>
            <a:r>
              <a:rPr sz="2800" i="1" spc="-40" dirty="0">
                <a:latin typeface="Calibri"/>
                <a:cs typeface="Calibri"/>
              </a:rPr>
              <a:t>m</a:t>
            </a:r>
            <a:r>
              <a:rPr sz="2800" i="1" spc="-15" dirty="0">
                <a:latin typeface="Calibri"/>
                <a:cs typeface="Calibri"/>
              </a:rPr>
              <a:t>mary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810"/>
              </a:spcBef>
            </a:pPr>
            <a:r>
              <a:rPr sz="2800" spc="-20" dirty="0">
                <a:latin typeface="Calibri"/>
                <a:cs typeface="Calibri"/>
              </a:rPr>
              <a:t>Δ</a:t>
            </a:r>
            <a:r>
              <a:rPr sz="2800" spc="-10" dirty="0">
                <a:latin typeface="Calibri"/>
                <a:cs typeface="Calibri"/>
              </a:rPr>
              <a:t>ν</a:t>
            </a:r>
            <a:r>
              <a:rPr sz="2800" spc="-20" dirty="0">
                <a:latin typeface="Calibri"/>
                <a:cs typeface="Calibri"/>
              </a:rPr>
              <a:t>D:Δ</a:t>
            </a:r>
            <a:r>
              <a:rPr sz="2800" spc="-10" dirty="0">
                <a:latin typeface="Calibri"/>
                <a:cs typeface="Calibri"/>
              </a:rPr>
              <a:t>νtr:</a:t>
            </a:r>
            <a:r>
              <a:rPr sz="2800" spc="-15" dirty="0">
                <a:latin typeface="Calibri"/>
                <a:cs typeface="Calibri"/>
              </a:rPr>
              <a:t>Δνnat:Δ</a:t>
            </a:r>
            <a:r>
              <a:rPr sz="2800" spc="-10" dirty="0">
                <a:latin typeface="Calibri"/>
                <a:cs typeface="Calibri"/>
              </a:rPr>
              <a:t>ν</a:t>
            </a:r>
            <a:r>
              <a:rPr sz="2800" spc="-15" dirty="0">
                <a:latin typeface="Calibri"/>
                <a:cs typeface="Calibri"/>
              </a:rPr>
              <a:t>co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l=140</a:t>
            </a:r>
            <a:r>
              <a:rPr sz="2800" spc="-20" dirty="0">
                <a:latin typeface="Calibri"/>
                <a:cs typeface="Calibri"/>
              </a:rPr>
              <a:t>M</a:t>
            </a:r>
            <a:r>
              <a:rPr sz="2800" spc="-15" dirty="0">
                <a:latin typeface="Calibri"/>
                <a:cs typeface="Calibri"/>
              </a:rPr>
              <a:t>Hz:25kH</a:t>
            </a:r>
            <a:r>
              <a:rPr sz="2800" spc="-10" dirty="0">
                <a:latin typeface="Calibri"/>
                <a:cs typeface="Calibri"/>
              </a:rPr>
              <a:t>z</a:t>
            </a:r>
            <a:r>
              <a:rPr sz="2800" spc="-15" dirty="0">
                <a:latin typeface="Calibri"/>
                <a:cs typeface="Calibri"/>
              </a:rPr>
              <a:t>:8kHz</a:t>
            </a:r>
            <a:r>
              <a:rPr sz="2800" spc="-5" dirty="0">
                <a:latin typeface="Calibri"/>
                <a:cs typeface="Calibri"/>
              </a:rPr>
              <a:t>:</a:t>
            </a:r>
            <a:r>
              <a:rPr sz="2800" spc="-15" dirty="0">
                <a:latin typeface="Calibri"/>
                <a:cs typeface="Calibri"/>
              </a:rPr>
              <a:t>4kHz.</a:t>
            </a:r>
            <a:endParaRPr sz="2800">
              <a:latin typeface="Calibri"/>
              <a:cs typeface="Calibri"/>
            </a:endParaRPr>
          </a:p>
          <a:p>
            <a:pPr marL="1204595">
              <a:lnSpc>
                <a:spcPct val="100000"/>
              </a:lnSpc>
              <a:spcBef>
                <a:spcPts val="1814"/>
              </a:spcBef>
            </a:pPr>
            <a:r>
              <a:rPr sz="2800" spc="0" dirty="0">
                <a:latin typeface="Cambria Math"/>
                <a:cs typeface="Cambria Math"/>
              </a:rPr>
              <a:t>𝛥</a:t>
            </a:r>
            <a:r>
              <a:rPr sz="2800" spc="-90" dirty="0">
                <a:latin typeface="Cambria Math"/>
                <a:cs typeface="Cambria Math"/>
              </a:rPr>
              <a:t>𝜈</a:t>
            </a:r>
            <a:r>
              <a:rPr sz="3000" spc="179" baseline="-16666" dirty="0">
                <a:latin typeface="Calibri"/>
                <a:cs typeface="Calibri"/>
              </a:rPr>
              <a:t>D</a:t>
            </a:r>
            <a:r>
              <a:rPr sz="2800" spc="-10" dirty="0">
                <a:latin typeface="Cambria Math"/>
                <a:cs typeface="Cambria Math"/>
              </a:rPr>
              <a:t>:</a:t>
            </a:r>
            <a:r>
              <a:rPr sz="2800" spc="-155" dirty="0">
                <a:latin typeface="Cambria Math"/>
                <a:cs typeface="Cambria Math"/>
              </a:rPr>
              <a:t> </a:t>
            </a:r>
            <a:r>
              <a:rPr sz="2800" spc="-5" dirty="0">
                <a:latin typeface="Cambria Math"/>
                <a:cs typeface="Cambria Math"/>
              </a:rPr>
              <a:t>𝛥</a:t>
            </a:r>
            <a:r>
              <a:rPr sz="2800" spc="-90" dirty="0">
                <a:latin typeface="Cambria Math"/>
                <a:cs typeface="Cambria Math"/>
              </a:rPr>
              <a:t>𝜈</a:t>
            </a:r>
            <a:r>
              <a:rPr sz="3000" baseline="-16666" dirty="0">
                <a:latin typeface="Calibri"/>
                <a:cs typeface="Calibri"/>
              </a:rPr>
              <a:t>t</a:t>
            </a:r>
            <a:r>
              <a:rPr sz="3000" spc="172" baseline="-16666" dirty="0">
                <a:latin typeface="Calibri"/>
                <a:cs typeface="Calibri"/>
              </a:rPr>
              <a:t>r</a:t>
            </a:r>
            <a:r>
              <a:rPr sz="2800" spc="-10" dirty="0">
                <a:latin typeface="Cambria Math"/>
                <a:cs typeface="Cambria Math"/>
              </a:rPr>
              <a:t>:</a:t>
            </a:r>
            <a:r>
              <a:rPr sz="2800" spc="-155" dirty="0">
                <a:latin typeface="Cambria Math"/>
                <a:cs typeface="Cambria Math"/>
              </a:rPr>
              <a:t> </a:t>
            </a:r>
            <a:r>
              <a:rPr sz="2800" spc="-5" dirty="0">
                <a:latin typeface="Cambria Math"/>
                <a:cs typeface="Cambria Math"/>
              </a:rPr>
              <a:t>𝛥</a:t>
            </a:r>
            <a:r>
              <a:rPr sz="2800" spc="-90" dirty="0">
                <a:latin typeface="Cambria Math"/>
                <a:cs typeface="Cambria Math"/>
              </a:rPr>
              <a:t>𝜈</a:t>
            </a:r>
            <a:r>
              <a:rPr sz="3000" baseline="-16666" dirty="0">
                <a:latin typeface="Calibri"/>
                <a:cs typeface="Calibri"/>
              </a:rPr>
              <a:t>na</a:t>
            </a:r>
            <a:r>
              <a:rPr sz="3000" spc="179" baseline="-16666" dirty="0">
                <a:latin typeface="Calibri"/>
                <a:cs typeface="Calibri"/>
              </a:rPr>
              <a:t>t</a:t>
            </a:r>
            <a:r>
              <a:rPr sz="2800" spc="-10" dirty="0">
                <a:latin typeface="Cambria Math"/>
                <a:cs typeface="Cambria Math"/>
              </a:rPr>
              <a:t>:</a:t>
            </a:r>
            <a:r>
              <a:rPr sz="2800" spc="-155" dirty="0">
                <a:latin typeface="Cambria Math"/>
                <a:cs typeface="Cambria Math"/>
              </a:rPr>
              <a:t> </a:t>
            </a:r>
            <a:r>
              <a:rPr sz="2800" spc="-5" dirty="0">
                <a:latin typeface="Cambria Math"/>
                <a:cs typeface="Cambria Math"/>
              </a:rPr>
              <a:t>𝛥</a:t>
            </a:r>
            <a:r>
              <a:rPr sz="2800" spc="-90" dirty="0">
                <a:latin typeface="Cambria Math"/>
                <a:cs typeface="Cambria Math"/>
              </a:rPr>
              <a:t>𝜈</a:t>
            </a:r>
            <a:r>
              <a:rPr sz="3000" baseline="-16666" dirty="0">
                <a:latin typeface="Calibri"/>
                <a:cs typeface="Calibri"/>
              </a:rPr>
              <a:t>coll </a:t>
            </a:r>
            <a:r>
              <a:rPr sz="3000" spc="-15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14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2800" spc="-145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libri"/>
                <a:cs typeface="Calibri"/>
              </a:rPr>
              <a:t>MH</a:t>
            </a:r>
            <a:r>
              <a:rPr sz="2800" spc="-5" dirty="0">
                <a:latin typeface="Calibri"/>
                <a:cs typeface="Calibri"/>
              </a:rPr>
              <a:t>z</a:t>
            </a:r>
            <a:r>
              <a:rPr sz="2800" spc="-10" dirty="0">
                <a:latin typeface="Cambria Math"/>
                <a:cs typeface="Cambria Math"/>
              </a:rPr>
              <a:t>:</a:t>
            </a:r>
            <a:r>
              <a:rPr sz="2800" spc="-14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2</a:t>
            </a:r>
            <a:r>
              <a:rPr sz="2800" spc="-20" dirty="0">
                <a:latin typeface="Cambria Math"/>
                <a:cs typeface="Cambria Math"/>
              </a:rPr>
              <a:t>5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15" dirty="0">
                <a:latin typeface="Calibri"/>
                <a:cs typeface="Calibri"/>
              </a:rPr>
              <a:t>kH</a:t>
            </a:r>
            <a:r>
              <a:rPr sz="2800" spc="-20" dirty="0">
                <a:latin typeface="Calibri"/>
                <a:cs typeface="Calibri"/>
              </a:rPr>
              <a:t>z</a:t>
            </a:r>
            <a:r>
              <a:rPr sz="2800" spc="-10" dirty="0">
                <a:latin typeface="Cambria Math"/>
                <a:cs typeface="Cambria Math"/>
              </a:rPr>
              <a:t>:</a:t>
            </a:r>
            <a:r>
              <a:rPr sz="2800" spc="-14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8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15" dirty="0">
                <a:latin typeface="Calibri"/>
                <a:cs typeface="Calibri"/>
              </a:rPr>
              <a:t>kH</a:t>
            </a:r>
            <a:r>
              <a:rPr sz="2800" spc="-5" dirty="0">
                <a:latin typeface="Calibri"/>
                <a:cs typeface="Calibri"/>
              </a:rPr>
              <a:t>z</a:t>
            </a:r>
            <a:r>
              <a:rPr sz="2800" spc="-10" dirty="0">
                <a:latin typeface="Cambria Math"/>
                <a:cs typeface="Cambria Math"/>
              </a:rPr>
              <a:t>:</a:t>
            </a:r>
            <a:r>
              <a:rPr sz="2800" spc="-15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4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15" dirty="0">
                <a:latin typeface="Calibri"/>
                <a:cs typeface="Calibri"/>
              </a:rPr>
              <a:t>kH</a:t>
            </a:r>
            <a:r>
              <a:rPr sz="2800" spc="-10" dirty="0">
                <a:latin typeface="Calibri"/>
                <a:cs typeface="Calibri"/>
              </a:rPr>
              <a:t>z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  <a:p>
            <a:pPr marL="12700">
              <a:lnSpc>
                <a:spcPct val="100000"/>
              </a:lnSpc>
              <a:spcBef>
                <a:spcPts val="1645"/>
              </a:spcBef>
            </a:pPr>
            <a:r>
              <a:rPr sz="2800" i="1" spc="-25" dirty="0">
                <a:latin typeface="Calibri"/>
                <a:cs typeface="Calibri"/>
              </a:rPr>
              <a:t>Dom</a:t>
            </a:r>
            <a:r>
              <a:rPr sz="2800" i="1" spc="-10" dirty="0">
                <a:latin typeface="Calibri"/>
                <a:cs typeface="Calibri"/>
              </a:rPr>
              <a:t>i</a:t>
            </a:r>
            <a:r>
              <a:rPr sz="2800" i="1" spc="-20" dirty="0">
                <a:latin typeface="Calibri"/>
                <a:cs typeface="Calibri"/>
              </a:rPr>
              <a:t>n</a:t>
            </a:r>
            <a:r>
              <a:rPr sz="2800" i="1" spc="-10" dirty="0">
                <a:latin typeface="Calibri"/>
                <a:cs typeface="Calibri"/>
              </a:rPr>
              <a:t>a</a:t>
            </a:r>
            <a:r>
              <a:rPr sz="2800" i="1" spc="-20" dirty="0">
                <a:latin typeface="Calibri"/>
                <a:cs typeface="Calibri"/>
              </a:rPr>
              <a:t>n</a:t>
            </a:r>
            <a:r>
              <a:rPr sz="2800" i="1" spc="-10" dirty="0">
                <a:latin typeface="Calibri"/>
                <a:cs typeface="Calibri"/>
              </a:rPr>
              <a:t>t</a:t>
            </a:r>
            <a:r>
              <a:rPr sz="2800" i="1" spc="-70" dirty="0">
                <a:latin typeface="Times New Roman"/>
                <a:cs typeface="Times New Roman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mechan</a:t>
            </a:r>
            <a:r>
              <a:rPr sz="2800" i="1" dirty="0">
                <a:latin typeface="Calibri"/>
                <a:cs typeface="Calibri"/>
              </a:rPr>
              <a:t>i</a:t>
            </a:r>
            <a:r>
              <a:rPr sz="2800" i="1" spc="-20" dirty="0">
                <a:latin typeface="Calibri"/>
                <a:cs typeface="Calibri"/>
              </a:rPr>
              <a:t>s</a:t>
            </a:r>
            <a:r>
              <a:rPr sz="2800" i="1" spc="-15" dirty="0">
                <a:latin typeface="Calibri"/>
                <a:cs typeface="Calibri"/>
              </a:rPr>
              <a:t>m</a:t>
            </a:r>
            <a:r>
              <a:rPr sz="2800" spc="-10" dirty="0">
                <a:latin typeface="Calibri"/>
                <a:cs typeface="Calibri"/>
              </a:rPr>
              <a:t>: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D</a:t>
            </a:r>
            <a:r>
              <a:rPr sz="2800" b="1" spc="-10" dirty="0">
                <a:latin typeface="Calibri"/>
                <a:cs typeface="Calibri"/>
              </a:rPr>
              <a:t>o</a:t>
            </a:r>
            <a:r>
              <a:rPr sz="2800" b="1" spc="-15" dirty="0">
                <a:latin typeface="Calibri"/>
                <a:cs typeface="Calibri"/>
              </a:rPr>
              <a:t>ppl</a:t>
            </a:r>
            <a:r>
              <a:rPr sz="2800" b="1" spc="-5" dirty="0">
                <a:latin typeface="Calibri"/>
                <a:cs typeface="Calibri"/>
              </a:rPr>
              <a:t>e</a:t>
            </a:r>
            <a:r>
              <a:rPr sz="2800" b="1" spc="-10" dirty="0">
                <a:latin typeface="Calibri"/>
                <a:cs typeface="Calibri"/>
              </a:rPr>
              <a:t>r</a:t>
            </a:r>
            <a:r>
              <a:rPr sz="2800" b="1" spc="-6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b</a:t>
            </a:r>
            <a:r>
              <a:rPr sz="2800" spc="-15" dirty="0">
                <a:latin typeface="Calibri"/>
                <a:cs typeface="Calibri"/>
              </a:rPr>
              <a:t>y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fa</a:t>
            </a:r>
            <a:r>
              <a:rPr sz="2800" spc="-5" dirty="0">
                <a:latin typeface="Calibri"/>
                <a:cs typeface="Calibri"/>
              </a:rPr>
              <a:t>c</a:t>
            </a:r>
            <a:r>
              <a:rPr sz="2800" spc="-25" dirty="0">
                <a:latin typeface="Calibri"/>
                <a:cs typeface="Calibri"/>
              </a:rPr>
              <a:t>t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&gt;500</a:t>
            </a:r>
            <a:r>
              <a:rPr sz="2800" dirty="0">
                <a:latin typeface="Calibri"/>
                <a:cs typeface="Calibri"/>
              </a:rPr>
              <a:t>0</a:t>
            </a:r>
            <a:r>
              <a:rPr sz="2800" spc="-25" dirty="0">
                <a:latin typeface="Cambria Math"/>
                <a:cs typeface="Cambria Math"/>
              </a:rPr>
              <a:t>&gt;</a:t>
            </a:r>
            <a:r>
              <a:rPr sz="2800" spc="16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500</a:t>
            </a:r>
            <a:r>
              <a:rPr sz="2800" spc="-15" dirty="0">
                <a:latin typeface="Cambria Math"/>
                <a:cs typeface="Cambria Math"/>
              </a:rPr>
              <a:t>0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58088" y="980924"/>
            <a:ext cx="10256520" cy="4425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Step</a:t>
            </a:r>
            <a:r>
              <a:rPr sz="3000" b="1" u="heavy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spc="-20" dirty="0">
                <a:solidFill>
                  <a:srgbClr val="FF0000"/>
                </a:solidFill>
                <a:latin typeface="Calibri"/>
                <a:cs typeface="Calibri"/>
              </a:rPr>
              <a:t>3</a:t>
            </a:r>
            <a:r>
              <a:rPr sz="3000" b="1" u="heavy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dirty="0">
                <a:solidFill>
                  <a:srgbClr val="FF0000"/>
                </a:solidFill>
                <a:latin typeface="Calibri"/>
                <a:cs typeface="Calibri"/>
              </a:rPr>
              <a:t>– Beam</a:t>
            </a:r>
            <a:r>
              <a:rPr sz="3000" b="1" u="heavy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dirty="0">
                <a:solidFill>
                  <a:srgbClr val="FF0000"/>
                </a:solidFill>
                <a:latin typeface="Calibri"/>
                <a:cs typeface="Calibri"/>
              </a:rPr>
              <a:t>diamet</a:t>
            </a:r>
            <a:r>
              <a:rPr sz="3000" b="1" u="heavy" spc="5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3000" b="1" u="heavy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3000" b="1" u="heavy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3000" b="1" u="heavy" dirty="0">
                <a:solidFill>
                  <a:srgbClr val="FF0000"/>
                </a:solidFill>
                <a:latin typeface="Calibri"/>
                <a:cs typeface="Calibri"/>
              </a:rPr>
              <a:t>eded </a:t>
            </a:r>
            <a:r>
              <a:rPr sz="3000" b="1" u="heavy" spc="5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3000" b="1" u="heavy" dirty="0">
                <a:solidFill>
                  <a:srgbClr val="FF0000"/>
                </a:solidFill>
                <a:latin typeface="Calibri"/>
                <a:cs typeface="Calibri"/>
              </a:rPr>
              <a:t>o 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sz="3000" b="1" u="heavy" dirty="0">
                <a:solidFill>
                  <a:srgbClr val="FF0000"/>
                </a:solidFill>
                <a:latin typeface="Calibri"/>
                <a:cs typeface="Calibri"/>
              </a:rPr>
              <a:t>ush Δνtr&lt;Δνn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3000" b="1" u="heavy" spc="20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3000" dirty="0">
                <a:solidFill>
                  <a:srgbClr val="FF0000"/>
                </a:solidFill>
                <a:latin typeface="Cambria Math"/>
                <a:cs typeface="Cambria Math"/>
              </a:rPr>
              <a:t>𝜟𝝂</a:t>
            </a:r>
            <a:r>
              <a:rPr sz="3225" b="1" spc="-22" baseline="-15503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3225" b="1" spc="-15" baseline="-15503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3225" b="1" baseline="-15503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25" b="1" spc="-30" baseline="-15503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dirty="0">
                <a:solidFill>
                  <a:srgbClr val="FF0000"/>
                </a:solidFill>
                <a:latin typeface="Cambria Math"/>
                <a:cs typeface="Cambria Math"/>
              </a:rPr>
              <a:t>&lt;</a:t>
            </a:r>
            <a:r>
              <a:rPr sz="3000" spc="175" dirty="0">
                <a:solidFill>
                  <a:srgbClr val="FF0000"/>
                </a:solidFill>
                <a:latin typeface="Cambria Math"/>
                <a:cs typeface="Cambria Math"/>
              </a:rPr>
              <a:t> </a:t>
            </a:r>
            <a:r>
              <a:rPr sz="3000" dirty="0">
                <a:solidFill>
                  <a:srgbClr val="FF0000"/>
                </a:solidFill>
                <a:latin typeface="Cambria Math"/>
                <a:cs typeface="Cambria Math"/>
              </a:rPr>
              <a:t>𝜟𝝂</a:t>
            </a:r>
            <a:r>
              <a:rPr sz="3225" b="1" spc="-22" baseline="-15503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3225" b="1" spc="-37" baseline="-15503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3225" b="1" spc="-15" baseline="-15503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endParaRPr sz="3225" baseline="-15503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1700" y="1681602"/>
            <a:ext cx="4518660" cy="355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0" dirty="0">
                <a:latin typeface="Calibri"/>
                <a:cs typeface="Calibri"/>
              </a:rPr>
              <a:t>Δ</a:t>
            </a:r>
            <a:r>
              <a:rPr sz="2800" spc="-10" dirty="0">
                <a:latin typeface="Calibri"/>
                <a:cs typeface="Calibri"/>
              </a:rPr>
              <a:t>ν</a:t>
            </a:r>
            <a:r>
              <a:rPr sz="2800" spc="-15" dirty="0">
                <a:latin typeface="Calibri"/>
                <a:cs typeface="Calibri"/>
              </a:rPr>
              <a:t>tr=0.798ˉvπw&lt;Δ</a:t>
            </a:r>
            <a:r>
              <a:rPr sz="2800" spc="-10" dirty="0">
                <a:latin typeface="Calibri"/>
                <a:cs typeface="Calibri"/>
              </a:rPr>
              <a:t>ν</a:t>
            </a:r>
            <a:r>
              <a:rPr sz="2800" spc="-15" dirty="0">
                <a:latin typeface="Calibri"/>
                <a:cs typeface="Calibri"/>
              </a:rPr>
              <a:t>nat=12πτ</a:t>
            </a:r>
            <a:r>
              <a:rPr sz="2800" spc="-10" dirty="0">
                <a:latin typeface="Calibri"/>
                <a:cs typeface="Calibri"/>
              </a:rPr>
              <a:t>e.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62886" y="2541720"/>
            <a:ext cx="972185" cy="4387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5" dirty="0">
                <a:latin typeface="Cambria Math"/>
                <a:cs typeface="Cambria Math"/>
              </a:rPr>
              <a:t>𝛥</a:t>
            </a:r>
            <a:r>
              <a:rPr sz="2800" spc="-90" dirty="0">
                <a:latin typeface="Cambria Math"/>
                <a:cs typeface="Cambria Math"/>
              </a:rPr>
              <a:t>𝜈</a:t>
            </a:r>
            <a:r>
              <a:rPr sz="3000" baseline="-16666" dirty="0">
                <a:latin typeface="Calibri"/>
                <a:cs typeface="Calibri"/>
              </a:rPr>
              <a:t>tr </a:t>
            </a:r>
            <a:r>
              <a:rPr sz="3000" spc="-30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821051" y="2729362"/>
            <a:ext cx="1123315" cy="0"/>
          </a:xfrm>
          <a:custGeom>
            <a:avLst/>
            <a:gdLst/>
            <a:ahLst/>
            <a:cxnLst/>
            <a:rect l="l" t="t" r="r" b="b"/>
            <a:pathLst>
              <a:path w="1123314">
                <a:moveTo>
                  <a:pt x="0" y="0"/>
                </a:moveTo>
                <a:lnTo>
                  <a:pt x="1123187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808350" y="2271972"/>
            <a:ext cx="328422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3074035" algn="l"/>
              </a:tabLst>
            </a:pPr>
            <a:r>
              <a:rPr sz="2800" spc="-10" dirty="0">
                <a:latin typeface="Cambria Math"/>
                <a:cs typeface="Cambria Math"/>
              </a:rPr>
              <a:t>0.</a:t>
            </a:r>
            <a:r>
              <a:rPr sz="2800" spc="-25" dirty="0">
                <a:latin typeface="Cambria Math"/>
                <a:cs typeface="Cambria Math"/>
              </a:rPr>
              <a:t>79</a:t>
            </a:r>
            <a:r>
              <a:rPr sz="2800" spc="-20" dirty="0">
                <a:latin typeface="Cambria Math"/>
                <a:cs typeface="Cambria Math"/>
              </a:rPr>
              <a:t>8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1110" dirty="0">
                <a:latin typeface="Cambria Math"/>
                <a:cs typeface="Cambria Math"/>
              </a:rPr>
              <a:t>𝑣</a:t>
            </a:r>
            <a:r>
              <a:rPr sz="2800" spc="-15" dirty="0">
                <a:latin typeface="Cambria Math"/>
                <a:cs typeface="Cambria Math"/>
              </a:rPr>
              <a:t>‾</a:t>
            </a:r>
            <a:r>
              <a:rPr sz="2800" dirty="0">
                <a:latin typeface="Cambria Math"/>
                <a:cs typeface="Cambria Math"/>
              </a:rPr>
              <a:t>	</a:t>
            </a:r>
            <a:r>
              <a:rPr sz="2800" spc="-20" dirty="0">
                <a:latin typeface="Cambria Math"/>
                <a:cs typeface="Cambria Math"/>
              </a:rPr>
              <a:t>1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126867" y="2780988"/>
            <a:ext cx="308737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494915" algn="l"/>
              </a:tabLst>
            </a:pPr>
            <a:r>
              <a:rPr sz="2800" spc="-20" dirty="0">
                <a:latin typeface="Cambria Math"/>
                <a:cs typeface="Cambria Math"/>
              </a:rPr>
              <a:t>𝜋</a:t>
            </a:r>
            <a:r>
              <a:rPr sz="2800" spc="-30" dirty="0">
                <a:latin typeface="Cambria Math"/>
                <a:cs typeface="Cambria Math"/>
              </a:rPr>
              <a:t>𝑤</a:t>
            </a:r>
            <a:r>
              <a:rPr sz="2800" dirty="0">
                <a:latin typeface="Cambria Math"/>
                <a:cs typeface="Cambria Math"/>
              </a:rPr>
              <a:t>	</a:t>
            </a:r>
            <a:r>
              <a:rPr sz="2800" spc="-25" dirty="0">
                <a:latin typeface="Cambria Math"/>
                <a:cs typeface="Cambria Math"/>
              </a:rPr>
              <a:t>2</a:t>
            </a:r>
            <a:r>
              <a:rPr sz="2800" spc="35" dirty="0">
                <a:latin typeface="Cambria Math"/>
                <a:cs typeface="Cambria Math"/>
              </a:rPr>
              <a:t>𝜋</a:t>
            </a:r>
            <a:r>
              <a:rPr sz="2800" spc="-30" dirty="0">
                <a:latin typeface="Cambria Math"/>
                <a:cs typeface="Cambria Math"/>
              </a:rPr>
              <a:t>𝜏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188847" y="2939538"/>
            <a:ext cx="152400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e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7622407" y="2729362"/>
            <a:ext cx="719455" cy="0"/>
          </a:xfrm>
          <a:custGeom>
            <a:avLst/>
            <a:gdLst/>
            <a:ahLst/>
            <a:cxnLst/>
            <a:rect l="l" t="t" r="r" b="b"/>
            <a:pathLst>
              <a:path w="719454">
                <a:moveTo>
                  <a:pt x="0" y="0"/>
                </a:moveTo>
                <a:lnTo>
                  <a:pt x="719327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6032123" y="2541720"/>
            <a:ext cx="239712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225550" algn="l"/>
                <a:tab pos="2310765" algn="l"/>
              </a:tabLst>
            </a:pPr>
            <a:r>
              <a:rPr sz="2800" spc="-25" dirty="0">
                <a:latin typeface="Cambria Math"/>
                <a:cs typeface="Cambria Math"/>
              </a:rPr>
              <a:t>&lt;</a:t>
            </a:r>
            <a:r>
              <a:rPr sz="2800" spc="155" dirty="0">
                <a:latin typeface="Cambria Math"/>
                <a:cs typeface="Cambria Math"/>
              </a:rPr>
              <a:t> </a:t>
            </a:r>
            <a:r>
              <a:rPr sz="2800" spc="-5" dirty="0">
                <a:latin typeface="Cambria Math"/>
                <a:cs typeface="Cambria Math"/>
              </a:rPr>
              <a:t>𝛥</a:t>
            </a:r>
            <a:r>
              <a:rPr sz="2800" spc="-30" dirty="0">
                <a:latin typeface="Cambria Math"/>
                <a:cs typeface="Cambria Math"/>
              </a:rPr>
              <a:t>𝜈</a:t>
            </a:r>
            <a:r>
              <a:rPr sz="2800" dirty="0">
                <a:latin typeface="Cambria Math"/>
                <a:cs typeface="Cambria Math"/>
              </a:rPr>
              <a:t>	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dirty="0">
                <a:latin typeface="Cambria Math"/>
                <a:cs typeface="Cambria Math"/>
              </a:rPr>
              <a:t>	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791338" y="2700270"/>
            <a:ext cx="366395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nat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01700" y="3409138"/>
            <a:ext cx="10261600" cy="24104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0" dirty="0">
                <a:latin typeface="Calibri"/>
                <a:cs typeface="Calibri"/>
              </a:rPr>
              <a:t>So</a:t>
            </a:r>
            <a:r>
              <a:rPr sz="2800" spc="-15" dirty="0">
                <a:latin typeface="Calibri"/>
                <a:cs typeface="Calibri"/>
              </a:rPr>
              <a:t>lve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for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wmi</a:t>
            </a:r>
            <a:r>
              <a:rPr sz="2800" spc="-10" dirty="0">
                <a:latin typeface="Calibri"/>
                <a:cs typeface="Calibri"/>
              </a:rPr>
              <a:t>n</a:t>
            </a:r>
            <a:r>
              <a:rPr sz="2800" spc="-130" dirty="0">
                <a:latin typeface="Cambria Math"/>
                <a:cs typeface="Cambria Math"/>
              </a:rPr>
              <a:t>𝑤</a:t>
            </a:r>
            <a:r>
              <a:rPr sz="3000" spc="195" baseline="-16666" dirty="0">
                <a:latin typeface="Cambria Math"/>
                <a:cs typeface="Cambria Math"/>
              </a:rPr>
              <a:t>mi</a:t>
            </a:r>
            <a:r>
              <a:rPr sz="3000" spc="367" baseline="-16666" dirty="0">
                <a:latin typeface="Cambria Math"/>
                <a:cs typeface="Cambria Math"/>
              </a:rPr>
              <a:t>n</a:t>
            </a:r>
            <a:r>
              <a:rPr sz="2800" spc="-10" dirty="0">
                <a:latin typeface="Calibri"/>
                <a:cs typeface="Calibri"/>
              </a:rPr>
              <a:t>:</a:t>
            </a:r>
            <a:endParaRPr sz="2800">
              <a:latin typeface="Calibri"/>
              <a:cs typeface="Calibri"/>
            </a:endParaRPr>
          </a:p>
          <a:p>
            <a:pPr marL="137160">
              <a:lnSpc>
                <a:spcPct val="100000"/>
              </a:lnSpc>
              <a:spcBef>
                <a:spcPts val="1895"/>
              </a:spcBef>
            </a:pPr>
            <a:r>
              <a:rPr sz="2800" spc="-130" dirty="0">
                <a:latin typeface="Cambria Math"/>
                <a:cs typeface="Cambria Math"/>
              </a:rPr>
              <a:t>𝑤</a:t>
            </a:r>
            <a:r>
              <a:rPr sz="3000" spc="195" baseline="-16666" dirty="0">
                <a:latin typeface="Cambria Math"/>
                <a:cs typeface="Cambria Math"/>
              </a:rPr>
              <a:t>min</a:t>
            </a:r>
            <a:r>
              <a:rPr sz="3000" baseline="-16666" dirty="0">
                <a:latin typeface="Cambria Math"/>
                <a:cs typeface="Cambria Math"/>
              </a:rPr>
              <a:t> </a:t>
            </a:r>
            <a:r>
              <a:rPr sz="3000" spc="30" baseline="-16666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0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79</a:t>
            </a:r>
            <a:r>
              <a:rPr sz="2800" spc="-20" dirty="0">
                <a:latin typeface="Cambria Math"/>
                <a:cs typeface="Cambria Math"/>
              </a:rPr>
              <a:t>8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1110" dirty="0">
                <a:latin typeface="Cambria Math"/>
                <a:cs typeface="Cambria Math"/>
              </a:rPr>
              <a:t>𝑣</a:t>
            </a:r>
            <a:r>
              <a:rPr sz="2800" spc="-15" dirty="0">
                <a:latin typeface="Cambria Math"/>
                <a:cs typeface="Cambria Math"/>
              </a:rPr>
              <a:t>‾</a:t>
            </a:r>
            <a:r>
              <a:rPr sz="2800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𝜏</a:t>
            </a:r>
            <a:r>
              <a:rPr sz="3000" baseline="-16666" dirty="0">
                <a:latin typeface="Calibri"/>
                <a:cs typeface="Calibri"/>
              </a:rPr>
              <a:t>e </a:t>
            </a:r>
            <a:r>
              <a:rPr sz="3000" spc="-22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10" dirty="0">
                <a:latin typeface="Cambria Math"/>
                <a:cs typeface="Cambria Math"/>
              </a:rPr>
              <a:t>0.</a:t>
            </a:r>
            <a:r>
              <a:rPr sz="2800" spc="-25" dirty="0">
                <a:latin typeface="Cambria Math"/>
                <a:cs typeface="Cambria Math"/>
              </a:rPr>
              <a:t>79</a:t>
            </a:r>
            <a:r>
              <a:rPr sz="2800" spc="-20" dirty="0">
                <a:latin typeface="Cambria Math"/>
                <a:cs typeface="Cambria Math"/>
              </a:rPr>
              <a:t>8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5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60" baseline="29166" dirty="0">
                <a:latin typeface="Cambria Math"/>
                <a:cs typeface="Cambria Math"/>
              </a:rPr>
              <a:t>4</a:t>
            </a:r>
            <a:r>
              <a:rPr sz="3000" spc="225" baseline="29166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cm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60" baseline="29166" dirty="0">
                <a:latin typeface="Cambria Math"/>
                <a:cs typeface="Cambria Math"/>
              </a:rPr>
              <a:t>1</a:t>
            </a:r>
            <a:r>
              <a:rPr sz="3000" baseline="29166" dirty="0">
                <a:latin typeface="Cambria Math"/>
                <a:cs typeface="Cambria Math"/>
              </a:rPr>
              <a:t> </a:t>
            </a:r>
            <a:r>
              <a:rPr sz="3000" spc="-217" baseline="29166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2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60" baseline="29166" dirty="0">
                <a:latin typeface="Cambria Math"/>
                <a:cs typeface="Cambria Math"/>
              </a:rPr>
              <a:t>5</a:t>
            </a:r>
            <a:r>
              <a:rPr sz="3000" spc="225" baseline="29166" dirty="0">
                <a:latin typeface="Cambria Math"/>
                <a:cs typeface="Cambria Math"/>
              </a:rPr>
              <a:t> 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130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7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0</a:t>
            </a:r>
            <a:r>
              <a:rPr sz="2800" spc="-15" dirty="0">
                <a:latin typeface="Cambria Math"/>
                <a:cs typeface="Cambria Math"/>
              </a:rPr>
              <a:t>.8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30" dirty="0">
                <a:latin typeface="Calibri"/>
                <a:cs typeface="Calibri"/>
              </a:rPr>
              <a:t>m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  <a:p>
            <a:pPr marL="12700">
              <a:lnSpc>
                <a:spcPct val="100000"/>
              </a:lnSpc>
              <a:spcBef>
                <a:spcPts val="1635"/>
              </a:spcBef>
            </a:pPr>
            <a:r>
              <a:rPr sz="3000" b="1" spc="-15" dirty="0">
                <a:solidFill>
                  <a:srgbClr val="FF0000"/>
                </a:solidFill>
                <a:latin typeface="Calibri"/>
                <a:cs typeface="Calibri"/>
              </a:rPr>
              <a:t>Step</a:t>
            </a:r>
            <a:r>
              <a:rPr sz="3000" b="1" spc="-8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000" b="1" spc="-20" dirty="0">
                <a:solidFill>
                  <a:srgbClr val="FF0000"/>
                </a:solidFill>
                <a:latin typeface="Calibri"/>
                <a:cs typeface="Calibri"/>
              </a:rPr>
              <a:t>4</a:t>
            </a:r>
            <a:r>
              <a:rPr sz="3000" b="1" spc="-7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0000"/>
                </a:solidFill>
                <a:latin typeface="Calibri"/>
                <a:cs typeface="Calibri"/>
              </a:rPr>
              <a:t>– </a:t>
            </a:r>
            <a:r>
              <a:rPr sz="3000" b="1" spc="-10" dirty="0">
                <a:solidFill>
                  <a:srgbClr val="FF0000"/>
                </a:solidFill>
                <a:latin typeface="Calibri"/>
                <a:cs typeface="Calibri"/>
              </a:rPr>
              <a:t>Is</a:t>
            </a:r>
            <a:r>
              <a:rPr sz="3000" b="1" spc="-7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000" b="1" spc="-15" dirty="0">
                <a:solidFill>
                  <a:srgbClr val="FF0000"/>
                </a:solidFill>
                <a:latin typeface="Calibri"/>
                <a:cs typeface="Calibri"/>
              </a:rPr>
              <a:t>saturati</a:t>
            </a:r>
            <a:r>
              <a:rPr sz="3000" b="1" spc="-35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3000" b="1" spc="-20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3000" b="1" spc="-7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000" b="1" spc="-15" dirty="0">
                <a:solidFill>
                  <a:srgbClr val="FF0000"/>
                </a:solidFill>
                <a:latin typeface="Calibri"/>
                <a:cs typeface="Calibri"/>
              </a:rPr>
              <a:t>broadeni</a:t>
            </a:r>
            <a:r>
              <a:rPr sz="3000" b="1" spc="-35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3000" b="1" dirty="0">
                <a:solidFill>
                  <a:srgbClr val="FF0000"/>
                </a:solidFill>
                <a:latin typeface="Calibri"/>
                <a:cs typeface="Calibri"/>
              </a:rPr>
              <a:t>g</a:t>
            </a:r>
            <a:r>
              <a:rPr sz="3000" b="1" spc="-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000" b="1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3000" b="1" spc="-15" dirty="0">
                <a:solidFill>
                  <a:srgbClr val="FF0000"/>
                </a:solidFill>
                <a:latin typeface="Calibri"/>
                <a:cs typeface="Calibri"/>
              </a:rPr>
              <a:t>m</a:t>
            </a:r>
            <a:r>
              <a:rPr sz="3000" b="1" spc="-20" dirty="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sz="3000" b="1" spc="-30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3000" b="1" spc="-20" dirty="0">
                <a:solidFill>
                  <a:srgbClr val="FF0000"/>
                </a:solidFill>
                <a:latin typeface="Calibri"/>
                <a:cs typeface="Calibri"/>
              </a:rPr>
              <a:t>rtant?</a:t>
            </a:r>
            <a:endParaRPr sz="3000">
              <a:latin typeface="Calibri"/>
              <a:cs typeface="Calibri"/>
            </a:endParaRPr>
          </a:p>
          <a:p>
            <a:pPr marL="469900" indent="-228600">
              <a:lnSpc>
                <a:spcPct val="100000"/>
              </a:lnSpc>
              <a:spcBef>
                <a:spcPts val="2045"/>
              </a:spcBef>
              <a:buFont typeface="Symbol"/>
              <a:buChar char=""/>
              <a:tabLst>
                <a:tab pos="470534" algn="l"/>
              </a:tabLst>
            </a:pPr>
            <a:r>
              <a:rPr sz="2800" spc="-20" dirty="0">
                <a:latin typeface="Calibri"/>
                <a:cs typeface="Calibri"/>
              </a:rPr>
              <a:t>Beam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ntens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ty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942718" y="1184978"/>
            <a:ext cx="53657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30" dirty="0">
                <a:latin typeface="Cambria Math"/>
                <a:cs typeface="Cambria Math"/>
              </a:rPr>
              <a:t>𝐼</a:t>
            </a:r>
            <a:r>
              <a:rPr sz="2800" spc="254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956178" y="915230"/>
            <a:ext cx="24574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30" dirty="0">
                <a:latin typeface="Cambria Math"/>
                <a:cs typeface="Cambria Math"/>
              </a:rPr>
              <a:t>𝑃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552318" y="1395826"/>
            <a:ext cx="1060450" cy="4089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25" dirty="0">
                <a:latin typeface="Cambria Math"/>
                <a:cs typeface="Cambria Math"/>
              </a:rPr>
              <a:t>𝜋</a:t>
            </a:r>
            <a:r>
              <a:rPr sz="2800" spc="130" dirty="0">
                <a:latin typeface="Cambria Math"/>
                <a:cs typeface="Cambria Math"/>
              </a:rPr>
              <a:t>𝑤</a:t>
            </a:r>
            <a:r>
              <a:rPr sz="3000" spc="232" baseline="23611" dirty="0">
                <a:latin typeface="Cambria Math"/>
                <a:cs typeface="Cambria Math"/>
              </a:rPr>
              <a:t>2</a:t>
            </a:r>
            <a:r>
              <a:rPr sz="2800" spc="-20" dirty="0">
                <a:latin typeface="Cambria Math"/>
                <a:cs typeface="Cambria Math"/>
              </a:rPr>
              <a:t>/2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565019" y="1372605"/>
            <a:ext cx="1036319" cy="0"/>
          </a:xfrm>
          <a:custGeom>
            <a:avLst/>
            <a:gdLst/>
            <a:ahLst/>
            <a:cxnLst/>
            <a:rect l="l" t="t" r="r" b="b"/>
            <a:pathLst>
              <a:path w="1036320">
                <a:moveTo>
                  <a:pt x="0" y="0"/>
                </a:moveTo>
                <a:lnTo>
                  <a:pt x="1036319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686175" y="1118457"/>
            <a:ext cx="2562860" cy="457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75" dirty="0">
                <a:latin typeface="Cambria Math"/>
                <a:cs typeface="Cambria Math"/>
              </a:rPr>
              <a:t> </a:t>
            </a:r>
            <a:r>
              <a:rPr sz="2800" spc="-15" dirty="0">
                <a:latin typeface="Cambria Math"/>
                <a:cs typeface="Cambria Math"/>
              </a:rPr>
              <a:t>0.</a:t>
            </a:r>
            <a:r>
              <a:rPr sz="2800" spc="-25" dirty="0">
                <a:latin typeface="Cambria Math"/>
                <a:cs typeface="Cambria Math"/>
              </a:rPr>
              <a:t>01</a:t>
            </a:r>
            <a:r>
              <a:rPr sz="2800" spc="-20" dirty="0">
                <a:latin typeface="Cambria Math"/>
                <a:cs typeface="Cambria Math"/>
              </a:rPr>
              <a:t>3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libri"/>
                <a:cs typeface="Calibri"/>
              </a:rPr>
              <a:t>W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cm</a:t>
            </a:r>
            <a:r>
              <a:rPr sz="3000" spc="-60" baseline="31944" dirty="0">
                <a:latin typeface="Cambria Math"/>
                <a:cs typeface="Cambria Math"/>
              </a:rPr>
              <a:t>−</a:t>
            </a:r>
            <a:r>
              <a:rPr sz="3000" spc="232" baseline="31944" dirty="0">
                <a:latin typeface="Cambria Math"/>
                <a:cs typeface="Cambria Math"/>
              </a:rPr>
              <a:t>2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30308" y="2021047"/>
            <a:ext cx="8022590" cy="4914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Font typeface="Symbol"/>
              <a:buChar char=""/>
              <a:tabLst>
                <a:tab pos="241935" algn="l"/>
                <a:tab pos="6358890" algn="l"/>
              </a:tabLst>
            </a:pPr>
            <a:r>
              <a:rPr sz="2800" spc="-20" dirty="0">
                <a:latin typeface="Calibri"/>
                <a:cs typeface="Calibri"/>
              </a:rPr>
              <a:t>Saturat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on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ntens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ty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w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th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𝜎</a:t>
            </a:r>
            <a:r>
              <a:rPr sz="2800" spc="229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10" dirty="0">
                <a:latin typeface="Cambria Math"/>
                <a:cs typeface="Cambria Math"/>
              </a:rPr>
              <a:t>0</a:t>
            </a:r>
            <a:r>
              <a:rPr sz="3000" spc="-75" baseline="29166" dirty="0">
                <a:latin typeface="Cambria Math"/>
                <a:cs typeface="Cambria Math"/>
              </a:rPr>
              <a:t>−</a:t>
            </a:r>
            <a:r>
              <a:rPr sz="3000" spc="60" baseline="29166" dirty="0">
                <a:latin typeface="Cambria Math"/>
                <a:cs typeface="Cambria Math"/>
              </a:rPr>
              <a:t>10</a:t>
            </a:r>
            <a:r>
              <a:rPr sz="3000" spc="202" baseline="29166" dirty="0">
                <a:latin typeface="Cambria Math"/>
                <a:cs typeface="Cambria Math"/>
              </a:rPr>
              <a:t> 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30" dirty="0">
                <a:latin typeface="Calibri"/>
                <a:cs typeface="Calibri"/>
              </a:rPr>
              <a:t>m</a:t>
            </a:r>
            <a:r>
              <a:rPr sz="3000" spc="225" baseline="29166" dirty="0">
                <a:latin typeface="Cambria Math"/>
                <a:cs typeface="Cambria Math"/>
              </a:rPr>
              <a:t>2</a:t>
            </a:r>
            <a:r>
              <a:rPr sz="2800" spc="-10" dirty="0">
                <a:latin typeface="Cambria Math"/>
                <a:cs typeface="Cambria Math"/>
              </a:rPr>
              <a:t>,</a:t>
            </a:r>
            <a:r>
              <a:rPr sz="2800" dirty="0">
                <a:latin typeface="Cambria Math"/>
                <a:cs typeface="Cambria Math"/>
              </a:rPr>
              <a:t>	</a:t>
            </a:r>
            <a:r>
              <a:rPr sz="2800" spc="-30" dirty="0">
                <a:latin typeface="Cambria Math"/>
                <a:cs typeface="Cambria Math"/>
              </a:rPr>
              <a:t>𝜏</a:t>
            </a:r>
            <a:r>
              <a:rPr sz="3000" baseline="-16666" dirty="0">
                <a:latin typeface="Calibri"/>
                <a:cs typeface="Calibri"/>
              </a:rPr>
              <a:t>e </a:t>
            </a:r>
            <a:r>
              <a:rPr sz="3000" spc="-30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7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2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𝜇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0" dirty="0">
                <a:latin typeface="Calibri"/>
                <a:cs typeface="Calibri"/>
              </a:rPr>
              <a:t>: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500630" y="3003493"/>
            <a:ext cx="1292860" cy="6203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200" spc="-307" baseline="37698" dirty="0">
                <a:latin typeface="Cambria Math"/>
                <a:cs typeface="Cambria Math"/>
              </a:rPr>
              <a:t>𝐼</a:t>
            </a:r>
            <a:r>
              <a:rPr sz="3000" baseline="36111" dirty="0">
                <a:latin typeface="Calibri"/>
                <a:cs typeface="Calibri"/>
              </a:rPr>
              <a:t>s </a:t>
            </a:r>
            <a:r>
              <a:rPr sz="3000" spc="-15" baseline="36111" dirty="0">
                <a:latin typeface="Calibri"/>
                <a:cs typeface="Calibri"/>
              </a:rPr>
              <a:t> </a:t>
            </a:r>
            <a:r>
              <a:rPr sz="4200" spc="-37" baseline="37698" dirty="0">
                <a:latin typeface="Cambria Math"/>
                <a:cs typeface="Cambria Math"/>
              </a:rPr>
              <a:t>=</a:t>
            </a:r>
            <a:r>
              <a:rPr sz="4200" spc="240" baseline="37698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2</a:t>
            </a:r>
            <a:r>
              <a:rPr sz="2800" spc="50" dirty="0">
                <a:latin typeface="Cambria Math"/>
                <a:cs typeface="Cambria Math"/>
              </a:rPr>
              <a:t>𝜎</a:t>
            </a:r>
            <a:r>
              <a:rPr sz="2800" spc="-30" dirty="0">
                <a:latin typeface="Cambria Math"/>
                <a:cs typeface="Cambria Math"/>
              </a:rPr>
              <a:t>𝜏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203691" y="3191134"/>
            <a:ext cx="718185" cy="0"/>
          </a:xfrm>
          <a:custGeom>
            <a:avLst/>
            <a:gdLst/>
            <a:ahLst/>
            <a:cxnLst/>
            <a:rect l="l" t="t" r="r" b="b"/>
            <a:pathLst>
              <a:path w="718185">
                <a:moveTo>
                  <a:pt x="0" y="0"/>
                </a:moveTo>
                <a:lnTo>
                  <a:pt x="718114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3355595" y="2680940"/>
            <a:ext cx="6320155" cy="443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029335" algn="l"/>
              </a:tabLst>
            </a:pPr>
            <a:r>
              <a:rPr sz="2800" spc="-25" dirty="0">
                <a:latin typeface="Cambria Math"/>
                <a:cs typeface="Cambria Math"/>
              </a:rPr>
              <a:t>ℎ</a:t>
            </a:r>
            <a:r>
              <a:rPr sz="2800" spc="-30" dirty="0">
                <a:latin typeface="Cambria Math"/>
                <a:cs typeface="Cambria Math"/>
              </a:rPr>
              <a:t>𝜈</a:t>
            </a:r>
            <a:r>
              <a:rPr sz="2800" dirty="0">
                <a:latin typeface="Cambria Math"/>
                <a:cs typeface="Cambria Math"/>
              </a:rPr>
              <a:t>	</a:t>
            </a:r>
            <a:r>
              <a:rPr sz="2800" spc="-10" dirty="0">
                <a:latin typeface="Cambria Math"/>
                <a:cs typeface="Cambria Math"/>
              </a:rPr>
              <a:t>6.</a:t>
            </a:r>
            <a:r>
              <a:rPr sz="2800" spc="-25" dirty="0">
                <a:latin typeface="Cambria Math"/>
                <a:cs typeface="Cambria Math"/>
              </a:rPr>
              <a:t>62</a:t>
            </a:r>
            <a:r>
              <a:rPr sz="2800" spc="-20" dirty="0">
                <a:latin typeface="Cambria Math"/>
                <a:cs typeface="Cambria Math"/>
              </a:rPr>
              <a:t>6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10" dirty="0">
                <a:latin typeface="Cambria Math"/>
                <a:cs typeface="Cambria Math"/>
              </a:rPr>
              <a:t>0</a:t>
            </a:r>
            <a:r>
              <a:rPr sz="3000" spc="-75" baseline="29166" dirty="0">
                <a:latin typeface="Cambria Math"/>
                <a:cs typeface="Cambria Math"/>
              </a:rPr>
              <a:t>−</a:t>
            </a:r>
            <a:r>
              <a:rPr sz="3000" spc="60" baseline="29166" dirty="0">
                <a:latin typeface="Cambria Math"/>
                <a:cs typeface="Cambria Math"/>
              </a:rPr>
              <a:t>34</a:t>
            </a:r>
            <a:r>
              <a:rPr sz="3000" spc="202" baseline="29166" dirty="0">
                <a:latin typeface="Cambria Math"/>
                <a:cs typeface="Cambria Math"/>
              </a:rPr>
              <a:t> </a:t>
            </a:r>
            <a:r>
              <a:rPr sz="2800" spc="-10" dirty="0">
                <a:latin typeface="Calibri"/>
                <a:cs typeface="Calibri"/>
              </a:rPr>
              <a:t>J</a:t>
            </a:r>
            <a:r>
              <a:rPr sz="2800" spc="-170" dirty="0">
                <a:latin typeface="Calibri"/>
                <a:cs typeface="Calibri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𝑠</a:t>
            </a:r>
            <a:r>
              <a:rPr sz="2800" spc="6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8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8</a:t>
            </a:r>
            <a:r>
              <a:rPr sz="2800" spc="-20" dirty="0">
                <a:latin typeface="Cambria Math"/>
                <a:cs typeface="Cambria Math"/>
              </a:rPr>
              <a:t>4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80" dirty="0">
                <a:latin typeface="Cambria Math"/>
                <a:cs typeface="Cambria Math"/>
              </a:rPr>
              <a:t>0</a:t>
            </a:r>
            <a:r>
              <a:rPr sz="3000" spc="60" baseline="29166" dirty="0">
                <a:latin typeface="Cambria Math"/>
                <a:cs typeface="Cambria Math"/>
              </a:rPr>
              <a:t>13</a:t>
            </a:r>
            <a:r>
              <a:rPr sz="3000" spc="225" baseline="29166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60" baseline="29166" dirty="0">
                <a:latin typeface="Cambria Math"/>
                <a:cs typeface="Cambria Math"/>
              </a:rPr>
              <a:t>1</a:t>
            </a:r>
            <a:endParaRPr sz="3000" baseline="29166">
              <a:latin typeface="Cambria Math"/>
              <a:cs typeface="Cambria Math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768980" y="3401572"/>
            <a:ext cx="152400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e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008250" y="3003493"/>
            <a:ext cx="29083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5" dirty="0">
                <a:latin typeface="Cambria Math"/>
                <a:cs typeface="Cambria Math"/>
              </a:rPr>
              <a:t>=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962269" y="3214602"/>
            <a:ext cx="4139565" cy="419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0" dirty="0">
                <a:latin typeface="Cambria Math"/>
                <a:cs typeface="Cambria Math"/>
              </a:rPr>
              <a:t>2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-60" baseline="23611" dirty="0">
                <a:latin typeface="Cambria Math"/>
                <a:cs typeface="Cambria Math"/>
              </a:rPr>
              <a:t>−</a:t>
            </a:r>
            <a:r>
              <a:rPr sz="3000" spc="60" baseline="23611" dirty="0">
                <a:latin typeface="Cambria Math"/>
                <a:cs typeface="Cambria Math"/>
              </a:rPr>
              <a:t>10</a:t>
            </a:r>
            <a:r>
              <a:rPr sz="3000" spc="209" baseline="23611" dirty="0">
                <a:latin typeface="Cambria Math"/>
                <a:cs typeface="Cambria Math"/>
              </a:rPr>
              <a:t> 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30" dirty="0">
                <a:latin typeface="Calibri"/>
                <a:cs typeface="Calibri"/>
              </a:rPr>
              <a:t>m</a:t>
            </a:r>
            <a:r>
              <a:rPr sz="3000" spc="60" baseline="23611" dirty="0">
                <a:latin typeface="Cambria Math"/>
                <a:cs typeface="Cambria Math"/>
              </a:rPr>
              <a:t>2</a:t>
            </a:r>
            <a:r>
              <a:rPr sz="3000" baseline="23611" dirty="0">
                <a:latin typeface="Cambria Math"/>
                <a:cs typeface="Cambria Math"/>
              </a:rPr>
              <a:t> </a:t>
            </a:r>
            <a:r>
              <a:rPr sz="3000" spc="-240" baseline="23611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2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10" dirty="0">
                <a:latin typeface="Cambria Math"/>
                <a:cs typeface="Cambria Math"/>
              </a:rPr>
              <a:t>0</a:t>
            </a:r>
            <a:r>
              <a:rPr sz="3000" spc="-82" baseline="23611" dirty="0">
                <a:latin typeface="Cambria Math"/>
                <a:cs typeface="Cambria Math"/>
              </a:rPr>
              <a:t>−</a:t>
            </a:r>
            <a:r>
              <a:rPr sz="3000" spc="60" baseline="23611" dirty="0">
                <a:latin typeface="Cambria Math"/>
                <a:cs typeface="Cambria Math"/>
              </a:rPr>
              <a:t>5</a:t>
            </a:r>
            <a:r>
              <a:rPr sz="3000" spc="225" baseline="23611" dirty="0">
                <a:latin typeface="Cambria Math"/>
                <a:cs typeface="Cambria Math"/>
              </a:rPr>
              <a:t> </a:t>
            </a:r>
            <a:r>
              <a:rPr sz="2800" spc="-15" dirty="0">
                <a:latin typeface="Calibri"/>
                <a:cs typeface="Calibri"/>
              </a:rPr>
              <a:t>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4385188" y="3191134"/>
            <a:ext cx="5292090" cy="0"/>
          </a:xfrm>
          <a:custGeom>
            <a:avLst/>
            <a:gdLst/>
            <a:ahLst/>
            <a:cxnLst/>
            <a:rect l="l" t="t" r="r" b="b"/>
            <a:pathLst>
              <a:path w="5292090">
                <a:moveTo>
                  <a:pt x="0" y="0"/>
                </a:moveTo>
                <a:lnTo>
                  <a:pt x="5291967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1130300" y="3709894"/>
            <a:ext cx="4018915" cy="11487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98500">
              <a:lnSpc>
                <a:spcPct val="100000"/>
              </a:lnSpc>
            </a:pP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15" dirty="0">
                <a:latin typeface="Cambria Math"/>
                <a:cs typeface="Cambria Math"/>
              </a:rPr>
              <a:t>.5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60" baseline="29166" dirty="0">
                <a:latin typeface="Cambria Math"/>
                <a:cs typeface="Cambria Math"/>
              </a:rPr>
              <a:t>2</a:t>
            </a:r>
            <a:r>
              <a:rPr sz="3000" spc="225" baseline="29166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libri"/>
                <a:cs typeface="Calibri"/>
              </a:rPr>
              <a:t>W</a:t>
            </a:r>
            <a:r>
              <a:rPr sz="2800" spc="-170" dirty="0">
                <a:latin typeface="Calibri"/>
                <a:cs typeface="Calibri"/>
              </a:rPr>
              <a:t> </a:t>
            </a:r>
            <a:r>
              <a:rPr sz="2800" spc="-35" dirty="0">
                <a:latin typeface="Cambria Math"/>
                <a:cs typeface="Cambria Math"/>
              </a:rPr>
              <a:t>𝑐</a:t>
            </a:r>
            <a:r>
              <a:rPr sz="2800" spc="25" dirty="0">
                <a:latin typeface="Cambria Math"/>
                <a:cs typeface="Cambria Math"/>
              </a:rPr>
              <a:t>𝑚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232" baseline="29166" dirty="0">
                <a:latin typeface="Cambria Math"/>
                <a:cs typeface="Cambria Math"/>
              </a:rPr>
              <a:t>2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  <a:p>
            <a:pPr marL="12700">
              <a:lnSpc>
                <a:spcPct val="100000"/>
              </a:lnSpc>
              <a:spcBef>
                <a:spcPts val="1814"/>
              </a:spcBef>
            </a:pPr>
            <a:r>
              <a:rPr sz="2800" spc="-15" dirty="0">
                <a:latin typeface="Symbol"/>
                <a:cs typeface="Symbol"/>
              </a:rPr>
              <a:t></a:t>
            </a:r>
            <a:r>
              <a:rPr sz="2800" spc="-185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𝑠</a:t>
            </a:r>
            <a:r>
              <a:rPr sz="2800" spc="2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75" dirty="0">
                <a:latin typeface="Cambria Math"/>
                <a:cs typeface="Cambria Math"/>
              </a:rPr>
              <a:t> </a:t>
            </a:r>
            <a:r>
              <a:rPr sz="2800" spc="50" dirty="0">
                <a:latin typeface="Cambria Math"/>
                <a:cs typeface="Cambria Math"/>
              </a:rPr>
              <a:t>𝐼</a:t>
            </a:r>
            <a:r>
              <a:rPr sz="2800" spc="-5" dirty="0">
                <a:latin typeface="Cambria Math"/>
                <a:cs typeface="Cambria Math"/>
              </a:rPr>
              <a:t>/</a:t>
            </a:r>
            <a:r>
              <a:rPr sz="2800" spc="-204" dirty="0">
                <a:latin typeface="Cambria Math"/>
                <a:cs typeface="Cambria Math"/>
              </a:rPr>
              <a:t>𝐼</a:t>
            </a:r>
            <a:r>
              <a:rPr sz="3000" baseline="-16666" dirty="0">
                <a:latin typeface="Calibri"/>
                <a:cs typeface="Calibri"/>
              </a:rPr>
              <a:t>s </a:t>
            </a:r>
            <a:r>
              <a:rPr sz="3000" spc="-15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≈</a:t>
            </a:r>
            <a:r>
              <a:rPr sz="2800" spc="17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0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8</a:t>
            </a:r>
            <a:r>
              <a:rPr sz="2800" spc="-20" dirty="0">
                <a:latin typeface="Cambria Math"/>
                <a:cs typeface="Cambria Math"/>
              </a:rPr>
              <a:t>7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963998"/>
            <a:ext cx="6510655" cy="15906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27099"/>
              </a:lnSpc>
              <a:tabLst>
                <a:tab pos="536575" algn="l"/>
                <a:tab pos="2261235" algn="l"/>
                <a:tab pos="4130675" algn="l"/>
                <a:tab pos="6005830" algn="l"/>
              </a:tabLst>
            </a:pPr>
            <a:r>
              <a:rPr sz="2800" spc="-25" dirty="0">
                <a:latin typeface="Cambria Math"/>
                <a:cs typeface="Cambria Math"/>
              </a:rPr>
              <a:t>⇒	</a:t>
            </a:r>
            <a:r>
              <a:rPr sz="2800" spc="-20" dirty="0">
                <a:latin typeface="Calibri"/>
                <a:cs typeface="Calibri"/>
              </a:rPr>
              <a:t>Satur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-10" dirty="0">
                <a:latin typeface="Calibri"/>
                <a:cs typeface="Calibri"/>
              </a:rPr>
              <a:t>ti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bro</a:t>
            </a:r>
            <a:r>
              <a:rPr sz="2800" spc="-5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den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c</a:t>
            </a:r>
            <a:r>
              <a:rPr sz="2800" dirty="0">
                <a:latin typeface="Calibri"/>
                <a:cs typeface="Calibri"/>
              </a:rPr>
              <a:t>o</a:t>
            </a:r>
            <a:r>
              <a:rPr sz="2800" spc="-20" dirty="0">
                <a:latin typeface="Calibri"/>
                <a:cs typeface="Calibri"/>
              </a:rPr>
              <a:t>ntr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bute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but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natura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w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dt</a:t>
            </a:r>
            <a:r>
              <a:rPr sz="2800" spc="-10" dirty="0">
                <a:latin typeface="Calibri"/>
                <a:cs typeface="Calibri"/>
              </a:rPr>
              <a:t>h;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no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d</a:t>
            </a:r>
            <a:r>
              <a:rPr sz="2800" spc="-1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mi</a:t>
            </a:r>
            <a:r>
              <a:rPr sz="2800" spc="-20" dirty="0">
                <a:latin typeface="Calibri"/>
                <a:cs typeface="Calibri"/>
              </a:rPr>
              <a:t>nan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ver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libri"/>
                <a:cs typeface="Calibri"/>
              </a:rPr>
              <a:t>Dopp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er.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814"/>
              </a:spcBef>
            </a:pPr>
            <a:r>
              <a:rPr sz="2800" spc="-15" dirty="0">
                <a:latin typeface="Calibri"/>
                <a:cs typeface="Calibri"/>
              </a:rPr>
              <a:t>---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03400" y="973958"/>
            <a:ext cx="118681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15" dirty="0">
                <a:latin typeface="Calibri"/>
                <a:cs typeface="Calibri"/>
              </a:rPr>
              <a:t>remai</a:t>
            </a:r>
            <a:r>
              <a:rPr sz="2800" spc="-20" dirty="0">
                <a:latin typeface="Calibri"/>
                <a:cs typeface="Calibri"/>
              </a:rPr>
              <a:t>ns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984753" y="973958"/>
            <a:ext cx="230251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983105" algn="l"/>
              </a:tabLst>
            </a:pPr>
            <a:r>
              <a:rPr sz="2800" b="1" spc="-20" dirty="0">
                <a:latin typeface="Calibri"/>
                <a:cs typeface="Calibri"/>
              </a:rPr>
              <a:t>com</a:t>
            </a:r>
            <a:r>
              <a:rPr sz="2800" b="1" spc="-15" dirty="0">
                <a:latin typeface="Calibri"/>
                <a:cs typeface="Calibri"/>
              </a:rPr>
              <a:t>p</a:t>
            </a:r>
            <a:r>
              <a:rPr sz="2800" b="1" spc="-10" dirty="0">
                <a:latin typeface="Calibri"/>
                <a:cs typeface="Calibri"/>
              </a:rPr>
              <a:t>a</a:t>
            </a:r>
            <a:r>
              <a:rPr sz="2800" b="1" spc="-20" dirty="0">
                <a:latin typeface="Calibri"/>
                <a:cs typeface="Calibri"/>
              </a:rPr>
              <a:t>rabl</a:t>
            </a:r>
            <a:r>
              <a:rPr sz="2800" b="1" spc="-15" dirty="0">
                <a:latin typeface="Calibri"/>
                <a:cs typeface="Calibri"/>
              </a:rPr>
              <a:t>e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to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973958"/>
            <a:ext cx="1038288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297940" algn="l"/>
                <a:tab pos="3082925" algn="l"/>
                <a:tab pos="4810125" algn="l"/>
                <a:tab pos="6194425" algn="l"/>
                <a:tab pos="6857365" algn="l"/>
                <a:tab pos="7411720" algn="l"/>
                <a:tab pos="8957945" algn="l"/>
                <a:tab pos="9681845" algn="l"/>
              </a:tabLst>
            </a:pPr>
            <a:r>
              <a:rPr sz="2800" spc="-15" dirty="0">
                <a:latin typeface="Calibri"/>
                <a:cs typeface="Calibri"/>
              </a:rPr>
              <a:t>[IMAGE</a:t>
            </a:r>
            <a:r>
              <a:rPr sz="2800" spc="-15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REQU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RE</a:t>
            </a:r>
            <a:r>
              <a:rPr sz="2800" spc="-25" dirty="0">
                <a:latin typeface="Calibri"/>
                <a:cs typeface="Calibri"/>
              </a:rPr>
              <a:t>D</a:t>
            </a:r>
            <a:r>
              <a:rPr sz="2800" spc="-10" dirty="0">
                <a:latin typeface="Calibri"/>
                <a:cs typeface="Calibri"/>
              </a:rPr>
              <a:t>: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F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10" dirty="0">
                <a:latin typeface="Calibri"/>
                <a:cs typeface="Calibri"/>
              </a:rPr>
              <a:t>w</a:t>
            </a:r>
            <a:r>
              <a:rPr sz="2800" spc="-15" dirty="0">
                <a:latin typeface="Calibri"/>
                <a:cs typeface="Calibri"/>
              </a:rPr>
              <a:t>-cha</a:t>
            </a:r>
            <a:r>
              <a:rPr sz="2800" spc="-20" dirty="0">
                <a:latin typeface="Calibri"/>
                <a:cs typeface="Calibri"/>
              </a:rPr>
              <a:t>r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5" dirty="0">
                <a:latin typeface="Calibri"/>
                <a:cs typeface="Calibri"/>
              </a:rPr>
              <a:t>show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5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the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0" dirty="0">
                <a:latin typeface="Calibri"/>
                <a:cs typeface="Calibri"/>
              </a:rPr>
              <a:t>ix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pro</a:t>
            </a:r>
            <a:r>
              <a:rPr sz="2800" spc="-25" dirty="0">
                <a:latin typeface="Calibri"/>
                <a:cs typeface="Calibri"/>
              </a:rPr>
              <a:t>b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20" dirty="0">
                <a:latin typeface="Calibri"/>
                <a:cs typeface="Calibri"/>
              </a:rPr>
              <a:t>ems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and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their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1700" y="1516502"/>
            <a:ext cx="3652520" cy="15805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27200"/>
              </a:lnSpc>
              <a:tabLst>
                <a:tab pos="1200785" algn="l"/>
              </a:tabLst>
            </a:pPr>
            <a:r>
              <a:rPr sz="2800" dirty="0">
                <a:latin typeface="Calibri"/>
                <a:cs typeface="Calibri"/>
              </a:rPr>
              <a:t>l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g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cal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nterco</a:t>
            </a:r>
            <a:r>
              <a:rPr sz="2800" spc="-5" dirty="0">
                <a:latin typeface="Calibri"/>
                <a:cs typeface="Calibri"/>
              </a:rPr>
              <a:t>n</a:t>
            </a:r>
            <a:r>
              <a:rPr sz="2800" spc="-20" dirty="0">
                <a:latin typeface="Calibri"/>
                <a:cs typeface="Calibri"/>
              </a:rPr>
              <a:t>nect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ons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broaden</a:t>
            </a:r>
            <a:r>
              <a:rPr sz="2800" spc="-5" dirty="0">
                <a:latin typeface="Calibri"/>
                <a:cs typeface="Calibri"/>
              </a:rPr>
              <a:t>in</a:t>
            </a:r>
            <a:r>
              <a:rPr sz="2800" spc="-15" dirty="0">
                <a:latin typeface="Calibri"/>
                <a:cs typeface="Calibri"/>
              </a:rPr>
              <a:t>g)</a:t>
            </a:r>
            <a:r>
              <a:rPr sz="2800" spc="-5" dirty="0">
                <a:latin typeface="Calibri"/>
                <a:cs typeface="Calibri"/>
              </a:rPr>
              <a:t>.</a:t>
            </a:r>
            <a:r>
              <a:rPr sz="2800" spc="-10" dirty="0">
                <a:latin typeface="Calibri"/>
                <a:cs typeface="Calibri"/>
              </a:rPr>
              <a:t>]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810"/>
              </a:spcBef>
            </a:pPr>
            <a:r>
              <a:rPr sz="2800" spc="-15" dirty="0">
                <a:latin typeface="Calibri"/>
                <a:cs typeface="Calibri"/>
              </a:rPr>
              <a:t>---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97060" y="1516502"/>
            <a:ext cx="648652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515745" algn="l"/>
                <a:tab pos="3032760" algn="l"/>
                <a:tab pos="4733925" algn="l"/>
                <a:tab pos="5544185" algn="l"/>
              </a:tabLst>
            </a:pPr>
            <a:r>
              <a:rPr sz="2800" spc="-20" dirty="0">
                <a:latin typeface="Calibri"/>
                <a:cs typeface="Calibri"/>
              </a:rPr>
              <a:t>(n</a:t>
            </a:r>
            <a:r>
              <a:rPr sz="2800" spc="-5" dirty="0">
                <a:latin typeface="Calibri"/>
                <a:cs typeface="Calibri"/>
              </a:rPr>
              <a:t>a</a:t>
            </a:r>
            <a:r>
              <a:rPr sz="2800" spc="-15" dirty="0">
                <a:latin typeface="Calibri"/>
                <a:cs typeface="Calibri"/>
              </a:rPr>
              <a:t>tural,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5" dirty="0">
                <a:latin typeface="Calibri"/>
                <a:cs typeface="Calibri"/>
              </a:rPr>
              <a:t>D</a:t>
            </a:r>
            <a:r>
              <a:rPr sz="2800" spc="-10" dirty="0">
                <a:latin typeface="Calibri"/>
                <a:cs typeface="Calibri"/>
              </a:rPr>
              <a:t>o</a:t>
            </a:r>
            <a:r>
              <a:rPr sz="2800" spc="-20" dirty="0">
                <a:latin typeface="Calibri"/>
                <a:cs typeface="Calibri"/>
              </a:rPr>
              <a:t>pp</a:t>
            </a:r>
            <a:r>
              <a:rPr sz="2800" spc="-10" dirty="0">
                <a:latin typeface="Calibri"/>
                <a:cs typeface="Calibri"/>
              </a:rPr>
              <a:t>ler,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co</a:t>
            </a:r>
            <a:r>
              <a:rPr sz="2800" spc="5" dirty="0">
                <a:latin typeface="Calibri"/>
                <a:cs typeface="Calibri"/>
              </a:rPr>
              <a:t>l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ona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spc="-3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d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5" dirty="0">
                <a:latin typeface="Calibri"/>
                <a:cs typeface="Calibri"/>
              </a:rPr>
              <a:t>pow</a:t>
            </a:r>
            <a:r>
              <a:rPr sz="2800" spc="-5" dirty="0">
                <a:latin typeface="Calibri"/>
                <a:cs typeface="Calibri"/>
              </a:rPr>
              <a:t>e</a:t>
            </a:r>
            <a:r>
              <a:rPr sz="2800" spc="-10" dirty="0">
                <a:latin typeface="Calibri"/>
                <a:cs typeface="Calibri"/>
              </a:rPr>
              <a:t>r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9622" rIns="0" bIns="0" rtlCol="0">
            <a:spAutoFit/>
          </a:bodyPr>
          <a:lstStyle/>
          <a:p>
            <a:pPr marL="160020">
              <a:lnSpc>
                <a:spcPct val="100000"/>
              </a:lnSpc>
            </a:pPr>
            <a:r>
              <a:rPr spc="-15" dirty="0"/>
              <a:t>Sl</a:t>
            </a:r>
            <a:r>
              <a:rPr spc="-5" dirty="0"/>
              <a:t>i</a:t>
            </a:r>
            <a:r>
              <a:rPr spc="-20" dirty="0"/>
              <a:t>de</a:t>
            </a:r>
            <a:r>
              <a:rPr spc="-5" dirty="0"/>
              <a:t> </a:t>
            </a:r>
            <a:r>
              <a:rPr spc="-20" dirty="0"/>
              <a:t>1</a:t>
            </a:r>
            <a:r>
              <a:rPr spc="-30" dirty="0"/>
              <a:t>1</a:t>
            </a:r>
            <a:r>
              <a:rPr spc="-10" dirty="0"/>
              <a:t>: </a:t>
            </a:r>
            <a:r>
              <a:rPr spc="-25" dirty="0"/>
              <a:t>P</a:t>
            </a:r>
            <a:r>
              <a:rPr spc="-10" dirty="0"/>
              <a:t>r</a:t>
            </a:r>
            <a:r>
              <a:rPr spc="-20" dirty="0"/>
              <a:t>oblem</a:t>
            </a:r>
            <a:r>
              <a:rPr spc="-25" dirty="0"/>
              <a:t> </a:t>
            </a:r>
            <a:r>
              <a:rPr spc="-15" dirty="0"/>
              <a:t>3.3</a:t>
            </a:r>
            <a:r>
              <a:rPr spc="-5" dirty="0"/>
              <a:t> </a:t>
            </a:r>
            <a:r>
              <a:rPr spc="-20" dirty="0">
                <a:latin typeface="Calibri"/>
                <a:cs typeface="Calibri"/>
              </a:rPr>
              <a:t>–</a:t>
            </a:r>
            <a:r>
              <a:rPr dirty="0">
                <a:latin typeface="Calibri"/>
                <a:cs typeface="Calibri"/>
              </a:rPr>
              <a:t> </a:t>
            </a:r>
            <a:r>
              <a:rPr spc="-15" dirty="0"/>
              <a:t>Lorentzian</a:t>
            </a:r>
            <a:r>
              <a:rPr spc="-25" dirty="0"/>
              <a:t> </a:t>
            </a:r>
            <a:r>
              <a:rPr spc="-20" dirty="0"/>
              <a:t>vs.</a:t>
            </a:r>
            <a:r>
              <a:rPr spc="-10" dirty="0"/>
              <a:t> </a:t>
            </a:r>
            <a:r>
              <a:rPr spc="-25" dirty="0"/>
              <a:t>Gau</a:t>
            </a:r>
            <a:r>
              <a:rPr spc="-5" dirty="0"/>
              <a:t>s</a:t>
            </a:r>
            <a:r>
              <a:rPr spc="-15" dirty="0"/>
              <a:t>sian </a:t>
            </a:r>
            <a:r>
              <a:rPr spc="-25" dirty="0"/>
              <a:t>W</a:t>
            </a:r>
            <a:r>
              <a:rPr spc="-15" dirty="0"/>
              <a:t>ings</a:t>
            </a:r>
            <a:r>
              <a:rPr spc="-20" dirty="0"/>
              <a:t> </a:t>
            </a:r>
            <a:r>
              <a:rPr spc="-15" dirty="0"/>
              <a:t>of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01704" y="1661409"/>
            <a:ext cx="9993630" cy="31508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91795" algn="ctr">
              <a:lnSpc>
                <a:spcPct val="100000"/>
              </a:lnSpc>
            </a:pPr>
            <a:r>
              <a:rPr sz="3400" b="1" u="heavy" spc="-20" dirty="0">
                <a:solidFill>
                  <a:srgbClr val="0000FF"/>
                </a:solidFill>
                <a:latin typeface="Calibri"/>
                <a:cs typeface="Calibri"/>
              </a:rPr>
              <a:t>Na</a:t>
            </a:r>
            <a:r>
              <a:rPr sz="3400" b="1" u="heavy" spc="-1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u="heavy" spc="-25" dirty="0">
                <a:solidFill>
                  <a:srgbClr val="0000FF"/>
                </a:solidFill>
                <a:latin typeface="Calibri"/>
                <a:cs typeface="Calibri"/>
              </a:rPr>
              <a:t>D</a:t>
            </a:r>
            <a:r>
              <a:rPr sz="3400" b="1" u="heavy" spc="-15" dirty="0">
                <a:solidFill>
                  <a:srgbClr val="0000FF"/>
                </a:solidFill>
                <a:latin typeface="Calibri"/>
                <a:cs typeface="Calibri"/>
              </a:rPr>
              <a:t> at </a:t>
            </a:r>
            <a:r>
              <a:rPr sz="3400" b="1" u="heavy" spc="-20" dirty="0">
                <a:solidFill>
                  <a:srgbClr val="0000FF"/>
                </a:solidFill>
                <a:latin typeface="Calibri"/>
                <a:cs typeface="Calibri"/>
              </a:rPr>
              <a:t>589</a:t>
            </a:r>
            <a:r>
              <a:rPr sz="3400" b="1" u="heavy" spc="-1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u="heavy" spc="-25" dirty="0">
                <a:solidFill>
                  <a:srgbClr val="0000FF"/>
                </a:solidFill>
                <a:latin typeface="Calibri"/>
                <a:cs typeface="Calibri"/>
              </a:rPr>
              <a:t>nm</a:t>
            </a:r>
            <a:endParaRPr sz="3400">
              <a:latin typeface="Calibri"/>
              <a:cs typeface="Calibri"/>
            </a:endParaRPr>
          </a:p>
          <a:p>
            <a:pPr marL="469900" indent="-228600">
              <a:lnSpc>
                <a:spcPct val="100000"/>
              </a:lnSpc>
              <a:spcBef>
                <a:spcPts val="2195"/>
              </a:spcBef>
              <a:buFont typeface="Symbol"/>
              <a:buChar char=""/>
              <a:tabLst>
                <a:tab pos="470534" algn="l"/>
              </a:tabLst>
            </a:pPr>
            <a:r>
              <a:rPr sz="2800" spc="-20" dirty="0">
                <a:latin typeface="Calibri"/>
                <a:cs typeface="Calibri"/>
              </a:rPr>
              <a:t>Centra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qu</a:t>
            </a:r>
            <a:r>
              <a:rPr sz="2800" spc="-5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nt</a:t>
            </a:r>
            <a:r>
              <a:rPr sz="2800" spc="-10" dirty="0">
                <a:latin typeface="Calibri"/>
                <a:cs typeface="Calibri"/>
              </a:rPr>
              <a:t>ities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to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25" dirty="0">
                <a:latin typeface="Calibri"/>
                <a:cs typeface="Calibri"/>
              </a:rPr>
              <a:t>omput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at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𝑇</a:t>
            </a:r>
            <a:r>
              <a:rPr sz="2800" spc="2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7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50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5" dirty="0">
                <a:latin typeface="Calibri"/>
                <a:cs typeface="Calibri"/>
              </a:rPr>
              <a:t>K</a:t>
            </a:r>
            <a:r>
              <a:rPr sz="2800" spc="-10" dirty="0">
                <a:latin typeface="Calibri"/>
                <a:cs typeface="Calibri"/>
              </a:rPr>
              <a:t>:</a:t>
            </a:r>
            <a:endParaRPr sz="2800">
              <a:latin typeface="Calibri"/>
              <a:cs typeface="Calibri"/>
            </a:endParaRPr>
          </a:p>
          <a:p>
            <a:pPr marL="361950" indent="-349250">
              <a:lnSpc>
                <a:spcPct val="100000"/>
              </a:lnSpc>
              <a:spcBef>
                <a:spcPts val="1800"/>
              </a:spcBef>
              <a:buFont typeface="Calibri"/>
              <a:buAutoNum type="arabicPeriod"/>
              <a:tabLst>
                <a:tab pos="362585" algn="l"/>
              </a:tabLst>
            </a:pPr>
            <a:r>
              <a:rPr sz="2800" spc="-25" dirty="0">
                <a:latin typeface="Calibri"/>
                <a:cs typeface="Calibri"/>
              </a:rPr>
              <a:t>Do</a:t>
            </a:r>
            <a:r>
              <a:rPr sz="2800" spc="-10" dirty="0">
                <a:latin typeface="Calibri"/>
                <a:cs typeface="Calibri"/>
              </a:rPr>
              <a:t>p</a:t>
            </a:r>
            <a:r>
              <a:rPr sz="2800" spc="-20" dirty="0">
                <a:latin typeface="Calibri"/>
                <a:cs typeface="Calibri"/>
              </a:rPr>
              <a:t>p</a:t>
            </a:r>
            <a:r>
              <a:rPr sz="2800" spc="-10" dirty="0">
                <a:latin typeface="Calibri"/>
                <a:cs typeface="Calibri"/>
              </a:rPr>
              <a:t>ler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libri"/>
                <a:cs typeface="Calibri"/>
              </a:rPr>
              <a:t>FWHM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mbria Math"/>
                <a:cs typeface="Cambria Math"/>
              </a:rPr>
              <a:t>𝛥</a:t>
            </a:r>
            <a:r>
              <a:rPr sz="2800" spc="-90" dirty="0">
                <a:latin typeface="Cambria Math"/>
                <a:cs typeface="Cambria Math"/>
              </a:rPr>
              <a:t>𝜈</a:t>
            </a:r>
            <a:r>
              <a:rPr sz="3000" spc="179" baseline="-16666" dirty="0">
                <a:latin typeface="Calibri"/>
                <a:cs typeface="Calibri"/>
              </a:rPr>
              <a:t>D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361950" indent="-349250">
              <a:lnSpc>
                <a:spcPct val="100000"/>
              </a:lnSpc>
              <a:spcBef>
                <a:spcPts val="1810"/>
              </a:spcBef>
              <a:buFont typeface="Calibri"/>
              <a:buAutoNum type="arabicPeriod"/>
              <a:tabLst>
                <a:tab pos="362585" algn="l"/>
              </a:tabLst>
            </a:pPr>
            <a:r>
              <a:rPr sz="2800" spc="-20" dirty="0">
                <a:latin typeface="Calibri"/>
                <a:cs typeface="Calibri"/>
              </a:rPr>
              <a:t>Fre</a:t>
            </a:r>
            <a:r>
              <a:rPr sz="2800" spc="-5" dirty="0">
                <a:latin typeface="Calibri"/>
                <a:cs typeface="Calibri"/>
              </a:rPr>
              <a:t>q</a:t>
            </a:r>
            <a:r>
              <a:rPr sz="2800" spc="-20" dirty="0">
                <a:latin typeface="Calibri"/>
                <a:cs typeface="Calibri"/>
              </a:rPr>
              <a:t>ue</a:t>
            </a:r>
            <a:r>
              <a:rPr sz="280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cy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140" dirty="0">
                <a:latin typeface="Cambria Math"/>
                <a:cs typeface="Cambria Math"/>
              </a:rPr>
              <a:t>𝜔</a:t>
            </a:r>
            <a:r>
              <a:rPr sz="3000" baseline="-16666" dirty="0">
                <a:latin typeface="Calibri"/>
                <a:cs typeface="Calibri"/>
              </a:rPr>
              <a:t>c </a:t>
            </a:r>
            <a:r>
              <a:rPr sz="3000" spc="-240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−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𝜔</a:t>
            </a:r>
            <a:r>
              <a:rPr sz="3000" spc="60" baseline="-16666" dirty="0">
                <a:latin typeface="Cambria Math"/>
                <a:cs typeface="Cambria Math"/>
              </a:rPr>
              <a:t>0</a:t>
            </a:r>
            <a:r>
              <a:rPr sz="3000" baseline="-16666" dirty="0">
                <a:latin typeface="Cambria Math"/>
                <a:cs typeface="Cambria Math"/>
              </a:rPr>
              <a:t> </a:t>
            </a:r>
            <a:r>
              <a:rPr sz="3000" spc="-202" baseline="-16666" dirty="0">
                <a:latin typeface="Cambria Math"/>
                <a:cs typeface="Cambria Math"/>
              </a:rPr>
              <a:t> </a:t>
            </a:r>
            <a:r>
              <a:rPr sz="2800" spc="-15" dirty="0">
                <a:latin typeface="Calibri"/>
                <a:cs typeface="Calibri"/>
              </a:rPr>
              <a:t>where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Lorentz</a:t>
            </a:r>
            <a:r>
              <a:rPr sz="2800" spc="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an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25" dirty="0">
                <a:latin typeface="Cambria Math"/>
                <a:cs typeface="Cambria Math"/>
              </a:rPr>
              <a:t>𝐿</a:t>
            </a:r>
            <a:r>
              <a:rPr sz="4200" spc="-22" baseline="2976" dirty="0">
                <a:latin typeface="Cambria Math"/>
                <a:cs typeface="Cambria Math"/>
              </a:rPr>
              <a:t>(</a:t>
            </a:r>
            <a:r>
              <a:rPr sz="2800" spc="25" dirty="0">
                <a:latin typeface="Cambria Math"/>
                <a:cs typeface="Cambria Math"/>
              </a:rPr>
              <a:t>𝜔</a:t>
            </a:r>
            <a:r>
              <a:rPr sz="4200" spc="-22" baseline="2976" dirty="0">
                <a:latin typeface="Cambria Math"/>
                <a:cs typeface="Cambria Math"/>
              </a:rPr>
              <a:t>)</a:t>
            </a:r>
            <a:r>
              <a:rPr sz="4200" spc="30" baseline="2976" dirty="0">
                <a:latin typeface="Cambria Math"/>
                <a:cs typeface="Cambria Math"/>
              </a:rPr>
              <a:t> </a:t>
            </a:r>
            <a:r>
              <a:rPr sz="2800" spc="-15" dirty="0">
                <a:latin typeface="Calibri"/>
                <a:cs typeface="Calibri"/>
              </a:rPr>
              <a:t>equals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G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uss</a:t>
            </a:r>
            <a:r>
              <a:rPr sz="2800" spc="-15" dirty="0">
                <a:latin typeface="Calibri"/>
                <a:cs typeface="Calibri"/>
              </a:rPr>
              <a:t>ian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85" dirty="0">
                <a:latin typeface="Cambria Math"/>
                <a:cs typeface="Cambria Math"/>
              </a:rPr>
              <a:t>𝐺</a:t>
            </a:r>
            <a:r>
              <a:rPr sz="4200" spc="-22" baseline="2976" dirty="0">
                <a:latin typeface="Cambria Math"/>
                <a:cs typeface="Cambria Math"/>
              </a:rPr>
              <a:t>(</a:t>
            </a:r>
            <a:r>
              <a:rPr sz="2800" spc="25" dirty="0">
                <a:latin typeface="Cambria Math"/>
                <a:cs typeface="Cambria Math"/>
              </a:rPr>
              <a:t>𝜔</a:t>
            </a:r>
            <a:r>
              <a:rPr sz="4200" spc="-22" baseline="2976" dirty="0">
                <a:latin typeface="Cambria Math"/>
                <a:cs typeface="Cambria Math"/>
              </a:rPr>
              <a:t>)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361950" indent="-349250">
              <a:lnSpc>
                <a:spcPct val="100000"/>
              </a:lnSpc>
              <a:spcBef>
                <a:spcPts val="1814"/>
              </a:spcBef>
              <a:buFont typeface="Calibri"/>
              <a:buAutoNum type="arabicPeriod"/>
              <a:tabLst>
                <a:tab pos="362585" algn="l"/>
              </a:tabLst>
            </a:pPr>
            <a:r>
              <a:rPr sz="2800" spc="-15" dirty="0">
                <a:latin typeface="Calibri"/>
                <a:cs typeface="Calibri"/>
              </a:rPr>
              <a:t>Rel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15" dirty="0">
                <a:latin typeface="Calibri"/>
                <a:cs typeface="Calibri"/>
              </a:rPr>
              <a:t>tive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nte</a:t>
            </a:r>
            <a:r>
              <a:rPr sz="2800" spc="-25" dirty="0">
                <a:latin typeface="Calibri"/>
                <a:cs typeface="Calibri"/>
              </a:rPr>
              <a:t>n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0" dirty="0">
                <a:latin typeface="Calibri"/>
                <a:cs typeface="Calibri"/>
              </a:rPr>
              <a:t>ities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at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0</a:t>
            </a:r>
            <a:r>
              <a:rPr sz="2800" spc="-15" dirty="0">
                <a:latin typeface="Cambria Math"/>
                <a:cs typeface="Cambria Math"/>
              </a:rPr>
              <a:t>.1</a:t>
            </a:r>
            <a:r>
              <a:rPr sz="4200" spc="-22" baseline="2976" dirty="0">
                <a:latin typeface="Cambria Math"/>
                <a:cs typeface="Cambria Math"/>
              </a:rPr>
              <a:t>(</a:t>
            </a:r>
            <a:r>
              <a:rPr sz="2800" spc="-140" dirty="0">
                <a:latin typeface="Cambria Math"/>
                <a:cs typeface="Cambria Math"/>
              </a:rPr>
              <a:t>𝜔</a:t>
            </a:r>
            <a:r>
              <a:rPr sz="3000" baseline="-16666" dirty="0">
                <a:latin typeface="Calibri"/>
                <a:cs typeface="Calibri"/>
              </a:rPr>
              <a:t>c </a:t>
            </a:r>
            <a:r>
              <a:rPr sz="3000" spc="-240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−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35" dirty="0">
                <a:latin typeface="Cambria Math"/>
                <a:cs typeface="Cambria Math"/>
              </a:rPr>
              <a:t>𝜔</a:t>
            </a:r>
            <a:r>
              <a:rPr sz="3000" spc="247" baseline="-16666" dirty="0">
                <a:latin typeface="Cambria Math"/>
                <a:cs typeface="Cambria Math"/>
              </a:rPr>
              <a:t>0</a:t>
            </a:r>
            <a:r>
              <a:rPr sz="4200" spc="-37" baseline="2976" dirty="0">
                <a:latin typeface="Cambria Math"/>
                <a:cs typeface="Cambria Math"/>
              </a:rPr>
              <a:t>)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074563" y="5383577"/>
            <a:ext cx="173355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spc="40" dirty="0">
                <a:latin typeface="Cambria Math"/>
                <a:cs typeface="Cambria Math"/>
              </a:rPr>
              <a:t>2</a:t>
            </a:r>
            <a:endParaRPr sz="2000">
              <a:latin typeface="Cambria Math"/>
              <a:cs typeface="Cambria Math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8087228" y="5313176"/>
            <a:ext cx="146685" cy="0"/>
          </a:xfrm>
          <a:custGeom>
            <a:avLst/>
            <a:gdLst/>
            <a:ahLst/>
            <a:cxnLst/>
            <a:rect l="l" t="t" r="r" b="b"/>
            <a:pathLst>
              <a:path w="146684">
                <a:moveTo>
                  <a:pt x="0" y="0"/>
                </a:moveTo>
                <a:lnTo>
                  <a:pt x="146303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901724" y="4995016"/>
            <a:ext cx="8059420" cy="5213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7956550" algn="l"/>
              </a:tabLst>
            </a:pPr>
            <a:r>
              <a:rPr sz="2800" spc="-15" dirty="0">
                <a:latin typeface="Calibri"/>
                <a:cs typeface="Calibri"/>
              </a:rPr>
              <a:t>4.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L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se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ntens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ty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</a:t>
            </a:r>
            <a:r>
              <a:rPr sz="2800" spc="-5" dirty="0">
                <a:latin typeface="Calibri"/>
                <a:cs typeface="Calibri"/>
              </a:rPr>
              <a:t>r</a:t>
            </a:r>
            <a:r>
              <a:rPr sz="2800" spc="-20" dirty="0">
                <a:latin typeface="Calibri"/>
                <a:cs typeface="Calibri"/>
              </a:rPr>
              <a:t>oduc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libri"/>
                <a:cs typeface="Calibri"/>
              </a:rPr>
              <a:t>p</a:t>
            </a:r>
            <a:r>
              <a:rPr sz="2800" spc="-25" dirty="0">
                <a:latin typeface="Calibri"/>
                <a:cs typeface="Calibri"/>
              </a:rPr>
              <a:t>owe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bro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den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75" dirty="0">
                <a:latin typeface="Cambria Math"/>
                <a:cs typeface="Cambria Math"/>
              </a:rPr>
              <a:t> </a:t>
            </a:r>
            <a:r>
              <a:rPr sz="3000" spc="60" baseline="45833" dirty="0">
                <a:latin typeface="Cambria Math"/>
                <a:cs typeface="Cambria Math"/>
              </a:rPr>
              <a:t>1</a:t>
            </a:r>
            <a:r>
              <a:rPr sz="3000" spc="22" baseline="45833" dirty="0">
                <a:latin typeface="Cambria Math"/>
                <a:cs typeface="Cambria Math"/>
              </a:rPr>
              <a:t> </a:t>
            </a:r>
            <a:r>
              <a:rPr sz="2800" spc="-5" dirty="0">
                <a:latin typeface="Cambria Math"/>
                <a:cs typeface="Cambria Math"/>
              </a:rPr>
              <a:t>𝛥</a:t>
            </a:r>
            <a:r>
              <a:rPr sz="2800" spc="-30" dirty="0">
                <a:latin typeface="Cambria Math"/>
                <a:cs typeface="Cambria Math"/>
              </a:rPr>
              <a:t>𝜈</a:t>
            </a:r>
            <a:r>
              <a:rPr sz="2800" dirty="0">
                <a:latin typeface="Cambria Math"/>
                <a:cs typeface="Cambria Math"/>
              </a:rPr>
              <a:t>	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674996" y="5284087"/>
            <a:ext cx="182245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D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9" y="968684"/>
            <a:ext cx="10380980" cy="22625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69900" indent="-228600">
              <a:lnSpc>
                <a:spcPct val="100000"/>
              </a:lnSpc>
              <a:buFont typeface="Symbol"/>
              <a:buChar char=""/>
              <a:tabLst>
                <a:tab pos="470534" algn="l"/>
              </a:tabLst>
            </a:pPr>
            <a:r>
              <a:rPr sz="2800" spc="-15" dirty="0">
                <a:latin typeface="Calibri"/>
                <a:cs typeface="Calibri"/>
              </a:rPr>
              <a:t>Al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prof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es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normalis</a:t>
            </a:r>
            <a:r>
              <a:rPr sz="2800" b="1" spc="-10" dirty="0">
                <a:latin typeface="Calibri"/>
                <a:cs typeface="Calibri"/>
              </a:rPr>
              <a:t>e</a:t>
            </a:r>
            <a:r>
              <a:rPr sz="2800" b="1" spc="-15" dirty="0">
                <a:latin typeface="Calibri"/>
                <a:cs typeface="Calibri"/>
              </a:rPr>
              <a:t>d</a:t>
            </a:r>
            <a:r>
              <a:rPr sz="2800" b="1" spc="-70" dirty="0">
                <a:latin typeface="Times New Roman"/>
                <a:cs typeface="Times New Roman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spc="-70" dirty="0">
                <a:latin typeface="Times New Roman"/>
                <a:cs typeface="Times New Roman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unity</a:t>
            </a:r>
            <a:r>
              <a:rPr sz="2800" b="1" spc="-65" dirty="0">
                <a:latin typeface="Times New Roman"/>
                <a:cs typeface="Times New Roman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at</a:t>
            </a:r>
            <a:r>
              <a:rPr sz="2800" b="1" spc="-70" dirty="0">
                <a:latin typeface="Times New Roman"/>
                <a:cs typeface="Times New Roman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line</a:t>
            </a:r>
            <a:r>
              <a:rPr sz="2800" b="1" spc="-75" dirty="0">
                <a:latin typeface="Times New Roman"/>
                <a:cs typeface="Times New Roman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ce</a:t>
            </a:r>
            <a:r>
              <a:rPr sz="2800" b="1" spc="-5" dirty="0">
                <a:latin typeface="Calibri"/>
                <a:cs typeface="Calibri"/>
              </a:rPr>
              <a:t>n</a:t>
            </a:r>
            <a:r>
              <a:rPr sz="2800" b="1" spc="-10" dirty="0">
                <a:latin typeface="Calibri"/>
                <a:cs typeface="Calibri"/>
              </a:rPr>
              <a:t>tr</a:t>
            </a:r>
            <a:r>
              <a:rPr sz="2800" b="1" spc="-5" dirty="0">
                <a:latin typeface="Calibri"/>
                <a:cs typeface="Calibri"/>
              </a:rPr>
              <a:t>e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12700" marR="5080">
              <a:lnSpc>
                <a:spcPct val="127200"/>
              </a:lnSpc>
              <a:spcBef>
                <a:spcPts val="885"/>
              </a:spcBef>
              <a:tabLst>
                <a:tab pos="1348740" algn="l"/>
                <a:tab pos="3184525" algn="l"/>
                <a:tab pos="4525010" algn="l"/>
                <a:tab pos="5690235" algn="l"/>
                <a:tab pos="6217285" algn="l"/>
                <a:tab pos="8069580" algn="l"/>
                <a:tab pos="9823450" algn="l"/>
              </a:tabLst>
            </a:pPr>
            <a:r>
              <a:rPr sz="2800" spc="-15" dirty="0">
                <a:latin typeface="Calibri"/>
                <a:cs typeface="Calibri"/>
              </a:rPr>
              <a:t>[IMAGE</a:t>
            </a:r>
            <a:r>
              <a:rPr sz="2800" spc="-15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spc="-25" dirty="0">
                <a:latin typeface="Calibri"/>
                <a:cs typeface="Calibri"/>
              </a:rPr>
              <a:t>EQ</a:t>
            </a:r>
            <a:r>
              <a:rPr sz="2800" spc="-10" dirty="0">
                <a:latin typeface="Calibri"/>
                <a:cs typeface="Calibri"/>
              </a:rPr>
              <a:t>UI</a:t>
            </a:r>
            <a:r>
              <a:rPr sz="2800" spc="-15" dirty="0">
                <a:latin typeface="Calibri"/>
                <a:cs typeface="Calibri"/>
              </a:rPr>
              <a:t>R</a:t>
            </a:r>
            <a:r>
              <a:rPr sz="2800" spc="-25" dirty="0">
                <a:latin typeface="Calibri"/>
                <a:cs typeface="Calibri"/>
              </a:rPr>
              <a:t>ED</a:t>
            </a:r>
            <a:r>
              <a:rPr sz="2800" spc="-10" dirty="0">
                <a:latin typeface="Calibri"/>
                <a:cs typeface="Calibri"/>
              </a:rPr>
              <a:t>: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Over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15" dirty="0">
                <a:latin typeface="Calibri"/>
                <a:cs typeface="Calibri"/>
              </a:rPr>
              <a:t>y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sketc</a:t>
            </a:r>
            <a:r>
              <a:rPr sz="2800" spc="-15" dirty="0">
                <a:latin typeface="Calibri"/>
                <a:cs typeface="Calibri"/>
              </a:rPr>
              <a:t>h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f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5" dirty="0">
                <a:latin typeface="Calibri"/>
                <a:cs typeface="Calibri"/>
              </a:rPr>
              <a:t>norm</a:t>
            </a:r>
            <a:r>
              <a:rPr sz="2800" spc="0" dirty="0">
                <a:latin typeface="Calibri"/>
                <a:cs typeface="Calibri"/>
              </a:rPr>
              <a:t>a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ze</a:t>
            </a:r>
            <a:r>
              <a:rPr sz="2800" spc="-15" dirty="0">
                <a:latin typeface="Calibri"/>
                <a:cs typeface="Calibri"/>
              </a:rPr>
              <a:t>d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Lor</a:t>
            </a:r>
            <a:r>
              <a:rPr sz="2800" spc="-5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ntz</a:t>
            </a:r>
            <a:r>
              <a:rPr sz="2800" spc="-15" dirty="0">
                <a:latin typeface="Calibri"/>
                <a:cs typeface="Calibri"/>
              </a:rPr>
              <a:t>ian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spc="-5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d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Gaussian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10" dirty="0">
                <a:latin typeface="Calibri"/>
                <a:cs typeface="Calibri"/>
              </a:rPr>
              <a:t>l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sh</a:t>
            </a:r>
            <a:r>
              <a:rPr sz="2800" spc="-5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pe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libri"/>
                <a:cs typeface="Calibri"/>
              </a:rPr>
              <a:t>show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libri"/>
                <a:cs typeface="Calibri"/>
              </a:rPr>
              <a:t>t</a:t>
            </a:r>
            <a:r>
              <a:rPr sz="2800" spc="-20" dirty="0">
                <a:latin typeface="Calibri"/>
                <a:cs typeface="Calibri"/>
              </a:rPr>
              <a:t>h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cros</a:t>
            </a:r>
            <a:r>
              <a:rPr sz="2800" spc="10" dirty="0">
                <a:latin typeface="Calibri"/>
                <a:cs typeface="Calibri"/>
              </a:rPr>
              <a:t>s</a:t>
            </a:r>
            <a:r>
              <a:rPr sz="2800" spc="-15" dirty="0">
                <a:latin typeface="Calibri"/>
                <a:cs typeface="Calibri"/>
              </a:rPr>
              <a:t>-</a:t>
            </a:r>
            <a:r>
              <a:rPr sz="2800" spc="-5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ver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po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the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w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5" dirty="0">
                <a:latin typeface="Calibri"/>
                <a:cs typeface="Calibri"/>
              </a:rPr>
              <a:t>g</a:t>
            </a:r>
            <a:r>
              <a:rPr sz="2800" spc="-15" dirty="0">
                <a:latin typeface="Calibri"/>
                <a:cs typeface="Calibri"/>
              </a:rPr>
              <a:t>s.]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825"/>
              </a:spcBef>
            </a:pPr>
            <a:r>
              <a:rPr sz="2800" spc="-15" dirty="0">
                <a:latin typeface="Calibri"/>
                <a:cs typeface="Calibri"/>
              </a:rPr>
              <a:t>---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9622" rIns="0" bIns="0" rtlCol="0">
            <a:spAutoFit/>
          </a:bodyPr>
          <a:lstStyle/>
          <a:p>
            <a:pPr marL="1800225">
              <a:lnSpc>
                <a:spcPct val="100000"/>
              </a:lnSpc>
            </a:pPr>
            <a:r>
              <a:rPr spc="-15" dirty="0"/>
              <a:t>Sl</a:t>
            </a:r>
            <a:r>
              <a:rPr spc="-5" dirty="0"/>
              <a:t>i</a:t>
            </a:r>
            <a:r>
              <a:rPr spc="-20" dirty="0"/>
              <a:t>de</a:t>
            </a:r>
            <a:r>
              <a:rPr spc="-5" dirty="0"/>
              <a:t> </a:t>
            </a:r>
            <a:r>
              <a:rPr spc="-20" dirty="0"/>
              <a:t>1</a:t>
            </a:r>
            <a:r>
              <a:rPr spc="-30" dirty="0"/>
              <a:t>2</a:t>
            </a:r>
            <a:r>
              <a:rPr spc="-15" dirty="0"/>
              <a:t>: Na </a:t>
            </a:r>
            <a:r>
              <a:rPr spc="-25" dirty="0"/>
              <a:t>D</a:t>
            </a:r>
            <a:r>
              <a:rPr spc="-15" dirty="0"/>
              <a:t> </a:t>
            </a:r>
            <a:r>
              <a:rPr spc="-20" dirty="0"/>
              <a:t>Doppler</a:t>
            </a:r>
            <a:r>
              <a:rPr spc="-25" dirty="0"/>
              <a:t> W</a:t>
            </a:r>
            <a:r>
              <a:rPr spc="-5" dirty="0"/>
              <a:t>i</a:t>
            </a:r>
            <a:r>
              <a:rPr spc="-20" dirty="0"/>
              <a:t>dth</a:t>
            </a:r>
            <a:r>
              <a:rPr spc="-15" dirty="0"/>
              <a:t> at </a:t>
            </a:r>
            <a:r>
              <a:rPr spc="-20" dirty="0"/>
              <a:t>500</a:t>
            </a:r>
            <a:r>
              <a:rPr spc="-15" dirty="0"/>
              <a:t> </a:t>
            </a:r>
            <a:r>
              <a:rPr spc="-20" dirty="0"/>
              <a:t>K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300" y="1716374"/>
            <a:ext cx="7745730" cy="10953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15" dirty="0">
                <a:latin typeface="Symbol"/>
                <a:cs typeface="Symbol"/>
              </a:rPr>
              <a:t></a:t>
            </a:r>
            <a:r>
              <a:rPr sz="2800" spc="-18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Atom</a:t>
            </a:r>
            <a:r>
              <a:rPr sz="2800" spc="-15" dirty="0">
                <a:latin typeface="Calibri"/>
                <a:cs typeface="Calibri"/>
              </a:rPr>
              <a:t>ic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mass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f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Na: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35" dirty="0">
                <a:latin typeface="Cambria Math"/>
                <a:cs typeface="Cambria Math"/>
              </a:rPr>
              <a:t>𝑚</a:t>
            </a:r>
            <a:r>
              <a:rPr sz="3000" baseline="-16666" dirty="0">
                <a:latin typeface="Calibri"/>
                <a:cs typeface="Calibri"/>
              </a:rPr>
              <a:t>Na </a:t>
            </a:r>
            <a:r>
              <a:rPr sz="3000" spc="-30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2</a:t>
            </a:r>
            <a:r>
              <a:rPr sz="2800" spc="-20" dirty="0">
                <a:latin typeface="Cambria Math"/>
                <a:cs typeface="Cambria Math"/>
              </a:rPr>
              <a:t>3</a:t>
            </a:r>
            <a:r>
              <a:rPr sz="2800" spc="-140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𝑢</a:t>
            </a:r>
            <a:r>
              <a:rPr sz="2800" spc="22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3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8</a:t>
            </a:r>
            <a:r>
              <a:rPr sz="2800" spc="-20" dirty="0">
                <a:latin typeface="Cambria Math"/>
                <a:cs typeface="Cambria Math"/>
              </a:rPr>
              <a:t>2</a:t>
            </a:r>
            <a:r>
              <a:rPr sz="2800" spc="2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-60" baseline="29166" dirty="0">
                <a:latin typeface="Cambria Math"/>
                <a:cs typeface="Cambria Math"/>
              </a:rPr>
              <a:t>−</a:t>
            </a:r>
            <a:r>
              <a:rPr sz="3000" spc="60" baseline="29166" dirty="0">
                <a:latin typeface="Cambria Math"/>
                <a:cs typeface="Cambria Math"/>
              </a:rPr>
              <a:t>26</a:t>
            </a:r>
            <a:r>
              <a:rPr sz="3000" spc="202" baseline="29166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k</a:t>
            </a:r>
            <a:r>
              <a:rPr sz="2800" spc="-10" dirty="0">
                <a:latin typeface="Calibri"/>
                <a:cs typeface="Calibri"/>
              </a:rPr>
              <a:t>g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  <a:p>
            <a:pPr marL="241300" indent="-228600">
              <a:lnSpc>
                <a:spcPct val="100000"/>
              </a:lnSpc>
              <a:spcBef>
                <a:spcPts val="1964"/>
              </a:spcBef>
              <a:buFont typeface="Symbol"/>
              <a:buChar char="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Centra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freq</a:t>
            </a:r>
            <a:r>
              <a:rPr sz="2800" spc="-25" dirty="0">
                <a:latin typeface="Calibri"/>
                <a:cs typeface="Calibri"/>
              </a:rPr>
              <a:t>u</a:t>
            </a:r>
            <a:r>
              <a:rPr sz="2800" spc="-10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ncy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812163" y="3551042"/>
            <a:ext cx="346075" cy="0"/>
          </a:xfrm>
          <a:custGeom>
            <a:avLst/>
            <a:gdLst/>
            <a:ahLst/>
            <a:cxnLst/>
            <a:rect l="l" t="t" r="r" b="b"/>
            <a:pathLst>
              <a:path w="346075">
                <a:moveTo>
                  <a:pt x="0" y="0"/>
                </a:moveTo>
                <a:lnTo>
                  <a:pt x="345947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130300" y="3363419"/>
            <a:ext cx="2879090" cy="12807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82775">
              <a:lnSpc>
                <a:spcPct val="100000"/>
              </a:lnSpc>
            </a:pPr>
            <a:r>
              <a:rPr sz="2800" spc="-90" dirty="0">
                <a:latin typeface="Cambria Math"/>
                <a:cs typeface="Cambria Math"/>
              </a:rPr>
              <a:t>𝜈</a:t>
            </a:r>
            <a:r>
              <a:rPr sz="3000" spc="60" baseline="-16666" dirty="0">
                <a:latin typeface="Cambria Math"/>
                <a:cs typeface="Cambria Math"/>
              </a:rPr>
              <a:t>0</a:t>
            </a:r>
            <a:r>
              <a:rPr sz="3000" baseline="-16666" dirty="0">
                <a:latin typeface="Cambria Math"/>
                <a:cs typeface="Cambria Math"/>
              </a:rPr>
              <a:t> </a:t>
            </a:r>
            <a:r>
              <a:rPr sz="3000" spc="15" baseline="-16666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5" dirty="0">
                <a:latin typeface="Cambria Math"/>
                <a:cs typeface="Cambria Math"/>
              </a:rPr>
              <a:t> </a:t>
            </a:r>
            <a:r>
              <a:rPr sz="4200" spc="-44" baseline="-37698" dirty="0">
                <a:latin typeface="Cambria Math"/>
                <a:cs typeface="Cambria Math"/>
              </a:rPr>
              <a:t>𝜆</a:t>
            </a:r>
            <a:endParaRPr sz="4200" baseline="-37698">
              <a:latin typeface="Cambria Math"/>
              <a:cs typeface="Cambria Math"/>
            </a:endParaRPr>
          </a:p>
          <a:p>
            <a:pPr marL="241300" indent="-228600">
              <a:lnSpc>
                <a:spcPct val="100000"/>
              </a:lnSpc>
              <a:spcBef>
                <a:spcPts val="3645"/>
              </a:spcBef>
              <a:buFont typeface="Symbol"/>
              <a:buChar char=""/>
              <a:tabLst>
                <a:tab pos="241935" algn="l"/>
              </a:tabLst>
            </a:pPr>
            <a:r>
              <a:rPr sz="2800" spc="-25" dirty="0">
                <a:latin typeface="Calibri"/>
                <a:cs typeface="Calibri"/>
              </a:rPr>
              <a:t>Dopp</a:t>
            </a:r>
            <a:r>
              <a:rPr sz="2800" spc="-10" dirty="0">
                <a:latin typeface="Calibri"/>
                <a:cs typeface="Calibri"/>
              </a:rPr>
              <a:t>ler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w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dth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884806" y="3040596"/>
            <a:ext cx="2562860" cy="942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740"/>
              </a:lnSpc>
              <a:tabLst>
                <a:tab pos="735965" algn="l"/>
              </a:tabLst>
            </a:pPr>
            <a:r>
              <a:rPr sz="2800" spc="-30" dirty="0">
                <a:latin typeface="Cambria Math"/>
                <a:cs typeface="Cambria Math"/>
              </a:rPr>
              <a:t>𝑐	</a:t>
            </a:r>
            <a:r>
              <a:rPr sz="2800" spc="-25" dirty="0">
                <a:latin typeface="Cambria Math"/>
                <a:cs typeface="Cambria Math"/>
              </a:rPr>
              <a:t>2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99</a:t>
            </a:r>
            <a:r>
              <a:rPr sz="2800" spc="-20" dirty="0">
                <a:latin typeface="Cambria Math"/>
                <a:cs typeface="Cambria Math"/>
              </a:rPr>
              <a:t>8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60" baseline="29166" dirty="0">
                <a:latin typeface="Cambria Math"/>
                <a:cs typeface="Cambria Math"/>
              </a:rPr>
              <a:t>8</a:t>
            </a:r>
            <a:endParaRPr sz="3000" baseline="29166">
              <a:latin typeface="Cambria Math"/>
              <a:cs typeface="Cambria Math"/>
            </a:endParaRPr>
          </a:p>
          <a:p>
            <a:pPr marL="372110">
              <a:lnSpc>
                <a:spcPts val="2005"/>
              </a:lnSpc>
            </a:pPr>
            <a:r>
              <a:rPr sz="2800" spc="-25" dirty="0">
                <a:latin typeface="Cambria Math"/>
                <a:cs typeface="Cambria Math"/>
              </a:rPr>
              <a:t>=</a:t>
            </a:r>
            <a:endParaRPr sz="2800">
              <a:latin typeface="Cambria Math"/>
              <a:cs typeface="Cambria Math"/>
            </a:endParaRPr>
          </a:p>
          <a:p>
            <a:pPr marL="781685">
              <a:lnSpc>
                <a:spcPts val="2620"/>
              </a:lnSpc>
            </a:pPr>
            <a:r>
              <a:rPr sz="2800" spc="-25" dirty="0">
                <a:latin typeface="Cambria Math"/>
                <a:cs typeface="Cambria Math"/>
              </a:rPr>
              <a:t>58</a:t>
            </a:r>
            <a:r>
              <a:rPr sz="2800" spc="-20" dirty="0">
                <a:latin typeface="Cambria Math"/>
                <a:cs typeface="Cambria Math"/>
              </a:rPr>
              <a:t>9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-75" baseline="23611" dirty="0">
                <a:latin typeface="Cambria Math"/>
                <a:cs typeface="Cambria Math"/>
              </a:rPr>
              <a:t>−</a:t>
            </a:r>
            <a:r>
              <a:rPr sz="3000" spc="-22" baseline="23611" dirty="0">
                <a:latin typeface="Cambria Math"/>
                <a:cs typeface="Cambria Math"/>
              </a:rPr>
              <a:t>9</a:t>
            </a:r>
            <a:endParaRPr sz="3000" baseline="23611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983866" y="3754098"/>
            <a:ext cx="173355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spc="40" dirty="0">
                <a:latin typeface="Cambria Math"/>
                <a:cs typeface="Cambria Math"/>
              </a:rPr>
              <a:t>0</a:t>
            </a:r>
            <a:endParaRPr sz="2000">
              <a:latin typeface="Cambria Math"/>
              <a:cs typeface="Cambria Math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4621407" y="3551042"/>
            <a:ext cx="1829435" cy="0"/>
          </a:xfrm>
          <a:custGeom>
            <a:avLst/>
            <a:gdLst/>
            <a:ahLst/>
            <a:cxnLst/>
            <a:rect l="l" t="t" r="r" b="b"/>
            <a:pathLst>
              <a:path w="1829435">
                <a:moveTo>
                  <a:pt x="0" y="0"/>
                </a:moveTo>
                <a:lnTo>
                  <a:pt x="1829062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535297" y="3363411"/>
            <a:ext cx="2656205" cy="3905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208530" algn="l"/>
              </a:tabLst>
            </a:pP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5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0</a:t>
            </a:r>
            <a:r>
              <a:rPr sz="2800" spc="-20" dirty="0">
                <a:latin typeface="Cambria Math"/>
                <a:cs typeface="Cambria Math"/>
              </a:rPr>
              <a:t>9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2800" dirty="0">
                <a:latin typeface="Cambria Math"/>
                <a:cs typeface="Cambria Math"/>
              </a:rPr>
              <a:t>	</a:t>
            </a:r>
            <a:r>
              <a:rPr sz="2800" spc="-25" dirty="0">
                <a:latin typeface="Calibri"/>
                <a:cs typeface="Calibri"/>
              </a:rPr>
              <a:t>H</a:t>
            </a:r>
            <a:r>
              <a:rPr sz="2800" spc="-15" dirty="0">
                <a:latin typeface="Calibri"/>
                <a:cs typeface="Calibri"/>
              </a:rPr>
              <a:t>z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361051" y="3310606"/>
            <a:ext cx="321310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spc="40" dirty="0">
                <a:latin typeface="Cambria Math"/>
                <a:cs typeface="Cambria Math"/>
              </a:rPr>
              <a:t>14</a:t>
            </a:r>
            <a:endParaRPr sz="20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11170" y="1410530"/>
            <a:ext cx="2341245" cy="6292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030095" algn="l"/>
              </a:tabLst>
            </a:pPr>
            <a:r>
              <a:rPr sz="2800" spc="-5" dirty="0">
                <a:latin typeface="Cambria Math"/>
                <a:cs typeface="Cambria Math"/>
              </a:rPr>
              <a:t>𝛥</a:t>
            </a:r>
            <a:r>
              <a:rPr sz="2800" spc="-90" dirty="0">
                <a:latin typeface="Cambria Math"/>
                <a:cs typeface="Cambria Math"/>
              </a:rPr>
              <a:t>𝜈</a:t>
            </a:r>
            <a:r>
              <a:rPr sz="3000" baseline="-16666" dirty="0">
                <a:latin typeface="Calibri"/>
                <a:cs typeface="Calibri"/>
              </a:rPr>
              <a:t>D </a:t>
            </a:r>
            <a:r>
              <a:rPr sz="3000" spc="-22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10" dirty="0">
                <a:latin typeface="Cambria Math"/>
                <a:cs typeface="Cambria Math"/>
              </a:rPr>
              <a:t>2</a:t>
            </a:r>
            <a:r>
              <a:rPr sz="2800" spc="-85" dirty="0">
                <a:latin typeface="Cambria Math"/>
                <a:cs typeface="Cambria Math"/>
              </a:rPr>
              <a:t>𝜈</a:t>
            </a:r>
            <a:r>
              <a:rPr sz="3000" spc="232" baseline="-16666" dirty="0">
                <a:latin typeface="Cambria Math"/>
                <a:cs typeface="Cambria Math"/>
              </a:rPr>
              <a:t>0</a:t>
            </a:r>
            <a:r>
              <a:rPr sz="2800" spc="290" dirty="0">
                <a:latin typeface="Cambria Math"/>
                <a:cs typeface="Cambria Math"/>
              </a:rPr>
              <a:t>√</a:t>
            </a:r>
            <a:r>
              <a:rPr sz="2800" dirty="0">
                <a:latin typeface="Cambria Math"/>
                <a:cs typeface="Cambria Math"/>
              </a:rPr>
              <a:t>	</a:t>
            </a:r>
            <a:r>
              <a:rPr sz="4200" spc="-44" baseline="-37698" dirty="0">
                <a:latin typeface="Cambria Math"/>
                <a:cs typeface="Cambria Math"/>
              </a:rPr>
              <a:t>𝑚</a:t>
            </a:r>
            <a:endParaRPr sz="4200" baseline="-37698">
              <a:latin typeface="Cambria Math"/>
              <a:cs typeface="Cambria Math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346329" y="1149926"/>
            <a:ext cx="1333500" cy="4387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0" dirty="0">
                <a:latin typeface="Cambria Math"/>
                <a:cs typeface="Cambria Math"/>
              </a:rPr>
              <a:t>2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𝑘</a:t>
            </a:r>
            <a:r>
              <a:rPr sz="3000" spc="157" baseline="-16666" dirty="0">
                <a:latin typeface="Calibri"/>
                <a:cs typeface="Calibri"/>
              </a:rPr>
              <a:t>B</a:t>
            </a:r>
            <a:r>
              <a:rPr sz="2800" spc="-30" dirty="0">
                <a:latin typeface="Cambria Math"/>
                <a:cs typeface="Cambria Math"/>
              </a:rPr>
              <a:t>𝑇</a:t>
            </a:r>
            <a:r>
              <a:rPr sz="2800" spc="-20" dirty="0">
                <a:latin typeface="Cambria Math"/>
                <a:cs typeface="Cambria Math"/>
              </a:rPr>
              <a:t>ln2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826390" y="1817873"/>
            <a:ext cx="312420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Na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128142" y="1630522"/>
            <a:ext cx="353060" cy="4089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200" spc="142" baseline="-16865" dirty="0">
                <a:latin typeface="Cambria Math"/>
                <a:cs typeface="Cambria Math"/>
              </a:rPr>
              <a:t>𝑐</a:t>
            </a:r>
            <a:r>
              <a:rPr sz="2000" spc="40" dirty="0">
                <a:latin typeface="Cambria Math"/>
                <a:cs typeface="Cambria Math"/>
              </a:rPr>
              <a:t>2</a:t>
            </a:r>
            <a:endParaRPr sz="2000">
              <a:latin typeface="Cambria Math"/>
              <a:cs typeface="Cambria Math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359011" y="1607301"/>
            <a:ext cx="1309370" cy="0"/>
          </a:xfrm>
          <a:custGeom>
            <a:avLst/>
            <a:gdLst/>
            <a:ahLst/>
            <a:cxnLst/>
            <a:rect l="l" t="t" r="r" b="b"/>
            <a:pathLst>
              <a:path w="1309370">
                <a:moveTo>
                  <a:pt x="0" y="0"/>
                </a:moveTo>
                <a:lnTo>
                  <a:pt x="1309115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359011" y="1002273"/>
            <a:ext cx="1309370" cy="0"/>
          </a:xfrm>
          <a:custGeom>
            <a:avLst/>
            <a:gdLst/>
            <a:ahLst/>
            <a:cxnLst/>
            <a:rect l="l" t="t" r="r" b="b"/>
            <a:pathLst>
              <a:path w="1309370">
                <a:moveTo>
                  <a:pt x="0" y="0"/>
                </a:moveTo>
                <a:lnTo>
                  <a:pt x="1309115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816355" y="2747996"/>
            <a:ext cx="3453765" cy="4337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2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5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0</a:t>
            </a:r>
            <a:r>
              <a:rPr sz="2800" spc="-20" dirty="0">
                <a:latin typeface="Cambria Math"/>
                <a:cs typeface="Cambria Math"/>
              </a:rPr>
              <a:t>9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80" dirty="0">
                <a:latin typeface="Cambria Math"/>
                <a:cs typeface="Cambria Math"/>
              </a:rPr>
              <a:t>0</a:t>
            </a:r>
            <a:r>
              <a:rPr sz="3000" spc="60" baseline="29166" dirty="0">
                <a:latin typeface="Cambria Math"/>
                <a:cs typeface="Cambria Math"/>
              </a:rPr>
              <a:t>14</a:t>
            </a:r>
            <a:r>
              <a:rPr sz="3000" baseline="29166" dirty="0">
                <a:latin typeface="Cambria Math"/>
                <a:cs typeface="Cambria Math"/>
              </a:rPr>
              <a:t> </a:t>
            </a:r>
            <a:r>
              <a:rPr sz="3000" spc="-240" baseline="29166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4200" spc="434" baseline="3968" dirty="0">
                <a:latin typeface="Cambria Math"/>
                <a:cs typeface="Cambria Math"/>
              </a:rPr>
              <a:t>√</a:t>
            </a:r>
            <a:endParaRPr sz="4200" baseline="3968">
              <a:latin typeface="Cambria Math"/>
              <a:cs typeface="Cambria Math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244215" y="2502631"/>
            <a:ext cx="5856605" cy="4089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0" dirty="0">
                <a:latin typeface="Cambria Math"/>
                <a:cs typeface="Cambria Math"/>
              </a:rPr>
              <a:t>2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38064</a:t>
            </a:r>
            <a:r>
              <a:rPr sz="2800" spc="-20" dirty="0">
                <a:latin typeface="Cambria Math"/>
                <a:cs typeface="Cambria Math"/>
              </a:rPr>
              <a:t>9</a:t>
            </a:r>
            <a:r>
              <a:rPr sz="2800" spc="2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-82" baseline="23611" dirty="0">
                <a:latin typeface="Cambria Math"/>
                <a:cs typeface="Cambria Math"/>
              </a:rPr>
              <a:t>−</a:t>
            </a:r>
            <a:r>
              <a:rPr sz="3000" spc="60" baseline="23611" dirty="0">
                <a:latin typeface="Cambria Math"/>
                <a:cs typeface="Cambria Math"/>
              </a:rPr>
              <a:t>23</a:t>
            </a:r>
            <a:r>
              <a:rPr sz="3000" baseline="23611" dirty="0">
                <a:latin typeface="Cambria Math"/>
                <a:cs typeface="Cambria Math"/>
              </a:rPr>
              <a:t> </a:t>
            </a:r>
            <a:r>
              <a:rPr sz="3000" spc="-217" baseline="23611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50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2800" spc="2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0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6931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829426" y="3011647"/>
            <a:ext cx="4674235" cy="409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10" dirty="0">
                <a:latin typeface="Cambria Math"/>
                <a:cs typeface="Cambria Math"/>
              </a:rPr>
              <a:t>3.</a:t>
            </a:r>
            <a:r>
              <a:rPr sz="2800" spc="-25" dirty="0">
                <a:latin typeface="Cambria Math"/>
                <a:cs typeface="Cambria Math"/>
              </a:rPr>
              <a:t>8</a:t>
            </a:r>
            <a:r>
              <a:rPr sz="2800" spc="-20" dirty="0">
                <a:latin typeface="Cambria Math"/>
                <a:cs typeface="Cambria Math"/>
              </a:rPr>
              <a:t>2</a:t>
            </a:r>
            <a:r>
              <a:rPr sz="2800" spc="1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-82" baseline="23611" dirty="0">
                <a:latin typeface="Cambria Math"/>
                <a:cs typeface="Cambria Math"/>
              </a:rPr>
              <a:t>−</a:t>
            </a:r>
            <a:r>
              <a:rPr sz="3000" spc="60" baseline="23611" dirty="0">
                <a:latin typeface="Cambria Math"/>
                <a:cs typeface="Cambria Math"/>
              </a:rPr>
              <a:t>26</a:t>
            </a:r>
            <a:r>
              <a:rPr sz="3000" baseline="23611" dirty="0">
                <a:latin typeface="Cambria Math"/>
                <a:cs typeface="Cambria Math"/>
              </a:rPr>
              <a:t> </a:t>
            </a:r>
            <a:r>
              <a:rPr sz="3000" spc="-217" baseline="23611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dirty="0">
                <a:latin typeface="Cambria Math"/>
                <a:cs typeface="Cambria Math"/>
              </a:rPr>
              <a:t> </a:t>
            </a:r>
            <a:r>
              <a:rPr sz="4200" spc="-22" baseline="2976" dirty="0">
                <a:latin typeface="Cambria Math"/>
                <a:cs typeface="Cambria Math"/>
              </a:rPr>
              <a:t>(</a:t>
            </a:r>
            <a:r>
              <a:rPr sz="2800" spc="-25" dirty="0">
                <a:latin typeface="Cambria Math"/>
                <a:cs typeface="Cambria Math"/>
              </a:rPr>
              <a:t>2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99</a:t>
            </a:r>
            <a:r>
              <a:rPr sz="2800" spc="-20" dirty="0">
                <a:latin typeface="Cambria Math"/>
                <a:cs typeface="Cambria Math"/>
              </a:rPr>
              <a:t>8</a:t>
            </a:r>
            <a:r>
              <a:rPr sz="2800" spc="2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232" baseline="23611" dirty="0">
                <a:latin typeface="Cambria Math"/>
                <a:cs typeface="Cambria Math"/>
              </a:rPr>
              <a:t>8</a:t>
            </a:r>
            <a:r>
              <a:rPr sz="4200" spc="-22" baseline="2976" dirty="0">
                <a:latin typeface="Cambria Math"/>
                <a:cs typeface="Cambria Math"/>
              </a:rPr>
              <a:t>)</a:t>
            </a:r>
            <a:r>
              <a:rPr sz="3000" spc="60" baseline="23611" dirty="0">
                <a:latin typeface="Cambria Math"/>
                <a:cs typeface="Cambria Math"/>
              </a:rPr>
              <a:t>2</a:t>
            </a:r>
            <a:endParaRPr sz="3000" baseline="23611">
              <a:latin typeface="Cambria Math"/>
              <a:cs typeface="Cambria Math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256915" y="2988442"/>
            <a:ext cx="5833110" cy="0"/>
          </a:xfrm>
          <a:custGeom>
            <a:avLst/>
            <a:gdLst/>
            <a:ahLst/>
            <a:cxnLst/>
            <a:rect l="l" t="t" r="r" b="b"/>
            <a:pathLst>
              <a:path w="5833109">
                <a:moveTo>
                  <a:pt x="0" y="0"/>
                </a:moveTo>
                <a:lnTo>
                  <a:pt x="5832987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256915" y="2369698"/>
            <a:ext cx="5833110" cy="0"/>
          </a:xfrm>
          <a:custGeom>
            <a:avLst/>
            <a:gdLst/>
            <a:ahLst/>
            <a:cxnLst/>
            <a:rect l="l" t="t" r="r" b="b"/>
            <a:pathLst>
              <a:path w="5833109">
                <a:moveTo>
                  <a:pt x="0" y="0"/>
                </a:moveTo>
                <a:lnTo>
                  <a:pt x="5832987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901700" y="3645886"/>
            <a:ext cx="10382885" cy="22771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27100">
              <a:lnSpc>
                <a:spcPct val="100000"/>
              </a:lnSpc>
            </a:pP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4</a:t>
            </a:r>
            <a:r>
              <a:rPr sz="2800" spc="-20" dirty="0">
                <a:latin typeface="Cambria Math"/>
                <a:cs typeface="Cambria Math"/>
              </a:rPr>
              <a:t>3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-22" baseline="29166" dirty="0">
                <a:latin typeface="Cambria Math"/>
                <a:cs typeface="Cambria Math"/>
              </a:rPr>
              <a:t>9</a:t>
            </a:r>
            <a:r>
              <a:rPr sz="3000" spc="225" baseline="29166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Hz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  <a:p>
            <a:pPr marL="12700">
              <a:lnSpc>
                <a:spcPct val="100000"/>
              </a:lnSpc>
              <a:spcBef>
                <a:spcPts val="1655"/>
              </a:spcBef>
            </a:pPr>
            <a:r>
              <a:rPr sz="2800" spc="-25" dirty="0">
                <a:latin typeface="Cambria Math"/>
                <a:cs typeface="Cambria Math"/>
              </a:rPr>
              <a:t>⇒</a:t>
            </a:r>
            <a:r>
              <a:rPr sz="2800" spc="20" dirty="0">
                <a:latin typeface="Cambria Math"/>
                <a:cs typeface="Cambria Math"/>
              </a:rPr>
              <a:t> </a:t>
            </a:r>
            <a:r>
              <a:rPr sz="2800" spc="-5" dirty="0">
                <a:latin typeface="Cambria Math"/>
                <a:cs typeface="Cambria Math"/>
              </a:rPr>
              <a:t>𝛥</a:t>
            </a:r>
            <a:r>
              <a:rPr sz="2800" spc="-90" dirty="0">
                <a:latin typeface="Cambria Math"/>
                <a:cs typeface="Cambria Math"/>
              </a:rPr>
              <a:t>𝜈</a:t>
            </a:r>
            <a:r>
              <a:rPr sz="3000" baseline="-16666" dirty="0">
                <a:latin typeface="Calibri"/>
                <a:cs typeface="Calibri"/>
              </a:rPr>
              <a:t>D </a:t>
            </a:r>
            <a:r>
              <a:rPr sz="3000" spc="-22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10" dirty="0">
                <a:latin typeface="Cambria Math"/>
                <a:cs typeface="Cambria Math"/>
              </a:rPr>
              <a:t>1.</a:t>
            </a:r>
            <a:r>
              <a:rPr sz="2800" spc="-25" dirty="0">
                <a:latin typeface="Cambria Math"/>
                <a:cs typeface="Cambria Math"/>
              </a:rPr>
              <a:t>4</a:t>
            </a:r>
            <a:r>
              <a:rPr sz="2800" spc="-20" dirty="0">
                <a:latin typeface="Cambria Math"/>
                <a:cs typeface="Cambria Math"/>
              </a:rPr>
              <a:t>3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GHz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  <a:p>
            <a:pPr marL="469900" marR="5080" indent="-228600">
              <a:lnSpc>
                <a:spcPct val="127099"/>
              </a:lnSpc>
              <a:spcBef>
                <a:spcPts val="880"/>
              </a:spcBef>
              <a:buFont typeface="Symbol"/>
              <a:buChar char=""/>
              <a:tabLst>
                <a:tab pos="470534" algn="l"/>
              </a:tabLst>
            </a:pPr>
            <a:r>
              <a:rPr sz="2800" spc="-15" dirty="0">
                <a:latin typeface="Calibri"/>
                <a:cs typeface="Calibri"/>
              </a:rPr>
              <a:t>Natural</a:t>
            </a:r>
            <a:r>
              <a:rPr sz="2800" spc="30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wi</a:t>
            </a:r>
            <a:r>
              <a:rPr sz="2800" spc="-20" dirty="0">
                <a:latin typeface="Calibri"/>
                <a:cs typeface="Calibri"/>
              </a:rPr>
              <a:t>dt</a:t>
            </a:r>
            <a:r>
              <a:rPr sz="2800" spc="-15" dirty="0">
                <a:latin typeface="Calibri"/>
                <a:cs typeface="Calibri"/>
              </a:rPr>
              <a:t>h</a:t>
            </a:r>
            <a:r>
              <a:rPr sz="2800" spc="30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(g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ven):</a:t>
            </a:r>
            <a:r>
              <a:rPr sz="2800" spc="3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mbria Math"/>
                <a:cs typeface="Cambria Math"/>
              </a:rPr>
              <a:t>𝛥</a:t>
            </a:r>
            <a:r>
              <a:rPr sz="2800" spc="-90" dirty="0">
                <a:latin typeface="Cambria Math"/>
                <a:cs typeface="Cambria Math"/>
              </a:rPr>
              <a:t>𝜈</a:t>
            </a:r>
            <a:r>
              <a:rPr sz="3000" baseline="-16666" dirty="0">
                <a:latin typeface="Calibri"/>
                <a:cs typeface="Calibri"/>
              </a:rPr>
              <a:t>nat </a:t>
            </a:r>
            <a:r>
              <a:rPr sz="3000" spc="-22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2800" spc="-135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libri"/>
                <a:cs typeface="Calibri"/>
              </a:rPr>
              <a:t>MH</a:t>
            </a:r>
            <a:r>
              <a:rPr sz="2800" spc="-5" dirty="0">
                <a:latin typeface="Calibri"/>
                <a:cs typeface="Calibri"/>
              </a:rPr>
              <a:t>z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dirty="0">
                <a:latin typeface="Cambria Math"/>
                <a:cs typeface="Cambria Math"/>
              </a:rPr>
              <a:t> </a:t>
            </a:r>
            <a:r>
              <a:rPr sz="2800" spc="-23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Lor</a:t>
            </a:r>
            <a:r>
              <a:rPr sz="2800" spc="-5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ntz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an</a:t>
            </a:r>
            <a:r>
              <a:rPr sz="2800" spc="30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w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ng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30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the</a:t>
            </a:r>
            <a:r>
              <a:rPr sz="2800" spc="-20" dirty="0">
                <a:latin typeface="Calibri"/>
                <a:cs typeface="Calibri"/>
              </a:rPr>
              <a:t>r</a:t>
            </a:r>
            <a:r>
              <a:rPr sz="2800" spc="-10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fo</a:t>
            </a:r>
            <a:r>
              <a:rPr sz="2800" spc="-5" dirty="0">
                <a:latin typeface="Calibri"/>
                <a:cs typeface="Calibri"/>
              </a:rPr>
              <a:t>r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star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f</a:t>
            </a:r>
            <a:r>
              <a:rPr sz="2800" spc="-10" dirty="0">
                <a:latin typeface="Calibri"/>
                <a:cs typeface="Calibri"/>
              </a:rPr>
              <a:t>lat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rela</a:t>
            </a:r>
            <a:r>
              <a:rPr sz="2800" spc="-15" dirty="0">
                <a:latin typeface="Calibri"/>
                <a:cs typeface="Calibri"/>
              </a:rPr>
              <a:t>tive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to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Gaussian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20" dirty="0">
                <a:latin typeface="Calibri"/>
                <a:cs typeface="Calibri"/>
              </a:rPr>
              <a:t>ore.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83867" y="990563"/>
            <a:ext cx="7204709" cy="5022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400" b="1" u="heavy" spc="-15" dirty="0">
                <a:solidFill>
                  <a:srgbClr val="0000FF"/>
                </a:solidFill>
                <a:latin typeface="Calibri"/>
                <a:cs typeface="Calibri"/>
              </a:rPr>
              <a:t>Sl</a:t>
            </a:r>
            <a:r>
              <a:rPr sz="3400" b="1" u="heavy" spc="-5" dirty="0">
                <a:solidFill>
                  <a:srgbClr val="0000FF"/>
                </a:solidFill>
                <a:latin typeface="Calibri"/>
                <a:cs typeface="Calibri"/>
              </a:rPr>
              <a:t>i</a:t>
            </a:r>
            <a:r>
              <a:rPr sz="3400" b="1" u="heavy" spc="-20" dirty="0">
                <a:solidFill>
                  <a:srgbClr val="0000FF"/>
                </a:solidFill>
                <a:latin typeface="Calibri"/>
                <a:cs typeface="Calibri"/>
              </a:rPr>
              <a:t>de</a:t>
            </a:r>
            <a:r>
              <a:rPr sz="3400" b="1" u="heavy" spc="-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u="heavy" spc="-20" dirty="0">
                <a:solidFill>
                  <a:srgbClr val="0000FF"/>
                </a:solidFill>
                <a:latin typeface="Calibri"/>
                <a:cs typeface="Calibri"/>
              </a:rPr>
              <a:t>1</a:t>
            </a:r>
            <a:r>
              <a:rPr sz="3400" b="1" u="heavy" spc="-30" dirty="0">
                <a:solidFill>
                  <a:srgbClr val="0000FF"/>
                </a:solidFill>
                <a:latin typeface="Calibri"/>
                <a:cs typeface="Calibri"/>
              </a:rPr>
              <a:t>3</a:t>
            </a:r>
            <a:r>
              <a:rPr sz="3400" b="1" u="heavy" spc="-10" dirty="0">
                <a:solidFill>
                  <a:srgbClr val="0000FF"/>
                </a:solidFill>
                <a:latin typeface="Calibri"/>
                <a:cs typeface="Calibri"/>
              </a:rPr>
              <a:t>: </a:t>
            </a:r>
            <a:r>
              <a:rPr sz="3400" b="1" u="heavy" spc="-25" dirty="0">
                <a:solidFill>
                  <a:srgbClr val="0000FF"/>
                </a:solidFill>
                <a:latin typeface="Calibri"/>
                <a:cs typeface="Calibri"/>
              </a:rPr>
              <a:t>Cros</a:t>
            </a:r>
            <a:r>
              <a:rPr sz="3400" b="1" u="heavy" spc="-5" dirty="0">
                <a:solidFill>
                  <a:srgbClr val="0000FF"/>
                </a:solidFill>
                <a:latin typeface="Calibri"/>
                <a:cs typeface="Calibri"/>
              </a:rPr>
              <a:t>s</a:t>
            </a:r>
            <a:r>
              <a:rPr sz="3400" b="1" u="heavy" spc="-15" dirty="0">
                <a:solidFill>
                  <a:srgbClr val="0000FF"/>
                </a:solidFill>
                <a:latin typeface="Calibri"/>
                <a:cs typeface="Calibri"/>
              </a:rPr>
              <a:t>-</a:t>
            </a:r>
            <a:r>
              <a:rPr sz="3400" b="1" u="heavy" spc="-25" dirty="0">
                <a:solidFill>
                  <a:srgbClr val="0000FF"/>
                </a:solidFill>
                <a:latin typeface="Calibri"/>
                <a:cs typeface="Calibri"/>
              </a:rPr>
              <a:t>Ov</a:t>
            </a:r>
            <a:r>
              <a:rPr sz="3400" b="1" u="heavy" spc="-10" dirty="0">
                <a:solidFill>
                  <a:srgbClr val="0000FF"/>
                </a:solidFill>
                <a:latin typeface="Calibri"/>
                <a:cs typeface="Calibri"/>
              </a:rPr>
              <a:t>e</a:t>
            </a:r>
            <a:r>
              <a:rPr sz="3400" b="1" u="heavy" dirty="0">
                <a:solidFill>
                  <a:srgbClr val="0000FF"/>
                </a:solidFill>
                <a:latin typeface="Calibri"/>
                <a:cs typeface="Calibri"/>
              </a:rPr>
              <a:t>r</a:t>
            </a:r>
            <a:r>
              <a:rPr sz="3400" b="1" u="heavy" spc="-1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u="heavy" spc="-20" dirty="0">
                <a:solidFill>
                  <a:srgbClr val="0000FF"/>
                </a:solidFill>
                <a:latin typeface="Calibri"/>
                <a:cs typeface="Calibri"/>
              </a:rPr>
              <a:t>F</a:t>
            </a:r>
            <a:r>
              <a:rPr sz="3400" b="1" u="heavy" spc="-10" dirty="0">
                <a:solidFill>
                  <a:srgbClr val="0000FF"/>
                </a:solidFill>
                <a:latin typeface="Calibri"/>
                <a:cs typeface="Calibri"/>
              </a:rPr>
              <a:t>r</a:t>
            </a:r>
            <a:r>
              <a:rPr sz="3400" b="1" u="heavy" spc="-25" dirty="0">
                <a:solidFill>
                  <a:srgbClr val="0000FF"/>
                </a:solidFill>
                <a:latin typeface="Calibri"/>
                <a:cs typeface="Calibri"/>
              </a:rPr>
              <a:t>equency</a:t>
            </a:r>
            <a:r>
              <a:rPr sz="3400" b="1" u="heavy" spc="2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spc="-40" dirty="0">
                <a:solidFill>
                  <a:srgbClr val="0000FF"/>
                </a:solidFill>
                <a:latin typeface="Cambria Math"/>
                <a:cs typeface="Cambria Math"/>
              </a:rPr>
              <a:t>𝝎</a:t>
            </a:r>
            <a:r>
              <a:rPr sz="3675" b="1" spc="-22" baseline="-15873" dirty="0">
                <a:solidFill>
                  <a:srgbClr val="0000FF"/>
                </a:solidFill>
                <a:latin typeface="Calibri"/>
                <a:cs typeface="Calibri"/>
              </a:rPr>
              <a:t>c</a:t>
            </a:r>
            <a:r>
              <a:rPr sz="3675" b="1" baseline="-15873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675" b="1" spc="-300" baseline="-15873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spc="-30" dirty="0">
                <a:solidFill>
                  <a:srgbClr val="0000FF"/>
                </a:solidFill>
                <a:latin typeface="Cambria Math"/>
                <a:cs typeface="Cambria Math"/>
              </a:rPr>
              <a:t>−</a:t>
            </a:r>
            <a:r>
              <a:rPr sz="3400" spc="15" dirty="0">
                <a:solidFill>
                  <a:srgbClr val="0000FF"/>
                </a:solidFill>
                <a:latin typeface="Cambria Math"/>
                <a:cs typeface="Cambria Math"/>
              </a:rPr>
              <a:t> </a:t>
            </a:r>
            <a:r>
              <a:rPr sz="3400" spc="-40" dirty="0">
                <a:solidFill>
                  <a:srgbClr val="0000FF"/>
                </a:solidFill>
                <a:latin typeface="Cambria Math"/>
                <a:cs typeface="Cambria Math"/>
              </a:rPr>
              <a:t>𝝎</a:t>
            </a:r>
            <a:r>
              <a:rPr sz="3675" spc="-37" baseline="-15873" dirty="0">
                <a:solidFill>
                  <a:srgbClr val="0000FF"/>
                </a:solidFill>
                <a:latin typeface="Cambria Math"/>
                <a:cs typeface="Cambria Math"/>
              </a:rPr>
              <a:t>𝟎</a:t>
            </a:r>
            <a:endParaRPr sz="3675" baseline="-15873">
              <a:latin typeface="Cambria Math"/>
              <a:cs typeface="Cambria Math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501900" y="1764660"/>
            <a:ext cx="518096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000" b="1" u="heavy" spc="-20" dirty="0">
                <a:solidFill>
                  <a:srgbClr val="FF0000"/>
                </a:solidFill>
                <a:latin typeface="Calibri"/>
                <a:cs typeface="Calibri"/>
              </a:rPr>
              <a:t>Formu</a:t>
            </a:r>
            <a:r>
              <a:rPr sz="3000" b="1" u="heavy" spc="-25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as</a:t>
            </a:r>
            <a:r>
              <a:rPr sz="3000" b="1" u="heavy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spc="-5" dirty="0">
                <a:solidFill>
                  <a:srgbClr val="FF0000"/>
                </a:solidFill>
                <a:latin typeface="Calibri"/>
                <a:cs typeface="Calibri"/>
              </a:rPr>
              <a:t>for</a:t>
            </a:r>
            <a:r>
              <a:rPr sz="3000" b="1" u="heavy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normalized</a:t>
            </a:r>
            <a:r>
              <a:rPr sz="3000" b="1" u="heavy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profi</a:t>
            </a:r>
            <a:r>
              <a:rPr sz="3000" b="1" u="heavy" spc="-20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3000" b="1" u="heavy" spc="-5" dirty="0">
                <a:solidFill>
                  <a:srgbClr val="FF0000"/>
                </a:solidFill>
                <a:latin typeface="Calibri"/>
                <a:cs typeface="Calibri"/>
              </a:rPr>
              <a:t>es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06983" y="2640780"/>
            <a:ext cx="1147445" cy="3975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25" dirty="0">
                <a:latin typeface="Cambria Math"/>
                <a:cs typeface="Cambria Math"/>
              </a:rPr>
              <a:t>𝐿</a:t>
            </a:r>
            <a:r>
              <a:rPr sz="4200" spc="-22" baseline="2976" dirty="0">
                <a:latin typeface="Cambria Math"/>
                <a:cs typeface="Cambria Math"/>
              </a:rPr>
              <a:t>(</a:t>
            </a:r>
            <a:r>
              <a:rPr sz="2800" spc="25" dirty="0">
                <a:latin typeface="Cambria Math"/>
                <a:cs typeface="Cambria Math"/>
              </a:rPr>
              <a:t>𝜔</a:t>
            </a:r>
            <a:r>
              <a:rPr sz="4200" spc="-22" baseline="2976" dirty="0">
                <a:latin typeface="Cambria Math"/>
                <a:cs typeface="Cambria Math"/>
              </a:rPr>
              <a:t>)</a:t>
            </a:r>
            <a:r>
              <a:rPr sz="4200" spc="247" baseline="2976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895474" y="2387796"/>
            <a:ext cx="22225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0" dirty="0">
                <a:latin typeface="Cambria Math"/>
                <a:cs typeface="Cambria Math"/>
              </a:rPr>
              <a:t>1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727708" y="2868392"/>
            <a:ext cx="2545080" cy="4673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0" dirty="0">
                <a:latin typeface="Cambria Math"/>
                <a:cs typeface="Cambria Math"/>
              </a:rPr>
              <a:t>1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+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4</a:t>
            </a:r>
            <a:r>
              <a:rPr sz="4200" spc="-22" baseline="2976" dirty="0">
                <a:latin typeface="Cambria Math"/>
                <a:cs typeface="Cambria Math"/>
              </a:rPr>
              <a:t>(</a:t>
            </a:r>
            <a:r>
              <a:rPr sz="2800" spc="-30" dirty="0">
                <a:latin typeface="Cambria Math"/>
                <a:cs typeface="Cambria Math"/>
              </a:rPr>
              <a:t>𝛥</a:t>
            </a:r>
            <a:r>
              <a:rPr sz="2800" spc="35" dirty="0">
                <a:latin typeface="Cambria Math"/>
                <a:cs typeface="Cambria Math"/>
              </a:rPr>
              <a:t>𝜔</a:t>
            </a:r>
            <a:r>
              <a:rPr sz="2800" spc="-20" dirty="0">
                <a:latin typeface="Cambria Math"/>
                <a:cs typeface="Cambria Math"/>
              </a:rPr>
              <a:t>/</a:t>
            </a:r>
            <a:r>
              <a:rPr sz="2800" spc="-5" dirty="0">
                <a:latin typeface="Cambria Math"/>
                <a:cs typeface="Cambria Math"/>
              </a:rPr>
              <a:t>𝛥</a:t>
            </a:r>
            <a:r>
              <a:rPr sz="2800" spc="-35" dirty="0">
                <a:latin typeface="Cambria Math"/>
                <a:cs typeface="Cambria Math"/>
              </a:rPr>
              <a:t>𝜔</a:t>
            </a:r>
            <a:r>
              <a:rPr sz="3000" spc="172" baseline="-16666" dirty="0">
                <a:latin typeface="Calibri"/>
                <a:cs typeface="Calibri"/>
              </a:rPr>
              <a:t>L</a:t>
            </a:r>
            <a:r>
              <a:rPr sz="4200" spc="-22" baseline="2976" dirty="0">
                <a:latin typeface="Cambria Math"/>
                <a:cs typeface="Cambria Math"/>
              </a:rPr>
              <a:t>)</a:t>
            </a:r>
            <a:r>
              <a:rPr sz="3000" spc="60" baseline="23611" dirty="0">
                <a:latin typeface="Cambria Math"/>
                <a:cs typeface="Cambria Math"/>
              </a:rPr>
              <a:t>2</a:t>
            </a:r>
            <a:endParaRPr sz="3000" baseline="23611">
              <a:latin typeface="Cambria Math"/>
              <a:cs typeface="Cambria Math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740401" y="2845186"/>
            <a:ext cx="2533650" cy="0"/>
          </a:xfrm>
          <a:custGeom>
            <a:avLst/>
            <a:gdLst/>
            <a:ahLst/>
            <a:cxnLst/>
            <a:rect l="l" t="t" r="r" b="b"/>
            <a:pathLst>
              <a:path w="2533650">
                <a:moveTo>
                  <a:pt x="0" y="0"/>
                </a:moveTo>
                <a:lnTo>
                  <a:pt x="2533150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320415" y="2604740"/>
            <a:ext cx="5364480" cy="4914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499745" algn="l"/>
              </a:tabLst>
            </a:pPr>
            <a:r>
              <a:rPr sz="2800" spc="-10" dirty="0">
                <a:latin typeface="Cambria Math"/>
                <a:cs typeface="Cambria Math"/>
              </a:rPr>
              <a:t>,	</a:t>
            </a:r>
            <a:r>
              <a:rPr sz="2800" spc="100" dirty="0">
                <a:latin typeface="Cambria Math"/>
                <a:cs typeface="Cambria Math"/>
              </a:rPr>
              <a:t>𝐺</a:t>
            </a:r>
            <a:r>
              <a:rPr sz="4200" spc="-22" baseline="2976" dirty="0">
                <a:latin typeface="Cambria Math"/>
                <a:cs typeface="Cambria Math"/>
              </a:rPr>
              <a:t>(</a:t>
            </a:r>
            <a:r>
              <a:rPr sz="2800" spc="25" dirty="0">
                <a:latin typeface="Cambria Math"/>
                <a:cs typeface="Cambria Math"/>
              </a:rPr>
              <a:t>𝜔</a:t>
            </a:r>
            <a:r>
              <a:rPr sz="4200" spc="-22" baseline="2976" dirty="0">
                <a:latin typeface="Cambria Math"/>
                <a:cs typeface="Cambria Math"/>
              </a:rPr>
              <a:t>)</a:t>
            </a:r>
            <a:r>
              <a:rPr sz="4200" spc="232" baseline="2976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75" dirty="0">
                <a:latin typeface="Cambria Math"/>
                <a:cs typeface="Cambria Math"/>
              </a:rPr>
              <a:t> </a:t>
            </a:r>
            <a:r>
              <a:rPr sz="2800" spc="-15" dirty="0">
                <a:latin typeface="Cambria Math"/>
                <a:cs typeface="Cambria Math"/>
              </a:rPr>
              <a:t>e</a:t>
            </a:r>
            <a:r>
              <a:rPr sz="2800" spc="-10" dirty="0">
                <a:latin typeface="Cambria Math"/>
                <a:cs typeface="Cambria Math"/>
              </a:rPr>
              <a:t>xp</a:t>
            </a:r>
            <a:r>
              <a:rPr sz="4200" spc="-7" baseline="1984" dirty="0">
                <a:latin typeface="Cambria Math"/>
                <a:cs typeface="Cambria Math"/>
              </a:rPr>
              <a:t>[</a:t>
            </a:r>
            <a:r>
              <a:rPr sz="2800" spc="-20" dirty="0">
                <a:latin typeface="Cambria Math"/>
                <a:cs typeface="Cambria Math"/>
              </a:rPr>
              <a:t>−4ln2</a:t>
            </a:r>
            <a:r>
              <a:rPr sz="4200" spc="-15" baseline="2976" dirty="0">
                <a:latin typeface="Cambria Math"/>
                <a:cs typeface="Cambria Math"/>
              </a:rPr>
              <a:t>(</a:t>
            </a:r>
            <a:r>
              <a:rPr sz="2800" spc="-30" dirty="0">
                <a:latin typeface="Cambria Math"/>
                <a:cs typeface="Cambria Math"/>
              </a:rPr>
              <a:t>𝛥</a:t>
            </a:r>
            <a:r>
              <a:rPr sz="2800" spc="25" dirty="0">
                <a:latin typeface="Cambria Math"/>
                <a:cs typeface="Cambria Math"/>
              </a:rPr>
              <a:t>𝜔</a:t>
            </a:r>
            <a:r>
              <a:rPr sz="2800" spc="-5" dirty="0">
                <a:latin typeface="Cambria Math"/>
                <a:cs typeface="Cambria Math"/>
              </a:rPr>
              <a:t>/𝛥</a:t>
            </a:r>
            <a:r>
              <a:rPr sz="2800" spc="-35" dirty="0">
                <a:latin typeface="Cambria Math"/>
                <a:cs typeface="Cambria Math"/>
              </a:rPr>
              <a:t>𝜔</a:t>
            </a:r>
            <a:r>
              <a:rPr sz="3000" spc="179" baseline="-16666" dirty="0">
                <a:latin typeface="Calibri"/>
                <a:cs typeface="Calibri"/>
              </a:rPr>
              <a:t>D</a:t>
            </a:r>
            <a:r>
              <a:rPr sz="4200" spc="-22" baseline="2976" dirty="0">
                <a:latin typeface="Cambria Math"/>
                <a:cs typeface="Cambria Math"/>
              </a:rPr>
              <a:t>)</a:t>
            </a:r>
            <a:r>
              <a:rPr sz="3000" spc="225" baseline="29166" dirty="0">
                <a:latin typeface="Cambria Math"/>
                <a:cs typeface="Cambria Math"/>
              </a:rPr>
              <a:t>2</a:t>
            </a:r>
            <a:r>
              <a:rPr sz="4200" spc="-7" baseline="1984" dirty="0">
                <a:latin typeface="Cambria Math"/>
                <a:cs typeface="Cambria Math"/>
              </a:rPr>
              <a:t>]</a:t>
            </a:r>
            <a:r>
              <a:rPr sz="2800" spc="-10" dirty="0">
                <a:latin typeface="Cambria Math"/>
                <a:cs typeface="Cambria Math"/>
              </a:rPr>
              <a:t>,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01700" y="3524963"/>
            <a:ext cx="6114415" cy="11290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15" dirty="0">
                <a:latin typeface="Calibri"/>
                <a:cs typeface="Calibri"/>
              </a:rPr>
              <a:t>where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mbria Math"/>
                <a:cs typeface="Cambria Math"/>
              </a:rPr>
              <a:t>𝛥</a:t>
            </a:r>
            <a:r>
              <a:rPr sz="2800" spc="-35" dirty="0">
                <a:latin typeface="Cambria Math"/>
                <a:cs typeface="Cambria Math"/>
              </a:rPr>
              <a:t>𝜔</a:t>
            </a:r>
            <a:r>
              <a:rPr sz="3000" baseline="-16666" dirty="0">
                <a:latin typeface="Calibri"/>
                <a:cs typeface="Calibri"/>
              </a:rPr>
              <a:t>L </a:t>
            </a:r>
            <a:r>
              <a:rPr sz="3000" spc="-15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2𝜋</a:t>
            </a:r>
            <a:r>
              <a:rPr sz="2800" spc="0" dirty="0">
                <a:latin typeface="Cambria Math"/>
                <a:cs typeface="Cambria Math"/>
              </a:rPr>
              <a:t>𝛥</a:t>
            </a:r>
            <a:r>
              <a:rPr sz="2800" spc="-85" dirty="0">
                <a:latin typeface="Cambria Math"/>
                <a:cs typeface="Cambria Math"/>
              </a:rPr>
              <a:t>𝜈</a:t>
            </a:r>
            <a:r>
              <a:rPr sz="3000" baseline="-16666" dirty="0">
                <a:latin typeface="Calibri"/>
                <a:cs typeface="Calibri"/>
              </a:rPr>
              <a:t>nat </a:t>
            </a:r>
            <a:r>
              <a:rPr sz="3000" spc="-240" baseline="-16666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and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0" dirty="0">
                <a:latin typeface="Cambria Math"/>
                <a:cs typeface="Cambria Math"/>
              </a:rPr>
              <a:t>𝛥</a:t>
            </a:r>
            <a:r>
              <a:rPr sz="2800" spc="-35" dirty="0">
                <a:latin typeface="Cambria Math"/>
                <a:cs typeface="Cambria Math"/>
              </a:rPr>
              <a:t>𝜔</a:t>
            </a:r>
            <a:r>
              <a:rPr sz="3000" baseline="-16666" dirty="0">
                <a:latin typeface="Calibri"/>
                <a:cs typeface="Calibri"/>
              </a:rPr>
              <a:t>D </a:t>
            </a:r>
            <a:r>
              <a:rPr sz="3000" spc="-22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2𝜋</a:t>
            </a:r>
            <a:r>
              <a:rPr sz="2800" spc="5" dirty="0">
                <a:latin typeface="Cambria Math"/>
                <a:cs typeface="Cambria Math"/>
              </a:rPr>
              <a:t>𝛥</a:t>
            </a:r>
            <a:r>
              <a:rPr sz="2800" spc="-90" dirty="0">
                <a:latin typeface="Cambria Math"/>
                <a:cs typeface="Cambria Math"/>
              </a:rPr>
              <a:t>𝜈</a:t>
            </a:r>
            <a:r>
              <a:rPr sz="3000" spc="179" baseline="-16666" dirty="0">
                <a:latin typeface="Calibri"/>
                <a:cs typeface="Calibri"/>
              </a:rPr>
              <a:t>D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  <a:p>
            <a:pPr marL="12700">
              <a:lnSpc>
                <a:spcPct val="100000"/>
              </a:lnSpc>
              <a:spcBef>
                <a:spcPts val="1800"/>
              </a:spcBef>
            </a:pP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Set</a:t>
            </a:r>
            <a:r>
              <a:rPr sz="3000" b="1" u="heavy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spc="5" dirty="0">
                <a:solidFill>
                  <a:srgbClr val="FF0000"/>
                </a:solidFill>
                <a:latin typeface="Cambria Math"/>
                <a:cs typeface="Cambria Math"/>
              </a:rPr>
              <a:t>𝑳</a:t>
            </a:r>
            <a:r>
              <a:rPr sz="4500" baseline="2777" dirty="0">
                <a:solidFill>
                  <a:srgbClr val="FF0000"/>
                </a:solidFill>
                <a:latin typeface="Cambria Math"/>
                <a:cs typeface="Cambria Math"/>
              </a:rPr>
              <a:t>(</a:t>
            </a:r>
            <a:r>
              <a:rPr sz="3000" dirty="0">
                <a:solidFill>
                  <a:srgbClr val="FF0000"/>
                </a:solidFill>
                <a:latin typeface="Cambria Math"/>
                <a:cs typeface="Cambria Math"/>
              </a:rPr>
              <a:t>𝝎</a:t>
            </a:r>
            <a:r>
              <a:rPr sz="3225" b="1" spc="157" baseline="-15503" dirty="0">
                <a:solidFill>
                  <a:srgbClr val="FF0000"/>
                </a:solidFill>
                <a:latin typeface="Calibri"/>
                <a:cs typeface="Calibri"/>
              </a:rPr>
              <a:t>c</a:t>
            </a:r>
            <a:r>
              <a:rPr sz="4500" baseline="2777" dirty="0">
                <a:solidFill>
                  <a:srgbClr val="FF0000"/>
                </a:solidFill>
                <a:latin typeface="Cambria Math"/>
                <a:cs typeface="Cambria Math"/>
              </a:rPr>
              <a:t>)</a:t>
            </a:r>
            <a:r>
              <a:rPr sz="4500" spc="254" baseline="2777" dirty="0">
                <a:solidFill>
                  <a:srgbClr val="FF0000"/>
                </a:solidFill>
                <a:latin typeface="Cambria Math"/>
                <a:cs typeface="Cambria Math"/>
              </a:rPr>
              <a:t> </a:t>
            </a:r>
            <a:r>
              <a:rPr sz="3000" dirty="0">
                <a:solidFill>
                  <a:srgbClr val="FF0000"/>
                </a:solidFill>
                <a:latin typeface="Cambria Math"/>
                <a:cs typeface="Cambria Math"/>
              </a:rPr>
              <a:t>=</a:t>
            </a:r>
            <a:r>
              <a:rPr sz="3000" spc="170" dirty="0">
                <a:solidFill>
                  <a:srgbClr val="FF0000"/>
                </a:solidFill>
                <a:latin typeface="Cambria Math"/>
                <a:cs typeface="Cambria Math"/>
              </a:rPr>
              <a:t> </a:t>
            </a:r>
            <a:r>
              <a:rPr sz="3000" dirty="0">
                <a:solidFill>
                  <a:srgbClr val="FF0000"/>
                </a:solidFill>
                <a:latin typeface="Cambria Math"/>
                <a:cs typeface="Cambria Math"/>
              </a:rPr>
              <a:t>𝑮</a:t>
            </a:r>
            <a:r>
              <a:rPr sz="4500" baseline="2777" dirty="0">
                <a:solidFill>
                  <a:srgbClr val="FF0000"/>
                </a:solidFill>
                <a:latin typeface="Cambria Math"/>
                <a:cs typeface="Cambria Math"/>
              </a:rPr>
              <a:t>(</a:t>
            </a:r>
            <a:r>
              <a:rPr sz="3000" dirty="0">
                <a:solidFill>
                  <a:srgbClr val="FF0000"/>
                </a:solidFill>
                <a:latin typeface="Cambria Math"/>
                <a:cs typeface="Cambria Math"/>
              </a:rPr>
              <a:t>𝝎</a:t>
            </a:r>
            <a:r>
              <a:rPr sz="3225" b="1" spc="172" baseline="-15503" dirty="0">
                <a:solidFill>
                  <a:srgbClr val="FF0000"/>
                </a:solidFill>
                <a:latin typeface="Calibri"/>
                <a:cs typeface="Calibri"/>
              </a:rPr>
              <a:t>c</a:t>
            </a:r>
            <a:r>
              <a:rPr sz="4500" baseline="2777" dirty="0">
                <a:solidFill>
                  <a:srgbClr val="FF0000"/>
                </a:solidFill>
                <a:latin typeface="Cambria Math"/>
                <a:cs typeface="Cambria Math"/>
              </a:rPr>
              <a:t>)</a:t>
            </a:r>
            <a:endParaRPr sz="4500" baseline="2777">
              <a:latin typeface="Cambria Math"/>
              <a:cs typeface="Cambria Math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4565019" y="5288791"/>
            <a:ext cx="1247140" cy="0"/>
          </a:xfrm>
          <a:custGeom>
            <a:avLst/>
            <a:gdLst/>
            <a:ahLst/>
            <a:cxnLst/>
            <a:rect l="l" t="t" r="r" b="b"/>
            <a:pathLst>
              <a:path w="1247139">
                <a:moveTo>
                  <a:pt x="0" y="0"/>
                </a:moveTo>
                <a:lnTo>
                  <a:pt x="1246631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552318" y="4831405"/>
            <a:ext cx="1911985" cy="889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36575">
              <a:lnSpc>
                <a:spcPct val="100000"/>
              </a:lnSpc>
            </a:pPr>
            <a:r>
              <a:rPr sz="2800" spc="-20" dirty="0">
                <a:latin typeface="Cambria Math"/>
                <a:cs typeface="Cambria Math"/>
              </a:rPr>
              <a:t>1</a:t>
            </a:r>
            <a:endParaRPr sz="2800">
              <a:latin typeface="Cambria Math"/>
              <a:cs typeface="Cambria Math"/>
            </a:endParaRPr>
          </a:p>
          <a:p>
            <a:pPr marL="12700">
              <a:lnSpc>
                <a:spcPct val="100000"/>
              </a:lnSpc>
              <a:spcBef>
                <a:spcPts val="645"/>
              </a:spcBef>
            </a:pPr>
            <a:r>
              <a:rPr sz="2800" spc="-20" dirty="0">
                <a:latin typeface="Cambria Math"/>
                <a:cs typeface="Cambria Math"/>
              </a:rPr>
              <a:t>1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+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4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125" dirty="0">
                <a:latin typeface="Cambria Math"/>
                <a:cs typeface="Cambria Math"/>
              </a:rPr>
              <a:t>𝑥</a:t>
            </a:r>
            <a:r>
              <a:rPr sz="3000" spc="60" baseline="23611" dirty="0">
                <a:latin typeface="Cambria Math"/>
                <a:cs typeface="Cambria Math"/>
              </a:rPr>
              <a:t>2</a:t>
            </a:r>
            <a:r>
              <a:rPr sz="3000" baseline="23611" dirty="0">
                <a:latin typeface="Cambria Math"/>
                <a:cs typeface="Cambria Math"/>
              </a:rPr>
              <a:t> </a:t>
            </a:r>
            <a:r>
              <a:rPr sz="3000" spc="15" baseline="23611" dirty="0">
                <a:latin typeface="Cambria Math"/>
                <a:cs typeface="Cambria Math"/>
              </a:rPr>
              <a:t> </a:t>
            </a:r>
            <a:r>
              <a:rPr sz="4200" spc="-37" baseline="37698" dirty="0">
                <a:latin typeface="Cambria Math"/>
                <a:cs typeface="Cambria Math"/>
              </a:rPr>
              <a:t>=</a:t>
            </a:r>
            <a:r>
              <a:rPr sz="4200" spc="247" baseline="37698" dirty="0">
                <a:latin typeface="Cambria Math"/>
                <a:cs typeface="Cambria Math"/>
              </a:rPr>
              <a:t> </a:t>
            </a:r>
            <a:r>
              <a:rPr sz="4200" spc="-44" baseline="37698" dirty="0">
                <a:latin typeface="Cambria Math"/>
                <a:cs typeface="Cambria Math"/>
              </a:rPr>
              <a:t>𝑒</a:t>
            </a:r>
            <a:endParaRPr sz="4200" baseline="37698">
              <a:latin typeface="Cambria Math"/>
              <a:cs typeface="Cambria Math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457581" y="4989771"/>
            <a:ext cx="1083310" cy="339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spc="-40" dirty="0">
                <a:latin typeface="Cambria Math"/>
                <a:cs typeface="Cambria Math"/>
              </a:rPr>
              <a:t>−</a:t>
            </a:r>
            <a:r>
              <a:rPr sz="2000" spc="40" dirty="0">
                <a:latin typeface="Cambria Math"/>
                <a:cs typeface="Cambria Math"/>
              </a:rPr>
              <a:t>4</a:t>
            </a:r>
            <a:r>
              <a:rPr sz="2000" spc="114" dirty="0">
                <a:latin typeface="Cambria Math"/>
                <a:cs typeface="Cambria Math"/>
              </a:rPr>
              <a:t>ln</a:t>
            </a:r>
            <a:r>
              <a:rPr sz="2000" spc="40" dirty="0">
                <a:latin typeface="Cambria Math"/>
                <a:cs typeface="Cambria Math"/>
              </a:rPr>
              <a:t>2</a:t>
            </a:r>
            <a:r>
              <a:rPr sz="2000" spc="-114" dirty="0">
                <a:latin typeface="Cambria Math"/>
                <a:cs typeface="Cambria Math"/>
              </a:rPr>
              <a:t> </a:t>
            </a:r>
            <a:r>
              <a:rPr sz="2000" spc="320" dirty="0">
                <a:latin typeface="Cambria Math"/>
                <a:cs typeface="Cambria Math"/>
              </a:rPr>
              <a:t>𝑦</a:t>
            </a:r>
            <a:r>
              <a:rPr sz="2475" spc="89" baseline="25252" dirty="0">
                <a:latin typeface="Cambria Math"/>
                <a:cs typeface="Cambria Math"/>
              </a:rPr>
              <a:t>2</a:t>
            </a:r>
            <a:endParaRPr sz="2475" baseline="25252">
              <a:latin typeface="Cambria Math"/>
              <a:cs typeface="Cambria Math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541138" y="5101153"/>
            <a:ext cx="9842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10" dirty="0">
                <a:latin typeface="Cambria Math"/>
                <a:cs typeface="Cambria Math"/>
              </a:rPr>
              <a:t>,</a:t>
            </a:r>
            <a:endParaRPr sz="28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99965" y="1238493"/>
            <a:ext cx="467995" cy="0"/>
          </a:xfrm>
          <a:custGeom>
            <a:avLst/>
            <a:gdLst/>
            <a:ahLst/>
            <a:cxnLst/>
            <a:rect l="l" t="t" r="r" b="b"/>
            <a:pathLst>
              <a:path w="467994">
                <a:moveTo>
                  <a:pt x="0" y="0"/>
                </a:moveTo>
                <a:lnTo>
                  <a:pt x="467867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176780" algn="l"/>
              </a:tabLst>
            </a:pPr>
            <a:r>
              <a:rPr sz="2800" b="0" u="none" spc="-20" dirty="0">
                <a:solidFill>
                  <a:srgbClr val="000000"/>
                </a:solidFill>
                <a:latin typeface="Calibri"/>
                <a:cs typeface="Calibri"/>
              </a:rPr>
              <a:t>w</a:t>
            </a:r>
            <a:r>
              <a:rPr sz="2800" b="0" u="none" spc="-5" dirty="0">
                <a:solidFill>
                  <a:srgbClr val="000000"/>
                </a:solidFill>
                <a:latin typeface="Calibri"/>
                <a:cs typeface="Calibri"/>
              </a:rPr>
              <a:t>i</a:t>
            </a:r>
            <a:r>
              <a:rPr sz="2800" b="0" u="none" spc="-15" dirty="0">
                <a:solidFill>
                  <a:srgbClr val="000000"/>
                </a:solidFill>
                <a:latin typeface="Calibri"/>
                <a:cs typeface="Calibri"/>
              </a:rPr>
              <a:t>th</a:t>
            </a:r>
            <a:r>
              <a:rPr sz="2800" b="0" u="none" spc="-6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800" b="0" u="none" spc="-30" dirty="0">
                <a:solidFill>
                  <a:srgbClr val="000000"/>
                </a:solidFill>
                <a:latin typeface="Cambria Math"/>
                <a:cs typeface="Cambria Math"/>
              </a:rPr>
              <a:t>𝑥</a:t>
            </a:r>
            <a:r>
              <a:rPr sz="2800" b="0" u="none" spc="245" dirty="0">
                <a:solidFill>
                  <a:srgbClr val="000000"/>
                </a:solidFill>
                <a:latin typeface="Cambria Math"/>
                <a:cs typeface="Cambria Math"/>
              </a:rPr>
              <a:t> </a:t>
            </a:r>
            <a:r>
              <a:rPr sz="2800" b="0" u="none" spc="-25" dirty="0">
                <a:solidFill>
                  <a:srgbClr val="000000"/>
                </a:solidFill>
                <a:latin typeface="Cambria Math"/>
                <a:cs typeface="Cambria Math"/>
              </a:rPr>
              <a:t>=</a:t>
            </a:r>
            <a:r>
              <a:rPr sz="2800" b="0" u="none" spc="160" dirty="0">
                <a:solidFill>
                  <a:srgbClr val="000000"/>
                </a:solidFill>
                <a:latin typeface="Cambria Math"/>
                <a:cs typeface="Cambria Math"/>
              </a:rPr>
              <a:t> </a:t>
            </a:r>
            <a:r>
              <a:rPr sz="3000" b="0" u="none" spc="112" baseline="45833" dirty="0">
                <a:solidFill>
                  <a:srgbClr val="000000"/>
                </a:solidFill>
                <a:latin typeface="Cambria Math"/>
                <a:cs typeface="Cambria Math"/>
              </a:rPr>
              <a:t>𝛥</a:t>
            </a:r>
            <a:r>
              <a:rPr sz="3000" b="0" u="none" spc="315" baseline="45833" dirty="0">
                <a:solidFill>
                  <a:srgbClr val="000000"/>
                </a:solidFill>
                <a:latin typeface="Cambria Math"/>
                <a:cs typeface="Cambria Math"/>
              </a:rPr>
              <a:t>𝜔</a:t>
            </a:r>
            <a:r>
              <a:rPr sz="2475" b="0" u="none" baseline="42087" dirty="0">
                <a:solidFill>
                  <a:srgbClr val="000000"/>
                </a:solidFill>
                <a:latin typeface="Calibri"/>
                <a:cs typeface="Calibri"/>
              </a:rPr>
              <a:t>c</a:t>
            </a:r>
            <a:r>
              <a:rPr sz="2475" b="0" u="none" spc="254" baseline="42087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800" b="0" u="none" spc="-10" dirty="0">
                <a:solidFill>
                  <a:srgbClr val="000000"/>
                </a:solidFill>
                <a:latin typeface="Cambria Math"/>
                <a:cs typeface="Cambria Math"/>
              </a:rPr>
              <a:t>,</a:t>
            </a:r>
            <a:r>
              <a:rPr sz="2800" b="0" u="none" dirty="0">
                <a:solidFill>
                  <a:srgbClr val="000000"/>
                </a:solidFill>
                <a:latin typeface="Cambria Math"/>
                <a:cs typeface="Cambria Math"/>
              </a:rPr>
              <a:t>	</a:t>
            </a:r>
            <a:r>
              <a:rPr sz="2800" b="0" u="none" spc="-30" dirty="0">
                <a:solidFill>
                  <a:srgbClr val="000000"/>
                </a:solidFill>
                <a:latin typeface="Cambria Math"/>
                <a:cs typeface="Cambria Math"/>
              </a:rPr>
              <a:t>𝑦</a:t>
            </a:r>
            <a:r>
              <a:rPr sz="2800" b="0" u="none" spc="204" dirty="0">
                <a:solidFill>
                  <a:srgbClr val="000000"/>
                </a:solidFill>
                <a:latin typeface="Cambria Math"/>
                <a:cs typeface="Cambria Math"/>
              </a:rPr>
              <a:t> </a:t>
            </a:r>
            <a:r>
              <a:rPr sz="2800" b="0" u="none" spc="-25" dirty="0">
                <a:solidFill>
                  <a:srgbClr val="000000"/>
                </a:solidFill>
                <a:latin typeface="Cambria Math"/>
                <a:cs typeface="Cambria Math"/>
              </a:rPr>
              <a:t>=</a:t>
            </a:r>
            <a:r>
              <a:rPr sz="2800" b="0" u="none" dirty="0">
                <a:solidFill>
                  <a:srgbClr val="000000"/>
                </a:solidFill>
                <a:latin typeface="Cambria Math"/>
                <a:cs typeface="Cambria Math"/>
              </a:rPr>
              <a:t> </a:t>
            </a:r>
            <a:r>
              <a:rPr sz="2800" b="0" u="none" spc="-295" dirty="0">
                <a:solidFill>
                  <a:srgbClr val="000000"/>
                </a:solidFill>
                <a:latin typeface="Cambria Math"/>
                <a:cs typeface="Cambria Math"/>
              </a:rPr>
              <a:t> </a:t>
            </a:r>
            <a:r>
              <a:rPr sz="3000" b="0" u="none" spc="112" baseline="45833" dirty="0">
                <a:solidFill>
                  <a:srgbClr val="000000"/>
                </a:solidFill>
                <a:latin typeface="Cambria Math"/>
                <a:cs typeface="Cambria Math"/>
              </a:rPr>
              <a:t>𝛥</a:t>
            </a:r>
            <a:r>
              <a:rPr sz="3000" b="0" u="none" spc="315" baseline="45833" dirty="0">
                <a:solidFill>
                  <a:srgbClr val="000000"/>
                </a:solidFill>
                <a:latin typeface="Cambria Math"/>
                <a:cs typeface="Cambria Math"/>
              </a:rPr>
              <a:t>𝜔</a:t>
            </a:r>
            <a:r>
              <a:rPr sz="2475" b="0" u="none" baseline="42087" dirty="0">
                <a:solidFill>
                  <a:srgbClr val="000000"/>
                </a:solidFill>
                <a:latin typeface="Calibri"/>
                <a:cs typeface="Calibri"/>
              </a:rPr>
              <a:t>c</a:t>
            </a:r>
            <a:r>
              <a:rPr sz="2475" b="0" u="none" spc="-195" baseline="42087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800" b="0" u="none" spc="-10" dirty="0">
                <a:solidFill>
                  <a:srgbClr val="000000"/>
                </a:solidFill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287271" y="1321657"/>
            <a:ext cx="1970405" cy="3028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459230" algn="l"/>
              </a:tabLst>
            </a:pPr>
            <a:r>
              <a:rPr sz="2000" spc="75" dirty="0">
                <a:latin typeface="Cambria Math"/>
                <a:cs typeface="Cambria Math"/>
              </a:rPr>
              <a:t>𝛥</a:t>
            </a:r>
            <a:r>
              <a:rPr sz="2000" spc="210" dirty="0">
                <a:latin typeface="Cambria Math"/>
                <a:cs typeface="Cambria Math"/>
              </a:rPr>
              <a:t>𝜔</a:t>
            </a:r>
            <a:r>
              <a:rPr sz="2475" baseline="-13468" dirty="0">
                <a:latin typeface="Calibri"/>
                <a:cs typeface="Calibri"/>
              </a:rPr>
              <a:t>L	</a:t>
            </a:r>
            <a:r>
              <a:rPr sz="2000" spc="75" dirty="0">
                <a:latin typeface="Cambria Math"/>
                <a:cs typeface="Cambria Math"/>
              </a:rPr>
              <a:t>𝛥</a:t>
            </a:r>
            <a:r>
              <a:rPr sz="2000" spc="210" dirty="0">
                <a:latin typeface="Cambria Math"/>
                <a:cs typeface="Cambria Math"/>
              </a:rPr>
              <a:t>𝜔</a:t>
            </a:r>
            <a:r>
              <a:rPr sz="2475" baseline="-13468" dirty="0">
                <a:latin typeface="Calibri"/>
                <a:cs typeface="Calibri"/>
              </a:rPr>
              <a:t>D</a:t>
            </a:r>
            <a:endParaRPr sz="2475" baseline="-13468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746632" y="1238493"/>
            <a:ext cx="509270" cy="0"/>
          </a:xfrm>
          <a:custGeom>
            <a:avLst/>
            <a:gdLst/>
            <a:ahLst/>
            <a:cxnLst/>
            <a:rect l="l" t="t" r="r" b="b"/>
            <a:pathLst>
              <a:path w="509270">
                <a:moveTo>
                  <a:pt x="0" y="0"/>
                </a:moveTo>
                <a:lnTo>
                  <a:pt x="509015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901700" y="1842204"/>
            <a:ext cx="9158605" cy="22028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0" dirty="0">
                <a:latin typeface="Calibri"/>
                <a:cs typeface="Calibri"/>
              </a:rPr>
              <a:t>Subst</a:t>
            </a:r>
            <a:r>
              <a:rPr sz="2800" spc="-15" dirty="0">
                <a:latin typeface="Calibri"/>
                <a:cs typeface="Calibri"/>
              </a:rPr>
              <a:t>itute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mbria Math"/>
                <a:cs typeface="Cambria Math"/>
              </a:rPr>
              <a:t>𝛥</a:t>
            </a:r>
            <a:r>
              <a:rPr sz="2800" spc="-35" dirty="0">
                <a:latin typeface="Cambria Math"/>
                <a:cs typeface="Cambria Math"/>
              </a:rPr>
              <a:t>𝜔</a:t>
            </a:r>
            <a:r>
              <a:rPr sz="3000" spc="179" baseline="-16666" dirty="0">
                <a:latin typeface="Calibri"/>
                <a:cs typeface="Calibri"/>
              </a:rPr>
              <a:t>D</a:t>
            </a:r>
            <a:r>
              <a:rPr sz="2800" spc="-20" dirty="0">
                <a:latin typeface="Cambria Math"/>
                <a:cs typeface="Cambria Math"/>
              </a:rPr>
              <a:t>/</a:t>
            </a:r>
            <a:r>
              <a:rPr sz="2800" spc="0" dirty="0">
                <a:latin typeface="Cambria Math"/>
                <a:cs typeface="Cambria Math"/>
              </a:rPr>
              <a:t>𝛥</a:t>
            </a:r>
            <a:r>
              <a:rPr sz="2800" spc="-30" dirty="0">
                <a:latin typeface="Cambria Math"/>
                <a:cs typeface="Cambria Math"/>
              </a:rPr>
              <a:t>𝜔</a:t>
            </a:r>
            <a:r>
              <a:rPr sz="3000" baseline="-16666" dirty="0">
                <a:latin typeface="Calibri"/>
                <a:cs typeface="Calibri"/>
              </a:rPr>
              <a:t>L </a:t>
            </a:r>
            <a:r>
              <a:rPr sz="3000" spc="-30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75" dirty="0">
                <a:latin typeface="Cambria Math"/>
                <a:cs typeface="Cambria Math"/>
              </a:rPr>
              <a:t> </a:t>
            </a:r>
            <a:r>
              <a:rPr sz="2800" spc="-5" dirty="0">
                <a:latin typeface="Cambria Math"/>
                <a:cs typeface="Cambria Math"/>
              </a:rPr>
              <a:t>𝛥</a:t>
            </a:r>
            <a:r>
              <a:rPr sz="2800" spc="-90" dirty="0">
                <a:latin typeface="Cambria Math"/>
                <a:cs typeface="Cambria Math"/>
              </a:rPr>
              <a:t>𝜈</a:t>
            </a:r>
            <a:r>
              <a:rPr sz="3000" spc="179" baseline="-16666" dirty="0">
                <a:latin typeface="Calibri"/>
                <a:cs typeface="Calibri"/>
              </a:rPr>
              <a:t>D</a:t>
            </a:r>
            <a:r>
              <a:rPr sz="2800" spc="-20" dirty="0">
                <a:latin typeface="Cambria Math"/>
                <a:cs typeface="Cambria Math"/>
              </a:rPr>
              <a:t>/</a:t>
            </a:r>
            <a:r>
              <a:rPr sz="2800" spc="-5" dirty="0">
                <a:latin typeface="Cambria Math"/>
                <a:cs typeface="Cambria Math"/>
              </a:rPr>
              <a:t>𝛥</a:t>
            </a:r>
            <a:r>
              <a:rPr sz="2800" spc="-90" dirty="0">
                <a:latin typeface="Cambria Math"/>
                <a:cs typeface="Cambria Math"/>
              </a:rPr>
              <a:t>𝜈</a:t>
            </a:r>
            <a:r>
              <a:rPr sz="3000" baseline="-16666" dirty="0">
                <a:latin typeface="Calibri"/>
                <a:cs typeface="Calibri"/>
              </a:rPr>
              <a:t>nat </a:t>
            </a:r>
            <a:r>
              <a:rPr sz="3000" spc="-22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4</a:t>
            </a:r>
            <a:r>
              <a:rPr sz="2800" spc="-20" dirty="0">
                <a:latin typeface="Cambria Math"/>
                <a:cs typeface="Cambria Math"/>
              </a:rPr>
              <a:t>3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GH</a:t>
            </a:r>
            <a:r>
              <a:rPr sz="2800" spc="-10" dirty="0">
                <a:latin typeface="Calibri"/>
                <a:cs typeface="Calibri"/>
              </a:rPr>
              <a:t>z</a:t>
            </a:r>
            <a:r>
              <a:rPr sz="2800" spc="-20" dirty="0">
                <a:latin typeface="Cambria Math"/>
                <a:cs typeface="Cambria Math"/>
              </a:rPr>
              <a:t>/10</a:t>
            </a:r>
            <a:r>
              <a:rPr sz="2800" spc="-140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libri"/>
                <a:cs typeface="Calibri"/>
              </a:rPr>
              <a:t>MH</a:t>
            </a:r>
            <a:r>
              <a:rPr sz="2800" spc="-15" dirty="0">
                <a:latin typeface="Calibri"/>
                <a:cs typeface="Calibri"/>
              </a:rPr>
              <a:t>z</a:t>
            </a:r>
            <a:r>
              <a:rPr sz="2800" spc="150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7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14</a:t>
            </a:r>
            <a:r>
              <a:rPr sz="2800" spc="-15" dirty="0">
                <a:latin typeface="Cambria Math"/>
                <a:cs typeface="Cambria Math"/>
              </a:rPr>
              <a:t>3.</a:t>
            </a:r>
            <a:endParaRPr sz="2800">
              <a:latin typeface="Cambria Math"/>
              <a:cs typeface="Cambria Math"/>
            </a:endParaRPr>
          </a:p>
          <a:p>
            <a:pPr marL="12700">
              <a:lnSpc>
                <a:spcPct val="100000"/>
              </a:lnSpc>
              <a:spcBef>
                <a:spcPts val="1810"/>
              </a:spcBef>
            </a:pPr>
            <a:r>
              <a:rPr sz="2800" spc="-20" dirty="0">
                <a:latin typeface="Calibri"/>
                <a:cs typeface="Calibri"/>
              </a:rPr>
              <a:t>Henc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𝑦</a:t>
            </a:r>
            <a:r>
              <a:rPr sz="2800" spc="204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50" dirty="0">
                <a:latin typeface="Cambria Math"/>
                <a:cs typeface="Cambria Math"/>
              </a:rPr>
              <a:t>𝑥</a:t>
            </a:r>
            <a:r>
              <a:rPr sz="2800" spc="-5" dirty="0">
                <a:latin typeface="Cambria Math"/>
                <a:cs typeface="Cambria Math"/>
              </a:rPr>
              <a:t>/</a:t>
            </a:r>
            <a:r>
              <a:rPr sz="2800" spc="-25" dirty="0">
                <a:latin typeface="Cambria Math"/>
                <a:cs typeface="Cambria Math"/>
              </a:rPr>
              <a:t>14</a:t>
            </a:r>
            <a:r>
              <a:rPr sz="2800" spc="-15" dirty="0">
                <a:latin typeface="Cambria Math"/>
                <a:cs typeface="Cambria Math"/>
              </a:rPr>
              <a:t>3.</a:t>
            </a:r>
            <a:endParaRPr sz="2800">
              <a:latin typeface="Cambria Math"/>
              <a:cs typeface="Cambria Math"/>
            </a:endParaRPr>
          </a:p>
          <a:p>
            <a:pPr marL="12700">
              <a:lnSpc>
                <a:spcPct val="100000"/>
              </a:lnSpc>
              <a:spcBef>
                <a:spcPts val="1815"/>
              </a:spcBef>
            </a:pPr>
            <a:r>
              <a:rPr sz="2800" spc="-20" dirty="0">
                <a:latin typeface="Calibri"/>
                <a:cs typeface="Calibri"/>
              </a:rPr>
              <a:t>T</a:t>
            </a:r>
            <a:r>
              <a:rPr sz="2800" spc="-10" dirty="0">
                <a:latin typeface="Calibri"/>
                <a:cs typeface="Calibri"/>
              </a:rPr>
              <a:t>aki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the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natura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Calibri"/>
                <a:cs typeface="Calibri"/>
              </a:rPr>
              <a:t>l</a:t>
            </a:r>
            <a:r>
              <a:rPr sz="2800" spc="-20" dirty="0">
                <a:latin typeface="Calibri"/>
                <a:cs typeface="Calibri"/>
              </a:rPr>
              <a:t>og</a:t>
            </a:r>
            <a:r>
              <a:rPr sz="2800" spc="-5" dirty="0">
                <a:latin typeface="Calibri"/>
                <a:cs typeface="Calibri"/>
              </a:rPr>
              <a:t>a</a:t>
            </a:r>
            <a:r>
              <a:rPr sz="2800" spc="-15" dirty="0">
                <a:latin typeface="Calibri"/>
                <a:cs typeface="Calibri"/>
              </a:rPr>
              <a:t>rithm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f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bot</a:t>
            </a:r>
            <a:r>
              <a:rPr sz="2800" spc="-15" dirty="0">
                <a:latin typeface="Calibri"/>
                <a:cs typeface="Calibri"/>
              </a:rPr>
              <a:t>h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d</a:t>
            </a:r>
            <a:r>
              <a:rPr sz="2800" spc="-5" dirty="0">
                <a:latin typeface="Calibri"/>
                <a:cs typeface="Calibri"/>
              </a:rPr>
              <a:t>e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ves</a:t>
            </a:r>
            <a:endParaRPr sz="2800">
              <a:latin typeface="Calibri"/>
              <a:cs typeface="Calibri"/>
            </a:endParaRPr>
          </a:p>
          <a:p>
            <a:pPr marR="2617470" algn="r">
              <a:lnSpc>
                <a:spcPct val="100000"/>
              </a:lnSpc>
              <a:spcBef>
                <a:spcPts val="1614"/>
              </a:spcBef>
            </a:pPr>
            <a:r>
              <a:rPr sz="2000" spc="40" dirty="0">
                <a:latin typeface="Cambria Math"/>
                <a:cs typeface="Cambria Math"/>
              </a:rPr>
              <a:t>2</a:t>
            </a:r>
            <a:endParaRPr sz="200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805561" y="4034514"/>
            <a:ext cx="2974975" cy="4337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15" dirty="0">
                <a:latin typeface="Cambria Math"/>
                <a:cs typeface="Cambria Math"/>
              </a:rPr>
              <a:t>l</a:t>
            </a:r>
            <a:r>
              <a:rPr sz="2800" spc="-10" dirty="0">
                <a:latin typeface="Cambria Math"/>
                <a:cs typeface="Cambria Math"/>
              </a:rPr>
              <a:t>n</a:t>
            </a:r>
            <a:r>
              <a:rPr sz="4200" spc="-22" baseline="2976" dirty="0">
                <a:latin typeface="Cambria Math"/>
                <a:cs typeface="Cambria Math"/>
              </a:rPr>
              <a:t>(</a:t>
            </a:r>
            <a:r>
              <a:rPr sz="2800" spc="-20" dirty="0">
                <a:latin typeface="Cambria Math"/>
                <a:cs typeface="Cambria Math"/>
              </a:rPr>
              <a:t>1</a:t>
            </a:r>
            <a:r>
              <a:rPr sz="2800" spc="-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+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4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125" dirty="0">
                <a:latin typeface="Cambria Math"/>
                <a:cs typeface="Cambria Math"/>
              </a:rPr>
              <a:t>𝑥</a:t>
            </a:r>
            <a:r>
              <a:rPr sz="3000" spc="232" baseline="29166" dirty="0">
                <a:latin typeface="Cambria Math"/>
                <a:cs typeface="Cambria Math"/>
              </a:rPr>
              <a:t>2</a:t>
            </a:r>
            <a:r>
              <a:rPr sz="4200" spc="-22" baseline="2976" dirty="0">
                <a:latin typeface="Cambria Math"/>
                <a:cs typeface="Cambria Math"/>
              </a:rPr>
              <a:t>) </a:t>
            </a:r>
            <a:r>
              <a:rPr sz="2800" spc="-25" dirty="0">
                <a:latin typeface="Cambria Math"/>
                <a:cs typeface="Cambria Math"/>
              </a:rPr>
              <a:t>+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4ln2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065661" y="3817571"/>
            <a:ext cx="214629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30" dirty="0">
                <a:latin typeface="Cambria Math"/>
                <a:cs typeface="Cambria Math"/>
              </a:rPr>
              <a:t>𝑥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873637" y="4298167"/>
            <a:ext cx="762635" cy="4089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5" dirty="0">
                <a:latin typeface="Cambria Math"/>
                <a:cs typeface="Cambria Math"/>
              </a:rPr>
              <a:t>14</a:t>
            </a:r>
            <a:r>
              <a:rPr sz="2800" spc="-20" dirty="0">
                <a:latin typeface="Cambria Math"/>
                <a:cs typeface="Cambria Math"/>
              </a:rPr>
              <a:t>3</a:t>
            </a:r>
            <a:r>
              <a:rPr sz="3000" spc="60" baseline="23611" dirty="0">
                <a:latin typeface="Cambria Math"/>
                <a:cs typeface="Cambria Math"/>
              </a:rPr>
              <a:t>2</a:t>
            </a:r>
            <a:endParaRPr sz="3000" baseline="23611">
              <a:latin typeface="Cambria Math"/>
              <a:cs typeface="Cambria Math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6886316" y="4274951"/>
            <a:ext cx="753110" cy="0"/>
          </a:xfrm>
          <a:custGeom>
            <a:avLst/>
            <a:gdLst/>
            <a:ahLst/>
            <a:cxnLst/>
            <a:rect l="l" t="t" r="r" b="b"/>
            <a:pathLst>
              <a:path w="753109">
                <a:moveTo>
                  <a:pt x="0" y="0"/>
                </a:moveTo>
                <a:lnTo>
                  <a:pt x="752855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7725543" y="4087311"/>
            <a:ext cx="65913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0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01700" y="4836512"/>
            <a:ext cx="9912985" cy="10985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15" dirty="0">
                <a:latin typeface="Calibri"/>
                <a:cs typeface="Calibri"/>
              </a:rPr>
              <a:t>Bec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us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4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125" dirty="0">
                <a:latin typeface="Cambria Math"/>
                <a:cs typeface="Cambria Math"/>
              </a:rPr>
              <a:t>𝑥</a:t>
            </a:r>
            <a:r>
              <a:rPr sz="3000" spc="60" baseline="29166" dirty="0">
                <a:latin typeface="Cambria Math"/>
                <a:cs typeface="Cambria Math"/>
              </a:rPr>
              <a:t>2</a:t>
            </a:r>
            <a:r>
              <a:rPr sz="3000" baseline="29166" dirty="0">
                <a:latin typeface="Cambria Math"/>
                <a:cs typeface="Cambria Math"/>
              </a:rPr>
              <a:t> </a:t>
            </a:r>
            <a:r>
              <a:rPr sz="3000" spc="15" baseline="29166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≫</a:t>
            </a:r>
            <a:r>
              <a:rPr sz="2800" spc="16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1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the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w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5" dirty="0">
                <a:latin typeface="Calibri"/>
                <a:cs typeface="Calibri"/>
              </a:rPr>
              <a:t>g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0" dirty="0">
                <a:latin typeface="Calibri"/>
                <a:cs typeface="Calibri"/>
              </a:rPr>
              <a:t>,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approximate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mbria Math"/>
                <a:cs typeface="Cambria Math"/>
              </a:rPr>
              <a:t>l</a:t>
            </a:r>
            <a:r>
              <a:rPr sz="2800" spc="-10" dirty="0">
                <a:latin typeface="Cambria Math"/>
                <a:cs typeface="Cambria Math"/>
              </a:rPr>
              <a:t>n</a:t>
            </a:r>
            <a:r>
              <a:rPr sz="4200" spc="-22" baseline="2976" dirty="0">
                <a:latin typeface="Cambria Math"/>
                <a:cs typeface="Cambria Math"/>
              </a:rPr>
              <a:t>(</a:t>
            </a:r>
            <a:r>
              <a:rPr sz="2800" spc="-20" dirty="0">
                <a:latin typeface="Cambria Math"/>
                <a:cs typeface="Cambria Math"/>
              </a:rPr>
              <a:t>4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125" dirty="0">
                <a:latin typeface="Cambria Math"/>
                <a:cs typeface="Cambria Math"/>
              </a:rPr>
              <a:t>𝑥</a:t>
            </a:r>
            <a:r>
              <a:rPr sz="3000" spc="232" baseline="29166" dirty="0">
                <a:latin typeface="Cambria Math"/>
                <a:cs typeface="Cambria Math"/>
              </a:rPr>
              <a:t>2</a:t>
            </a:r>
            <a:r>
              <a:rPr sz="4200" spc="-22" baseline="2976" dirty="0">
                <a:latin typeface="Cambria Math"/>
                <a:cs typeface="Cambria Math"/>
              </a:rPr>
              <a:t>)</a:t>
            </a:r>
            <a:r>
              <a:rPr sz="4200" spc="217" baseline="2976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7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ln4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+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2ln</a:t>
            </a:r>
            <a:r>
              <a:rPr sz="2800" spc="60" dirty="0">
                <a:latin typeface="Cambria Math"/>
                <a:cs typeface="Cambria Math"/>
              </a:rPr>
              <a:t>𝑥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  <a:p>
            <a:pPr marL="12700">
              <a:lnSpc>
                <a:spcPct val="100000"/>
              </a:lnSpc>
              <a:spcBef>
                <a:spcPts val="1800"/>
              </a:spcBef>
            </a:pPr>
            <a:r>
              <a:rPr sz="2800" spc="-15" dirty="0">
                <a:latin typeface="Calibri"/>
                <a:cs typeface="Calibri"/>
              </a:rPr>
              <a:t>Iterative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5" dirty="0">
                <a:latin typeface="Calibri"/>
                <a:cs typeface="Calibri"/>
              </a:rPr>
              <a:t>o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20" dirty="0">
                <a:latin typeface="Calibri"/>
                <a:cs typeface="Calibri"/>
              </a:rPr>
              <a:t>ut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libri"/>
                <a:cs typeface="Calibri"/>
              </a:rPr>
              <a:t>y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5" dirty="0">
                <a:latin typeface="Calibri"/>
                <a:cs typeface="Calibri"/>
              </a:rPr>
              <a:t>l</a:t>
            </a:r>
            <a:r>
              <a:rPr sz="2800" spc="-20" dirty="0">
                <a:latin typeface="Calibri"/>
                <a:cs typeface="Calibri"/>
              </a:rPr>
              <a:t>ds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55494" y="976698"/>
            <a:ext cx="1348105" cy="355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30" dirty="0">
                <a:latin typeface="Cambria Math"/>
                <a:cs typeface="Cambria Math"/>
              </a:rPr>
              <a:t>𝑥</a:t>
            </a:r>
            <a:r>
              <a:rPr sz="2800" spc="24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≈</a:t>
            </a:r>
            <a:r>
              <a:rPr sz="2800" spc="17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11</a:t>
            </a:r>
            <a:r>
              <a:rPr sz="2800" spc="-15" dirty="0">
                <a:latin typeface="Cambria Math"/>
                <a:cs typeface="Cambria Math"/>
              </a:rPr>
              <a:t>6,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792855" y="963998"/>
            <a:ext cx="2341880" cy="4387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0" dirty="0">
                <a:latin typeface="Cambria Math"/>
                <a:cs typeface="Cambria Math"/>
              </a:rPr>
              <a:t>𝛥</a:t>
            </a:r>
            <a:r>
              <a:rPr sz="2800" spc="-140" dirty="0">
                <a:latin typeface="Cambria Math"/>
                <a:cs typeface="Cambria Math"/>
              </a:rPr>
              <a:t>𝜔</a:t>
            </a:r>
            <a:r>
              <a:rPr sz="3000" baseline="-16666" dirty="0">
                <a:latin typeface="Calibri"/>
                <a:cs typeface="Calibri"/>
              </a:rPr>
              <a:t>c </a:t>
            </a:r>
            <a:r>
              <a:rPr sz="3000" spc="-22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11</a:t>
            </a:r>
            <a:r>
              <a:rPr sz="2800" spc="-20" dirty="0">
                <a:latin typeface="Cambria Math"/>
                <a:cs typeface="Cambria Math"/>
              </a:rPr>
              <a:t>6</a:t>
            </a:r>
            <a:r>
              <a:rPr sz="2800" spc="0" dirty="0">
                <a:latin typeface="Cambria Math"/>
                <a:cs typeface="Cambria Math"/>
              </a:rPr>
              <a:t>𝛥</a:t>
            </a:r>
            <a:r>
              <a:rPr sz="2800" spc="-35" dirty="0">
                <a:latin typeface="Cambria Math"/>
                <a:cs typeface="Cambria Math"/>
              </a:rPr>
              <a:t>𝜔</a:t>
            </a:r>
            <a:r>
              <a:rPr sz="3000" spc="172" baseline="-16666" dirty="0">
                <a:latin typeface="Calibri"/>
                <a:cs typeface="Calibri"/>
              </a:rPr>
              <a:t>L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1700" y="1622166"/>
            <a:ext cx="7492365" cy="169163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0" dirty="0">
                <a:latin typeface="Calibri"/>
                <a:cs typeface="Calibri"/>
              </a:rPr>
              <a:t>Conver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to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Calibri"/>
                <a:cs typeface="Calibri"/>
              </a:rPr>
              <a:t>l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nea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frequenc</a:t>
            </a:r>
            <a:r>
              <a:rPr sz="2800" spc="-15" dirty="0">
                <a:latin typeface="Calibri"/>
                <a:cs typeface="Calibri"/>
              </a:rPr>
              <a:t>y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offset</a:t>
            </a:r>
            <a:endParaRPr sz="2800">
              <a:latin typeface="Calibri"/>
              <a:cs typeface="Calibri"/>
            </a:endParaRPr>
          </a:p>
          <a:p>
            <a:pPr marL="2907030">
              <a:lnSpc>
                <a:spcPct val="100000"/>
              </a:lnSpc>
              <a:spcBef>
                <a:spcPts val="1814"/>
              </a:spcBef>
            </a:pPr>
            <a:r>
              <a:rPr sz="2800" spc="-5" dirty="0">
                <a:latin typeface="Cambria Math"/>
                <a:cs typeface="Cambria Math"/>
              </a:rPr>
              <a:t>𝛥</a:t>
            </a:r>
            <a:r>
              <a:rPr sz="2800" spc="-150" dirty="0">
                <a:latin typeface="Cambria Math"/>
                <a:cs typeface="Cambria Math"/>
              </a:rPr>
              <a:t>𝜈</a:t>
            </a:r>
            <a:r>
              <a:rPr sz="3000" baseline="-16666" dirty="0">
                <a:latin typeface="Calibri"/>
                <a:cs typeface="Calibri"/>
              </a:rPr>
              <a:t>c 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11</a:t>
            </a:r>
            <a:r>
              <a:rPr sz="2800" spc="-20" dirty="0">
                <a:latin typeface="Cambria Math"/>
                <a:cs typeface="Cambria Math"/>
              </a:rPr>
              <a:t>6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5" dirty="0">
                <a:latin typeface="Cambria Math"/>
                <a:cs typeface="Cambria Math"/>
              </a:rPr>
              <a:t>𝛥</a:t>
            </a:r>
            <a:r>
              <a:rPr sz="2800" spc="-90" dirty="0">
                <a:latin typeface="Cambria Math"/>
                <a:cs typeface="Cambria Math"/>
              </a:rPr>
              <a:t>𝜈</a:t>
            </a:r>
            <a:r>
              <a:rPr sz="3000" baseline="-16666" dirty="0">
                <a:latin typeface="Calibri"/>
                <a:cs typeface="Calibri"/>
              </a:rPr>
              <a:t>nat </a:t>
            </a:r>
            <a:r>
              <a:rPr sz="3000" spc="-15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6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GH</a:t>
            </a:r>
            <a:r>
              <a:rPr sz="2800" spc="-10" dirty="0">
                <a:latin typeface="Calibri"/>
                <a:cs typeface="Calibri"/>
              </a:rPr>
              <a:t>z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  <a:p>
            <a:pPr marL="12700">
              <a:lnSpc>
                <a:spcPct val="100000"/>
              </a:lnSpc>
              <a:spcBef>
                <a:spcPts val="1635"/>
              </a:spcBef>
            </a:pPr>
            <a:r>
              <a:rPr sz="3000" b="1" spc="-15" dirty="0">
                <a:solidFill>
                  <a:srgbClr val="FF0000"/>
                </a:solidFill>
                <a:latin typeface="Calibri"/>
                <a:cs typeface="Calibri"/>
              </a:rPr>
              <a:t>Intensities</a:t>
            </a:r>
            <a:r>
              <a:rPr sz="3000" b="1" spc="-9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000" b="1" spc="-15" dirty="0">
                <a:solidFill>
                  <a:srgbClr val="FF0000"/>
                </a:solidFill>
                <a:latin typeface="Calibri"/>
                <a:cs typeface="Calibri"/>
              </a:rPr>
              <a:t>at</a:t>
            </a:r>
            <a:r>
              <a:rPr sz="3000" b="1" spc="-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000" b="1" spc="-15" dirty="0">
                <a:solidFill>
                  <a:srgbClr val="FF0000"/>
                </a:solidFill>
                <a:latin typeface="Calibri"/>
                <a:cs typeface="Calibri"/>
              </a:rPr>
              <a:t>the</a:t>
            </a:r>
            <a:r>
              <a:rPr sz="3000" b="1" spc="-8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000" b="1" spc="5" dirty="0">
                <a:solidFill>
                  <a:srgbClr val="FF0000"/>
                </a:solidFill>
                <a:latin typeface="Calibri"/>
                <a:cs typeface="Calibri"/>
              </a:rPr>
              <a:t>c</a:t>
            </a:r>
            <a:r>
              <a:rPr sz="3000" b="1" spc="-15" dirty="0">
                <a:solidFill>
                  <a:srgbClr val="FF0000"/>
                </a:solidFill>
                <a:latin typeface="Calibri"/>
                <a:cs typeface="Calibri"/>
              </a:rPr>
              <a:t>ros</a:t>
            </a:r>
            <a:r>
              <a:rPr sz="3000" b="1" spc="-5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3000" b="1" spc="5" dirty="0">
                <a:solidFill>
                  <a:srgbClr val="FF0000"/>
                </a:solidFill>
                <a:latin typeface="Calibri"/>
                <a:cs typeface="Calibri"/>
              </a:rPr>
              <a:t>-</a:t>
            </a:r>
            <a:r>
              <a:rPr sz="3000" b="1" dirty="0">
                <a:solidFill>
                  <a:srgbClr val="FF0000"/>
                </a:solidFill>
                <a:latin typeface="Calibri"/>
                <a:cs typeface="Calibri"/>
              </a:rPr>
              <a:t>over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639695" y="3997583"/>
            <a:ext cx="1247140" cy="0"/>
          </a:xfrm>
          <a:custGeom>
            <a:avLst/>
            <a:gdLst/>
            <a:ahLst/>
            <a:cxnLst/>
            <a:rect l="l" t="t" r="r" b="b"/>
            <a:pathLst>
              <a:path w="1247139">
                <a:moveTo>
                  <a:pt x="0" y="0"/>
                </a:moveTo>
                <a:lnTo>
                  <a:pt x="1246631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345295" y="3997583"/>
            <a:ext cx="984885" cy="0"/>
          </a:xfrm>
          <a:custGeom>
            <a:avLst/>
            <a:gdLst/>
            <a:ahLst/>
            <a:cxnLst/>
            <a:rect l="l" t="t" r="r" b="b"/>
            <a:pathLst>
              <a:path w="984884">
                <a:moveTo>
                  <a:pt x="0" y="0"/>
                </a:moveTo>
                <a:lnTo>
                  <a:pt x="984503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2695704" y="3793187"/>
            <a:ext cx="6800850" cy="6369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6714490" algn="l"/>
              </a:tabLst>
            </a:pPr>
            <a:r>
              <a:rPr sz="2800" spc="-30" dirty="0">
                <a:latin typeface="Cambria Math"/>
                <a:cs typeface="Cambria Math"/>
              </a:rPr>
              <a:t>𝐼</a:t>
            </a:r>
            <a:r>
              <a:rPr sz="2800" spc="254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25" dirty="0">
                <a:latin typeface="Cambria Math"/>
                <a:cs typeface="Cambria Math"/>
              </a:rPr>
              <a:t>𝐿</a:t>
            </a:r>
            <a:r>
              <a:rPr sz="4200" spc="-22" baseline="2976" dirty="0">
                <a:latin typeface="Cambria Math"/>
                <a:cs typeface="Cambria Math"/>
              </a:rPr>
              <a:t>(</a:t>
            </a:r>
            <a:r>
              <a:rPr sz="2800" spc="-140" dirty="0">
                <a:latin typeface="Cambria Math"/>
                <a:cs typeface="Cambria Math"/>
              </a:rPr>
              <a:t>𝜔</a:t>
            </a:r>
            <a:r>
              <a:rPr sz="3000" spc="179" baseline="-16666" dirty="0">
                <a:latin typeface="Calibri"/>
                <a:cs typeface="Calibri"/>
              </a:rPr>
              <a:t>c</a:t>
            </a:r>
            <a:r>
              <a:rPr sz="4200" spc="-22" baseline="2976" dirty="0">
                <a:latin typeface="Cambria Math"/>
                <a:cs typeface="Cambria Math"/>
              </a:rPr>
              <a:t>)</a:t>
            </a:r>
            <a:r>
              <a:rPr sz="4200" spc="232" baseline="2976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4200" spc="-30" baseline="-37698" dirty="0">
                <a:latin typeface="Cambria Math"/>
                <a:cs typeface="Cambria Math"/>
              </a:rPr>
              <a:t>1</a:t>
            </a:r>
            <a:r>
              <a:rPr sz="4200" spc="7" baseline="-37698" dirty="0">
                <a:latin typeface="Cambria Math"/>
                <a:cs typeface="Cambria Math"/>
              </a:rPr>
              <a:t> </a:t>
            </a:r>
            <a:r>
              <a:rPr sz="4200" spc="-37" baseline="-37698" dirty="0">
                <a:latin typeface="Cambria Math"/>
                <a:cs typeface="Cambria Math"/>
              </a:rPr>
              <a:t>+</a:t>
            </a:r>
            <a:r>
              <a:rPr sz="4200" spc="7" baseline="-37698" dirty="0">
                <a:latin typeface="Cambria Math"/>
                <a:cs typeface="Cambria Math"/>
              </a:rPr>
              <a:t> </a:t>
            </a:r>
            <a:r>
              <a:rPr sz="4200" spc="-30" baseline="-37698" dirty="0">
                <a:latin typeface="Cambria Math"/>
                <a:cs typeface="Cambria Math"/>
              </a:rPr>
              <a:t>4</a:t>
            </a:r>
            <a:r>
              <a:rPr sz="4200" spc="-225" baseline="-37698" dirty="0">
                <a:latin typeface="Cambria Math"/>
                <a:cs typeface="Cambria Math"/>
              </a:rPr>
              <a:t> </a:t>
            </a:r>
            <a:r>
              <a:rPr sz="4200" spc="187" baseline="-37698" dirty="0">
                <a:latin typeface="Cambria Math"/>
                <a:cs typeface="Cambria Math"/>
              </a:rPr>
              <a:t>𝑥</a:t>
            </a:r>
            <a:r>
              <a:rPr sz="3000" spc="60" baseline="-29166" dirty="0">
                <a:latin typeface="Cambria Math"/>
                <a:cs typeface="Cambria Math"/>
              </a:rPr>
              <a:t>2</a:t>
            </a:r>
            <a:r>
              <a:rPr sz="3000" baseline="-29166" dirty="0">
                <a:latin typeface="Cambria Math"/>
                <a:cs typeface="Cambria Math"/>
              </a:rPr>
              <a:t> </a:t>
            </a:r>
            <a:r>
              <a:rPr sz="3000" spc="15" baseline="-29166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≈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4200" spc="-37" baseline="-37698" dirty="0">
                <a:latin typeface="Cambria Math"/>
                <a:cs typeface="Cambria Math"/>
              </a:rPr>
              <a:t>5372</a:t>
            </a:r>
            <a:r>
              <a:rPr sz="4200" spc="-30" baseline="-37698" dirty="0">
                <a:latin typeface="Cambria Math"/>
                <a:cs typeface="Cambria Math"/>
              </a:rPr>
              <a:t>9</a:t>
            </a:r>
            <a:r>
              <a:rPr sz="4200" spc="262" baseline="-37698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≈</a:t>
            </a:r>
            <a:r>
              <a:rPr sz="2800" spc="17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15" dirty="0">
                <a:latin typeface="Cambria Math"/>
                <a:cs typeface="Cambria Math"/>
              </a:rPr>
              <a:t>.9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2800" dirty="0">
                <a:latin typeface="Cambria Math"/>
                <a:cs typeface="Cambria Math"/>
              </a:rPr>
              <a:t>	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151251" y="3540195"/>
            <a:ext cx="179705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586865" algn="l"/>
              </a:tabLst>
            </a:pPr>
            <a:r>
              <a:rPr sz="2800" spc="-20" dirty="0">
                <a:latin typeface="Cambria Math"/>
                <a:cs typeface="Cambria Math"/>
              </a:rPr>
              <a:t>1	1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050280" y="3757138"/>
            <a:ext cx="357505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spc="-55" dirty="0">
                <a:latin typeface="Cambria Math"/>
                <a:cs typeface="Cambria Math"/>
              </a:rPr>
              <a:t>−</a:t>
            </a:r>
            <a:r>
              <a:rPr sz="2000" spc="40" dirty="0">
                <a:latin typeface="Cambria Math"/>
                <a:cs typeface="Cambria Math"/>
              </a:rPr>
              <a:t>5</a:t>
            </a:r>
            <a:endParaRPr sz="2000">
              <a:latin typeface="Cambria Math"/>
              <a:cs typeface="Cambria Math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01700" y="4624957"/>
            <a:ext cx="6307455" cy="1069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i="1" spc="-25" dirty="0">
                <a:latin typeface="Calibri"/>
                <a:cs typeface="Calibri"/>
              </a:rPr>
              <a:t>Sam</a:t>
            </a:r>
            <a:r>
              <a:rPr sz="2800" i="1" spc="-15" dirty="0">
                <a:latin typeface="Calibri"/>
                <a:cs typeface="Calibri"/>
              </a:rPr>
              <a:t>e</a:t>
            </a:r>
            <a:r>
              <a:rPr sz="2800" i="1" spc="-70" dirty="0">
                <a:latin typeface="Times New Roman"/>
                <a:cs typeface="Times New Roman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v</a:t>
            </a:r>
            <a:r>
              <a:rPr sz="2800" i="1" spc="-10" dirty="0">
                <a:latin typeface="Calibri"/>
                <a:cs typeface="Calibri"/>
              </a:rPr>
              <a:t>a</a:t>
            </a:r>
            <a:r>
              <a:rPr sz="2800" i="1" dirty="0">
                <a:latin typeface="Calibri"/>
                <a:cs typeface="Calibri"/>
              </a:rPr>
              <a:t>l</a:t>
            </a:r>
            <a:r>
              <a:rPr sz="2800" i="1" spc="-20" dirty="0">
                <a:latin typeface="Calibri"/>
                <a:cs typeface="Calibri"/>
              </a:rPr>
              <a:t>u</a:t>
            </a:r>
            <a:r>
              <a:rPr sz="2800" i="1" spc="-15" dirty="0">
                <a:latin typeface="Calibri"/>
                <a:cs typeface="Calibri"/>
              </a:rPr>
              <a:t>e</a:t>
            </a:r>
            <a:r>
              <a:rPr sz="2800" i="1" spc="-70" dirty="0">
                <a:latin typeface="Times New Roman"/>
                <a:cs typeface="Times New Roman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f</a:t>
            </a:r>
            <a:r>
              <a:rPr sz="2800" i="1" spc="-10" dirty="0">
                <a:latin typeface="Calibri"/>
                <a:cs typeface="Calibri"/>
              </a:rPr>
              <a:t>or</a:t>
            </a:r>
            <a:r>
              <a:rPr sz="2800" i="1" spc="-70" dirty="0">
                <a:latin typeface="Times New Roman"/>
                <a:cs typeface="Times New Roman"/>
              </a:rPr>
              <a:t> </a:t>
            </a:r>
            <a:r>
              <a:rPr sz="2800" i="1" spc="-20" dirty="0">
                <a:latin typeface="Calibri"/>
                <a:cs typeface="Calibri"/>
              </a:rPr>
              <a:t>Ga</a:t>
            </a:r>
            <a:r>
              <a:rPr sz="2800" i="1" spc="-10" dirty="0">
                <a:latin typeface="Calibri"/>
                <a:cs typeface="Calibri"/>
              </a:rPr>
              <a:t>u</a:t>
            </a:r>
            <a:r>
              <a:rPr sz="2800" i="1" spc="-20" dirty="0">
                <a:latin typeface="Calibri"/>
                <a:cs typeface="Calibri"/>
              </a:rPr>
              <a:t>s</a:t>
            </a:r>
            <a:r>
              <a:rPr sz="2800" i="1" spc="-10" dirty="0">
                <a:latin typeface="Calibri"/>
                <a:cs typeface="Calibri"/>
              </a:rPr>
              <a:t>s</a:t>
            </a:r>
            <a:r>
              <a:rPr sz="2800" i="1" dirty="0">
                <a:latin typeface="Calibri"/>
                <a:cs typeface="Calibri"/>
              </a:rPr>
              <a:t>i</a:t>
            </a:r>
            <a:r>
              <a:rPr sz="2800" i="1" spc="-20" dirty="0">
                <a:latin typeface="Calibri"/>
                <a:cs typeface="Calibri"/>
              </a:rPr>
              <a:t>a</a:t>
            </a:r>
            <a:r>
              <a:rPr sz="2800" i="1" spc="-15" dirty="0">
                <a:latin typeface="Calibri"/>
                <a:cs typeface="Calibri"/>
              </a:rPr>
              <a:t>n</a:t>
            </a:r>
            <a:r>
              <a:rPr sz="2800" i="1" spc="-65" dirty="0">
                <a:latin typeface="Times New Roman"/>
                <a:cs typeface="Times New Roman"/>
              </a:rPr>
              <a:t> </a:t>
            </a:r>
            <a:r>
              <a:rPr sz="2800" i="1" spc="-20" dirty="0">
                <a:latin typeface="Calibri"/>
                <a:cs typeface="Calibri"/>
              </a:rPr>
              <a:t>b</a:t>
            </a:r>
            <a:r>
              <a:rPr sz="2800" i="1" spc="-15" dirty="0">
                <a:latin typeface="Calibri"/>
                <a:cs typeface="Calibri"/>
              </a:rPr>
              <a:t>y</a:t>
            </a:r>
            <a:r>
              <a:rPr sz="2800" i="1" spc="-65" dirty="0">
                <a:latin typeface="Times New Roman"/>
                <a:cs typeface="Times New Roman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construct</a:t>
            </a:r>
            <a:r>
              <a:rPr sz="2800" i="1" spc="-5" dirty="0">
                <a:latin typeface="Calibri"/>
                <a:cs typeface="Calibri"/>
              </a:rPr>
              <a:t>i</a:t>
            </a:r>
            <a:r>
              <a:rPr sz="2800" i="1" spc="-20" dirty="0">
                <a:latin typeface="Calibri"/>
                <a:cs typeface="Calibri"/>
              </a:rPr>
              <a:t>o</a:t>
            </a:r>
            <a:r>
              <a:rPr sz="2800" i="1" spc="-10" dirty="0">
                <a:latin typeface="Calibri"/>
                <a:cs typeface="Calibri"/>
              </a:rPr>
              <a:t>n</a:t>
            </a:r>
            <a:r>
              <a:rPr sz="2800" i="1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4091304">
              <a:lnSpc>
                <a:spcPct val="100000"/>
              </a:lnSpc>
              <a:spcBef>
                <a:spcPts val="1814"/>
              </a:spcBef>
            </a:pP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0.1</a:t>
            </a:r>
            <a:r>
              <a:rPr sz="3000" b="1" u="heavy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shift</a:t>
            </a:r>
            <a:r>
              <a:rPr sz="3000" b="1" u="heavy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spc="-20" dirty="0">
                <a:solidFill>
                  <a:srgbClr val="FF0000"/>
                </a:solidFill>
                <a:latin typeface="Calibri"/>
                <a:cs typeface="Calibri"/>
              </a:rPr>
              <a:t>aw</a:t>
            </a:r>
            <a:r>
              <a:rPr sz="3000" b="1" u="heavy" spc="-2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endParaRPr sz="3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8" y="963998"/>
            <a:ext cx="7127875" cy="10261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272790">
              <a:lnSpc>
                <a:spcPct val="100000"/>
              </a:lnSpc>
            </a:pPr>
            <a:r>
              <a:rPr sz="2800" spc="-25" dirty="0">
                <a:latin typeface="Cambria Math"/>
                <a:cs typeface="Cambria Math"/>
              </a:rPr>
              <a:t>𝛥𝜈′</a:t>
            </a:r>
            <a:r>
              <a:rPr sz="2800" spc="15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10" dirty="0">
                <a:latin typeface="Cambria Math"/>
                <a:cs typeface="Cambria Math"/>
              </a:rPr>
              <a:t>0</a:t>
            </a:r>
            <a:r>
              <a:rPr sz="2800" spc="-15" dirty="0">
                <a:latin typeface="Cambria Math"/>
                <a:cs typeface="Cambria Math"/>
              </a:rPr>
              <a:t>.1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5" dirty="0">
                <a:latin typeface="Cambria Math"/>
                <a:cs typeface="Cambria Math"/>
              </a:rPr>
              <a:t>𝛥</a:t>
            </a:r>
            <a:r>
              <a:rPr sz="2800" spc="-145" dirty="0">
                <a:latin typeface="Cambria Math"/>
                <a:cs typeface="Cambria Math"/>
              </a:rPr>
              <a:t>𝜈</a:t>
            </a:r>
            <a:r>
              <a:rPr sz="3000" baseline="-16666" dirty="0">
                <a:latin typeface="Calibri"/>
                <a:cs typeface="Calibri"/>
              </a:rPr>
              <a:t>c </a:t>
            </a:r>
            <a:r>
              <a:rPr sz="3000" spc="-15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11</a:t>
            </a:r>
            <a:r>
              <a:rPr sz="2800" spc="-20" dirty="0">
                <a:latin typeface="Cambria Math"/>
                <a:cs typeface="Cambria Math"/>
              </a:rPr>
              <a:t>6</a:t>
            </a:r>
            <a:r>
              <a:rPr sz="2800" spc="-135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libri"/>
                <a:cs typeface="Calibri"/>
              </a:rPr>
              <a:t>MH</a:t>
            </a:r>
            <a:r>
              <a:rPr sz="2800" spc="-5" dirty="0">
                <a:latin typeface="Calibri"/>
                <a:cs typeface="Calibri"/>
              </a:rPr>
              <a:t>z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  <a:p>
            <a:pPr marL="12700">
              <a:lnSpc>
                <a:spcPct val="100000"/>
              </a:lnSpc>
              <a:spcBef>
                <a:spcPts val="1645"/>
              </a:spcBef>
            </a:pPr>
            <a:r>
              <a:rPr sz="2800" spc="-25" dirty="0">
                <a:latin typeface="Calibri"/>
                <a:cs typeface="Calibri"/>
              </a:rPr>
              <a:t>Comput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Lorentz</a:t>
            </a:r>
            <a:r>
              <a:rPr sz="2800" spc="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an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nte</a:t>
            </a:r>
            <a:r>
              <a:rPr sz="2800" spc="-25" dirty="0">
                <a:latin typeface="Calibri"/>
                <a:cs typeface="Calibri"/>
              </a:rPr>
              <a:t>n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0" dirty="0">
                <a:latin typeface="Calibri"/>
                <a:cs typeface="Calibri"/>
              </a:rPr>
              <a:t>ity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634496" y="2479236"/>
            <a:ext cx="67056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5" dirty="0">
                <a:latin typeface="Cambria Math"/>
                <a:cs typeface="Cambria Math"/>
              </a:rPr>
              <a:t>𝐿′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280798" y="2209488"/>
            <a:ext cx="22225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0" dirty="0">
                <a:latin typeface="Cambria Math"/>
                <a:cs typeface="Cambria Math"/>
              </a:rPr>
              <a:t>1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378590" y="2690084"/>
            <a:ext cx="2012950" cy="4089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0" dirty="0">
                <a:latin typeface="Cambria Math"/>
                <a:cs typeface="Cambria Math"/>
              </a:rPr>
              <a:t>1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+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4</a:t>
            </a:r>
            <a:r>
              <a:rPr sz="4200" spc="-22" baseline="2976" dirty="0">
                <a:latin typeface="Cambria Math"/>
                <a:cs typeface="Cambria Math"/>
              </a:rPr>
              <a:t>(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15" dirty="0">
                <a:latin typeface="Cambria Math"/>
                <a:cs typeface="Cambria Math"/>
              </a:rPr>
              <a:t>.1</a:t>
            </a:r>
            <a:r>
              <a:rPr sz="2800" spc="-140" dirty="0">
                <a:latin typeface="Cambria Math"/>
                <a:cs typeface="Cambria Math"/>
              </a:rPr>
              <a:t> </a:t>
            </a:r>
            <a:r>
              <a:rPr sz="2800" spc="50" dirty="0">
                <a:latin typeface="Cambria Math"/>
                <a:cs typeface="Cambria Math"/>
              </a:rPr>
              <a:t>𝑥</a:t>
            </a:r>
            <a:r>
              <a:rPr sz="4200" spc="-15" baseline="2976" dirty="0">
                <a:latin typeface="Cambria Math"/>
                <a:cs typeface="Cambria Math"/>
              </a:rPr>
              <a:t>)</a:t>
            </a:r>
            <a:r>
              <a:rPr sz="3000" spc="60" baseline="23611" dirty="0">
                <a:latin typeface="Cambria Math"/>
                <a:cs typeface="Cambria Math"/>
              </a:rPr>
              <a:t>2</a:t>
            </a:r>
            <a:endParaRPr sz="3000" baseline="23611">
              <a:latin typeface="Cambria Math"/>
              <a:cs typeface="Cambria Math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391283" y="2666878"/>
            <a:ext cx="2001520" cy="0"/>
          </a:xfrm>
          <a:custGeom>
            <a:avLst/>
            <a:gdLst/>
            <a:ahLst/>
            <a:cxnLst/>
            <a:rect l="l" t="t" r="r" b="b"/>
            <a:pathLst>
              <a:path w="2001520">
                <a:moveTo>
                  <a:pt x="0" y="0"/>
                </a:moveTo>
                <a:lnTo>
                  <a:pt x="2001274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477386" y="2426431"/>
            <a:ext cx="2079625" cy="4337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5" dirty="0">
                <a:latin typeface="Cambria Math"/>
                <a:cs typeface="Cambria Math"/>
              </a:rPr>
              <a:t>≈</a:t>
            </a:r>
            <a:r>
              <a:rPr sz="2800" spc="17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15" dirty="0">
                <a:latin typeface="Cambria Math"/>
                <a:cs typeface="Cambria Math"/>
              </a:rPr>
              <a:t>.6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232" baseline="29166" dirty="0">
                <a:latin typeface="Cambria Math"/>
                <a:cs typeface="Cambria Math"/>
              </a:rPr>
              <a:t>6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01700" y="3347470"/>
            <a:ext cx="8519795" cy="23348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15" dirty="0">
                <a:latin typeface="Calibri"/>
                <a:cs typeface="Calibri"/>
              </a:rPr>
              <a:t>Gaussian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ntens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ty</a:t>
            </a:r>
            <a:endParaRPr sz="2800">
              <a:latin typeface="Calibri"/>
              <a:cs typeface="Calibri"/>
            </a:endParaRPr>
          </a:p>
          <a:p>
            <a:pPr marL="1879600">
              <a:lnSpc>
                <a:spcPct val="100000"/>
              </a:lnSpc>
              <a:spcBef>
                <a:spcPts val="1845"/>
              </a:spcBef>
            </a:pPr>
            <a:r>
              <a:rPr sz="2800" spc="-25" dirty="0">
                <a:latin typeface="Cambria Math"/>
                <a:cs typeface="Cambria Math"/>
              </a:rPr>
              <a:t>𝐺′</a:t>
            </a:r>
            <a:r>
              <a:rPr sz="2800" spc="17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15" dirty="0">
                <a:latin typeface="Cambria Math"/>
                <a:cs typeface="Cambria Math"/>
              </a:rPr>
              <a:t>e</a:t>
            </a:r>
            <a:r>
              <a:rPr sz="2800" spc="-10" dirty="0">
                <a:latin typeface="Cambria Math"/>
                <a:cs typeface="Cambria Math"/>
              </a:rPr>
              <a:t>xp</a:t>
            </a:r>
            <a:r>
              <a:rPr sz="4200" spc="-7" baseline="1984" dirty="0">
                <a:latin typeface="Cambria Math"/>
                <a:cs typeface="Cambria Math"/>
              </a:rPr>
              <a:t>[</a:t>
            </a:r>
            <a:r>
              <a:rPr sz="2800" spc="-20" dirty="0">
                <a:latin typeface="Cambria Math"/>
                <a:cs typeface="Cambria Math"/>
              </a:rPr>
              <a:t>−4ln2</a:t>
            </a:r>
            <a:r>
              <a:rPr sz="4200" spc="-22" baseline="2976" dirty="0">
                <a:latin typeface="Cambria Math"/>
                <a:cs typeface="Cambria Math"/>
              </a:rPr>
              <a:t>(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15" dirty="0">
                <a:latin typeface="Cambria Math"/>
                <a:cs typeface="Cambria Math"/>
              </a:rPr>
              <a:t>.1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50" dirty="0">
                <a:latin typeface="Cambria Math"/>
                <a:cs typeface="Cambria Math"/>
              </a:rPr>
              <a:t>𝑥</a:t>
            </a:r>
            <a:r>
              <a:rPr sz="2800" spc="-5" dirty="0">
                <a:latin typeface="Cambria Math"/>
                <a:cs typeface="Cambria Math"/>
              </a:rPr>
              <a:t>/</a:t>
            </a:r>
            <a:r>
              <a:rPr sz="2800" spc="-25" dirty="0">
                <a:latin typeface="Cambria Math"/>
                <a:cs typeface="Cambria Math"/>
              </a:rPr>
              <a:t>14</a:t>
            </a:r>
            <a:r>
              <a:rPr sz="2800" spc="-20" dirty="0">
                <a:latin typeface="Cambria Math"/>
                <a:cs typeface="Cambria Math"/>
              </a:rPr>
              <a:t>3</a:t>
            </a:r>
            <a:r>
              <a:rPr sz="4200" spc="-22" baseline="2976" dirty="0">
                <a:latin typeface="Cambria Math"/>
                <a:cs typeface="Cambria Math"/>
              </a:rPr>
              <a:t>)</a:t>
            </a:r>
            <a:r>
              <a:rPr sz="3000" spc="232" baseline="29166" dirty="0">
                <a:latin typeface="Cambria Math"/>
                <a:cs typeface="Cambria Math"/>
              </a:rPr>
              <a:t>2</a:t>
            </a:r>
            <a:r>
              <a:rPr sz="4200" spc="-15" baseline="1984" dirty="0">
                <a:latin typeface="Cambria Math"/>
                <a:cs typeface="Cambria Math"/>
              </a:rPr>
              <a:t>]</a:t>
            </a:r>
            <a:r>
              <a:rPr sz="4200" spc="232" baseline="1984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≈</a:t>
            </a:r>
            <a:r>
              <a:rPr sz="2800" spc="15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6</a:t>
            </a:r>
            <a:r>
              <a:rPr sz="2800" spc="-15" dirty="0">
                <a:latin typeface="Cambria Math"/>
                <a:cs typeface="Cambria Math"/>
              </a:rPr>
              <a:t>.6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232" baseline="29166" dirty="0">
                <a:latin typeface="Cambria Math"/>
                <a:cs typeface="Cambria Math"/>
              </a:rPr>
              <a:t>7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  <a:p>
            <a:pPr marL="12700">
              <a:lnSpc>
                <a:spcPct val="100000"/>
              </a:lnSpc>
              <a:spcBef>
                <a:spcPts val="1645"/>
              </a:spcBef>
            </a:pPr>
            <a:r>
              <a:rPr sz="2800" spc="-20" dirty="0">
                <a:latin typeface="Calibri"/>
                <a:cs typeface="Calibri"/>
              </a:rPr>
              <a:t>=</a:t>
            </a:r>
            <a:r>
              <a:rPr sz="2800" spc="-15" dirty="0">
                <a:latin typeface="Calibri"/>
                <a:cs typeface="Calibri"/>
              </a:rPr>
              <a:t>&gt;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Lore</a:t>
            </a:r>
            <a:r>
              <a:rPr sz="2800" spc="-5" dirty="0">
                <a:latin typeface="Calibri"/>
                <a:cs typeface="Calibri"/>
              </a:rPr>
              <a:t>n</a:t>
            </a:r>
            <a:r>
              <a:rPr sz="2800" spc="-10" dirty="0">
                <a:latin typeface="Calibri"/>
                <a:cs typeface="Calibri"/>
              </a:rPr>
              <a:t>tz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libri"/>
                <a:cs typeface="Calibri"/>
              </a:rPr>
              <a:t>dom</a:t>
            </a:r>
            <a:r>
              <a:rPr sz="2800" spc="-10" dirty="0">
                <a:latin typeface="Calibri"/>
                <a:cs typeface="Calibri"/>
              </a:rPr>
              <a:t>in</a:t>
            </a:r>
            <a:r>
              <a:rPr sz="2800" spc="-15" dirty="0">
                <a:latin typeface="Calibri"/>
                <a:cs typeface="Calibri"/>
              </a:rPr>
              <a:t>ates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b</a:t>
            </a:r>
            <a:r>
              <a:rPr sz="2800" spc="-15" dirty="0">
                <a:latin typeface="Calibri"/>
                <a:cs typeface="Calibri"/>
              </a:rPr>
              <a:t>y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fa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15" dirty="0">
                <a:latin typeface="Calibri"/>
                <a:cs typeface="Calibri"/>
              </a:rPr>
              <a:t>tor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≈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10" dirty="0">
                <a:latin typeface="Cambria Math"/>
                <a:cs typeface="Cambria Math"/>
              </a:rPr>
              <a:t>2.</a:t>
            </a:r>
            <a:r>
              <a:rPr sz="2800" spc="-25" dirty="0">
                <a:latin typeface="Cambria Math"/>
                <a:cs typeface="Cambria Math"/>
              </a:rPr>
              <a:t>4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  <a:p>
            <a:pPr marL="12700">
              <a:lnSpc>
                <a:spcPct val="100000"/>
              </a:lnSpc>
              <a:spcBef>
                <a:spcPts val="1810"/>
              </a:spcBef>
            </a:pPr>
            <a:r>
              <a:rPr sz="2800" spc="-15" dirty="0">
                <a:latin typeface="Calibri"/>
                <a:cs typeface="Calibri"/>
              </a:rPr>
              <a:t>---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56564" y="1093687"/>
            <a:ext cx="10275570" cy="5276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7912734" algn="l"/>
              </a:tabLst>
            </a:pPr>
            <a:r>
              <a:rPr sz="3400" b="1" u="heavy" spc="-15" dirty="0">
                <a:solidFill>
                  <a:srgbClr val="0000FF"/>
                </a:solidFill>
                <a:latin typeface="Calibri"/>
                <a:cs typeface="Calibri"/>
              </a:rPr>
              <a:t>Sl</a:t>
            </a:r>
            <a:r>
              <a:rPr sz="3400" b="1" u="heavy" spc="-5" dirty="0">
                <a:solidFill>
                  <a:srgbClr val="0000FF"/>
                </a:solidFill>
                <a:latin typeface="Calibri"/>
                <a:cs typeface="Calibri"/>
              </a:rPr>
              <a:t>i</a:t>
            </a:r>
            <a:r>
              <a:rPr sz="3400" b="1" u="heavy" spc="-20" dirty="0">
                <a:solidFill>
                  <a:srgbClr val="0000FF"/>
                </a:solidFill>
                <a:latin typeface="Calibri"/>
                <a:cs typeface="Calibri"/>
              </a:rPr>
              <a:t>de</a:t>
            </a:r>
            <a:r>
              <a:rPr sz="3400" b="1" u="heavy" spc="-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u="heavy" spc="-20" dirty="0">
                <a:solidFill>
                  <a:srgbClr val="0000FF"/>
                </a:solidFill>
                <a:latin typeface="Calibri"/>
                <a:cs typeface="Calibri"/>
              </a:rPr>
              <a:t>1</a:t>
            </a:r>
            <a:r>
              <a:rPr sz="3400" b="1" u="heavy" spc="-30" dirty="0">
                <a:solidFill>
                  <a:srgbClr val="0000FF"/>
                </a:solidFill>
                <a:latin typeface="Calibri"/>
                <a:cs typeface="Calibri"/>
              </a:rPr>
              <a:t>4</a:t>
            </a:r>
            <a:r>
              <a:rPr sz="3400" b="1" u="heavy" spc="-10" dirty="0">
                <a:solidFill>
                  <a:srgbClr val="0000FF"/>
                </a:solidFill>
                <a:latin typeface="Calibri"/>
                <a:cs typeface="Calibri"/>
              </a:rPr>
              <a:t>: </a:t>
            </a:r>
            <a:r>
              <a:rPr sz="3400" b="1" u="heavy" spc="-30" dirty="0">
                <a:solidFill>
                  <a:srgbClr val="0000FF"/>
                </a:solidFill>
                <a:latin typeface="Calibri"/>
                <a:cs typeface="Calibri"/>
              </a:rPr>
              <a:t>Pow</a:t>
            </a:r>
            <a:r>
              <a:rPr sz="3400" b="1" u="heavy" spc="-15" dirty="0">
                <a:solidFill>
                  <a:srgbClr val="0000FF"/>
                </a:solidFill>
                <a:latin typeface="Calibri"/>
                <a:cs typeface="Calibri"/>
              </a:rPr>
              <a:t>e</a:t>
            </a:r>
            <a:r>
              <a:rPr sz="3400" b="1" u="heavy" dirty="0">
                <a:solidFill>
                  <a:srgbClr val="0000FF"/>
                </a:solidFill>
                <a:latin typeface="Calibri"/>
                <a:cs typeface="Calibri"/>
              </a:rPr>
              <a:t>r</a:t>
            </a:r>
            <a:r>
              <a:rPr sz="3400" b="1" u="heavy" spc="-1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u="heavy" spc="-20" dirty="0">
                <a:solidFill>
                  <a:srgbClr val="0000FF"/>
                </a:solidFill>
                <a:latin typeface="Calibri"/>
                <a:cs typeface="Calibri"/>
              </a:rPr>
              <a:t>B</a:t>
            </a:r>
            <a:r>
              <a:rPr sz="3400" b="1" u="heavy" spc="-5" dirty="0">
                <a:solidFill>
                  <a:srgbClr val="0000FF"/>
                </a:solidFill>
                <a:latin typeface="Calibri"/>
                <a:cs typeface="Calibri"/>
              </a:rPr>
              <a:t>r</a:t>
            </a:r>
            <a:r>
              <a:rPr sz="3400" b="1" u="heavy" spc="-20" dirty="0">
                <a:solidFill>
                  <a:srgbClr val="0000FF"/>
                </a:solidFill>
                <a:latin typeface="Calibri"/>
                <a:cs typeface="Calibri"/>
              </a:rPr>
              <a:t>oaden</a:t>
            </a:r>
            <a:r>
              <a:rPr sz="3400" b="1" u="heavy" spc="-5" dirty="0">
                <a:solidFill>
                  <a:srgbClr val="0000FF"/>
                </a:solidFill>
                <a:latin typeface="Calibri"/>
                <a:cs typeface="Calibri"/>
              </a:rPr>
              <a:t>i</a:t>
            </a:r>
            <a:r>
              <a:rPr sz="3400" b="1" u="heavy" spc="-20" dirty="0">
                <a:solidFill>
                  <a:srgbClr val="0000FF"/>
                </a:solidFill>
                <a:latin typeface="Calibri"/>
                <a:cs typeface="Calibri"/>
              </a:rPr>
              <a:t>ng</a:t>
            </a:r>
            <a:r>
              <a:rPr sz="3400" b="1" u="heavy" spc="-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u="heavy" spc="-15" dirty="0">
                <a:solidFill>
                  <a:srgbClr val="0000FF"/>
                </a:solidFill>
                <a:latin typeface="Calibri"/>
                <a:cs typeface="Calibri"/>
              </a:rPr>
              <a:t>– Intensity</a:t>
            </a:r>
            <a:r>
              <a:rPr sz="3400" b="1" u="heavy" spc="-20" dirty="0">
                <a:solidFill>
                  <a:srgbClr val="0000FF"/>
                </a:solidFill>
                <a:latin typeface="Calibri"/>
                <a:cs typeface="Calibri"/>
              </a:rPr>
              <a:t> for</a:t>
            </a:r>
            <a:r>
              <a:rPr sz="3400" b="1" u="heavy" spc="-1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u="heavy" spc="-9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3400" b="1" dirty="0">
                <a:solidFill>
                  <a:srgbClr val="0000FF"/>
                </a:solidFill>
                <a:latin typeface="Times New Roman"/>
                <a:cs typeface="Times New Roman"/>
              </a:rPr>
              <a:t>	</a:t>
            </a:r>
            <a:r>
              <a:rPr sz="3400" spc="-30" dirty="0">
                <a:solidFill>
                  <a:srgbClr val="0000FF"/>
                </a:solidFill>
                <a:latin typeface="Cambria Math"/>
                <a:cs typeface="Cambria Math"/>
              </a:rPr>
              <a:t>𝜟</a:t>
            </a:r>
            <a:r>
              <a:rPr sz="3400" spc="-45" dirty="0">
                <a:solidFill>
                  <a:srgbClr val="0000FF"/>
                </a:solidFill>
                <a:latin typeface="Cambria Math"/>
                <a:cs typeface="Cambria Math"/>
              </a:rPr>
              <a:t>𝝂</a:t>
            </a:r>
            <a:r>
              <a:rPr sz="3675" b="1" spc="187" baseline="-15873" dirty="0">
                <a:solidFill>
                  <a:srgbClr val="0000FF"/>
                </a:solidFill>
                <a:latin typeface="Calibri"/>
                <a:cs typeface="Calibri"/>
              </a:rPr>
              <a:t>D</a:t>
            </a:r>
            <a:r>
              <a:rPr sz="3400" b="1" u="heavy" spc="-15" dirty="0">
                <a:solidFill>
                  <a:srgbClr val="0000FF"/>
                </a:solidFill>
                <a:latin typeface="Calibri"/>
                <a:cs typeface="Calibri"/>
              </a:rPr>
              <a:t> Increase</a:t>
            </a:r>
            <a:endParaRPr sz="3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598808" y="934376"/>
            <a:ext cx="211454" cy="3365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50" spc="-25" dirty="0">
                <a:solidFill>
                  <a:srgbClr val="0000FF"/>
                </a:solidFill>
                <a:latin typeface="Cambria Math"/>
                <a:cs typeface="Cambria Math"/>
              </a:rPr>
              <a:t>𝟏</a:t>
            </a:r>
            <a:endParaRPr sz="2450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598808" y="1405293"/>
            <a:ext cx="211454" cy="3365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50" spc="-25" dirty="0">
                <a:solidFill>
                  <a:srgbClr val="0000FF"/>
                </a:solidFill>
                <a:latin typeface="Cambria Math"/>
                <a:cs typeface="Cambria Math"/>
              </a:rPr>
              <a:t>𝟐</a:t>
            </a:r>
            <a:endParaRPr sz="2450">
              <a:latin typeface="Cambria Math"/>
              <a:cs typeface="Cambria Math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8611483" y="1318503"/>
            <a:ext cx="186690" cy="0"/>
          </a:xfrm>
          <a:custGeom>
            <a:avLst/>
            <a:gdLst/>
            <a:ahLst/>
            <a:cxnLst/>
            <a:rect l="l" t="t" r="r" b="b"/>
            <a:pathLst>
              <a:path w="186690">
                <a:moveTo>
                  <a:pt x="0" y="0"/>
                </a:moveTo>
                <a:lnTo>
                  <a:pt x="186225" y="0"/>
                </a:lnTo>
              </a:path>
            </a:pathLst>
          </a:custGeom>
          <a:ln w="28701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746107" y="2668402"/>
            <a:ext cx="792480" cy="0"/>
          </a:xfrm>
          <a:custGeom>
            <a:avLst/>
            <a:gdLst/>
            <a:ahLst/>
            <a:cxnLst/>
            <a:rect l="l" t="t" r="r" b="b"/>
            <a:pathLst>
              <a:path w="792479">
                <a:moveTo>
                  <a:pt x="0" y="0"/>
                </a:moveTo>
                <a:lnTo>
                  <a:pt x="792479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276983" y="5069335"/>
            <a:ext cx="196850" cy="0"/>
          </a:xfrm>
          <a:custGeom>
            <a:avLst/>
            <a:gdLst/>
            <a:ahLst/>
            <a:cxnLst/>
            <a:rect l="l" t="t" r="r" b="b"/>
            <a:pathLst>
              <a:path w="196850">
                <a:moveTo>
                  <a:pt x="0" y="0"/>
                </a:moveTo>
                <a:lnTo>
                  <a:pt x="196595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901700" y="1958142"/>
            <a:ext cx="9377680" cy="35439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69900" indent="-228600">
              <a:lnSpc>
                <a:spcPct val="100000"/>
              </a:lnSpc>
              <a:buFont typeface="Symbol"/>
              <a:buChar char=""/>
              <a:tabLst>
                <a:tab pos="470534" algn="l"/>
              </a:tabLst>
            </a:pPr>
            <a:r>
              <a:rPr sz="2800" spc="-20" dirty="0">
                <a:latin typeface="Calibri"/>
                <a:cs typeface="Calibri"/>
              </a:rPr>
              <a:t>Saturat</a:t>
            </a:r>
            <a:r>
              <a:rPr sz="2800" spc="0" dirty="0">
                <a:latin typeface="Calibri"/>
                <a:cs typeface="Calibri"/>
              </a:rPr>
              <a:t>e</a:t>
            </a:r>
            <a:r>
              <a:rPr sz="2800" spc="-15" dirty="0">
                <a:latin typeface="Calibri"/>
                <a:cs typeface="Calibri"/>
              </a:rPr>
              <a:t>d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Lorentz</a:t>
            </a:r>
            <a:r>
              <a:rPr sz="2800" spc="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an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libri"/>
                <a:cs typeface="Calibri"/>
              </a:rPr>
              <a:t>FWHM</a:t>
            </a:r>
            <a:endParaRPr sz="2800">
              <a:latin typeface="Calibri"/>
              <a:cs typeface="Calibri"/>
            </a:endParaRPr>
          </a:p>
          <a:p>
            <a:pPr marL="1009015" algn="ctr">
              <a:lnSpc>
                <a:spcPct val="100000"/>
              </a:lnSpc>
              <a:spcBef>
                <a:spcPts val="2325"/>
              </a:spcBef>
            </a:pPr>
            <a:r>
              <a:rPr sz="2800" spc="0" dirty="0">
                <a:latin typeface="Cambria Math"/>
                <a:cs typeface="Cambria Math"/>
              </a:rPr>
              <a:t>𝛥</a:t>
            </a:r>
            <a:r>
              <a:rPr sz="2800" spc="-90" dirty="0">
                <a:latin typeface="Cambria Math"/>
                <a:cs typeface="Cambria Math"/>
              </a:rPr>
              <a:t>𝜈</a:t>
            </a:r>
            <a:r>
              <a:rPr sz="3000" baseline="-15277" dirty="0">
                <a:latin typeface="Calibri"/>
                <a:cs typeface="Calibri"/>
              </a:rPr>
              <a:t>sat </a:t>
            </a:r>
            <a:r>
              <a:rPr sz="3000" spc="-30" baseline="-15277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0" dirty="0">
                <a:latin typeface="Cambria Math"/>
                <a:cs typeface="Cambria Math"/>
              </a:rPr>
              <a:t>𝛥</a:t>
            </a:r>
            <a:r>
              <a:rPr sz="2800" spc="-90" dirty="0">
                <a:latin typeface="Cambria Math"/>
                <a:cs typeface="Cambria Math"/>
              </a:rPr>
              <a:t>𝜈</a:t>
            </a:r>
            <a:r>
              <a:rPr sz="3000" baseline="-15277" dirty="0">
                <a:latin typeface="Calibri"/>
                <a:cs typeface="Calibri"/>
              </a:rPr>
              <a:t>na</a:t>
            </a:r>
            <a:r>
              <a:rPr sz="3000" spc="187" baseline="-15277" dirty="0">
                <a:latin typeface="Calibri"/>
                <a:cs typeface="Calibri"/>
              </a:rPr>
              <a:t>t</a:t>
            </a:r>
            <a:r>
              <a:rPr sz="2800" spc="-25" dirty="0">
                <a:latin typeface="Cambria Math"/>
                <a:cs typeface="Cambria Math"/>
              </a:rPr>
              <a:t>√</a:t>
            </a:r>
            <a:r>
              <a:rPr sz="2800" spc="-20" dirty="0">
                <a:latin typeface="Cambria Math"/>
                <a:cs typeface="Cambria Math"/>
              </a:rPr>
              <a:t>1</a:t>
            </a:r>
            <a:r>
              <a:rPr sz="2800" spc="-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+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30" dirty="0">
                <a:latin typeface="Cambria Math"/>
                <a:cs typeface="Cambria Math"/>
              </a:rPr>
              <a:t>𝑠</a:t>
            </a:r>
            <a:r>
              <a:rPr sz="2800" spc="-10" dirty="0">
                <a:latin typeface="Cambria Math"/>
                <a:cs typeface="Cambria Math"/>
              </a:rPr>
              <a:t>,</a:t>
            </a:r>
            <a:endParaRPr sz="2800">
              <a:latin typeface="Cambria Math"/>
              <a:cs typeface="Cambria Math"/>
            </a:endParaRPr>
          </a:p>
          <a:p>
            <a:pPr marL="12700">
              <a:lnSpc>
                <a:spcPct val="100000"/>
              </a:lnSpc>
              <a:spcBef>
                <a:spcPts val="1595"/>
              </a:spcBef>
            </a:pPr>
            <a:r>
              <a:rPr sz="2800" spc="-20" dirty="0">
                <a:latin typeface="Calibri"/>
                <a:cs typeface="Calibri"/>
              </a:rPr>
              <a:t>w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th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𝑠</a:t>
            </a:r>
            <a:r>
              <a:rPr sz="2800" spc="2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55" dirty="0">
                <a:latin typeface="Cambria Math"/>
                <a:cs typeface="Cambria Math"/>
              </a:rPr>
              <a:t>𝐼</a:t>
            </a:r>
            <a:r>
              <a:rPr sz="2800" spc="-5" dirty="0">
                <a:latin typeface="Cambria Math"/>
                <a:cs typeface="Cambria Math"/>
              </a:rPr>
              <a:t>/</a:t>
            </a:r>
            <a:r>
              <a:rPr sz="2800" spc="-204" dirty="0">
                <a:latin typeface="Cambria Math"/>
                <a:cs typeface="Cambria Math"/>
              </a:rPr>
              <a:t>𝐼</a:t>
            </a:r>
            <a:r>
              <a:rPr sz="3000" baseline="-16666" dirty="0">
                <a:latin typeface="Calibri"/>
                <a:cs typeface="Calibri"/>
              </a:rPr>
              <a:t>s </a:t>
            </a:r>
            <a:r>
              <a:rPr sz="3000" spc="-232" baseline="-16666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(o</a:t>
            </a:r>
            <a:r>
              <a:rPr sz="2800" spc="-15" dirty="0">
                <a:latin typeface="Calibri"/>
                <a:cs typeface="Calibri"/>
              </a:rPr>
              <a:t>n-reso</a:t>
            </a:r>
            <a:r>
              <a:rPr sz="2800" spc="-20" dirty="0">
                <a:latin typeface="Calibri"/>
                <a:cs typeface="Calibri"/>
              </a:rPr>
              <a:t>nanc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saturat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paramet</a:t>
            </a:r>
            <a:r>
              <a:rPr sz="2800" spc="0" dirty="0">
                <a:latin typeface="Calibri"/>
                <a:cs typeface="Calibri"/>
              </a:rPr>
              <a:t>e</a:t>
            </a:r>
            <a:r>
              <a:rPr sz="2800" spc="-10" dirty="0">
                <a:latin typeface="Calibri"/>
                <a:cs typeface="Calibri"/>
              </a:rPr>
              <a:t>r).</a:t>
            </a:r>
            <a:endParaRPr sz="2800">
              <a:latin typeface="Calibri"/>
              <a:cs typeface="Calibri"/>
            </a:endParaRPr>
          </a:p>
          <a:p>
            <a:pPr marL="469900" indent="-228600">
              <a:lnSpc>
                <a:spcPct val="100000"/>
              </a:lnSpc>
              <a:spcBef>
                <a:spcPts val="1964"/>
              </a:spcBef>
              <a:buFont typeface="Symbol"/>
              <a:buChar char=""/>
              <a:tabLst>
                <a:tab pos="470534" algn="l"/>
              </a:tabLst>
            </a:pPr>
            <a:r>
              <a:rPr sz="2800" spc="-20" dirty="0">
                <a:latin typeface="Calibri"/>
                <a:cs typeface="Calibri"/>
              </a:rPr>
              <a:t>We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requi</a:t>
            </a:r>
            <a:r>
              <a:rPr sz="2800" spc="-5" dirty="0">
                <a:latin typeface="Calibri"/>
                <a:cs typeface="Calibri"/>
              </a:rPr>
              <a:t>r</a:t>
            </a:r>
            <a:r>
              <a:rPr sz="2800" spc="-15" dirty="0">
                <a:latin typeface="Calibri"/>
                <a:cs typeface="Calibri"/>
              </a:rPr>
              <a:t>e</a:t>
            </a:r>
            <a:endParaRPr sz="2800">
              <a:latin typeface="Calibri"/>
              <a:cs typeface="Calibri"/>
            </a:endParaRPr>
          </a:p>
          <a:p>
            <a:pPr marR="2422525" algn="ctr">
              <a:lnSpc>
                <a:spcPts val="2740"/>
              </a:lnSpc>
              <a:spcBef>
                <a:spcPts val="1440"/>
              </a:spcBef>
            </a:pPr>
            <a:r>
              <a:rPr sz="2800" spc="-20" dirty="0">
                <a:latin typeface="Cambria Math"/>
                <a:cs typeface="Cambria Math"/>
              </a:rPr>
              <a:t>1</a:t>
            </a:r>
            <a:endParaRPr sz="2800">
              <a:latin typeface="Cambria Math"/>
              <a:cs typeface="Cambria Math"/>
            </a:endParaRPr>
          </a:p>
          <a:p>
            <a:pPr marL="1009015" algn="ctr">
              <a:lnSpc>
                <a:spcPts val="2740"/>
              </a:lnSpc>
            </a:pPr>
            <a:r>
              <a:rPr sz="2800" spc="-5" dirty="0">
                <a:latin typeface="Cambria Math"/>
                <a:cs typeface="Cambria Math"/>
              </a:rPr>
              <a:t>𝛥</a:t>
            </a:r>
            <a:r>
              <a:rPr sz="2800" spc="-90" dirty="0">
                <a:latin typeface="Cambria Math"/>
                <a:cs typeface="Cambria Math"/>
              </a:rPr>
              <a:t>𝜈</a:t>
            </a:r>
            <a:r>
              <a:rPr sz="3000" baseline="-16666" dirty="0">
                <a:latin typeface="Calibri"/>
                <a:cs typeface="Calibri"/>
              </a:rPr>
              <a:t>sat </a:t>
            </a:r>
            <a:r>
              <a:rPr sz="3000" spc="-15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5" dirty="0">
                <a:latin typeface="Cambria Math"/>
                <a:cs typeface="Cambria Math"/>
              </a:rPr>
              <a:t>𝛥</a:t>
            </a:r>
            <a:r>
              <a:rPr sz="2800" spc="-90" dirty="0">
                <a:latin typeface="Cambria Math"/>
                <a:cs typeface="Cambria Math"/>
              </a:rPr>
              <a:t>𝜈</a:t>
            </a:r>
            <a:r>
              <a:rPr sz="3000" baseline="-16666" dirty="0">
                <a:latin typeface="Calibri"/>
                <a:cs typeface="Calibri"/>
              </a:rPr>
              <a:t>nat </a:t>
            </a:r>
            <a:r>
              <a:rPr sz="3000" spc="-247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+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4200" spc="-30" baseline="-37698" dirty="0">
                <a:latin typeface="Cambria Math"/>
                <a:cs typeface="Cambria Math"/>
              </a:rPr>
              <a:t>2</a:t>
            </a:r>
            <a:r>
              <a:rPr sz="4200" spc="-225" baseline="-37698" dirty="0">
                <a:latin typeface="Cambria Math"/>
                <a:cs typeface="Cambria Math"/>
              </a:rPr>
              <a:t> </a:t>
            </a:r>
            <a:r>
              <a:rPr sz="2800" spc="0" dirty="0">
                <a:latin typeface="Cambria Math"/>
                <a:cs typeface="Cambria Math"/>
              </a:rPr>
              <a:t>𝛥</a:t>
            </a:r>
            <a:r>
              <a:rPr sz="2800" spc="-90" dirty="0">
                <a:latin typeface="Cambria Math"/>
                <a:cs typeface="Cambria Math"/>
              </a:rPr>
              <a:t>𝜈</a:t>
            </a:r>
            <a:r>
              <a:rPr sz="3000" baseline="-16666" dirty="0">
                <a:latin typeface="Calibri"/>
                <a:cs typeface="Calibri"/>
              </a:rPr>
              <a:t>D </a:t>
            </a:r>
            <a:r>
              <a:rPr sz="3000" spc="-22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≈</a:t>
            </a:r>
            <a:r>
              <a:rPr sz="2800" spc="15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2800" spc="-140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libri"/>
                <a:cs typeface="Calibri"/>
              </a:rPr>
              <a:t>MH</a:t>
            </a:r>
            <a:r>
              <a:rPr sz="2800" spc="-15" dirty="0">
                <a:latin typeface="Calibri"/>
                <a:cs typeface="Calibri"/>
              </a:rPr>
              <a:t>z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+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71</a:t>
            </a:r>
            <a:r>
              <a:rPr sz="2800" spc="-20" dirty="0">
                <a:latin typeface="Cambria Math"/>
                <a:cs typeface="Cambria Math"/>
              </a:rPr>
              <a:t>6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libri"/>
                <a:cs typeface="Calibri"/>
              </a:rPr>
              <a:t>MH</a:t>
            </a:r>
            <a:r>
              <a:rPr sz="2800" spc="-15" dirty="0">
                <a:latin typeface="Calibri"/>
                <a:cs typeface="Calibri"/>
              </a:rPr>
              <a:t>z</a:t>
            </a:r>
            <a:r>
              <a:rPr sz="2800" spc="155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≈</a:t>
            </a:r>
            <a:r>
              <a:rPr sz="2800" spc="17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72</a:t>
            </a:r>
            <a:r>
              <a:rPr sz="2800" spc="-20" dirty="0">
                <a:latin typeface="Cambria Math"/>
                <a:cs typeface="Cambria Math"/>
              </a:rPr>
              <a:t>6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libri"/>
                <a:cs typeface="Calibri"/>
              </a:rPr>
              <a:t>MH</a:t>
            </a:r>
            <a:r>
              <a:rPr sz="2800" spc="-5" dirty="0">
                <a:latin typeface="Calibri"/>
                <a:cs typeface="Calibri"/>
              </a:rPr>
              <a:t>z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300" y="968684"/>
            <a:ext cx="1023619" cy="4057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Font typeface="Symbol"/>
              <a:buChar char="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So</a:t>
            </a:r>
            <a:r>
              <a:rPr sz="2800" spc="-15" dirty="0">
                <a:latin typeface="Calibri"/>
                <a:cs typeface="Calibri"/>
              </a:rPr>
              <a:t>lve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869436" y="2183580"/>
            <a:ext cx="762635" cy="4387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200" spc="0" baseline="11904" dirty="0">
                <a:latin typeface="Cambria Math"/>
                <a:cs typeface="Cambria Math"/>
              </a:rPr>
              <a:t>𝛥</a:t>
            </a:r>
            <a:r>
              <a:rPr sz="4200" spc="-135" baseline="11904" dirty="0">
                <a:latin typeface="Cambria Math"/>
                <a:cs typeface="Cambria Math"/>
              </a:rPr>
              <a:t>𝜈</a:t>
            </a:r>
            <a:r>
              <a:rPr sz="2000" dirty="0">
                <a:latin typeface="Calibri"/>
                <a:cs typeface="Calibri"/>
              </a:rPr>
              <a:t>nat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882133" y="2131954"/>
            <a:ext cx="749935" cy="0"/>
          </a:xfrm>
          <a:custGeom>
            <a:avLst/>
            <a:gdLst/>
            <a:ahLst/>
            <a:cxnLst/>
            <a:rect l="l" t="t" r="r" b="b"/>
            <a:pathLst>
              <a:path w="749935">
                <a:moveTo>
                  <a:pt x="0" y="0"/>
                </a:moveTo>
                <a:lnTo>
                  <a:pt x="749807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330324" y="1922770"/>
            <a:ext cx="792480" cy="0"/>
          </a:xfrm>
          <a:custGeom>
            <a:avLst/>
            <a:gdLst/>
            <a:ahLst/>
            <a:cxnLst/>
            <a:rect l="l" t="t" r="r" b="b"/>
            <a:pathLst>
              <a:path w="792479">
                <a:moveTo>
                  <a:pt x="0" y="0"/>
                </a:moveTo>
                <a:lnTo>
                  <a:pt x="792479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886200" y="1674182"/>
            <a:ext cx="3565525" cy="6572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846455" algn="l"/>
              </a:tabLst>
            </a:pPr>
            <a:r>
              <a:rPr sz="4200" spc="0" baseline="43650" dirty="0">
                <a:latin typeface="Cambria Math"/>
                <a:cs typeface="Cambria Math"/>
              </a:rPr>
              <a:t>𝛥</a:t>
            </a:r>
            <a:r>
              <a:rPr sz="4200" spc="-135" baseline="43650" dirty="0">
                <a:latin typeface="Cambria Math"/>
                <a:cs typeface="Cambria Math"/>
              </a:rPr>
              <a:t>𝜈</a:t>
            </a:r>
            <a:r>
              <a:rPr sz="3000" baseline="44444" dirty="0">
                <a:latin typeface="Calibri"/>
                <a:cs typeface="Calibri"/>
              </a:rPr>
              <a:t>sat	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√</a:t>
            </a:r>
            <a:r>
              <a:rPr sz="2800" spc="-20" dirty="0">
                <a:latin typeface="Cambria Math"/>
                <a:cs typeface="Cambria Math"/>
              </a:rPr>
              <a:t>1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+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𝑠</a:t>
            </a:r>
            <a:r>
              <a:rPr sz="2800" spc="22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⇒</a:t>
            </a:r>
            <a:r>
              <a:rPr sz="2800" spc="150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𝑠</a:t>
            </a:r>
            <a:r>
              <a:rPr sz="2800" spc="22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5" dirty="0">
                <a:latin typeface="Cambria Math"/>
                <a:cs typeface="Cambria Math"/>
              </a:rPr>
              <a:t> </a:t>
            </a:r>
            <a:r>
              <a:rPr sz="2800" spc="204" dirty="0">
                <a:latin typeface="Cambria Math"/>
                <a:cs typeface="Cambria Math"/>
              </a:rPr>
              <a:t>(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425577" y="1674182"/>
            <a:ext cx="61531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5" dirty="0">
                <a:latin typeface="Cambria Math"/>
                <a:cs typeface="Cambria Math"/>
              </a:rPr>
              <a:t>726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524638" y="2183580"/>
            <a:ext cx="41846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5" dirty="0">
                <a:latin typeface="Cambria Math"/>
                <a:cs typeface="Cambria Math"/>
              </a:rPr>
              <a:t>10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6438259" y="2131954"/>
            <a:ext cx="591820" cy="0"/>
          </a:xfrm>
          <a:custGeom>
            <a:avLst/>
            <a:gdLst/>
            <a:ahLst/>
            <a:cxnLst/>
            <a:rect l="l" t="t" r="r" b="b"/>
            <a:pathLst>
              <a:path w="591820">
                <a:moveTo>
                  <a:pt x="0" y="0"/>
                </a:moveTo>
                <a:lnTo>
                  <a:pt x="591311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7016882" y="1593946"/>
            <a:ext cx="2304415" cy="7308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7960">
              <a:lnSpc>
                <a:spcPct val="100000"/>
              </a:lnSpc>
            </a:pPr>
            <a:r>
              <a:rPr sz="2000" spc="40" dirty="0">
                <a:latin typeface="Cambria Math"/>
                <a:cs typeface="Cambria Math"/>
              </a:rPr>
              <a:t>2</a:t>
            </a:r>
            <a:endParaRPr sz="2000">
              <a:latin typeface="Cambria Math"/>
              <a:cs typeface="Cambria Math"/>
            </a:endParaRPr>
          </a:p>
          <a:p>
            <a:pPr marL="12700">
              <a:lnSpc>
                <a:spcPct val="100000"/>
              </a:lnSpc>
              <a:spcBef>
                <a:spcPts val="175"/>
              </a:spcBef>
              <a:tabLst>
                <a:tab pos="428625" algn="l"/>
              </a:tabLst>
            </a:pPr>
            <a:r>
              <a:rPr sz="2800" spc="204" dirty="0">
                <a:latin typeface="Cambria Math"/>
                <a:cs typeface="Cambria Math"/>
              </a:rPr>
              <a:t>)	</a:t>
            </a:r>
            <a:r>
              <a:rPr sz="2800" spc="-25" dirty="0">
                <a:latin typeface="Cambria Math"/>
                <a:cs typeface="Cambria Math"/>
              </a:rPr>
              <a:t>−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1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≈</a:t>
            </a:r>
            <a:r>
              <a:rPr sz="2800" spc="17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526</a:t>
            </a:r>
            <a:r>
              <a:rPr sz="2800" spc="-5" dirty="0">
                <a:latin typeface="Cambria Math"/>
                <a:cs typeface="Cambria Math"/>
              </a:rPr>
              <a:t>0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130300" y="2817678"/>
            <a:ext cx="4372610" cy="4057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Font typeface="Symbol"/>
              <a:buChar char="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Saturat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on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ntens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ty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fo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Na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D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368545" y="3909191"/>
            <a:ext cx="576580" cy="0"/>
          </a:xfrm>
          <a:custGeom>
            <a:avLst/>
            <a:gdLst/>
            <a:ahLst/>
            <a:cxnLst/>
            <a:rect l="l" t="t" r="r" b="b"/>
            <a:pathLst>
              <a:path w="576580">
                <a:moveTo>
                  <a:pt x="0" y="0"/>
                </a:moveTo>
                <a:lnTo>
                  <a:pt x="576071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663951" y="3451811"/>
            <a:ext cx="3392804" cy="889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97560">
              <a:lnSpc>
                <a:spcPts val="2740"/>
              </a:lnSpc>
            </a:pPr>
            <a:r>
              <a:rPr sz="2800" spc="-25" dirty="0">
                <a:latin typeface="Cambria Math"/>
                <a:cs typeface="Cambria Math"/>
              </a:rPr>
              <a:t>ℎ</a:t>
            </a:r>
            <a:r>
              <a:rPr sz="2800" spc="-30" dirty="0">
                <a:latin typeface="Cambria Math"/>
                <a:cs typeface="Cambria Math"/>
              </a:rPr>
              <a:t>𝜈</a:t>
            </a:r>
            <a:endParaRPr sz="2800">
              <a:latin typeface="Cambria Math"/>
              <a:cs typeface="Cambria Math"/>
            </a:endParaRPr>
          </a:p>
          <a:p>
            <a:pPr marL="12700">
              <a:lnSpc>
                <a:spcPts val="2740"/>
              </a:lnSpc>
            </a:pPr>
            <a:r>
              <a:rPr sz="2800" spc="-204" dirty="0">
                <a:latin typeface="Cambria Math"/>
                <a:cs typeface="Cambria Math"/>
              </a:rPr>
              <a:t>𝐼</a:t>
            </a:r>
            <a:r>
              <a:rPr sz="3000" baseline="-16666" dirty="0">
                <a:latin typeface="Calibri"/>
                <a:cs typeface="Calibri"/>
              </a:rPr>
              <a:t>s 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4200" spc="-44" baseline="-37698" dirty="0">
                <a:latin typeface="Cambria Math"/>
                <a:cs typeface="Cambria Math"/>
              </a:rPr>
              <a:t>2𝜎𝜏</a:t>
            </a:r>
            <a:r>
              <a:rPr sz="4200" spc="337" baseline="-37698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≈</a:t>
            </a:r>
            <a:r>
              <a:rPr sz="2800" spc="17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6</a:t>
            </a:r>
            <a:r>
              <a:rPr sz="2800" spc="-15" dirty="0">
                <a:latin typeface="Cambria Math"/>
                <a:cs typeface="Cambria Math"/>
              </a:rPr>
              <a:t>.3</a:t>
            </a:r>
            <a:r>
              <a:rPr sz="2800" spc="-14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libri"/>
                <a:cs typeface="Calibri"/>
              </a:rPr>
              <a:t>mW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cm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032378" y="3655030"/>
            <a:ext cx="357505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spc="-55" dirty="0">
                <a:latin typeface="Cambria Math"/>
                <a:cs typeface="Cambria Math"/>
              </a:rPr>
              <a:t>−</a:t>
            </a:r>
            <a:r>
              <a:rPr sz="2000" spc="40" dirty="0">
                <a:latin typeface="Cambria Math"/>
                <a:cs typeface="Cambria Math"/>
              </a:rPr>
              <a:t>2</a:t>
            </a:r>
            <a:endParaRPr sz="2000">
              <a:latin typeface="Cambria Math"/>
              <a:cs typeface="Cambria Math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734943" y="3704787"/>
            <a:ext cx="1849755" cy="3975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200" spc="-22" baseline="2976" dirty="0">
                <a:latin typeface="Cambria Math"/>
                <a:cs typeface="Cambria Math"/>
              </a:rPr>
              <a:t>(</a:t>
            </a:r>
            <a:r>
              <a:rPr sz="2800" spc="-30" dirty="0">
                <a:latin typeface="Cambria Math"/>
                <a:cs typeface="Cambria Math"/>
              </a:rPr>
              <a:t>𝜎</a:t>
            </a:r>
            <a:r>
              <a:rPr sz="2800" spc="22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≈</a:t>
            </a:r>
            <a:r>
              <a:rPr sz="2800" spc="17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3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10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560964" y="3668746"/>
            <a:ext cx="505459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spc="-55" dirty="0">
                <a:latin typeface="Cambria Math"/>
                <a:cs typeface="Cambria Math"/>
              </a:rPr>
              <a:t>−</a:t>
            </a:r>
            <a:r>
              <a:rPr sz="2000" spc="40" dirty="0">
                <a:latin typeface="Cambria Math"/>
                <a:cs typeface="Cambria Math"/>
              </a:rPr>
              <a:t>13</a:t>
            </a:r>
            <a:endParaRPr sz="2000">
              <a:latin typeface="Cambria Math"/>
              <a:cs typeface="Cambria Math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8114176" y="3704787"/>
            <a:ext cx="2412365" cy="4076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745490" algn="l"/>
              </a:tabLst>
            </a:pP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25" dirty="0">
                <a:latin typeface="Calibri"/>
                <a:cs typeface="Calibri"/>
              </a:rPr>
              <a:t>m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30" dirty="0">
                <a:latin typeface="Cambria Math"/>
                <a:cs typeface="Cambria Math"/>
              </a:rPr>
              <a:t>𝜏</a:t>
            </a:r>
            <a:r>
              <a:rPr sz="2800" spc="2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6</a:t>
            </a:r>
            <a:r>
              <a:rPr sz="2800" spc="2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ns</a:t>
            </a:r>
            <a:r>
              <a:rPr sz="4200" baseline="2976" dirty="0">
                <a:latin typeface="Cambria Math"/>
                <a:cs typeface="Cambria Math"/>
              </a:rPr>
              <a:t>)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548516" y="3668746"/>
            <a:ext cx="225425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spc="40" dirty="0">
                <a:latin typeface="Cambria Math"/>
                <a:cs typeface="Cambria Math"/>
              </a:rPr>
              <a:t>2,</a:t>
            </a:r>
            <a:endParaRPr sz="2000">
              <a:latin typeface="Cambria Math"/>
              <a:cs typeface="Cambria Math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130313" y="4523671"/>
            <a:ext cx="6565900" cy="11290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Font typeface="Symbol"/>
              <a:buChar char=""/>
              <a:tabLst>
                <a:tab pos="241935" algn="l"/>
              </a:tabLst>
            </a:pPr>
            <a:r>
              <a:rPr sz="2800" spc="-15" dirty="0">
                <a:latin typeface="Calibri"/>
                <a:cs typeface="Calibri"/>
              </a:rPr>
              <a:t>Requir</a:t>
            </a:r>
            <a:r>
              <a:rPr sz="2800" spc="-10" dirty="0">
                <a:latin typeface="Calibri"/>
                <a:cs typeface="Calibri"/>
              </a:rPr>
              <a:t>e</a:t>
            </a:r>
            <a:r>
              <a:rPr sz="2800" spc="-15" dirty="0">
                <a:latin typeface="Calibri"/>
                <a:cs typeface="Calibri"/>
              </a:rPr>
              <a:t>d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se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ntens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ty</a:t>
            </a:r>
            <a:endParaRPr sz="2800">
              <a:latin typeface="Calibri"/>
              <a:cs typeface="Calibri"/>
            </a:endParaRPr>
          </a:p>
          <a:p>
            <a:pPr marL="3378200">
              <a:lnSpc>
                <a:spcPct val="100000"/>
              </a:lnSpc>
              <a:spcBef>
                <a:spcPts val="1955"/>
              </a:spcBef>
            </a:pPr>
            <a:r>
              <a:rPr sz="2800" spc="-30" dirty="0">
                <a:latin typeface="Cambria Math"/>
                <a:cs typeface="Cambria Math"/>
              </a:rPr>
              <a:t>𝐼</a:t>
            </a:r>
            <a:r>
              <a:rPr sz="2800" spc="254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25" dirty="0">
                <a:latin typeface="Cambria Math"/>
                <a:cs typeface="Cambria Math"/>
              </a:rPr>
              <a:t>𝑠</a:t>
            </a:r>
            <a:r>
              <a:rPr sz="2800" spc="-204" dirty="0">
                <a:latin typeface="Cambria Math"/>
                <a:cs typeface="Cambria Math"/>
              </a:rPr>
              <a:t>𝐼</a:t>
            </a:r>
            <a:r>
              <a:rPr sz="3000" baseline="-16666" dirty="0">
                <a:latin typeface="Calibri"/>
                <a:cs typeface="Calibri"/>
              </a:rPr>
              <a:t>s </a:t>
            </a:r>
            <a:r>
              <a:rPr sz="3000" spc="-15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≈</a:t>
            </a:r>
            <a:r>
              <a:rPr sz="2800" spc="17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3</a:t>
            </a:r>
            <a:r>
              <a:rPr sz="2800" spc="-20" dirty="0">
                <a:latin typeface="Cambria Math"/>
                <a:cs typeface="Cambria Math"/>
              </a:rPr>
              <a:t>3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libri"/>
                <a:cs typeface="Calibri"/>
              </a:rPr>
              <a:t>W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cm</a:t>
            </a:r>
            <a:r>
              <a:rPr sz="3000" spc="-60" baseline="31944" dirty="0">
                <a:latin typeface="Cambria Math"/>
                <a:cs typeface="Cambria Math"/>
              </a:rPr>
              <a:t>−</a:t>
            </a:r>
            <a:r>
              <a:rPr sz="3000" spc="232" baseline="31944" dirty="0">
                <a:latin typeface="Cambria Math"/>
                <a:cs typeface="Cambria Math"/>
              </a:rPr>
              <a:t>2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9622" rIns="0" bIns="0" rtlCol="0">
            <a:spAutoFit/>
          </a:bodyPr>
          <a:lstStyle/>
          <a:p>
            <a:pPr marL="1583690">
              <a:lnSpc>
                <a:spcPct val="100000"/>
              </a:lnSpc>
            </a:pPr>
            <a:r>
              <a:rPr spc="-15" dirty="0"/>
              <a:t>Sl</a:t>
            </a:r>
            <a:r>
              <a:rPr spc="-5" dirty="0"/>
              <a:t>i</a:t>
            </a:r>
            <a:r>
              <a:rPr spc="-20" dirty="0"/>
              <a:t>de</a:t>
            </a:r>
            <a:r>
              <a:rPr spc="-5" dirty="0"/>
              <a:t> </a:t>
            </a:r>
            <a:r>
              <a:rPr spc="-15" dirty="0"/>
              <a:t>2:</a:t>
            </a:r>
            <a:r>
              <a:rPr spc="-20" dirty="0"/>
              <a:t> Physical</a:t>
            </a:r>
            <a:r>
              <a:rPr spc="0" dirty="0"/>
              <a:t> </a:t>
            </a:r>
            <a:r>
              <a:rPr spc="-20" dirty="0"/>
              <a:t>Sc</a:t>
            </a:r>
            <a:r>
              <a:rPr spc="-15" dirty="0"/>
              <a:t>e</a:t>
            </a:r>
            <a:r>
              <a:rPr spc="-20" dirty="0"/>
              <a:t>nar</a:t>
            </a:r>
            <a:r>
              <a:rPr spc="-5" dirty="0"/>
              <a:t>i</a:t>
            </a:r>
            <a:r>
              <a:rPr spc="-15" dirty="0"/>
              <a:t>o of</a:t>
            </a:r>
            <a:r>
              <a:rPr spc="-20" dirty="0"/>
              <a:t> </a:t>
            </a:r>
            <a:r>
              <a:rPr spc="-25" dirty="0"/>
              <a:t>P</a:t>
            </a:r>
            <a:r>
              <a:rPr spc="-10" dirty="0"/>
              <a:t>r</a:t>
            </a:r>
            <a:r>
              <a:rPr spc="-20" dirty="0"/>
              <a:t>oblem</a:t>
            </a:r>
            <a:r>
              <a:rPr spc="-25" dirty="0"/>
              <a:t> </a:t>
            </a:r>
            <a:r>
              <a:rPr spc="-15" dirty="0"/>
              <a:t>3.1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01700" y="1764660"/>
            <a:ext cx="10382250" cy="35572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75" algn="ctr">
              <a:lnSpc>
                <a:spcPct val="100000"/>
              </a:lnSpc>
            </a:pPr>
            <a:r>
              <a:rPr sz="3000" b="1" u="heavy" dirty="0">
                <a:solidFill>
                  <a:srgbClr val="FF0000"/>
                </a:solidFill>
                <a:latin typeface="Calibri"/>
                <a:cs typeface="Calibri"/>
              </a:rPr>
              <a:t>Ne 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3s</a:t>
            </a:r>
            <a:r>
              <a:rPr sz="3000" b="1" u="heavy" spc="-35" dirty="0">
                <a:solidFill>
                  <a:srgbClr val="FF0000"/>
                </a:solidFill>
                <a:latin typeface="Calibri"/>
                <a:cs typeface="Calibri"/>
              </a:rPr>
              <a:t>2</a:t>
            </a:r>
            <a:r>
              <a:rPr sz="3225" spc="-37" baseline="-15503" dirty="0">
                <a:solidFill>
                  <a:srgbClr val="FF0000"/>
                </a:solidFill>
                <a:latin typeface="Cambria Math"/>
                <a:cs typeface="Cambria Math"/>
              </a:rPr>
              <a:t>𝟐</a:t>
            </a:r>
            <a:r>
              <a:rPr sz="3225" baseline="-15503" dirty="0">
                <a:solidFill>
                  <a:srgbClr val="FF0000"/>
                </a:solidFill>
                <a:latin typeface="Cambria Math"/>
                <a:cs typeface="Cambria Math"/>
              </a:rPr>
              <a:t> </a:t>
            </a:r>
            <a:r>
              <a:rPr sz="3225" spc="-202" baseline="-15503" dirty="0">
                <a:solidFill>
                  <a:srgbClr val="FF0000"/>
                </a:solidFill>
                <a:latin typeface="Cambria Math"/>
                <a:cs typeface="Cambria Math"/>
              </a:rPr>
              <a:t> </a:t>
            </a:r>
            <a:r>
              <a:rPr sz="3000" b="1" u="heavy" dirty="0">
                <a:solidFill>
                  <a:srgbClr val="FF0000"/>
                </a:solidFill>
                <a:latin typeface="Calibri"/>
                <a:cs typeface="Calibri"/>
              </a:rPr>
              <a:t>→ </a:t>
            </a:r>
            <a:r>
              <a:rPr sz="3000" b="1" u="heavy" spc="-20" dirty="0">
                <a:solidFill>
                  <a:srgbClr val="FF0000"/>
                </a:solidFill>
                <a:latin typeface="Calibri"/>
                <a:cs typeface="Calibri"/>
              </a:rPr>
              <a:t>2p</a:t>
            </a:r>
            <a:r>
              <a:rPr sz="3000" b="1" u="heavy" spc="-25" dirty="0">
                <a:solidFill>
                  <a:srgbClr val="FF0000"/>
                </a:solidFill>
                <a:latin typeface="Calibri"/>
                <a:cs typeface="Calibri"/>
              </a:rPr>
              <a:t>4</a:t>
            </a:r>
            <a:r>
              <a:rPr sz="3225" spc="157" baseline="-15503" dirty="0">
                <a:solidFill>
                  <a:srgbClr val="FF0000"/>
                </a:solidFill>
                <a:latin typeface="Cambria Math"/>
                <a:cs typeface="Cambria Math"/>
              </a:rPr>
              <a:t>𝟒</a:t>
            </a:r>
            <a:r>
              <a:rPr sz="3000" b="1" u="heavy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Las</a:t>
            </a:r>
            <a:r>
              <a:rPr sz="3000" b="1" u="heavy" spc="-25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3000" b="1" u="heavy" dirty="0">
                <a:solidFill>
                  <a:srgbClr val="FF0000"/>
                </a:solidFill>
                <a:latin typeface="Calibri"/>
                <a:cs typeface="Calibri"/>
              </a:rPr>
              <a:t>r </a:t>
            </a:r>
            <a:r>
              <a:rPr sz="3000" b="1" u="heavy" spc="-20" dirty="0">
                <a:solidFill>
                  <a:srgbClr val="FF0000"/>
                </a:solidFill>
                <a:latin typeface="Calibri"/>
                <a:cs typeface="Calibri"/>
              </a:rPr>
              <a:t>Transition</a:t>
            </a:r>
            <a:r>
              <a:rPr sz="3000" b="1" u="heavy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in</a:t>
            </a:r>
            <a:r>
              <a:rPr sz="3000" b="1" u="heavy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3000" b="1" u="heavy" dirty="0">
                <a:solidFill>
                  <a:srgbClr val="FF0000"/>
                </a:solidFill>
                <a:latin typeface="Calibri"/>
                <a:cs typeface="Calibri"/>
              </a:rPr>
              <a:t> HeNe </a:t>
            </a:r>
            <a:r>
              <a:rPr sz="3000" b="1" u="heavy" spc="-25" dirty="0">
                <a:solidFill>
                  <a:srgbClr val="FF0000"/>
                </a:solidFill>
                <a:latin typeface="Calibri"/>
                <a:cs typeface="Calibri"/>
              </a:rPr>
              <a:t>Tube</a:t>
            </a:r>
            <a:endParaRPr sz="3000">
              <a:latin typeface="Calibri"/>
              <a:cs typeface="Calibri"/>
            </a:endParaRPr>
          </a:p>
          <a:p>
            <a:pPr marL="469900" indent="-228600">
              <a:lnSpc>
                <a:spcPct val="100000"/>
              </a:lnSpc>
              <a:spcBef>
                <a:spcPts val="2045"/>
              </a:spcBef>
              <a:buFont typeface="Symbol"/>
              <a:buChar char=""/>
              <a:tabLst>
                <a:tab pos="470534" algn="l"/>
              </a:tabLst>
            </a:pPr>
            <a:r>
              <a:rPr sz="2800" spc="-20" dirty="0">
                <a:latin typeface="Calibri"/>
                <a:cs typeface="Calibri"/>
              </a:rPr>
              <a:t>Operat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w</a:t>
            </a:r>
            <a:r>
              <a:rPr sz="2800" spc="-5" dirty="0">
                <a:latin typeface="Calibri"/>
                <a:cs typeface="Calibri"/>
              </a:rPr>
              <a:t>a</a:t>
            </a:r>
            <a:r>
              <a:rPr sz="2800" spc="-15" dirty="0">
                <a:latin typeface="Calibri"/>
                <a:cs typeface="Calibri"/>
              </a:rPr>
              <a:t>velength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800"/>
              </a:spcBef>
            </a:pPr>
            <a:r>
              <a:rPr sz="2800" spc="-15" dirty="0">
                <a:latin typeface="Calibri"/>
                <a:cs typeface="Calibri"/>
              </a:rPr>
              <a:t>λ0=632.</a:t>
            </a:r>
            <a:r>
              <a:rPr sz="2800" spc="-10" dirty="0">
                <a:latin typeface="Calibri"/>
                <a:cs typeface="Calibri"/>
              </a:rPr>
              <a:t>8</a:t>
            </a:r>
            <a:r>
              <a:rPr sz="2800" spc="-20" dirty="0">
                <a:latin typeface="Calibri"/>
                <a:cs typeface="Calibri"/>
              </a:rPr>
              <a:t>nm</a:t>
            </a:r>
            <a:endParaRPr sz="2800">
              <a:latin typeface="Calibri"/>
              <a:cs typeface="Calibri"/>
            </a:endParaRPr>
          </a:p>
          <a:p>
            <a:pPr marL="3175" algn="ctr">
              <a:lnSpc>
                <a:spcPct val="100000"/>
              </a:lnSpc>
              <a:spcBef>
                <a:spcPts val="1810"/>
              </a:spcBef>
            </a:pPr>
            <a:r>
              <a:rPr sz="2800" spc="-30" dirty="0">
                <a:latin typeface="Cambria Math"/>
                <a:cs typeface="Cambria Math"/>
              </a:rPr>
              <a:t>𝜆</a:t>
            </a:r>
            <a:r>
              <a:rPr sz="3000" spc="60" baseline="-16666" dirty="0">
                <a:latin typeface="Cambria Math"/>
                <a:cs typeface="Cambria Math"/>
              </a:rPr>
              <a:t>0 </a:t>
            </a:r>
            <a:r>
              <a:rPr sz="3000" spc="15" baseline="-16666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63</a:t>
            </a:r>
            <a:r>
              <a:rPr sz="2800" spc="-5" dirty="0">
                <a:latin typeface="Cambria Math"/>
                <a:cs typeface="Cambria Math"/>
              </a:rPr>
              <a:t>2</a:t>
            </a:r>
            <a:r>
              <a:rPr sz="2800" spc="-15" dirty="0">
                <a:latin typeface="Cambria Math"/>
                <a:cs typeface="Cambria Math"/>
              </a:rPr>
              <a:t>.8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libri"/>
                <a:cs typeface="Calibri"/>
              </a:rPr>
              <a:t>nm</a:t>
            </a:r>
            <a:endParaRPr sz="2800">
              <a:latin typeface="Calibri"/>
              <a:cs typeface="Calibri"/>
            </a:endParaRPr>
          </a:p>
          <a:p>
            <a:pPr marL="12700" marR="5080">
              <a:lnSpc>
                <a:spcPct val="127099"/>
              </a:lnSpc>
              <a:spcBef>
                <a:spcPts val="735"/>
              </a:spcBef>
              <a:tabLst>
                <a:tab pos="2315210" algn="l"/>
                <a:tab pos="2819400" algn="l"/>
                <a:tab pos="3493135" algn="l"/>
                <a:tab pos="4170679" algn="l"/>
                <a:tab pos="5162550" algn="l"/>
                <a:tab pos="6061075" algn="l"/>
                <a:tab pos="6779895" algn="l"/>
                <a:tab pos="7643495" algn="l"/>
                <a:tab pos="8111490" algn="l"/>
                <a:tab pos="9119870" algn="l"/>
              </a:tabLst>
            </a:pPr>
            <a:r>
              <a:rPr sz="2800" i="1" spc="-20" dirty="0">
                <a:latin typeface="Calibri"/>
                <a:cs typeface="Calibri"/>
              </a:rPr>
              <a:t>C</a:t>
            </a:r>
            <a:r>
              <a:rPr sz="2800" i="1" spc="-10" dirty="0">
                <a:latin typeface="Calibri"/>
                <a:cs typeface="Calibri"/>
              </a:rPr>
              <a:t>o</a:t>
            </a:r>
            <a:r>
              <a:rPr sz="2800" i="1" spc="-15" dirty="0">
                <a:latin typeface="Calibri"/>
                <a:cs typeface="Calibri"/>
              </a:rPr>
              <a:t>rresp</a:t>
            </a:r>
            <a:r>
              <a:rPr sz="2800" i="1" spc="-10" dirty="0">
                <a:latin typeface="Calibri"/>
                <a:cs typeface="Calibri"/>
              </a:rPr>
              <a:t>o</a:t>
            </a:r>
            <a:r>
              <a:rPr sz="2800" i="1" spc="-20" dirty="0">
                <a:latin typeface="Calibri"/>
                <a:cs typeface="Calibri"/>
              </a:rPr>
              <a:t>nd</a:t>
            </a:r>
            <a:r>
              <a:rPr sz="2800" i="1" spc="-5" dirty="0">
                <a:latin typeface="Calibri"/>
                <a:cs typeface="Calibri"/>
              </a:rPr>
              <a:t>i</a:t>
            </a:r>
            <a:r>
              <a:rPr sz="2800" i="1" spc="-20" dirty="0">
                <a:latin typeface="Calibri"/>
                <a:cs typeface="Calibri"/>
              </a:rPr>
              <a:t>n</a:t>
            </a:r>
            <a:r>
              <a:rPr sz="2800" i="1" spc="-15" dirty="0">
                <a:latin typeface="Calibri"/>
                <a:cs typeface="Calibri"/>
              </a:rPr>
              <a:t>g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spc="-15" dirty="0">
                <a:latin typeface="Calibri"/>
                <a:cs typeface="Calibri"/>
              </a:rPr>
              <a:t>to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spc="-25" dirty="0">
                <a:latin typeface="Calibri"/>
                <a:cs typeface="Calibri"/>
              </a:rPr>
              <a:t>t</a:t>
            </a:r>
            <a:r>
              <a:rPr sz="2800" i="1" spc="-20" dirty="0">
                <a:latin typeface="Calibri"/>
                <a:cs typeface="Calibri"/>
              </a:rPr>
              <a:t>h</a:t>
            </a:r>
            <a:r>
              <a:rPr sz="2800" i="1" spc="-15" dirty="0">
                <a:latin typeface="Calibri"/>
                <a:cs typeface="Calibri"/>
              </a:rPr>
              <a:t>e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spc="-15" dirty="0">
                <a:latin typeface="Calibri"/>
                <a:cs typeface="Calibri"/>
              </a:rPr>
              <a:t>red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spc="-25" dirty="0">
                <a:latin typeface="Calibri"/>
                <a:cs typeface="Calibri"/>
              </a:rPr>
              <a:t>He</a:t>
            </a:r>
            <a:r>
              <a:rPr sz="2800" i="1" spc="-30" dirty="0">
                <a:latin typeface="Calibri"/>
                <a:cs typeface="Calibri"/>
              </a:rPr>
              <a:t>N</a:t>
            </a:r>
            <a:r>
              <a:rPr sz="2800" i="1" spc="-15" dirty="0">
                <a:latin typeface="Calibri"/>
                <a:cs typeface="Calibri"/>
              </a:rPr>
              <a:t>e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dirty="0">
                <a:latin typeface="Calibri"/>
                <a:cs typeface="Calibri"/>
              </a:rPr>
              <a:t>l</a:t>
            </a:r>
            <a:r>
              <a:rPr sz="2800" i="1" spc="-20" dirty="0">
                <a:latin typeface="Calibri"/>
                <a:cs typeface="Calibri"/>
              </a:rPr>
              <a:t>a</a:t>
            </a:r>
            <a:r>
              <a:rPr sz="2800" i="1" spc="-10" dirty="0">
                <a:latin typeface="Calibri"/>
                <a:cs typeface="Calibri"/>
              </a:rPr>
              <a:t>s</a:t>
            </a:r>
            <a:r>
              <a:rPr sz="2800" i="1" spc="-15" dirty="0">
                <a:latin typeface="Calibri"/>
                <a:cs typeface="Calibri"/>
              </a:rPr>
              <a:t>er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dirty="0">
                <a:latin typeface="Calibri"/>
                <a:cs typeface="Calibri"/>
              </a:rPr>
              <a:t>li</a:t>
            </a:r>
            <a:r>
              <a:rPr sz="2800" i="1" spc="-20" dirty="0">
                <a:latin typeface="Calibri"/>
                <a:cs typeface="Calibri"/>
              </a:rPr>
              <a:t>n</a:t>
            </a:r>
            <a:r>
              <a:rPr sz="2800" i="1" spc="-15" dirty="0">
                <a:latin typeface="Calibri"/>
                <a:cs typeface="Calibri"/>
              </a:rPr>
              <a:t>e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spc="-20" dirty="0">
                <a:latin typeface="Calibri"/>
                <a:cs typeface="Calibri"/>
              </a:rPr>
              <a:t>see</a:t>
            </a:r>
            <a:r>
              <a:rPr sz="2800" i="1" spc="-15" dirty="0">
                <a:latin typeface="Calibri"/>
                <a:cs typeface="Calibri"/>
              </a:rPr>
              <a:t>n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dirty="0">
                <a:latin typeface="Calibri"/>
                <a:cs typeface="Calibri"/>
              </a:rPr>
              <a:t>i</a:t>
            </a:r>
            <a:r>
              <a:rPr sz="2800" i="1" spc="-15" dirty="0">
                <a:latin typeface="Calibri"/>
                <a:cs typeface="Calibri"/>
              </a:rPr>
              <a:t>n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spc="-20" dirty="0">
                <a:latin typeface="Calibri"/>
                <a:cs typeface="Calibri"/>
              </a:rPr>
              <a:t>many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spc="-15" dirty="0">
                <a:latin typeface="Calibri"/>
                <a:cs typeface="Calibri"/>
              </a:rPr>
              <a:t>teachi</a:t>
            </a:r>
            <a:r>
              <a:rPr sz="2800" i="1" spc="-10" dirty="0">
                <a:latin typeface="Calibri"/>
                <a:cs typeface="Calibri"/>
              </a:rPr>
              <a:t>n</a:t>
            </a:r>
            <a:r>
              <a:rPr sz="2800" i="1" spc="-15" dirty="0">
                <a:latin typeface="Calibri"/>
                <a:cs typeface="Calibri"/>
              </a:rPr>
              <a:t>g</a:t>
            </a:r>
            <a:r>
              <a:rPr sz="2800" i="1" spc="-10" dirty="0">
                <a:latin typeface="Times New Roman"/>
                <a:cs typeface="Times New Roman"/>
              </a:rPr>
              <a:t> </a:t>
            </a:r>
            <a:r>
              <a:rPr sz="2800" i="1" dirty="0">
                <a:latin typeface="Calibri"/>
                <a:cs typeface="Calibri"/>
              </a:rPr>
              <a:t>l</a:t>
            </a:r>
            <a:r>
              <a:rPr sz="2800" i="1" spc="-20" dirty="0">
                <a:latin typeface="Calibri"/>
                <a:cs typeface="Calibri"/>
              </a:rPr>
              <a:t>a</a:t>
            </a:r>
            <a:r>
              <a:rPr sz="2800" i="1" spc="-10" dirty="0">
                <a:latin typeface="Calibri"/>
                <a:cs typeface="Calibri"/>
              </a:rPr>
              <a:t>b</a:t>
            </a:r>
            <a:r>
              <a:rPr sz="2800" i="1" spc="-20" dirty="0">
                <a:latin typeface="Calibri"/>
                <a:cs typeface="Calibri"/>
              </a:rPr>
              <a:t>or</a:t>
            </a:r>
            <a:r>
              <a:rPr sz="2800" i="1" spc="-10" dirty="0">
                <a:latin typeface="Calibri"/>
                <a:cs typeface="Calibri"/>
              </a:rPr>
              <a:t>a</a:t>
            </a:r>
            <a:r>
              <a:rPr sz="2800" i="1" spc="-15" dirty="0">
                <a:latin typeface="Calibri"/>
                <a:cs typeface="Calibri"/>
              </a:rPr>
              <a:t>tories.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973958"/>
            <a:ext cx="10387330" cy="15805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27099"/>
              </a:lnSpc>
              <a:tabLst>
                <a:tab pos="1640205" algn="l"/>
                <a:tab pos="1984375" algn="l"/>
                <a:tab pos="3863975" algn="l"/>
                <a:tab pos="4975860" algn="l"/>
                <a:tab pos="5558790" algn="l"/>
                <a:tab pos="6264910" algn="l"/>
                <a:tab pos="7143750" algn="l"/>
                <a:tab pos="7541895" algn="l"/>
                <a:tab pos="8821420" algn="l"/>
                <a:tab pos="9304655" algn="l"/>
              </a:tabLst>
            </a:pPr>
            <a:r>
              <a:rPr sz="2800" b="1" spc="-20" dirty="0">
                <a:latin typeface="Calibri"/>
                <a:cs typeface="Calibri"/>
              </a:rPr>
              <a:t>There</a:t>
            </a:r>
            <a:r>
              <a:rPr sz="2800" b="1" spc="-15" dirty="0">
                <a:latin typeface="Calibri"/>
                <a:cs typeface="Calibri"/>
              </a:rPr>
              <a:t>fore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15" dirty="0">
                <a:latin typeface="Calibri"/>
                <a:cs typeface="Calibri"/>
              </a:rPr>
              <a:t>a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25" dirty="0">
                <a:latin typeface="Calibri"/>
                <a:cs typeface="Calibri"/>
              </a:rPr>
              <a:t>mo</a:t>
            </a:r>
            <a:r>
              <a:rPr sz="2800" b="1" spc="-5" dirty="0">
                <a:latin typeface="Calibri"/>
                <a:cs typeface="Calibri"/>
              </a:rPr>
              <a:t>d</a:t>
            </a:r>
            <a:r>
              <a:rPr sz="2800" b="1" spc="-20" dirty="0">
                <a:latin typeface="Calibri"/>
                <a:cs typeface="Calibri"/>
              </a:rPr>
              <a:t>e</a:t>
            </a:r>
            <a:r>
              <a:rPr sz="2800" b="1" spc="-5" dirty="0">
                <a:latin typeface="Calibri"/>
                <a:cs typeface="Calibri"/>
              </a:rPr>
              <a:t>r</a:t>
            </a:r>
            <a:r>
              <a:rPr sz="2800" b="1" spc="-15" dirty="0">
                <a:latin typeface="Calibri"/>
                <a:cs typeface="Calibri"/>
              </a:rPr>
              <a:t>ately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15" dirty="0">
                <a:latin typeface="Calibri"/>
                <a:cs typeface="Calibri"/>
              </a:rPr>
              <a:t>str</a:t>
            </a:r>
            <a:r>
              <a:rPr sz="2800" b="1" spc="-5" dirty="0">
                <a:latin typeface="Calibri"/>
                <a:cs typeface="Calibri"/>
              </a:rPr>
              <a:t>o</a:t>
            </a:r>
            <a:r>
              <a:rPr sz="2800" b="1" spc="-15" dirty="0">
                <a:latin typeface="Calibri"/>
                <a:cs typeface="Calibri"/>
              </a:rPr>
              <a:t>ng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20" dirty="0">
                <a:latin typeface="Calibri"/>
                <a:cs typeface="Calibri"/>
              </a:rPr>
              <a:t>c</a:t>
            </a:r>
            <a:r>
              <a:rPr sz="2800" b="1" spc="-25" dirty="0">
                <a:latin typeface="Calibri"/>
                <a:cs typeface="Calibri"/>
              </a:rPr>
              <a:t>w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15" dirty="0">
                <a:latin typeface="Calibri"/>
                <a:cs typeface="Calibri"/>
              </a:rPr>
              <a:t>dye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15" dirty="0">
                <a:latin typeface="Calibri"/>
                <a:cs typeface="Calibri"/>
              </a:rPr>
              <a:t>laser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is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15" dirty="0">
                <a:latin typeface="Calibri"/>
                <a:cs typeface="Calibri"/>
              </a:rPr>
              <a:t>needed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15" dirty="0">
                <a:latin typeface="Calibri"/>
                <a:cs typeface="Calibri"/>
              </a:rPr>
              <a:t>po</a:t>
            </a:r>
            <a:r>
              <a:rPr sz="2800" b="1" spc="-20" dirty="0">
                <a:latin typeface="Calibri"/>
                <a:cs typeface="Calibri"/>
              </a:rPr>
              <a:t>we</a:t>
            </a:r>
            <a:r>
              <a:rPr sz="2800" b="1" spc="55" dirty="0">
                <a:latin typeface="Calibri"/>
                <a:cs typeface="Calibri"/>
              </a:rPr>
              <a:t>r</a:t>
            </a:r>
            <a:r>
              <a:rPr sz="2800" b="1" spc="-10" dirty="0">
                <a:latin typeface="Calibri"/>
                <a:cs typeface="Calibri"/>
              </a:rPr>
              <a:t>-</a:t>
            </a:r>
            <a:r>
              <a:rPr sz="2800" b="1" spc="-10" dirty="0">
                <a:latin typeface="Times New Roman"/>
                <a:cs typeface="Times New Roman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broaden</a:t>
            </a:r>
            <a:r>
              <a:rPr sz="2800" b="1" spc="-80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</a:t>
            </a:r>
            <a:r>
              <a:rPr sz="2800" b="1" spc="-15" dirty="0">
                <a:latin typeface="Calibri"/>
                <a:cs typeface="Calibri"/>
              </a:rPr>
              <a:t>he</a:t>
            </a:r>
            <a:r>
              <a:rPr sz="2800" b="1" spc="-75" dirty="0">
                <a:latin typeface="Times New Roman"/>
                <a:cs typeface="Times New Roman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Na</a:t>
            </a:r>
            <a:r>
              <a:rPr sz="2800" b="1" spc="-65" dirty="0">
                <a:latin typeface="Times New Roman"/>
                <a:cs typeface="Times New Roman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D</a:t>
            </a:r>
            <a:r>
              <a:rPr sz="2800" b="1" spc="-70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l</a:t>
            </a:r>
            <a:r>
              <a:rPr sz="2800" b="1" spc="-5" dirty="0">
                <a:latin typeface="Calibri"/>
                <a:cs typeface="Calibri"/>
              </a:rPr>
              <a:t>i</a:t>
            </a:r>
            <a:r>
              <a:rPr sz="2800" b="1" spc="-15" dirty="0">
                <a:latin typeface="Calibri"/>
                <a:cs typeface="Calibri"/>
              </a:rPr>
              <a:t>ne</a:t>
            </a:r>
            <a:r>
              <a:rPr sz="2800" b="1" spc="-75" dirty="0">
                <a:latin typeface="Times New Roman"/>
                <a:cs typeface="Times New Roman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by</a:t>
            </a:r>
            <a:r>
              <a:rPr sz="2800" b="1" spc="-70" dirty="0">
                <a:latin typeface="Times New Roman"/>
                <a:cs typeface="Times New Roman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half</a:t>
            </a:r>
            <a:r>
              <a:rPr sz="2800" b="1" spc="-65" dirty="0">
                <a:latin typeface="Times New Roman"/>
                <a:cs typeface="Times New Roman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</a:t>
            </a:r>
            <a:r>
              <a:rPr sz="2800" b="1" spc="-70" dirty="0">
                <a:latin typeface="Times New Roman"/>
                <a:cs typeface="Times New Roman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Dopple</a:t>
            </a:r>
            <a:r>
              <a:rPr sz="2800" b="1" spc="-10" dirty="0">
                <a:latin typeface="Calibri"/>
                <a:cs typeface="Calibri"/>
              </a:rPr>
              <a:t>r</a:t>
            </a:r>
            <a:r>
              <a:rPr sz="2800" b="1" spc="-50" dirty="0">
                <a:latin typeface="Times New Roman"/>
                <a:cs typeface="Times New Roman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widt</a:t>
            </a:r>
            <a:r>
              <a:rPr sz="2800" b="1" spc="-15" dirty="0">
                <a:latin typeface="Calibri"/>
                <a:cs typeface="Calibri"/>
              </a:rPr>
              <a:t>h</a:t>
            </a:r>
            <a:r>
              <a:rPr sz="2800" b="1" spc="-65" dirty="0">
                <a:latin typeface="Times New Roman"/>
                <a:cs typeface="Times New Roman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at</a:t>
            </a:r>
            <a:r>
              <a:rPr sz="2800" b="1" spc="-65" dirty="0">
                <a:latin typeface="Times New Roman"/>
                <a:cs typeface="Times New Roman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500</a:t>
            </a:r>
            <a:r>
              <a:rPr sz="2800" b="1" spc="-70" dirty="0">
                <a:latin typeface="Times New Roman"/>
                <a:cs typeface="Times New Roman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K.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814"/>
              </a:spcBef>
            </a:pPr>
            <a:r>
              <a:rPr sz="2800" spc="-15" dirty="0">
                <a:latin typeface="Calibri"/>
                <a:cs typeface="Calibri"/>
              </a:rPr>
              <a:t>---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9622" rIns="0" bIns="0" rtlCol="0">
            <a:spAutoFit/>
          </a:bodyPr>
          <a:lstStyle/>
          <a:p>
            <a:pPr marL="430530">
              <a:lnSpc>
                <a:spcPct val="100000"/>
              </a:lnSpc>
            </a:pPr>
            <a:r>
              <a:rPr spc="-15" dirty="0"/>
              <a:t>Sl</a:t>
            </a:r>
            <a:r>
              <a:rPr spc="-5" dirty="0"/>
              <a:t>i</a:t>
            </a:r>
            <a:r>
              <a:rPr spc="-20" dirty="0"/>
              <a:t>de</a:t>
            </a:r>
            <a:r>
              <a:rPr spc="-5" dirty="0"/>
              <a:t> </a:t>
            </a:r>
            <a:r>
              <a:rPr spc="-20" dirty="0"/>
              <a:t>1</a:t>
            </a:r>
            <a:r>
              <a:rPr spc="-30" dirty="0"/>
              <a:t>5</a:t>
            </a:r>
            <a:r>
              <a:rPr spc="-10" dirty="0"/>
              <a:t>: </a:t>
            </a:r>
            <a:r>
              <a:rPr spc="-25" dirty="0"/>
              <a:t>P</a:t>
            </a:r>
            <a:r>
              <a:rPr spc="-10" dirty="0"/>
              <a:t>r</a:t>
            </a:r>
            <a:r>
              <a:rPr spc="-20" dirty="0"/>
              <a:t>oblem</a:t>
            </a:r>
            <a:r>
              <a:rPr spc="-25" dirty="0"/>
              <a:t> </a:t>
            </a:r>
            <a:r>
              <a:rPr spc="-15" dirty="0"/>
              <a:t>3.4</a:t>
            </a:r>
            <a:r>
              <a:rPr spc="-5" dirty="0"/>
              <a:t> </a:t>
            </a:r>
            <a:r>
              <a:rPr spc="-20" dirty="0">
                <a:latin typeface="Calibri"/>
                <a:cs typeface="Calibri"/>
              </a:rPr>
              <a:t>–</a:t>
            </a:r>
            <a:r>
              <a:rPr dirty="0">
                <a:latin typeface="Calibri"/>
                <a:cs typeface="Calibri"/>
              </a:rPr>
              <a:t> </a:t>
            </a:r>
            <a:r>
              <a:rPr spc="-20" dirty="0"/>
              <a:t>Resona</a:t>
            </a:r>
            <a:r>
              <a:rPr spc="-5" dirty="0"/>
              <a:t>n</a:t>
            </a:r>
            <a:r>
              <a:rPr spc="-25" dirty="0"/>
              <a:t>ce</a:t>
            </a:r>
            <a:r>
              <a:rPr spc="-15" dirty="0"/>
              <a:t> B</a:t>
            </a:r>
            <a:r>
              <a:rPr spc="-10" dirty="0"/>
              <a:t>r</a:t>
            </a:r>
            <a:r>
              <a:rPr spc="-20" dirty="0"/>
              <a:t>oaden</a:t>
            </a:r>
            <a:r>
              <a:rPr spc="-5" dirty="0"/>
              <a:t>i</a:t>
            </a:r>
            <a:r>
              <a:rPr spc="-20" dirty="0"/>
              <a:t>ng</a:t>
            </a:r>
            <a:r>
              <a:rPr spc="-15" dirty="0"/>
              <a:t> of</a:t>
            </a:r>
            <a:r>
              <a:rPr spc="-20" dirty="0"/>
              <a:t> </a:t>
            </a:r>
            <a:r>
              <a:rPr spc="-15" dirty="0"/>
              <a:t>Li</a:t>
            </a:r>
            <a:r>
              <a:rPr spc="-5" dirty="0"/>
              <a:t> </a:t>
            </a:r>
            <a:r>
              <a:rPr spc="-25" dirty="0"/>
              <a:t>D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4154" marR="219710" algn="ctr">
              <a:lnSpc>
                <a:spcPct val="100000"/>
              </a:lnSpc>
            </a:pPr>
            <a:r>
              <a:rPr sz="3400" b="1" u="heavy" spc="-15" dirty="0">
                <a:solidFill>
                  <a:srgbClr val="0000FF"/>
                </a:solidFill>
                <a:latin typeface="Calibri"/>
                <a:cs typeface="Calibri"/>
              </a:rPr>
              <a:t>(670.8</a:t>
            </a:r>
            <a:r>
              <a:rPr sz="3400" b="1" u="heavy" spc="-3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u="heavy" spc="-10" dirty="0">
                <a:solidFill>
                  <a:srgbClr val="0000FF"/>
                </a:solidFill>
                <a:latin typeface="Calibri"/>
                <a:cs typeface="Calibri"/>
              </a:rPr>
              <a:t>n</a:t>
            </a:r>
            <a:r>
              <a:rPr sz="3400" b="1" u="heavy" spc="-25" dirty="0">
                <a:solidFill>
                  <a:srgbClr val="0000FF"/>
                </a:solidFill>
                <a:latin typeface="Calibri"/>
                <a:cs typeface="Calibri"/>
              </a:rPr>
              <a:t>m)</a:t>
            </a:r>
            <a:endParaRPr sz="3400">
              <a:latin typeface="Calibri"/>
              <a:cs typeface="Calibri"/>
            </a:endParaRPr>
          </a:p>
          <a:p>
            <a:pPr marL="462280" marR="5080" indent="-228600">
              <a:lnSpc>
                <a:spcPct val="126800"/>
              </a:lnSpc>
              <a:spcBef>
                <a:spcPts val="1295"/>
              </a:spcBef>
              <a:buFont typeface="Symbol"/>
              <a:buChar char=""/>
              <a:tabLst>
                <a:tab pos="462915" algn="l"/>
                <a:tab pos="5038090" algn="l"/>
                <a:tab pos="6852920" algn="l"/>
              </a:tabLst>
            </a:pPr>
            <a:r>
              <a:rPr spc="-15" dirty="0"/>
              <a:t>Interact</a:t>
            </a:r>
            <a:r>
              <a:rPr spc="-5" dirty="0"/>
              <a:t>i</a:t>
            </a:r>
            <a:r>
              <a:rPr spc="-20" dirty="0"/>
              <a:t>o</a:t>
            </a:r>
            <a:r>
              <a:rPr spc="-15" dirty="0"/>
              <a:t>n</a:t>
            </a:r>
            <a:r>
              <a:rPr spc="340" dirty="0">
                <a:latin typeface="Times New Roman"/>
                <a:cs typeface="Times New Roman"/>
              </a:rPr>
              <a:t> </a:t>
            </a:r>
            <a:r>
              <a:rPr spc="-20" dirty="0"/>
              <a:t>p</a:t>
            </a:r>
            <a:r>
              <a:rPr spc="-10" dirty="0"/>
              <a:t>o</a:t>
            </a:r>
            <a:r>
              <a:rPr spc="-15" dirty="0"/>
              <a:t>tenti</a:t>
            </a:r>
            <a:r>
              <a:rPr spc="-5" dirty="0"/>
              <a:t>a</a:t>
            </a:r>
            <a:r>
              <a:rPr dirty="0"/>
              <a:t>l</a:t>
            </a:r>
            <a:r>
              <a:rPr spc="345" dirty="0">
                <a:latin typeface="Times New Roman"/>
                <a:cs typeface="Times New Roman"/>
              </a:rPr>
              <a:t> </a:t>
            </a:r>
            <a:r>
              <a:rPr spc="-20" dirty="0"/>
              <a:t>betwee</a:t>
            </a:r>
            <a:r>
              <a:rPr spc="-15" dirty="0"/>
              <a:t>n</a:t>
            </a:r>
            <a:r>
              <a:rPr dirty="0">
                <a:latin typeface="Times New Roman"/>
                <a:cs typeface="Times New Roman"/>
              </a:rPr>
              <a:t>	</a:t>
            </a:r>
            <a:r>
              <a:rPr dirty="0"/>
              <a:t>i</a:t>
            </a:r>
            <a:r>
              <a:rPr spc="-20" dirty="0"/>
              <a:t>dent</a:t>
            </a:r>
            <a:r>
              <a:rPr spc="-5" dirty="0"/>
              <a:t>i</a:t>
            </a:r>
            <a:r>
              <a:rPr spc="-15" dirty="0"/>
              <a:t>c</a:t>
            </a:r>
            <a:r>
              <a:rPr spc="-10" dirty="0"/>
              <a:t>a</a:t>
            </a:r>
            <a:r>
              <a:rPr dirty="0"/>
              <a:t>l</a:t>
            </a:r>
            <a:r>
              <a:rPr spc="345" dirty="0">
                <a:latin typeface="Times New Roman"/>
                <a:cs typeface="Times New Roman"/>
              </a:rPr>
              <a:t> </a:t>
            </a:r>
            <a:r>
              <a:rPr spc="-20" dirty="0"/>
              <a:t>o</a:t>
            </a:r>
            <a:r>
              <a:rPr spc="-10" dirty="0"/>
              <a:t>r</a:t>
            </a:r>
            <a:r>
              <a:rPr dirty="0">
                <a:latin typeface="Times New Roman"/>
                <a:cs typeface="Times New Roman"/>
              </a:rPr>
              <a:t>	</a:t>
            </a:r>
            <a:r>
              <a:rPr spc="-20" dirty="0"/>
              <a:t>po</a:t>
            </a:r>
            <a:r>
              <a:rPr spc="-10" dirty="0"/>
              <a:t>lar</a:t>
            </a:r>
            <a:r>
              <a:rPr spc="-5" dirty="0"/>
              <a:t>i</a:t>
            </a:r>
            <a:r>
              <a:rPr spc="-10" dirty="0"/>
              <a:t>z</a:t>
            </a:r>
            <a:r>
              <a:rPr spc="-15" dirty="0"/>
              <a:t>able</a:t>
            </a:r>
            <a:r>
              <a:rPr spc="345" dirty="0">
                <a:latin typeface="Times New Roman"/>
                <a:cs typeface="Times New Roman"/>
              </a:rPr>
              <a:t> </a:t>
            </a:r>
            <a:r>
              <a:rPr spc="-15" dirty="0"/>
              <a:t>atoms</a:t>
            </a:r>
            <a:r>
              <a:rPr spc="335" dirty="0">
                <a:latin typeface="Times New Roman"/>
                <a:cs typeface="Times New Roman"/>
              </a:rPr>
              <a:t> </a:t>
            </a:r>
            <a:r>
              <a:rPr dirty="0"/>
              <a:t>i</a:t>
            </a:r>
            <a:r>
              <a:rPr spc="-15" dirty="0"/>
              <a:t>n</a:t>
            </a:r>
            <a:r>
              <a:rPr spc="340" dirty="0">
                <a:latin typeface="Times New Roman"/>
                <a:cs typeface="Times New Roman"/>
              </a:rPr>
              <a:t> </a:t>
            </a:r>
            <a:r>
              <a:rPr spc="-15" dirty="0"/>
              <a:t>an</a:t>
            </a:r>
            <a:r>
              <a:rPr spc="-10" dirty="0">
                <a:latin typeface="Times New Roman"/>
                <a:cs typeface="Times New Roman"/>
              </a:rPr>
              <a:t> </a:t>
            </a:r>
            <a:r>
              <a:rPr spc="-15" dirty="0"/>
              <a:t>exc</a:t>
            </a:r>
            <a:r>
              <a:rPr spc="-5" dirty="0"/>
              <a:t>i</a:t>
            </a:r>
            <a:r>
              <a:rPr spc="-15" dirty="0"/>
              <a:t>ted</a:t>
            </a:r>
            <a:r>
              <a:rPr spc="-70" dirty="0">
                <a:latin typeface="Times New Roman"/>
                <a:cs typeface="Times New Roman"/>
              </a:rPr>
              <a:t> </a:t>
            </a:r>
            <a:r>
              <a:rPr spc="-15" dirty="0"/>
              <a:t>resonance</a:t>
            </a:r>
            <a:r>
              <a:rPr spc="-85" dirty="0">
                <a:latin typeface="Times New Roman"/>
                <a:cs typeface="Times New Roman"/>
              </a:rPr>
              <a:t> </a:t>
            </a:r>
            <a:r>
              <a:rPr spc="-10" dirty="0"/>
              <a:t>t</a:t>
            </a:r>
            <a:r>
              <a:rPr spc="-5" dirty="0"/>
              <a:t>r</a:t>
            </a:r>
            <a:r>
              <a:rPr spc="-15" dirty="0"/>
              <a:t>ansit</a:t>
            </a:r>
            <a:r>
              <a:rPr spc="-5" dirty="0"/>
              <a:t>i</a:t>
            </a:r>
            <a:r>
              <a:rPr spc="-20" dirty="0"/>
              <a:t>on: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292979" y="3822143"/>
            <a:ext cx="1083310" cy="3975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70" dirty="0">
                <a:latin typeface="Cambria Math"/>
                <a:cs typeface="Cambria Math"/>
              </a:rPr>
              <a:t>𝑉</a:t>
            </a:r>
            <a:r>
              <a:rPr sz="4200" spc="-22" baseline="2976" dirty="0">
                <a:latin typeface="Cambria Math"/>
                <a:cs typeface="Cambria Math"/>
              </a:rPr>
              <a:t>(</a:t>
            </a:r>
            <a:r>
              <a:rPr sz="2800" spc="25" dirty="0">
                <a:latin typeface="Cambria Math"/>
                <a:cs typeface="Cambria Math"/>
              </a:rPr>
              <a:t>𝑟</a:t>
            </a:r>
            <a:r>
              <a:rPr sz="4200" spc="-22" baseline="2976" dirty="0">
                <a:latin typeface="Cambria Math"/>
                <a:cs typeface="Cambria Math"/>
              </a:rPr>
              <a:t>)</a:t>
            </a:r>
            <a:r>
              <a:rPr sz="4200" spc="232" baseline="2976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∼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524634" y="3569159"/>
            <a:ext cx="22225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0" dirty="0">
                <a:latin typeface="Cambria Math"/>
                <a:cs typeface="Cambria Math"/>
              </a:rPr>
              <a:t>1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449957" y="4049754"/>
            <a:ext cx="358775" cy="4089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200" spc="150" baseline="-16865" dirty="0">
                <a:latin typeface="Cambria Math"/>
                <a:cs typeface="Cambria Math"/>
              </a:rPr>
              <a:t>𝑟</a:t>
            </a:r>
            <a:r>
              <a:rPr sz="2000" spc="40" dirty="0">
                <a:latin typeface="Cambria Math"/>
                <a:cs typeface="Cambria Math"/>
              </a:rPr>
              <a:t>3</a:t>
            </a:r>
            <a:endParaRPr sz="2000">
              <a:latin typeface="Cambria Math"/>
              <a:cs typeface="Cambria Math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462643" y="4026539"/>
            <a:ext cx="347980" cy="0"/>
          </a:xfrm>
          <a:custGeom>
            <a:avLst/>
            <a:gdLst/>
            <a:ahLst/>
            <a:cxnLst/>
            <a:rect l="l" t="t" r="r" b="b"/>
            <a:pathLst>
              <a:path w="347979">
                <a:moveTo>
                  <a:pt x="0" y="0"/>
                </a:moveTo>
                <a:lnTo>
                  <a:pt x="347471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6798950" y="3838899"/>
            <a:ext cx="9842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30300" y="4637971"/>
            <a:ext cx="6644005" cy="4057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Font typeface="Symbol"/>
              <a:buChar char=""/>
              <a:tabLst>
                <a:tab pos="241935" algn="l"/>
              </a:tabLst>
            </a:pPr>
            <a:r>
              <a:rPr sz="2800" spc="-15" dirty="0">
                <a:latin typeface="Calibri"/>
                <a:cs typeface="Calibri"/>
              </a:rPr>
              <a:t>Result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5" dirty="0">
                <a:latin typeface="Calibri"/>
                <a:cs typeface="Calibri"/>
              </a:rPr>
              <a:t>i</a:t>
            </a:r>
            <a:r>
              <a:rPr sz="2800" spc="-25" dirty="0">
                <a:latin typeface="Calibri"/>
                <a:cs typeface="Calibri"/>
              </a:rPr>
              <a:t>new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dt</a:t>
            </a:r>
            <a:r>
              <a:rPr sz="2800" spc="-15" dirty="0">
                <a:latin typeface="Calibri"/>
                <a:cs typeface="Calibri"/>
              </a:rPr>
              <a:t>h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(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mpact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pprox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matio</a:t>
            </a:r>
            <a:r>
              <a:rPr sz="2800" spc="-20" dirty="0">
                <a:latin typeface="Calibri"/>
                <a:cs typeface="Calibri"/>
              </a:rPr>
              <a:t>n):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26054" y="1238318"/>
            <a:ext cx="87185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593090" algn="l"/>
              </a:tabLst>
            </a:pPr>
            <a:r>
              <a:rPr sz="2800" spc="-30" dirty="0">
                <a:latin typeface="Cambria Math"/>
                <a:cs typeface="Cambria Math"/>
              </a:rPr>
              <a:t>𝛾	</a:t>
            </a:r>
            <a:r>
              <a:rPr sz="2800" spc="-25" dirty="0">
                <a:latin typeface="Cambria Math"/>
                <a:cs typeface="Cambria Math"/>
              </a:rPr>
              <a:t>=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878454" y="1396868"/>
            <a:ext cx="340360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res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001643" y="915765"/>
            <a:ext cx="1036955" cy="4845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45" dirty="0">
                <a:latin typeface="Cambria Math"/>
                <a:cs typeface="Cambria Math"/>
              </a:rPr>
              <a:t>𝑁</a:t>
            </a:r>
            <a:r>
              <a:rPr sz="2800" spc="110" dirty="0">
                <a:latin typeface="Cambria Math"/>
                <a:cs typeface="Cambria Math"/>
              </a:rPr>
              <a:t>𝑒</a:t>
            </a:r>
            <a:r>
              <a:rPr sz="3000" spc="232" baseline="29166" dirty="0">
                <a:latin typeface="Cambria Math"/>
                <a:cs typeface="Cambria Math"/>
              </a:rPr>
              <a:t>2</a:t>
            </a:r>
            <a:r>
              <a:rPr sz="2800" spc="-480" dirty="0">
                <a:latin typeface="Cambria Math"/>
                <a:cs typeface="Cambria Math"/>
              </a:rPr>
              <a:t>𝑓</a:t>
            </a:r>
            <a:r>
              <a:rPr sz="3000" spc="300" baseline="-16666" dirty="0">
                <a:latin typeface="Cambria Math"/>
                <a:cs typeface="Cambria Math"/>
              </a:rPr>
              <a:t>𝑖𝑘</a:t>
            </a:r>
            <a:endParaRPr sz="3000" baseline="-16666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670935" y="1477586"/>
            <a:ext cx="145732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747395" algn="l"/>
                <a:tab pos="1186180" algn="l"/>
              </a:tabLst>
            </a:pPr>
            <a:r>
              <a:rPr sz="2800" spc="-25" dirty="0">
                <a:latin typeface="Cambria Math"/>
                <a:cs typeface="Cambria Math"/>
              </a:rPr>
              <a:t>4</a:t>
            </a:r>
            <a:r>
              <a:rPr sz="2800" spc="35" dirty="0">
                <a:latin typeface="Cambria Math"/>
                <a:cs typeface="Cambria Math"/>
              </a:rPr>
              <a:t>𝜋</a:t>
            </a:r>
            <a:r>
              <a:rPr sz="2800" spc="-30" dirty="0">
                <a:latin typeface="Cambria Math"/>
                <a:cs typeface="Cambria Math"/>
              </a:rPr>
              <a:t>𝜀</a:t>
            </a:r>
            <a:r>
              <a:rPr sz="2800" dirty="0">
                <a:latin typeface="Cambria Math"/>
                <a:cs typeface="Cambria Math"/>
              </a:rPr>
              <a:t>	</a:t>
            </a:r>
            <a:r>
              <a:rPr sz="2800" spc="-30" dirty="0">
                <a:latin typeface="Cambria Math"/>
                <a:cs typeface="Cambria Math"/>
              </a:rPr>
              <a:t>𝑚</a:t>
            </a:r>
            <a:r>
              <a:rPr sz="2800" dirty="0">
                <a:latin typeface="Cambria Math"/>
                <a:cs typeface="Cambria Math"/>
              </a:rPr>
              <a:t>	</a:t>
            </a:r>
            <a:r>
              <a:rPr sz="2800" spc="-30" dirty="0">
                <a:latin typeface="Cambria Math"/>
                <a:cs typeface="Cambria Math"/>
              </a:rPr>
              <a:t>𝜔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242697" y="1628998"/>
            <a:ext cx="1129665" cy="2876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472440" algn="l"/>
                <a:tab pos="871855" algn="l"/>
              </a:tabLst>
            </a:pPr>
            <a:r>
              <a:rPr sz="2000" spc="40" dirty="0">
                <a:latin typeface="Cambria Math"/>
                <a:cs typeface="Cambria Math"/>
              </a:rPr>
              <a:t>0	</a:t>
            </a:r>
            <a:r>
              <a:rPr sz="2000" spc="40" dirty="0">
                <a:latin typeface="Calibri"/>
                <a:cs typeface="Calibri"/>
              </a:rPr>
              <a:t>e	</a:t>
            </a:r>
            <a:r>
              <a:rPr sz="2000" spc="200" dirty="0">
                <a:latin typeface="Cambria Math"/>
                <a:cs typeface="Cambria Math"/>
              </a:rPr>
              <a:t>𝑖𝑘</a:t>
            </a:r>
            <a:endParaRPr sz="2000">
              <a:latin typeface="Cambria Math"/>
              <a:cs typeface="Cambria Math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683636" y="1425946"/>
            <a:ext cx="1695450" cy="0"/>
          </a:xfrm>
          <a:custGeom>
            <a:avLst/>
            <a:gdLst/>
            <a:ahLst/>
            <a:cxnLst/>
            <a:rect l="l" t="t" r="r" b="b"/>
            <a:pathLst>
              <a:path w="1695450">
                <a:moveTo>
                  <a:pt x="0" y="0"/>
                </a:moveTo>
                <a:lnTo>
                  <a:pt x="1694950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7367403" y="1238318"/>
            <a:ext cx="9842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10" dirty="0">
                <a:latin typeface="Cambria Math"/>
                <a:cs typeface="Cambria Math"/>
              </a:rPr>
              <a:t>,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01700" y="2117340"/>
            <a:ext cx="7219950" cy="37826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15" dirty="0">
                <a:latin typeface="Calibri"/>
                <a:cs typeface="Calibri"/>
              </a:rPr>
              <a:t>where</a:t>
            </a:r>
            <a:endParaRPr sz="2800">
              <a:latin typeface="Calibri"/>
              <a:cs typeface="Calibri"/>
            </a:endParaRPr>
          </a:p>
          <a:p>
            <a:pPr marL="469900" indent="-228600">
              <a:lnSpc>
                <a:spcPct val="100000"/>
              </a:lnSpc>
              <a:spcBef>
                <a:spcPts val="1964"/>
              </a:spcBef>
              <a:buFont typeface="Symbol"/>
              <a:buChar char=""/>
              <a:tabLst>
                <a:tab pos="470534" algn="l"/>
              </a:tabLst>
            </a:pPr>
            <a:r>
              <a:rPr sz="2800" spc="-30" dirty="0">
                <a:latin typeface="Cambria Math"/>
                <a:cs typeface="Cambria Math"/>
              </a:rPr>
              <a:t>𝑁</a:t>
            </a:r>
            <a:r>
              <a:rPr sz="2800" spc="95" dirty="0">
                <a:latin typeface="Cambria Math"/>
                <a:cs typeface="Cambria Math"/>
              </a:rPr>
              <a:t> </a:t>
            </a:r>
            <a:r>
              <a:rPr sz="2800" spc="-15" dirty="0">
                <a:latin typeface="Calibri"/>
                <a:cs typeface="Calibri"/>
              </a:rPr>
              <a:t>=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libri"/>
                <a:cs typeface="Calibri"/>
              </a:rPr>
              <a:t>numbe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dens</a:t>
            </a:r>
            <a:r>
              <a:rPr sz="2800" spc="-10" dirty="0">
                <a:latin typeface="Calibri"/>
                <a:cs typeface="Calibri"/>
              </a:rPr>
              <a:t>ity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f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pertu</a:t>
            </a:r>
            <a:r>
              <a:rPr sz="2800" spc="0" dirty="0">
                <a:latin typeface="Calibri"/>
                <a:cs typeface="Calibri"/>
              </a:rPr>
              <a:t>r</a:t>
            </a:r>
            <a:r>
              <a:rPr sz="2800" spc="-20" dirty="0">
                <a:latin typeface="Calibri"/>
                <a:cs typeface="Calibri"/>
              </a:rPr>
              <a:t>ber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libri"/>
                <a:cs typeface="Calibri"/>
              </a:rPr>
              <a:t>(</a:t>
            </a:r>
            <a:r>
              <a:rPr sz="2800" spc="-15" dirty="0">
                <a:latin typeface="Calibri"/>
                <a:cs typeface="Calibri"/>
              </a:rPr>
              <a:t>c</a:t>
            </a:r>
            <a:r>
              <a:rPr sz="2800" spc="-5" dirty="0">
                <a:latin typeface="Calibri"/>
                <a:cs typeface="Calibri"/>
              </a:rPr>
              <a:t>m</a:t>
            </a:r>
            <a:r>
              <a:rPr sz="3000" spc="-60" baseline="29166" dirty="0">
                <a:latin typeface="Cambria Math"/>
                <a:cs typeface="Cambria Math"/>
              </a:rPr>
              <a:t>−</a:t>
            </a:r>
            <a:r>
              <a:rPr sz="3000" spc="195" baseline="29166" dirty="0">
                <a:latin typeface="Cambria Math"/>
                <a:cs typeface="Cambria Math"/>
              </a:rPr>
              <a:t>3</a:t>
            </a:r>
            <a:r>
              <a:rPr sz="2800" spc="-10" dirty="0">
                <a:latin typeface="Calibri"/>
                <a:cs typeface="Calibri"/>
              </a:rPr>
              <a:t>).</a:t>
            </a:r>
            <a:endParaRPr sz="2800">
              <a:latin typeface="Calibri"/>
              <a:cs typeface="Calibri"/>
            </a:endParaRPr>
          </a:p>
          <a:p>
            <a:pPr marL="469900" indent="-228600">
              <a:lnSpc>
                <a:spcPct val="100000"/>
              </a:lnSpc>
              <a:spcBef>
                <a:spcPts val="1970"/>
              </a:spcBef>
              <a:buFont typeface="Symbol"/>
              <a:buChar char=""/>
              <a:tabLst>
                <a:tab pos="470534" algn="l"/>
              </a:tabLst>
            </a:pPr>
            <a:r>
              <a:rPr sz="2800" spc="-30" dirty="0">
                <a:latin typeface="Cambria Math"/>
                <a:cs typeface="Cambria Math"/>
              </a:rPr>
              <a:t>𝑒</a:t>
            </a:r>
            <a:r>
              <a:rPr sz="2800" spc="85" dirty="0">
                <a:latin typeface="Cambria Math"/>
                <a:cs typeface="Cambria Math"/>
              </a:rPr>
              <a:t> </a:t>
            </a:r>
            <a:r>
              <a:rPr sz="2800" spc="-15" dirty="0">
                <a:latin typeface="Calibri"/>
                <a:cs typeface="Calibri"/>
              </a:rPr>
              <a:t>=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elemen</a:t>
            </a:r>
            <a:r>
              <a:rPr sz="2800" spc="-5" dirty="0">
                <a:latin typeface="Calibri"/>
                <a:cs typeface="Calibri"/>
              </a:rPr>
              <a:t>t</a:t>
            </a:r>
            <a:r>
              <a:rPr sz="2800" spc="-15" dirty="0">
                <a:latin typeface="Calibri"/>
                <a:cs typeface="Calibri"/>
              </a:rPr>
              <a:t>ary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charge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60</a:t>
            </a:r>
            <a:r>
              <a:rPr sz="2800" spc="-20" dirty="0">
                <a:latin typeface="Cambria Math"/>
                <a:cs typeface="Cambria Math"/>
              </a:rPr>
              <a:t>2</a:t>
            </a:r>
            <a:r>
              <a:rPr sz="2800" spc="2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10" dirty="0">
                <a:latin typeface="Cambria Math"/>
                <a:cs typeface="Cambria Math"/>
              </a:rPr>
              <a:t>0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30" baseline="29166" dirty="0">
                <a:latin typeface="Cambria Math"/>
                <a:cs typeface="Cambria Math"/>
              </a:rPr>
              <a:t>19</a:t>
            </a:r>
            <a:r>
              <a:rPr sz="3000" spc="217" baseline="29166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libri"/>
                <a:cs typeface="Calibri"/>
              </a:rPr>
              <a:t>C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469900" indent="-228600">
              <a:lnSpc>
                <a:spcPct val="100000"/>
              </a:lnSpc>
              <a:spcBef>
                <a:spcPts val="1955"/>
              </a:spcBef>
              <a:buFont typeface="Symbol"/>
              <a:buChar char=""/>
              <a:tabLst>
                <a:tab pos="470534" algn="l"/>
              </a:tabLst>
            </a:pPr>
            <a:r>
              <a:rPr sz="2800" spc="-480" dirty="0">
                <a:latin typeface="Cambria Math"/>
                <a:cs typeface="Cambria Math"/>
              </a:rPr>
              <a:t>𝑓</a:t>
            </a:r>
            <a:r>
              <a:rPr sz="3000" spc="300" baseline="-16666" dirty="0">
                <a:latin typeface="Cambria Math"/>
                <a:cs typeface="Cambria Math"/>
              </a:rPr>
              <a:t>𝑖𝑘</a:t>
            </a:r>
            <a:r>
              <a:rPr sz="3000" baseline="-16666" dirty="0">
                <a:latin typeface="Cambria Math"/>
                <a:cs typeface="Cambria Math"/>
              </a:rPr>
              <a:t> </a:t>
            </a:r>
            <a:r>
              <a:rPr sz="3000" spc="97" baseline="-16666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7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0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6</a:t>
            </a:r>
            <a:r>
              <a:rPr sz="2800" spc="-20" dirty="0">
                <a:latin typeface="Cambria Math"/>
                <a:cs typeface="Cambria Math"/>
              </a:rPr>
              <a:t>5</a:t>
            </a:r>
            <a:r>
              <a:rPr sz="2800" spc="20" dirty="0">
                <a:latin typeface="Cambria Math"/>
                <a:cs typeface="Cambria Math"/>
              </a:rPr>
              <a:t> </a:t>
            </a:r>
            <a:r>
              <a:rPr sz="2800" spc="-15" dirty="0">
                <a:latin typeface="Calibri"/>
                <a:cs typeface="Calibri"/>
              </a:rPr>
              <a:t>=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os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dirty="0">
                <a:latin typeface="Calibri"/>
                <a:cs typeface="Calibri"/>
              </a:rPr>
              <a:t>ill</a:t>
            </a:r>
            <a:r>
              <a:rPr sz="2800" spc="-15" dirty="0">
                <a:latin typeface="Calibri"/>
                <a:cs typeface="Calibri"/>
              </a:rPr>
              <a:t>ator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strengt</a:t>
            </a:r>
            <a:r>
              <a:rPr sz="2800" spc="-15" dirty="0">
                <a:latin typeface="Calibri"/>
                <a:cs typeface="Calibri"/>
              </a:rPr>
              <a:t>h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f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the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L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D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Calibri"/>
                <a:cs typeface="Calibri"/>
              </a:rPr>
              <a:t>l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ne.</a:t>
            </a:r>
            <a:endParaRPr sz="28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1970"/>
              </a:spcBef>
            </a:pPr>
            <a:r>
              <a:rPr sz="2800" spc="-15" dirty="0">
                <a:latin typeface="Symbol"/>
                <a:cs typeface="Symbol"/>
              </a:rPr>
              <a:t></a:t>
            </a:r>
            <a:r>
              <a:rPr sz="2800" spc="-185" dirty="0">
                <a:latin typeface="Times New Roman"/>
                <a:cs typeface="Times New Roman"/>
              </a:rPr>
              <a:t> </a:t>
            </a:r>
            <a:r>
              <a:rPr sz="2800" spc="-35" dirty="0">
                <a:latin typeface="Cambria Math"/>
                <a:cs typeface="Cambria Math"/>
              </a:rPr>
              <a:t>𝑚</a:t>
            </a:r>
            <a:r>
              <a:rPr sz="3000" baseline="-16666" dirty="0">
                <a:latin typeface="Calibri"/>
                <a:cs typeface="Calibri"/>
              </a:rPr>
              <a:t>e </a:t>
            </a:r>
            <a:r>
              <a:rPr sz="3000" spc="-15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9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10</a:t>
            </a:r>
            <a:r>
              <a:rPr sz="2800" spc="-20" dirty="0">
                <a:latin typeface="Cambria Math"/>
                <a:cs typeface="Cambria Math"/>
              </a:rPr>
              <a:t>9</a:t>
            </a:r>
            <a:r>
              <a:rPr sz="2800" spc="2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5" dirty="0">
                <a:latin typeface="Cambria Math"/>
                <a:cs typeface="Cambria Math"/>
              </a:rPr>
              <a:t>0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60" baseline="29166" dirty="0">
                <a:latin typeface="Cambria Math"/>
                <a:cs typeface="Cambria Math"/>
              </a:rPr>
              <a:t>31</a:t>
            </a:r>
            <a:r>
              <a:rPr sz="3000" spc="202" baseline="29166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k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  <a:p>
            <a:pPr marL="241300">
              <a:lnSpc>
                <a:spcPct val="100000"/>
              </a:lnSpc>
              <a:spcBef>
                <a:spcPts val="1800"/>
              </a:spcBef>
            </a:pPr>
            <a:r>
              <a:rPr sz="2800" spc="-15" dirty="0">
                <a:latin typeface="Symbol"/>
                <a:cs typeface="Symbol"/>
              </a:rPr>
              <a:t></a:t>
            </a:r>
            <a:r>
              <a:rPr sz="2800" spc="-185" dirty="0">
                <a:latin typeface="Times New Roman"/>
                <a:cs typeface="Times New Roman"/>
              </a:rPr>
              <a:t> </a:t>
            </a:r>
            <a:r>
              <a:rPr sz="2800" spc="-35" dirty="0">
                <a:latin typeface="Cambria Math"/>
                <a:cs typeface="Cambria Math"/>
              </a:rPr>
              <a:t>𝜔</a:t>
            </a:r>
            <a:r>
              <a:rPr sz="3000" spc="300" baseline="-16666" dirty="0">
                <a:latin typeface="Cambria Math"/>
                <a:cs typeface="Cambria Math"/>
              </a:rPr>
              <a:t>𝑖𝑘</a:t>
            </a:r>
            <a:r>
              <a:rPr sz="3000" baseline="-16666" dirty="0">
                <a:latin typeface="Cambria Math"/>
                <a:cs typeface="Cambria Math"/>
              </a:rPr>
              <a:t> </a:t>
            </a:r>
            <a:r>
              <a:rPr sz="3000" spc="97" baseline="-16666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2𝜋</a:t>
            </a:r>
            <a:r>
              <a:rPr sz="2800" spc="55" dirty="0">
                <a:latin typeface="Cambria Math"/>
                <a:cs typeface="Cambria Math"/>
              </a:rPr>
              <a:t>𝑐</a:t>
            </a:r>
            <a:r>
              <a:rPr sz="2800" spc="-5" dirty="0">
                <a:latin typeface="Cambria Math"/>
                <a:cs typeface="Cambria Math"/>
              </a:rPr>
              <a:t>/</a:t>
            </a:r>
            <a:r>
              <a:rPr sz="2800" spc="0" dirty="0">
                <a:latin typeface="Cambria Math"/>
                <a:cs typeface="Cambria Math"/>
              </a:rPr>
              <a:t>𝜆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968684"/>
            <a:ext cx="4894580" cy="23768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69900" indent="-228600">
              <a:lnSpc>
                <a:spcPct val="100000"/>
              </a:lnSpc>
              <a:buFont typeface="Symbol"/>
              <a:buChar char=""/>
              <a:tabLst>
                <a:tab pos="470534" algn="l"/>
              </a:tabLst>
            </a:pPr>
            <a:r>
              <a:rPr sz="2800" spc="-20" dirty="0">
                <a:latin typeface="Calibri"/>
                <a:cs typeface="Calibri"/>
              </a:rPr>
              <a:t>T</a:t>
            </a:r>
            <a:r>
              <a:rPr sz="2800" spc="-15" dirty="0">
                <a:latin typeface="Calibri"/>
                <a:cs typeface="Calibri"/>
              </a:rPr>
              <a:t>wo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environments: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800"/>
              </a:spcBef>
              <a:buFont typeface="Calibri"/>
              <a:buAutoNum type="arabicPeriod"/>
              <a:tabLst>
                <a:tab pos="362585" algn="l"/>
              </a:tabLst>
            </a:pPr>
            <a:r>
              <a:rPr sz="2800" spc="-20" dirty="0">
                <a:latin typeface="Calibri"/>
                <a:cs typeface="Calibri"/>
              </a:rPr>
              <a:t>L</a:t>
            </a:r>
            <a:r>
              <a:rPr sz="2800" spc="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–</a:t>
            </a:r>
            <a:r>
              <a:rPr sz="2800" spc="-15" dirty="0">
                <a:latin typeface="Calibri"/>
                <a:cs typeface="Calibri"/>
              </a:rPr>
              <a:t>Ar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at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1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ba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Ar.</a:t>
            </a:r>
            <a:endParaRPr sz="2800">
              <a:latin typeface="Calibri"/>
              <a:cs typeface="Calibri"/>
            </a:endParaRPr>
          </a:p>
          <a:p>
            <a:pPr marL="12700" marR="5080">
              <a:lnSpc>
                <a:spcPts val="5180"/>
              </a:lnSpc>
              <a:spcBef>
                <a:spcPts val="470"/>
              </a:spcBef>
              <a:buFont typeface="Calibri"/>
              <a:buAutoNum type="arabicPeriod"/>
              <a:tabLst>
                <a:tab pos="362585" algn="l"/>
                <a:tab pos="1456690" algn="l"/>
                <a:tab pos="3396615" algn="l"/>
              </a:tabLst>
            </a:pPr>
            <a:r>
              <a:rPr sz="2800" spc="-20" dirty="0">
                <a:latin typeface="Calibri"/>
                <a:cs typeface="Calibri"/>
              </a:rPr>
              <a:t>L</a:t>
            </a:r>
            <a:r>
              <a:rPr sz="2800" spc="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–L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at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1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mbar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L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vapor.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[IMAGE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REQU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RE</a:t>
            </a:r>
            <a:r>
              <a:rPr sz="2800" spc="-40" dirty="0">
                <a:latin typeface="Calibri"/>
                <a:cs typeface="Calibri"/>
              </a:rPr>
              <a:t>D</a:t>
            </a:r>
            <a:r>
              <a:rPr sz="2800" spc="-10" dirty="0">
                <a:latin typeface="Calibri"/>
                <a:cs typeface="Calibri"/>
              </a:rPr>
              <a:t>: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Sch</a:t>
            </a:r>
            <a:r>
              <a:rPr sz="2800" spc="-5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m</a:t>
            </a:r>
            <a:r>
              <a:rPr sz="2800" spc="-15" dirty="0">
                <a:latin typeface="Calibri"/>
                <a:cs typeface="Calibri"/>
              </a:rPr>
              <a:t>at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c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109141" y="2964684"/>
            <a:ext cx="517906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552575" algn="l"/>
                <a:tab pos="3181350" algn="l"/>
              </a:tabLst>
            </a:pPr>
            <a:r>
              <a:rPr sz="2800" spc="-25" dirty="0">
                <a:latin typeface="Calibri"/>
                <a:cs typeface="Calibri"/>
              </a:rPr>
              <a:t>show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reso</a:t>
            </a:r>
            <a:r>
              <a:rPr sz="2800" spc="-20" dirty="0">
                <a:latin typeface="Calibri"/>
                <a:cs typeface="Calibri"/>
              </a:rPr>
              <a:t>nan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d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po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spc="25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–d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po</a:t>
            </a:r>
            <a:r>
              <a:rPr sz="2800" spc="0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e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1700" y="3507490"/>
            <a:ext cx="8895715" cy="1037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nteract</a:t>
            </a:r>
            <a:r>
              <a:rPr sz="2800" spc="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betwe</a:t>
            </a:r>
            <a:r>
              <a:rPr sz="2800" dirty="0">
                <a:latin typeface="Calibri"/>
                <a:cs typeface="Calibri"/>
              </a:rPr>
              <a:t>e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two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L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atoms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d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po</a:t>
            </a:r>
            <a:r>
              <a:rPr sz="2800" spc="-10" dirty="0">
                <a:latin typeface="Calibri"/>
                <a:cs typeface="Calibri"/>
              </a:rPr>
              <a:t>lar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zable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Ar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atom.]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810"/>
              </a:spcBef>
            </a:pPr>
            <a:r>
              <a:rPr sz="2800" spc="-15" dirty="0">
                <a:latin typeface="Calibri"/>
                <a:cs typeface="Calibri"/>
              </a:rPr>
              <a:t>---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15288" y="990563"/>
            <a:ext cx="7359015" cy="5022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5974715" algn="l"/>
              </a:tabLst>
            </a:pPr>
            <a:r>
              <a:rPr sz="3400" b="1" u="heavy" spc="-15" dirty="0">
                <a:solidFill>
                  <a:srgbClr val="0000FF"/>
                </a:solidFill>
                <a:latin typeface="Calibri"/>
                <a:cs typeface="Calibri"/>
              </a:rPr>
              <a:t>Sl</a:t>
            </a:r>
            <a:r>
              <a:rPr sz="3400" b="1" u="heavy" spc="-5" dirty="0">
                <a:solidFill>
                  <a:srgbClr val="0000FF"/>
                </a:solidFill>
                <a:latin typeface="Calibri"/>
                <a:cs typeface="Calibri"/>
              </a:rPr>
              <a:t>i</a:t>
            </a:r>
            <a:r>
              <a:rPr sz="3400" b="1" u="heavy" spc="-20" dirty="0">
                <a:solidFill>
                  <a:srgbClr val="0000FF"/>
                </a:solidFill>
                <a:latin typeface="Calibri"/>
                <a:cs typeface="Calibri"/>
              </a:rPr>
              <a:t>de</a:t>
            </a:r>
            <a:r>
              <a:rPr sz="3400" b="1" u="heavy" spc="-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u="heavy" spc="-20" dirty="0">
                <a:solidFill>
                  <a:srgbClr val="0000FF"/>
                </a:solidFill>
                <a:latin typeface="Calibri"/>
                <a:cs typeface="Calibri"/>
              </a:rPr>
              <a:t>1</a:t>
            </a:r>
            <a:r>
              <a:rPr sz="3400" b="1" u="heavy" spc="-30" dirty="0">
                <a:solidFill>
                  <a:srgbClr val="0000FF"/>
                </a:solidFill>
                <a:latin typeface="Calibri"/>
                <a:cs typeface="Calibri"/>
              </a:rPr>
              <a:t>6</a:t>
            </a:r>
            <a:r>
              <a:rPr sz="3400" b="1" u="heavy" spc="-15" dirty="0">
                <a:solidFill>
                  <a:srgbClr val="0000FF"/>
                </a:solidFill>
                <a:latin typeface="Calibri"/>
                <a:cs typeface="Calibri"/>
              </a:rPr>
              <a:t>: L</a:t>
            </a:r>
            <a:r>
              <a:rPr sz="3400" b="1" u="heavy" dirty="0">
                <a:solidFill>
                  <a:srgbClr val="0000FF"/>
                </a:solidFill>
                <a:latin typeface="Calibri"/>
                <a:cs typeface="Calibri"/>
              </a:rPr>
              <a:t>i</a:t>
            </a:r>
            <a:r>
              <a:rPr sz="3400" b="1" u="heavy" spc="-20" dirty="0">
                <a:solidFill>
                  <a:srgbClr val="0000FF"/>
                </a:solidFill>
                <a:latin typeface="Calibri"/>
                <a:cs typeface="Calibri"/>
              </a:rPr>
              <a:t>–Ar</a:t>
            </a:r>
            <a:r>
              <a:rPr sz="3400" b="1" u="heavy" spc="-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u="heavy" spc="-20" dirty="0">
                <a:solidFill>
                  <a:srgbClr val="0000FF"/>
                </a:solidFill>
                <a:latin typeface="Calibri"/>
                <a:cs typeface="Calibri"/>
              </a:rPr>
              <a:t>Broadening</a:t>
            </a:r>
            <a:r>
              <a:rPr sz="3400" b="1" u="heavy" spc="-15" dirty="0">
                <a:solidFill>
                  <a:srgbClr val="0000FF"/>
                </a:solidFill>
                <a:latin typeface="Calibri"/>
                <a:cs typeface="Calibri"/>
              </a:rPr>
              <a:t> at</a:t>
            </a:r>
            <a:r>
              <a:rPr sz="3400" b="1" u="heavy" spc="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spc="-35" dirty="0">
                <a:solidFill>
                  <a:srgbClr val="0000FF"/>
                </a:solidFill>
                <a:latin typeface="Cambria Math"/>
                <a:cs typeface="Cambria Math"/>
              </a:rPr>
              <a:t>𝒑</a:t>
            </a:r>
            <a:r>
              <a:rPr sz="3675" b="1" spc="-22" baseline="-15873" dirty="0">
                <a:solidFill>
                  <a:srgbClr val="0000FF"/>
                </a:solidFill>
                <a:latin typeface="Calibri"/>
                <a:cs typeface="Calibri"/>
              </a:rPr>
              <a:t>Ar</a:t>
            </a:r>
            <a:r>
              <a:rPr sz="3675" b="1" baseline="-15873" dirty="0">
                <a:solidFill>
                  <a:srgbClr val="0000FF"/>
                </a:solidFill>
                <a:latin typeface="Calibri"/>
                <a:cs typeface="Calibri"/>
              </a:rPr>
              <a:t>	</a:t>
            </a:r>
            <a:r>
              <a:rPr sz="3400" spc="-30" dirty="0">
                <a:solidFill>
                  <a:srgbClr val="0000FF"/>
                </a:solidFill>
                <a:latin typeface="Cambria Math"/>
                <a:cs typeface="Cambria Math"/>
              </a:rPr>
              <a:t>=</a:t>
            </a:r>
            <a:r>
              <a:rPr sz="3400" spc="210" dirty="0">
                <a:solidFill>
                  <a:srgbClr val="0000FF"/>
                </a:solidFill>
                <a:latin typeface="Cambria Math"/>
                <a:cs typeface="Cambria Math"/>
              </a:rPr>
              <a:t> </a:t>
            </a:r>
            <a:r>
              <a:rPr sz="3400" spc="-35" dirty="0">
                <a:solidFill>
                  <a:srgbClr val="0000FF"/>
                </a:solidFill>
                <a:latin typeface="Cambria Math"/>
                <a:cs typeface="Cambria Math"/>
              </a:rPr>
              <a:t>𝟏</a:t>
            </a:r>
            <a:r>
              <a:rPr sz="3400" spc="-190" dirty="0">
                <a:solidFill>
                  <a:srgbClr val="0000FF"/>
                </a:solidFill>
                <a:latin typeface="Cambria Math"/>
                <a:cs typeface="Cambria Math"/>
              </a:rPr>
              <a:t> </a:t>
            </a:r>
            <a:r>
              <a:rPr sz="3400" b="1" spc="-20" dirty="0">
                <a:solidFill>
                  <a:srgbClr val="0000FF"/>
                </a:solidFill>
                <a:latin typeface="Calibri"/>
                <a:cs typeface="Calibri"/>
              </a:rPr>
              <a:t>bar</a:t>
            </a:r>
            <a:endParaRPr sz="3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30300" y="1754434"/>
            <a:ext cx="2573020" cy="380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Font typeface="Symbol"/>
              <a:buChar char="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Number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libri"/>
                <a:cs typeface="Calibri"/>
              </a:rPr>
              <a:t>d</a:t>
            </a:r>
            <a:r>
              <a:rPr sz="2800" spc="-15" dirty="0">
                <a:latin typeface="Calibri"/>
                <a:cs typeface="Calibri"/>
              </a:rPr>
              <a:t>ensity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145535" y="2694120"/>
            <a:ext cx="869950" cy="4387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54" dirty="0">
                <a:latin typeface="Cambria Math"/>
                <a:cs typeface="Cambria Math"/>
              </a:rPr>
              <a:t>𝑁</a:t>
            </a:r>
            <a:r>
              <a:rPr sz="3000" baseline="-16666" dirty="0">
                <a:latin typeface="Calibri"/>
                <a:cs typeface="Calibri"/>
              </a:rPr>
              <a:t>Ar </a:t>
            </a:r>
            <a:r>
              <a:rPr sz="3000" spc="-52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273296" y="2424372"/>
            <a:ext cx="224154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30" dirty="0">
                <a:latin typeface="Cambria Math"/>
                <a:cs typeface="Cambria Math"/>
              </a:rPr>
              <a:t>𝑝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090416" y="2933388"/>
            <a:ext cx="58737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362585" algn="l"/>
              </a:tabLst>
            </a:pPr>
            <a:r>
              <a:rPr sz="2800" spc="-30" dirty="0">
                <a:latin typeface="Cambria Math"/>
                <a:cs typeface="Cambria Math"/>
              </a:rPr>
              <a:t>𝑘	𝑇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287012" y="3091938"/>
            <a:ext cx="164465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B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3103107" y="2881762"/>
            <a:ext cx="568960" cy="0"/>
          </a:xfrm>
          <a:custGeom>
            <a:avLst/>
            <a:gdLst/>
            <a:ahLst/>
            <a:cxnLst/>
            <a:rect l="l" t="t" r="r" b="b"/>
            <a:pathLst>
              <a:path w="568960">
                <a:moveTo>
                  <a:pt x="0" y="0"/>
                </a:moveTo>
                <a:lnTo>
                  <a:pt x="568451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758314" y="2694120"/>
            <a:ext cx="29083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5" dirty="0">
                <a:latin typeface="Cambria Math"/>
                <a:cs typeface="Cambria Math"/>
              </a:rPr>
              <a:t>=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815970" y="2371567"/>
            <a:ext cx="1603375" cy="443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0" dirty="0">
                <a:latin typeface="Cambria Math"/>
                <a:cs typeface="Cambria Math"/>
              </a:rPr>
              <a:t>1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60" baseline="29166" dirty="0">
                <a:latin typeface="Cambria Math"/>
                <a:cs typeface="Cambria Math"/>
              </a:rPr>
              <a:t>5</a:t>
            </a:r>
            <a:r>
              <a:rPr sz="3000" spc="225" baseline="29166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libri"/>
                <a:cs typeface="Calibri"/>
              </a:rPr>
              <a:t>Pa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122550" y="2933388"/>
            <a:ext cx="149288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3</a:t>
            </a:r>
            <a:r>
              <a:rPr sz="2800" spc="-20" dirty="0">
                <a:latin typeface="Cambria Math"/>
                <a:cs typeface="Cambria Math"/>
              </a:rPr>
              <a:t>8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10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591687" y="2904968"/>
            <a:ext cx="505459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spc="-55" dirty="0">
                <a:latin typeface="Cambria Math"/>
                <a:cs typeface="Cambria Math"/>
              </a:rPr>
              <a:t>−</a:t>
            </a:r>
            <a:r>
              <a:rPr sz="2000" spc="40" dirty="0">
                <a:latin typeface="Cambria Math"/>
                <a:cs typeface="Cambria Math"/>
              </a:rPr>
              <a:t>23</a:t>
            </a:r>
            <a:endParaRPr sz="2000">
              <a:latin typeface="Cambria Math"/>
              <a:cs typeface="Cambria Math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164712" y="2933388"/>
            <a:ext cx="947419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300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4135251" y="2881762"/>
            <a:ext cx="2966085" cy="0"/>
          </a:xfrm>
          <a:custGeom>
            <a:avLst/>
            <a:gdLst/>
            <a:ahLst/>
            <a:cxnLst/>
            <a:rect l="l" t="t" r="r" b="b"/>
            <a:pathLst>
              <a:path w="2966084">
                <a:moveTo>
                  <a:pt x="0" y="0"/>
                </a:moveTo>
                <a:lnTo>
                  <a:pt x="2965966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7186046" y="2694120"/>
            <a:ext cx="2513330" cy="3905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216150" algn="l"/>
              </a:tabLst>
            </a:pP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7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2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4</a:t>
            </a:r>
            <a:r>
              <a:rPr sz="2800" spc="-20" dirty="0">
                <a:latin typeface="Cambria Math"/>
                <a:cs typeface="Cambria Math"/>
              </a:rPr>
              <a:t>2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2800" dirty="0">
                <a:latin typeface="Cambria Math"/>
                <a:cs typeface="Cambria Math"/>
              </a:rPr>
              <a:t>	</a:t>
            </a:r>
            <a:r>
              <a:rPr sz="2800" spc="-25" dirty="0">
                <a:latin typeface="Calibri"/>
                <a:cs typeface="Calibri"/>
              </a:rPr>
              <a:t>m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9019801" y="2641315"/>
            <a:ext cx="1011555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666115" algn="l"/>
              </a:tabLst>
            </a:pPr>
            <a:r>
              <a:rPr sz="2000" spc="40" dirty="0">
                <a:latin typeface="Cambria Math"/>
                <a:cs typeface="Cambria Math"/>
              </a:rPr>
              <a:t>25	</a:t>
            </a:r>
            <a:r>
              <a:rPr sz="2000" spc="-55" dirty="0">
                <a:latin typeface="Cambria Math"/>
                <a:cs typeface="Cambria Math"/>
              </a:rPr>
              <a:t>−</a:t>
            </a:r>
            <a:r>
              <a:rPr sz="2000" spc="40" dirty="0">
                <a:latin typeface="Cambria Math"/>
                <a:cs typeface="Cambria Math"/>
              </a:rPr>
              <a:t>3</a:t>
            </a:r>
            <a:endParaRPr sz="2000">
              <a:latin typeface="Cambria Math"/>
              <a:cs typeface="Cambria Math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130288" y="3397482"/>
            <a:ext cx="4005579" cy="11004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98500">
              <a:lnSpc>
                <a:spcPct val="100000"/>
              </a:lnSpc>
            </a:pP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2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4</a:t>
            </a:r>
            <a:r>
              <a:rPr sz="2800" spc="-20" dirty="0">
                <a:latin typeface="Cambria Math"/>
                <a:cs typeface="Cambria Math"/>
              </a:rPr>
              <a:t>2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80" dirty="0">
                <a:latin typeface="Cambria Math"/>
                <a:cs typeface="Cambria Math"/>
              </a:rPr>
              <a:t>0</a:t>
            </a:r>
            <a:r>
              <a:rPr sz="3000" spc="30" baseline="29166" dirty="0">
                <a:latin typeface="Cambria Math"/>
                <a:cs typeface="Cambria Math"/>
              </a:rPr>
              <a:t>19</a:t>
            </a:r>
            <a:r>
              <a:rPr sz="3000" spc="225" baseline="29166" dirty="0">
                <a:latin typeface="Cambria Math"/>
                <a:cs typeface="Cambria Math"/>
              </a:rPr>
              <a:t> 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30" dirty="0">
                <a:latin typeface="Calibri"/>
                <a:cs typeface="Calibri"/>
              </a:rPr>
              <a:t>m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232" baseline="29166" dirty="0">
                <a:latin typeface="Cambria Math"/>
                <a:cs typeface="Cambria Math"/>
              </a:rPr>
              <a:t>3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  <a:p>
            <a:pPr marL="241300" indent="-228600">
              <a:lnSpc>
                <a:spcPct val="100000"/>
              </a:lnSpc>
              <a:spcBef>
                <a:spcPts val="1810"/>
              </a:spcBef>
              <a:buFont typeface="Symbol"/>
              <a:buChar char="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Centra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ngu</a:t>
            </a:r>
            <a:r>
              <a:rPr sz="2800" spc="-10" dirty="0">
                <a:latin typeface="Calibri"/>
                <a:cs typeface="Calibri"/>
              </a:rPr>
              <a:t>lar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frequency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311639" y="5037153"/>
            <a:ext cx="912494" cy="431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35" dirty="0">
                <a:latin typeface="Cambria Math"/>
                <a:cs typeface="Cambria Math"/>
              </a:rPr>
              <a:t>𝜔</a:t>
            </a:r>
            <a:r>
              <a:rPr sz="3000" spc="300" baseline="-16666" dirty="0">
                <a:latin typeface="Cambria Math"/>
                <a:cs typeface="Cambria Math"/>
              </a:rPr>
              <a:t>𝑖𝑘</a:t>
            </a:r>
            <a:r>
              <a:rPr sz="3000" baseline="-16666" dirty="0">
                <a:latin typeface="Cambria Math"/>
                <a:cs typeface="Cambria Math"/>
              </a:rPr>
              <a:t> </a:t>
            </a:r>
            <a:r>
              <a:rPr sz="3000" spc="97" baseline="-16666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299192" y="4767405"/>
            <a:ext cx="59563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35" dirty="0">
                <a:latin typeface="Cambria Math"/>
                <a:cs typeface="Cambria Math"/>
              </a:rPr>
              <a:t>2𝜋𝑐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494264" y="5276421"/>
            <a:ext cx="20955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30" dirty="0">
                <a:latin typeface="Cambria Math"/>
                <a:cs typeface="Cambria Math"/>
              </a:rPr>
              <a:t>𝜆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3311895" y="5224784"/>
            <a:ext cx="582930" cy="0"/>
          </a:xfrm>
          <a:custGeom>
            <a:avLst/>
            <a:gdLst/>
            <a:ahLst/>
            <a:cxnLst/>
            <a:rect l="l" t="t" r="r" b="b"/>
            <a:pathLst>
              <a:path w="582929">
                <a:moveTo>
                  <a:pt x="0" y="0"/>
                </a:moveTo>
                <a:lnTo>
                  <a:pt x="582478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3980818" y="5037145"/>
            <a:ext cx="29083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5" dirty="0">
                <a:latin typeface="Cambria Math"/>
                <a:cs typeface="Cambria Math"/>
              </a:rPr>
              <a:t>=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345054" y="4714592"/>
            <a:ext cx="2666365" cy="4337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5" dirty="0">
                <a:latin typeface="Cambria Math"/>
                <a:cs typeface="Cambria Math"/>
              </a:rPr>
              <a:t>2</a:t>
            </a:r>
            <a:r>
              <a:rPr sz="2800" spc="-30" dirty="0">
                <a:latin typeface="Cambria Math"/>
                <a:cs typeface="Cambria Math"/>
              </a:rPr>
              <a:t>𝜋</a:t>
            </a:r>
            <a:r>
              <a:rPr sz="2800" spc="6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2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99</a:t>
            </a:r>
            <a:r>
              <a:rPr sz="2800" spc="-20" dirty="0">
                <a:latin typeface="Cambria Math"/>
                <a:cs typeface="Cambria Math"/>
              </a:rPr>
              <a:t>8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60" baseline="29166" dirty="0">
                <a:latin typeface="Cambria Math"/>
                <a:cs typeface="Cambria Math"/>
              </a:rPr>
              <a:t>8</a:t>
            </a:r>
            <a:endParaRPr sz="3000" baseline="29166">
              <a:latin typeface="Cambria Math"/>
              <a:cs typeface="Cambria Math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669661" y="5247993"/>
            <a:ext cx="2018030" cy="4089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5" dirty="0">
                <a:latin typeface="Cambria Math"/>
                <a:cs typeface="Cambria Math"/>
              </a:rPr>
              <a:t>67</a:t>
            </a:r>
            <a:r>
              <a:rPr sz="2800" spc="-15" dirty="0">
                <a:latin typeface="Cambria Math"/>
                <a:cs typeface="Cambria Math"/>
              </a:rPr>
              <a:t>0.8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-60" baseline="23611" dirty="0">
                <a:latin typeface="Cambria Math"/>
                <a:cs typeface="Cambria Math"/>
              </a:rPr>
              <a:t>−</a:t>
            </a:r>
            <a:r>
              <a:rPr sz="3000" spc="-22" baseline="23611" dirty="0">
                <a:latin typeface="Cambria Math"/>
                <a:cs typeface="Cambria Math"/>
              </a:rPr>
              <a:t>9</a:t>
            </a:r>
            <a:endParaRPr sz="3000" baseline="23611">
              <a:latin typeface="Cambria Math"/>
              <a:cs typeface="Cambria Math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4357756" y="5224784"/>
            <a:ext cx="2655570" cy="0"/>
          </a:xfrm>
          <a:custGeom>
            <a:avLst/>
            <a:gdLst/>
            <a:ahLst/>
            <a:cxnLst/>
            <a:rect l="l" t="t" r="r" b="b"/>
            <a:pathLst>
              <a:path w="2655570">
                <a:moveTo>
                  <a:pt x="0" y="0"/>
                </a:moveTo>
                <a:lnTo>
                  <a:pt x="2655070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7099178" y="5037145"/>
            <a:ext cx="2781300" cy="3905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208530" algn="l"/>
                <a:tab pos="2694940" algn="l"/>
              </a:tabLst>
            </a:pP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2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8</a:t>
            </a:r>
            <a:r>
              <a:rPr sz="2800" spc="-20" dirty="0">
                <a:latin typeface="Cambria Math"/>
                <a:cs typeface="Cambria Math"/>
              </a:rPr>
              <a:t>1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2800" dirty="0">
                <a:latin typeface="Cambria Math"/>
                <a:cs typeface="Cambria Math"/>
              </a:rPr>
              <a:t>	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8925313" y="4984340"/>
            <a:ext cx="866775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521334" algn="l"/>
              </a:tabLst>
            </a:pPr>
            <a:r>
              <a:rPr sz="2000" spc="40" dirty="0">
                <a:latin typeface="Cambria Math"/>
                <a:cs typeface="Cambria Math"/>
              </a:rPr>
              <a:t>15	</a:t>
            </a:r>
            <a:r>
              <a:rPr sz="2000" spc="-55" dirty="0">
                <a:latin typeface="Cambria Math"/>
                <a:cs typeface="Cambria Math"/>
              </a:rPr>
              <a:t>−</a:t>
            </a:r>
            <a:r>
              <a:rPr sz="2000" spc="40" dirty="0">
                <a:latin typeface="Cambria Math"/>
                <a:cs typeface="Cambria Math"/>
              </a:rPr>
              <a:t>1</a:t>
            </a:r>
            <a:endParaRPr sz="20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300" y="968684"/>
            <a:ext cx="2402205" cy="4540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Font typeface="Symbol"/>
              <a:buChar char=""/>
              <a:tabLst>
                <a:tab pos="241935" algn="l"/>
              </a:tabLst>
            </a:pPr>
            <a:r>
              <a:rPr sz="2800" spc="-15" dirty="0">
                <a:latin typeface="Calibri"/>
                <a:cs typeface="Calibri"/>
              </a:rPr>
              <a:t>Insert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nt</a:t>
            </a:r>
            <a:r>
              <a:rPr sz="2800" spc="-15" dirty="0">
                <a:latin typeface="Calibri"/>
                <a:cs typeface="Calibri"/>
              </a:rPr>
              <a:t>o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300" dirty="0">
                <a:latin typeface="Cambria Math"/>
                <a:cs typeface="Cambria Math"/>
              </a:rPr>
              <a:t>𝛾</a:t>
            </a:r>
            <a:r>
              <a:rPr sz="3000" baseline="-16666" dirty="0">
                <a:latin typeface="Calibri"/>
                <a:cs typeface="Calibri"/>
              </a:rPr>
              <a:t>re</a:t>
            </a:r>
            <a:r>
              <a:rPr sz="3000" spc="165" baseline="-16666" dirty="0">
                <a:latin typeface="Calibri"/>
                <a:cs typeface="Calibri"/>
              </a:rPr>
              <a:t>s</a:t>
            </a:r>
            <a:r>
              <a:rPr sz="2800" spc="-10" dirty="0">
                <a:latin typeface="Calibri"/>
                <a:cs typeface="Calibri"/>
              </a:rPr>
              <a:t>: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282939" y="2101474"/>
            <a:ext cx="7195820" cy="0"/>
          </a:xfrm>
          <a:custGeom>
            <a:avLst/>
            <a:gdLst/>
            <a:ahLst/>
            <a:cxnLst/>
            <a:rect l="l" t="t" r="r" b="b"/>
            <a:pathLst>
              <a:path w="7195820">
                <a:moveTo>
                  <a:pt x="0" y="0"/>
                </a:moveTo>
                <a:lnTo>
                  <a:pt x="7195687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965575" y="4314575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7931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130300" y="1590898"/>
            <a:ext cx="9362440" cy="37426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36240">
              <a:lnSpc>
                <a:spcPct val="100000"/>
              </a:lnSpc>
            </a:pPr>
            <a:r>
              <a:rPr sz="4200" spc="-22" baseline="2976" dirty="0">
                <a:latin typeface="Cambria Math"/>
                <a:cs typeface="Cambria Math"/>
              </a:rPr>
              <a:t>(</a:t>
            </a:r>
            <a:r>
              <a:rPr sz="2800" spc="-25" dirty="0">
                <a:latin typeface="Cambria Math"/>
                <a:cs typeface="Cambria Math"/>
              </a:rPr>
              <a:t>2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4</a:t>
            </a:r>
            <a:r>
              <a:rPr sz="2800" spc="-20" dirty="0">
                <a:latin typeface="Cambria Math"/>
                <a:cs typeface="Cambria Math"/>
              </a:rPr>
              <a:t>2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80" dirty="0">
                <a:latin typeface="Cambria Math"/>
                <a:cs typeface="Cambria Math"/>
              </a:rPr>
              <a:t>0</a:t>
            </a:r>
            <a:r>
              <a:rPr sz="3000" spc="30" baseline="29166" dirty="0">
                <a:latin typeface="Cambria Math"/>
                <a:cs typeface="Cambria Math"/>
              </a:rPr>
              <a:t>1</a:t>
            </a:r>
            <a:r>
              <a:rPr sz="3000" spc="195" baseline="29166" dirty="0">
                <a:latin typeface="Cambria Math"/>
                <a:cs typeface="Cambria Math"/>
              </a:rPr>
              <a:t>9</a:t>
            </a:r>
            <a:r>
              <a:rPr sz="4200" spc="-22" baseline="2976" dirty="0">
                <a:latin typeface="Cambria Math"/>
                <a:cs typeface="Cambria Math"/>
              </a:rPr>
              <a:t>)</a:t>
            </a:r>
            <a:r>
              <a:rPr sz="4200" spc="-15" baseline="2976" dirty="0">
                <a:latin typeface="Cambria Math"/>
                <a:cs typeface="Cambria Math"/>
              </a:rPr>
              <a:t>(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60</a:t>
            </a:r>
            <a:r>
              <a:rPr sz="2800" spc="-20" dirty="0">
                <a:latin typeface="Cambria Math"/>
                <a:cs typeface="Cambria Math"/>
              </a:rPr>
              <a:t>2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30" baseline="29166" dirty="0">
                <a:latin typeface="Cambria Math"/>
                <a:cs typeface="Cambria Math"/>
              </a:rPr>
              <a:t>1</a:t>
            </a:r>
            <a:r>
              <a:rPr sz="3000" spc="195" baseline="29166" dirty="0">
                <a:latin typeface="Cambria Math"/>
                <a:cs typeface="Cambria Math"/>
              </a:rPr>
              <a:t>9</a:t>
            </a:r>
            <a:r>
              <a:rPr sz="4200" spc="-22" baseline="2976" dirty="0">
                <a:latin typeface="Cambria Math"/>
                <a:cs typeface="Cambria Math"/>
              </a:rPr>
              <a:t>)</a:t>
            </a:r>
            <a:r>
              <a:rPr sz="3000" spc="225" baseline="29166" dirty="0">
                <a:latin typeface="Cambria Math"/>
                <a:cs typeface="Cambria Math"/>
              </a:rPr>
              <a:t>2</a:t>
            </a:r>
            <a:r>
              <a:rPr sz="4200" spc="-15" baseline="2976" dirty="0">
                <a:latin typeface="Cambria Math"/>
                <a:cs typeface="Cambria Math"/>
              </a:rPr>
              <a:t>(</a:t>
            </a:r>
            <a:r>
              <a:rPr sz="2800" spc="-25" dirty="0">
                <a:latin typeface="Cambria Math"/>
                <a:cs typeface="Cambria Math"/>
              </a:rPr>
              <a:t>0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6</a:t>
            </a:r>
            <a:r>
              <a:rPr sz="2800" spc="-20" dirty="0">
                <a:latin typeface="Cambria Math"/>
                <a:cs typeface="Cambria Math"/>
              </a:rPr>
              <a:t>5</a:t>
            </a:r>
            <a:r>
              <a:rPr sz="4200" spc="-22" baseline="2976" dirty="0">
                <a:latin typeface="Cambria Math"/>
                <a:cs typeface="Cambria Math"/>
              </a:rPr>
              <a:t>)</a:t>
            </a:r>
            <a:endParaRPr sz="4200" baseline="2976">
              <a:latin typeface="Cambria Math"/>
              <a:cs typeface="Cambria Math"/>
            </a:endParaRPr>
          </a:p>
          <a:p>
            <a:pPr marL="568325" algn="ctr">
              <a:lnSpc>
                <a:spcPct val="100000"/>
              </a:lnSpc>
              <a:spcBef>
                <a:spcPts val="650"/>
              </a:spcBef>
            </a:pPr>
            <a:r>
              <a:rPr sz="4200" spc="-450" baseline="37698" dirty="0">
                <a:latin typeface="Cambria Math"/>
                <a:cs typeface="Cambria Math"/>
              </a:rPr>
              <a:t>𝛾</a:t>
            </a:r>
            <a:r>
              <a:rPr sz="3000" baseline="36111" dirty="0">
                <a:latin typeface="Calibri"/>
                <a:cs typeface="Calibri"/>
              </a:rPr>
              <a:t>re</a:t>
            </a:r>
            <a:r>
              <a:rPr sz="3000" spc="179" baseline="36111" dirty="0">
                <a:latin typeface="Calibri"/>
                <a:cs typeface="Calibri"/>
              </a:rPr>
              <a:t>s</a:t>
            </a:r>
            <a:r>
              <a:rPr sz="4200" spc="-22" baseline="39682" dirty="0">
                <a:latin typeface="Cambria Math"/>
                <a:cs typeface="Cambria Math"/>
              </a:rPr>
              <a:t>(</a:t>
            </a:r>
            <a:r>
              <a:rPr sz="4200" spc="-30" baseline="37698" dirty="0">
                <a:latin typeface="Calibri"/>
                <a:cs typeface="Calibri"/>
              </a:rPr>
              <a:t>A</a:t>
            </a:r>
            <a:r>
              <a:rPr sz="4200" spc="-22" baseline="37698" dirty="0">
                <a:latin typeface="Calibri"/>
                <a:cs typeface="Calibri"/>
              </a:rPr>
              <a:t>r</a:t>
            </a:r>
            <a:r>
              <a:rPr sz="4200" spc="-22" baseline="39682" dirty="0">
                <a:latin typeface="Cambria Math"/>
                <a:cs typeface="Cambria Math"/>
              </a:rPr>
              <a:t>)</a:t>
            </a:r>
            <a:r>
              <a:rPr sz="4200" spc="247" baseline="39682" dirty="0">
                <a:latin typeface="Cambria Math"/>
                <a:cs typeface="Cambria Math"/>
              </a:rPr>
              <a:t> </a:t>
            </a:r>
            <a:r>
              <a:rPr sz="4200" spc="-37" baseline="37698" dirty="0">
                <a:latin typeface="Cambria Math"/>
                <a:cs typeface="Cambria Math"/>
              </a:rPr>
              <a:t>=</a:t>
            </a:r>
            <a:r>
              <a:rPr sz="4200" spc="240" baseline="37698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4</a:t>
            </a:r>
            <a:r>
              <a:rPr sz="2800" spc="25" dirty="0">
                <a:latin typeface="Cambria Math"/>
                <a:cs typeface="Cambria Math"/>
              </a:rPr>
              <a:t>𝜋</a:t>
            </a:r>
            <a:r>
              <a:rPr sz="4200" spc="-15" baseline="2976" dirty="0">
                <a:latin typeface="Cambria Math"/>
                <a:cs typeface="Cambria Math"/>
              </a:rPr>
              <a:t>(</a:t>
            </a:r>
            <a:r>
              <a:rPr sz="2800" spc="-25" dirty="0">
                <a:latin typeface="Cambria Math"/>
                <a:cs typeface="Cambria Math"/>
              </a:rPr>
              <a:t>8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85</a:t>
            </a:r>
            <a:r>
              <a:rPr sz="2800" spc="-20" dirty="0">
                <a:latin typeface="Cambria Math"/>
                <a:cs typeface="Cambria Math"/>
              </a:rPr>
              <a:t>4</a:t>
            </a:r>
            <a:r>
              <a:rPr sz="2800" spc="2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-60" baseline="23611" dirty="0">
                <a:latin typeface="Cambria Math"/>
                <a:cs typeface="Cambria Math"/>
              </a:rPr>
              <a:t>−</a:t>
            </a:r>
            <a:r>
              <a:rPr sz="3000" spc="60" baseline="23611" dirty="0">
                <a:latin typeface="Cambria Math"/>
                <a:cs typeface="Cambria Math"/>
              </a:rPr>
              <a:t>1</a:t>
            </a:r>
            <a:r>
              <a:rPr sz="3000" spc="225" baseline="23611" dirty="0">
                <a:latin typeface="Cambria Math"/>
                <a:cs typeface="Cambria Math"/>
              </a:rPr>
              <a:t>2</a:t>
            </a:r>
            <a:r>
              <a:rPr sz="4200" spc="-22" baseline="2976" dirty="0">
                <a:latin typeface="Cambria Math"/>
                <a:cs typeface="Cambria Math"/>
              </a:rPr>
              <a:t>)</a:t>
            </a:r>
            <a:r>
              <a:rPr sz="4200" spc="-15" baseline="2976" dirty="0">
                <a:latin typeface="Cambria Math"/>
                <a:cs typeface="Cambria Math"/>
              </a:rPr>
              <a:t>(</a:t>
            </a:r>
            <a:r>
              <a:rPr sz="2800" spc="-25" dirty="0">
                <a:latin typeface="Cambria Math"/>
                <a:cs typeface="Cambria Math"/>
              </a:rPr>
              <a:t>9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1</a:t>
            </a:r>
            <a:r>
              <a:rPr sz="2800" spc="-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-82" baseline="23611" dirty="0">
                <a:latin typeface="Cambria Math"/>
                <a:cs typeface="Cambria Math"/>
              </a:rPr>
              <a:t>−</a:t>
            </a:r>
            <a:r>
              <a:rPr sz="3000" spc="60" baseline="23611" dirty="0">
                <a:latin typeface="Cambria Math"/>
                <a:cs typeface="Cambria Math"/>
              </a:rPr>
              <a:t>3</a:t>
            </a:r>
            <a:r>
              <a:rPr sz="3000" spc="232" baseline="23611" dirty="0">
                <a:latin typeface="Cambria Math"/>
                <a:cs typeface="Cambria Math"/>
              </a:rPr>
              <a:t>1</a:t>
            </a:r>
            <a:r>
              <a:rPr sz="4200" spc="-22" baseline="2976" dirty="0">
                <a:latin typeface="Cambria Math"/>
                <a:cs typeface="Cambria Math"/>
              </a:rPr>
              <a:t>)(</a:t>
            </a:r>
            <a:r>
              <a:rPr sz="2800" spc="-15" dirty="0">
                <a:latin typeface="Cambria Math"/>
                <a:cs typeface="Cambria Math"/>
              </a:rPr>
              <a:t>2.</a:t>
            </a:r>
            <a:r>
              <a:rPr sz="2800" spc="-25" dirty="0">
                <a:latin typeface="Cambria Math"/>
                <a:cs typeface="Cambria Math"/>
              </a:rPr>
              <a:t>8</a:t>
            </a:r>
            <a:r>
              <a:rPr sz="2800" spc="-20" dirty="0">
                <a:latin typeface="Cambria Math"/>
                <a:cs typeface="Cambria Math"/>
              </a:rPr>
              <a:t>1</a:t>
            </a:r>
            <a:r>
              <a:rPr sz="2800" spc="-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80" dirty="0">
                <a:latin typeface="Cambria Math"/>
                <a:cs typeface="Cambria Math"/>
              </a:rPr>
              <a:t>0</a:t>
            </a:r>
            <a:r>
              <a:rPr sz="3000" spc="60" baseline="23611" dirty="0">
                <a:latin typeface="Cambria Math"/>
                <a:cs typeface="Cambria Math"/>
              </a:rPr>
              <a:t>1</a:t>
            </a:r>
            <a:r>
              <a:rPr sz="3000" spc="232" baseline="23611" dirty="0">
                <a:latin typeface="Cambria Math"/>
                <a:cs typeface="Cambria Math"/>
              </a:rPr>
              <a:t>5</a:t>
            </a:r>
            <a:r>
              <a:rPr sz="4200" spc="-22" baseline="2976" dirty="0">
                <a:latin typeface="Cambria Math"/>
                <a:cs typeface="Cambria Math"/>
              </a:rPr>
              <a:t>)</a:t>
            </a:r>
            <a:endParaRPr sz="4200" baseline="2976">
              <a:latin typeface="Cambria Math"/>
              <a:cs typeface="Cambria Math"/>
            </a:endParaRPr>
          </a:p>
          <a:p>
            <a:pPr marL="698500">
              <a:lnSpc>
                <a:spcPct val="100000"/>
              </a:lnSpc>
              <a:spcBef>
                <a:spcPts val="645"/>
              </a:spcBef>
            </a:pP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5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2</a:t>
            </a:r>
            <a:r>
              <a:rPr sz="2800" spc="-20" dirty="0">
                <a:latin typeface="Cambria Math"/>
                <a:cs typeface="Cambria Math"/>
              </a:rPr>
              <a:t>9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-22" baseline="29166" dirty="0">
                <a:latin typeface="Cambria Math"/>
                <a:cs typeface="Cambria Math"/>
              </a:rPr>
              <a:t>9</a:t>
            </a:r>
            <a:r>
              <a:rPr sz="3000" spc="225" baseline="29166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232" baseline="29166" dirty="0">
                <a:latin typeface="Cambria Math"/>
                <a:cs typeface="Cambria Math"/>
              </a:rPr>
              <a:t>1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  <a:p>
            <a:pPr marL="241300" indent="-228600">
              <a:lnSpc>
                <a:spcPct val="100000"/>
              </a:lnSpc>
              <a:spcBef>
                <a:spcPts val="1800"/>
              </a:spcBef>
              <a:buFont typeface="Symbol"/>
              <a:buChar char="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Frequ</a:t>
            </a:r>
            <a:r>
              <a:rPr sz="2800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nc</a:t>
            </a:r>
            <a:r>
              <a:rPr sz="2800" spc="-15" dirty="0">
                <a:latin typeface="Calibri"/>
                <a:cs typeface="Calibri"/>
              </a:rPr>
              <a:t>y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libri"/>
                <a:cs typeface="Calibri"/>
              </a:rPr>
              <a:t>FWHM</a:t>
            </a:r>
            <a:endParaRPr sz="2800">
              <a:latin typeface="Calibri"/>
              <a:cs typeface="Calibri"/>
            </a:endParaRPr>
          </a:p>
          <a:p>
            <a:pPr marL="515620" algn="ctr">
              <a:lnSpc>
                <a:spcPts val="2740"/>
              </a:lnSpc>
              <a:spcBef>
                <a:spcPts val="885"/>
              </a:spcBef>
            </a:pPr>
            <a:r>
              <a:rPr sz="2800" spc="-30" dirty="0">
                <a:latin typeface="Cambria Math"/>
                <a:cs typeface="Cambria Math"/>
              </a:rPr>
              <a:t>𝛾</a:t>
            </a:r>
            <a:endParaRPr sz="2800">
              <a:latin typeface="Cambria Math"/>
              <a:cs typeface="Cambria Math"/>
            </a:endParaRPr>
          </a:p>
          <a:p>
            <a:pPr marL="567055" algn="ctr">
              <a:lnSpc>
                <a:spcPts val="2740"/>
              </a:lnSpc>
            </a:pPr>
            <a:r>
              <a:rPr sz="2800" spc="-5" dirty="0">
                <a:latin typeface="Cambria Math"/>
                <a:cs typeface="Cambria Math"/>
              </a:rPr>
              <a:t>𝛥</a:t>
            </a:r>
            <a:r>
              <a:rPr sz="2800" spc="-150" dirty="0">
                <a:latin typeface="Cambria Math"/>
                <a:cs typeface="Cambria Math"/>
              </a:rPr>
              <a:t>𝜈</a:t>
            </a:r>
            <a:r>
              <a:rPr sz="3000" baseline="-16666" dirty="0">
                <a:latin typeface="Calibri"/>
                <a:cs typeface="Calibri"/>
              </a:rPr>
              <a:t>re</a:t>
            </a:r>
            <a:r>
              <a:rPr sz="3000" spc="165" baseline="-16666" dirty="0">
                <a:latin typeface="Calibri"/>
                <a:cs typeface="Calibri"/>
              </a:rPr>
              <a:t>s</a:t>
            </a:r>
            <a:r>
              <a:rPr sz="4200" spc="-22" baseline="2976" dirty="0">
                <a:latin typeface="Cambria Math"/>
                <a:cs typeface="Cambria Math"/>
              </a:rPr>
              <a:t>(</a:t>
            </a:r>
            <a:r>
              <a:rPr sz="2800" spc="-20" dirty="0">
                <a:latin typeface="Calibri"/>
                <a:cs typeface="Calibri"/>
              </a:rPr>
              <a:t>A</a:t>
            </a:r>
            <a:r>
              <a:rPr sz="2800" spc="-15" dirty="0">
                <a:latin typeface="Calibri"/>
                <a:cs typeface="Calibri"/>
              </a:rPr>
              <a:t>r</a:t>
            </a:r>
            <a:r>
              <a:rPr sz="4200" spc="-22" baseline="2976" dirty="0">
                <a:latin typeface="Cambria Math"/>
                <a:cs typeface="Cambria Math"/>
              </a:rPr>
              <a:t>)</a:t>
            </a:r>
            <a:r>
              <a:rPr sz="4200" spc="247" baseline="2976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4200" spc="-44" baseline="-37698" dirty="0">
                <a:latin typeface="Cambria Math"/>
                <a:cs typeface="Cambria Math"/>
              </a:rPr>
              <a:t>𝜋</a:t>
            </a:r>
            <a:r>
              <a:rPr sz="4200" spc="330" baseline="-37698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6</a:t>
            </a:r>
            <a:r>
              <a:rPr sz="2800" spc="-20" dirty="0">
                <a:latin typeface="Cambria Math"/>
                <a:cs typeface="Cambria Math"/>
              </a:rPr>
              <a:t>8</a:t>
            </a:r>
            <a:r>
              <a:rPr sz="2800" spc="-14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GHz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  <a:p>
            <a:pPr marL="241300" indent="-228600">
              <a:lnSpc>
                <a:spcPct val="100000"/>
              </a:lnSpc>
              <a:spcBef>
                <a:spcPts val="3060"/>
              </a:spcBef>
              <a:buFont typeface="Symbol"/>
              <a:buChar char="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T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b</a:t>
            </a:r>
            <a:r>
              <a:rPr sz="2800" spc="-15" dirty="0">
                <a:latin typeface="Calibri"/>
                <a:cs typeface="Calibri"/>
              </a:rPr>
              <a:t>le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3.1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8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the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boo</a:t>
            </a:r>
            <a:r>
              <a:rPr sz="2800" spc="-15" dirty="0">
                <a:latin typeface="Calibri"/>
                <a:cs typeface="Calibri"/>
              </a:rPr>
              <a:t>k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Calibri"/>
                <a:cs typeface="Calibri"/>
              </a:rPr>
              <a:t>l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st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≈</a:t>
            </a:r>
            <a:r>
              <a:rPr sz="2800" spc="17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15" dirty="0">
                <a:latin typeface="Cambria Math"/>
                <a:cs typeface="Cambria Math"/>
              </a:rPr>
              <a:t>.6</a:t>
            </a:r>
            <a:r>
              <a:rPr sz="2800" spc="-20" dirty="0">
                <a:latin typeface="Calibri"/>
                <a:cs typeface="Calibri"/>
              </a:rPr>
              <a:t>–</a:t>
            </a:r>
            <a:r>
              <a:rPr sz="2800" spc="-15" dirty="0">
                <a:latin typeface="Cambria Math"/>
                <a:cs typeface="Cambria Math"/>
              </a:rPr>
              <a:t>1.7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GH</a:t>
            </a:r>
            <a:r>
              <a:rPr sz="2800" spc="-10" dirty="0">
                <a:latin typeface="Calibri"/>
                <a:cs typeface="Calibri"/>
              </a:rPr>
              <a:t>z</a:t>
            </a:r>
            <a:r>
              <a:rPr sz="2800" dirty="0">
                <a:latin typeface="Calibri"/>
                <a:cs typeface="Calibri"/>
              </a:rPr>
              <a:t>.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C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culati</a:t>
            </a:r>
            <a:r>
              <a:rPr sz="2800" spc="-1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matches.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48231" y="990563"/>
            <a:ext cx="7493000" cy="5022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5758180" algn="l"/>
              </a:tabLst>
            </a:pPr>
            <a:r>
              <a:rPr sz="3400" b="1" u="heavy" spc="-15" dirty="0">
                <a:solidFill>
                  <a:srgbClr val="0000FF"/>
                </a:solidFill>
                <a:latin typeface="Calibri"/>
                <a:cs typeface="Calibri"/>
              </a:rPr>
              <a:t>Sl</a:t>
            </a:r>
            <a:r>
              <a:rPr sz="3400" b="1" u="heavy" spc="-5" dirty="0">
                <a:solidFill>
                  <a:srgbClr val="0000FF"/>
                </a:solidFill>
                <a:latin typeface="Calibri"/>
                <a:cs typeface="Calibri"/>
              </a:rPr>
              <a:t>i</a:t>
            </a:r>
            <a:r>
              <a:rPr sz="3400" b="1" u="heavy" spc="-20" dirty="0">
                <a:solidFill>
                  <a:srgbClr val="0000FF"/>
                </a:solidFill>
                <a:latin typeface="Calibri"/>
                <a:cs typeface="Calibri"/>
              </a:rPr>
              <a:t>de</a:t>
            </a:r>
            <a:r>
              <a:rPr sz="3400" b="1" u="heavy" spc="-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u="heavy" spc="-20" dirty="0">
                <a:solidFill>
                  <a:srgbClr val="0000FF"/>
                </a:solidFill>
                <a:latin typeface="Calibri"/>
                <a:cs typeface="Calibri"/>
              </a:rPr>
              <a:t>1</a:t>
            </a:r>
            <a:r>
              <a:rPr sz="3400" b="1" u="heavy" spc="-30" dirty="0">
                <a:solidFill>
                  <a:srgbClr val="0000FF"/>
                </a:solidFill>
                <a:latin typeface="Calibri"/>
                <a:cs typeface="Calibri"/>
              </a:rPr>
              <a:t>7</a:t>
            </a:r>
            <a:r>
              <a:rPr sz="3400" b="1" u="heavy" spc="-15" dirty="0">
                <a:solidFill>
                  <a:srgbClr val="0000FF"/>
                </a:solidFill>
                <a:latin typeface="Calibri"/>
                <a:cs typeface="Calibri"/>
              </a:rPr>
              <a:t>: L</a:t>
            </a:r>
            <a:r>
              <a:rPr sz="3400" b="1" u="heavy" dirty="0">
                <a:solidFill>
                  <a:srgbClr val="0000FF"/>
                </a:solidFill>
                <a:latin typeface="Calibri"/>
                <a:cs typeface="Calibri"/>
              </a:rPr>
              <a:t>i</a:t>
            </a:r>
            <a:r>
              <a:rPr sz="3400" b="1" u="heavy" spc="-20" dirty="0">
                <a:solidFill>
                  <a:srgbClr val="0000FF"/>
                </a:solidFill>
                <a:latin typeface="Calibri"/>
                <a:cs typeface="Calibri"/>
              </a:rPr>
              <a:t>–</a:t>
            </a:r>
            <a:r>
              <a:rPr sz="3400" b="1" u="heavy" spc="-15" dirty="0">
                <a:solidFill>
                  <a:srgbClr val="0000FF"/>
                </a:solidFill>
                <a:latin typeface="Calibri"/>
                <a:cs typeface="Calibri"/>
              </a:rPr>
              <a:t>Li B</a:t>
            </a:r>
            <a:r>
              <a:rPr sz="3400" b="1" u="heavy" spc="-25" dirty="0">
                <a:solidFill>
                  <a:srgbClr val="0000FF"/>
                </a:solidFill>
                <a:latin typeface="Calibri"/>
                <a:cs typeface="Calibri"/>
              </a:rPr>
              <a:t>roadening</a:t>
            </a:r>
            <a:r>
              <a:rPr sz="3400" b="1" u="heavy" spc="2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u="heavy" spc="-15" dirty="0">
                <a:solidFill>
                  <a:srgbClr val="0000FF"/>
                </a:solidFill>
                <a:latin typeface="Calibri"/>
                <a:cs typeface="Calibri"/>
              </a:rPr>
              <a:t>at</a:t>
            </a:r>
            <a:r>
              <a:rPr sz="3400" b="1" u="heavy" spc="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spc="-35" dirty="0">
                <a:solidFill>
                  <a:srgbClr val="0000FF"/>
                </a:solidFill>
                <a:latin typeface="Cambria Math"/>
                <a:cs typeface="Cambria Math"/>
              </a:rPr>
              <a:t>𝒑</a:t>
            </a:r>
            <a:r>
              <a:rPr sz="3675" b="1" spc="-30" baseline="-15873" dirty="0">
                <a:solidFill>
                  <a:srgbClr val="0000FF"/>
                </a:solidFill>
                <a:latin typeface="Calibri"/>
                <a:cs typeface="Calibri"/>
              </a:rPr>
              <a:t>L</a:t>
            </a:r>
            <a:r>
              <a:rPr sz="3675" b="1" spc="-15" baseline="-15873" dirty="0">
                <a:solidFill>
                  <a:srgbClr val="0000FF"/>
                </a:solidFill>
                <a:latin typeface="Calibri"/>
                <a:cs typeface="Calibri"/>
              </a:rPr>
              <a:t>i</a:t>
            </a:r>
            <a:r>
              <a:rPr sz="3675" b="1" baseline="-15873" dirty="0">
                <a:solidFill>
                  <a:srgbClr val="0000FF"/>
                </a:solidFill>
                <a:latin typeface="Calibri"/>
                <a:cs typeface="Calibri"/>
              </a:rPr>
              <a:t>	</a:t>
            </a:r>
            <a:r>
              <a:rPr sz="3400" spc="-30" dirty="0">
                <a:solidFill>
                  <a:srgbClr val="0000FF"/>
                </a:solidFill>
                <a:latin typeface="Cambria Math"/>
                <a:cs typeface="Cambria Math"/>
              </a:rPr>
              <a:t>=</a:t>
            </a:r>
            <a:r>
              <a:rPr sz="3400" spc="195" dirty="0">
                <a:solidFill>
                  <a:srgbClr val="0000FF"/>
                </a:solidFill>
                <a:latin typeface="Cambria Math"/>
                <a:cs typeface="Cambria Math"/>
              </a:rPr>
              <a:t> </a:t>
            </a:r>
            <a:r>
              <a:rPr sz="3400" spc="-35" dirty="0">
                <a:solidFill>
                  <a:srgbClr val="0000FF"/>
                </a:solidFill>
                <a:latin typeface="Cambria Math"/>
                <a:cs typeface="Cambria Math"/>
              </a:rPr>
              <a:t>𝟏</a:t>
            </a:r>
            <a:r>
              <a:rPr sz="3400" spc="-175" dirty="0">
                <a:solidFill>
                  <a:srgbClr val="0000FF"/>
                </a:solidFill>
                <a:latin typeface="Cambria Math"/>
                <a:cs typeface="Cambria Math"/>
              </a:rPr>
              <a:t> </a:t>
            </a:r>
            <a:r>
              <a:rPr sz="3400" b="1" spc="-20" dirty="0">
                <a:solidFill>
                  <a:srgbClr val="0000FF"/>
                </a:solidFill>
                <a:latin typeface="Calibri"/>
                <a:cs typeface="Calibri"/>
              </a:rPr>
              <a:t>mbar</a:t>
            </a:r>
            <a:endParaRPr sz="3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30300" y="1754434"/>
            <a:ext cx="6757670" cy="16973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Font typeface="Symbol"/>
              <a:buChar char="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Number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libri"/>
                <a:cs typeface="Calibri"/>
              </a:rPr>
              <a:t>d</a:t>
            </a:r>
            <a:r>
              <a:rPr sz="2800" spc="-15" dirty="0">
                <a:latin typeface="Calibri"/>
                <a:cs typeface="Calibri"/>
              </a:rPr>
              <a:t>ensity</a:t>
            </a:r>
            <a:endParaRPr sz="2800">
              <a:latin typeface="Calibri"/>
              <a:cs typeface="Calibri"/>
            </a:endParaRPr>
          </a:p>
          <a:p>
            <a:pPr marL="3185795">
              <a:lnSpc>
                <a:spcPct val="100000"/>
              </a:lnSpc>
              <a:spcBef>
                <a:spcPts val="1845"/>
              </a:spcBef>
            </a:pPr>
            <a:r>
              <a:rPr sz="2800" spc="-254" dirty="0">
                <a:latin typeface="Cambria Math"/>
                <a:cs typeface="Cambria Math"/>
              </a:rPr>
              <a:t>𝑁</a:t>
            </a:r>
            <a:r>
              <a:rPr sz="3000" spc="-7" baseline="-16666" dirty="0">
                <a:latin typeface="Calibri"/>
                <a:cs typeface="Calibri"/>
              </a:rPr>
              <a:t>L</a:t>
            </a:r>
            <a:r>
              <a:rPr sz="3000" baseline="-16666" dirty="0">
                <a:latin typeface="Calibri"/>
                <a:cs typeface="Calibri"/>
              </a:rPr>
              <a:t>i </a:t>
            </a:r>
            <a:r>
              <a:rPr sz="3000" spc="-30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2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4</a:t>
            </a:r>
            <a:r>
              <a:rPr sz="2800" spc="-20" dirty="0">
                <a:latin typeface="Cambria Math"/>
                <a:cs typeface="Cambria Math"/>
              </a:rPr>
              <a:t>2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80" dirty="0">
                <a:latin typeface="Cambria Math"/>
                <a:cs typeface="Cambria Math"/>
              </a:rPr>
              <a:t>0</a:t>
            </a:r>
            <a:r>
              <a:rPr sz="3000" spc="60" baseline="29166" dirty="0">
                <a:latin typeface="Cambria Math"/>
                <a:cs typeface="Cambria Math"/>
              </a:rPr>
              <a:t>16</a:t>
            </a:r>
            <a:r>
              <a:rPr sz="3000" spc="225" baseline="29166" dirty="0">
                <a:latin typeface="Cambria Math"/>
                <a:cs typeface="Cambria Math"/>
              </a:rPr>
              <a:t> 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30" dirty="0">
                <a:latin typeface="Calibri"/>
                <a:cs typeface="Calibri"/>
              </a:rPr>
              <a:t>m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225" baseline="29166" dirty="0">
                <a:latin typeface="Cambria Math"/>
                <a:cs typeface="Cambria Math"/>
              </a:rPr>
              <a:t>3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  <a:p>
            <a:pPr marL="241300" indent="-228600">
              <a:lnSpc>
                <a:spcPct val="100000"/>
              </a:lnSpc>
              <a:spcBef>
                <a:spcPts val="1800"/>
              </a:spcBef>
              <a:buFont typeface="Symbol"/>
              <a:buChar char=""/>
              <a:tabLst>
                <a:tab pos="241935" algn="l"/>
              </a:tabLst>
            </a:pPr>
            <a:r>
              <a:rPr sz="2800" spc="-15" dirty="0">
                <a:latin typeface="Calibri"/>
                <a:cs typeface="Calibri"/>
              </a:rPr>
              <a:t>Broaden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ng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248793" y="4189427"/>
            <a:ext cx="494665" cy="4387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200" spc="-382" baseline="11904" dirty="0">
                <a:latin typeface="Cambria Math"/>
                <a:cs typeface="Cambria Math"/>
              </a:rPr>
              <a:t>𝑁</a:t>
            </a:r>
            <a:r>
              <a:rPr sz="2000" dirty="0">
                <a:latin typeface="Calibri"/>
                <a:cs typeface="Calibri"/>
              </a:rPr>
              <a:t>Ar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261475" y="4137791"/>
            <a:ext cx="481965" cy="0"/>
          </a:xfrm>
          <a:custGeom>
            <a:avLst/>
            <a:gdLst/>
            <a:ahLst/>
            <a:cxnLst/>
            <a:rect l="l" t="t" r="r" b="b"/>
            <a:pathLst>
              <a:path w="481965">
                <a:moveTo>
                  <a:pt x="0" y="0"/>
                </a:moveTo>
                <a:lnTo>
                  <a:pt x="481583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130288" y="3897354"/>
            <a:ext cx="5063490" cy="18580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78230">
              <a:lnSpc>
                <a:spcPct val="100000"/>
              </a:lnSpc>
            </a:pPr>
            <a:r>
              <a:rPr sz="2800" spc="-300" dirty="0">
                <a:latin typeface="Cambria Math"/>
                <a:cs typeface="Cambria Math"/>
              </a:rPr>
              <a:t>𝛾</a:t>
            </a:r>
            <a:r>
              <a:rPr sz="3000" baseline="-16666" dirty="0">
                <a:latin typeface="Calibri"/>
                <a:cs typeface="Calibri"/>
              </a:rPr>
              <a:t>re</a:t>
            </a:r>
            <a:r>
              <a:rPr sz="3000" spc="165" baseline="-16666" dirty="0">
                <a:latin typeface="Calibri"/>
                <a:cs typeface="Calibri"/>
              </a:rPr>
              <a:t>s</a:t>
            </a:r>
            <a:r>
              <a:rPr sz="4200" spc="-22" baseline="2976" dirty="0">
                <a:latin typeface="Cambria Math"/>
                <a:cs typeface="Cambria Math"/>
              </a:rPr>
              <a:t>(</a:t>
            </a:r>
            <a:r>
              <a:rPr sz="2800" spc="-15" dirty="0">
                <a:latin typeface="Calibri"/>
                <a:cs typeface="Calibri"/>
              </a:rPr>
              <a:t>Li</a:t>
            </a:r>
            <a:r>
              <a:rPr sz="4200" spc="-22" baseline="2976" dirty="0">
                <a:latin typeface="Cambria Math"/>
                <a:cs typeface="Cambria Math"/>
              </a:rPr>
              <a:t>)</a:t>
            </a:r>
            <a:r>
              <a:rPr sz="4200" spc="247" baseline="2976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15" dirty="0">
                <a:latin typeface="Cambria Math"/>
                <a:cs typeface="Cambria Math"/>
              </a:rPr>
              <a:t>5.</a:t>
            </a:r>
            <a:r>
              <a:rPr sz="2800" spc="-25" dirty="0">
                <a:latin typeface="Cambria Math"/>
                <a:cs typeface="Cambria Math"/>
              </a:rPr>
              <a:t>2</a:t>
            </a:r>
            <a:r>
              <a:rPr sz="2800" spc="-20" dirty="0">
                <a:latin typeface="Cambria Math"/>
                <a:cs typeface="Cambria Math"/>
              </a:rPr>
              <a:t>9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-22" baseline="29166" dirty="0">
                <a:latin typeface="Cambria Math"/>
                <a:cs typeface="Cambria Math"/>
              </a:rPr>
              <a:t>9</a:t>
            </a:r>
            <a:r>
              <a:rPr sz="3000" spc="217" baseline="29166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60" baseline="29166" dirty="0">
                <a:latin typeface="Cambria Math"/>
                <a:cs typeface="Cambria Math"/>
              </a:rPr>
              <a:t>1</a:t>
            </a:r>
            <a:r>
              <a:rPr sz="3000" baseline="29166" dirty="0">
                <a:latin typeface="Cambria Math"/>
                <a:cs typeface="Cambria Math"/>
              </a:rPr>
              <a:t> </a:t>
            </a:r>
            <a:r>
              <a:rPr sz="3000" spc="-217" baseline="29166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endParaRPr sz="2800">
              <a:latin typeface="Cambria Math"/>
              <a:cs typeface="Cambria Math"/>
            </a:endParaRPr>
          </a:p>
          <a:p>
            <a:pPr marL="698500">
              <a:lnSpc>
                <a:spcPct val="100000"/>
              </a:lnSpc>
              <a:spcBef>
                <a:spcPts val="2605"/>
              </a:spcBef>
            </a:pP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5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2</a:t>
            </a:r>
            <a:r>
              <a:rPr sz="2800" spc="-20" dirty="0">
                <a:latin typeface="Cambria Math"/>
                <a:cs typeface="Cambria Math"/>
              </a:rPr>
              <a:t>9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60" baseline="29166" dirty="0">
                <a:latin typeface="Cambria Math"/>
                <a:cs typeface="Cambria Math"/>
              </a:rPr>
              <a:t>6</a:t>
            </a:r>
            <a:r>
              <a:rPr sz="3000" spc="225" baseline="29166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232" baseline="29166" dirty="0">
                <a:latin typeface="Cambria Math"/>
                <a:cs typeface="Cambria Math"/>
              </a:rPr>
              <a:t>1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  <a:p>
            <a:pPr marL="241300" indent="-228600">
              <a:lnSpc>
                <a:spcPct val="100000"/>
              </a:lnSpc>
              <a:spcBef>
                <a:spcPts val="1810"/>
              </a:spcBef>
              <a:buFont typeface="Symbol"/>
              <a:buChar char=""/>
              <a:tabLst>
                <a:tab pos="241935" algn="l"/>
              </a:tabLst>
            </a:pPr>
            <a:r>
              <a:rPr sz="2800" spc="-25" dirty="0">
                <a:latin typeface="Calibri"/>
                <a:cs typeface="Calibri"/>
              </a:rPr>
              <a:t>FWHM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283845" y="3680411"/>
            <a:ext cx="422275" cy="4387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200" spc="-382" baseline="11904" dirty="0">
                <a:latin typeface="Cambria Math"/>
                <a:cs typeface="Cambria Math"/>
              </a:rPr>
              <a:t>𝑁</a:t>
            </a:r>
            <a:r>
              <a:rPr sz="2000" spc="-5" dirty="0">
                <a:latin typeface="Calibri"/>
                <a:cs typeface="Calibri"/>
              </a:rPr>
              <a:t>Li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827906" y="3897346"/>
            <a:ext cx="3152775" cy="4337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10" dirty="0">
                <a:latin typeface="Cambria Math"/>
                <a:cs typeface="Cambria Math"/>
              </a:rPr>
              <a:t>5.</a:t>
            </a:r>
            <a:r>
              <a:rPr sz="2800" spc="-25" dirty="0">
                <a:latin typeface="Cambria Math"/>
                <a:cs typeface="Cambria Math"/>
              </a:rPr>
              <a:t>2</a:t>
            </a:r>
            <a:r>
              <a:rPr sz="2800" spc="-20" dirty="0">
                <a:latin typeface="Cambria Math"/>
                <a:cs typeface="Cambria Math"/>
              </a:rPr>
              <a:t>9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-22" baseline="29166" dirty="0">
                <a:latin typeface="Cambria Math"/>
                <a:cs typeface="Cambria Math"/>
              </a:rPr>
              <a:t>9</a:t>
            </a:r>
            <a:r>
              <a:rPr sz="3000" baseline="29166" dirty="0">
                <a:latin typeface="Cambria Math"/>
                <a:cs typeface="Cambria Math"/>
              </a:rPr>
              <a:t> </a:t>
            </a:r>
            <a:r>
              <a:rPr sz="3000" spc="-202" baseline="29166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60" baseline="29166" dirty="0">
                <a:latin typeface="Cambria Math"/>
                <a:cs typeface="Cambria Math"/>
              </a:rPr>
              <a:t>3</a:t>
            </a:r>
            <a:endParaRPr sz="3000" baseline="29166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8" y="947234"/>
            <a:ext cx="10387965" cy="3480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2800" spc="-5" dirty="0">
                <a:latin typeface="Cambria Math"/>
                <a:cs typeface="Cambria Math"/>
              </a:rPr>
              <a:t>𝛥</a:t>
            </a:r>
            <a:r>
              <a:rPr sz="2800" spc="-150" dirty="0">
                <a:latin typeface="Cambria Math"/>
                <a:cs typeface="Cambria Math"/>
              </a:rPr>
              <a:t>𝜈</a:t>
            </a:r>
            <a:r>
              <a:rPr sz="3000" baseline="-16666" dirty="0">
                <a:latin typeface="Calibri"/>
                <a:cs typeface="Calibri"/>
              </a:rPr>
              <a:t>re</a:t>
            </a:r>
            <a:r>
              <a:rPr sz="3000" spc="165" baseline="-16666" dirty="0">
                <a:latin typeface="Calibri"/>
                <a:cs typeface="Calibri"/>
              </a:rPr>
              <a:t>s</a:t>
            </a:r>
            <a:r>
              <a:rPr sz="4200" spc="-22" baseline="2976" dirty="0">
                <a:latin typeface="Cambria Math"/>
                <a:cs typeface="Cambria Math"/>
              </a:rPr>
              <a:t>(</a:t>
            </a:r>
            <a:r>
              <a:rPr sz="2800" spc="-15" dirty="0">
                <a:latin typeface="Calibri"/>
                <a:cs typeface="Calibri"/>
              </a:rPr>
              <a:t>Li</a:t>
            </a:r>
            <a:r>
              <a:rPr sz="4200" spc="-22" baseline="2976" dirty="0">
                <a:latin typeface="Cambria Math"/>
                <a:cs typeface="Cambria Math"/>
              </a:rPr>
              <a:t>)</a:t>
            </a:r>
            <a:r>
              <a:rPr sz="4200" spc="247" baseline="2976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15" dirty="0">
                <a:latin typeface="Cambria Math"/>
                <a:cs typeface="Cambria Math"/>
              </a:rPr>
              <a:t>1.</a:t>
            </a:r>
            <a:r>
              <a:rPr sz="2800" spc="-25" dirty="0">
                <a:latin typeface="Cambria Math"/>
                <a:cs typeface="Cambria Math"/>
              </a:rPr>
              <a:t>6</a:t>
            </a:r>
            <a:r>
              <a:rPr sz="2800" spc="-20" dirty="0">
                <a:latin typeface="Cambria Math"/>
                <a:cs typeface="Cambria Math"/>
              </a:rPr>
              <a:t>8</a:t>
            </a:r>
            <a:r>
              <a:rPr sz="2800" spc="-140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libri"/>
                <a:cs typeface="Calibri"/>
              </a:rPr>
              <a:t>MH</a:t>
            </a:r>
            <a:r>
              <a:rPr sz="2800" spc="-15" dirty="0">
                <a:latin typeface="Calibri"/>
                <a:cs typeface="Calibri"/>
              </a:rPr>
              <a:t>z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  <a:p>
            <a:pPr marL="469900" marR="5080" indent="-228600">
              <a:lnSpc>
                <a:spcPct val="126899"/>
              </a:lnSpc>
              <a:spcBef>
                <a:spcPts val="894"/>
              </a:spcBef>
              <a:buFont typeface="Symbol"/>
              <a:buChar char=""/>
              <a:tabLst>
                <a:tab pos="470534" algn="l"/>
                <a:tab pos="2397125" algn="l"/>
                <a:tab pos="3229610" algn="l"/>
                <a:tab pos="4210050" algn="l"/>
                <a:tab pos="4851400" algn="l"/>
                <a:tab pos="5873750" algn="l"/>
                <a:tab pos="6846570" algn="l"/>
                <a:tab pos="8700135" algn="l"/>
                <a:tab pos="9069070" algn="l"/>
              </a:tabLst>
            </a:pPr>
            <a:r>
              <a:rPr sz="2800" spc="-25" dirty="0">
                <a:latin typeface="Calibri"/>
                <a:cs typeface="Calibri"/>
              </a:rPr>
              <a:t>Comp</a:t>
            </a:r>
            <a:r>
              <a:rPr sz="2800" spc="-10" dirty="0">
                <a:latin typeface="Calibri"/>
                <a:cs typeface="Calibri"/>
              </a:rPr>
              <a:t>ari</a:t>
            </a:r>
            <a:r>
              <a:rPr sz="2800" spc="-20" dirty="0">
                <a:latin typeface="Calibri"/>
                <a:cs typeface="Calibri"/>
              </a:rPr>
              <a:t>so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w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th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T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b</a:t>
            </a:r>
            <a:r>
              <a:rPr sz="2800" spc="-15" dirty="0">
                <a:latin typeface="Calibri"/>
                <a:cs typeface="Calibri"/>
              </a:rPr>
              <a:t>le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3.1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(boo</a:t>
            </a:r>
            <a:r>
              <a:rPr sz="2800" spc="-15" dirty="0">
                <a:latin typeface="Calibri"/>
                <a:cs typeface="Calibri"/>
              </a:rPr>
              <a:t>k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val</a:t>
            </a:r>
            <a:r>
              <a:rPr sz="2800" spc="-5" dirty="0">
                <a:latin typeface="Calibri"/>
                <a:cs typeface="Calibri"/>
              </a:rPr>
              <a:t>u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5" dirty="0">
                <a:latin typeface="Cambria Math"/>
                <a:cs typeface="Cambria Math"/>
              </a:rPr>
              <a:t>≈</a:t>
            </a:r>
            <a:r>
              <a:rPr sz="2800" spc="15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15" dirty="0">
                <a:latin typeface="Cambria Math"/>
                <a:cs typeface="Cambria Math"/>
              </a:rPr>
              <a:t>.7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libri"/>
                <a:cs typeface="Calibri"/>
              </a:rPr>
              <a:t>MH</a:t>
            </a:r>
            <a:r>
              <a:rPr sz="2800" spc="10" dirty="0">
                <a:latin typeface="Calibri"/>
                <a:cs typeface="Calibri"/>
              </a:rPr>
              <a:t>z</a:t>
            </a:r>
            <a:r>
              <a:rPr sz="2800" spc="-10" dirty="0">
                <a:latin typeface="Calibri"/>
                <a:cs typeface="Calibri"/>
              </a:rPr>
              <a:t>)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–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15" dirty="0">
                <a:latin typeface="Calibri"/>
                <a:cs typeface="Calibri"/>
              </a:rPr>
              <a:t>exce</a:t>
            </a:r>
            <a:r>
              <a:rPr sz="2800" spc="-5" dirty="0">
                <a:latin typeface="Calibri"/>
                <a:cs typeface="Calibri"/>
              </a:rPr>
              <a:t>l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ent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agreeme</a:t>
            </a:r>
            <a:r>
              <a:rPr sz="2800" spc="-5" dirty="0">
                <a:latin typeface="Calibri"/>
                <a:cs typeface="Calibri"/>
              </a:rPr>
              <a:t>n</a:t>
            </a:r>
            <a:r>
              <a:rPr sz="2800" spc="-10" dirty="0">
                <a:latin typeface="Calibri"/>
                <a:cs typeface="Calibri"/>
              </a:rPr>
              <a:t>t.</a:t>
            </a:r>
            <a:endParaRPr sz="2800">
              <a:latin typeface="Calibri"/>
              <a:cs typeface="Calibri"/>
            </a:endParaRPr>
          </a:p>
          <a:p>
            <a:pPr marL="469900" marR="12700" indent="-228600">
              <a:lnSpc>
                <a:spcPct val="127200"/>
              </a:lnSpc>
              <a:spcBef>
                <a:spcPts val="1055"/>
              </a:spcBef>
              <a:buFont typeface="Symbol"/>
              <a:buChar char=""/>
              <a:tabLst>
                <a:tab pos="470534" algn="l"/>
              </a:tabLst>
            </a:pPr>
            <a:r>
              <a:rPr sz="2800" b="1" spc="-15" dirty="0">
                <a:latin typeface="Calibri"/>
                <a:cs typeface="Calibri"/>
              </a:rPr>
              <a:t>Not</a:t>
            </a:r>
            <a:r>
              <a:rPr sz="2800" b="1" spc="-20" dirty="0">
                <a:latin typeface="Calibri"/>
                <a:cs typeface="Calibri"/>
              </a:rPr>
              <a:t>e</a:t>
            </a:r>
            <a:r>
              <a:rPr sz="2800" spc="-10" dirty="0">
                <a:latin typeface="Calibri"/>
                <a:cs typeface="Calibri"/>
              </a:rPr>
              <a:t>: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Resonance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bro</a:t>
            </a:r>
            <a:r>
              <a:rPr sz="2800" spc="-5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den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b</a:t>
            </a:r>
            <a:r>
              <a:rPr sz="2800" spc="-15" dirty="0">
                <a:latin typeface="Calibri"/>
                <a:cs typeface="Calibri"/>
              </a:rPr>
              <a:t>y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dent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c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Calibri"/>
                <a:cs typeface="Calibri"/>
              </a:rPr>
              <a:t>L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atoms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thr</a:t>
            </a:r>
            <a:r>
              <a:rPr sz="2800" spc="-25" dirty="0">
                <a:latin typeface="Calibri"/>
                <a:cs typeface="Calibri"/>
              </a:rPr>
              <a:t>e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order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2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of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magn</a:t>
            </a:r>
            <a:r>
              <a:rPr sz="2800" spc="-15" dirty="0">
                <a:latin typeface="Calibri"/>
                <a:cs typeface="Calibri"/>
              </a:rPr>
              <a:t>i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spc="-5" dirty="0">
                <a:latin typeface="Calibri"/>
                <a:cs typeface="Calibri"/>
              </a:rPr>
              <a:t>u</a:t>
            </a:r>
            <a:r>
              <a:rPr sz="2800" spc="-20" dirty="0">
                <a:latin typeface="Calibri"/>
                <a:cs typeface="Calibri"/>
              </a:rPr>
              <a:t>d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we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15" dirty="0">
                <a:latin typeface="Calibri"/>
                <a:cs typeface="Calibri"/>
              </a:rPr>
              <a:t>ker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than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b</a:t>
            </a:r>
            <a:r>
              <a:rPr sz="2800" spc="-15" dirty="0">
                <a:latin typeface="Calibri"/>
                <a:cs typeface="Calibri"/>
              </a:rPr>
              <a:t>y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1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libri"/>
                <a:cs typeface="Calibri"/>
              </a:rPr>
              <a:t>b</a:t>
            </a:r>
            <a:r>
              <a:rPr sz="2800" spc="-15" dirty="0">
                <a:latin typeface="Calibri"/>
                <a:cs typeface="Calibri"/>
              </a:rPr>
              <a:t>ar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f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Ar.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810"/>
              </a:spcBef>
            </a:pPr>
            <a:r>
              <a:rPr sz="2800" spc="-15" dirty="0">
                <a:latin typeface="Calibri"/>
                <a:cs typeface="Calibri"/>
              </a:rPr>
              <a:t>---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9622" rIns="0" bIns="0" rtlCol="0">
            <a:spAutoFit/>
          </a:bodyPr>
          <a:lstStyle/>
          <a:p>
            <a:pPr marL="187960">
              <a:lnSpc>
                <a:spcPct val="100000"/>
              </a:lnSpc>
            </a:pPr>
            <a:r>
              <a:rPr spc="-15" dirty="0"/>
              <a:t>Sl</a:t>
            </a:r>
            <a:r>
              <a:rPr spc="-5" dirty="0"/>
              <a:t>i</a:t>
            </a:r>
            <a:r>
              <a:rPr spc="-20" dirty="0"/>
              <a:t>de</a:t>
            </a:r>
            <a:r>
              <a:rPr spc="-5" dirty="0"/>
              <a:t> </a:t>
            </a:r>
            <a:r>
              <a:rPr spc="-20" dirty="0"/>
              <a:t>1</a:t>
            </a:r>
            <a:r>
              <a:rPr spc="-30" dirty="0"/>
              <a:t>8</a:t>
            </a:r>
            <a:r>
              <a:rPr spc="-10" dirty="0"/>
              <a:t>: </a:t>
            </a:r>
            <a:r>
              <a:rPr spc="-25" dirty="0"/>
              <a:t>P</a:t>
            </a:r>
            <a:r>
              <a:rPr spc="-10" dirty="0"/>
              <a:t>r</a:t>
            </a:r>
            <a:r>
              <a:rPr spc="-20" dirty="0"/>
              <a:t>oblem</a:t>
            </a:r>
            <a:r>
              <a:rPr spc="-25" dirty="0"/>
              <a:t> </a:t>
            </a:r>
            <a:r>
              <a:rPr spc="-15" dirty="0"/>
              <a:t>3.5</a:t>
            </a:r>
            <a:r>
              <a:rPr spc="-5" dirty="0"/>
              <a:t> </a:t>
            </a:r>
            <a:r>
              <a:rPr spc="-20" dirty="0">
                <a:latin typeface="Calibri"/>
                <a:cs typeface="Calibri"/>
              </a:rPr>
              <a:t>–</a:t>
            </a:r>
            <a:r>
              <a:rPr dirty="0">
                <a:latin typeface="Calibri"/>
                <a:cs typeface="Calibri"/>
              </a:rPr>
              <a:t> </a:t>
            </a:r>
            <a:r>
              <a:rPr spc="-25" dirty="0"/>
              <a:t>Quenching</a:t>
            </a:r>
            <a:r>
              <a:rPr spc="-10" dirty="0"/>
              <a:t> </a:t>
            </a:r>
            <a:r>
              <a:rPr spc="-15" dirty="0"/>
              <a:t>Coll</a:t>
            </a:r>
            <a:r>
              <a:rPr spc="-5" dirty="0"/>
              <a:t>i</a:t>
            </a:r>
            <a:r>
              <a:rPr spc="-15" dirty="0"/>
              <a:t>sions </a:t>
            </a:r>
            <a:r>
              <a:rPr spc="-25" dirty="0"/>
              <a:t>Do</a:t>
            </a:r>
            <a:r>
              <a:rPr spc="-10" dirty="0"/>
              <a:t>u</a:t>
            </a:r>
            <a:r>
              <a:rPr spc="-15" dirty="0"/>
              <a:t>ble</a:t>
            </a:r>
            <a:r>
              <a:rPr spc="-5" dirty="0"/>
              <a:t> </a:t>
            </a:r>
            <a:r>
              <a:rPr spc="-20" dirty="0"/>
              <a:t>the</a:t>
            </a:r>
          </a:p>
        </p:txBody>
      </p:sp>
      <p:sp>
        <p:nvSpPr>
          <p:cNvPr id="3" name="object 3"/>
          <p:cNvSpPr/>
          <p:nvPr/>
        </p:nvSpPr>
        <p:spPr>
          <a:xfrm>
            <a:off x="6441307" y="4159127"/>
            <a:ext cx="196850" cy="0"/>
          </a:xfrm>
          <a:custGeom>
            <a:avLst/>
            <a:gdLst/>
            <a:ahLst/>
            <a:cxnLst/>
            <a:rect l="l" t="t" r="r" b="b"/>
            <a:pathLst>
              <a:path w="196850">
                <a:moveTo>
                  <a:pt x="0" y="0"/>
                </a:moveTo>
                <a:lnTo>
                  <a:pt x="196595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01700" y="1661409"/>
            <a:ext cx="8552180" cy="34994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32610" algn="ctr">
              <a:lnSpc>
                <a:spcPct val="100000"/>
              </a:lnSpc>
            </a:pPr>
            <a:r>
              <a:rPr sz="3400" b="1" u="heavy" spc="-15" dirty="0">
                <a:solidFill>
                  <a:srgbClr val="0000FF"/>
                </a:solidFill>
                <a:latin typeface="Calibri"/>
                <a:cs typeface="Calibri"/>
              </a:rPr>
              <a:t>Lin</a:t>
            </a:r>
            <a:r>
              <a:rPr sz="3400" b="1" u="heavy" spc="-10" dirty="0">
                <a:solidFill>
                  <a:srgbClr val="0000FF"/>
                </a:solidFill>
                <a:latin typeface="Calibri"/>
                <a:cs typeface="Calibri"/>
              </a:rPr>
              <a:t>e</a:t>
            </a:r>
            <a:r>
              <a:rPr sz="3400" b="1" u="heavy" spc="-25" dirty="0">
                <a:solidFill>
                  <a:srgbClr val="0000FF"/>
                </a:solidFill>
                <a:latin typeface="Calibri"/>
                <a:cs typeface="Calibri"/>
              </a:rPr>
              <a:t>width</a:t>
            </a:r>
            <a:endParaRPr sz="3400">
              <a:latin typeface="Calibri"/>
              <a:cs typeface="Calibri"/>
            </a:endParaRPr>
          </a:p>
          <a:p>
            <a:pPr marL="1830070" algn="ctr">
              <a:lnSpc>
                <a:spcPct val="100000"/>
              </a:lnSpc>
              <a:spcBef>
                <a:spcPts val="2030"/>
              </a:spcBef>
            </a:pP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Lorentzian</a:t>
            </a:r>
            <a:r>
              <a:rPr sz="3000" b="1" u="heavy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shape</a:t>
            </a:r>
            <a:r>
              <a:rPr sz="3000" b="1" u="heavy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spc="-20" dirty="0">
                <a:solidFill>
                  <a:srgbClr val="FF0000"/>
                </a:solidFill>
                <a:latin typeface="Calibri"/>
                <a:cs typeface="Calibri"/>
              </a:rPr>
              <a:t>with</a:t>
            </a:r>
            <a:r>
              <a:rPr sz="3000" b="1" u="heavy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spc="-20" dirty="0">
                <a:solidFill>
                  <a:srgbClr val="FF0000"/>
                </a:solidFill>
                <a:latin typeface="Calibri"/>
                <a:cs typeface="Calibri"/>
              </a:rPr>
              <a:t>two</a:t>
            </a:r>
            <a:r>
              <a:rPr sz="3000" b="1" u="heavy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decay </a:t>
            </a:r>
            <a:r>
              <a:rPr sz="3000" b="1" u="heavy" spc="-20" dirty="0">
                <a:solidFill>
                  <a:srgbClr val="FF0000"/>
                </a:solidFill>
                <a:latin typeface="Calibri"/>
                <a:cs typeface="Calibri"/>
              </a:rPr>
              <a:t>channels</a:t>
            </a:r>
            <a:endParaRPr sz="3000">
              <a:latin typeface="Calibri"/>
              <a:cs typeface="Calibri"/>
            </a:endParaRPr>
          </a:p>
          <a:p>
            <a:pPr marL="361950" indent="-349250">
              <a:lnSpc>
                <a:spcPct val="100000"/>
              </a:lnSpc>
              <a:spcBef>
                <a:spcPts val="1880"/>
              </a:spcBef>
              <a:buFont typeface="Calibri"/>
              <a:buAutoNum type="arabicPeriod"/>
              <a:tabLst>
                <a:tab pos="362585" algn="l"/>
              </a:tabLst>
            </a:pPr>
            <a:r>
              <a:rPr sz="2800" spc="-15" dirty="0">
                <a:latin typeface="Calibri"/>
                <a:cs typeface="Calibri"/>
              </a:rPr>
              <a:t>Radi</a:t>
            </a:r>
            <a:r>
              <a:rPr sz="2800" spc="-10" dirty="0">
                <a:latin typeface="Calibri"/>
                <a:cs typeface="Calibri"/>
              </a:rPr>
              <a:t>ati</a:t>
            </a:r>
            <a:r>
              <a:rPr sz="2800" spc="-30" dirty="0">
                <a:latin typeface="Calibri"/>
                <a:cs typeface="Calibri"/>
              </a:rPr>
              <a:t>v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dec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15" dirty="0">
                <a:latin typeface="Calibri"/>
                <a:cs typeface="Calibri"/>
              </a:rPr>
              <a:t>y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rate</a:t>
            </a:r>
            <a:endParaRPr sz="2800">
              <a:latin typeface="Calibri"/>
              <a:cs typeface="Calibri"/>
            </a:endParaRPr>
          </a:p>
          <a:p>
            <a:pPr marL="5539105">
              <a:lnSpc>
                <a:spcPts val="2740"/>
              </a:lnSpc>
              <a:spcBef>
                <a:spcPts val="1440"/>
              </a:spcBef>
            </a:pPr>
            <a:r>
              <a:rPr sz="2800" spc="-20" dirty="0">
                <a:latin typeface="Cambria Math"/>
                <a:cs typeface="Cambria Math"/>
              </a:rPr>
              <a:t>1</a:t>
            </a:r>
            <a:endParaRPr sz="2800">
              <a:latin typeface="Cambria Math"/>
              <a:cs typeface="Cambria Math"/>
            </a:endParaRPr>
          </a:p>
          <a:p>
            <a:pPr marL="1834514" algn="ctr">
              <a:lnSpc>
                <a:spcPts val="2740"/>
              </a:lnSpc>
            </a:pPr>
            <a:r>
              <a:rPr sz="2800" spc="-630" dirty="0">
                <a:latin typeface="Cambria Math"/>
                <a:cs typeface="Cambria Math"/>
              </a:rPr>
              <a:t>𝛤</a:t>
            </a:r>
            <a:r>
              <a:rPr sz="3000" baseline="-16666" dirty="0">
                <a:latin typeface="Calibri"/>
                <a:cs typeface="Calibri"/>
              </a:rPr>
              <a:t>rad </a:t>
            </a:r>
            <a:r>
              <a:rPr sz="3000" spc="-30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260" dirty="0">
                <a:latin typeface="Cambria Math"/>
                <a:cs typeface="Cambria Math"/>
              </a:rPr>
              <a:t> </a:t>
            </a:r>
            <a:r>
              <a:rPr sz="4200" spc="202" baseline="-37698" dirty="0">
                <a:latin typeface="Cambria Math"/>
                <a:cs typeface="Cambria Math"/>
              </a:rPr>
              <a:t>𝜏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  <a:p>
            <a:pPr marL="361950" indent="-349250">
              <a:lnSpc>
                <a:spcPct val="100000"/>
              </a:lnSpc>
              <a:spcBef>
                <a:spcPts val="2930"/>
              </a:spcBef>
              <a:buFont typeface="Calibri"/>
              <a:buAutoNum type="arabicPeriod" startAt="2"/>
              <a:tabLst>
                <a:tab pos="362585" algn="l"/>
              </a:tabLst>
            </a:pPr>
            <a:r>
              <a:rPr sz="2800" spc="-20" dirty="0">
                <a:latin typeface="Calibri"/>
                <a:cs typeface="Calibri"/>
              </a:rPr>
              <a:t>Co</a:t>
            </a:r>
            <a:r>
              <a:rPr sz="2800" spc="-5" dirty="0">
                <a:latin typeface="Calibri"/>
                <a:cs typeface="Calibri"/>
              </a:rPr>
              <a:t>l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on</a:t>
            </a:r>
            <a:r>
              <a:rPr sz="2800" spc="-15" dirty="0">
                <a:latin typeface="Calibri"/>
                <a:cs typeface="Calibri"/>
              </a:rPr>
              <a:t>-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5" dirty="0">
                <a:latin typeface="Calibri"/>
                <a:cs typeface="Calibri"/>
              </a:rPr>
              <a:t>n</a:t>
            </a:r>
            <a:r>
              <a:rPr sz="2800" spc="-20" dirty="0">
                <a:latin typeface="Calibri"/>
                <a:cs typeface="Calibri"/>
              </a:rPr>
              <a:t>duc</a:t>
            </a:r>
            <a:r>
              <a:rPr sz="2800" spc="-10" dirty="0">
                <a:latin typeface="Calibri"/>
                <a:cs typeface="Calibri"/>
              </a:rPr>
              <a:t>e</a:t>
            </a:r>
            <a:r>
              <a:rPr sz="2800" spc="-15" dirty="0">
                <a:latin typeface="Calibri"/>
                <a:cs typeface="Calibri"/>
              </a:rPr>
              <a:t>d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quench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rate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290431" y="1468617"/>
            <a:ext cx="149860" cy="0"/>
          </a:xfrm>
          <a:custGeom>
            <a:avLst/>
            <a:gdLst/>
            <a:ahLst/>
            <a:cxnLst/>
            <a:rect l="l" t="t" r="r" b="b"/>
            <a:pathLst>
              <a:path w="149860">
                <a:moveTo>
                  <a:pt x="0" y="0"/>
                </a:moveTo>
                <a:lnTo>
                  <a:pt x="149351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6417950" y="1617848"/>
            <a:ext cx="133350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c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290431" y="1375653"/>
            <a:ext cx="262255" cy="0"/>
          </a:xfrm>
          <a:custGeom>
            <a:avLst/>
            <a:gdLst/>
            <a:ahLst/>
            <a:cxnLst/>
            <a:rect l="l" t="t" r="r" b="b"/>
            <a:pathLst>
              <a:path w="262254">
                <a:moveTo>
                  <a:pt x="0" y="0"/>
                </a:moveTo>
                <a:lnTo>
                  <a:pt x="262127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552063" y="1188026"/>
            <a:ext cx="108775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373380" algn="l"/>
                <a:tab pos="1001394" algn="l"/>
              </a:tabLst>
            </a:pPr>
            <a:r>
              <a:rPr sz="2800" spc="-30" dirty="0">
                <a:latin typeface="Cambria Math"/>
                <a:cs typeface="Cambria Math"/>
              </a:rPr>
              <a:t>𝛤	</a:t>
            </a:r>
            <a:r>
              <a:rPr sz="2800" spc="-25" dirty="0">
                <a:latin typeface="Cambria Math"/>
                <a:cs typeface="Cambria Math"/>
              </a:rPr>
              <a:t>=	</a:t>
            </a:r>
            <a:r>
              <a:rPr sz="2800" spc="-10" dirty="0">
                <a:latin typeface="Cambria Math"/>
                <a:cs typeface="Cambria Math"/>
              </a:rPr>
              <a:t>,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692271" y="1346576"/>
            <a:ext cx="133350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c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309753" y="918278"/>
            <a:ext cx="22225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0" dirty="0">
                <a:latin typeface="Cambria Math"/>
                <a:cs typeface="Cambria Math"/>
              </a:rPr>
              <a:t>1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277749" y="1459298"/>
            <a:ext cx="16573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30" dirty="0">
                <a:latin typeface="Cambria Math"/>
                <a:cs typeface="Cambria Math"/>
              </a:rPr>
              <a:t>𝑡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637025" y="2127382"/>
            <a:ext cx="149860" cy="0"/>
          </a:xfrm>
          <a:custGeom>
            <a:avLst/>
            <a:gdLst/>
            <a:ahLst/>
            <a:cxnLst/>
            <a:rect l="l" t="t" r="r" b="b"/>
            <a:pathLst>
              <a:path w="149860">
                <a:moveTo>
                  <a:pt x="0" y="0"/>
                </a:moveTo>
                <a:lnTo>
                  <a:pt x="149351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901700" y="2118048"/>
            <a:ext cx="6297295" cy="2339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50545">
              <a:lnSpc>
                <a:spcPct val="153900"/>
              </a:lnSpc>
            </a:pPr>
            <a:r>
              <a:rPr sz="2800" spc="-20" dirty="0">
                <a:latin typeface="Calibri"/>
                <a:cs typeface="Calibri"/>
              </a:rPr>
              <a:t>w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th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35" dirty="0">
                <a:latin typeface="Cambria Math"/>
                <a:cs typeface="Cambria Math"/>
              </a:rPr>
              <a:t>𝑡</a:t>
            </a:r>
            <a:r>
              <a:rPr sz="3000" baseline="-16666" dirty="0">
                <a:latin typeface="Calibri"/>
                <a:cs typeface="Calibri"/>
              </a:rPr>
              <a:t>c </a:t>
            </a:r>
            <a:r>
              <a:rPr sz="3000" spc="-240" baseline="-16666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=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mean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me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b</a:t>
            </a:r>
            <a:r>
              <a:rPr sz="2800" spc="-10" dirty="0">
                <a:latin typeface="Calibri"/>
                <a:cs typeface="Calibri"/>
              </a:rPr>
              <a:t>e</a:t>
            </a:r>
            <a:r>
              <a:rPr sz="2800" spc="-15" dirty="0">
                <a:latin typeface="Calibri"/>
                <a:cs typeface="Calibri"/>
              </a:rPr>
              <a:t>tween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dirty="0">
                <a:latin typeface="Calibri"/>
                <a:cs typeface="Calibri"/>
              </a:rPr>
              <a:t>li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ons.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T</a:t>
            </a:r>
            <a:r>
              <a:rPr sz="2800" spc="-15" dirty="0">
                <a:latin typeface="Calibri"/>
                <a:cs typeface="Calibri"/>
              </a:rPr>
              <a:t>otal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deca</a:t>
            </a:r>
            <a:r>
              <a:rPr sz="2800" spc="-15" dirty="0">
                <a:latin typeface="Calibri"/>
                <a:cs typeface="Calibri"/>
              </a:rPr>
              <a:t>y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rate</a:t>
            </a:r>
            <a:endParaRPr sz="2800">
              <a:latin typeface="Calibri"/>
              <a:cs typeface="Calibri"/>
            </a:endParaRPr>
          </a:p>
          <a:p>
            <a:pPr marL="4103370">
              <a:lnSpc>
                <a:spcPct val="100000"/>
              </a:lnSpc>
              <a:spcBef>
                <a:spcPts val="2390"/>
              </a:spcBef>
            </a:pPr>
            <a:r>
              <a:rPr sz="4200" spc="-944" baseline="11904" dirty="0">
                <a:latin typeface="Cambria Math"/>
                <a:cs typeface="Cambria Math"/>
              </a:rPr>
              <a:t>𝛤</a:t>
            </a:r>
            <a:r>
              <a:rPr sz="2000" dirty="0">
                <a:latin typeface="Calibri"/>
                <a:cs typeface="Calibri"/>
              </a:rPr>
              <a:t>tot 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4200" spc="-37" baseline="11904" dirty="0">
                <a:latin typeface="Cambria Math"/>
                <a:cs typeface="Cambria Math"/>
              </a:rPr>
              <a:t>=</a:t>
            </a:r>
            <a:r>
              <a:rPr sz="4200" spc="240" baseline="11904" dirty="0">
                <a:latin typeface="Cambria Math"/>
                <a:cs typeface="Cambria Math"/>
              </a:rPr>
              <a:t> </a:t>
            </a:r>
            <a:r>
              <a:rPr sz="4200" spc="-944" baseline="11904" dirty="0">
                <a:latin typeface="Cambria Math"/>
                <a:cs typeface="Cambria Math"/>
              </a:rPr>
              <a:t>𝛤</a:t>
            </a:r>
            <a:r>
              <a:rPr sz="2000" dirty="0">
                <a:latin typeface="Calibri"/>
                <a:cs typeface="Calibri"/>
              </a:rPr>
              <a:t>rad </a:t>
            </a:r>
            <a:r>
              <a:rPr sz="2000" spc="-170" dirty="0">
                <a:latin typeface="Calibri"/>
                <a:cs typeface="Calibri"/>
              </a:rPr>
              <a:t> </a:t>
            </a:r>
            <a:r>
              <a:rPr sz="4200" spc="-37" baseline="11904" dirty="0">
                <a:latin typeface="Cambria Math"/>
                <a:cs typeface="Cambria Math"/>
              </a:rPr>
              <a:t>+</a:t>
            </a:r>
            <a:r>
              <a:rPr sz="4200" spc="7" baseline="11904" dirty="0">
                <a:latin typeface="Cambria Math"/>
                <a:cs typeface="Cambria Math"/>
              </a:rPr>
              <a:t> </a:t>
            </a:r>
            <a:r>
              <a:rPr sz="4200" spc="-944" baseline="11904" dirty="0">
                <a:latin typeface="Cambria Math"/>
                <a:cs typeface="Cambria Math"/>
              </a:rPr>
              <a:t>𝛤</a:t>
            </a:r>
            <a:r>
              <a:rPr sz="2000" spc="120" dirty="0">
                <a:latin typeface="Calibri"/>
                <a:cs typeface="Calibri"/>
              </a:rPr>
              <a:t>c</a:t>
            </a:r>
            <a:r>
              <a:rPr sz="4200" spc="-15" baseline="11904" dirty="0">
                <a:latin typeface="Cambria Math"/>
                <a:cs typeface="Cambria Math"/>
              </a:rPr>
              <a:t>.</a:t>
            </a:r>
            <a:endParaRPr sz="4200" baseline="11904">
              <a:latin typeface="Cambria Math"/>
              <a:cs typeface="Cambria Math"/>
            </a:endParaRPr>
          </a:p>
          <a:p>
            <a:pPr marL="12700">
              <a:lnSpc>
                <a:spcPct val="100000"/>
              </a:lnSpc>
              <a:spcBef>
                <a:spcPts val="1065"/>
              </a:spcBef>
            </a:pPr>
            <a:r>
              <a:rPr sz="2800" spc="-20" dirty="0">
                <a:latin typeface="Calibri"/>
                <a:cs typeface="Calibri"/>
              </a:rPr>
              <a:t>L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prof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5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e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959493" y="4931997"/>
            <a:ext cx="1081405" cy="3975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55" dirty="0">
                <a:latin typeface="Cambria Math"/>
                <a:cs typeface="Cambria Math"/>
              </a:rPr>
              <a:t>𝐼</a:t>
            </a:r>
            <a:r>
              <a:rPr sz="4200" spc="-22" baseline="2976" dirty="0">
                <a:latin typeface="Cambria Math"/>
                <a:cs typeface="Cambria Math"/>
              </a:rPr>
              <a:t>(</a:t>
            </a:r>
            <a:r>
              <a:rPr sz="2800" spc="25" dirty="0">
                <a:latin typeface="Cambria Math"/>
                <a:cs typeface="Cambria Math"/>
              </a:rPr>
              <a:t>𝜔</a:t>
            </a:r>
            <a:r>
              <a:rPr sz="4200" spc="-22" baseline="2976" dirty="0">
                <a:latin typeface="Cambria Math"/>
                <a:cs typeface="Cambria Math"/>
              </a:rPr>
              <a:t>)</a:t>
            </a:r>
            <a:r>
              <a:rPr sz="4200" spc="247" baseline="2976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∝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524654" y="4679012"/>
            <a:ext cx="22225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0" dirty="0">
                <a:latin typeface="Cambria Math"/>
                <a:cs typeface="Cambria Math"/>
              </a:rPr>
              <a:t>1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114686" y="5170276"/>
            <a:ext cx="3029585" cy="4781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0" dirty="0">
                <a:latin typeface="Cambria Math"/>
                <a:cs typeface="Cambria Math"/>
              </a:rPr>
              <a:t>1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+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4</a:t>
            </a:r>
            <a:r>
              <a:rPr sz="4200" spc="-22" baseline="2976" dirty="0">
                <a:latin typeface="Cambria Math"/>
                <a:cs typeface="Cambria Math"/>
              </a:rPr>
              <a:t>(</a:t>
            </a:r>
            <a:r>
              <a:rPr sz="2800" spc="-30" dirty="0">
                <a:latin typeface="Cambria Math"/>
                <a:cs typeface="Cambria Math"/>
              </a:rPr>
              <a:t>𝜔</a:t>
            </a:r>
            <a:r>
              <a:rPr sz="2800" spc="6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−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35" dirty="0">
                <a:latin typeface="Cambria Math"/>
                <a:cs typeface="Cambria Math"/>
              </a:rPr>
              <a:t>𝜔</a:t>
            </a:r>
            <a:r>
              <a:rPr sz="3000" spc="232" baseline="-16666" dirty="0">
                <a:latin typeface="Cambria Math"/>
                <a:cs typeface="Cambria Math"/>
              </a:rPr>
              <a:t>0</a:t>
            </a:r>
            <a:r>
              <a:rPr sz="4200" spc="-22" baseline="2976" dirty="0">
                <a:latin typeface="Cambria Math"/>
                <a:cs typeface="Cambria Math"/>
              </a:rPr>
              <a:t>)</a:t>
            </a:r>
            <a:r>
              <a:rPr sz="3000" spc="225" baseline="23611" dirty="0">
                <a:latin typeface="Cambria Math"/>
                <a:cs typeface="Cambria Math"/>
              </a:rPr>
              <a:t>2</a:t>
            </a:r>
            <a:r>
              <a:rPr sz="2800" spc="-20" dirty="0">
                <a:latin typeface="Cambria Math"/>
                <a:cs typeface="Cambria Math"/>
              </a:rPr>
              <a:t>/</a:t>
            </a:r>
            <a:r>
              <a:rPr sz="2800" spc="-630" dirty="0">
                <a:latin typeface="Cambria Math"/>
                <a:cs typeface="Cambria Math"/>
              </a:rPr>
              <a:t>𝛤</a:t>
            </a:r>
            <a:r>
              <a:rPr sz="3000" baseline="-18055" dirty="0">
                <a:latin typeface="Calibri"/>
                <a:cs typeface="Calibri"/>
              </a:rPr>
              <a:t>tot</a:t>
            </a:r>
            <a:endParaRPr sz="3000" baseline="-18055">
              <a:latin typeface="Calibri"/>
              <a:cs typeface="Calibri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5127375" y="5136392"/>
            <a:ext cx="3018155" cy="0"/>
          </a:xfrm>
          <a:custGeom>
            <a:avLst/>
            <a:gdLst/>
            <a:ahLst/>
            <a:cxnLst/>
            <a:rect l="l" t="t" r="r" b="b"/>
            <a:pathLst>
              <a:path w="3018154">
                <a:moveTo>
                  <a:pt x="0" y="0"/>
                </a:moveTo>
                <a:lnTo>
                  <a:pt x="3017782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7911490" y="4948753"/>
            <a:ext cx="320675" cy="4756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000" spc="60" baseline="-25000" dirty="0">
                <a:latin typeface="Cambria Math"/>
                <a:cs typeface="Cambria Math"/>
              </a:rPr>
              <a:t>2</a:t>
            </a:r>
            <a:r>
              <a:rPr sz="3000" spc="225" baseline="-25000" dirty="0">
                <a:latin typeface="Cambria Math"/>
                <a:cs typeface="Cambria Math"/>
              </a:rPr>
              <a:t> </a:t>
            </a:r>
            <a:r>
              <a:rPr sz="2800" spc="-10" dirty="0">
                <a:latin typeface="Cambria Math"/>
                <a:cs typeface="Cambria Math"/>
              </a:rPr>
              <a:t>,</a:t>
            </a:r>
            <a:endParaRPr sz="28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27" y="968684"/>
            <a:ext cx="8111490" cy="37655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69900" indent="-229235">
              <a:lnSpc>
                <a:spcPct val="100000"/>
              </a:lnSpc>
              <a:buFont typeface="Symbol"/>
              <a:buChar char=""/>
              <a:tabLst>
                <a:tab pos="470534" algn="l"/>
              </a:tabLst>
            </a:pPr>
            <a:r>
              <a:rPr sz="2800" spc="-15" dirty="0">
                <a:latin typeface="Calibri"/>
                <a:cs typeface="Calibri"/>
              </a:rPr>
              <a:t>Gas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libri"/>
                <a:cs typeface="Calibri"/>
              </a:rPr>
              <a:t>m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xt</a:t>
            </a:r>
            <a:r>
              <a:rPr sz="2800" spc="-15" dirty="0">
                <a:latin typeface="Calibri"/>
                <a:cs typeface="Calibri"/>
              </a:rPr>
              <a:t>ure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and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libri"/>
                <a:cs typeface="Calibri"/>
              </a:rPr>
              <a:t>t</a:t>
            </a:r>
            <a:r>
              <a:rPr sz="2800" spc="-20" dirty="0">
                <a:latin typeface="Calibri"/>
                <a:cs typeface="Calibri"/>
              </a:rPr>
              <a:t>hermod</a:t>
            </a:r>
            <a:r>
              <a:rPr sz="2800" spc="0" dirty="0">
                <a:latin typeface="Calibri"/>
                <a:cs typeface="Calibri"/>
              </a:rPr>
              <a:t>y</a:t>
            </a:r>
            <a:r>
              <a:rPr sz="2800" spc="-25" dirty="0">
                <a:latin typeface="Calibri"/>
                <a:cs typeface="Calibri"/>
              </a:rPr>
              <a:t>nam</a:t>
            </a:r>
            <a:r>
              <a:rPr sz="2800" spc="-10" dirty="0">
                <a:latin typeface="Calibri"/>
                <a:cs typeface="Calibri"/>
              </a:rPr>
              <a:t>ic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parameters</a:t>
            </a:r>
            <a:endParaRPr sz="2800">
              <a:latin typeface="Calibri"/>
              <a:cs typeface="Calibri"/>
            </a:endParaRPr>
          </a:p>
          <a:p>
            <a:pPr marL="469900" indent="-229235">
              <a:lnSpc>
                <a:spcPct val="100000"/>
              </a:lnSpc>
              <a:spcBef>
                <a:spcPts val="1955"/>
              </a:spcBef>
              <a:buFont typeface="Symbol"/>
              <a:buChar char=""/>
              <a:tabLst>
                <a:tab pos="470534" algn="l"/>
              </a:tabLst>
            </a:pPr>
            <a:r>
              <a:rPr sz="2800" spc="-25" dirty="0">
                <a:latin typeface="Calibri"/>
                <a:cs typeface="Calibri"/>
              </a:rPr>
              <a:t>He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u</a:t>
            </a:r>
            <a:r>
              <a:rPr sz="2800" spc="-25" dirty="0">
                <a:latin typeface="Calibri"/>
                <a:cs typeface="Calibri"/>
              </a:rPr>
              <a:t>m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-10" dirty="0">
                <a:latin typeface="Calibri"/>
                <a:cs typeface="Calibri"/>
              </a:rPr>
              <a:t>rtial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pressur</a:t>
            </a:r>
            <a:r>
              <a:rPr sz="2800" dirty="0">
                <a:latin typeface="Calibri"/>
                <a:cs typeface="Calibri"/>
              </a:rPr>
              <a:t>e</a:t>
            </a:r>
            <a:r>
              <a:rPr sz="2800" spc="-10" dirty="0">
                <a:latin typeface="Calibri"/>
                <a:cs typeface="Calibri"/>
              </a:rPr>
              <a:t>: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libri"/>
                <a:cs typeface="Calibri"/>
              </a:rPr>
              <a:t>pHe</a:t>
            </a:r>
            <a:r>
              <a:rPr sz="2800" dirty="0">
                <a:latin typeface="Calibri"/>
                <a:cs typeface="Calibri"/>
              </a:rPr>
              <a:t>=</a:t>
            </a:r>
            <a:r>
              <a:rPr sz="2800" spc="-20" dirty="0">
                <a:latin typeface="Calibri"/>
                <a:cs typeface="Calibri"/>
              </a:rPr>
              <a:t>2mba</a:t>
            </a:r>
            <a:r>
              <a:rPr sz="2800" spc="0" dirty="0">
                <a:latin typeface="Calibri"/>
                <a:cs typeface="Calibri"/>
              </a:rPr>
              <a:t>r</a:t>
            </a:r>
            <a:r>
              <a:rPr sz="2800" spc="-114" dirty="0">
                <a:latin typeface="Cambria Math"/>
                <a:cs typeface="Cambria Math"/>
              </a:rPr>
              <a:t>𝑝</a:t>
            </a:r>
            <a:r>
              <a:rPr sz="3000" spc="-7" baseline="-16666" dirty="0">
                <a:latin typeface="Calibri"/>
                <a:cs typeface="Calibri"/>
              </a:rPr>
              <a:t>H</a:t>
            </a:r>
            <a:r>
              <a:rPr sz="3000" baseline="-16666" dirty="0">
                <a:latin typeface="Calibri"/>
                <a:cs typeface="Calibri"/>
              </a:rPr>
              <a:t>e </a:t>
            </a:r>
            <a:r>
              <a:rPr sz="3000" spc="-30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2</a:t>
            </a:r>
            <a:r>
              <a:rPr sz="2800" spc="-14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mba</a:t>
            </a:r>
            <a:r>
              <a:rPr sz="2800" spc="-15" dirty="0">
                <a:latin typeface="Calibri"/>
                <a:cs typeface="Calibri"/>
              </a:rPr>
              <a:t>r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469900" indent="-229235">
              <a:lnSpc>
                <a:spcPct val="100000"/>
              </a:lnSpc>
              <a:spcBef>
                <a:spcPts val="1970"/>
              </a:spcBef>
              <a:buFont typeface="Symbol"/>
              <a:buChar char=""/>
              <a:tabLst>
                <a:tab pos="470534" algn="l"/>
              </a:tabLst>
            </a:pPr>
            <a:r>
              <a:rPr sz="2800" spc="-20" dirty="0">
                <a:latin typeface="Calibri"/>
                <a:cs typeface="Calibri"/>
              </a:rPr>
              <a:t>Neon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</a:t>
            </a:r>
            <a:r>
              <a:rPr sz="2800" spc="-10" dirty="0">
                <a:latin typeface="Calibri"/>
                <a:cs typeface="Calibri"/>
              </a:rPr>
              <a:t>art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0" dirty="0">
                <a:latin typeface="Calibri"/>
                <a:cs typeface="Calibri"/>
              </a:rPr>
              <a:t>al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pressu</a:t>
            </a:r>
            <a:r>
              <a:rPr sz="2800" spc="0" dirty="0">
                <a:latin typeface="Calibri"/>
                <a:cs typeface="Calibri"/>
              </a:rPr>
              <a:t>r</a:t>
            </a:r>
            <a:r>
              <a:rPr sz="2800" spc="-15" dirty="0">
                <a:latin typeface="Calibri"/>
                <a:cs typeface="Calibri"/>
              </a:rPr>
              <a:t>e: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pNe=0</a:t>
            </a:r>
            <a:r>
              <a:rPr sz="2800" spc="0" dirty="0">
                <a:latin typeface="Calibri"/>
                <a:cs typeface="Calibri"/>
              </a:rPr>
              <a:t>.</a:t>
            </a:r>
            <a:r>
              <a:rPr sz="2800" spc="-20" dirty="0">
                <a:latin typeface="Calibri"/>
                <a:cs typeface="Calibri"/>
              </a:rPr>
              <a:t>2mba</a:t>
            </a:r>
            <a:r>
              <a:rPr sz="2800" spc="5" dirty="0">
                <a:latin typeface="Calibri"/>
                <a:cs typeface="Calibri"/>
              </a:rPr>
              <a:t>r</a:t>
            </a:r>
            <a:r>
              <a:rPr sz="2800" spc="-114" dirty="0">
                <a:latin typeface="Cambria Math"/>
                <a:cs typeface="Cambria Math"/>
              </a:rPr>
              <a:t>𝑝</a:t>
            </a:r>
            <a:r>
              <a:rPr sz="3000" baseline="-16666" dirty="0">
                <a:latin typeface="Calibri"/>
                <a:cs typeface="Calibri"/>
              </a:rPr>
              <a:t>Ne </a:t>
            </a:r>
            <a:r>
              <a:rPr sz="3000" spc="-30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0</a:t>
            </a:r>
            <a:r>
              <a:rPr sz="2800" spc="-15" dirty="0">
                <a:latin typeface="Cambria Math"/>
                <a:cs typeface="Cambria Math"/>
              </a:rPr>
              <a:t>.2</a:t>
            </a:r>
            <a:r>
              <a:rPr sz="2800" spc="-14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mba</a:t>
            </a:r>
            <a:r>
              <a:rPr sz="2800" spc="-15" dirty="0">
                <a:latin typeface="Calibri"/>
                <a:cs typeface="Calibri"/>
              </a:rPr>
              <a:t>r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469900" indent="-228600">
              <a:lnSpc>
                <a:spcPct val="100000"/>
              </a:lnSpc>
              <a:spcBef>
                <a:spcPts val="1955"/>
              </a:spcBef>
              <a:buFont typeface="Symbol"/>
              <a:buChar char=""/>
              <a:tabLst>
                <a:tab pos="470534" algn="l"/>
              </a:tabLst>
            </a:pPr>
            <a:r>
              <a:rPr sz="2800" spc="-15" dirty="0">
                <a:latin typeface="Calibri"/>
                <a:cs typeface="Calibri"/>
              </a:rPr>
              <a:t>Abso</a:t>
            </a:r>
            <a:r>
              <a:rPr sz="2800" spc="-20" dirty="0">
                <a:latin typeface="Calibri"/>
                <a:cs typeface="Calibri"/>
              </a:rPr>
              <a:t>lut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libri"/>
                <a:cs typeface="Calibri"/>
              </a:rPr>
              <a:t>g</a:t>
            </a:r>
            <a:r>
              <a:rPr sz="2800" spc="-15" dirty="0">
                <a:latin typeface="Calibri"/>
                <a:cs typeface="Calibri"/>
              </a:rPr>
              <a:t>as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temp</a:t>
            </a:r>
            <a:r>
              <a:rPr sz="2800" spc="-10" dirty="0">
                <a:latin typeface="Calibri"/>
                <a:cs typeface="Calibri"/>
              </a:rPr>
              <a:t>er</a:t>
            </a:r>
            <a:r>
              <a:rPr sz="2800" spc="-5" dirty="0">
                <a:latin typeface="Calibri"/>
                <a:cs typeface="Calibri"/>
              </a:rPr>
              <a:t>a</a:t>
            </a:r>
            <a:r>
              <a:rPr sz="2800" spc="-15" dirty="0">
                <a:latin typeface="Calibri"/>
                <a:cs typeface="Calibri"/>
              </a:rPr>
              <a:t>tur</a:t>
            </a:r>
            <a:r>
              <a:rPr sz="2800" spc="-25" dirty="0">
                <a:latin typeface="Calibri"/>
                <a:cs typeface="Calibri"/>
              </a:rPr>
              <a:t>e</a:t>
            </a:r>
            <a:r>
              <a:rPr sz="2800" spc="-10" dirty="0">
                <a:latin typeface="Calibri"/>
                <a:cs typeface="Calibri"/>
              </a:rPr>
              <a:t>: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T=</a:t>
            </a:r>
            <a:r>
              <a:rPr sz="2800" spc="-5" dirty="0">
                <a:latin typeface="Calibri"/>
                <a:cs typeface="Calibri"/>
              </a:rPr>
              <a:t>4</a:t>
            </a:r>
            <a:r>
              <a:rPr sz="2800" spc="-15" dirty="0">
                <a:latin typeface="Calibri"/>
                <a:cs typeface="Calibri"/>
              </a:rPr>
              <a:t>00</a:t>
            </a:r>
            <a:r>
              <a:rPr sz="2800" spc="10" dirty="0">
                <a:latin typeface="Calibri"/>
                <a:cs typeface="Calibri"/>
              </a:rPr>
              <a:t>K</a:t>
            </a:r>
            <a:r>
              <a:rPr sz="2800" spc="-30" dirty="0">
                <a:latin typeface="Cambria Math"/>
                <a:cs typeface="Cambria Math"/>
              </a:rPr>
              <a:t>𝑇</a:t>
            </a:r>
            <a:r>
              <a:rPr sz="2800" spc="22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40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2800" spc="-13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K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469900" indent="-228600">
              <a:lnSpc>
                <a:spcPct val="100000"/>
              </a:lnSpc>
              <a:spcBef>
                <a:spcPts val="1970"/>
              </a:spcBef>
              <a:buFont typeface="Symbol"/>
              <a:buChar char=""/>
              <a:tabLst>
                <a:tab pos="470534" algn="l"/>
              </a:tabLst>
            </a:pPr>
            <a:r>
              <a:rPr sz="2800" spc="-20" dirty="0">
                <a:latin typeface="Calibri"/>
                <a:cs typeface="Calibri"/>
              </a:rPr>
              <a:t>R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d</a:t>
            </a:r>
            <a:r>
              <a:rPr sz="2800" spc="-10" dirty="0">
                <a:latin typeface="Calibri"/>
                <a:cs typeface="Calibri"/>
              </a:rPr>
              <a:t>iat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ve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li</a:t>
            </a:r>
            <a:r>
              <a:rPr sz="2800" spc="-20" dirty="0">
                <a:latin typeface="Calibri"/>
                <a:cs typeface="Calibri"/>
              </a:rPr>
              <a:t>fet</a:t>
            </a:r>
            <a:r>
              <a:rPr sz="2800" spc="-15" dirty="0">
                <a:latin typeface="Calibri"/>
                <a:cs typeface="Calibri"/>
              </a:rPr>
              <a:t>imes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(</a:t>
            </a:r>
            <a:r>
              <a:rPr sz="2800" spc="-10" dirty="0">
                <a:latin typeface="Calibri"/>
                <a:cs typeface="Calibri"/>
              </a:rPr>
              <a:t>g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ven):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800"/>
              </a:spcBef>
            </a:pPr>
            <a:r>
              <a:rPr sz="2800" spc="-15" dirty="0">
                <a:latin typeface="Calibri"/>
                <a:cs typeface="Calibri"/>
              </a:rPr>
              <a:t>τu=58</a:t>
            </a:r>
            <a:r>
              <a:rPr sz="2800" spc="-10" dirty="0">
                <a:latin typeface="Calibri"/>
                <a:cs typeface="Calibri"/>
              </a:rPr>
              <a:t>ns(u</a:t>
            </a:r>
            <a:r>
              <a:rPr sz="2800" spc="-15" dirty="0">
                <a:latin typeface="Calibri"/>
                <a:cs typeface="Calibri"/>
              </a:rPr>
              <a:t>pper</a:t>
            </a:r>
            <a:r>
              <a:rPr sz="2800" spc="-5" dirty="0">
                <a:latin typeface="Calibri"/>
                <a:cs typeface="Calibri"/>
              </a:rPr>
              <a:t> l</a:t>
            </a:r>
            <a:r>
              <a:rPr sz="2800" spc="-15" dirty="0">
                <a:latin typeface="Calibri"/>
                <a:cs typeface="Calibri"/>
              </a:rPr>
              <a:t>evel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0" dirty="0">
                <a:latin typeface="Calibri"/>
                <a:cs typeface="Calibri"/>
              </a:rPr>
              <a:t>3</a:t>
            </a:r>
            <a:r>
              <a:rPr sz="2800" spc="-10" dirty="0">
                <a:latin typeface="Calibri"/>
                <a:cs typeface="Calibri"/>
              </a:rPr>
              <a:t>\,s2),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1727" y="5000577"/>
            <a:ext cx="1618615" cy="431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0" dirty="0">
                <a:latin typeface="Cambria Math"/>
                <a:cs typeface="Cambria Math"/>
              </a:rPr>
              <a:t>τ</a:t>
            </a:r>
            <a:r>
              <a:rPr sz="3000" baseline="-16666" dirty="0">
                <a:latin typeface="Cambria Math"/>
                <a:cs typeface="Cambria Math"/>
              </a:rPr>
              <a:t>u </a:t>
            </a:r>
            <a:r>
              <a:rPr sz="3000" spc="22" baseline="-16666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5</a:t>
            </a:r>
            <a:r>
              <a:rPr sz="2800" spc="-20" dirty="0">
                <a:latin typeface="Cambria Math"/>
                <a:cs typeface="Cambria Math"/>
              </a:rPr>
              <a:t>8</a:t>
            </a:r>
            <a:r>
              <a:rPr sz="2800" spc="-14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ns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849651" y="5000577"/>
            <a:ext cx="3231515" cy="3905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15" dirty="0">
                <a:latin typeface="Cambria Math"/>
                <a:cs typeface="Cambria Math"/>
              </a:rPr>
              <a:t>(u</a:t>
            </a:r>
            <a:r>
              <a:rPr sz="2800" spc="-10" dirty="0">
                <a:latin typeface="Cambria Math"/>
                <a:cs typeface="Cambria Math"/>
              </a:rPr>
              <a:t>p</a:t>
            </a:r>
            <a:r>
              <a:rPr sz="2800" spc="-20" dirty="0">
                <a:latin typeface="Cambria Math"/>
                <a:cs typeface="Cambria Math"/>
              </a:rPr>
              <a:t>p</a:t>
            </a:r>
            <a:r>
              <a:rPr sz="2800" spc="-10" dirty="0">
                <a:latin typeface="Cambria Math"/>
                <a:cs typeface="Cambria Math"/>
              </a:rPr>
              <a:t>e</a:t>
            </a:r>
            <a:r>
              <a:rPr sz="2800" spc="-15" dirty="0">
                <a:latin typeface="Cambria Math"/>
                <a:cs typeface="Cambria Math"/>
              </a:rPr>
              <a:t>r</a:t>
            </a:r>
            <a:r>
              <a:rPr sz="2800" spc="-10" dirty="0">
                <a:latin typeface="Cambria Math"/>
                <a:cs typeface="Cambria Math"/>
              </a:rPr>
              <a:t> </a:t>
            </a:r>
            <a:r>
              <a:rPr sz="2800" spc="-15" dirty="0">
                <a:latin typeface="Cambria Math"/>
                <a:cs typeface="Cambria Math"/>
              </a:rPr>
              <a:t>level</a:t>
            </a:r>
            <a:r>
              <a:rPr sz="2800" spc="-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3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5" dirty="0">
                <a:latin typeface="Cambria Math"/>
                <a:cs typeface="Cambria Math"/>
              </a:rPr>
              <a:t>s</a:t>
            </a:r>
            <a:r>
              <a:rPr sz="2800" spc="-15" dirty="0">
                <a:latin typeface="Cambria Math"/>
                <a:cs typeface="Cambria Math"/>
              </a:rPr>
              <a:t>(</a:t>
            </a:r>
            <a:r>
              <a:rPr sz="2800" spc="-25" dirty="0">
                <a:latin typeface="Cambria Math"/>
                <a:cs typeface="Cambria Math"/>
              </a:rPr>
              <a:t>_2</a:t>
            </a:r>
            <a:r>
              <a:rPr sz="2800" spc="-15" dirty="0">
                <a:latin typeface="Cambria Math"/>
                <a:cs typeface="Cambria Math"/>
              </a:rPr>
              <a:t>)</a:t>
            </a:r>
            <a:r>
              <a:rPr sz="2800" dirty="0">
                <a:latin typeface="Cambria Math"/>
                <a:cs typeface="Cambria Math"/>
              </a:rPr>
              <a:t>)</a:t>
            </a:r>
            <a:r>
              <a:rPr sz="2800" spc="-10" dirty="0">
                <a:latin typeface="Calibri"/>
                <a:cs typeface="Calibri"/>
              </a:rPr>
              <a:t>,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0920" rIns="0" bIns="0" rtlCol="0">
            <a:spAutoFit/>
          </a:bodyPr>
          <a:lstStyle/>
          <a:p>
            <a:pPr marL="8660765">
              <a:lnSpc>
                <a:spcPct val="100000"/>
              </a:lnSpc>
            </a:pPr>
            <a:r>
              <a:rPr sz="2800" b="0" u="none" spc="-15" dirty="0">
                <a:solidFill>
                  <a:srgbClr val="000000"/>
                </a:solidFill>
                <a:latin typeface="Calibri"/>
                <a:cs typeface="Calibri"/>
              </a:rPr>
              <a:t>exponent</a:t>
            </a:r>
            <a:r>
              <a:rPr sz="2800" b="0" u="none" spc="-25" dirty="0">
                <a:solidFill>
                  <a:srgbClr val="000000"/>
                </a:solidFill>
                <a:latin typeface="Calibri"/>
                <a:cs typeface="Calibri"/>
              </a:rPr>
              <a:t>i</a:t>
            </a:r>
            <a:r>
              <a:rPr sz="2800" b="0" u="none" spc="-10" dirty="0">
                <a:solidFill>
                  <a:srgbClr val="000000"/>
                </a:solidFill>
                <a:latin typeface="Calibri"/>
                <a:cs typeface="Calibri"/>
              </a:rPr>
              <a:t>a</a:t>
            </a:r>
            <a:r>
              <a:rPr sz="2800" b="0" u="none" dirty="0">
                <a:solidFill>
                  <a:srgbClr val="000000"/>
                </a:solidFill>
                <a:latin typeface="Calibri"/>
                <a:cs typeface="Calibri"/>
              </a:rPr>
              <a:t>l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193602" y="2202058"/>
            <a:ext cx="149860" cy="0"/>
          </a:xfrm>
          <a:custGeom>
            <a:avLst/>
            <a:gdLst/>
            <a:ahLst/>
            <a:cxnLst/>
            <a:rect l="l" t="t" r="r" b="b"/>
            <a:pathLst>
              <a:path w="149859">
                <a:moveTo>
                  <a:pt x="0" y="0"/>
                </a:moveTo>
                <a:lnTo>
                  <a:pt x="149351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01700" y="973958"/>
            <a:ext cx="8379459" cy="35591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27099"/>
              </a:lnSpc>
              <a:tabLst>
                <a:tab pos="810260" algn="l"/>
                <a:tab pos="2623820" algn="l"/>
                <a:tab pos="4104640" algn="l"/>
                <a:tab pos="5076190" algn="l"/>
                <a:tab pos="7167880" algn="l"/>
              </a:tabLst>
            </a:pPr>
            <a:r>
              <a:rPr sz="2800" spc="-20" dirty="0">
                <a:latin typeface="Calibri"/>
                <a:cs typeface="Calibri"/>
              </a:rPr>
              <a:t>st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dirty="0">
                <a:latin typeface="Calibri"/>
                <a:cs typeface="Calibri"/>
              </a:rPr>
              <a:t>ll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Lor</a:t>
            </a:r>
            <a:r>
              <a:rPr sz="2800" spc="-25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ntz</a:t>
            </a:r>
            <a:r>
              <a:rPr sz="2800" spc="-15" dirty="0">
                <a:latin typeface="Calibri"/>
                <a:cs typeface="Calibri"/>
              </a:rPr>
              <a:t>ian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be</a:t>
            </a:r>
            <a:r>
              <a:rPr sz="2800" spc="-5" dirty="0">
                <a:latin typeface="Calibri"/>
                <a:cs typeface="Calibri"/>
              </a:rPr>
              <a:t>c</a:t>
            </a:r>
            <a:r>
              <a:rPr sz="2800" spc="-15" dirty="0">
                <a:latin typeface="Calibri"/>
                <a:cs typeface="Calibri"/>
              </a:rPr>
              <a:t>ause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bot</a:t>
            </a:r>
            <a:r>
              <a:rPr sz="2800" spc="-15" dirty="0">
                <a:latin typeface="Calibri"/>
                <a:cs typeface="Calibri"/>
              </a:rPr>
              <a:t>h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mec</a:t>
            </a:r>
            <a:r>
              <a:rPr sz="2800" spc="-10" dirty="0">
                <a:latin typeface="Calibri"/>
                <a:cs typeface="Calibri"/>
              </a:rPr>
              <a:t>h</a:t>
            </a:r>
            <a:r>
              <a:rPr sz="2800" spc="-15" dirty="0">
                <a:latin typeface="Calibri"/>
                <a:cs typeface="Calibri"/>
              </a:rPr>
              <a:t>ani</a:t>
            </a:r>
            <a:r>
              <a:rPr sz="2800" spc="-25" dirty="0">
                <a:latin typeface="Calibri"/>
                <a:cs typeface="Calibri"/>
              </a:rPr>
              <a:t>sm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pro</a:t>
            </a:r>
            <a:r>
              <a:rPr sz="2800" spc="-5" dirty="0">
                <a:latin typeface="Calibri"/>
                <a:cs typeface="Calibri"/>
              </a:rPr>
              <a:t>d</a:t>
            </a:r>
            <a:r>
              <a:rPr sz="2800" spc="-20" dirty="0">
                <a:latin typeface="Calibri"/>
                <a:cs typeface="Calibri"/>
              </a:rPr>
              <a:t>uce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libri"/>
                <a:cs typeface="Calibri"/>
              </a:rPr>
              <a:t>damp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time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d</a:t>
            </a:r>
            <a:r>
              <a:rPr sz="2800" spc="-5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mai</a:t>
            </a:r>
            <a:r>
              <a:rPr sz="2800" spc="-20" dirty="0">
                <a:latin typeface="Calibri"/>
                <a:cs typeface="Calibri"/>
              </a:rPr>
              <a:t>n.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039"/>
              </a:spcBef>
            </a:pPr>
            <a:r>
              <a:rPr sz="2800" spc="-10" dirty="0">
                <a:latin typeface="Calibri"/>
                <a:cs typeface="Calibri"/>
              </a:rPr>
              <a:t>If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35" dirty="0">
                <a:latin typeface="Cambria Math"/>
                <a:cs typeface="Cambria Math"/>
              </a:rPr>
              <a:t>𝑡</a:t>
            </a:r>
            <a:r>
              <a:rPr sz="3000" baseline="-16666" dirty="0">
                <a:latin typeface="Calibri"/>
                <a:cs typeface="Calibri"/>
              </a:rPr>
              <a:t>c </a:t>
            </a:r>
            <a:r>
              <a:rPr sz="3000" spc="-22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𝜏</a:t>
            </a:r>
            <a:r>
              <a:rPr sz="2800" spc="80" dirty="0">
                <a:latin typeface="Cambria Math"/>
                <a:cs typeface="Cambria Math"/>
              </a:rPr>
              <a:t> </a:t>
            </a:r>
            <a:r>
              <a:rPr sz="2800" spc="-15" dirty="0">
                <a:latin typeface="Calibri"/>
                <a:cs typeface="Calibri"/>
              </a:rPr>
              <a:t>then</a:t>
            </a:r>
            <a:endParaRPr sz="2800">
              <a:latin typeface="Calibri"/>
              <a:cs typeface="Calibri"/>
            </a:endParaRPr>
          </a:p>
          <a:p>
            <a:pPr marL="3032125">
              <a:lnSpc>
                <a:spcPct val="100000"/>
              </a:lnSpc>
              <a:spcBef>
                <a:spcPts val="1810"/>
              </a:spcBef>
            </a:pPr>
            <a:r>
              <a:rPr sz="2800" spc="-630" dirty="0">
                <a:latin typeface="Cambria Math"/>
                <a:cs typeface="Cambria Math"/>
              </a:rPr>
              <a:t>𝛤</a:t>
            </a:r>
            <a:r>
              <a:rPr sz="3000" baseline="-16666" dirty="0">
                <a:latin typeface="Calibri"/>
                <a:cs typeface="Calibri"/>
              </a:rPr>
              <a:t>tot </a:t>
            </a:r>
            <a:r>
              <a:rPr sz="3000" spc="-30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7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2</a:t>
            </a:r>
            <a:r>
              <a:rPr sz="2800" spc="-630" dirty="0">
                <a:latin typeface="Cambria Math"/>
                <a:cs typeface="Cambria Math"/>
              </a:rPr>
              <a:t>𝛤</a:t>
            </a:r>
            <a:r>
              <a:rPr sz="3000" baseline="-16666" dirty="0">
                <a:latin typeface="Calibri"/>
                <a:cs typeface="Calibri"/>
              </a:rPr>
              <a:t>rad </a:t>
            </a:r>
            <a:r>
              <a:rPr sz="3000" spc="-30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⇒</a:t>
            </a:r>
            <a:r>
              <a:rPr sz="2800" spc="165" dirty="0">
                <a:latin typeface="Cambria Math"/>
                <a:cs typeface="Cambria Math"/>
              </a:rPr>
              <a:t> </a:t>
            </a:r>
            <a:r>
              <a:rPr sz="2800" spc="-5" dirty="0">
                <a:latin typeface="Cambria Math"/>
                <a:cs typeface="Cambria Math"/>
              </a:rPr>
              <a:t>𝛥</a:t>
            </a:r>
            <a:r>
              <a:rPr sz="2800" spc="-90" dirty="0">
                <a:latin typeface="Cambria Math"/>
                <a:cs typeface="Cambria Math"/>
              </a:rPr>
              <a:t>𝜈</a:t>
            </a:r>
            <a:r>
              <a:rPr sz="3000" baseline="-16666" dirty="0">
                <a:latin typeface="Calibri"/>
                <a:cs typeface="Calibri"/>
              </a:rPr>
              <a:t>tot </a:t>
            </a:r>
            <a:r>
              <a:rPr sz="3000" spc="-30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2</a:t>
            </a:r>
            <a:r>
              <a:rPr sz="2800" spc="0" dirty="0">
                <a:latin typeface="Cambria Math"/>
                <a:cs typeface="Cambria Math"/>
              </a:rPr>
              <a:t>𝛥</a:t>
            </a:r>
            <a:r>
              <a:rPr sz="2800" spc="-85" dirty="0">
                <a:latin typeface="Cambria Math"/>
                <a:cs typeface="Cambria Math"/>
              </a:rPr>
              <a:t>𝜈</a:t>
            </a:r>
            <a:r>
              <a:rPr sz="3000" baseline="-16666" dirty="0">
                <a:latin typeface="Calibri"/>
                <a:cs typeface="Calibri"/>
              </a:rPr>
              <a:t>na</a:t>
            </a:r>
            <a:r>
              <a:rPr sz="3000" spc="179" baseline="-16666" dirty="0">
                <a:latin typeface="Calibri"/>
                <a:cs typeface="Calibri"/>
              </a:rPr>
              <a:t>t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  <a:p>
            <a:pPr marL="12700">
              <a:lnSpc>
                <a:spcPct val="100000"/>
              </a:lnSpc>
              <a:spcBef>
                <a:spcPts val="1645"/>
              </a:spcBef>
            </a:pPr>
            <a:r>
              <a:rPr sz="2800" b="1" spc="-20" dirty="0">
                <a:latin typeface="Calibri"/>
                <a:cs typeface="Calibri"/>
              </a:rPr>
              <a:t>Proved</a:t>
            </a:r>
            <a:r>
              <a:rPr sz="2800" b="1" spc="-10" dirty="0">
                <a:latin typeface="Calibri"/>
                <a:cs typeface="Calibri"/>
              </a:rPr>
              <a:t>:</a:t>
            </a:r>
            <a:r>
              <a:rPr sz="2800" b="1" spc="-55" dirty="0">
                <a:latin typeface="Times New Roman"/>
                <a:cs typeface="Times New Roman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linewidth</a:t>
            </a:r>
            <a:r>
              <a:rPr sz="2800" b="1" spc="-80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</a:t>
            </a:r>
            <a:r>
              <a:rPr sz="2800" b="1" spc="-15" dirty="0">
                <a:latin typeface="Calibri"/>
                <a:cs typeface="Calibri"/>
              </a:rPr>
              <a:t>oubles.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810"/>
              </a:spcBef>
            </a:pPr>
            <a:r>
              <a:rPr sz="2800" spc="-15" dirty="0">
                <a:latin typeface="Calibri"/>
                <a:cs typeface="Calibri"/>
              </a:rPr>
              <a:t>---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88339" y="925740"/>
            <a:ext cx="8811260" cy="5581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400" b="1" u="heavy" spc="-15" dirty="0">
                <a:solidFill>
                  <a:srgbClr val="0000FF"/>
                </a:solidFill>
                <a:latin typeface="Calibri"/>
                <a:cs typeface="Calibri"/>
              </a:rPr>
              <a:t>Sl</a:t>
            </a:r>
            <a:r>
              <a:rPr sz="3400" b="1" u="heavy" spc="-5" dirty="0">
                <a:solidFill>
                  <a:srgbClr val="0000FF"/>
                </a:solidFill>
                <a:latin typeface="Calibri"/>
                <a:cs typeface="Calibri"/>
              </a:rPr>
              <a:t>i</a:t>
            </a:r>
            <a:r>
              <a:rPr sz="3400" b="1" u="heavy" spc="-20" dirty="0">
                <a:solidFill>
                  <a:srgbClr val="0000FF"/>
                </a:solidFill>
                <a:latin typeface="Calibri"/>
                <a:cs typeface="Calibri"/>
              </a:rPr>
              <a:t>de</a:t>
            </a:r>
            <a:r>
              <a:rPr sz="3400" b="1" u="heavy" spc="-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u="heavy" spc="-20" dirty="0">
                <a:solidFill>
                  <a:srgbClr val="0000FF"/>
                </a:solidFill>
                <a:latin typeface="Calibri"/>
                <a:cs typeface="Calibri"/>
              </a:rPr>
              <a:t>1</a:t>
            </a:r>
            <a:r>
              <a:rPr sz="3400" b="1" u="heavy" spc="-30" dirty="0">
                <a:solidFill>
                  <a:srgbClr val="0000FF"/>
                </a:solidFill>
                <a:latin typeface="Calibri"/>
                <a:cs typeface="Calibri"/>
              </a:rPr>
              <a:t>9</a:t>
            </a:r>
            <a:r>
              <a:rPr sz="3400" b="1" u="heavy" spc="-15" dirty="0">
                <a:solidFill>
                  <a:srgbClr val="0000FF"/>
                </a:solidFill>
                <a:latin typeface="Calibri"/>
                <a:cs typeface="Calibri"/>
              </a:rPr>
              <a:t>: App</a:t>
            </a:r>
            <a:r>
              <a:rPr sz="3400" b="1" u="heavy" dirty="0">
                <a:solidFill>
                  <a:srgbClr val="0000FF"/>
                </a:solidFill>
                <a:latin typeface="Calibri"/>
                <a:cs typeface="Calibri"/>
              </a:rPr>
              <a:t>l</a:t>
            </a:r>
            <a:r>
              <a:rPr sz="3400" b="1" u="heavy" spc="-15" dirty="0">
                <a:solidFill>
                  <a:srgbClr val="0000FF"/>
                </a:solidFill>
                <a:latin typeface="Calibri"/>
                <a:cs typeface="Calibri"/>
              </a:rPr>
              <a:t>ication – Na</a:t>
            </a:r>
            <a:r>
              <a:rPr sz="3675" spc="179" baseline="28344" dirty="0">
                <a:solidFill>
                  <a:srgbClr val="0000FF"/>
                </a:solidFill>
                <a:latin typeface="Cambria Math"/>
                <a:cs typeface="Cambria Math"/>
              </a:rPr>
              <a:t>∗</a:t>
            </a:r>
            <a:r>
              <a:rPr sz="3400" b="1" u="heavy" spc="-20" dirty="0">
                <a:solidFill>
                  <a:srgbClr val="0000FF"/>
                </a:solidFill>
                <a:latin typeface="Calibri"/>
                <a:cs typeface="Calibri"/>
              </a:rPr>
              <a:t>+N</a:t>
            </a:r>
            <a:r>
              <a:rPr sz="3675" spc="172" baseline="-15873" dirty="0">
                <a:solidFill>
                  <a:srgbClr val="0000FF"/>
                </a:solidFill>
                <a:latin typeface="Cambria Math"/>
                <a:cs typeface="Cambria Math"/>
              </a:rPr>
              <a:t>𝟐</a:t>
            </a:r>
            <a:r>
              <a:rPr sz="3400" b="1" u="heavy" spc="-1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u="heavy" spc="-20" dirty="0">
                <a:solidFill>
                  <a:srgbClr val="0000FF"/>
                </a:solidFill>
                <a:latin typeface="Calibri"/>
                <a:cs typeface="Calibri"/>
              </a:rPr>
              <a:t>Collisions</a:t>
            </a:r>
            <a:r>
              <a:rPr sz="3400" b="1" u="heavy" spc="1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u="heavy" spc="-15" dirty="0">
                <a:solidFill>
                  <a:srgbClr val="0000FF"/>
                </a:solidFill>
                <a:latin typeface="Calibri"/>
                <a:cs typeface="Calibri"/>
              </a:rPr>
              <a:t>at </a:t>
            </a:r>
            <a:r>
              <a:rPr sz="3400" b="1" u="heavy" spc="-20" dirty="0">
                <a:solidFill>
                  <a:srgbClr val="0000FF"/>
                </a:solidFill>
                <a:latin typeface="Calibri"/>
                <a:cs typeface="Calibri"/>
              </a:rPr>
              <a:t>400</a:t>
            </a:r>
            <a:r>
              <a:rPr sz="3400" b="1" u="heavy" spc="-1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u="heavy" spc="-20" dirty="0">
                <a:solidFill>
                  <a:srgbClr val="0000FF"/>
                </a:solidFill>
                <a:latin typeface="Calibri"/>
                <a:cs typeface="Calibri"/>
              </a:rPr>
              <a:t>K</a:t>
            </a:r>
            <a:endParaRPr sz="34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859273" y="3098170"/>
            <a:ext cx="149860" cy="0"/>
          </a:xfrm>
          <a:custGeom>
            <a:avLst/>
            <a:gdLst/>
            <a:ahLst/>
            <a:cxnLst/>
            <a:rect l="l" t="t" r="r" b="b"/>
            <a:pathLst>
              <a:path w="149860">
                <a:moveTo>
                  <a:pt x="0" y="0"/>
                </a:moveTo>
                <a:lnTo>
                  <a:pt x="149351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130300" y="1754434"/>
            <a:ext cx="6457950" cy="17608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Font typeface="Symbol"/>
              <a:buChar char=""/>
              <a:tabLst>
                <a:tab pos="241935" algn="l"/>
              </a:tabLst>
            </a:pPr>
            <a:r>
              <a:rPr sz="2800" spc="-15" dirty="0">
                <a:latin typeface="Calibri"/>
                <a:cs typeface="Calibri"/>
              </a:rPr>
              <a:t>Given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q</a:t>
            </a:r>
            <a:r>
              <a:rPr sz="2800" spc="-20" dirty="0">
                <a:latin typeface="Calibri"/>
                <a:cs typeface="Calibri"/>
              </a:rPr>
              <a:t>uen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20" dirty="0">
                <a:latin typeface="Calibri"/>
                <a:cs typeface="Calibri"/>
              </a:rPr>
              <a:t>h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cro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sect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on</a:t>
            </a:r>
            <a:endParaRPr sz="2800">
              <a:latin typeface="Calibri"/>
              <a:cs typeface="Calibri"/>
            </a:endParaRPr>
          </a:p>
          <a:p>
            <a:pPr marL="3470910">
              <a:lnSpc>
                <a:spcPct val="100000"/>
              </a:lnSpc>
              <a:spcBef>
                <a:spcPts val="1895"/>
              </a:spcBef>
            </a:pPr>
            <a:r>
              <a:rPr sz="2800" spc="-229" dirty="0">
                <a:latin typeface="Cambria Math"/>
                <a:cs typeface="Cambria Math"/>
              </a:rPr>
              <a:t>𝜎</a:t>
            </a:r>
            <a:r>
              <a:rPr sz="3000" baseline="-16666" dirty="0">
                <a:latin typeface="Calibri"/>
                <a:cs typeface="Calibri"/>
              </a:rPr>
              <a:t>a </a:t>
            </a:r>
            <a:r>
              <a:rPr sz="3000" spc="-7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4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60" baseline="29166" dirty="0">
                <a:latin typeface="Cambria Math"/>
                <a:cs typeface="Cambria Math"/>
              </a:rPr>
              <a:t>15</a:t>
            </a:r>
            <a:r>
              <a:rPr sz="3000" spc="225" baseline="29166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libri"/>
                <a:cs typeface="Calibri"/>
              </a:rPr>
              <a:t>c</a:t>
            </a:r>
            <a:r>
              <a:rPr sz="2800" spc="-30" dirty="0">
                <a:latin typeface="Calibri"/>
                <a:cs typeface="Calibri"/>
              </a:rPr>
              <a:t>m</a:t>
            </a:r>
            <a:r>
              <a:rPr sz="3000" spc="60" baseline="29166" dirty="0">
                <a:latin typeface="Cambria Math"/>
                <a:cs typeface="Cambria Math"/>
              </a:rPr>
              <a:t>2</a:t>
            </a:r>
            <a:r>
              <a:rPr sz="3000" baseline="29166" dirty="0">
                <a:latin typeface="Cambria Math"/>
                <a:cs typeface="Cambria Math"/>
              </a:rPr>
              <a:t>.</a:t>
            </a:r>
            <a:endParaRPr sz="3000" baseline="29166">
              <a:latin typeface="Cambria Math"/>
              <a:cs typeface="Cambria Math"/>
            </a:endParaRPr>
          </a:p>
          <a:p>
            <a:pPr marL="241300" indent="-228600">
              <a:lnSpc>
                <a:spcPct val="100000"/>
              </a:lnSpc>
              <a:spcBef>
                <a:spcPts val="1875"/>
              </a:spcBef>
              <a:buFont typeface="Symbol"/>
              <a:buChar char="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Cond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0" dirty="0">
                <a:latin typeface="Calibri"/>
                <a:cs typeface="Calibri"/>
              </a:rPr>
              <a:t>ti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35" dirty="0">
                <a:latin typeface="Cambria Math"/>
                <a:cs typeface="Cambria Math"/>
              </a:rPr>
              <a:t>𝑡</a:t>
            </a:r>
            <a:r>
              <a:rPr sz="3000" baseline="-16666" dirty="0">
                <a:latin typeface="Calibri"/>
                <a:cs typeface="Calibri"/>
              </a:rPr>
              <a:t>c </a:t>
            </a:r>
            <a:r>
              <a:rPr sz="3000" spc="-22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30" dirty="0">
                <a:latin typeface="Cambria Math"/>
                <a:cs typeface="Cambria Math"/>
              </a:rPr>
              <a:t>𝜏</a:t>
            </a:r>
            <a:r>
              <a:rPr sz="2800" spc="-10" dirty="0">
                <a:latin typeface="Calibri"/>
                <a:cs typeface="Calibri"/>
              </a:rPr>
              <a:t>: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011551" y="3979295"/>
            <a:ext cx="149860" cy="0"/>
          </a:xfrm>
          <a:custGeom>
            <a:avLst/>
            <a:gdLst/>
            <a:ahLst/>
            <a:cxnLst/>
            <a:rect l="l" t="t" r="r" b="b"/>
            <a:pathLst>
              <a:path w="149860">
                <a:moveTo>
                  <a:pt x="0" y="0"/>
                </a:moveTo>
                <a:lnTo>
                  <a:pt x="149351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6117468" y="4367781"/>
            <a:ext cx="147320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a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736975" y="4157603"/>
            <a:ext cx="735330" cy="0"/>
          </a:xfrm>
          <a:custGeom>
            <a:avLst/>
            <a:gdLst/>
            <a:ahLst/>
            <a:cxnLst/>
            <a:rect l="l" t="t" r="r" b="b"/>
            <a:pathLst>
              <a:path w="735329">
                <a:moveTo>
                  <a:pt x="0" y="0"/>
                </a:moveTo>
                <a:lnTo>
                  <a:pt x="734878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4998851" y="3969963"/>
            <a:ext cx="219265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373380" algn="l"/>
                <a:tab pos="1571625" algn="l"/>
              </a:tabLst>
            </a:pPr>
            <a:r>
              <a:rPr sz="2800" spc="-30" dirty="0">
                <a:latin typeface="Cambria Math"/>
                <a:cs typeface="Cambria Math"/>
              </a:rPr>
              <a:t>𝑡	</a:t>
            </a:r>
            <a:r>
              <a:rPr sz="2800" spc="-25" dirty="0">
                <a:latin typeface="Cambria Math"/>
                <a:cs typeface="Cambria Math"/>
              </a:rPr>
              <a:t>=	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25" dirty="0">
                <a:latin typeface="Cambria Math"/>
                <a:cs typeface="Cambria Math"/>
              </a:rPr>
              <a:t>𝜏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139059" y="4128513"/>
            <a:ext cx="133350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c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992499" y="3700215"/>
            <a:ext cx="22225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0" dirty="0">
                <a:latin typeface="Cambria Math"/>
                <a:cs typeface="Cambria Math"/>
              </a:rPr>
              <a:t>1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724275" y="4209231"/>
            <a:ext cx="74104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20" dirty="0">
                <a:latin typeface="Cambria Math"/>
                <a:cs typeface="Cambria Math"/>
              </a:rPr>
              <a:t>𝑛</a:t>
            </a:r>
            <a:r>
              <a:rPr sz="2800" spc="-30" dirty="0">
                <a:latin typeface="Cambria Math"/>
                <a:cs typeface="Cambria Math"/>
              </a:rPr>
              <a:t>𝜎</a:t>
            </a:r>
            <a:r>
              <a:rPr sz="2800" spc="270" dirty="0">
                <a:latin typeface="Cambria Math"/>
                <a:cs typeface="Cambria Math"/>
              </a:rPr>
              <a:t> </a:t>
            </a:r>
            <a:r>
              <a:rPr sz="2800" spc="-1110" dirty="0">
                <a:latin typeface="Cambria Math"/>
                <a:cs typeface="Cambria Math"/>
              </a:rPr>
              <a:t>𝑣</a:t>
            </a:r>
            <a:r>
              <a:rPr sz="2800" spc="-15" dirty="0">
                <a:latin typeface="Cambria Math"/>
                <a:cs typeface="Cambria Math"/>
              </a:rPr>
              <a:t>‾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01696" y="4842187"/>
            <a:ext cx="4265295" cy="11036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69900" indent="-228600">
              <a:lnSpc>
                <a:spcPct val="100000"/>
              </a:lnSpc>
              <a:buFont typeface="Symbol"/>
              <a:buChar char=""/>
              <a:tabLst>
                <a:tab pos="470534" algn="l"/>
              </a:tabLst>
            </a:pPr>
            <a:r>
              <a:rPr sz="2800" spc="-20" dirty="0">
                <a:latin typeface="Calibri"/>
                <a:cs typeface="Calibri"/>
              </a:rPr>
              <a:t>So</a:t>
            </a:r>
            <a:r>
              <a:rPr sz="2800" spc="-15" dirty="0">
                <a:latin typeface="Calibri"/>
                <a:cs typeface="Calibri"/>
              </a:rPr>
              <a:t>lve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for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pressure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0" dirty="0">
                <a:latin typeface="Cambria Math"/>
                <a:cs typeface="Cambria Math"/>
              </a:rPr>
              <a:t>𝑝</a:t>
            </a:r>
            <a:r>
              <a:rPr sz="2800" spc="-10" dirty="0">
                <a:latin typeface="Calibri"/>
                <a:cs typeface="Calibri"/>
              </a:rPr>
              <a:t>: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810"/>
              </a:spcBef>
            </a:pPr>
            <a:r>
              <a:rPr sz="2800" spc="-15" dirty="0">
                <a:latin typeface="Calibri"/>
                <a:cs typeface="Calibri"/>
              </a:rPr>
              <a:t>1.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Mean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s</a:t>
            </a:r>
            <a:r>
              <a:rPr sz="2800" spc="-20" dirty="0">
                <a:latin typeface="Calibri"/>
                <a:cs typeface="Calibri"/>
              </a:rPr>
              <a:t>pee</a:t>
            </a:r>
            <a:r>
              <a:rPr sz="2800" spc="-15" dirty="0">
                <a:latin typeface="Calibri"/>
                <a:cs typeface="Calibri"/>
              </a:rPr>
              <a:t>d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f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libri"/>
                <a:cs typeface="Calibri"/>
              </a:rPr>
              <a:t>N</a:t>
            </a:r>
            <a:r>
              <a:rPr sz="3000" spc="60" baseline="-16666" dirty="0">
                <a:latin typeface="Cambria Math"/>
                <a:cs typeface="Cambria Math"/>
              </a:rPr>
              <a:t>2</a:t>
            </a:r>
            <a:r>
              <a:rPr sz="3000" baseline="-16666" dirty="0">
                <a:latin typeface="Cambria Math"/>
                <a:cs typeface="Cambria Math"/>
              </a:rPr>
              <a:t> </a:t>
            </a:r>
            <a:r>
              <a:rPr sz="3000" spc="-187" baseline="-16666" dirty="0">
                <a:latin typeface="Cambria Math"/>
                <a:cs typeface="Cambria Math"/>
              </a:rPr>
              <a:t> </a:t>
            </a:r>
            <a:r>
              <a:rPr sz="2800" spc="-15" dirty="0">
                <a:latin typeface="Calibri"/>
                <a:cs typeface="Calibri"/>
              </a:rPr>
              <a:t>at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400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K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681733" y="1395290"/>
            <a:ext cx="965200" cy="3975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1105" dirty="0">
                <a:latin typeface="Cambria Math"/>
                <a:cs typeface="Cambria Math"/>
              </a:rPr>
              <a:t>𝑣</a:t>
            </a:r>
            <a:r>
              <a:rPr sz="2800" spc="-15" dirty="0">
                <a:latin typeface="Cambria Math"/>
                <a:cs typeface="Cambria Math"/>
              </a:rPr>
              <a:t>‾</a:t>
            </a:r>
            <a:r>
              <a:rPr sz="2800" dirty="0">
                <a:latin typeface="Cambria Math"/>
                <a:cs typeface="Cambria Math"/>
              </a:rPr>
              <a:t> </a:t>
            </a:r>
            <a:r>
              <a:rPr sz="2800" spc="-30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4200" spc="434" baseline="-2976" dirty="0">
                <a:latin typeface="Cambria Math"/>
                <a:cs typeface="Cambria Math"/>
              </a:rPr>
              <a:t>√</a:t>
            </a:r>
            <a:endParaRPr sz="4200" baseline="-2976">
              <a:latin typeface="Cambria Math"/>
              <a:cs typeface="Cambria Math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652902" y="1125542"/>
            <a:ext cx="785495" cy="4387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10" dirty="0">
                <a:latin typeface="Cambria Math"/>
                <a:cs typeface="Cambria Math"/>
              </a:rPr>
              <a:t>8</a:t>
            </a:r>
            <a:r>
              <a:rPr sz="2800" spc="-25" dirty="0">
                <a:latin typeface="Cambria Math"/>
                <a:cs typeface="Cambria Math"/>
              </a:rPr>
              <a:t>𝑘</a:t>
            </a:r>
            <a:r>
              <a:rPr sz="3000" spc="179" baseline="-16666" dirty="0">
                <a:latin typeface="Calibri"/>
                <a:cs typeface="Calibri"/>
              </a:rPr>
              <a:t>B</a:t>
            </a:r>
            <a:r>
              <a:rPr sz="2800" spc="-30" dirty="0">
                <a:latin typeface="Cambria Math"/>
                <a:cs typeface="Cambria Math"/>
              </a:rPr>
              <a:t>𝑇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620898" y="1634558"/>
            <a:ext cx="831850" cy="4737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35" dirty="0">
                <a:latin typeface="Cambria Math"/>
                <a:cs typeface="Cambria Math"/>
              </a:rPr>
              <a:t>𝜋</a:t>
            </a:r>
            <a:r>
              <a:rPr sz="2800" spc="-35" dirty="0">
                <a:latin typeface="Cambria Math"/>
                <a:cs typeface="Cambria Math"/>
              </a:rPr>
              <a:t>𝑚</a:t>
            </a:r>
            <a:r>
              <a:rPr sz="3000" baseline="-16666" dirty="0">
                <a:latin typeface="Calibri"/>
                <a:cs typeface="Calibri"/>
              </a:rPr>
              <a:t>N</a:t>
            </a:r>
            <a:r>
              <a:rPr sz="2475" spc="89" baseline="-33670" dirty="0">
                <a:latin typeface="Cambria Math"/>
                <a:cs typeface="Cambria Math"/>
              </a:rPr>
              <a:t>2</a:t>
            </a:r>
            <a:endParaRPr sz="2475" baseline="-33670">
              <a:latin typeface="Cambria Math"/>
              <a:cs typeface="Cambria Math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633600" y="1582917"/>
            <a:ext cx="830580" cy="0"/>
          </a:xfrm>
          <a:custGeom>
            <a:avLst/>
            <a:gdLst/>
            <a:ahLst/>
            <a:cxnLst/>
            <a:rect l="l" t="t" r="r" b="b"/>
            <a:pathLst>
              <a:path w="830579">
                <a:moveTo>
                  <a:pt x="0" y="0"/>
                </a:moveTo>
                <a:lnTo>
                  <a:pt x="830579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633600" y="1003797"/>
            <a:ext cx="830580" cy="0"/>
          </a:xfrm>
          <a:custGeom>
            <a:avLst/>
            <a:gdLst/>
            <a:ahLst/>
            <a:cxnLst/>
            <a:rect l="l" t="t" r="r" b="b"/>
            <a:pathLst>
              <a:path w="830579">
                <a:moveTo>
                  <a:pt x="0" y="0"/>
                </a:moveTo>
                <a:lnTo>
                  <a:pt x="830579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550539" y="1342485"/>
            <a:ext cx="2959100" cy="443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5</a:t>
            </a:r>
            <a:r>
              <a:rPr sz="2800" spc="-15" dirty="0">
                <a:latin typeface="Cambria Math"/>
                <a:cs typeface="Cambria Math"/>
              </a:rPr>
              <a:t>.9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60" baseline="29166" dirty="0">
                <a:latin typeface="Cambria Math"/>
                <a:cs typeface="Cambria Math"/>
              </a:rPr>
              <a:t>4</a:t>
            </a:r>
            <a:r>
              <a:rPr sz="3000" spc="225" baseline="29166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cm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232" baseline="29166" dirty="0">
                <a:latin typeface="Cambria Math"/>
                <a:cs typeface="Cambria Math"/>
              </a:rPr>
              <a:t>1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01708" y="2454144"/>
            <a:ext cx="213296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15" dirty="0">
                <a:latin typeface="Calibri"/>
                <a:cs typeface="Calibri"/>
              </a:rPr>
              <a:t>2.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Subst</a:t>
            </a:r>
            <a:r>
              <a:rPr sz="2800" spc="-10" dirty="0">
                <a:latin typeface="Calibri"/>
                <a:cs typeface="Calibri"/>
              </a:rPr>
              <a:t>it</a:t>
            </a:r>
            <a:r>
              <a:rPr sz="2800" spc="-5" dirty="0">
                <a:latin typeface="Calibri"/>
                <a:cs typeface="Calibri"/>
              </a:rPr>
              <a:t>u</a:t>
            </a:r>
            <a:r>
              <a:rPr sz="2800" spc="-10" dirty="0">
                <a:latin typeface="Calibri"/>
                <a:cs typeface="Calibri"/>
              </a:rPr>
              <a:t>ti</a:t>
            </a:r>
            <a:r>
              <a:rPr sz="2800" spc="-20" dirty="0">
                <a:latin typeface="Calibri"/>
                <a:cs typeface="Calibri"/>
              </a:rPr>
              <a:t>on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61570" y="3325318"/>
            <a:ext cx="60007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30" dirty="0">
                <a:latin typeface="Cambria Math"/>
                <a:cs typeface="Cambria Math"/>
              </a:rPr>
              <a:t>𝑛</a:t>
            </a:r>
            <a:r>
              <a:rPr sz="2800" spc="2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283853" y="3055570"/>
            <a:ext cx="22225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0" dirty="0">
                <a:latin typeface="Cambria Math"/>
                <a:cs typeface="Cambria Math"/>
              </a:rPr>
              <a:t>1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035179" y="3564587"/>
            <a:ext cx="713105" cy="4387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25" dirty="0">
                <a:latin typeface="Cambria Math"/>
                <a:cs typeface="Cambria Math"/>
              </a:rPr>
              <a:t>𝜎</a:t>
            </a:r>
            <a:r>
              <a:rPr sz="3000" spc="179" baseline="-16666" dirty="0">
                <a:latin typeface="Calibri"/>
                <a:cs typeface="Calibri"/>
              </a:rPr>
              <a:t>a</a:t>
            </a:r>
            <a:r>
              <a:rPr sz="2800" spc="-1110" dirty="0">
                <a:latin typeface="Cambria Math"/>
                <a:cs typeface="Cambria Math"/>
              </a:rPr>
              <a:t>𝑣</a:t>
            </a:r>
            <a:r>
              <a:rPr sz="2800" spc="135" dirty="0">
                <a:latin typeface="Cambria Math"/>
                <a:cs typeface="Cambria Math"/>
              </a:rPr>
              <a:t>‾</a:t>
            </a:r>
            <a:r>
              <a:rPr sz="2800" spc="-30" dirty="0">
                <a:latin typeface="Cambria Math"/>
                <a:cs typeface="Cambria Math"/>
              </a:rPr>
              <a:t>𝜏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6047871" y="3512942"/>
            <a:ext cx="695325" cy="0"/>
          </a:xfrm>
          <a:custGeom>
            <a:avLst/>
            <a:gdLst/>
            <a:ahLst/>
            <a:cxnLst/>
            <a:rect l="l" t="t" r="r" b="b"/>
            <a:pathLst>
              <a:path w="695325">
                <a:moveTo>
                  <a:pt x="0" y="0"/>
                </a:moveTo>
                <a:lnTo>
                  <a:pt x="695254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6730370" y="3325311"/>
            <a:ext cx="9842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901700" y="4193992"/>
            <a:ext cx="3493135" cy="4387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15" dirty="0">
                <a:latin typeface="Calibri"/>
                <a:cs typeface="Calibri"/>
              </a:rPr>
              <a:t>3.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U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𝜏</a:t>
            </a:r>
            <a:r>
              <a:rPr sz="3000" baseline="-16666" dirty="0">
                <a:latin typeface="Calibri"/>
                <a:cs typeface="Calibri"/>
              </a:rPr>
              <a:t>Na</a:t>
            </a:r>
            <a:r>
              <a:rPr sz="3000" spc="-179" baseline="-16666" dirty="0">
                <a:latin typeface="Calibri"/>
                <a:cs typeface="Calibri"/>
              </a:rPr>
              <a:t> </a:t>
            </a:r>
            <a:r>
              <a:rPr sz="2475" spc="112" baseline="5050" dirty="0">
                <a:latin typeface="Cambria Math"/>
                <a:cs typeface="Cambria Math"/>
              </a:rPr>
              <a:t>∗</a:t>
            </a:r>
            <a:r>
              <a:rPr sz="3000" spc="-7" baseline="-13888" dirty="0">
                <a:latin typeface="Cambria Math"/>
                <a:cs typeface="Cambria Math"/>
              </a:rPr>
              <a:t>(</a:t>
            </a:r>
            <a:r>
              <a:rPr sz="3000" spc="60" baseline="-16666" dirty="0">
                <a:latin typeface="Cambria Math"/>
                <a:cs typeface="Cambria Math"/>
              </a:rPr>
              <a:t>3</a:t>
            </a:r>
            <a:r>
              <a:rPr sz="3000" spc="-157" baseline="-16666" dirty="0">
                <a:latin typeface="Cambria Math"/>
                <a:cs typeface="Cambria Math"/>
              </a:rPr>
              <a:t> </a:t>
            </a:r>
            <a:r>
              <a:rPr sz="3000" spc="375" baseline="-16666" dirty="0">
                <a:latin typeface="Cambria Math"/>
                <a:cs typeface="Cambria Math"/>
              </a:rPr>
              <a:t>𝑝</a:t>
            </a:r>
            <a:r>
              <a:rPr sz="3000" baseline="-13888" dirty="0">
                <a:latin typeface="Cambria Math"/>
                <a:cs typeface="Cambria Math"/>
              </a:rPr>
              <a:t>)  </a:t>
            </a:r>
            <a:r>
              <a:rPr sz="2800" spc="-25" dirty="0">
                <a:latin typeface="Cambria Math"/>
                <a:cs typeface="Cambria Math"/>
              </a:rPr>
              <a:t>≈</a:t>
            </a:r>
            <a:r>
              <a:rPr sz="2800" spc="17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6</a:t>
            </a:r>
            <a:r>
              <a:rPr sz="2800" spc="-14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5" dirty="0">
                <a:latin typeface="Calibri"/>
                <a:cs typeface="Calibri"/>
              </a:rPr>
              <a:t>s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583183" y="5098105"/>
            <a:ext cx="60007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30" dirty="0">
                <a:latin typeface="Cambria Math"/>
                <a:cs typeface="Cambria Math"/>
              </a:rPr>
              <a:t>𝑛</a:t>
            </a:r>
            <a:r>
              <a:rPr sz="2800" spc="2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844926" y="4828357"/>
            <a:ext cx="22225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0" dirty="0">
                <a:latin typeface="Cambria Math"/>
                <a:cs typeface="Cambria Math"/>
              </a:rPr>
              <a:t>1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256791" y="5308953"/>
            <a:ext cx="5386070" cy="4089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0" dirty="0">
                <a:latin typeface="Cambria Math"/>
                <a:cs typeface="Cambria Math"/>
              </a:rPr>
              <a:t>4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10" dirty="0">
                <a:latin typeface="Cambria Math"/>
                <a:cs typeface="Cambria Math"/>
              </a:rPr>
              <a:t>0</a:t>
            </a:r>
            <a:r>
              <a:rPr sz="3000" spc="-82" baseline="23611" dirty="0">
                <a:latin typeface="Cambria Math"/>
                <a:cs typeface="Cambria Math"/>
              </a:rPr>
              <a:t>−</a:t>
            </a:r>
            <a:r>
              <a:rPr sz="3000" spc="60" baseline="23611" dirty="0">
                <a:latin typeface="Cambria Math"/>
                <a:cs typeface="Cambria Math"/>
              </a:rPr>
              <a:t>15</a:t>
            </a:r>
            <a:r>
              <a:rPr sz="3000" baseline="23611" dirty="0">
                <a:latin typeface="Cambria Math"/>
                <a:cs typeface="Cambria Math"/>
              </a:rPr>
              <a:t> </a:t>
            </a:r>
            <a:r>
              <a:rPr sz="3000" spc="-217" baseline="23611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5</a:t>
            </a:r>
            <a:r>
              <a:rPr sz="2800" spc="-15" dirty="0">
                <a:latin typeface="Cambria Math"/>
                <a:cs typeface="Cambria Math"/>
              </a:rPr>
              <a:t>.9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60" baseline="23611" dirty="0">
                <a:latin typeface="Cambria Math"/>
                <a:cs typeface="Cambria Math"/>
              </a:rPr>
              <a:t>4</a:t>
            </a:r>
            <a:r>
              <a:rPr sz="3000" baseline="23611" dirty="0">
                <a:latin typeface="Cambria Math"/>
                <a:cs typeface="Cambria Math"/>
              </a:rPr>
              <a:t> </a:t>
            </a:r>
            <a:r>
              <a:rPr sz="3000" spc="-217" baseline="23611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15" dirty="0">
                <a:latin typeface="Cambria Math"/>
                <a:cs typeface="Cambria Math"/>
              </a:rPr>
              <a:t>.6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10" dirty="0">
                <a:latin typeface="Cambria Math"/>
                <a:cs typeface="Cambria Math"/>
              </a:rPr>
              <a:t>0</a:t>
            </a:r>
            <a:r>
              <a:rPr sz="3000" spc="-82" baseline="23611" dirty="0">
                <a:latin typeface="Cambria Math"/>
                <a:cs typeface="Cambria Math"/>
              </a:rPr>
              <a:t>−</a:t>
            </a:r>
            <a:r>
              <a:rPr sz="3000" spc="60" baseline="23611" dirty="0">
                <a:latin typeface="Cambria Math"/>
                <a:cs typeface="Cambria Math"/>
              </a:rPr>
              <a:t>8</a:t>
            </a:r>
            <a:endParaRPr sz="3000" baseline="23611">
              <a:latin typeface="Cambria Math"/>
              <a:cs typeface="Cambria Math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2269485" y="5285744"/>
            <a:ext cx="5374640" cy="0"/>
          </a:xfrm>
          <a:custGeom>
            <a:avLst/>
            <a:gdLst/>
            <a:ahLst/>
            <a:cxnLst/>
            <a:rect l="l" t="t" r="r" b="b"/>
            <a:pathLst>
              <a:path w="5374640">
                <a:moveTo>
                  <a:pt x="0" y="0"/>
                </a:moveTo>
                <a:lnTo>
                  <a:pt x="5374263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7730114" y="5045300"/>
            <a:ext cx="2878455" cy="443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2</a:t>
            </a:r>
            <a:r>
              <a:rPr sz="2800" spc="-15" dirty="0">
                <a:latin typeface="Cambria Math"/>
                <a:cs typeface="Cambria Math"/>
              </a:rPr>
              <a:t>.7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2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80" dirty="0">
                <a:latin typeface="Cambria Math"/>
                <a:cs typeface="Cambria Math"/>
              </a:rPr>
              <a:t>0</a:t>
            </a:r>
            <a:r>
              <a:rPr sz="3000" spc="60" baseline="29166" dirty="0">
                <a:latin typeface="Cambria Math"/>
                <a:cs typeface="Cambria Math"/>
              </a:rPr>
              <a:t>17</a:t>
            </a:r>
            <a:r>
              <a:rPr sz="3000" spc="225" baseline="29166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libri"/>
                <a:cs typeface="Calibri"/>
              </a:rPr>
              <a:t>c</a:t>
            </a:r>
            <a:r>
              <a:rPr sz="2800" spc="-30" dirty="0">
                <a:latin typeface="Calibri"/>
                <a:cs typeface="Calibri"/>
              </a:rPr>
              <a:t>m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232" baseline="29166" dirty="0">
                <a:latin typeface="Cambria Math"/>
                <a:cs typeface="Cambria Math"/>
              </a:rPr>
              <a:t>3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973958"/>
            <a:ext cx="9791700" cy="28759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1950" indent="-349250">
              <a:lnSpc>
                <a:spcPct val="100000"/>
              </a:lnSpc>
              <a:buFont typeface="Calibri"/>
              <a:buAutoNum type="arabicPeriod" startAt="4"/>
              <a:tabLst>
                <a:tab pos="362585" algn="l"/>
              </a:tabLst>
            </a:pPr>
            <a:r>
              <a:rPr sz="2800" spc="-20" dirty="0">
                <a:latin typeface="Calibri"/>
                <a:cs typeface="Calibri"/>
              </a:rPr>
              <a:t>Con</a:t>
            </a:r>
            <a:r>
              <a:rPr sz="2800" spc="-10" dirty="0">
                <a:latin typeface="Calibri"/>
                <a:cs typeface="Calibri"/>
              </a:rPr>
              <a:t>v</a:t>
            </a:r>
            <a:r>
              <a:rPr sz="2800" spc="-15" dirty="0">
                <a:latin typeface="Calibri"/>
                <a:cs typeface="Calibri"/>
              </a:rPr>
              <a:t>ert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to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pressu</a:t>
            </a:r>
            <a:r>
              <a:rPr sz="2800" spc="0" dirty="0">
                <a:latin typeface="Calibri"/>
                <a:cs typeface="Calibri"/>
              </a:rPr>
              <a:t>r</a:t>
            </a:r>
            <a:r>
              <a:rPr sz="2800" spc="-15" dirty="0">
                <a:latin typeface="Calibri"/>
                <a:cs typeface="Calibri"/>
              </a:rPr>
              <a:t>e</a:t>
            </a:r>
            <a:endParaRPr sz="2800">
              <a:latin typeface="Calibri"/>
              <a:cs typeface="Calibri"/>
            </a:endParaRPr>
          </a:p>
          <a:p>
            <a:pPr marL="607060">
              <a:lnSpc>
                <a:spcPct val="100000"/>
              </a:lnSpc>
              <a:spcBef>
                <a:spcPts val="1845"/>
              </a:spcBef>
            </a:pPr>
            <a:r>
              <a:rPr sz="2800" spc="-30" dirty="0">
                <a:latin typeface="Cambria Math"/>
                <a:cs typeface="Cambria Math"/>
              </a:rPr>
              <a:t>𝑝</a:t>
            </a:r>
            <a:r>
              <a:rPr sz="2800" spc="19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20" dirty="0">
                <a:latin typeface="Cambria Math"/>
                <a:cs typeface="Cambria Math"/>
              </a:rPr>
              <a:t>𝑛</a:t>
            </a:r>
            <a:r>
              <a:rPr sz="2800" spc="-30" dirty="0">
                <a:latin typeface="Cambria Math"/>
                <a:cs typeface="Cambria Math"/>
              </a:rPr>
              <a:t>𝑘</a:t>
            </a:r>
            <a:r>
              <a:rPr sz="3000" spc="179" baseline="-16666" dirty="0">
                <a:latin typeface="Calibri"/>
                <a:cs typeface="Calibri"/>
              </a:rPr>
              <a:t>B</a:t>
            </a:r>
            <a:r>
              <a:rPr sz="2800" spc="-30" dirty="0">
                <a:latin typeface="Cambria Math"/>
                <a:cs typeface="Cambria Math"/>
              </a:rPr>
              <a:t>𝑇</a:t>
            </a:r>
            <a:r>
              <a:rPr sz="2800" spc="2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2</a:t>
            </a:r>
            <a:r>
              <a:rPr sz="2800" spc="-15" dirty="0">
                <a:latin typeface="Cambria Math"/>
                <a:cs typeface="Cambria Math"/>
              </a:rPr>
              <a:t>.7</a:t>
            </a:r>
            <a:r>
              <a:rPr sz="2800" spc="1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80" dirty="0">
                <a:latin typeface="Cambria Math"/>
                <a:cs typeface="Cambria Math"/>
              </a:rPr>
              <a:t>0</a:t>
            </a:r>
            <a:r>
              <a:rPr sz="3000" spc="60" baseline="29166" dirty="0">
                <a:latin typeface="Cambria Math"/>
                <a:cs typeface="Cambria Math"/>
              </a:rPr>
              <a:t>17</a:t>
            </a:r>
            <a:r>
              <a:rPr sz="3000" baseline="29166" dirty="0">
                <a:latin typeface="Cambria Math"/>
                <a:cs typeface="Cambria Math"/>
              </a:rPr>
              <a:t> </a:t>
            </a:r>
            <a:r>
              <a:rPr sz="3000" spc="-217" baseline="29166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3</a:t>
            </a:r>
            <a:r>
              <a:rPr sz="2800" spc="-20" dirty="0">
                <a:latin typeface="Cambria Math"/>
                <a:cs typeface="Cambria Math"/>
              </a:rPr>
              <a:t>8</a:t>
            </a:r>
            <a:r>
              <a:rPr sz="2800" spc="2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-60" baseline="29166" dirty="0">
                <a:latin typeface="Cambria Math"/>
                <a:cs typeface="Cambria Math"/>
              </a:rPr>
              <a:t>−</a:t>
            </a:r>
            <a:r>
              <a:rPr sz="3000" spc="60" baseline="29166" dirty="0">
                <a:latin typeface="Cambria Math"/>
                <a:cs typeface="Cambria Math"/>
              </a:rPr>
              <a:t>16</a:t>
            </a:r>
            <a:r>
              <a:rPr sz="3000" baseline="29166" dirty="0">
                <a:latin typeface="Cambria Math"/>
                <a:cs typeface="Cambria Math"/>
              </a:rPr>
              <a:t> </a:t>
            </a:r>
            <a:r>
              <a:rPr sz="3000" spc="-240" baseline="29166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40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2800" spc="16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15" dirty="0">
                <a:latin typeface="Cambria Math"/>
                <a:cs typeface="Cambria Math"/>
              </a:rPr>
              <a:t>.5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60" baseline="29166" dirty="0">
                <a:latin typeface="Cambria Math"/>
                <a:cs typeface="Cambria Math"/>
              </a:rPr>
              <a:t>4</a:t>
            </a:r>
            <a:r>
              <a:rPr sz="3000" spc="225" baseline="29166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libri"/>
                <a:cs typeface="Calibri"/>
              </a:rPr>
              <a:t>Pa</a:t>
            </a:r>
            <a:endParaRPr sz="2800">
              <a:latin typeface="Calibri"/>
              <a:cs typeface="Calibri"/>
            </a:endParaRPr>
          </a:p>
          <a:p>
            <a:pPr marL="927100">
              <a:lnSpc>
                <a:spcPct val="100000"/>
              </a:lnSpc>
              <a:spcBef>
                <a:spcPts val="745"/>
              </a:spcBef>
            </a:pP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0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5</a:t>
            </a:r>
            <a:r>
              <a:rPr sz="2800" spc="-140" dirty="0">
                <a:latin typeface="Cambria Math"/>
                <a:cs typeface="Cambria Math"/>
              </a:rPr>
              <a:t> </a:t>
            </a:r>
            <a:r>
              <a:rPr sz="2800" spc="-15" dirty="0">
                <a:latin typeface="Calibri"/>
                <a:cs typeface="Calibri"/>
              </a:rPr>
              <a:t>bar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  <a:p>
            <a:pPr marL="469900" lvl="1" indent="-228600">
              <a:lnSpc>
                <a:spcPct val="100000"/>
              </a:lnSpc>
              <a:spcBef>
                <a:spcPts val="1800"/>
              </a:spcBef>
              <a:buFont typeface="Symbol"/>
              <a:buChar char=""/>
              <a:tabLst>
                <a:tab pos="470534" algn="l"/>
              </a:tabLst>
            </a:pPr>
            <a:r>
              <a:rPr sz="2800" b="1" spc="-15" dirty="0">
                <a:latin typeface="Calibri"/>
                <a:cs typeface="Calibri"/>
              </a:rPr>
              <a:t>Required</a:t>
            </a:r>
            <a:r>
              <a:rPr sz="2800" b="1" spc="-55" dirty="0">
                <a:latin typeface="Times New Roman"/>
                <a:cs typeface="Times New Roman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N</a:t>
            </a:r>
            <a:r>
              <a:rPr sz="3000" spc="60" baseline="-16666" dirty="0">
                <a:latin typeface="Cambria Math"/>
                <a:cs typeface="Cambria Math"/>
              </a:rPr>
              <a:t>2</a:t>
            </a:r>
            <a:r>
              <a:rPr sz="3000" baseline="-16666" dirty="0">
                <a:latin typeface="Cambria Math"/>
                <a:cs typeface="Cambria Math"/>
              </a:rPr>
              <a:t> </a:t>
            </a:r>
            <a:r>
              <a:rPr sz="3000" spc="-202" baseline="-16666" dirty="0">
                <a:latin typeface="Cambria Math"/>
                <a:cs typeface="Cambria Math"/>
              </a:rPr>
              <a:t> </a:t>
            </a:r>
            <a:r>
              <a:rPr sz="2800" spc="-15" dirty="0">
                <a:latin typeface="Calibri"/>
                <a:cs typeface="Calibri"/>
              </a:rPr>
              <a:t>pre</a:t>
            </a:r>
            <a:r>
              <a:rPr sz="2800" spc="-25" dirty="0">
                <a:latin typeface="Calibri"/>
                <a:cs typeface="Calibri"/>
              </a:rPr>
              <a:t>s</a:t>
            </a:r>
            <a:r>
              <a:rPr sz="2800" spc="-10" dirty="0">
                <a:latin typeface="Calibri"/>
                <a:cs typeface="Calibri"/>
              </a:rPr>
              <a:t>s</a:t>
            </a:r>
            <a:r>
              <a:rPr sz="2800" spc="-15" dirty="0">
                <a:latin typeface="Calibri"/>
                <a:cs typeface="Calibri"/>
              </a:rPr>
              <a:t>ure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≈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0.15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b</a:t>
            </a:r>
            <a:r>
              <a:rPr sz="2800" spc="-15" dirty="0">
                <a:latin typeface="Calibri"/>
                <a:cs typeface="Calibri"/>
              </a:rPr>
              <a:t>ar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for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inew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dth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d</a:t>
            </a:r>
            <a:r>
              <a:rPr sz="2800" spc="-5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ub</a:t>
            </a:r>
            <a:r>
              <a:rPr sz="2800" spc="-5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ing.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815"/>
              </a:spcBef>
            </a:pPr>
            <a:r>
              <a:rPr sz="2800" spc="-15" dirty="0">
                <a:latin typeface="Calibri"/>
                <a:cs typeface="Calibri"/>
              </a:rPr>
              <a:t>---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9622" rIns="0" bIns="0" rtlCol="0">
            <a:spAutoFit/>
          </a:bodyPr>
          <a:lstStyle/>
          <a:p>
            <a:pPr marL="637540">
              <a:lnSpc>
                <a:spcPct val="100000"/>
              </a:lnSpc>
            </a:pPr>
            <a:r>
              <a:rPr spc="-15" dirty="0"/>
              <a:t>Sl</a:t>
            </a:r>
            <a:r>
              <a:rPr spc="-5" dirty="0"/>
              <a:t>i</a:t>
            </a:r>
            <a:r>
              <a:rPr spc="-20" dirty="0"/>
              <a:t>de</a:t>
            </a:r>
            <a:r>
              <a:rPr spc="-5" dirty="0"/>
              <a:t> </a:t>
            </a:r>
            <a:r>
              <a:rPr spc="-20" dirty="0"/>
              <a:t>2</a:t>
            </a:r>
            <a:r>
              <a:rPr spc="-30" dirty="0"/>
              <a:t>0</a:t>
            </a:r>
            <a:r>
              <a:rPr spc="-10" dirty="0"/>
              <a:t>: </a:t>
            </a:r>
            <a:r>
              <a:rPr spc="-20" dirty="0"/>
              <a:t>Visual</a:t>
            </a:r>
            <a:r>
              <a:rPr spc="5" dirty="0"/>
              <a:t>i</a:t>
            </a:r>
            <a:r>
              <a:rPr spc="-25" dirty="0"/>
              <a:t>s</a:t>
            </a:r>
            <a:r>
              <a:rPr spc="-15" dirty="0"/>
              <a:t>ing</a:t>
            </a:r>
            <a:r>
              <a:rPr spc="-20" dirty="0"/>
              <a:t> </a:t>
            </a:r>
            <a:r>
              <a:rPr spc="-30" dirty="0"/>
              <a:t>Qu</a:t>
            </a:r>
            <a:r>
              <a:rPr spc="-15" dirty="0"/>
              <a:t>e</a:t>
            </a:r>
            <a:r>
              <a:rPr spc="-20" dirty="0"/>
              <a:t>nching</a:t>
            </a:r>
            <a:r>
              <a:rPr spc="-25" dirty="0"/>
              <a:t> </a:t>
            </a:r>
            <a:r>
              <a:rPr spc="-15" dirty="0"/>
              <a:t>vs. </a:t>
            </a:r>
            <a:r>
              <a:rPr spc="-20" dirty="0"/>
              <a:t>Radi</a:t>
            </a:r>
            <a:r>
              <a:rPr spc="-5" dirty="0"/>
              <a:t>a</a:t>
            </a:r>
            <a:r>
              <a:rPr spc="-15" dirty="0"/>
              <a:t>tive </a:t>
            </a:r>
            <a:r>
              <a:rPr spc="-25" dirty="0"/>
              <a:t>Decay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01700" y="1759707"/>
            <a:ext cx="10384155" cy="20974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just">
              <a:lnSpc>
                <a:spcPct val="127099"/>
              </a:lnSpc>
            </a:pPr>
            <a:r>
              <a:rPr sz="2800" spc="-15" dirty="0">
                <a:latin typeface="Calibri"/>
                <a:cs typeface="Calibri"/>
              </a:rPr>
              <a:t>[IMAGE</a:t>
            </a:r>
            <a:r>
              <a:rPr sz="2800" spc="-15" dirty="0">
                <a:latin typeface="Times New Roman"/>
                <a:cs typeface="Times New Roman"/>
              </a:rPr>
              <a:t>    </a:t>
            </a:r>
            <a:r>
              <a:rPr sz="2800" spc="-9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REQU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RE</a:t>
            </a:r>
            <a:r>
              <a:rPr sz="2800" spc="-40" dirty="0">
                <a:latin typeface="Calibri"/>
                <a:cs typeface="Calibri"/>
              </a:rPr>
              <a:t>D</a:t>
            </a:r>
            <a:r>
              <a:rPr sz="2800" spc="-10" dirty="0">
                <a:latin typeface="Calibri"/>
                <a:cs typeface="Calibri"/>
              </a:rPr>
              <a:t>:</a:t>
            </a:r>
            <a:r>
              <a:rPr sz="2800" dirty="0">
                <a:latin typeface="Times New Roman"/>
                <a:cs typeface="Times New Roman"/>
              </a:rPr>
              <a:t>    </a:t>
            </a:r>
            <a:r>
              <a:rPr sz="2800" spc="-9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T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5" dirty="0">
                <a:latin typeface="Calibri"/>
                <a:cs typeface="Calibri"/>
              </a:rPr>
              <a:t>m</a:t>
            </a:r>
            <a:r>
              <a:rPr sz="2800" spc="0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-d</a:t>
            </a:r>
            <a:r>
              <a:rPr sz="2800" spc="-1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main</a:t>
            </a:r>
            <a:r>
              <a:rPr sz="2800" dirty="0">
                <a:latin typeface="Times New Roman"/>
                <a:cs typeface="Times New Roman"/>
              </a:rPr>
              <a:t>    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dirty="0">
                <a:latin typeface="Times New Roman"/>
                <a:cs typeface="Times New Roman"/>
              </a:rPr>
              <a:t>    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ill</a:t>
            </a:r>
            <a:r>
              <a:rPr sz="2800" spc="-20" dirty="0">
                <a:latin typeface="Calibri"/>
                <a:cs typeface="Calibri"/>
              </a:rPr>
              <a:t>ustrat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dirty="0">
                <a:latin typeface="Times New Roman"/>
                <a:cs typeface="Times New Roman"/>
              </a:rPr>
              <a:t>    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unt</a:t>
            </a:r>
            <a:r>
              <a:rPr sz="2800" spc="-15" dirty="0">
                <a:latin typeface="Calibri"/>
                <a:cs typeface="Calibri"/>
              </a:rPr>
              <a:t>reat</a:t>
            </a:r>
            <a:r>
              <a:rPr sz="2800" spc="-10" dirty="0">
                <a:latin typeface="Calibri"/>
                <a:cs typeface="Calibri"/>
              </a:rPr>
              <a:t>e</a:t>
            </a:r>
            <a:r>
              <a:rPr sz="2800" spc="-15" dirty="0">
                <a:latin typeface="Calibri"/>
                <a:cs typeface="Calibri"/>
              </a:rPr>
              <a:t>d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exponent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0" dirty="0">
                <a:latin typeface="Calibri"/>
                <a:cs typeface="Calibri"/>
              </a:rPr>
              <a:t>al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deca</a:t>
            </a:r>
            <a:r>
              <a:rPr sz="2800" spc="-15" dirty="0">
                <a:latin typeface="Calibri"/>
                <a:cs typeface="Calibri"/>
              </a:rPr>
              <a:t>y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(</a:t>
            </a:r>
            <a:r>
              <a:rPr sz="2800" spc="-25" dirty="0">
                <a:latin typeface="Calibri"/>
                <a:cs typeface="Calibri"/>
              </a:rPr>
              <a:t>r</a:t>
            </a:r>
            <a:r>
              <a:rPr sz="2800" spc="-15" dirty="0">
                <a:latin typeface="Calibri"/>
                <a:cs typeface="Calibri"/>
              </a:rPr>
              <a:t>adi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15" dirty="0">
                <a:latin typeface="Calibri"/>
                <a:cs typeface="Calibri"/>
              </a:rPr>
              <a:t>tive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on</a:t>
            </a:r>
            <a:r>
              <a:rPr sz="2800" spc="-10" dirty="0">
                <a:latin typeface="Calibri"/>
                <a:cs typeface="Calibri"/>
              </a:rPr>
              <a:t>ly)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vs.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faste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de</a:t>
            </a:r>
            <a:r>
              <a:rPr sz="2800" spc="-5" dirty="0">
                <a:latin typeface="Calibri"/>
                <a:cs typeface="Calibri"/>
              </a:rPr>
              <a:t>c</a:t>
            </a:r>
            <a:r>
              <a:rPr sz="2800" spc="-15" dirty="0">
                <a:latin typeface="Calibri"/>
                <a:cs typeface="Calibri"/>
              </a:rPr>
              <a:t>ay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with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que</a:t>
            </a:r>
            <a:r>
              <a:rPr sz="2800" spc="-25" dirty="0">
                <a:latin typeface="Calibri"/>
                <a:cs typeface="Calibri"/>
              </a:rPr>
              <a:t>n</a:t>
            </a:r>
            <a:r>
              <a:rPr sz="2800" spc="-5" dirty="0">
                <a:latin typeface="Calibri"/>
                <a:cs typeface="Calibri"/>
              </a:rPr>
              <a:t>c</a:t>
            </a:r>
            <a:r>
              <a:rPr sz="2800" spc="-20" dirty="0">
                <a:latin typeface="Calibri"/>
                <a:cs typeface="Calibri"/>
              </a:rPr>
              <a:t>h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ng;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nse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fr</a:t>
            </a:r>
            <a:r>
              <a:rPr sz="2800" spc="-5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quenc</a:t>
            </a:r>
            <a:r>
              <a:rPr sz="2800" dirty="0">
                <a:latin typeface="Calibri"/>
                <a:cs typeface="Calibri"/>
              </a:rPr>
              <a:t>y</a:t>
            </a:r>
            <a:r>
              <a:rPr sz="2800" spc="-5" dirty="0">
                <a:latin typeface="Calibri"/>
                <a:cs typeface="Calibri"/>
              </a:rPr>
              <a:t>-</a:t>
            </a:r>
            <a:r>
              <a:rPr sz="2800" spc="-20" dirty="0">
                <a:latin typeface="Calibri"/>
                <a:cs typeface="Calibri"/>
              </a:rPr>
              <a:t>d</a:t>
            </a:r>
            <a:r>
              <a:rPr sz="2800" spc="-1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main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L</a:t>
            </a:r>
            <a:r>
              <a:rPr sz="2800" spc="-20" dirty="0">
                <a:latin typeface="Calibri"/>
                <a:cs typeface="Calibri"/>
              </a:rPr>
              <a:t>or</a:t>
            </a:r>
            <a:r>
              <a:rPr sz="2800" spc="-5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ntz</a:t>
            </a:r>
            <a:r>
              <a:rPr sz="2800" spc="-15" dirty="0">
                <a:latin typeface="Calibri"/>
                <a:cs typeface="Calibri"/>
              </a:rPr>
              <a:t>ian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f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d</a:t>
            </a:r>
            <a:r>
              <a:rPr sz="2800" spc="-10" dirty="0">
                <a:latin typeface="Calibri"/>
                <a:cs typeface="Calibri"/>
              </a:rPr>
              <a:t>o</a:t>
            </a:r>
            <a:r>
              <a:rPr sz="2800" spc="-20" dirty="0">
                <a:latin typeface="Calibri"/>
                <a:cs typeface="Calibri"/>
              </a:rPr>
              <a:t>ub</a:t>
            </a:r>
            <a:r>
              <a:rPr sz="2800" spc="-10" dirty="0">
                <a:latin typeface="Calibri"/>
                <a:cs typeface="Calibri"/>
              </a:rPr>
              <a:t>le</a:t>
            </a:r>
            <a:r>
              <a:rPr sz="2800" spc="-15" dirty="0">
                <a:latin typeface="Calibri"/>
                <a:cs typeface="Calibri"/>
              </a:rPr>
              <a:t>d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w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dt</a:t>
            </a:r>
            <a:r>
              <a:rPr sz="2800" spc="-25" dirty="0">
                <a:latin typeface="Calibri"/>
                <a:cs typeface="Calibri"/>
              </a:rPr>
              <a:t>h</a:t>
            </a:r>
            <a:r>
              <a:rPr sz="2800" spc="10" dirty="0">
                <a:latin typeface="Calibri"/>
                <a:cs typeface="Calibri"/>
              </a:rPr>
              <a:t>.</a:t>
            </a:r>
            <a:r>
              <a:rPr sz="2800" spc="-10" dirty="0">
                <a:latin typeface="Calibri"/>
                <a:cs typeface="Calibri"/>
              </a:rPr>
              <a:t>]</a:t>
            </a:r>
            <a:endParaRPr sz="280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  <a:spcBef>
                <a:spcPts val="1815"/>
              </a:spcBef>
            </a:pPr>
            <a:r>
              <a:rPr sz="2800" spc="-15" dirty="0">
                <a:latin typeface="Calibri"/>
                <a:cs typeface="Calibri"/>
              </a:rPr>
              <a:t>---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9622" rIns="0" bIns="0" rtlCol="0">
            <a:spAutoFit/>
          </a:bodyPr>
          <a:lstStyle/>
          <a:p>
            <a:pPr marL="424180">
              <a:lnSpc>
                <a:spcPct val="100000"/>
              </a:lnSpc>
            </a:pPr>
            <a:r>
              <a:rPr spc="-15" dirty="0"/>
              <a:t>Sl</a:t>
            </a:r>
            <a:r>
              <a:rPr spc="-5" dirty="0"/>
              <a:t>i</a:t>
            </a:r>
            <a:r>
              <a:rPr spc="-20" dirty="0"/>
              <a:t>de</a:t>
            </a:r>
            <a:r>
              <a:rPr spc="-5" dirty="0"/>
              <a:t> </a:t>
            </a:r>
            <a:r>
              <a:rPr spc="-20" dirty="0"/>
              <a:t>2</a:t>
            </a:r>
            <a:r>
              <a:rPr spc="-30" dirty="0"/>
              <a:t>1</a:t>
            </a:r>
            <a:r>
              <a:rPr spc="-10" dirty="0"/>
              <a:t>: </a:t>
            </a:r>
            <a:r>
              <a:rPr spc="-25" dirty="0"/>
              <a:t>P</a:t>
            </a:r>
            <a:r>
              <a:rPr spc="-10" dirty="0"/>
              <a:t>r</a:t>
            </a:r>
            <a:r>
              <a:rPr spc="-20" dirty="0"/>
              <a:t>oblem</a:t>
            </a:r>
            <a:r>
              <a:rPr spc="-25" dirty="0"/>
              <a:t> </a:t>
            </a:r>
            <a:r>
              <a:rPr spc="-15" dirty="0"/>
              <a:t>3.6</a:t>
            </a:r>
            <a:r>
              <a:rPr spc="-5" dirty="0"/>
              <a:t> </a:t>
            </a:r>
            <a:r>
              <a:rPr spc="-20" dirty="0">
                <a:latin typeface="Calibri"/>
                <a:cs typeface="Calibri"/>
              </a:rPr>
              <a:t>–</a:t>
            </a:r>
            <a:r>
              <a:rPr dirty="0">
                <a:latin typeface="Calibri"/>
                <a:cs typeface="Calibri"/>
              </a:rPr>
              <a:t> </a:t>
            </a:r>
            <a:r>
              <a:rPr spc="-20" dirty="0"/>
              <a:t>K Atoms</a:t>
            </a:r>
            <a:r>
              <a:rPr dirty="0"/>
              <a:t> </a:t>
            </a:r>
            <a:r>
              <a:rPr spc="-15" dirty="0"/>
              <a:t>in </a:t>
            </a:r>
            <a:r>
              <a:rPr spc="-20" dirty="0"/>
              <a:t>10</a:t>
            </a:r>
            <a:r>
              <a:rPr spc="-15" dirty="0"/>
              <a:t> </a:t>
            </a:r>
            <a:r>
              <a:rPr spc="-20" dirty="0"/>
              <a:t>mbar Ne Bu</a:t>
            </a:r>
            <a:r>
              <a:rPr spc="-10" dirty="0"/>
              <a:t>f</a:t>
            </a:r>
            <a:r>
              <a:rPr spc="-20" dirty="0"/>
              <a:t>f</a:t>
            </a:r>
            <a:r>
              <a:rPr spc="-15" dirty="0"/>
              <a:t>e</a:t>
            </a:r>
            <a:r>
              <a:rPr dirty="0"/>
              <a:t>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300" y="1649312"/>
            <a:ext cx="9996805" cy="3213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60325" algn="ctr">
              <a:lnSpc>
                <a:spcPct val="100000"/>
              </a:lnSpc>
            </a:pPr>
            <a:r>
              <a:rPr sz="3400" b="1" u="heavy" spc="-25" dirty="0">
                <a:solidFill>
                  <a:srgbClr val="0000FF"/>
                </a:solidFill>
                <a:latin typeface="Calibri"/>
                <a:cs typeface="Calibri"/>
              </a:rPr>
              <a:t>Gas,</a:t>
            </a:r>
            <a:r>
              <a:rPr sz="3400" b="1" u="heavy" spc="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spc="-35" dirty="0">
                <a:solidFill>
                  <a:srgbClr val="0000FF"/>
                </a:solidFill>
                <a:latin typeface="Cambria Math"/>
                <a:cs typeface="Cambria Math"/>
              </a:rPr>
              <a:t>𝑻</a:t>
            </a:r>
            <a:r>
              <a:rPr sz="3400" spc="190" dirty="0">
                <a:solidFill>
                  <a:srgbClr val="0000FF"/>
                </a:solidFill>
                <a:latin typeface="Cambria Math"/>
                <a:cs typeface="Cambria Math"/>
              </a:rPr>
              <a:t> </a:t>
            </a:r>
            <a:r>
              <a:rPr sz="3400" spc="-30" dirty="0">
                <a:solidFill>
                  <a:srgbClr val="0000FF"/>
                </a:solidFill>
                <a:latin typeface="Cambria Math"/>
                <a:cs typeface="Cambria Math"/>
              </a:rPr>
              <a:t>=</a:t>
            </a:r>
            <a:r>
              <a:rPr sz="3400" spc="195" dirty="0">
                <a:solidFill>
                  <a:srgbClr val="0000FF"/>
                </a:solidFill>
                <a:latin typeface="Cambria Math"/>
                <a:cs typeface="Cambria Math"/>
              </a:rPr>
              <a:t> </a:t>
            </a:r>
            <a:r>
              <a:rPr sz="3400" spc="-40" dirty="0">
                <a:solidFill>
                  <a:srgbClr val="0000FF"/>
                </a:solidFill>
                <a:latin typeface="Cambria Math"/>
                <a:cs typeface="Cambria Math"/>
              </a:rPr>
              <a:t>𝟑𝟓</a:t>
            </a:r>
            <a:r>
              <a:rPr sz="3400" spc="-35" dirty="0">
                <a:solidFill>
                  <a:srgbClr val="0000FF"/>
                </a:solidFill>
                <a:latin typeface="Cambria Math"/>
                <a:cs typeface="Cambria Math"/>
              </a:rPr>
              <a:t>𝟎</a:t>
            </a:r>
            <a:r>
              <a:rPr sz="3400" spc="-165" dirty="0">
                <a:solidFill>
                  <a:srgbClr val="0000FF"/>
                </a:solidFill>
                <a:latin typeface="Cambria Math"/>
                <a:cs typeface="Cambria Math"/>
              </a:rPr>
              <a:t> </a:t>
            </a:r>
            <a:r>
              <a:rPr sz="3400" b="1" spc="-20" dirty="0">
                <a:solidFill>
                  <a:srgbClr val="0000FF"/>
                </a:solidFill>
                <a:latin typeface="Calibri"/>
                <a:cs typeface="Calibri"/>
              </a:rPr>
              <a:t>K</a:t>
            </a:r>
            <a:endParaRPr sz="34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2195"/>
              </a:spcBef>
              <a:buFont typeface="Symbol"/>
              <a:buChar char="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cw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aser,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libri"/>
                <a:cs typeface="Calibri"/>
              </a:rPr>
              <a:t>powe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rou</a:t>
            </a:r>
            <a:r>
              <a:rPr sz="2800" spc="-10" dirty="0">
                <a:latin typeface="Calibri"/>
                <a:cs typeface="Calibri"/>
              </a:rPr>
              <a:t>g</a:t>
            </a:r>
            <a:r>
              <a:rPr sz="2800" spc="-20" dirty="0">
                <a:latin typeface="Calibri"/>
                <a:cs typeface="Calibri"/>
              </a:rPr>
              <a:t>h</a:t>
            </a:r>
            <a:r>
              <a:rPr sz="2800" spc="-10" dirty="0">
                <a:latin typeface="Calibri"/>
                <a:cs typeface="Calibri"/>
              </a:rPr>
              <a:t>ly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“</a:t>
            </a:r>
            <a:r>
              <a:rPr sz="2800" spc="-15" dirty="0">
                <a:latin typeface="Calibri"/>
                <a:cs typeface="Calibri"/>
              </a:rPr>
              <a:t>100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libri"/>
                <a:cs typeface="Calibri"/>
              </a:rPr>
              <a:t>m</a:t>
            </a:r>
            <a:r>
              <a:rPr sz="2800" spc="-30" dirty="0">
                <a:latin typeface="Calibri"/>
                <a:cs typeface="Calibri"/>
              </a:rPr>
              <a:t>W</a:t>
            </a:r>
            <a:r>
              <a:rPr sz="2800" spc="-15" dirty="0">
                <a:latin typeface="Calibri"/>
                <a:cs typeface="Calibri"/>
              </a:rPr>
              <a:t>”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(tex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ty</a:t>
            </a:r>
            <a:r>
              <a:rPr sz="2800" spc="-20" dirty="0">
                <a:latin typeface="Calibri"/>
                <a:cs typeface="Calibri"/>
              </a:rPr>
              <a:t>p</a:t>
            </a:r>
            <a:r>
              <a:rPr sz="2800" spc="-15" dirty="0">
                <a:latin typeface="Calibri"/>
                <a:cs typeface="Calibri"/>
              </a:rPr>
              <a:t>o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“</a:t>
            </a:r>
            <a:r>
              <a:rPr sz="2800" spc="-15" dirty="0">
                <a:latin typeface="Calibri"/>
                <a:cs typeface="Calibri"/>
              </a:rPr>
              <a:t>100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libri"/>
                <a:cs typeface="Calibri"/>
              </a:rPr>
              <a:t>MH</a:t>
            </a:r>
            <a:r>
              <a:rPr sz="2800" spc="-20" dirty="0">
                <a:latin typeface="Calibri"/>
                <a:cs typeface="Calibri"/>
              </a:rPr>
              <a:t>z</a:t>
            </a:r>
            <a:r>
              <a:rPr sz="2800" spc="-15" dirty="0">
                <a:latin typeface="Calibri"/>
                <a:cs typeface="Calibri"/>
              </a:rPr>
              <a:t>”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rep</a:t>
            </a:r>
            <a:r>
              <a:rPr sz="2800" spc="-5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15" dirty="0">
                <a:latin typeface="Calibri"/>
                <a:cs typeface="Calibri"/>
              </a:rPr>
              <a:t>ed).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1955"/>
              </a:spcBef>
              <a:buFont typeface="Symbol"/>
              <a:buChar char=""/>
              <a:tabLst>
                <a:tab pos="241935" algn="l"/>
              </a:tabLst>
            </a:pPr>
            <a:r>
              <a:rPr sz="2800" spc="-15" dirty="0">
                <a:latin typeface="Calibri"/>
                <a:cs typeface="Calibri"/>
              </a:rPr>
              <a:t>Re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evant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atom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c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data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1964"/>
              </a:spcBef>
              <a:buFont typeface="Symbol"/>
              <a:buChar char=""/>
              <a:tabLst>
                <a:tab pos="241935" algn="l"/>
              </a:tabLst>
            </a:pPr>
            <a:r>
              <a:rPr sz="2800" spc="-15" dirty="0">
                <a:latin typeface="Calibri"/>
                <a:cs typeface="Calibri"/>
              </a:rPr>
              <a:t>Waveleng</a:t>
            </a:r>
            <a:r>
              <a:rPr sz="2800" spc="-5" dirty="0">
                <a:latin typeface="Calibri"/>
                <a:cs typeface="Calibri"/>
              </a:rPr>
              <a:t>t</a:t>
            </a:r>
            <a:r>
              <a:rPr sz="2800" spc="-15" dirty="0">
                <a:latin typeface="Calibri"/>
                <a:cs typeface="Calibri"/>
              </a:rPr>
              <a:t>h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(reson</a:t>
            </a:r>
            <a:r>
              <a:rPr sz="2800" spc="-5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K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transitio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0" dirty="0">
                <a:latin typeface="Calibri"/>
                <a:cs typeface="Calibri"/>
              </a:rPr>
              <a:t>)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~77</a:t>
            </a:r>
            <a:r>
              <a:rPr sz="2800" spc="-15" dirty="0">
                <a:latin typeface="Calibri"/>
                <a:cs typeface="Calibri"/>
              </a:rPr>
              <a:t>0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nm.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1960"/>
              </a:spcBef>
              <a:buFont typeface="Symbol"/>
              <a:buChar char="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R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d</a:t>
            </a:r>
            <a:r>
              <a:rPr sz="2800" spc="-10" dirty="0">
                <a:latin typeface="Calibri"/>
                <a:cs typeface="Calibri"/>
              </a:rPr>
              <a:t>iat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ve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li</a:t>
            </a:r>
            <a:r>
              <a:rPr sz="2800" spc="-20" dirty="0">
                <a:latin typeface="Calibri"/>
                <a:cs typeface="Calibri"/>
              </a:rPr>
              <a:t>fet</a:t>
            </a:r>
            <a:r>
              <a:rPr sz="2800" spc="-15" dirty="0">
                <a:latin typeface="Calibri"/>
                <a:cs typeface="Calibri"/>
              </a:rPr>
              <a:t>ime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𝜏</a:t>
            </a:r>
            <a:r>
              <a:rPr sz="3000" spc="270" baseline="-16666" dirty="0">
                <a:latin typeface="Cambria Math"/>
                <a:cs typeface="Cambria Math"/>
              </a:rPr>
              <a:t>𝑠𝑝</a:t>
            </a:r>
            <a:r>
              <a:rPr sz="3000" baseline="-16666" dirty="0">
                <a:latin typeface="Cambria Math"/>
                <a:cs typeface="Cambria Math"/>
              </a:rPr>
              <a:t> </a:t>
            </a:r>
            <a:r>
              <a:rPr sz="3000" spc="44" baseline="-16666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2</a:t>
            </a:r>
            <a:r>
              <a:rPr sz="2800" spc="-20" dirty="0">
                <a:latin typeface="Cambria Math"/>
                <a:cs typeface="Cambria Math"/>
              </a:rPr>
              <a:t>5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5" dirty="0">
                <a:latin typeface="Calibri"/>
                <a:cs typeface="Calibri"/>
              </a:rPr>
              <a:t>s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968684"/>
            <a:ext cx="10384155" cy="46799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69900" marR="5080" indent="-228600">
              <a:lnSpc>
                <a:spcPct val="126800"/>
              </a:lnSpc>
              <a:buFont typeface="Symbol"/>
              <a:buChar char=""/>
              <a:tabLst>
                <a:tab pos="470534" algn="l"/>
                <a:tab pos="1123315" algn="l"/>
                <a:tab pos="2574925" algn="l"/>
                <a:tab pos="3864610" algn="l"/>
                <a:tab pos="5273675" algn="l"/>
                <a:tab pos="6776084" algn="l"/>
                <a:tab pos="8739505" algn="l"/>
                <a:tab pos="9444355" algn="l"/>
              </a:tabLst>
            </a:pPr>
            <a:r>
              <a:rPr sz="2800" spc="-20" dirty="0">
                <a:latin typeface="Calibri"/>
                <a:cs typeface="Calibri"/>
              </a:rPr>
              <a:t>We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com</a:t>
            </a:r>
            <a:r>
              <a:rPr sz="2800" spc="-10" dirty="0">
                <a:latin typeface="Calibri"/>
                <a:cs typeface="Calibri"/>
              </a:rPr>
              <a:t>p</a:t>
            </a:r>
            <a:r>
              <a:rPr sz="2800" spc="-20" dirty="0">
                <a:latin typeface="Calibri"/>
                <a:cs typeface="Calibri"/>
              </a:rPr>
              <a:t>ut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natu</a:t>
            </a:r>
            <a:r>
              <a:rPr sz="2800" spc="0" dirty="0">
                <a:latin typeface="Calibri"/>
                <a:cs typeface="Calibri"/>
              </a:rPr>
              <a:t>r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spc="-5" dirty="0">
                <a:latin typeface="Calibri"/>
                <a:cs typeface="Calibri"/>
              </a:rPr>
              <a:t>l</a:t>
            </a:r>
            <a:r>
              <a:rPr sz="2800" spc="-10" dirty="0">
                <a:latin typeface="Calibri"/>
                <a:cs typeface="Calibri"/>
              </a:rPr>
              <a:t>,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5" dirty="0">
                <a:latin typeface="Calibri"/>
                <a:cs typeface="Calibri"/>
              </a:rPr>
              <a:t>Dop</a:t>
            </a:r>
            <a:r>
              <a:rPr sz="2800" spc="-30" dirty="0">
                <a:latin typeface="Calibri"/>
                <a:cs typeface="Calibri"/>
              </a:rPr>
              <a:t>p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er,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pressure</a:t>
            </a:r>
            <a:r>
              <a:rPr sz="2800" spc="-10" dirty="0">
                <a:latin typeface="Calibri"/>
                <a:cs typeface="Calibri"/>
              </a:rPr>
              <a:t>,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transi</a:t>
            </a:r>
            <a:r>
              <a:rPr sz="2800" spc="15" dirty="0">
                <a:latin typeface="Calibri"/>
                <a:cs typeface="Calibri"/>
              </a:rPr>
              <a:t>t</a:t>
            </a:r>
            <a:r>
              <a:rPr sz="2800" spc="-5" dirty="0">
                <a:latin typeface="Calibri"/>
                <a:cs typeface="Calibri"/>
              </a:rPr>
              <a:t>-</a:t>
            </a:r>
            <a:r>
              <a:rPr sz="2800" spc="-15" dirty="0">
                <a:latin typeface="Calibri"/>
                <a:cs typeface="Calibri"/>
              </a:rPr>
              <a:t>time,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and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power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broaden</a:t>
            </a:r>
            <a:r>
              <a:rPr sz="2800" spc="-5" dirty="0">
                <a:latin typeface="Calibri"/>
                <a:cs typeface="Calibri"/>
              </a:rPr>
              <a:t>in</a:t>
            </a:r>
            <a:r>
              <a:rPr sz="2800" spc="-15" dirty="0">
                <a:latin typeface="Calibri"/>
                <a:cs typeface="Calibri"/>
              </a:rPr>
              <a:t>gs.</a:t>
            </a:r>
            <a:endParaRPr sz="2800">
              <a:latin typeface="Calibri"/>
              <a:cs typeface="Calibri"/>
            </a:endParaRPr>
          </a:p>
          <a:p>
            <a:pPr marL="469900" indent="-228600">
              <a:lnSpc>
                <a:spcPct val="100000"/>
              </a:lnSpc>
              <a:spcBef>
                <a:spcPts val="1970"/>
              </a:spcBef>
              <a:buFont typeface="Symbol"/>
              <a:buChar char=""/>
              <a:tabLst>
                <a:tab pos="470534" algn="l"/>
              </a:tabLst>
            </a:pPr>
            <a:r>
              <a:rPr sz="2800" spc="-15" dirty="0">
                <a:latin typeface="Calibri"/>
                <a:cs typeface="Calibri"/>
              </a:rPr>
              <a:t>Quest</a:t>
            </a:r>
            <a:r>
              <a:rPr sz="2800" spc="-20" dirty="0">
                <a:latin typeface="Calibri"/>
                <a:cs typeface="Calibri"/>
              </a:rPr>
              <a:t>io</a:t>
            </a:r>
            <a:r>
              <a:rPr sz="2800" spc="-1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pos</a:t>
            </a:r>
            <a:r>
              <a:rPr sz="2800" spc="-5" dirty="0">
                <a:latin typeface="Calibri"/>
                <a:cs typeface="Calibri"/>
              </a:rPr>
              <a:t>e</a:t>
            </a:r>
            <a:r>
              <a:rPr sz="2800" spc="-15" dirty="0">
                <a:latin typeface="Calibri"/>
                <a:cs typeface="Calibri"/>
              </a:rPr>
              <a:t>d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810"/>
              </a:spcBef>
              <a:buFont typeface="Calibri"/>
              <a:buAutoNum type="arabicPeriod"/>
              <a:tabLst>
                <a:tab pos="362585" algn="l"/>
              </a:tabLst>
            </a:pPr>
            <a:r>
              <a:rPr sz="2800" spc="-20" dirty="0">
                <a:latin typeface="Calibri"/>
                <a:cs typeface="Calibri"/>
              </a:rPr>
              <a:t>Fu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Calibri"/>
                <a:cs typeface="Calibri"/>
              </a:rPr>
              <a:t>l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25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w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dt</a:t>
            </a:r>
            <a:r>
              <a:rPr sz="2800" spc="-15" dirty="0">
                <a:latin typeface="Calibri"/>
                <a:cs typeface="Calibri"/>
              </a:rPr>
              <a:t>h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b</a:t>
            </a:r>
            <a:r>
              <a:rPr sz="2800" spc="-20" dirty="0">
                <a:latin typeface="Calibri"/>
                <a:cs typeface="Calibri"/>
              </a:rPr>
              <a:t>udge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at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10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mbar.</a:t>
            </a:r>
            <a:endParaRPr sz="2800">
              <a:latin typeface="Calibri"/>
              <a:cs typeface="Calibri"/>
            </a:endParaRPr>
          </a:p>
          <a:p>
            <a:pPr marL="415925" indent="-403225">
              <a:lnSpc>
                <a:spcPct val="100000"/>
              </a:lnSpc>
              <a:spcBef>
                <a:spcPts val="1815"/>
              </a:spcBef>
              <a:buFont typeface="Calibri"/>
              <a:buAutoNum type="arabicPeriod"/>
              <a:tabLst>
                <a:tab pos="416559" algn="l"/>
                <a:tab pos="1308735" algn="l"/>
                <a:tab pos="2693035" algn="l"/>
                <a:tab pos="6593205" algn="l"/>
                <a:tab pos="6903720" algn="l"/>
                <a:tab pos="8289925" algn="l"/>
                <a:tab pos="10076815" algn="l"/>
              </a:tabLst>
            </a:pPr>
            <a:r>
              <a:rPr sz="2800" spc="-20" dirty="0">
                <a:latin typeface="Calibri"/>
                <a:cs typeface="Calibri"/>
              </a:rPr>
              <a:t>Lase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3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tens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ty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w</a:t>
            </a:r>
            <a:r>
              <a:rPr sz="2800" spc="-30" dirty="0">
                <a:latin typeface="Calibri"/>
                <a:cs typeface="Calibri"/>
              </a:rPr>
              <a:t>h</a:t>
            </a:r>
            <a:r>
              <a:rPr sz="2800" spc="-15" dirty="0">
                <a:latin typeface="Calibri"/>
                <a:cs typeface="Calibri"/>
              </a:rPr>
              <a:t>ere</a:t>
            </a:r>
            <a:r>
              <a:rPr sz="2800" spc="34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po</a:t>
            </a:r>
            <a:r>
              <a:rPr sz="2800" spc="-10" dirty="0">
                <a:latin typeface="Calibri"/>
                <a:cs typeface="Calibri"/>
              </a:rPr>
              <a:t>w</a:t>
            </a:r>
            <a:r>
              <a:rPr sz="2800" spc="-15" dirty="0">
                <a:latin typeface="Calibri"/>
                <a:cs typeface="Calibri"/>
              </a:rPr>
              <a:t>er</a:t>
            </a:r>
            <a:r>
              <a:rPr sz="2800" spc="34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broaden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&gt;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pressur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bro</a:t>
            </a:r>
            <a:r>
              <a:rPr sz="2800" spc="-5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den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at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10"/>
              </a:spcBef>
            </a:pPr>
            <a:r>
              <a:rPr sz="2800" i="1" dirty="0">
                <a:latin typeface="Calibri"/>
                <a:cs typeface="Calibri"/>
              </a:rPr>
              <a:t>l</a:t>
            </a:r>
            <a:r>
              <a:rPr sz="2800" i="1" spc="-10" dirty="0">
                <a:latin typeface="Calibri"/>
                <a:cs typeface="Calibri"/>
              </a:rPr>
              <a:t>o</a:t>
            </a:r>
            <a:r>
              <a:rPr sz="2800" i="1" spc="-20" dirty="0">
                <a:latin typeface="Calibri"/>
                <a:cs typeface="Calibri"/>
              </a:rPr>
              <a:t>w</a:t>
            </a:r>
            <a:r>
              <a:rPr sz="2800" i="1" spc="-65" dirty="0">
                <a:latin typeface="Times New Roman"/>
                <a:cs typeface="Times New Roman"/>
              </a:rPr>
              <a:t> </a:t>
            </a:r>
            <a:r>
              <a:rPr sz="2800" i="1" spc="-20" dirty="0">
                <a:latin typeface="Calibri"/>
                <a:cs typeface="Calibri"/>
              </a:rPr>
              <a:t>pressur</a:t>
            </a:r>
            <a:r>
              <a:rPr sz="2800" i="1" spc="-15" dirty="0">
                <a:latin typeface="Calibri"/>
                <a:cs typeface="Calibri"/>
              </a:rPr>
              <a:t>e</a:t>
            </a:r>
            <a:r>
              <a:rPr sz="2800" i="1" spc="-6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and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at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1</a:t>
            </a:r>
            <a:r>
              <a:rPr sz="2800" spc="-15" dirty="0">
                <a:latin typeface="Calibri"/>
                <a:cs typeface="Calibri"/>
              </a:rPr>
              <a:t>0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mbar.</a:t>
            </a:r>
            <a:endParaRPr sz="2800">
              <a:latin typeface="Calibri"/>
              <a:cs typeface="Calibri"/>
            </a:endParaRPr>
          </a:p>
          <a:p>
            <a:pPr marL="12700" marR="5715">
              <a:lnSpc>
                <a:spcPct val="127099"/>
              </a:lnSpc>
              <a:spcBef>
                <a:spcPts val="905"/>
              </a:spcBef>
              <a:buFont typeface="Calibri"/>
              <a:buAutoNum type="arabicPeriod" startAt="3"/>
              <a:tabLst>
                <a:tab pos="418465" algn="l"/>
                <a:tab pos="1377315" algn="l"/>
                <a:tab pos="2719705" algn="l"/>
                <a:tab pos="3945890" algn="l"/>
                <a:tab pos="4501515" algn="l"/>
                <a:tab pos="5565140" algn="l"/>
                <a:tab pos="7355205" algn="l"/>
                <a:tab pos="7796530" algn="l"/>
                <a:tab pos="9208770" algn="l"/>
              </a:tabLst>
            </a:pPr>
            <a:r>
              <a:rPr sz="2800" spc="-20" dirty="0">
                <a:latin typeface="Calibri"/>
                <a:cs typeface="Calibri"/>
              </a:rPr>
              <a:t>Beam</a:t>
            </a:r>
            <a:r>
              <a:rPr sz="2800" spc="-2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focus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need</a:t>
            </a:r>
            <a:r>
              <a:rPr sz="2800" dirty="0">
                <a:latin typeface="Calibri"/>
                <a:cs typeface="Calibri"/>
              </a:rPr>
              <a:t>e</a:t>
            </a:r>
            <a:r>
              <a:rPr sz="2800" spc="-15" dirty="0">
                <a:latin typeface="Calibri"/>
                <a:cs typeface="Calibri"/>
              </a:rPr>
              <a:t>d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fo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5" dirty="0">
                <a:latin typeface="Calibri"/>
                <a:cs typeface="Calibri"/>
              </a:rPr>
              <a:t>powe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bro</a:t>
            </a:r>
            <a:r>
              <a:rPr sz="2800" spc="-5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den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to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overta</a:t>
            </a:r>
            <a:r>
              <a:rPr sz="2800" dirty="0">
                <a:latin typeface="Calibri"/>
                <a:cs typeface="Calibri"/>
              </a:rPr>
              <a:t>k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5" dirty="0">
                <a:latin typeface="Calibri"/>
                <a:cs typeface="Calibri"/>
              </a:rPr>
              <a:t>Dopp</a:t>
            </a:r>
            <a:r>
              <a:rPr sz="2800" spc="-10" dirty="0">
                <a:latin typeface="Calibri"/>
                <a:cs typeface="Calibri"/>
              </a:rPr>
              <a:t>ler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w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dt</a:t>
            </a:r>
            <a:r>
              <a:rPr sz="2800" spc="-15" dirty="0">
                <a:latin typeface="Calibri"/>
                <a:cs typeface="Calibri"/>
              </a:rPr>
              <a:t>h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at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10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mbar.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9622" rIns="0" bIns="0" rtlCol="0">
            <a:spAutoFit/>
          </a:bodyPr>
          <a:lstStyle/>
          <a:p>
            <a:pPr marL="1181735">
              <a:lnSpc>
                <a:spcPct val="100000"/>
              </a:lnSpc>
            </a:pPr>
            <a:r>
              <a:rPr spc="-15" dirty="0"/>
              <a:t>Sl</a:t>
            </a:r>
            <a:r>
              <a:rPr spc="-5" dirty="0"/>
              <a:t>i</a:t>
            </a:r>
            <a:r>
              <a:rPr spc="-20" dirty="0"/>
              <a:t>de</a:t>
            </a:r>
            <a:r>
              <a:rPr spc="-5" dirty="0"/>
              <a:t> </a:t>
            </a:r>
            <a:r>
              <a:rPr spc="-20" dirty="0"/>
              <a:t>2</a:t>
            </a:r>
            <a:r>
              <a:rPr spc="-30" dirty="0"/>
              <a:t>2</a:t>
            </a:r>
            <a:r>
              <a:rPr spc="-15" dirty="0"/>
              <a:t>: Baseline</a:t>
            </a:r>
            <a:r>
              <a:rPr spc="-20" dirty="0"/>
              <a:t> </a:t>
            </a:r>
            <a:r>
              <a:rPr spc="-15" dirty="0"/>
              <a:t>L</a:t>
            </a:r>
            <a:r>
              <a:rPr dirty="0"/>
              <a:t>i</a:t>
            </a:r>
            <a:r>
              <a:rPr spc="-20" dirty="0"/>
              <a:t>newidths</a:t>
            </a:r>
            <a:r>
              <a:rPr spc="-30" dirty="0"/>
              <a:t> </a:t>
            </a:r>
            <a:r>
              <a:rPr spc="-20" dirty="0"/>
              <a:t>for</a:t>
            </a:r>
            <a:r>
              <a:rPr dirty="0"/>
              <a:t> </a:t>
            </a:r>
            <a:r>
              <a:rPr spc="-15" dirty="0"/>
              <a:t>K at </a:t>
            </a:r>
            <a:r>
              <a:rPr spc="-20" dirty="0"/>
              <a:t>770</a:t>
            </a:r>
            <a:r>
              <a:rPr spc="-5" dirty="0"/>
              <a:t> </a:t>
            </a:r>
            <a:r>
              <a:rPr spc="-25" dirty="0"/>
              <a:t>nm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01700" y="1759707"/>
            <a:ext cx="2366645" cy="355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15" dirty="0">
                <a:latin typeface="Calibri"/>
                <a:cs typeface="Calibri"/>
              </a:rPr>
              <a:t>1.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Natural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w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dth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073782" y="2617920"/>
            <a:ext cx="1817370" cy="6197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5" dirty="0">
                <a:latin typeface="Cambria Math"/>
                <a:cs typeface="Cambria Math"/>
              </a:rPr>
              <a:t>𝛥</a:t>
            </a:r>
            <a:r>
              <a:rPr sz="2800" spc="-90" dirty="0">
                <a:latin typeface="Cambria Math"/>
                <a:cs typeface="Cambria Math"/>
              </a:rPr>
              <a:t>𝜈</a:t>
            </a:r>
            <a:r>
              <a:rPr sz="3000" baseline="-16666" dirty="0">
                <a:latin typeface="Calibri"/>
                <a:cs typeface="Calibri"/>
              </a:rPr>
              <a:t>nat </a:t>
            </a:r>
            <a:r>
              <a:rPr sz="3000" spc="-22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4200" spc="-37" baseline="-37698" dirty="0">
                <a:latin typeface="Cambria Math"/>
                <a:cs typeface="Cambria Math"/>
              </a:rPr>
              <a:t>2</a:t>
            </a:r>
            <a:r>
              <a:rPr sz="4200" spc="52" baseline="-37698" dirty="0">
                <a:latin typeface="Cambria Math"/>
                <a:cs typeface="Cambria Math"/>
              </a:rPr>
              <a:t>𝜋</a:t>
            </a:r>
            <a:r>
              <a:rPr sz="4200" spc="-44" baseline="-37698" dirty="0">
                <a:latin typeface="Cambria Math"/>
                <a:cs typeface="Cambria Math"/>
              </a:rPr>
              <a:t>𝜏</a:t>
            </a:r>
            <a:endParaRPr sz="4200" baseline="-37698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628263" y="2348172"/>
            <a:ext cx="22225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0" dirty="0">
                <a:latin typeface="Cambria Math"/>
                <a:cs typeface="Cambria Math"/>
              </a:rPr>
              <a:t>1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866007" y="3008600"/>
            <a:ext cx="309245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spc="180" dirty="0">
                <a:latin typeface="Cambria Math"/>
                <a:cs typeface="Cambria Math"/>
              </a:rPr>
              <a:t>𝑠𝑝</a:t>
            </a:r>
            <a:endParaRPr sz="2000">
              <a:latin typeface="Cambria Math"/>
              <a:cs typeface="Cambria Math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299588" y="2805562"/>
            <a:ext cx="879475" cy="0"/>
          </a:xfrm>
          <a:custGeom>
            <a:avLst/>
            <a:gdLst/>
            <a:ahLst/>
            <a:cxnLst/>
            <a:rect l="l" t="t" r="r" b="b"/>
            <a:pathLst>
              <a:path w="879475">
                <a:moveTo>
                  <a:pt x="0" y="0"/>
                </a:moveTo>
                <a:lnTo>
                  <a:pt x="879347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6265550" y="2617920"/>
            <a:ext cx="1851025" cy="3905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6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3</a:t>
            </a:r>
            <a:r>
              <a:rPr sz="2800" spc="-20" dirty="0">
                <a:latin typeface="Cambria Math"/>
                <a:cs typeface="Cambria Math"/>
              </a:rPr>
              <a:t>7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libri"/>
                <a:cs typeface="Calibri"/>
              </a:rPr>
              <a:t>MH</a:t>
            </a:r>
            <a:r>
              <a:rPr sz="2800" spc="-5" dirty="0">
                <a:latin typeface="Calibri"/>
                <a:cs typeface="Calibri"/>
              </a:rPr>
              <a:t>z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01700" y="3532583"/>
            <a:ext cx="8569960" cy="23647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1950" indent="-349250">
              <a:lnSpc>
                <a:spcPct val="100000"/>
              </a:lnSpc>
              <a:buFont typeface="Calibri"/>
              <a:buAutoNum type="arabicPeriod" startAt="2"/>
              <a:tabLst>
                <a:tab pos="362585" algn="l"/>
              </a:tabLst>
            </a:pPr>
            <a:r>
              <a:rPr sz="2800" spc="-25" dirty="0">
                <a:latin typeface="Calibri"/>
                <a:cs typeface="Calibri"/>
              </a:rPr>
              <a:t>Do</a:t>
            </a:r>
            <a:r>
              <a:rPr sz="2800" spc="-10" dirty="0">
                <a:latin typeface="Calibri"/>
                <a:cs typeface="Calibri"/>
              </a:rPr>
              <a:t>p</a:t>
            </a:r>
            <a:r>
              <a:rPr sz="2800" spc="-20" dirty="0">
                <a:latin typeface="Calibri"/>
                <a:cs typeface="Calibri"/>
              </a:rPr>
              <a:t>p</a:t>
            </a:r>
            <a:r>
              <a:rPr sz="2800" spc="-10" dirty="0">
                <a:latin typeface="Calibri"/>
                <a:cs typeface="Calibri"/>
              </a:rPr>
              <a:t>ler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w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dt</a:t>
            </a:r>
            <a:r>
              <a:rPr sz="2800" spc="-15" dirty="0">
                <a:latin typeface="Calibri"/>
                <a:cs typeface="Calibri"/>
              </a:rPr>
              <a:t>h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at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350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K,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35" dirty="0">
                <a:latin typeface="Cambria Math"/>
                <a:cs typeface="Cambria Math"/>
              </a:rPr>
              <a:t>𝑚</a:t>
            </a:r>
            <a:r>
              <a:rPr sz="3000" spc="89" baseline="-16666" dirty="0">
                <a:latin typeface="Cambria Math"/>
                <a:cs typeface="Cambria Math"/>
              </a:rPr>
              <a:t>𝐾</a:t>
            </a:r>
            <a:r>
              <a:rPr sz="3000" baseline="-16666" dirty="0">
                <a:latin typeface="Cambria Math"/>
                <a:cs typeface="Cambria Math"/>
              </a:rPr>
              <a:t> </a:t>
            </a:r>
            <a:r>
              <a:rPr sz="3000" spc="112" baseline="-16666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7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3</a:t>
            </a:r>
            <a:r>
              <a:rPr sz="2800" spc="-20" dirty="0">
                <a:latin typeface="Cambria Math"/>
                <a:cs typeface="Cambria Math"/>
              </a:rPr>
              <a:t>9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30" dirty="0">
                <a:latin typeface="Cambria Math"/>
                <a:cs typeface="Cambria Math"/>
              </a:rPr>
              <a:t>𝑢</a:t>
            </a:r>
            <a:r>
              <a:rPr sz="2800" spc="-10" dirty="0">
                <a:latin typeface="Calibri"/>
                <a:cs typeface="Calibri"/>
              </a:rPr>
              <a:t>:</a:t>
            </a:r>
            <a:endParaRPr sz="2800">
              <a:latin typeface="Calibri"/>
              <a:cs typeface="Calibri"/>
            </a:endParaRPr>
          </a:p>
          <a:p>
            <a:pPr marL="4084954">
              <a:lnSpc>
                <a:spcPct val="100000"/>
              </a:lnSpc>
              <a:spcBef>
                <a:spcPts val="1810"/>
              </a:spcBef>
            </a:pPr>
            <a:r>
              <a:rPr sz="2800" spc="0" dirty="0">
                <a:latin typeface="Cambria Math"/>
                <a:cs typeface="Cambria Math"/>
              </a:rPr>
              <a:t>𝛥</a:t>
            </a:r>
            <a:r>
              <a:rPr sz="2800" spc="-90" dirty="0">
                <a:latin typeface="Cambria Math"/>
                <a:cs typeface="Cambria Math"/>
              </a:rPr>
              <a:t>𝜈</a:t>
            </a:r>
            <a:r>
              <a:rPr sz="3000" baseline="-16666" dirty="0">
                <a:latin typeface="Calibri"/>
                <a:cs typeface="Calibri"/>
              </a:rPr>
              <a:t>D </a:t>
            </a:r>
            <a:r>
              <a:rPr sz="3000" spc="-22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15" dirty="0">
                <a:latin typeface="Cambria Math"/>
                <a:cs typeface="Cambria Math"/>
              </a:rPr>
              <a:t>.2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GH</a:t>
            </a:r>
            <a:r>
              <a:rPr sz="2800" spc="-10" dirty="0">
                <a:latin typeface="Calibri"/>
                <a:cs typeface="Calibri"/>
              </a:rPr>
              <a:t>z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  <a:p>
            <a:pPr marL="361950" indent="-349250">
              <a:lnSpc>
                <a:spcPct val="100000"/>
              </a:lnSpc>
              <a:spcBef>
                <a:spcPts val="1680"/>
              </a:spcBef>
              <a:buFont typeface="Calibri"/>
              <a:buAutoNum type="arabicPeriod" startAt="3"/>
              <a:tabLst>
                <a:tab pos="362585" algn="l"/>
              </a:tabLst>
            </a:pPr>
            <a:r>
              <a:rPr sz="2800" spc="-15" dirty="0">
                <a:latin typeface="Calibri"/>
                <a:cs typeface="Calibri"/>
              </a:rPr>
              <a:t>Pressure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broad</a:t>
            </a:r>
            <a:r>
              <a:rPr sz="2800" spc="-5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(1</a:t>
            </a:r>
            <a:r>
              <a:rPr sz="2800" spc="-15" dirty="0">
                <a:latin typeface="Calibri"/>
                <a:cs typeface="Calibri"/>
              </a:rPr>
              <a:t>0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mb</a:t>
            </a:r>
            <a:r>
              <a:rPr sz="2800" spc="-10" dirty="0">
                <a:latin typeface="Calibri"/>
                <a:cs typeface="Calibri"/>
              </a:rPr>
              <a:t>ar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Ne,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229" dirty="0">
                <a:latin typeface="Cambria Math"/>
                <a:cs typeface="Cambria Math"/>
              </a:rPr>
              <a:t>𝜎</a:t>
            </a:r>
            <a:r>
              <a:rPr sz="3000" baseline="-16666" dirty="0">
                <a:latin typeface="Calibri"/>
                <a:cs typeface="Calibri"/>
              </a:rPr>
              <a:t>B </a:t>
            </a:r>
            <a:r>
              <a:rPr sz="3000" spc="-22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1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-60" baseline="29166" dirty="0">
                <a:latin typeface="Cambria Math"/>
                <a:cs typeface="Cambria Math"/>
              </a:rPr>
              <a:t>−</a:t>
            </a:r>
            <a:r>
              <a:rPr sz="3000" spc="60" baseline="29166" dirty="0">
                <a:latin typeface="Cambria Math"/>
                <a:cs typeface="Cambria Math"/>
              </a:rPr>
              <a:t>14</a:t>
            </a:r>
            <a:r>
              <a:rPr sz="3000" spc="202" baseline="29166" dirty="0">
                <a:latin typeface="Cambria Math"/>
                <a:cs typeface="Cambria Math"/>
              </a:rPr>
              <a:t> 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25" dirty="0">
                <a:latin typeface="Calibri"/>
                <a:cs typeface="Calibri"/>
              </a:rPr>
              <a:t>m</a:t>
            </a:r>
            <a:r>
              <a:rPr sz="3000" spc="225" baseline="29166" dirty="0">
                <a:latin typeface="Cambria Math"/>
                <a:cs typeface="Cambria Math"/>
              </a:rPr>
              <a:t>2</a:t>
            </a:r>
            <a:r>
              <a:rPr sz="2800" spc="-10" dirty="0">
                <a:latin typeface="Calibri"/>
                <a:cs typeface="Calibri"/>
              </a:rPr>
              <a:t>):</a:t>
            </a:r>
            <a:endParaRPr sz="28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1964"/>
              </a:spcBef>
            </a:pPr>
            <a:r>
              <a:rPr sz="2800" spc="-15" dirty="0">
                <a:latin typeface="Symbol"/>
                <a:cs typeface="Symbol"/>
              </a:rPr>
              <a:t></a:t>
            </a:r>
            <a:r>
              <a:rPr sz="2800" spc="-185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𝑛</a:t>
            </a:r>
            <a:r>
              <a:rPr sz="2800" spc="2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15" dirty="0">
                <a:latin typeface="Cambria Math"/>
                <a:cs typeface="Cambria Math"/>
              </a:rPr>
              <a:t>.9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80" dirty="0">
                <a:latin typeface="Cambria Math"/>
                <a:cs typeface="Cambria Math"/>
              </a:rPr>
              <a:t>0</a:t>
            </a:r>
            <a:r>
              <a:rPr sz="3000" spc="60" baseline="29166" dirty="0">
                <a:latin typeface="Cambria Math"/>
                <a:cs typeface="Cambria Math"/>
              </a:rPr>
              <a:t>17</a:t>
            </a:r>
            <a:r>
              <a:rPr sz="3000" spc="225" baseline="29166" dirty="0">
                <a:latin typeface="Cambria Math"/>
                <a:cs typeface="Cambria Math"/>
              </a:rPr>
              <a:t> 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25" dirty="0">
                <a:latin typeface="Calibri"/>
                <a:cs typeface="Calibri"/>
              </a:rPr>
              <a:t>m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232" baseline="29166" dirty="0">
                <a:latin typeface="Cambria Math"/>
                <a:cs typeface="Cambria Math"/>
              </a:rPr>
              <a:t>3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300" y="943705"/>
            <a:ext cx="3764279" cy="466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15" dirty="0">
                <a:latin typeface="Symbol"/>
                <a:cs typeface="Symbol"/>
              </a:rPr>
              <a:t></a:t>
            </a:r>
            <a:r>
              <a:rPr sz="2800" spc="-185" dirty="0">
                <a:latin typeface="Times New Roman"/>
                <a:cs typeface="Times New Roman"/>
              </a:rPr>
              <a:t> </a:t>
            </a:r>
            <a:r>
              <a:rPr sz="2800" spc="-1110" dirty="0">
                <a:latin typeface="Cambria Math"/>
                <a:cs typeface="Cambria Math"/>
              </a:rPr>
              <a:t>𝑣</a:t>
            </a:r>
            <a:r>
              <a:rPr sz="2800" spc="25" dirty="0">
                <a:latin typeface="Cambria Math"/>
                <a:cs typeface="Cambria Math"/>
              </a:rPr>
              <a:t>‾</a:t>
            </a:r>
            <a:r>
              <a:rPr sz="3000" baseline="-16666" dirty="0">
                <a:latin typeface="Calibri"/>
                <a:cs typeface="Calibri"/>
              </a:rPr>
              <a:t>rel </a:t>
            </a:r>
            <a:r>
              <a:rPr sz="3000" spc="-37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7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15" dirty="0">
                <a:latin typeface="Cambria Math"/>
                <a:cs typeface="Cambria Math"/>
              </a:rPr>
              <a:t>.5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60" baseline="29166" dirty="0">
                <a:latin typeface="Cambria Math"/>
                <a:cs typeface="Cambria Math"/>
              </a:rPr>
              <a:t>5</a:t>
            </a:r>
            <a:r>
              <a:rPr sz="3000" spc="225" baseline="29166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cm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232" baseline="29166" dirty="0">
                <a:latin typeface="Cambria Math"/>
                <a:cs typeface="Cambria Math"/>
              </a:rPr>
              <a:t>1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267326" y="1842712"/>
            <a:ext cx="1158240" cy="4133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300"/>
              </a:lnSpc>
            </a:pPr>
            <a:r>
              <a:rPr sz="4200" spc="-7" baseline="11904" dirty="0">
                <a:latin typeface="Cambria Math"/>
                <a:cs typeface="Cambria Math"/>
              </a:rPr>
              <a:t>𝛥</a:t>
            </a:r>
            <a:r>
              <a:rPr sz="4200" spc="-135" baseline="11904" dirty="0">
                <a:latin typeface="Cambria Math"/>
                <a:cs typeface="Cambria Math"/>
              </a:rPr>
              <a:t>𝜈</a:t>
            </a:r>
            <a:r>
              <a:rPr sz="2000" dirty="0">
                <a:latin typeface="Calibri"/>
                <a:cs typeface="Calibri"/>
              </a:rPr>
              <a:t>coll 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4200" spc="-37" baseline="11904" dirty="0">
                <a:latin typeface="Cambria Math"/>
                <a:cs typeface="Cambria Math"/>
              </a:rPr>
              <a:t>=</a:t>
            </a:r>
            <a:endParaRPr sz="4200" baseline="11904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98719" y="1559882"/>
            <a:ext cx="757555" cy="4387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20" dirty="0">
                <a:latin typeface="Cambria Math"/>
                <a:cs typeface="Cambria Math"/>
              </a:rPr>
              <a:t>𝑛</a:t>
            </a:r>
            <a:r>
              <a:rPr sz="2800" spc="-229" dirty="0">
                <a:latin typeface="Cambria Math"/>
                <a:cs typeface="Cambria Math"/>
              </a:rPr>
              <a:t>𝜎</a:t>
            </a:r>
            <a:r>
              <a:rPr sz="3000" spc="179" baseline="-16666" dirty="0">
                <a:latin typeface="Calibri"/>
                <a:cs typeface="Calibri"/>
              </a:rPr>
              <a:t>B</a:t>
            </a:r>
            <a:r>
              <a:rPr sz="2800" spc="-1110" dirty="0">
                <a:latin typeface="Cambria Math"/>
                <a:cs typeface="Cambria Math"/>
              </a:rPr>
              <a:t>𝑣</a:t>
            </a:r>
            <a:r>
              <a:rPr sz="2800" spc="-15" dirty="0">
                <a:latin typeface="Cambria Math"/>
                <a:cs typeface="Cambria Math"/>
              </a:rPr>
              <a:t>‾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763895" y="2069280"/>
            <a:ext cx="23622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30" dirty="0">
                <a:latin typeface="Cambria Math"/>
                <a:cs typeface="Cambria Math"/>
              </a:rPr>
              <a:t>𝜋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511424" y="2017654"/>
            <a:ext cx="750570" cy="0"/>
          </a:xfrm>
          <a:custGeom>
            <a:avLst/>
            <a:gdLst/>
            <a:ahLst/>
            <a:cxnLst/>
            <a:rect l="l" t="t" r="r" b="b"/>
            <a:pathLst>
              <a:path w="750570">
                <a:moveTo>
                  <a:pt x="0" y="0"/>
                </a:moveTo>
                <a:lnTo>
                  <a:pt x="750118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347846" y="1830012"/>
            <a:ext cx="1575435" cy="3905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0</a:t>
            </a:r>
            <a:r>
              <a:rPr sz="2800" spc="-15" dirty="0">
                <a:latin typeface="Cambria Math"/>
                <a:cs typeface="Cambria Math"/>
              </a:rPr>
              <a:t>.9</a:t>
            </a:r>
            <a:r>
              <a:rPr sz="2800" spc="-14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GHz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01700" y="2625540"/>
            <a:ext cx="10205085" cy="24580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15" dirty="0">
                <a:latin typeface="Calibri"/>
                <a:cs typeface="Calibri"/>
              </a:rPr>
              <a:t>4.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spc="-15" dirty="0">
                <a:latin typeface="Calibri"/>
                <a:cs typeface="Calibri"/>
              </a:rPr>
              <a:t>ransi</a:t>
            </a:r>
            <a:r>
              <a:rPr sz="2800" spc="-5" dirty="0">
                <a:latin typeface="Calibri"/>
                <a:cs typeface="Calibri"/>
              </a:rPr>
              <a:t>t-</a:t>
            </a:r>
            <a:r>
              <a:rPr sz="2800" spc="-15" dirty="0">
                <a:latin typeface="Calibri"/>
                <a:cs typeface="Calibri"/>
              </a:rPr>
              <a:t>time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fo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libri"/>
                <a:cs typeface="Calibri"/>
              </a:rPr>
              <a:t>b</a:t>
            </a:r>
            <a:r>
              <a:rPr sz="2800" spc="-20" dirty="0">
                <a:latin typeface="Calibri"/>
                <a:cs typeface="Calibri"/>
              </a:rPr>
              <a:t>eam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d</a:t>
            </a:r>
            <a:r>
              <a:rPr sz="2800" spc="-10" dirty="0">
                <a:latin typeface="Calibri"/>
                <a:cs typeface="Calibri"/>
              </a:rPr>
              <a:t>ia</a:t>
            </a:r>
            <a:r>
              <a:rPr sz="2800" spc="-15" dirty="0">
                <a:latin typeface="Calibri"/>
                <a:cs typeface="Calibri"/>
              </a:rPr>
              <a:t>meter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𝑑</a:t>
            </a:r>
            <a:r>
              <a:rPr sz="2800" spc="254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2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libri"/>
                <a:cs typeface="Calibri"/>
              </a:rPr>
              <a:t>mm</a:t>
            </a:r>
            <a:r>
              <a:rPr sz="2800" spc="-10" dirty="0">
                <a:latin typeface="Calibri"/>
                <a:cs typeface="Calibri"/>
              </a:rPr>
              <a:t>:</a:t>
            </a:r>
            <a:endParaRPr sz="2800">
              <a:latin typeface="Calibri"/>
              <a:cs typeface="Calibri"/>
            </a:endParaRPr>
          </a:p>
          <a:p>
            <a:pPr marL="182245" algn="ctr">
              <a:lnSpc>
                <a:spcPct val="100000"/>
              </a:lnSpc>
              <a:spcBef>
                <a:spcPts val="1815"/>
              </a:spcBef>
            </a:pPr>
            <a:r>
              <a:rPr sz="2800" spc="0" dirty="0">
                <a:latin typeface="Cambria Math"/>
                <a:cs typeface="Cambria Math"/>
              </a:rPr>
              <a:t>𝛥</a:t>
            </a:r>
            <a:r>
              <a:rPr sz="2800" spc="-90" dirty="0">
                <a:latin typeface="Cambria Math"/>
                <a:cs typeface="Cambria Math"/>
              </a:rPr>
              <a:t>𝜈</a:t>
            </a:r>
            <a:r>
              <a:rPr sz="3000" baseline="-16666" dirty="0">
                <a:latin typeface="Calibri"/>
                <a:cs typeface="Calibri"/>
              </a:rPr>
              <a:t>tr </a:t>
            </a:r>
            <a:r>
              <a:rPr sz="3000" spc="-30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≈</a:t>
            </a:r>
            <a:r>
              <a:rPr sz="2800" spc="17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6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15" dirty="0">
                <a:latin typeface="Calibri"/>
                <a:cs typeface="Calibri"/>
              </a:rPr>
              <a:t>kH</a:t>
            </a:r>
            <a:r>
              <a:rPr sz="2800" spc="-10" dirty="0">
                <a:latin typeface="Calibri"/>
                <a:cs typeface="Calibri"/>
              </a:rPr>
              <a:t>z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  <a:p>
            <a:pPr marL="182880" algn="ctr">
              <a:lnSpc>
                <a:spcPct val="100000"/>
              </a:lnSpc>
              <a:spcBef>
                <a:spcPts val="1620"/>
              </a:spcBef>
            </a:pPr>
            <a:r>
              <a:rPr sz="3400" b="1" spc="-20" dirty="0">
                <a:solidFill>
                  <a:srgbClr val="FF0000"/>
                </a:solidFill>
                <a:latin typeface="Calibri"/>
                <a:cs typeface="Calibri"/>
              </a:rPr>
              <a:t>Ranking:</a:t>
            </a:r>
            <a:r>
              <a:rPr sz="3400" b="1" spc="-7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400" b="1" spc="-25" dirty="0">
                <a:solidFill>
                  <a:srgbClr val="FF0000"/>
                </a:solidFill>
                <a:latin typeface="Calibri"/>
                <a:cs typeface="Calibri"/>
              </a:rPr>
              <a:t>Dopple</a:t>
            </a:r>
            <a:r>
              <a:rPr sz="3400" b="1" spc="-15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3400" b="1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400" spc="-30" dirty="0">
                <a:solidFill>
                  <a:srgbClr val="FF0000"/>
                </a:solidFill>
                <a:latin typeface="Cambria Math"/>
                <a:cs typeface="Cambria Math"/>
              </a:rPr>
              <a:t>&gt;</a:t>
            </a:r>
            <a:r>
              <a:rPr sz="3400" spc="20" dirty="0">
                <a:solidFill>
                  <a:srgbClr val="FF0000"/>
                </a:solidFill>
                <a:latin typeface="Cambria Math"/>
                <a:cs typeface="Cambria Math"/>
              </a:rPr>
              <a:t> </a:t>
            </a:r>
            <a:r>
              <a:rPr sz="3400" b="1" spc="-20" dirty="0">
                <a:solidFill>
                  <a:srgbClr val="FF0000"/>
                </a:solidFill>
                <a:latin typeface="Calibri"/>
                <a:cs typeface="Calibri"/>
              </a:rPr>
              <a:t>collis</a:t>
            </a:r>
            <a:r>
              <a:rPr sz="3400" b="1" spc="15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3400" b="1" spc="-20" dirty="0">
                <a:solidFill>
                  <a:srgbClr val="FF0000"/>
                </a:solidFill>
                <a:latin typeface="Calibri"/>
                <a:cs typeface="Calibri"/>
              </a:rPr>
              <a:t>onal</a:t>
            </a:r>
            <a:r>
              <a:rPr sz="3400" b="1" spc="-8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400" spc="-30" dirty="0">
                <a:solidFill>
                  <a:srgbClr val="FF0000"/>
                </a:solidFill>
                <a:latin typeface="Cambria Math"/>
                <a:cs typeface="Cambria Math"/>
              </a:rPr>
              <a:t>&gt;</a:t>
            </a:r>
            <a:r>
              <a:rPr sz="3400" spc="20" dirty="0">
                <a:solidFill>
                  <a:srgbClr val="FF0000"/>
                </a:solidFill>
                <a:latin typeface="Cambria Math"/>
                <a:cs typeface="Cambria Math"/>
              </a:rPr>
              <a:t> </a:t>
            </a:r>
            <a:r>
              <a:rPr sz="3400" b="1" spc="-15" dirty="0">
                <a:solidFill>
                  <a:srgbClr val="FF0000"/>
                </a:solidFill>
                <a:latin typeface="Calibri"/>
                <a:cs typeface="Calibri"/>
              </a:rPr>
              <a:t>natural</a:t>
            </a:r>
            <a:r>
              <a:rPr sz="3400" b="1" spc="-8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400" spc="-30" dirty="0">
                <a:solidFill>
                  <a:srgbClr val="FF0000"/>
                </a:solidFill>
                <a:latin typeface="Cambria Math"/>
                <a:cs typeface="Cambria Math"/>
              </a:rPr>
              <a:t>&gt;</a:t>
            </a:r>
            <a:r>
              <a:rPr sz="3400" spc="20" dirty="0">
                <a:solidFill>
                  <a:srgbClr val="FF0000"/>
                </a:solidFill>
                <a:latin typeface="Cambria Math"/>
                <a:cs typeface="Cambria Math"/>
              </a:rPr>
              <a:t> </a:t>
            </a:r>
            <a:r>
              <a:rPr sz="3400" b="1" spc="-15" dirty="0">
                <a:solidFill>
                  <a:srgbClr val="FF0000"/>
                </a:solidFill>
                <a:latin typeface="Calibri"/>
                <a:cs typeface="Calibri"/>
              </a:rPr>
              <a:t>trans</a:t>
            </a:r>
            <a:r>
              <a:rPr sz="3400" b="1" spc="-5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3400" b="1" spc="-15" dirty="0">
                <a:solidFill>
                  <a:srgbClr val="FF0000"/>
                </a:solidFill>
                <a:latin typeface="Calibri"/>
                <a:cs typeface="Calibri"/>
              </a:rPr>
              <a:t>t-time.</a:t>
            </a:r>
            <a:endParaRPr sz="3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039"/>
              </a:spcBef>
            </a:pPr>
            <a:r>
              <a:rPr sz="2800" spc="-15" dirty="0">
                <a:latin typeface="Calibri"/>
                <a:cs typeface="Calibri"/>
              </a:rPr>
              <a:t>---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9622" rIns="0" bIns="0" rtlCol="0">
            <a:spAutoFit/>
          </a:bodyPr>
          <a:lstStyle/>
          <a:p>
            <a:pPr marL="1695450">
              <a:lnSpc>
                <a:spcPct val="100000"/>
              </a:lnSpc>
            </a:pPr>
            <a:r>
              <a:rPr spc="-15" dirty="0"/>
              <a:t>Sl</a:t>
            </a:r>
            <a:r>
              <a:rPr spc="-5" dirty="0"/>
              <a:t>i</a:t>
            </a:r>
            <a:r>
              <a:rPr spc="-20" dirty="0"/>
              <a:t>de</a:t>
            </a:r>
            <a:r>
              <a:rPr spc="-5" dirty="0"/>
              <a:t> </a:t>
            </a:r>
            <a:r>
              <a:rPr spc="-20" dirty="0"/>
              <a:t>2</a:t>
            </a:r>
            <a:r>
              <a:rPr spc="-30" dirty="0"/>
              <a:t>3</a:t>
            </a:r>
            <a:r>
              <a:rPr spc="-10" dirty="0"/>
              <a:t>: </a:t>
            </a:r>
            <a:r>
              <a:rPr spc="-30" dirty="0"/>
              <a:t>Pow</a:t>
            </a:r>
            <a:r>
              <a:rPr spc="-15" dirty="0"/>
              <a:t>e</a:t>
            </a:r>
            <a:r>
              <a:rPr dirty="0"/>
              <a:t>r </a:t>
            </a:r>
            <a:r>
              <a:rPr spc="-20" dirty="0"/>
              <a:t>Broad</a:t>
            </a:r>
            <a:r>
              <a:rPr spc="-15" dirty="0"/>
              <a:t>e</a:t>
            </a:r>
            <a:r>
              <a:rPr spc="-20" dirty="0"/>
              <a:t>ning </a:t>
            </a:r>
            <a:r>
              <a:rPr spc="-25" dirty="0"/>
              <a:t>Thr</a:t>
            </a:r>
            <a:r>
              <a:rPr spc="-10" dirty="0"/>
              <a:t>e</a:t>
            </a:r>
            <a:r>
              <a:rPr spc="-15" dirty="0"/>
              <a:t>sholds</a:t>
            </a:r>
          </a:p>
        </p:txBody>
      </p:sp>
      <p:sp>
        <p:nvSpPr>
          <p:cNvPr id="3" name="object 3"/>
          <p:cNvSpPr/>
          <p:nvPr/>
        </p:nvSpPr>
        <p:spPr>
          <a:xfrm>
            <a:off x="5909187" y="2451994"/>
            <a:ext cx="793115" cy="0"/>
          </a:xfrm>
          <a:custGeom>
            <a:avLst/>
            <a:gdLst/>
            <a:ahLst/>
            <a:cxnLst/>
            <a:rect l="l" t="t" r="r" b="b"/>
            <a:pathLst>
              <a:path w="793115">
                <a:moveTo>
                  <a:pt x="0" y="0"/>
                </a:moveTo>
                <a:lnTo>
                  <a:pt x="792790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130300" y="1754434"/>
            <a:ext cx="7327900" cy="11449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Font typeface="Symbol"/>
              <a:buChar char="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Saturat</a:t>
            </a:r>
            <a:r>
              <a:rPr sz="2800" spc="0" dirty="0">
                <a:latin typeface="Calibri"/>
                <a:cs typeface="Calibri"/>
              </a:rPr>
              <a:t>e</a:t>
            </a:r>
            <a:r>
              <a:rPr sz="2800" spc="-15" dirty="0">
                <a:latin typeface="Calibri"/>
                <a:cs typeface="Calibri"/>
              </a:rPr>
              <a:t>d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w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dth</a:t>
            </a:r>
            <a:endParaRPr sz="2800">
              <a:latin typeface="Calibri"/>
              <a:cs typeface="Calibri"/>
            </a:endParaRPr>
          </a:p>
          <a:p>
            <a:pPr marL="2614295">
              <a:lnSpc>
                <a:spcPct val="100000"/>
              </a:lnSpc>
              <a:spcBef>
                <a:spcPts val="2325"/>
              </a:spcBef>
              <a:tabLst>
                <a:tab pos="6059170" algn="l"/>
              </a:tabLst>
            </a:pPr>
            <a:r>
              <a:rPr sz="2800" spc="-5" dirty="0">
                <a:latin typeface="Cambria Math"/>
                <a:cs typeface="Cambria Math"/>
              </a:rPr>
              <a:t>𝛥</a:t>
            </a:r>
            <a:r>
              <a:rPr sz="2800" spc="-90" dirty="0">
                <a:latin typeface="Cambria Math"/>
                <a:cs typeface="Cambria Math"/>
              </a:rPr>
              <a:t>𝜈</a:t>
            </a:r>
            <a:r>
              <a:rPr sz="3000" baseline="-15277" dirty="0">
                <a:latin typeface="Calibri"/>
                <a:cs typeface="Calibri"/>
              </a:rPr>
              <a:t>sat </a:t>
            </a:r>
            <a:r>
              <a:rPr sz="3000" spc="-15" baseline="-15277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5" dirty="0">
                <a:latin typeface="Cambria Math"/>
                <a:cs typeface="Cambria Math"/>
              </a:rPr>
              <a:t>𝛥</a:t>
            </a:r>
            <a:r>
              <a:rPr sz="2800" spc="-90" dirty="0">
                <a:latin typeface="Cambria Math"/>
                <a:cs typeface="Cambria Math"/>
              </a:rPr>
              <a:t>𝜈</a:t>
            </a:r>
            <a:r>
              <a:rPr sz="3000" baseline="-15277" dirty="0">
                <a:latin typeface="Calibri"/>
                <a:cs typeface="Calibri"/>
              </a:rPr>
              <a:t>na</a:t>
            </a:r>
            <a:r>
              <a:rPr sz="3000" spc="179" baseline="-15277" dirty="0">
                <a:latin typeface="Calibri"/>
                <a:cs typeface="Calibri"/>
              </a:rPr>
              <a:t>t</a:t>
            </a:r>
            <a:r>
              <a:rPr sz="2800" spc="-25" dirty="0">
                <a:latin typeface="Cambria Math"/>
                <a:cs typeface="Cambria Math"/>
              </a:rPr>
              <a:t>√</a:t>
            </a:r>
            <a:r>
              <a:rPr sz="2800" spc="-20" dirty="0">
                <a:latin typeface="Cambria Math"/>
                <a:cs typeface="Cambria Math"/>
              </a:rPr>
              <a:t>1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+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30" dirty="0">
                <a:latin typeface="Cambria Math"/>
                <a:cs typeface="Cambria Math"/>
              </a:rPr>
              <a:t>𝑠</a:t>
            </a:r>
            <a:r>
              <a:rPr sz="2800" spc="-10" dirty="0">
                <a:latin typeface="Cambria Math"/>
                <a:cs typeface="Cambria Math"/>
              </a:rPr>
              <a:t>,</a:t>
            </a:r>
            <a:r>
              <a:rPr sz="2800" dirty="0">
                <a:latin typeface="Cambria Math"/>
                <a:cs typeface="Cambria Math"/>
              </a:rPr>
              <a:t>	</a:t>
            </a:r>
            <a:r>
              <a:rPr sz="2800" spc="-30" dirty="0">
                <a:latin typeface="Cambria Math"/>
                <a:cs typeface="Cambria Math"/>
              </a:rPr>
              <a:t>𝑠</a:t>
            </a:r>
            <a:r>
              <a:rPr sz="2800" spc="2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55" dirty="0">
                <a:latin typeface="Cambria Math"/>
                <a:cs typeface="Cambria Math"/>
              </a:rPr>
              <a:t>𝐼</a:t>
            </a:r>
            <a:r>
              <a:rPr sz="2800" spc="-20" dirty="0">
                <a:latin typeface="Cambria Math"/>
                <a:cs typeface="Cambria Math"/>
              </a:rPr>
              <a:t>/</a:t>
            </a:r>
            <a:r>
              <a:rPr sz="2800" spc="-204" dirty="0">
                <a:latin typeface="Cambria Math"/>
                <a:cs typeface="Cambria Math"/>
              </a:rPr>
              <a:t>𝐼</a:t>
            </a:r>
            <a:r>
              <a:rPr sz="3000" spc="187" baseline="-15277" dirty="0">
                <a:latin typeface="Calibri"/>
                <a:cs typeface="Calibri"/>
              </a:rPr>
              <a:t>s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01700" y="3118870"/>
            <a:ext cx="7628890" cy="22840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705485" algn="l"/>
                <a:tab pos="3601720" algn="l"/>
                <a:tab pos="4128770" algn="l"/>
                <a:tab pos="5344795" algn="l"/>
                <a:tab pos="6796405" algn="l"/>
              </a:tabLst>
            </a:pPr>
            <a:r>
              <a:rPr sz="2800" i="1" spc="-20" dirty="0">
                <a:latin typeface="Calibri"/>
                <a:cs typeface="Calibri"/>
              </a:rPr>
              <a:t>Fo</a:t>
            </a:r>
            <a:r>
              <a:rPr sz="2800" i="1" spc="-10" dirty="0">
                <a:latin typeface="Calibri"/>
                <a:cs typeface="Calibri"/>
              </a:rPr>
              <a:t>r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spc="-20" dirty="0">
                <a:latin typeface="Calibri"/>
                <a:cs typeface="Calibri"/>
              </a:rPr>
              <a:t>p</a:t>
            </a:r>
            <a:r>
              <a:rPr sz="2800" i="1" spc="-10" dirty="0">
                <a:latin typeface="Calibri"/>
                <a:cs typeface="Calibri"/>
              </a:rPr>
              <a:t>o</a:t>
            </a:r>
            <a:r>
              <a:rPr sz="2800" i="1" spc="-20" dirty="0">
                <a:latin typeface="Calibri"/>
                <a:cs typeface="Calibri"/>
              </a:rPr>
              <a:t>w</a:t>
            </a:r>
            <a:r>
              <a:rPr sz="2800" i="1" spc="-25" dirty="0">
                <a:latin typeface="Calibri"/>
                <a:cs typeface="Calibri"/>
              </a:rPr>
              <a:t>e</a:t>
            </a:r>
            <a:r>
              <a:rPr sz="2800" i="1" spc="-5" dirty="0">
                <a:latin typeface="Calibri"/>
                <a:cs typeface="Calibri"/>
              </a:rPr>
              <a:t>r</a:t>
            </a:r>
            <a:r>
              <a:rPr sz="2800" i="1" spc="-20" dirty="0">
                <a:latin typeface="Calibri"/>
                <a:cs typeface="Calibri"/>
              </a:rPr>
              <a:t>-br</a:t>
            </a:r>
            <a:r>
              <a:rPr sz="2800" i="1" spc="-10" dirty="0">
                <a:latin typeface="Calibri"/>
                <a:cs typeface="Calibri"/>
              </a:rPr>
              <a:t>o</a:t>
            </a:r>
            <a:r>
              <a:rPr sz="2800" i="1" spc="-20" dirty="0">
                <a:latin typeface="Calibri"/>
                <a:cs typeface="Calibri"/>
              </a:rPr>
              <a:t>aden</a:t>
            </a:r>
            <a:r>
              <a:rPr sz="2800" i="1" spc="-5" dirty="0">
                <a:latin typeface="Calibri"/>
                <a:cs typeface="Calibri"/>
              </a:rPr>
              <a:t>i</a:t>
            </a:r>
            <a:r>
              <a:rPr sz="2800" i="1" spc="-20" dirty="0">
                <a:latin typeface="Calibri"/>
                <a:cs typeface="Calibri"/>
              </a:rPr>
              <a:t>n</a:t>
            </a:r>
            <a:r>
              <a:rPr sz="2800" i="1" spc="-15" dirty="0">
                <a:latin typeface="Calibri"/>
                <a:cs typeface="Calibri"/>
              </a:rPr>
              <a:t>g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spc="-15" dirty="0">
                <a:latin typeface="Calibri"/>
                <a:cs typeface="Calibri"/>
              </a:rPr>
              <a:t>to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spc="-15" dirty="0">
                <a:latin typeface="Calibri"/>
                <a:cs typeface="Calibri"/>
              </a:rPr>
              <a:t>e</a:t>
            </a:r>
            <a:r>
              <a:rPr sz="2800" i="1" spc="-30" dirty="0">
                <a:latin typeface="Calibri"/>
                <a:cs typeface="Calibri"/>
              </a:rPr>
              <a:t>x</a:t>
            </a:r>
            <a:r>
              <a:rPr sz="2800" i="1" spc="-15" dirty="0">
                <a:latin typeface="Calibri"/>
                <a:cs typeface="Calibri"/>
              </a:rPr>
              <a:t>ceed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spc="-20" dirty="0">
                <a:latin typeface="Calibri"/>
                <a:cs typeface="Calibri"/>
              </a:rPr>
              <a:t>pre</a:t>
            </a:r>
            <a:r>
              <a:rPr sz="2800" i="1" dirty="0">
                <a:latin typeface="Calibri"/>
                <a:cs typeface="Calibri"/>
              </a:rPr>
              <a:t>s</a:t>
            </a:r>
            <a:r>
              <a:rPr sz="2800" i="1" spc="-20" dirty="0">
                <a:latin typeface="Calibri"/>
                <a:cs typeface="Calibri"/>
              </a:rPr>
              <a:t>sur</a:t>
            </a:r>
            <a:r>
              <a:rPr sz="2800" i="1" spc="-15" dirty="0">
                <a:latin typeface="Calibri"/>
                <a:cs typeface="Calibri"/>
              </a:rPr>
              <a:t>e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i="1" spc="-20" dirty="0">
                <a:latin typeface="Calibri"/>
                <a:cs typeface="Calibri"/>
              </a:rPr>
              <a:t>w</a:t>
            </a:r>
            <a:r>
              <a:rPr sz="2800" i="1" spc="-5" dirty="0">
                <a:latin typeface="Calibri"/>
                <a:cs typeface="Calibri"/>
              </a:rPr>
              <a:t>i</a:t>
            </a:r>
            <a:r>
              <a:rPr sz="2800" i="1" spc="-20" dirty="0">
                <a:latin typeface="Calibri"/>
                <a:cs typeface="Calibri"/>
              </a:rPr>
              <a:t>d</a:t>
            </a:r>
            <a:r>
              <a:rPr sz="2800" i="1" spc="-25" dirty="0">
                <a:latin typeface="Calibri"/>
                <a:cs typeface="Calibri"/>
              </a:rPr>
              <a:t>t</a:t>
            </a:r>
            <a:r>
              <a:rPr sz="2800" i="1" spc="-15" dirty="0">
                <a:latin typeface="Calibri"/>
                <a:cs typeface="Calibri"/>
              </a:rPr>
              <a:t>h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10"/>
              </a:spcBef>
            </a:pPr>
            <a:r>
              <a:rPr sz="2800" spc="-15" dirty="0">
                <a:latin typeface="Calibri"/>
                <a:cs typeface="Calibri"/>
              </a:rPr>
              <a:t>*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libri"/>
                <a:cs typeface="Calibri"/>
              </a:rPr>
              <a:t>(</a:t>
            </a:r>
            <a:r>
              <a:rPr sz="2800" spc="-20" dirty="0">
                <a:latin typeface="Cambria Math"/>
                <a:cs typeface="Cambria Math"/>
              </a:rPr>
              <a:t>∼</a:t>
            </a:r>
            <a:r>
              <a:rPr sz="2800" spc="16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0</a:t>
            </a:r>
            <a:r>
              <a:rPr sz="2800" spc="-15" dirty="0">
                <a:latin typeface="Cambria Math"/>
                <a:cs typeface="Cambria Math"/>
              </a:rPr>
              <a:t>.1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mba</a:t>
            </a:r>
            <a:r>
              <a:rPr sz="2800" spc="-5" dirty="0">
                <a:latin typeface="Calibri"/>
                <a:cs typeface="Calibri"/>
              </a:rPr>
              <a:t>r</a:t>
            </a:r>
            <a:r>
              <a:rPr sz="2800" spc="-10" dirty="0">
                <a:latin typeface="Calibri"/>
                <a:cs typeface="Calibri"/>
              </a:rPr>
              <a:t>,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neg</a:t>
            </a:r>
            <a:r>
              <a:rPr sz="2800" spc="-5" dirty="0">
                <a:latin typeface="Calibri"/>
                <a:cs typeface="Calibri"/>
              </a:rPr>
              <a:t>l</a:t>
            </a:r>
            <a:r>
              <a:rPr sz="2800" spc="5" dirty="0">
                <a:latin typeface="Calibri"/>
                <a:cs typeface="Calibri"/>
              </a:rPr>
              <a:t>i</a:t>
            </a:r>
            <a:r>
              <a:rPr sz="2800" spc="-10" dirty="0">
                <a:latin typeface="Calibri"/>
                <a:cs typeface="Calibri"/>
              </a:rPr>
              <a:t>gi</a:t>
            </a:r>
            <a:r>
              <a:rPr sz="2800" spc="-20" dirty="0">
                <a:latin typeface="Calibri"/>
                <a:cs typeface="Calibri"/>
              </a:rPr>
              <a:t>b</a:t>
            </a:r>
            <a:r>
              <a:rPr sz="2800" spc="-15" dirty="0">
                <a:latin typeface="Calibri"/>
                <a:cs typeface="Calibri"/>
              </a:rPr>
              <a:t>le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co</a:t>
            </a:r>
            <a:r>
              <a:rPr sz="2800" dirty="0">
                <a:latin typeface="Calibri"/>
                <a:cs typeface="Calibri"/>
              </a:rPr>
              <a:t>lli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ons):</a:t>
            </a:r>
            <a:endParaRPr sz="2800">
              <a:latin typeface="Calibri"/>
              <a:cs typeface="Calibri"/>
            </a:endParaRPr>
          </a:p>
          <a:p>
            <a:pPr marL="3423920">
              <a:lnSpc>
                <a:spcPct val="100000"/>
              </a:lnSpc>
              <a:spcBef>
                <a:spcPts val="1810"/>
              </a:spcBef>
            </a:pPr>
            <a:r>
              <a:rPr sz="2800" spc="-5" dirty="0">
                <a:latin typeface="Cambria Math"/>
                <a:cs typeface="Cambria Math"/>
              </a:rPr>
              <a:t>𝛥</a:t>
            </a:r>
            <a:r>
              <a:rPr sz="2800" spc="-90" dirty="0">
                <a:latin typeface="Cambria Math"/>
                <a:cs typeface="Cambria Math"/>
              </a:rPr>
              <a:t>𝜈</a:t>
            </a:r>
            <a:r>
              <a:rPr sz="3000" baseline="-16666" dirty="0">
                <a:latin typeface="Calibri"/>
                <a:cs typeface="Calibri"/>
              </a:rPr>
              <a:t>sat </a:t>
            </a:r>
            <a:r>
              <a:rPr sz="3000" spc="-15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&gt;</a:t>
            </a:r>
            <a:r>
              <a:rPr sz="2800" spc="16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2</a:t>
            </a:r>
            <a:r>
              <a:rPr sz="2800" spc="-5" dirty="0">
                <a:latin typeface="Cambria Math"/>
                <a:cs typeface="Cambria Math"/>
              </a:rPr>
              <a:t>𝛥</a:t>
            </a:r>
            <a:r>
              <a:rPr sz="2800" spc="-85" dirty="0">
                <a:latin typeface="Cambria Math"/>
                <a:cs typeface="Cambria Math"/>
              </a:rPr>
              <a:t>𝜈</a:t>
            </a:r>
            <a:r>
              <a:rPr sz="3000" baseline="-16666" dirty="0">
                <a:latin typeface="Calibri"/>
                <a:cs typeface="Calibri"/>
              </a:rPr>
              <a:t>nat </a:t>
            </a:r>
            <a:r>
              <a:rPr sz="3000" spc="-15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⇒</a:t>
            </a:r>
            <a:r>
              <a:rPr sz="2800" spc="165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𝑠</a:t>
            </a:r>
            <a:r>
              <a:rPr sz="2800" spc="2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&gt;</a:t>
            </a:r>
            <a:r>
              <a:rPr sz="2800" spc="16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3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  <a:p>
            <a:pPr marL="12700">
              <a:lnSpc>
                <a:spcPct val="100000"/>
              </a:lnSpc>
              <a:spcBef>
                <a:spcPts val="1800"/>
              </a:spcBef>
            </a:pPr>
            <a:r>
              <a:rPr sz="2800" spc="-15" dirty="0">
                <a:latin typeface="Calibri"/>
                <a:cs typeface="Calibri"/>
              </a:rPr>
              <a:t>With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204" dirty="0">
                <a:latin typeface="Cambria Math"/>
                <a:cs typeface="Cambria Math"/>
              </a:rPr>
              <a:t>𝐼</a:t>
            </a:r>
            <a:r>
              <a:rPr sz="3000" spc="172" baseline="-16666" dirty="0">
                <a:latin typeface="Calibri"/>
                <a:cs typeface="Calibri"/>
              </a:rPr>
              <a:t>s</a:t>
            </a:r>
            <a:r>
              <a:rPr sz="4200" spc="-22" baseline="2976" dirty="0">
                <a:latin typeface="Cambria Math"/>
                <a:cs typeface="Cambria Math"/>
              </a:rPr>
              <a:t>(</a:t>
            </a:r>
            <a:r>
              <a:rPr sz="2800" spc="50" dirty="0">
                <a:latin typeface="Cambria Math"/>
                <a:cs typeface="Cambria Math"/>
              </a:rPr>
              <a:t>𝐾</a:t>
            </a:r>
            <a:r>
              <a:rPr sz="4200" spc="-22" baseline="2976" dirty="0">
                <a:latin typeface="Cambria Math"/>
                <a:cs typeface="Cambria Math"/>
              </a:rPr>
              <a:t>)</a:t>
            </a:r>
            <a:r>
              <a:rPr sz="4200" spc="247" baseline="2976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≈</a:t>
            </a:r>
            <a:r>
              <a:rPr sz="2800" spc="15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5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libri"/>
                <a:cs typeface="Calibri"/>
              </a:rPr>
              <a:t>mW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c</a:t>
            </a:r>
            <a:r>
              <a:rPr sz="2800" spc="-10" dirty="0">
                <a:latin typeface="Calibri"/>
                <a:cs typeface="Calibri"/>
              </a:rPr>
              <a:t>m</a:t>
            </a:r>
            <a:r>
              <a:rPr sz="3000" spc="-82" baseline="31944" dirty="0">
                <a:latin typeface="Cambria Math"/>
                <a:cs typeface="Cambria Math"/>
              </a:rPr>
              <a:t>−</a:t>
            </a:r>
            <a:r>
              <a:rPr sz="3000" spc="232" baseline="31944" dirty="0">
                <a:latin typeface="Cambria Math"/>
                <a:cs typeface="Cambria Math"/>
              </a:rPr>
              <a:t>2</a:t>
            </a:r>
            <a:r>
              <a:rPr sz="2800" spc="-10" dirty="0">
                <a:latin typeface="Calibri"/>
                <a:cs typeface="Calibri"/>
              </a:rPr>
              <a:t>: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nee</a:t>
            </a:r>
            <a:r>
              <a:rPr sz="2800" spc="-15" dirty="0">
                <a:latin typeface="Calibri"/>
                <a:cs typeface="Calibri"/>
              </a:rPr>
              <a:t>d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𝐼</a:t>
            </a:r>
            <a:r>
              <a:rPr sz="2800" spc="24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&gt;</a:t>
            </a:r>
            <a:r>
              <a:rPr sz="2800" spc="17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5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libri"/>
                <a:cs typeface="Calibri"/>
              </a:rPr>
              <a:t>mW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cm</a:t>
            </a:r>
            <a:r>
              <a:rPr sz="3000" spc="-82" baseline="31944" dirty="0">
                <a:latin typeface="Cambria Math"/>
                <a:cs typeface="Cambria Math"/>
              </a:rPr>
              <a:t>−</a:t>
            </a:r>
            <a:r>
              <a:rPr sz="3000" spc="232" baseline="31944" dirty="0">
                <a:latin typeface="Cambria Math"/>
                <a:cs typeface="Cambria Math"/>
              </a:rPr>
              <a:t>2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730243" y="3118870"/>
            <a:ext cx="108013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544195" algn="l"/>
              </a:tabLst>
            </a:pPr>
            <a:r>
              <a:rPr sz="2800" i="1" spc="-20" dirty="0">
                <a:latin typeface="Calibri"/>
                <a:cs typeface="Calibri"/>
              </a:rPr>
              <a:t>a</a:t>
            </a:r>
            <a:r>
              <a:rPr sz="2800" i="1" spc="-10" dirty="0">
                <a:latin typeface="Calibri"/>
                <a:cs typeface="Calibri"/>
              </a:rPr>
              <a:t>t</a:t>
            </a:r>
            <a:r>
              <a:rPr sz="2800" i="1" dirty="0">
                <a:latin typeface="Times New Roman"/>
                <a:cs typeface="Times New Roman"/>
              </a:rPr>
              <a:t>	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25" dirty="0">
                <a:latin typeface="Calibri"/>
                <a:cs typeface="Calibri"/>
              </a:rPr>
              <a:t>ow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009937" y="3118870"/>
            <a:ext cx="127698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0" dirty="0">
                <a:latin typeface="Calibri"/>
                <a:cs typeface="Calibri"/>
              </a:rPr>
              <a:t>pres</a:t>
            </a:r>
            <a:r>
              <a:rPr sz="2800" spc="-10" dirty="0">
                <a:latin typeface="Calibri"/>
                <a:cs typeface="Calibri"/>
              </a:rPr>
              <a:t>s</a:t>
            </a:r>
            <a:r>
              <a:rPr sz="2800" spc="-20" dirty="0">
                <a:latin typeface="Calibri"/>
                <a:cs typeface="Calibri"/>
              </a:rPr>
              <a:t>ure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973958"/>
            <a:ext cx="8583295" cy="1037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15" dirty="0">
                <a:latin typeface="Calibri"/>
                <a:cs typeface="Calibri"/>
              </a:rPr>
              <a:t>τl=18ns</a:t>
            </a:r>
            <a:r>
              <a:rPr sz="2800" spc="-5" dirty="0">
                <a:latin typeface="Calibri"/>
                <a:cs typeface="Calibri"/>
              </a:rPr>
              <a:t>(</a:t>
            </a:r>
            <a:r>
              <a:rPr sz="2800" spc="-15" dirty="0">
                <a:latin typeface="Calibri"/>
                <a:cs typeface="Calibri"/>
              </a:rPr>
              <a:t>lower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level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2</a:t>
            </a:r>
            <a:r>
              <a:rPr sz="2800" spc="-15" dirty="0">
                <a:latin typeface="Calibri"/>
                <a:cs typeface="Calibri"/>
              </a:rPr>
              <a:t>\,p</a:t>
            </a:r>
            <a:r>
              <a:rPr sz="2800" spc="-30" dirty="0">
                <a:latin typeface="Calibri"/>
                <a:cs typeface="Calibri"/>
              </a:rPr>
              <a:t>4</a:t>
            </a:r>
            <a:r>
              <a:rPr sz="2800" spc="-15" dirty="0">
                <a:latin typeface="Calibri"/>
                <a:cs typeface="Calibri"/>
              </a:rPr>
              <a:t>).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810"/>
              </a:spcBef>
            </a:pPr>
            <a:r>
              <a:rPr sz="2800" spc="-20" dirty="0">
                <a:latin typeface="Calibri"/>
                <a:cs typeface="Calibri"/>
              </a:rPr>
              <a:t>$</a:t>
            </a:r>
            <a:r>
              <a:rPr sz="2800" spc="-15" dirty="0">
                <a:latin typeface="Calibri"/>
                <a:cs typeface="Calibri"/>
              </a:rPr>
              <a:t>$\tau</a:t>
            </a:r>
            <a:r>
              <a:rPr sz="2800" spc="-5" dirty="0">
                <a:latin typeface="Calibri"/>
                <a:cs typeface="Calibri"/>
              </a:rPr>
              <a:t>_</a:t>
            </a:r>
            <a:r>
              <a:rPr sz="2800" spc="-15" dirty="0">
                <a:latin typeface="Calibri"/>
                <a:cs typeface="Calibri"/>
              </a:rPr>
              <a:t>\</a:t>
            </a:r>
            <a:r>
              <a:rPr sz="2800" spc="-5" dirty="0">
                <a:latin typeface="Calibri"/>
                <a:cs typeface="Calibri"/>
              </a:rPr>
              <a:t>t</a:t>
            </a:r>
            <a:r>
              <a:rPr sz="2800" spc="-15" dirty="0">
                <a:latin typeface="Calibri"/>
                <a:cs typeface="Calibri"/>
              </a:rPr>
              <a:t>ext{l</a:t>
            </a:r>
            <a:r>
              <a:rPr sz="2800" dirty="0">
                <a:latin typeface="Calibri"/>
                <a:cs typeface="Calibri"/>
              </a:rPr>
              <a:t>}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=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18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\,\text</a:t>
            </a:r>
            <a:r>
              <a:rPr sz="2800" spc="-5" dirty="0">
                <a:latin typeface="Calibri"/>
                <a:cs typeface="Calibri"/>
              </a:rPr>
              <a:t>{</a:t>
            </a:r>
            <a:r>
              <a:rPr sz="2800" spc="-20" dirty="0">
                <a:latin typeface="Calibri"/>
                <a:cs typeface="Calibri"/>
              </a:rPr>
              <a:t>ns</a:t>
            </a:r>
            <a:r>
              <a:rPr sz="2800" spc="-10" dirty="0">
                <a:latin typeface="Calibri"/>
                <a:cs typeface="Calibri"/>
              </a:rPr>
              <a:t>}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\</a:t>
            </a:r>
            <a:r>
              <a:rPr sz="2800" spc="-20" dirty="0">
                <a:latin typeface="Calibri"/>
                <a:cs typeface="Calibri"/>
              </a:rPr>
              <a:t>qua</a:t>
            </a:r>
            <a:r>
              <a:rPr sz="2800" spc="-10" dirty="0">
                <a:latin typeface="Calibri"/>
                <a:cs typeface="Calibri"/>
              </a:rPr>
              <a:t>d</a:t>
            </a:r>
            <a:r>
              <a:rPr sz="2800" spc="-15" dirty="0">
                <a:latin typeface="Calibri"/>
                <a:cs typeface="Calibri"/>
              </a:rPr>
              <a:t>\te</a:t>
            </a:r>
            <a:r>
              <a:rPr sz="2800" spc="-10" dirty="0">
                <a:latin typeface="Calibri"/>
                <a:cs typeface="Calibri"/>
              </a:rPr>
              <a:t>xt{(</a:t>
            </a:r>
            <a:r>
              <a:rPr sz="2800" spc="-15" dirty="0">
                <a:latin typeface="Calibri"/>
                <a:cs typeface="Calibri"/>
              </a:rPr>
              <a:t>lower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evel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2</a:t>
            </a:r>
            <a:r>
              <a:rPr sz="2800" spc="-15" dirty="0">
                <a:latin typeface="Calibri"/>
                <a:cs typeface="Calibri"/>
              </a:rPr>
              <a:t>\</a:t>
            </a:r>
            <a:r>
              <a:rPr sz="2800" spc="-20" dirty="0">
                <a:latin typeface="Calibri"/>
                <a:cs typeface="Calibri"/>
              </a:rPr>
              <a:t>,p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786382" y="1630802"/>
            <a:ext cx="965200" cy="422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000" spc="232" baseline="-16666" dirty="0">
                <a:latin typeface="Cambria Math"/>
                <a:cs typeface="Cambria Math"/>
              </a:rPr>
              <a:t>4</a:t>
            </a:r>
            <a:r>
              <a:rPr sz="2800" spc="-15" dirty="0">
                <a:latin typeface="Calibri"/>
                <a:cs typeface="Calibri"/>
              </a:rPr>
              <a:t>)</a:t>
            </a:r>
            <a:r>
              <a:rPr sz="2800" spc="-5" dirty="0">
                <a:latin typeface="Calibri"/>
                <a:cs typeface="Calibri"/>
              </a:rPr>
              <a:t>)</a:t>
            </a:r>
            <a:r>
              <a:rPr sz="2800" spc="-20" dirty="0">
                <a:latin typeface="Calibri"/>
                <a:cs typeface="Calibri"/>
              </a:rPr>
              <a:t>}.$$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30309" y="2282754"/>
            <a:ext cx="1717675" cy="4057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Font typeface="Symbol"/>
              <a:buChar char="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Meas</a:t>
            </a:r>
            <a:r>
              <a:rPr sz="2800" spc="-10" dirty="0">
                <a:latin typeface="Calibri"/>
                <a:cs typeface="Calibri"/>
              </a:rPr>
              <a:t>u</a:t>
            </a:r>
            <a:r>
              <a:rPr sz="2800" spc="-15" dirty="0">
                <a:latin typeface="Calibri"/>
                <a:cs typeface="Calibri"/>
              </a:rPr>
              <a:t>red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087793" y="2307840"/>
            <a:ext cx="819912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706245" algn="l"/>
                <a:tab pos="5200650" algn="l"/>
                <a:tab pos="6007735" algn="l"/>
              </a:tabLst>
            </a:pPr>
            <a:r>
              <a:rPr sz="2800" spc="-10" dirty="0">
                <a:latin typeface="Calibri"/>
                <a:cs typeface="Calibri"/>
              </a:rPr>
              <a:t>coll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sio</a:t>
            </a:r>
            <a:r>
              <a:rPr sz="2800" spc="-25" dirty="0">
                <a:latin typeface="Calibri"/>
                <a:cs typeface="Calibri"/>
              </a:rPr>
              <a:t>n</a:t>
            </a:r>
            <a:r>
              <a:rPr sz="2800" spc="-10" dirty="0">
                <a:latin typeface="Calibri"/>
                <a:cs typeface="Calibri"/>
              </a:rPr>
              <a:t>al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15" dirty="0">
                <a:latin typeface="Calibri"/>
                <a:cs typeface="Calibri"/>
              </a:rPr>
              <a:t>(press</a:t>
            </a:r>
            <a:r>
              <a:rPr sz="2800" spc="-25" dirty="0">
                <a:latin typeface="Calibri"/>
                <a:cs typeface="Calibri"/>
              </a:rPr>
              <a:t>u</a:t>
            </a:r>
            <a:r>
              <a:rPr sz="2800" spc="-15" dirty="0">
                <a:latin typeface="Calibri"/>
                <a:cs typeface="Calibri"/>
              </a:rPr>
              <a:t>re‐b</a:t>
            </a:r>
            <a:r>
              <a:rPr sz="2800" spc="-5" dirty="0">
                <a:latin typeface="Calibri"/>
                <a:cs typeface="Calibri"/>
              </a:rPr>
              <a:t>r</a:t>
            </a:r>
            <a:r>
              <a:rPr sz="2800" spc="-15" dirty="0">
                <a:latin typeface="Calibri"/>
                <a:cs typeface="Calibri"/>
              </a:rPr>
              <a:t>oa</a:t>
            </a:r>
            <a:r>
              <a:rPr sz="2800" spc="-5" dirty="0">
                <a:latin typeface="Calibri"/>
                <a:cs typeface="Calibri"/>
              </a:rPr>
              <a:t>d</a:t>
            </a:r>
            <a:r>
              <a:rPr sz="2800" spc="-15" dirty="0">
                <a:latin typeface="Calibri"/>
                <a:cs typeface="Calibri"/>
              </a:rPr>
              <a:t>ening)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15" dirty="0">
                <a:latin typeface="Calibri"/>
                <a:cs typeface="Calibri"/>
              </a:rPr>
              <a:t>and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15" dirty="0">
                <a:latin typeface="Calibri"/>
                <a:cs typeface="Calibri"/>
              </a:rPr>
              <a:t>co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0" dirty="0">
                <a:latin typeface="Calibri"/>
                <a:cs typeface="Calibri"/>
              </a:rPr>
              <a:t>lisio</a:t>
            </a:r>
            <a:r>
              <a:rPr sz="2800" spc="-3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spc="40" dirty="0">
                <a:latin typeface="Calibri"/>
                <a:cs typeface="Calibri"/>
              </a:rPr>
              <a:t>l</a:t>
            </a:r>
            <a:r>
              <a:rPr sz="2800" spc="-20" dirty="0">
                <a:latin typeface="Calibri"/>
                <a:cs typeface="Calibri"/>
              </a:rPr>
              <a:t>-sh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5" dirty="0">
                <a:latin typeface="Calibri"/>
                <a:cs typeface="Calibri"/>
              </a:rPr>
              <a:t>f</a:t>
            </a:r>
            <a:r>
              <a:rPr sz="2800" spc="-10" dirty="0">
                <a:latin typeface="Calibri"/>
                <a:cs typeface="Calibri"/>
              </a:rPr>
              <a:t>t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01700" y="2840424"/>
            <a:ext cx="9594850" cy="20146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2172335" indent="457200">
              <a:lnSpc>
                <a:spcPct val="156500"/>
              </a:lnSpc>
            </a:pPr>
            <a:r>
              <a:rPr lang="fr-FR" sz="2800" spc="-15" dirty="0">
                <a:latin typeface="Calibri"/>
                <a:cs typeface="Calibri"/>
              </a:rPr>
              <a:t>cross</a:t>
            </a:r>
            <a:r>
              <a:rPr lang="fr-FR" sz="2800" spc="-5" dirty="0">
                <a:latin typeface="Calibri"/>
                <a:cs typeface="Calibri"/>
              </a:rPr>
              <a:t> </a:t>
            </a:r>
            <a:r>
              <a:rPr lang="fr-FR" sz="2800" spc="-15" dirty="0">
                <a:latin typeface="Calibri"/>
                <a:cs typeface="Calibri"/>
              </a:rPr>
              <a:t>se</a:t>
            </a:r>
            <a:r>
              <a:rPr lang="fr-FR" sz="2800" spc="-10" dirty="0">
                <a:latin typeface="Calibri"/>
                <a:cs typeface="Calibri"/>
              </a:rPr>
              <a:t>c</a:t>
            </a:r>
            <a:r>
              <a:rPr lang="fr-FR" sz="2800" spc="-15" dirty="0">
                <a:latin typeface="Calibri"/>
                <a:cs typeface="Calibri"/>
              </a:rPr>
              <a:t>tions</a:t>
            </a:r>
            <a:r>
              <a:rPr lang="fr-FR" sz="2800" spc="-5" dirty="0">
                <a:latin typeface="Calibri"/>
                <a:cs typeface="Calibri"/>
              </a:rPr>
              <a:t> </a:t>
            </a:r>
            <a:r>
              <a:rPr lang="fr-FR" sz="2800" spc="-229" dirty="0">
                <a:latin typeface="Cambria Math"/>
                <a:cs typeface="Cambria Math"/>
              </a:rPr>
              <a:t>𝜎</a:t>
            </a:r>
            <a:r>
              <a:rPr lang="fr-FR" sz="3000" spc="179" baseline="-16666" dirty="0">
                <a:latin typeface="Calibri"/>
                <a:cs typeface="Calibri"/>
              </a:rPr>
              <a:t>B</a:t>
            </a:r>
            <a:r>
              <a:rPr lang="fr-FR" sz="4200" spc="-22" baseline="2976" dirty="0">
                <a:latin typeface="Cambria Math"/>
                <a:cs typeface="Cambria Math"/>
              </a:rPr>
              <a:t>(</a:t>
            </a:r>
            <a:r>
              <a:rPr lang="fr-FR" sz="2800" spc="-30" dirty="0">
                <a:latin typeface="Calibri"/>
                <a:cs typeface="Calibri"/>
              </a:rPr>
              <a:t>N</a:t>
            </a:r>
            <a:r>
              <a:rPr lang="fr-FR" sz="2800" spc="-15" dirty="0">
                <a:latin typeface="Calibri"/>
                <a:cs typeface="Calibri"/>
              </a:rPr>
              <a:t>e</a:t>
            </a:r>
            <a:r>
              <a:rPr lang="fr-FR" sz="2800" spc="-25" dirty="0">
                <a:latin typeface="Calibri"/>
                <a:cs typeface="Calibri"/>
              </a:rPr>
              <a:t>–H</a:t>
            </a:r>
            <a:r>
              <a:rPr lang="fr-FR" sz="2800" spc="-15" dirty="0">
                <a:latin typeface="Calibri"/>
                <a:cs typeface="Calibri"/>
              </a:rPr>
              <a:t>e</a:t>
            </a:r>
            <a:r>
              <a:rPr lang="fr-FR" sz="4200" spc="-22" baseline="2976" dirty="0">
                <a:latin typeface="Cambria Math"/>
                <a:cs typeface="Cambria Math"/>
              </a:rPr>
              <a:t>)</a:t>
            </a:r>
            <a:r>
              <a:rPr lang="fr-FR" sz="4200" spc="262" baseline="2976" dirty="0">
                <a:latin typeface="Cambria Math"/>
                <a:cs typeface="Cambria Math"/>
              </a:rPr>
              <a:t> </a:t>
            </a:r>
            <a:r>
              <a:rPr lang="fr-FR" sz="2800" spc="-25" dirty="0">
                <a:latin typeface="Cambria Math"/>
                <a:cs typeface="Cambria Math"/>
              </a:rPr>
              <a:t>≈</a:t>
            </a:r>
            <a:r>
              <a:rPr lang="fr-FR" sz="2800" spc="170" dirty="0">
                <a:latin typeface="Cambria Math"/>
                <a:cs typeface="Cambria Math"/>
              </a:rPr>
              <a:t> </a:t>
            </a:r>
            <a:r>
              <a:rPr lang="fr-FR" sz="2800" spc="-20" dirty="0">
                <a:latin typeface="Cambria Math"/>
                <a:cs typeface="Cambria Math"/>
              </a:rPr>
              <a:t>6</a:t>
            </a:r>
            <a:r>
              <a:rPr lang="fr-FR" sz="2800" spc="5" dirty="0">
                <a:latin typeface="Cambria Math"/>
                <a:cs typeface="Cambria Math"/>
              </a:rPr>
              <a:t> </a:t>
            </a:r>
            <a:r>
              <a:rPr lang="fr-FR" sz="2800" spc="-20" dirty="0">
                <a:latin typeface="Cambria Math"/>
                <a:cs typeface="Cambria Math"/>
              </a:rPr>
              <a:t>×</a:t>
            </a:r>
            <a:r>
              <a:rPr lang="fr-FR" sz="2800" dirty="0">
                <a:latin typeface="Cambria Math"/>
                <a:cs typeface="Cambria Math"/>
              </a:rPr>
              <a:t> </a:t>
            </a:r>
            <a:r>
              <a:rPr lang="fr-FR" sz="2800" spc="-25" dirty="0">
                <a:latin typeface="Cambria Math"/>
                <a:cs typeface="Cambria Math"/>
              </a:rPr>
              <a:t>1</a:t>
            </a:r>
            <a:r>
              <a:rPr lang="fr-FR" sz="2800" spc="-10" dirty="0">
                <a:latin typeface="Cambria Math"/>
                <a:cs typeface="Cambria Math"/>
              </a:rPr>
              <a:t>0</a:t>
            </a:r>
            <a:r>
              <a:rPr lang="fr-FR" sz="3000" spc="-82" baseline="29166" dirty="0">
                <a:latin typeface="Cambria Math"/>
                <a:cs typeface="Cambria Math"/>
              </a:rPr>
              <a:t>−</a:t>
            </a:r>
            <a:r>
              <a:rPr lang="fr-FR" sz="3000" spc="60" baseline="29166" dirty="0">
                <a:latin typeface="Cambria Math"/>
                <a:cs typeface="Cambria Math"/>
              </a:rPr>
              <a:t>14</a:t>
            </a:r>
            <a:r>
              <a:rPr lang="fr-FR" sz="3000" spc="202" baseline="29166" dirty="0">
                <a:latin typeface="Cambria Math"/>
                <a:cs typeface="Cambria Math"/>
              </a:rPr>
              <a:t> </a:t>
            </a:r>
            <a:r>
              <a:rPr lang="fr-FR" sz="2800" spc="-10" dirty="0">
                <a:latin typeface="Calibri"/>
                <a:cs typeface="Calibri"/>
              </a:rPr>
              <a:t>c</a:t>
            </a:r>
            <a:r>
              <a:rPr lang="fr-FR" sz="2800" spc="-30" dirty="0">
                <a:latin typeface="Calibri"/>
                <a:cs typeface="Calibri"/>
              </a:rPr>
              <a:t>m</a:t>
            </a:r>
            <a:r>
              <a:rPr lang="fr-FR" sz="3000" spc="60" baseline="29166" dirty="0">
                <a:latin typeface="Cambria Math"/>
                <a:cs typeface="Cambria Math"/>
              </a:rPr>
              <a:t>2</a:t>
            </a:r>
            <a:r>
              <a:rPr lang="fr-FR" sz="3000" baseline="29166" dirty="0">
                <a:latin typeface="Cambria Math"/>
                <a:cs typeface="Cambria Math"/>
              </a:rPr>
              <a:t>,	</a:t>
            </a:r>
            <a:r>
              <a:rPr lang="fr-FR" sz="2800" spc="-229" dirty="0">
                <a:latin typeface="Cambria Math"/>
                <a:cs typeface="Cambria Math"/>
              </a:rPr>
              <a:t>𝜎</a:t>
            </a:r>
            <a:r>
              <a:rPr lang="fr-FR" sz="3000" spc="179" baseline="-16666" dirty="0">
                <a:latin typeface="Calibri"/>
                <a:cs typeface="Calibri"/>
              </a:rPr>
              <a:t>S</a:t>
            </a:r>
            <a:r>
              <a:rPr lang="fr-FR" sz="4200" spc="-22" baseline="2976" dirty="0">
                <a:latin typeface="Cambria Math"/>
                <a:cs typeface="Cambria Math"/>
              </a:rPr>
              <a:t>(</a:t>
            </a:r>
            <a:r>
              <a:rPr lang="fr-FR" sz="2800" spc="-30" dirty="0">
                <a:latin typeface="Calibri"/>
                <a:cs typeface="Calibri"/>
              </a:rPr>
              <a:t>N</a:t>
            </a:r>
            <a:r>
              <a:rPr lang="fr-FR" sz="2800" spc="-15" dirty="0">
                <a:latin typeface="Calibri"/>
                <a:cs typeface="Calibri"/>
              </a:rPr>
              <a:t>e</a:t>
            </a:r>
            <a:r>
              <a:rPr lang="fr-FR" sz="2800" spc="-25" dirty="0">
                <a:latin typeface="Calibri"/>
                <a:cs typeface="Calibri"/>
              </a:rPr>
              <a:t>–H</a:t>
            </a:r>
            <a:r>
              <a:rPr lang="fr-FR" sz="2800" spc="-15" dirty="0">
                <a:latin typeface="Calibri"/>
                <a:cs typeface="Calibri"/>
              </a:rPr>
              <a:t>e</a:t>
            </a:r>
            <a:r>
              <a:rPr lang="fr-FR" sz="4200" spc="-22" baseline="2976" dirty="0">
                <a:latin typeface="Cambria Math"/>
                <a:cs typeface="Cambria Math"/>
              </a:rPr>
              <a:t>)</a:t>
            </a:r>
            <a:r>
              <a:rPr lang="fr-FR" sz="4200" spc="247" baseline="2976" dirty="0">
                <a:latin typeface="Cambria Math"/>
                <a:cs typeface="Cambria Math"/>
              </a:rPr>
              <a:t> </a:t>
            </a:r>
            <a:r>
              <a:rPr lang="fr-FR" sz="2800" spc="-25" dirty="0">
                <a:latin typeface="Cambria Math"/>
                <a:cs typeface="Cambria Math"/>
              </a:rPr>
              <a:t>≈</a:t>
            </a:r>
            <a:r>
              <a:rPr lang="fr-FR" sz="2800" spc="170" dirty="0">
                <a:latin typeface="Cambria Math"/>
                <a:cs typeface="Cambria Math"/>
              </a:rPr>
              <a:t> </a:t>
            </a:r>
            <a:r>
              <a:rPr lang="fr-FR" sz="2800" spc="-20" dirty="0">
                <a:latin typeface="Cambria Math"/>
                <a:cs typeface="Cambria Math"/>
              </a:rPr>
              <a:t>1</a:t>
            </a:r>
            <a:r>
              <a:rPr lang="fr-FR" sz="2800" spc="5" dirty="0">
                <a:latin typeface="Cambria Math"/>
                <a:cs typeface="Cambria Math"/>
              </a:rPr>
              <a:t> </a:t>
            </a:r>
            <a:r>
              <a:rPr lang="fr-FR" sz="2800" spc="-20" dirty="0">
                <a:latin typeface="Cambria Math"/>
                <a:cs typeface="Cambria Math"/>
              </a:rPr>
              <a:t>×</a:t>
            </a:r>
            <a:r>
              <a:rPr lang="fr-FR" sz="2800" spc="5" dirty="0">
                <a:latin typeface="Cambria Math"/>
                <a:cs typeface="Cambria Math"/>
              </a:rPr>
              <a:t> </a:t>
            </a:r>
            <a:r>
              <a:rPr lang="fr-FR" sz="2800" spc="-25" dirty="0">
                <a:latin typeface="Cambria Math"/>
                <a:cs typeface="Cambria Math"/>
              </a:rPr>
              <a:t>1</a:t>
            </a:r>
            <a:r>
              <a:rPr lang="fr-FR" sz="2800" spc="-10" dirty="0">
                <a:latin typeface="Cambria Math"/>
                <a:cs typeface="Cambria Math"/>
              </a:rPr>
              <a:t>0</a:t>
            </a:r>
            <a:r>
              <a:rPr lang="fr-FR" sz="3000" spc="-82" baseline="29166" dirty="0">
                <a:latin typeface="Cambria Math"/>
                <a:cs typeface="Cambria Math"/>
              </a:rPr>
              <a:t>−</a:t>
            </a:r>
            <a:r>
              <a:rPr lang="fr-FR" sz="3000" spc="60" baseline="29166" dirty="0">
                <a:latin typeface="Cambria Math"/>
                <a:cs typeface="Cambria Math"/>
              </a:rPr>
              <a:t>14</a:t>
            </a:r>
            <a:r>
              <a:rPr lang="fr-FR" sz="3000" spc="202" baseline="29166" dirty="0">
                <a:latin typeface="Cambria Math"/>
                <a:cs typeface="Cambria Math"/>
              </a:rPr>
              <a:t> </a:t>
            </a:r>
            <a:r>
              <a:rPr lang="fr-FR" sz="2800" spc="-10" dirty="0">
                <a:latin typeface="Calibri"/>
                <a:cs typeface="Calibri"/>
              </a:rPr>
              <a:t>c</a:t>
            </a:r>
            <a:r>
              <a:rPr lang="fr-FR" sz="2800" spc="-30" dirty="0">
                <a:latin typeface="Calibri"/>
                <a:cs typeface="Calibri"/>
              </a:rPr>
              <a:t>m</a:t>
            </a:r>
            <a:r>
              <a:rPr lang="fr-FR" sz="3000" spc="60" baseline="29166" dirty="0">
                <a:latin typeface="Cambria Math"/>
                <a:cs typeface="Cambria Math"/>
              </a:rPr>
              <a:t>2</a:t>
            </a:r>
            <a:r>
              <a:rPr lang="fr-FR" sz="3000" baseline="29166" dirty="0">
                <a:latin typeface="Cambria Math"/>
                <a:cs typeface="Cambria Math"/>
              </a:rPr>
              <a:t>,</a:t>
            </a:r>
            <a:r>
              <a:rPr lang="fr-FR" sz="2800" spc="-10" dirty="0">
                <a:latin typeface="Calibri"/>
                <a:cs typeface="Calibri"/>
              </a:rPr>
              <a:t>.</a:t>
            </a:r>
            <a:endParaRPr lang="fr-FR" sz="2800" dirty="0">
              <a:latin typeface="Calibri"/>
              <a:cs typeface="Calibri"/>
            </a:endParaRPr>
          </a:p>
          <a:p>
            <a:pPr marL="791210">
              <a:lnSpc>
                <a:spcPct val="100000"/>
              </a:lnSpc>
              <a:spcBef>
                <a:spcPts val="1845"/>
              </a:spcBef>
              <a:tabLst>
                <a:tab pos="5332095" algn="l"/>
              </a:tabLst>
            </a:pPr>
            <a:r>
              <a:rPr sz="2800" spc="-229" dirty="0">
                <a:latin typeface="Cambria Math"/>
                <a:cs typeface="Cambria Math"/>
              </a:rPr>
              <a:t>𝜎</a:t>
            </a:r>
            <a:r>
              <a:rPr sz="3000" spc="179" baseline="-16666" dirty="0">
                <a:latin typeface="Calibri"/>
                <a:cs typeface="Calibri"/>
              </a:rPr>
              <a:t>B</a:t>
            </a:r>
            <a:r>
              <a:rPr sz="4200" spc="-22" baseline="2976" dirty="0">
                <a:latin typeface="Cambria Math"/>
                <a:cs typeface="Cambria Math"/>
              </a:rPr>
              <a:t>(</a:t>
            </a:r>
            <a:r>
              <a:rPr sz="2800" spc="-3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–</a:t>
            </a:r>
            <a:r>
              <a:rPr sz="2800" spc="-3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4200" spc="-22" baseline="2976" dirty="0">
                <a:latin typeface="Cambria Math"/>
                <a:cs typeface="Cambria Math"/>
              </a:rPr>
              <a:t>)</a:t>
            </a:r>
            <a:r>
              <a:rPr sz="4200" spc="262" baseline="2976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≈</a:t>
            </a:r>
            <a:r>
              <a:rPr sz="2800" spc="17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1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10" dirty="0">
                <a:latin typeface="Cambria Math"/>
                <a:cs typeface="Cambria Math"/>
              </a:rPr>
              <a:t>0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60" baseline="29166" dirty="0">
                <a:latin typeface="Cambria Math"/>
                <a:cs typeface="Cambria Math"/>
              </a:rPr>
              <a:t>13</a:t>
            </a:r>
            <a:r>
              <a:rPr sz="3000" spc="202" baseline="29166" dirty="0">
                <a:latin typeface="Cambria Math"/>
                <a:cs typeface="Cambria Math"/>
              </a:rPr>
              <a:t> 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30" dirty="0">
                <a:latin typeface="Calibri"/>
                <a:cs typeface="Calibri"/>
              </a:rPr>
              <a:t>m</a:t>
            </a:r>
            <a:r>
              <a:rPr sz="3000" spc="60" baseline="29166" dirty="0">
                <a:latin typeface="Cambria Math"/>
                <a:cs typeface="Cambria Math"/>
              </a:rPr>
              <a:t>2</a:t>
            </a:r>
            <a:r>
              <a:rPr sz="3000" baseline="29166" dirty="0">
                <a:latin typeface="Cambria Math"/>
                <a:cs typeface="Cambria Math"/>
              </a:rPr>
              <a:t>,	</a:t>
            </a:r>
            <a:r>
              <a:rPr sz="2800" spc="-229" dirty="0">
                <a:latin typeface="Cambria Math"/>
                <a:cs typeface="Cambria Math"/>
              </a:rPr>
              <a:t>𝜎</a:t>
            </a:r>
            <a:r>
              <a:rPr sz="3000" spc="179" baseline="-16666" dirty="0">
                <a:latin typeface="Calibri"/>
                <a:cs typeface="Calibri"/>
              </a:rPr>
              <a:t>S</a:t>
            </a:r>
            <a:r>
              <a:rPr sz="4200" spc="-22" baseline="2976" dirty="0">
                <a:latin typeface="Cambria Math"/>
                <a:cs typeface="Cambria Math"/>
              </a:rPr>
              <a:t>(</a:t>
            </a:r>
            <a:r>
              <a:rPr sz="2800" spc="-3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–</a:t>
            </a:r>
            <a:r>
              <a:rPr sz="2800" spc="-3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4200" spc="-22" baseline="2976" dirty="0">
                <a:latin typeface="Cambria Math"/>
                <a:cs typeface="Cambria Math"/>
              </a:rPr>
              <a:t>)</a:t>
            </a:r>
            <a:r>
              <a:rPr sz="4200" spc="247" baseline="2976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≈</a:t>
            </a:r>
            <a:r>
              <a:rPr sz="2800" spc="17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1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10" dirty="0">
                <a:latin typeface="Cambria Math"/>
                <a:cs typeface="Cambria Math"/>
              </a:rPr>
              <a:t>0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60" baseline="29166" dirty="0">
                <a:latin typeface="Cambria Math"/>
                <a:cs typeface="Cambria Math"/>
              </a:rPr>
              <a:t>14</a:t>
            </a:r>
            <a:r>
              <a:rPr sz="3000" spc="202" baseline="29166" dirty="0">
                <a:latin typeface="Cambria Math"/>
                <a:cs typeface="Cambria Math"/>
              </a:rPr>
              <a:t> 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30" dirty="0">
                <a:latin typeface="Calibri"/>
                <a:cs typeface="Calibri"/>
              </a:rPr>
              <a:t>m</a:t>
            </a:r>
            <a:r>
              <a:rPr sz="3000" spc="60" baseline="29166" dirty="0">
                <a:latin typeface="Cambria Math"/>
                <a:cs typeface="Cambria Math"/>
              </a:rPr>
              <a:t>2</a:t>
            </a:r>
            <a:r>
              <a:rPr sz="3000" baseline="29166" dirty="0">
                <a:latin typeface="Cambria Math"/>
                <a:cs typeface="Cambria Math"/>
              </a:rPr>
              <a:t>.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300" y="981384"/>
            <a:ext cx="6776084" cy="4286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Font typeface="Symbol"/>
              <a:buChar char=""/>
              <a:tabLst>
                <a:tab pos="241935" algn="l"/>
              </a:tabLst>
            </a:pPr>
            <a:r>
              <a:rPr sz="2800" spc="-15" dirty="0">
                <a:latin typeface="Calibri"/>
                <a:cs typeface="Calibri"/>
              </a:rPr>
              <a:t>At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10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mb</a:t>
            </a:r>
            <a:r>
              <a:rPr sz="2800" spc="-5" dirty="0">
                <a:latin typeface="Calibri"/>
                <a:cs typeface="Calibri"/>
              </a:rPr>
              <a:t>a</a:t>
            </a:r>
            <a:r>
              <a:rPr sz="2800" spc="-10" dirty="0">
                <a:latin typeface="Calibri"/>
                <a:cs typeface="Calibri"/>
              </a:rPr>
              <a:t>r: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re</a:t>
            </a:r>
            <a:r>
              <a:rPr sz="2800" spc="-20" dirty="0">
                <a:latin typeface="Calibri"/>
                <a:cs typeface="Calibri"/>
              </a:rPr>
              <a:t>qu</a:t>
            </a:r>
            <a:r>
              <a:rPr sz="2800" spc="-10" dirty="0">
                <a:latin typeface="Calibri"/>
                <a:cs typeface="Calibri"/>
              </a:rPr>
              <a:t>ire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mbria Math"/>
                <a:cs typeface="Cambria Math"/>
              </a:rPr>
              <a:t>𝛥</a:t>
            </a:r>
            <a:r>
              <a:rPr sz="2800" spc="-90" dirty="0">
                <a:latin typeface="Cambria Math"/>
                <a:cs typeface="Cambria Math"/>
              </a:rPr>
              <a:t>𝜈</a:t>
            </a:r>
            <a:r>
              <a:rPr sz="3000" baseline="-16666" dirty="0">
                <a:latin typeface="Calibri"/>
                <a:cs typeface="Calibri"/>
              </a:rPr>
              <a:t>sat </a:t>
            </a:r>
            <a:r>
              <a:rPr sz="3000" spc="-15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&gt;</a:t>
            </a:r>
            <a:r>
              <a:rPr sz="2800" spc="155" dirty="0">
                <a:latin typeface="Cambria Math"/>
                <a:cs typeface="Cambria Math"/>
              </a:rPr>
              <a:t> </a:t>
            </a:r>
            <a:r>
              <a:rPr sz="2800" spc="-5" dirty="0">
                <a:latin typeface="Cambria Math"/>
                <a:cs typeface="Cambria Math"/>
              </a:rPr>
              <a:t>𝛥</a:t>
            </a:r>
            <a:r>
              <a:rPr sz="2800" spc="-90" dirty="0">
                <a:latin typeface="Cambria Math"/>
                <a:cs typeface="Cambria Math"/>
              </a:rPr>
              <a:t>𝜈</a:t>
            </a:r>
            <a:r>
              <a:rPr sz="3000" baseline="-16666" dirty="0">
                <a:latin typeface="Calibri"/>
                <a:cs typeface="Calibri"/>
              </a:rPr>
              <a:t>coll </a:t>
            </a:r>
            <a:r>
              <a:rPr sz="3000" spc="-15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0</a:t>
            </a:r>
            <a:r>
              <a:rPr sz="2800" spc="-15" dirty="0">
                <a:latin typeface="Cambria Math"/>
                <a:cs typeface="Cambria Math"/>
              </a:rPr>
              <a:t>.9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GH</a:t>
            </a:r>
            <a:r>
              <a:rPr sz="2800" spc="-10" dirty="0">
                <a:latin typeface="Calibri"/>
                <a:cs typeface="Calibri"/>
              </a:rPr>
              <a:t>z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055485" y="1942788"/>
            <a:ext cx="83693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30" dirty="0">
                <a:latin typeface="Cambria Math"/>
                <a:cs typeface="Cambria Math"/>
              </a:rPr>
              <a:t>𝑠</a:t>
            </a:r>
            <a:r>
              <a:rPr sz="2800" spc="2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&gt;</a:t>
            </a:r>
            <a:r>
              <a:rPr sz="2800" spc="165" dirty="0">
                <a:latin typeface="Cambria Math"/>
                <a:cs typeface="Cambria Math"/>
              </a:rPr>
              <a:t> </a:t>
            </a:r>
            <a:r>
              <a:rPr sz="2800" spc="204" dirty="0">
                <a:latin typeface="Cambria Math"/>
                <a:cs typeface="Cambria Math"/>
              </a:rPr>
              <a:t>(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003413" y="1672658"/>
            <a:ext cx="1138555" cy="3905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10" dirty="0">
                <a:latin typeface="Cambria Math"/>
                <a:cs typeface="Cambria Math"/>
              </a:rPr>
              <a:t>0</a:t>
            </a:r>
            <a:r>
              <a:rPr sz="2800" spc="-15" dirty="0">
                <a:latin typeface="Cambria Math"/>
                <a:cs typeface="Cambria Math"/>
              </a:rPr>
              <a:t>.9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GHz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866254" y="2182056"/>
            <a:ext cx="1413510" cy="3905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5" dirty="0">
                <a:latin typeface="Cambria Math"/>
                <a:cs typeface="Cambria Math"/>
              </a:rPr>
              <a:t>6</a:t>
            </a:r>
            <a:r>
              <a:rPr sz="2800" spc="-10" dirty="0">
                <a:latin typeface="Cambria Math"/>
                <a:cs typeface="Cambria Math"/>
              </a:rPr>
              <a:t>.</a:t>
            </a:r>
            <a:r>
              <a:rPr sz="2800" spc="-25" dirty="0">
                <a:latin typeface="Cambria Math"/>
                <a:cs typeface="Cambria Math"/>
              </a:rPr>
              <a:t>3</a:t>
            </a:r>
            <a:r>
              <a:rPr sz="2800" spc="-20" dirty="0">
                <a:latin typeface="Cambria Math"/>
                <a:cs typeface="Cambria Math"/>
              </a:rPr>
              <a:t>7</a:t>
            </a:r>
            <a:r>
              <a:rPr sz="2800" spc="-14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libri"/>
                <a:cs typeface="Calibri"/>
              </a:rPr>
              <a:t>MHz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878963" y="2130430"/>
            <a:ext cx="1388745" cy="0"/>
          </a:xfrm>
          <a:custGeom>
            <a:avLst/>
            <a:gdLst/>
            <a:ahLst/>
            <a:cxnLst/>
            <a:rect l="l" t="t" r="r" b="b"/>
            <a:pathLst>
              <a:path w="1388745">
                <a:moveTo>
                  <a:pt x="0" y="0"/>
                </a:moveTo>
                <a:lnTo>
                  <a:pt x="1388626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254882" y="1942788"/>
            <a:ext cx="188023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449580" algn="l"/>
              </a:tabLst>
            </a:pPr>
            <a:r>
              <a:rPr sz="2800" spc="204" dirty="0">
                <a:latin typeface="Cambria Math"/>
                <a:cs typeface="Cambria Math"/>
              </a:rPr>
              <a:t>)	</a:t>
            </a:r>
            <a:r>
              <a:rPr sz="2800" spc="-25" dirty="0">
                <a:latin typeface="Cambria Math"/>
                <a:cs typeface="Cambria Math"/>
              </a:rPr>
              <a:t>≈</a:t>
            </a:r>
            <a:r>
              <a:rPr sz="2800" spc="15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2000</a:t>
            </a:r>
            <a:r>
              <a:rPr sz="2800" spc="-5" dirty="0">
                <a:latin typeface="Cambria Math"/>
                <a:cs typeface="Cambria Math"/>
              </a:rPr>
              <a:t>0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431666" y="1605122"/>
            <a:ext cx="173355" cy="254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spc="40" dirty="0">
                <a:latin typeface="Cambria Math"/>
                <a:cs typeface="Cambria Math"/>
              </a:rPr>
              <a:t>2</a:t>
            </a:r>
            <a:endParaRPr sz="2000">
              <a:latin typeface="Cambria Math"/>
              <a:cs typeface="Cambria Math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01700" y="2703800"/>
            <a:ext cx="4164329" cy="11131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5" dirty="0">
                <a:latin typeface="Cambria Math"/>
                <a:cs typeface="Cambria Math"/>
              </a:rPr>
              <a:t>⇒</a:t>
            </a:r>
            <a:r>
              <a:rPr sz="2800" spc="20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𝐼</a:t>
            </a:r>
            <a:r>
              <a:rPr sz="2800" spc="24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≈</a:t>
            </a:r>
            <a:r>
              <a:rPr sz="2800" spc="17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10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libri"/>
                <a:cs typeface="Calibri"/>
              </a:rPr>
              <a:t>W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c</a:t>
            </a:r>
            <a:r>
              <a:rPr sz="2800" spc="-10" dirty="0">
                <a:latin typeface="Calibri"/>
                <a:cs typeface="Calibri"/>
              </a:rPr>
              <a:t>m</a:t>
            </a:r>
            <a:r>
              <a:rPr sz="3000" spc="-82" baseline="31944" dirty="0">
                <a:latin typeface="Cambria Math"/>
                <a:cs typeface="Cambria Math"/>
              </a:rPr>
              <a:t>−</a:t>
            </a:r>
            <a:r>
              <a:rPr sz="3000" spc="247" baseline="31944" dirty="0">
                <a:latin typeface="Cambria Math"/>
                <a:cs typeface="Cambria Math"/>
              </a:rPr>
              <a:t>2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  <a:p>
            <a:pPr marL="469900" indent="-228600">
              <a:lnSpc>
                <a:spcPct val="100000"/>
              </a:lnSpc>
              <a:spcBef>
                <a:spcPts val="1800"/>
              </a:spcBef>
              <a:buFont typeface="Symbol"/>
              <a:buChar char=""/>
              <a:tabLst>
                <a:tab pos="470534" algn="l"/>
              </a:tabLst>
            </a:pPr>
            <a:r>
              <a:rPr sz="2800" spc="-20" dirty="0">
                <a:latin typeface="Calibri"/>
                <a:cs typeface="Calibri"/>
              </a:rPr>
              <a:t>Fo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20" dirty="0">
                <a:latin typeface="Calibri"/>
                <a:cs typeface="Calibri"/>
              </a:rPr>
              <a:t>us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100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libri"/>
                <a:cs typeface="Calibri"/>
              </a:rPr>
              <a:t>mW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10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aser: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313172" y="4570808"/>
            <a:ext cx="53657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30" dirty="0">
                <a:latin typeface="Cambria Math"/>
                <a:cs typeface="Cambria Math"/>
              </a:rPr>
              <a:t>𝐼</a:t>
            </a:r>
            <a:r>
              <a:rPr sz="2800" spc="254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012688" y="4300679"/>
            <a:ext cx="50165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0" dirty="0">
                <a:latin typeface="Cambria Math"/>
                <a:cs typeface="Cambria Math"/>
              </a:rPr>
              <a:t>2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𝑃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922772" y="4781656"/>
            <a:ext cx="674370" cy="4089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25" dirty="0">
                <a:latin typeface="Cambria Math"/>
                <a:cs typeface="Cambria Math"/>
              </a:rPr>
              <a:t>𝜋</a:t>
            </a:r>
            <a:r>
              <a:rPr sz="2800" spc="130" dirty="0">
                <a:latin typeface="Cambria Math"/>
                <a:cs typeface="Cambria Math"/>
              </a:rPr>
              <a:t>𝑤</a:t>
            </a:r>
            <a:r>
              <a:rPr sz="3000" spc="60" baseline="23611" dirty="0">
                <a:latin typeface="Cambria Math"/>
                <a:cs typeface="Cambria Math"/>
              </a:rPr>
              <a:t>2</a:t>
            </a:r>
            <a:endParaRPr sz="3000" baseline="23611">
              <a:latin typeface="Cambria Math"/>
              <a:cs typeface="Cambria Math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2935473" y="4758440"/>
            <a:ext cx="664845" cy="0"/>
          </a:xfrm>
          <a:custGeom>
            <a:avLst/>
            <a:gdLst/>
            <a:ahLst/>
            <a:cxnLst/>
            <a:rect l="l" t="t" r="r" b="b"/>
            <a:pathLst>
              <a:path w="664845">
                <a:moveTo>
                  <a:pt x="0" y="0"/>
                </a:moveTo>
                <a:lnTo>
                  <a:pt x="664463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3686304" y="4531177"/>
            <a:ext cx="1438910" cy="4203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5" dirty="0">
                <a:latin typeface="Cambria Math"/>
                <a:cs typeface="Cambria Math"/>
              </a:rPr>
              <a:t>⇒</a:t>
            </a:r>
            <a:r>
              <a:rPr sz="2800" spc="155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𝑤</a:t>
            </a:r>
            <a:r>
              <a:rPr sz="2800" spc="24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4200" spc="434" baseline="5952" dirty="0">
                <a:latin typeface="Cambria Math"/>
                <a:cs typeface="Cambria Math"/>
              </a:rPr>
              <a:t>√</a:t>
            </a:r>
            <a:endParaRPr sz="4200" baseline="5952">
              <a:latin typeface="Cambria Math"/>
              <a:cs typeface="Cambria Math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100959" y="4300671"/>
            <a:ext cx="50165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0" dirty="0">
                <a:latin typeface="Cambria Math"/>
                <a:cs typeface="Cambria Math"/>
              </a:rPr>
              <a:t>2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𝑃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164967" y="4810069"/>
            <a:ext cx="37020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35" dirty="0">
                <a:latin typeface="Cambria Math"/>
                <a:cs typeface="Cambria Math"/>
              </a:rPr>
              <a:t>𝜋𝐼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113659" y="4758440"/>
            <a:ext cx="485140" cy="0"/>
          </a:xfrm>
          <a:custGeom>
            <a:avLst/>
            <a:gdLst/>
            <a:ahLst/>
            <a:cxnLst/>
            <a:rect l="l" t="t" r="r" b="b"/>
            <a:pathLst>
              <a:path w="485139">
                <a:moveTo>
                  <a:pt x="0" y="0"/>
                </a:moveTo>
                <a:lnTo>
                  <a:pt x="484631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112136" y="4122551"/>
            <a:ext cx="485140" cy="0"/>
          </a:xfrm>
          <a:custGeom>
            <a:avLst/>
            <a:gdLst/>
            <a:ahLst/>
            <a:cxnLst/>
            <a:rect l="l" t="t" r="r" b="b"/>
            <a:pathLst>
              <a:path w="485139">
                <a:moveTo>
                  <a:pt x="0" y="0"/>
                </a:moveTo>
                <a:lnTo>
                  <a:pt x="484631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5684651" y="4484468"/>
            <a:ext cx="4194175" cy="4768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10" dirty="0">
                <a:latin typeface="Cambria Math"/>
                <a:cs typeface="Cambria Math"/>
              </a:rPr>
              <a:t>0</a:t>
            </a:r>
            <a:r>
              <a:rPr sz="2800" spc="-15" dirty="0">
                <a:latin typeface="Cambria Math"/>
                <a:cs typeface="Cambria Math"/>
              </a:rPr>
              <a:t>.8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libri"/>
                <a:cs typeface="Calibri"/>
              </a:rPr>
              <a:t>mm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(for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100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W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cm</a:t>
            </a:r>
            <a:r>
              <a:rPr sz="3000" spc="-82" baseline="36111" dirty="0">
                <a:latin typeface="Cambria Math"/>
                <a:cs typeface="Cambria Math"/>
              </a:rPr>
              <a:t>−</a:t>
            </a:r>
            <a:r>
              <a:rPr sz="3000" spc="232" baseline="36111" dirty="0">
                <a:latin typeface="Cambria Math"/>
                <a:cs typeface="Cambria Math"/>
              </a:rPr>
              <a:t>2</a:t>
            </a:r>
            <a:r>
              <a:rPr sz="2800" spc="-10" dirty="0">
                <a:latin typeface="Cambria Math"/>
                <a:cs typeface="Cambria Math"/>
              </a:rPr>
              <a:t>).</a:t>
            </a:r>
            <a:endParaRPr sz="28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9622" rIns="0" bIns="0" rtlCol="0">
            <a:spAutoFit/>
          </a:bodyPr>
          <a:lstStyle/>
          <a:p>
            <a:pPr marL="815975">
              <a:lnSpc>
                <a:spcPct val="100000"/>
              </a:lnSpc>
            </a:pPr>
            <a:r>
              <a:rPr spc="-15" dirty="0"/>
              <a:t>Sl</a:t>
            </a:r>
            <a:r>
              <a:rPr spc="-5" dirty="0"/>
              <a:t>i</a:t>
            </a:r>
            <a:r>
              <a:rPr spc="-20" dirty="0"/>
              <a:t>de</a:t>
            </a:r>
            <a:r>
              <a:rPr spc="-5" dirty="0"/>
              <a:t> </a:t>
            </a:r>
            <a:r>
              <a:rPr spc="-20" dirty="0"/>
              <a:t>2</a:t>
            </a:r>
            <a:r>
              <a:rPr spc="-30" dirty="0"/>
              <a:t>4</a:t>
            </a:r>
            <a:r>
              <a:rPr spc="-15" dirty="0"/>
              <a:t>: Focusi</a:t>
            </a:r>
            <a:r>
              <a:rPr spc="-10" dirty="0"/>
              <a:t>n</a:t>
            </a:r>
            <a:r>
              <a:rPr spc="-20" dirty="0"/>
              <a:t>g for</a:t>
            </a:r>
            <a:r>
              <a:rPr spc="-10" dirty="0"/>
              <a:t> P</a:t>
            </a:r>
            <a:r>
              <a:rPr spc="-20" dirty="0"/>
              <a:t>ower &gt;</a:t>
            </a:r>
            <a:r>
              <a:rPr spc="-25" dirty="0"/>
              <a:t> Doppler</a:t>
            </a:r>
            <a:r>
              <a:rPr spc="0" dirty="0"/>
              <a:t> </a:t>
            </a:r>
            <a:r>
              <a:rPr spc="-15" dirty="0"/>
              <a:t>(10</a:t>
            </a:r>
            <a:r>
              <a:rPr spc="-20" dirty="0"/>
              <a:t> </a:t>
            </a:r>
            <a:r>
              <a:rPr spc="-25" dirty="0"/>
              <a:t>mbar)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300" y="1754434"/>
            <a:ext cx="7384415" cy="2409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Font typeface="Symbol"/>
              <a:buChar char="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Cond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0" dirty="0">
                <a:latin typeface="Calibri"/>
                <a:cs typeface="Calibri"/>
              </a:rPr>
              <a:t>ti</a:t>
            </a:r>
            <a:r>
              <a:rPr sz="2800" spc="-20" dirty="0">
                <a:latin typeface="Calibri"/>
                <a:cs typeface="Calibri"/>
              </a:rPr>
              <a:t>on</a:t>
            </a:r>
            <a:r>
              <a:rPr sz="2800" spc="-10" dirty="0">
                <a:latin typeface="Calibri"/>
                <a:cs typeface="Calibri"/>
              </a:rPr>
              <a:t>: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mbria Math"/>
                <a:cs typeface="Cambria Math"/>
              </a:rPr>
              <a:t>𝛥</a:t>
            </a:r>
            <a:r>
              <a:rPr sz="2800" spc="-90" dirty="0">
                <a:latin typeface="Cambria Math"/>
                <a:cs typeface="Cambria Math"/>
              </a:rPr>
              <a:t>𝜈</a:t>
            </a:r>
            <a:r>
              <a:rPr sz="3000" baseline="-16666" dirty="0">
                <a:latin typeface="Calibri"/>
                <a:cs typeface="Calibri"/>
              </a:rPr>
              <a:t>sat </a:t>
            </a:r>
            <a:r>
              <a:rPr sz="3000" spc="-30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&gt;</a:t>
            </a:r>
            <a:r>
              <a:rPr sz="2800" spc="165" dirty="0">
                <a:latin typeface="Cambria Math"/>
                <a:cs typeface="Cambria Math"/>
              </a:rPr>
              <a:t> </a:t>
            </a:r>
            <a:r>
              <a:rPr sz="2800" spc="-5" dirty="0">
                <a:latin typeface="Cambria Math"/>
                <a:cs typeface="Cambria Math"/>
              </a:rPr>
              <a:t>𝛥</a:t>
            </a:r>
            <a:r>
              <a:rPr sz="2800" spc="-90" dirty="0">
                <a:latin typeface="Cambria Math"/>
                <a:cs typeface="Cambria Math"/>
              </a:rPr>
              <a:t>𝜈</a:t>
            </a:r>
            <a:r>
              <a:rPr sz="3000" baseline="-16666" dirty="0">
                <a:latin typeface="Calibri"/>
                <a:cs typeface="Calibri"/>
              </a:rPr>
              <a:t>D </a:t>
            </a:r>
            <a:r>
              <a:rPr sz="3000" spc="-7" baseline="-16666" dirty="0">
                <a:latin typeface="Calibri"/>
                <a:cs typeface="Calibri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15" dirty="0">
                <a:latin typeface="Cambria Math"/>
                <a:cs typeface="Cambria Math"/>
              </a:rPr>
              <a:t>.2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GH</a:t>
            </a:r>
            <a:r>
              <a:rPr sz="2800" spc="-5" dirty="0">
                <a:latin typeface="Calibri"/>
                <a:cs typeface="Calibri"/>
              </a:rPr>
              <a:t>z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  <a:p>
            <a:pPr marL="12700">
              <a:lnSpc>
                <a:spcPct val="100000"/>
              </a:lnSpc>
              <a:spcBef>
                <a:spcPts val="1964"/>
              </a:spcBef>
            </a:pPr>
            <a:r>
              <a:rPr sz="2800" spc="-15" dirty="0">
                <a:latin typeface="Symbol"/>
                <a:cs typeface="Symbol"/>
              </a:rPr>
              <a:t></a:t>
            </a:r>
            <a:r>
              <a:rPr sz="2800" spc="-18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Requir</a:t>
            </a:r>
            <a:r>
              <a:rPr sz="2800" spc="-10" dirty="0">
                <a:latin typeface="Calibri"/>
                <a:cs typeface="Calibri"/>
              </a:rPr>
              <a:t>e</a:t>
            </a:r>
            <a:r>
              <a:rPr sz="2800" spc="-15" dirty="0">
                <a:latin typeface="Calibri"/>
                <a:cs typeface="Calibri"/>
              </a:rPr>
              <a:t>d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𝑠</a:t>
            </a:r>
            <a:r>
              <a:rPr sz="2800" spc="22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&gt;</a:t>
            </a:r>
            <a:r>
              <a:rPr sz="2800" spc="155" dirty="0">
                <a:latin typeface="Cambria Math"/>
                <a:cs typeface="Cambria Math"/>
              </a:rPr>
              <a:t> </a:t>
            </a:r>
            <a:r>
              <a:rPr sz="4200" spc="-22" baseline="2976" dirty="0">
                <a:latin typeface="Cambria Math"/>
                <a:cs typeface="Cambria Math"/>
              </a:rPr>
              <a:t>(</a:t>
            </a:r>
            <a:r>
              <a:rPr sz="2800" spc="-15" dirty="0">
                <a:latin typeface="Cambria Math"/>
                <a:cs typeface="Cambria Math"/>
              </a:rPr>
              <a:t>1.2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GH</a:t>
            </a:r>
            <a:r>
              <a:rPr sz="2800" spc="-10" dirty="0">
                <a:latin typeface="Calibri"/>
                <a:cs typeface="Calibri"/>
              </a:rPr>
              <a:t>z</a:t>
            </a:r>
            <a:r>
              <a:rPr sz="2800" spc="-20" dirty="0">
                <a:latin typeface="Cambria Math"/>
                <a:cs typeface="Cambria Math"/>
              </a:rPr>
              <a:t>/</a:t>
            </a:r>
            <a:r>
              <a:rPr sz="2800" spc="-10" dirty="0">
                <a:latin typeface="Cambria Math"/>
                <a:cs typeface="Cambria Math"/>
              </a:rPr>
              <a:t>6.</a:t>
            </a:r>
            <a:r>
              <a:rPr sz="2800" spc="-25" dirty="0">
                <a:latin typeface="Cambria Math"/>
                <a:cs typeface="Cambria Math"/>
              </a:rPr>
              <a:t>3</a:t>
            </a:r>
            <a:r>
              <a:rPr sz="2800" spc="-20" dirty="0">
                <a:latin typeface="Cambria Math"/>
                <a:cs typeface="Cambria Math"/>
              </a:rPr>
              <a:t>7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libri"/>
                <a:cs typeface="Calibri"/>
              </a:rPr>
              <a:t>MH</a:t>
            </a:r>
            <a:r>
              <a:rPr sz="2800" spc="-15" dirty="0">
                <a:latin typeface="Calibri"/>
                <a:cs typeface="Calibri"/>
              </a:rPr>
              <a:t>z</a:t>
            </a:r>
            <a:r>
              <a:rPr sz="4200" baseline="2976" dirty="0">
                <a:latin typeface="Cambria Math"/>
                <a:cs typeface="Cambria Math"/>
              </a:rPr>
              <a:t>)</a:t>
            </a:r>
            <a:r>
              <a:rPr sz="3000" spc="60" baseline="29166" dirty="0">
                <a:latin typeface="Cambria Math"/>
                <a:cs typeface="Cambria Math"/>
              </a:rPr>
              <a:t>2</a:t>
            </a:r>
            <a:r>
              <a:rPr sz="3000" baseline="29166" dirty="0">
                <a:latin typeface="Cambria Math"/>
                <a:cs typeface="Cambria Math"/>
              </a:rPr>
              <a:t> </a:t>
            </a:r>
            <a:r>
              <a:rPr sz="3000" spc="-7" baseline="29166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≈</a:t>
            </a:r>
            <a:r>
              <a:rPr sz="2800" spc="17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3</a:t>
            </a:r>
            <a:r>
              <a:rPr sz="2800" spc="-15" dirty="0">
                <a:latin typeface="Cambria Math"/>
                <a:cs typeface="Cambria Math"/>
              </a:rPr>
              <a:t>.5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232" baseline="29166" dirty="0">
                <a:latin typeface="Cambria Math"/>
                <a:cs typeface="Cambria Math"/>
              </a:rPr>
              <a:t>4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  <a:p>
            <a:pPr marL="241300" indent="-228600">
              <a:lnSpc>
                <a:spcPct val="100000"/>
              </a:lnSpc>
              <a:spcBef>
                <a:spcPts val="1955"/>
              </a:spcBef>
              <a:buFont typeface="Symbol"/>
              <a:buChar char=""/>
              <a:tabLst>
                <a:tab pos="241935" algn="l"/>
              </a:tabLst>
            </a:pPr>
            <a:r>
              <a:rPr sz="2800" spc="-15" dirty="0">
                <a:latin typeface="Calibri"/>
                <a:cs typeface="Calibri"/>
              </a:rPr>
              <a:t>Intens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ty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𝐼</a:t>
            </a:r>
            <a:r>
              <a:rPr sz="2800" spc="24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&gt;</a:t>
            </a:r>
            <a:r>
              <a:rPr sz="2800" spc="16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17</a:t>
            </a:r>
            <a:r>
              <a:rPr sz="2800" spc="-20" dirty="0">
                <a:latin typeface="Cambria Math"/>
                <a:cs typeface="Cambria Math"/>
              </a:rPr>
              <a:t>5</a:t>
            </a:r>
            <a:r>
              <a:rPr sz="2800" spc="-14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libri"/>
                <a:cs typeface="Calibri"/>
              </a:rPr>
              <a:t>W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c</a:t>
            </a:r>
            <a:r>
              <a:rPr sz="2800" spc="-10" dirty="0">
                <a:latin typeface="Calibri"/>
                <a:cs typeface="Calibri"/>
              </a:rPr>
              <a:t>m</a:t>
            </a:r>
            <a:r>
              <a:rPr sz="3000" spc="-82" baseline="31944" dirty="0">
                <a:latin typeface="Cambria Math"/>
                <a:cs typeface="Cambria Math"/>
              </a:rPr>
              <a:t>−</a:t>
            </a:r>
            <a:r>
              <a:rPr sz="3000" spc="232" baseline="31944" dirty="0">
                <a:latin typeface="Cambria Math"/>
                <a:cs typeface="Cambria Math"/>
              </a:rPr>
              <a:t>2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  <a:p>
            <a:pPr marL="241300" indent="-228600">
              <a:lnSpc>
                <a:spcPct val="100000"/>
              </a:lnSpc>
              <a:spcBef>
                <a:spcPts val="1964"/>
              </a:spcBef>
              <a:buFont typeface="Symbol"/>
              <a:buChar char="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Beam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w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fo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𝑃</a:t>
            </a:r>
            <a:r>
              <a:rPr sz="2800" spc="229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10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libri"/>
                <a:cs typeface="Calibri"/>
              </a:rPr>
              <a:t>m</a:t>
            </a:r>
            <a:r>
              <a:rPr sz="2800" spc="-10" dirty="0">
                <a:latin typeface="Calibri"/>
                <a:cs typeface="Calibri"/>
              </a:rPr>
              <a:t>W: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520314" y="4890849"/>
            <a:ext cx="1033144" cy="4203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30" dirty="0">
                <a:latin typeface="Cambria Math"/>
                <a:cs typeface="Cambria Math"/>
              </a:rPr>
              <a:t>𝑤</a:t>
            </a:r>
            <a:r>
              <a:rPr sz="2800" spc="24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4200" spc="434" baseline="5952" dirty="0">
                <a:latin typeface="Cambria Math"/>
                <a:cs typeface="Cambria Math"/>
              </a:rPr>
              <a:t>√</a:t>
            </a:r>
            <a:endParaRPr sz="4200" baseline="5952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529203" y="4660724"/>
            <a:ext cx="50165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0" dirty="0">
                <a:latin typeface="Cambria Math"/>
                <a:cs typeface="Cambria Math"/>
              </a:rPr>
              <a:t>2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𝑃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593211" y="5169741"/>
            <a:ext cx="37020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35" dirty="0">
                <a:latin typeface="Cambria Math"/>
                <a:cs typeface="Cambria Math"/>
              </a:rPr>
              <a:t>𝜋𝐼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541903" y="5118104"/>
            <a:ext cx="485140" cy="0"/>
          </a:xfrm>
          <a:custGeom>
            <a:avLst/>
            <a:gdLst/>
            <a:ahLst/>
            <a:cxnLst/>
            <a:rect l="l" t="t" r="r" b="b"/>
            <a:pathLst>
              <a:path w="485139">
                <a:moveTo>
                  <a:pt x="0" y="0"/>
                </a:moveTo>
                <a:lnTo>
                  <a:pt x="484631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540380" y="4482215"/>
            <a:ext cx="485140" cy="0"/>
          </a:xfrm>
          <a:custGeom>
            <a:avLst/>
            <a:gdLst/>
            <a:ahLst/>
            <a:cxnLst/>
            <a:rect l="l" t="t" r="r" b="b"/>
            <a:pathLst>
              <a:path w="485139">
                <a:moveTo>
                  <a:pt x="0" y="0"/>
                </a:moveTo>
                <a:lnTo>
                  <a:pt x="484631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112895" y="4930465"/>
            <a:ext cx="1557020" cy="3905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0</a:t>
            </a:r>
            <a:r>
              <a:rPr sz="2800" spc="-15" dirty="0">
                <a:latin typeface="Cambria Math"/>
                <a:cs typeface="Cambria Math"/>
              </a:rPr>
              <a:t>.6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libri"/>
                <a:cs typeface="Calibri"/>
              </a:rPr>
              <a:t>m</a:t>
            </a:r>
            <a:r>
              <a:rPr sz="2800" spc="-15" dirty="0">
                <a:latin typeface="Calibri"/>
                <a:cs typeface="Calibri"/>
              </a:rPr>
              <a:t>m</a:t>
            </a:r>
            <a:r>
              <a:rPr sz="2800" spc="-10" dirty="0">
                <a:latin typeface="Cambria Math"/>
                <a:cs typeface="Cambria Math"/>
              </a:rPr>
              <a:t>.</a:t>
            </a:r>
            <a:endParaRPr sz="28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973958"/>
            <a:ext cx="10385425" cy="401827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b="1" spc="-20" dirty="0">
                <a:latin typeface="Calibri"/>
                <a:cs typeface="Calibri"/>
              </a:rPr>
              <a:t>Pra</a:t>
            </a:r>
            <a:r>
              <a:rPr sz="2800" b="1" spc="-10" dirty="0">
                <a:latin typeface="Calibri"/>
                <a:cs typeface="Calibri"/>
              </a:rPr>
              <a:t>ctical</a:t>
            </a:r>
            <a:r>
              <a:rPr sz="2800" b="1" spc="-75" dirty="0">
                <a:latin typeface="Times New Roman"/>
                <a:cs typeface="Times New Roman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takeaway</a:t>
            </a:r>
            <a:endParaRPr sz="2800">
              <a:latin typeface="Calibri"/>
              <a:cs typeface="Calibri"/>
            </a:endParaRPr>
          </a:p>
          <a:p>
            <a:pPr marL="469900" marR="5080" indent="-228600" algn="just">
              <a:lnSpc>
                <a:spcPct val="127200"/>
              </a:lnSpc>
              <a:spcBef>
                <a:spcPts val="1055"/>
              </a:spcBef>
              <a:buFont typeface="Symbol"/>
              <a:buChar char=""/>
              <a:tabLst>
                <a:tab pos="470534" algn="l"/>
              </a:tabLst>
            </a:pPr>
            <a:r>
              <a:rPr sz="2800" spc="-20" dirty="0">
                <a:latin typeface="Calibri"/>
                <a:cs typeface="Calibri"/>
              </a:rPr>
              <a:t>T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ght</a:t>
            </a:r>
            <a:r>
              <a:rPr sz="2800" spc="31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focus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spc="32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(su</a:t>
            </a:r>
            <a:r>
              <a:rPr sz="2800" spc="-10" dirty="0">
                <a:latin typeface="Calibri"/>
                <a:cs typeface="Calibri"/>
              </a:rPr>
              <a:t>b</a:t>
            </a:r>
            <a:r>
              <a:rPr sz="2800" spc="-5" dirty="0">
                <a:latin typeface="Calibri"/>
                <a:cs typeface="Calibri"/>
              </a:rPr>
              <a:t>-</a:t>
            </a:r>
            <a:r>
              <a:rPr sz="2800" spc="-25" dirty="0">
                <a:latin typeface="Calibri"/>
                <a:cs typeface="Calibri"/>
              </a:rPr>
              <a:t>mm</a:t>
            </a:r>
            <a:r>
              <a:rPr sz="2800" spc="31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w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st</a:t>
            </a:r>
            <a:r>
              <a:rPr sz="2800" spc="-10" dirty="0">
                <a:latin typeface="Calibri"/>
                <a:cs typeface="Calibri"/>
              </a:rPr>
              <a:t>)</a:t>
            </a:r>
            <a:r>
              <a:rPr sz="2800" spc="32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tur</a:t>
            </a:r>
            <a:r>
              <a:rPr sz="2800" spc="-3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31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modes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spc="3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b</a:t>
            </a:r>
            <a:r>
              <a:rPr sz="2800" spc="-1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ratory</a:t>
            </a:r>
            <a:r>
              <a:rPr sz="2800" spc="3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asers</a:t>
            </a:r>
            <a:r>
              <a:rPr sz="2800" spc="3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nto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power</a:t>
            </a:r>
            <a:r>
              <a:rPr sz="2800" dirty="0">
                <a:latin typeface="Calibri"/>
                <a:cs typeface="Calibri"/>
              </a:rPr>
              <a:t>f</a:t>
            </a:r>
            <a:r>
              <a:rPr sz="2800" spc="-20" dirty="0">
                <a:latin typeface="Calibri"/>
                <a:cs typeface="Calibri"/>
              </a:rPr>
              <a:t>u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2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spectros</a:t>
            </a:r>
            <a:r>
              <a:rPr sz="2800" spc="-5" dirty="0">
                <a:latin typeface="Calibri"/>
                <a:cs typeface="Calibri"/>
              </a:rPr>
              <a:t>c</a:t>
            </a:r>
            <a:r>
              <a:rPr sz="2800" spc="-20" dirty="0">
                <a:latin typeface="Calibri"/>
                <a:cs typeface="Calibri"/>
              </a:rPr>
              <a:t>op</a:t>
            </a:r>
            <a:r>
              <a:rPr sz="2800" spc="-10" dirty="0">
                <a:latin typeface="Calibri"/>
                <a:cs typeface="Calibri"/>
              </a:rPr>
              <a:t>ic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26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tools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2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where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2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</a:t>
            </a:r>
            <a:r>
              <a:rPr sz="2800" spc="-1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wer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2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bro</a:t>
            </a:r>
            <a:r>
              <a:rPr sz="2800" spc="-5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den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21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d</a:t>
            </a:r>
            <a:r>
              <a:rPr sz="2800" spc="-1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mi</a:t>
            </a:r>
            <a:r>
              <a:rPr sz="2800" spc="-20" dirty="0">
                <a:latin typeface="Calibri"/>
                <a:cs typeface="Calibri"/>
              </a:rPr>
              <a:t>nates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ove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bo</a:t>
            </a:r>
            <a:r>
              <a:rPr sz="2800" spc="-5" dirty="0">
                <a:latin typeface="Calibri"/>
                <a:cs typeface="Calibri"/>
              </a:rPr>
              <a:t>t</a:t>
            </a:r>
            <a:r>
              <a:rPr sz="2800" spc="-15" dirty="0">
                <a:latin typeface="Calibri"/>
                <a:cs typeface="Calibri"/>
              </a:rPr>
              <a:t>h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co</a:t>
            </a:r>
            <a:r>
              <a:rPr sz="2800" dirty="0">
                <a:latin typeface="Calibri"/>
                <a:cs typeface="Calibri"/>
              </a:rPr>
              <a:t>lli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and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libri"/>
                <a:cs typeface="Calibri"/>
              </a:rPr>
              <a:t>Dopp</a:t>
            </a:r>
            <a:r>
              <a:rPr sz="2800" spc="-10" dirty="0">
                <a:latin typeface="Calibri"/>
                <a:cs typeface="Calibri"/>
              </a:rPr>
              <a:t>ler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w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dths.</a:t>
            </a:r>
            <a:endParaRPr sz="2800">
              <a:latin typeface="Calibri"/>
              <a:cs typeface="Calibri"/>
            </a:endParaRPr>
          </a:p>
          <a:p>
            <a:pPr marL="469900" marR="6350" indent="-228600" algn="just">
              <a:lnSpc>
                <a:spcPct val="126800"/>
              </a:lnSpc>
              <a:spcBef>
                <a:spcPts val="1070"/>
              </a:spcBef>
              <a:buFont typeface="Symbol"/>
              <a:buChar char=""/>
              <a:tabLst>
                <a:tab pos="470534" algn="l"/>
              </a:tabLst>
            </a:pPr>
            <a:r>
              <a:rPr sz="2800" spc="-20" dirty="0">
                <a:latin typeface="Calibri"/>
                <a:cs typeface="Calibri"/>
              </a:rPr>
              <a:t>Trad</a:t>
            </a:r>
            <a:r>
              <a:rPr sz="2800" spc="-10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-of</a:t>
            </a:r>
            <a:r>
              <a:rPr sz="2800" dirty="0">
                <a:latin typeface="Calibri"/>
                <a:cs typeface="Calibri"/>
              </a:rPr>
              <a:t>f</a:t>
            </a:r>
            <a:r>
              <a:rPr sz="2800" spc="-10" dirty="0">
                <a:latin typeface="Calibri"/>
                <a:cs typeface="Calibri"/>
              </a:rPr>
              <a:t>:</a:t>
            </a:r>
            <a:r>
              <a:rPr sz="2800" spc="10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libri"/>
                <a:cs typeface="Calibri"/>
              </a:rPr>
              <a:t>Sma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spc="10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er</a:t>
            </a:r>
            <a:r>
              <a:rPr sz="2800" spc="10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wai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spc="1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ncrease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12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transi</a:t>
            </a:r>
            <a:r>
              <a:rPr sz="2800" spc="20" dirty="0">
                <a:latin typeface="Calibri"/>
                <a:cs typeface="Calibri"/>
              </a:rPr>
              <a:t>t</a:t>
            </a:r>
            <a:r>
              <a:rPr sz="2800" spc="-15" dirty="0">
                <a:latin typeface="Calibri"/>
                <a:cs typeface="Calibri"/>
              </a:rPr>
              <a:t>-time</a:t>
            </a:r>
            <a:r>
              <a:rPr sz="2800" spc="114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bro</a:t>
            </a:r>
            <a:r>
              <a:rPr sz="2800" spc="-5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den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ng</a:t>
            </a:r>
            <a:r>
              <a:rPr sz="2800" spc="-10" dirty="0">
                <a:latin typeface="Calibri"/>
                <a:cs typeface="Calibri"/>
              </a:rPr>
              <a:t>;</a:t>
            </a:r>
            <a:r>
              <a:rPr sz="2800" spc="12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must</a:t>
            </a:r>
            <a:r>
              <a:rPr sz="2800" spc="10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be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checked.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814"/>
              </a:spcBef>
            </a:pPr>
            <a:r>
              <a:rPr sz="2800" spc="-15" dirty="0">
                <a:latin typeface="Calibri"/>
                <a:cs typeface="Calibri"/>
              </a:rPr>
              <a:t>---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696" y="968684"/>
            <a:ext cx="4680585" cy="23768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69900" indent="-228600">
              <a:lnSpc>
                <a:spcPct val="100000"/>
              </a:lnSpc>
              <a:buFont typeface="Symbol"/>
              <a:buChar char=""/>
              <a:tabLst>
                <a:tab pos="470534" algn="l"/>
              </a:tabLst>
            </a:pPr>
            <a:r>
              <a:rPr sz="2800" spc="-15" dirty="0">
                <a:latin typeface="Calibri"/>
                <a:cs typeface="Calibri"/>
              </a:rPr>
              <a:t>Goal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f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de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3</a:t>
            </a:r>
            <a:r>
              <a:rPr sz="2800" spc="-15" dirty="0">
                <a:latin typeface="Calibri"/>
                <a:cs typeface="Calibri"/>
              </a:rPr>
              <a:t>–</a:t>
            </a:r>
            <a:r>
              <a:rPr sz="2800" spc="-10" dirty="0">
                <a:latin typeface="Calibri"/>
                <a:cs typeface="Calibri"/>
              </a:rPr>
              <a:t>6: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com</a:t>
            </a:r>
            <a:r>
              <a:rPr sz="2800" spc="-10" dirty="0">
                <a:latin typeface="Calibri"/>
                <a:cs typeface="Calibri"/>
              </a:rPr>
              <a:t>p</a:t>
            </a:r>
            <a:r>
              <a:rPr sz="2800" spc="-20" dirty="0">
                <a:latin typeface="Calibri"/>
                <a:cs typeface="Calibri"/>
              </a:rPr>
              <a:t>ute</a:t>
            </a:r>
            <a:endParaRPr sz="2800">
              <a:latin typeface="Calibri"/>
              <a:cs typeface="Calibri"/>
            </a:endParaRPr>
          </a:p>
          <a:p>
            <a:pPr marL="361950" indent="-349250">
              <a:lnSpc>
                <a:spcPct val="100000"/>
              </a:lnSpc>
              <a:spcBef>
                <a:spcPts val="1800"/>
              </a:spcBef>
              <a:buFont typeface="Calibri"/>
              <a:buAutoNum type="arabicPeriod"/>
              <a:tabLst>
                <a:tab pos="362585" algn="l"/>
              </a:tabLst>
            </a:pPr>
            <a:r>
              <a:rPr sz="2800" spc="-15" dirty="0">
                <a:latin typeface="Calibri"/>
                <a:cs typeface="Calibri"/>
              </a:rPr>
              <a:t>Natural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(</a:t>
            </a:r>
            <a:r>
              <a:rPr sz="2800" spc="-5" dirty="0">
                <a:latin typeface="Calibri"/>
                <a:cs typeface="Calibri"/>
              </a:rPr>
              <a:t>l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fet</a:t>
            </a:r>
            <a:r>
              <a:rPr sz="2800" spc="-15" dirty="0">
                <a:latin typeface="Calibri"/>
                <a:cs typeface="Calibri"/>
              </a:rPr>
              <a:t>ime)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l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5" dirty="0">
                <a:latin typeface="Calibri"/>
                <a:cs typeface="Calibri"/>
              </a:rPr>
              <a:t>new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dt</a:t>
            </a:r>
            <a:r>
              <a:rPr sz="2800" spc="-25" dirty="0">
                <a:latin typeface="Calibri"/>
                <a:cs typeface="Calibri"/>
              </a:rPr>
              <a:t>h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361950" indent="-349250">
              <a:lnSpc>
                <a:spcPct val="100000"/>
              </a:lnSpc>
              <a:spcBef>
                <a:spcPts val="1814"/>
              </a:spcBef>
              <a:buFont typeface="Calibri"/>
              <a:buAutoNum type="arabicPeriod"/>
              <a:tabLst>
                <a:tab pos="362585" algn="l"/>
              </a:tabLst>
            </a:pPr>
            <a:r>
              <a:rPr sz="2800" spc="-25" dirty="0">
                <a:latin typeface="Calibri"/>
                <a:cs typeface="Calibri"/>
              </a:rPr>
              <a:t>Do</a:t>
            </a:r>
            <a:r>
              <a:rPr sz="2800" spc="-10" dirty="0">
                <a:latin typeface="Calibri"/>
                <a:cs typeface="Calibri"/>
              </a:rPr>
              <a:t>p</a:t>
            </a:r>
            <a:r>
              <a:rPr sz="2800" spc="-20" dirty="0">
                <a:latin typeface="Calibri"/>
                <a:cs typeface="Calibri"/>
              </a:rPr>
              <a:t>p</a:t>
            </a:r>
            <a:r>
              <a:rPr sz="2800" spc="-10" dirty="0">
                <a:latin typeface="Calibri"/>
                <a:cs typeface="Calibri"/>
              </a:rPr>
              <a:t>ler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w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dt</a:t>
            </a:r>
            <a:r>
              <a:rPr sz="2800" spc="-15" dirty="0">
                <a:latin typeface="Calibri"/>
                <a:cs typeface="Calibri"/>
              </a:rPr>
              <a:t>h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at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400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K.</a:t>
            </a:r>
            <a:endParaRPr sz="2800">
              <a:latin typeface="Calibri"/>
              <a:cs typeface="Calibri"/>
            </a:endParaRPr>
          </a:p>
          <a:p>
            <a:pPr marL="629285" indent="-616585">
              <a:lnSpc>
                <a:spcPct val="100000"/>
              </a:lnSpc>
              <a:spcBef>
                <a:spcPts val="1825"/>
              </a:spcBef>
              <a:buFont typeface="Calibri"/>
              <a:buAutoNum type="arabicPeriod"/>
              <a:tabLst>
                <a:tab pos="629920" algn="l"/>
                <a:tab pos="3490595" algn="l"/>
              </a:tabLst>
            </a:pPr>
            <a:r>
              <a:rPr sz="2800" spc="-15" dirty="0">
                <a:latin typeface="Calibri"/>
                <a:cs typeface="Calibri"/>
              </a:rPr>
              <a:t>P</a:t>
            </a:r>
            <a:r>
              <a:rPr sz="2800" spc="-20" dirty="0">
                <a:latin typeface="Calibri"/>
                <a:cs typeface="Calibri"/>
              </a:rPr>
              <a:t>r</a:t>
            </a:r>
            <a:r>
              <a:rPr sz="2800" spc="-15" dirty="0">
                <a:latin typeface="Calibri"/>
                <a:cs typeface="Calibri"/>
              </a:rPr>
              <a:t>ess</a:t>
            </a:r>
            <a:r>
              <a:rPr sz="2800" spc="-20" dirty="0">
                <a:latin typeface="Calibri"/>
                <a:cs typeface="Calibri"/>
              </a:rPr>
              <a:t>ur</a:t>
            </a:r>
            <a:r>
              <a:rPr sz="2800" dirty="0">
                <a:latin typeface="Calibri"/>
                <a:cs typeface="Calibri"/>
              </a:rPr>
              <a:t>e</a:t>
            </a:r>
            <a:r>
              <a:rPr sz="2800" spc="-15" dirty="0">
                <a:latin typeface="Calibri"/>
                <a:cs typeface="Calibri"/>
              </a:rPr>
              <a:t>-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d</a:t>
            </a:r>
            <a:r>
              <a:rPr sz="2800" spc="-20" dirty="0">
                <a:latin typeface="Calibri"/>
                <a:cs typeface="Calibri"/>
              </a:rPr>
              <a:t>u</a:t>
            </a:r>
            <a:r>
              <a:rPr sz="2800" spc="-5" dirty="0">
                <a:latin typeface="Calibri"/>
                <a:cs typeface="Calibri"/>
              </a:rPr>
              <a:t>c</a:t>
            </a:r>
            <a:r>
              <a:rPr sz="2800" spc="-15" dirty="0">
                <a:latin typeface="Calibri"/>
                <a:cs typeface="Calibri"/>
              </a:rPr>
              <a:t>ed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co</a:t>
            </a:r>
            <a:r>
              <a:rPr sz="2800" dirty="0">
                <a:latin typeface="Calibri"/>
                <a:cs typeface="Calibri"/>
              </a:rPr>
              <a:t>lli</a:t>
            </a:r>
            <a:r>
              <a:rPr sz="2800" spc="-20" dirty="0">
                <a:latin typeface="Calibri"/>
                <a:cs typeface="Calibri"/>
              </a:rPr>
              <a:t>sion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903493" y="2964684"/>
            <a:ext cx="537972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188085" algn="l"/>
                <a:tab pos="2077720" algn="l"/>
                <a:tab pos="3881120" algn="l"/>
                <a:tab pos="4862195" algn="l"/>
              </a:tabLst>
            </a:pPr>
            <a:r>
              <a:rPr sz="2800" spc="-20" dirty="0">
                <a:latin typeface="Calibri"/>
                <a:cs typeface="Calibri"/>
              </a:rPr>
              <a:t>w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dt</a:t>
            </a:r>
            <a:r>
              <a:rPr sz="2800" spc="-15" dirty="0">
                <a:latin typeface="Calibri"/>
                <a:cs typeface="Calibri"/>
              </a:rPr>
              <a:t>h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and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fre</a:t>
            </a:r>
            <a:r>
              <a:rPr sz="2800" spc="-25" dirty="0">
                <a:latin typeface="Calibri"/>
                <a:cs typeface="Calibri"/>
              </a:rPr>
              <a:t>q</a:t>
            </a:r>
            <a:r>
              <a:rPr sz="2800" spc="-20" dirty="0">
                <a:latin typeface="Calibri"/>
                <a:cs typeface="Calibri"/>
              </a:rPr>
              <a:t>uen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15" dirty="0">
                <a:latin typeface="Calibri"/>
                <a:cs typeface="Calibri"/>
              </a:rPr>
              <a:t>y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sh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f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(</a:t>
            </a:r>
            <a:r>
              <a:rPr sz="2800" spc="-30" dirty="0">
                <a:latin typeface="Calibri"/>
                <a:cs typeface="Calibri"/>
              </a:rPr>
              <a:t>H</a:t>
            </a:r>
            <a:r>
              <a:rPr sz="2800" spc="-15" dirty="0">
                <a:latin typeface="Calibri"/>
                <a:cs typeface="Calibri"/>
              </a:rPr>
              <a:t>e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1696" y="3507490"/>
            <a:ext cx="10379075" cy="21228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2800" spc="-15" dirty="0">
                <a:latin typeface="Calibri"/>
                <a:cs typeface="Calibri"/>
              </a:rPr>
              <a:t>contri</a:t>
            </a:r>
            <a:r>
              <a:rPr sz="2800" spc="-10" dirty="0">
                <a:latin typeface="Calibri"/>
                <a:cs typeface="Calibri"/>
              </a:rPr>
              <a:t>b</a:t>
            </a:r>
            <a:r>
              <a:rPr sz="2800" spc="-20" dirty="0">
                <a:latin typeface="Calibri"/>
                <a:cs typeface="Calibri"/>
              </a:rPr>
              <a:t>ut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+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Ne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5" dirty="0">
                <a:latin typeface="Calibri"/>
                <a:cs typeface="Calibri"/>
              </a:rPr>
              <a:t>o</a:t>
            </a:r>
            <a:r>
              <a:rPr sz="2800" spc="-20" dirty="0">
                <a:latin typeface="Calibri"/>
                <a:cs typeface="Calibri"/>
              </a:rPr>
              <a:t>ntr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but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5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).</a:t>
            </a:r>
            <a:endParaRPr sz="2800">
              <a:latin typeface="Calibri"/>
              <a:cs typeface="Calibri"/>
            </a:endParaRPr>
          </a:p>
          <a:p>
            <a:pPr marL="12700" marR="5080" algn="just">
              <a:lnSpc>
                <a:spcPct val="127200"/>
              </a:lnSpc>
              <a:spcBef>
                <a:spcPts val="894"/>
              </a:spcBef>
            </a:pPr>
            <a:r>
              <a:rPr sz="2800" spc="-15" dirty="0">
                <a:latin typeface="Calibri"/>
                <a:cs typeface="Calibri"/>
              </a:rPr>
              <a:t>[IMAGE</a:t>
            </a:r>
            <a:r>
              <a:rPr sz="2800" spc="5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REQU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RE</a:t>
            </a:r>
            <a:r>
              <a:rPr sz="2800" spc="-25" dirty="0">
                <a:latin typeface="Calibri"/>
                <a:cs typeface="Calibri"/>
              </a:rPr>
              <a:t>D</a:t>
            </a:r>
            <a:r>
              <a:rPr sz="2800" spc="-10" dirty="0">
                <a:latin typeface="Calibri"/>
                <a:cs typeface="Calibri"/>
              </a:rPr>
              <a:t>:</a:t>
            </a:r>
            <a:r>
              <a:rPr sz="2800" spc="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Energ</a:t>
            </a:r>
            <a:r>
              <a:rPr sz="2800" spc="-5" dirty="0">
                <a:latin typeface="Calibri"/>
                <a:cs typeface="Calibri"/>
              </a:rPr>
              <a:t>y</a:t>
            </a:r>
            <a:r>
              <a:rPr sz="2800" spc="-15" dirty="0">
                <a:latin typeface="Calibri"/>
                <a:cs typeface="Calibri"/>
              </a:rPr>
              <a:t>-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5" dirty="0">
                <a:latin typeface="Calibri"/>
                <a:cs typeface="Calibri"/>
              </a:rPr>
              <a:t>v</a:t>
            </a:r>
            <a:r>
              <a:rPr sz="2800" spc="-15" dirty="0">
                <a:latin typeface="Calibri"/>
                <a:cs typeface="Calibri"/>
              </a:rPr>
              <a:t>el</a:t>
            </a:r>
            <a:r>
              <a:rPr sz="2800" spc="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d</a:t>
            </a:r>
            <a:r>
              <a:rPr sz="2800" spc="-10" dirty="0">
                <a:latin typeface="Calibri"/>
                <a:cs typeface="Calibri"/>
              </a:rPr>
              <a:t>iag</a:t>
            </a:r>
            <a:r>
              <a:rPr sz="2800" spc="-20" dirty="0">
                <a:latin typeface="Calibri"/>
                <a:cs typeface="Calibri"/>
              </a:rPr>
              <a:t>ram</a:t>
            </a:r>
            <a:r>
              <a:rPr sz="2800" spc="5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f</a:t>
            </a:r>
            <a:r>
              <a:rPr sz="2800" spc="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Ne</a:t>
            </a:r>
            <a:r>
              <a:rPr sz="2800" spc="5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libri"/>
                <a:cs typeface="Calibri"/>
              </a:rPr>
              <a:t>show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spc="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3s</a:t>
            </a:r>
            <a:r>
              <a:rPr sz="2800" spc="0" dirty="0">
                <a:latin typeface="Calibri"/>
                <a:cs typeface="Calibri"/>
              </a:rPr>
              <a:t>2</a:t>
            </a:r>
            <a:r>
              <a:rPr sz="3000" spc="60" baseline="-16666" dirty="0">
                <a:latin typeface="Cambria Math"/>
                <a:cs typeface="Cambria Math"/>
              </a:rPr>
              <a:t>2</a:t>
            </a:r>
            <a:r>
              <a:rPr sz="3000" baseline="-16666" dirty="0">
                <a:latin typeface="Cambria Math"/>
                <a:cs typeface="Cambria Math"/>
              </a:rPr>
              <a:t> </a:t>
            </a:r>
            <a:r>
              <a:rPr sz="3000" spc="-7" baseline="-16666" dirty="0">
                <a:latin typeface="Cambria Math"/>
                <a:cs typeface="Cambria Math"/>
              </a:rPr>
              <a:t> 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spc="-3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d</a:t>
            </a:r>
            <a:r>
              <a:rPr sz="2800" spc="5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2p</a:t>
            </a:r>
            <a:r>
              <a:rPr sz="2800" dirty="0">
                <a:latin typeface="Calibri"/>
                <a:cs typeface="Calibri"/>
              </a:rPr>
              <a:t>4</a:t>
            </a:r>
            <a:r>
              <a:rPr sz="3000" spc="44" baseline="-16666" dirty="0">
                <a:latin typeface="Cambria Math"/>
                <a:cs typeface="Cambria Math"/>
              </a:rPr>
              <a:t>4 </a:t>
            </a:r>
            <a:r>
              <a:rPr sz="2800" spc="-20" dirty="0">
                <a:latin typeface="Calibri"/>
                <a:cs typeface="Calibri"/>
              </a:rPr>
              <a:t>w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th</a:t>
            </a:r>
            <a:r>
              <a:rPr sz="2800" spc="34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the</a:t>
            </a:r>
            <a:r>
              <a:rPr sz="2800" spc="34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632.8</a:t>
            </a:r>
            <a:r>
              <a:rPr sz="2800" spc="34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25" dirty="0">
                <a:latin typeface="Calibri"/>
                <a:cs typeface="Calibri"/>
              </a:rPr>
              <a:t>m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34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transiti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33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arrow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34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and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3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nd</a:t>
            </a:r>
            <a:r>
              <a:rPr sz="2800" spc="-10" dirty="0">
                <a:latin typeface="Calibri"/>
                <a:cs typeface="Calibri"/>
              </a:rPr>
              <a:t>icati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34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f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35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dec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-15" dirty="0">
                <a:latin typeface="Calibri"/>
                <a:cs typeface="Calibri"/>
              </a:rPr>
              <a:t>y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34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path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35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to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ground</a:t>
            </a:r>
            <a:r>
              <a:rPr sz="2800" spc="-5" dirty="0">
                <a:latin typeface="Calibri"/>
                <a:cs typeface="Calibri"/>
              </a:rPr>
              <a:t>.</a:t>
            </a:r>
            <a:r>
              <a:rPr sz="2800" spc="-10" dirty="0">
                <a:latin typeface="Calibri"/>
                <a:cs typeface="Calibri"/>
              </a:rPr>
              <a:t>]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5047</TotalTime>
  <Words>5068</Words>
  <Application>Microsoft Office PowerPoint</Application>
  <PresentationFormat>Widescreen</PresentationFormat>
  <Paragraphs>704</Paragraphs>
  <Slides>82</Slides>
  <Notes>82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82</vt:i4>
      </vt:variant>
    </vt:vector>
  </HeadingPairs>
  <TitlesOfParts>
    <vt:vector size="87" baseType="lpstr">
      <vt:lpstr>Calibri</vt:lpstr>
      <vt:lpstr>Cambria Math</vt:lpstr>
      <vt:lpstr>Symbol</vt:lpstr>
      <vt:lpstr>Times New Roman</vt:lpstr>
      <vt:lpstr>Office Theme</vt:lpstr>
      <vt:lpstr>PowerPoint Presentation</vt:lpstr>
      <vt:lpstr>Slide 1: Overall Road-Map for Problem Set 3</vt:lpstr>
      <vt:lpstr>PowerPoint Presentation</vt:lpstr>
      <vt:lpstr>PowerPoint Presentation</vt:lpstr>
      <vt:lpstr>PowerPoint Presentation</vt:lpstr>
      <vt:lpstr>Slide 2: Physical Scenario of Problem 3.1</vt:lpstr>
      <vt:lpstr>PowerPoint Presentation</vt:lpstr>
      <vt:lpstr>PowerPoint Presentation</vt:lpstr>
      <vt:lpstr>PowerPoint Presentation</vt:lpstr>
      <vt:lpstr>PowerPoint Presentation</vt:lpstr>
      <vt:lpstr>Slide 3: Deriving the Natural (Lifetime) Linewidth</vt:lpstr>
      <vt:lpstr>PowerPoint Presentation</vt:lpstr>
      <vt:lpstr>PowerPoint Presentation</vt:lpstr>
      <vt:lpstr>PowerPoint Presentation</vt:lpstr>
      <vt:lpstr>7.280 × 107 s−1</vt:lpstr>
      <vt:lpstr>PowerPoint Presentation</vt:lpstr>
      <vt:lpstr>PowerPoint Presentation</vt:lpstr>
      <vt:lpstr>PowerPoint Presentation</vt:lpstr>
      <vt:lpstr>PowerPoint Presentation</vt:lpstr>
      <vt:lpstr>Slide 5: Pressure Broadening – Core Formulae</vt:lpstr>
      <vt:lpstr>PowerPoint Presentation</vt:lpstr>
      <vt:lpstr>PowerPoint Presentation</vt:lpstr>
      <vt:lpstr>PowerPoint Presentation</vt:lpstr>
      <vt:lpstr>Slide 6: Pressure Broadening Numbers for the HeNe</vt:lpstr>
      <vt:lpstr>2 mbar × 100 Pa mbar−1</vt:lpstr>
      <vt:lpstr>PowerPoint Presentation</vt:lpstr>
      <vt:lpstr>PowerPoint Presentation</vt:lpstr>
      <vt:lpstr>PowerPoint Presentation</vt:lpstr>
      <vt:lpstr>PowerPoint Presentation</vt:lpstr>
      <vt:lpstr>Slide 7: Problem 3.2 – “Which Broadening Mechanism</vt:lpstr>
      <vt:lpstr>PowerPoint Presentation</vt:lpstr>
      <vt:lpstr>PowerPoint Presentation</vt:lpstr>
      <vt:lpstr>PowerPoint Presentation</vt:lpstr>
      <vt:lpstr>Step 2 – Saturation parameter</vt:lpstr>
      <vt:lpstr>PowerPoint Presentation</vt:lpstr>
      <vt:lpstr>= 2.41 × 1016 cm−3.</vt:lpstr>
      <vt:lpstr>PowerPoint Presentation</vt:lpstr>
      <vt:lpstr>Slide 9: Case (b) – Stellar Radiation Through Cold</vt:lpstr>
      <vt:lpstr>PowerPoint Presentation</vt:lpstr>
      <vt:lpstr>PowerPoint Presentation</vt:lpstr>
      <vt:lpstr>Step 5 – Dominant mechanisms</vt:lpstr>
      <vt:lpstr>PowerPoint Presentation</vt:lpstr>
      <vt:lpstr>Slide 10: Case (c) – 3.39 µm HeNe Beam in Low-Pressure</vt:lpstr>
      <vt:lpstr>PowerPoint Presentation</vt:lpstr>
      <vt:lpstr>Δνtr≈0.798ˉvπwˉv=5×104cm s−1=25kHz.</vt:lpstr>
      <vt:lpstr>PowerPoint Presentation</vt:lpstr>
      <vt:lpstr>PowerPoint Presentation</vt:lpstr>
      <vt:lpstr>PowerPoint Presentation</vt:lpstr>
      <vt:lpstr>PowerPoint Presentation</vt:lpstr>
      <vt:lpstr>Slide 11: Problem 3.3 – Lorentzian vs. Gaussian Wings of</vt:lpstr>
      <vt:lpstr>PowerPoint Presentation</vt:lpstr>
      <vt:lpstr>Slide 12: Na D Doppler Width at 500 K</vt:lpstr>
      <vt:lpstr>PowerPoint Presentation</vt:lpstr>
      <vt:lpstr>PowerPoint Presentation</vt:lpstr>
      <vt:lpstr>with 𝑥 = 𝛥𝜔c , 𝑦 =  𝛥𝜔c 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Slide 15: Problem 3.4 – Resonance Broadening of Li 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Slide 18: Problem 3.5 – Quenching Collisions Double the</vt:lpstr>
      <vt:lpstr>PowerPoint Presentation</vt:lpstr>
      <vt:lpstr>exponential</vt:lpstr>
      <vt:lpstr>PowerPoint Presentation</vt:lpstr>
      <vt:lpstr>PowerPoint Presentation</vt:lpstr>
      <vt:lpstr>PowerPoint Presentation</vt:lpstr>
      <vt:lpstr>Slide 20: Visualising Quenching vs. Radiative Decay</vt:lpstr>
      <vt:lpstr>Slide 21: Problem 3.6 – K Atoms in 10 mbar Ne Buffer</vt:lpstr>
      <vt:lpstr>PowerPoint Presentation</vt:lpstr>
      <vt:lpstr>Slide 22: Baseline Linewidths for K at 770 nm</vt:lpstr>
      <vt:lpstr>PowerPoint Presentation</vt:lpstr>
      <vt:lpstr>Slide 23: Power Broadening Thresholds</vt:lpstr>
      <vt:lpstr>PowerPoint Presentation</vt:lpstr>
      <vt:lpstr>Slide 24: Focusing for Power &gt; Doppler (10 mbar)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Online2PDF.com</dc:creator>
  <cp:lastModifiedBy>Abul Lais Abul Khair</cp:lastModifiedBy>
  <cp:revision>27</cp:revision>
  <dcterms:created xsi:type="dcterms:W3CDTF">2025-05-29T18:40:02Z</dcterms:created>
  <dcterms:modified xsi:type="dcterms:W3CDTF">2025-06-02T15:34:44Z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2025-05-29T00:00:00Z</vt:filetime>
  </property>
  <property fmtid="{D5CDD505-2E9C-101B-9397-08002B2CF9AE}" pid="3" name="LastSaved">
    <vt:filetime>2025-05-29T00:00:00Z</vt:filetime>
  </property>
</Properties>
</file>