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sldIdLst>
    <p:sldId id="558" r:id="rId2"/>
    <p:sldId id="559" r:id="rId3"/>
    <p:sldId id="560" r:id="rId4"/>
    <p:sldId id="561" r:id="rId5"/>
    <p:sldId id="562" r:id="rId6"/>
    <p:sldId id="563" r:id="rId7"/>
    <p:sldId id="564" r:id="rId8"/>
    <p:sldId id="565" r:id="rId9"/>
    <p:sldId id="566" r:id="rId10"/>
    <p:sldId id="567" r:id="rId11"/>
    <p:sldId id="568" r:id="rId12"/>
    <p:sldId id="569" r:id="rId13"/>
    <p:sldId id="570" r:id="rId14"/>
    <p:sldId id="571" r:id="rId15"/>
    <p:sldId id="572" r:id="rId16"/>
    <p:sldId id="573" r:id="rId17"/>
    <p:sldId id="574" r:id="rId18"/>
    <p:sldId id="575" r:id="rId19"/>
    <p:sldId id="576" r:id="rId20"/>
    <p:sldId id="577" r:id="rId21"/>
    <p:sldId id="578" r:id="rId22"/>
    <p:sldId id="579" r:id="rId23"/>
    <p:sldId id="580" r:id="rId24"/>
    <p:sldId id="581" r:id="rId25"/>
    <p:sldId id="582" r:id="rId26"/>
    <p:sldId id="583" r:id="rId27"/>
    <p:sldId id="584" r:id="rId28"/>
    <p:sldId id="585" r:id="rId29"/>
    <p:sldId id="586" r:id="rId30"/>
    <p:sldId id="587" r:id="rId31"/>
    <p:sldId id="588" r:id="rId32"/>
    <p:sldId id="589" r:id="rId33"/>
    <p:sldId id="590" r:id="rId34"/>
    <p:sldId id="591" r:id="rId35"/>
    <p:sldId id="592" r:id="rId36"/>
    <p:sldId id="593" r:id="rId37"/>
    <p:sldId id="594" r:id="rId38"/>
    <p:sldId id="595" r:id="rId39"/>
  </p:sldIdLst>
  <p:sldSz cx="12192000" cy="6858000"/>
  <p:notesSz cx="12192000" cy="6858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0530" autoAdjust="0"/>
    <p:restoredTop sz="94660"/>
  </p:normalViewPr>
  <p:slideViewPr>
    <p:cSldViewPr>
      <p:cViewPr>
        <p:scale>
          <a:sx n="66" d="100"/>
          <a:sy n="66" d="100"/>
        </p:scale>
        <p:origin x="76" y="2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1903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399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1" i="0" u="heavy">
                <a:solidFill>
                  <a:schemeClr val="hlink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1" i="0" u="heavy">
                <a:solidFill>
                  <a:schemeClr val="hlink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79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9/23/2025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1" i="0" u="heavy">
                <a:solidFill>
                  <a:schemeClr val="hlink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9/23/2025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9/23/2025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01700" y="933037"/>
            <a:ext cx="10388598" cy="4959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400" b="1" i="0" u="heavy">
                <a:solidFill>
                  <a:schemeClr val="hlink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09319" y="1676329"/>
            <a:ext cx="10373361" cy="42360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39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24127" y="1984888"/>
            <a:ext cx="10142220" cy="66040"/>
          </a:xfrm>
          <a:custGeom>
            <a:avLst/>
            <a:gdLst/>
            <a:ahLst/>
            <a:cxnLst/>
            <a:rect l="l" t="t" r="r" b="b"/>
            <a:pathLst>
              <a:path w="10142220" h="66039">
                <a:moveTo>
                  <a:pt x="0" y="65531"/>
                </a:moveTo>
                <a:lnTo>
                  <a:pt x="10141975" y="65531"/>
                </a:lnTo>
                <a:lnTo>
                  <a:pt x="10141975" y="0"/>
                </a:lnTo>
                <a:lnTo>
                  <a:pt x="0" y="0"/>
                </a:lnTo>
                <a:lnTo>
                  <a:pt x="0" y="65531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284981" y="3516752"/>
            <a:ext cx="9618980" cy="66040"/>
          </a:xfrm>
          <a:custGeom>
            <a:avLst/>
            <a:gdLst/>
            <a:ahLst/>
            <a:cxnLst/>
            <a:rect l="l" t="t" r="r" b="b"/>
            <a:pathLst>
              <a:path w="9618980" h="66039">
                <a:moveTo>
                  <a:pt x="0" y="65531"/>
                </a:moveTo>
                <a:lnTo>
                  <a:pt x="9618847" y="65531"/>
                </a:lnTo>
                <a:lnTo>
                  <a:pt x="9618847" y="0"/>
                </a:lnTo>
                <a:lnTo>
                  <a:pt x="0" y="0"/>
                </a:lnTo>
                <a:lnTo>
                  <a:pt x="0" y="65531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011428" y="990600"/>
            <a:ext cx="10173335" cy="4091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900" b="1" spc="-50" dirty="0">
                <a:solidFill>
                  <a:srgbClr val="0000FF"/>
                </a:solidFill>
                <a:latin typeface="Calibri"/>
                <a:cs typeface="Calibri"/>
              </a:rPr>
              <a:t>Chap</a:t>
            </a:r>
            <a:r>
              <a:rPr sz="7900" b="1" spc="-25" dirty="0">
                <a:solidFill>
                  <a:srgbClr val="0000FF"/>
                </a:solidFill>
                <a:latin typeface="Calibri"/>
                <a:cs typeface="Calibri"/>
              </a:rPr>
              <a:t>.</a:t>
            </a:r>
            <a:r>
              <a:rPr sz="7900" b="1" spc="-17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7900" b="1" spc="-40" dirty="0">
                <a:solidFill>
                  <a:srgbClr val="0000FF"/>
                </a:solidFill>
                <a:latin typeface="Calibri"/>
                <a:cs typeface="Calibri"/>
              </a:rPr>
              <a:t>3</a:t>
            </a:r>
            <a:r>
              <a:rPr sz="7900" b="1" spc="-15" dirty="0">
                <a:solidFill>
                  <a:srgbClr val="0000FF"/>
                </a:solidFill>
                <a:latin typeface="Calibri"/>
                <a:cs typeface="Calibri"/>
              </a:rPr>
              <a:t>.</a:t>
            </a:r>
            <a:r>
              <a:rPr sz="7900" b="1" spc="-40" dirty="0">
                <a:solidFill>
                  <a:srgbClr val="0000FF"/>
                </a:solidFill>
                <a:latin typeface="Calibri"/>
                <a:cs typeface="Calibri"/>
              </a:rPr>
              <a:t>5</a:t>
            </a:r>
            <a:r>
              <a:rPr sz="7900" b="1" spc="-19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7900" b="1" spc="-55" dirty="0">
                <a:solidFill>
                  <a:srgbClr val="0000FF"/>
                </a:solidFill>
                <a:latin typeface="Calibri"/>
                <a:cs typeface="Calibri"/>
              </a:rPr>
              <a:t>H</a:t>
            </a:r>
            <a:r>
              <a:rPr sz="7900" b="1" spc="-40" dirty="0">
                <a:solidFill>
                  <a:srgbClr val="0000FF"/>
                </a:solidFill>
                <a:latin typeface="Calibri"/>
                <a:cs typeface="Calibri"/>
              </a:rPr>
              <a:t>omogeneous</a:t>
            </a:r>
            <a:endParaRPr sz="7900" dirty="0">
              <a:latin typeface="Calibri"/>
              <a:cs typeface="Calibri"/>
            </a:endParaRPr>
          </a:p>
          <a:p>
            <a:pPr marL="273050" marR="273050" algn="ctr">
              <a:lnSpc>
                <a:spcPct val="127099"/>
              </a:lnSpc>
              <a:spcBef>
                <a:spcPts val="15"/>
              </a:spcBef>
            </a:pPr>
            <a:r>
              <a:rPr sz="7900" b="1" spc="-60" dirty="0">
                <a:solidFill>
                  <a:srgbClr val="0000FF"/>
                </a:solidFill>
                <a:latin typeface="Calibri"/>
                <a:cs typeface="Calibri"/>
              </a:rPr>
              <a:t>&amp;</a:t>
            </a:r>
            <a:r>
              <a:rPr sz="7900" b="1" spc="-18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7900" b="1" spc="-35" dirty="0">
                <a:solidFill>
                  <a:srgbClr val="0000FF"/>
                </a:solidFill>
                <a:latin typeface="Calibri"/>
                <a:cs typeface="Calibri"/>
              </a:rPr>
              <a:t>I</a:t>
            </a:r>
            <a:r>
              <a:rPr sz="7900" b="1" spc="-45" dirty="0">
                <a:solidFill>
                  <a:srgbClr val="0000FF"/>
                </a:solidFill>
                <a:latin typeface="Calibri"/>
                <a:cs typeface="Calibri"/>
              </a:rPr>
              <a:t>nhomogene</a:t>
            </a:r>
            <a:r>
              <a:rPr sz="7900" b="1" spc="-40" dirty="0">
                <a:solidFill>
                  <a:srgbClr val="0000FF"/>
                </a:solidFill>
                <a:latin typeface="Calibri"/>
                <a:cs typeface="Calibri"/>
              </a:rPr>
              <a:t>ou</a:t>
            </a:r>
            <a:r>
              <a:rPr sz="7900" b="1" spc="-35" dirty="0">
                <a:solidFill>
                  <a:srgbClr val="0000FF"/>
                </a:solidFill>
                <a:latin typeface="Calibri"/>
                <a:cs typeface="Calibri"/>
              </a:rPr>
              <a:t>s</a:t>
            </a:r>
            <a:r>
              <a:rPr sz="7900" b="1" spc="-20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7900" b="1" spc="-35" dirty="0">
                <a:solidFill>
                  <a:srgbClr val="0000FF"/>
                </a:solidFill>
                <a:latin typeface="Calibri"/>
                <a:cs typeface="Calibri"/>
              </a:rPr>
              <a:t>Line</a:t>
            </a:r>
            <a:r>
              <a:rPr sz="7900" b="1" spc="-2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7900" b="1" spc="-40" dirty="0">
                <a:solidFill>
                  <a:srgbClr val="0000FF"/>
                </a:solidFill>
                <a:latin typeface="Calibri"/>
                <a:cs typeface="Calibri"/>
              </a:rPr>
              <a:t>Broadening</a:t>
            </a:r>
            <a:endParaRPr sz="7900" dirty="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695943" y="5047238"/>
            <a:ext cx="4796790" cy="66040"/>
          </a:xfrm>
          <a:custGeom>
            <a:avLst/>
            <a:gdLst/>
            <a:ahLst/>
            <a:cxnLst/>
            <a:rect l="l" t="t" r="r" b="b"/>
            <a:pathLst>
              <a:path w="4796790" h="66039">
                <a:moveTo>
                  <a:pt x="0" y="65531"/>
                </a:moveTo>
                <a:lnTo>
                  <a:pt x="4796667" y="65531"/>
                </a:lnTo>
                <a:lnTo>
                  <a:pt x="4796667" y="0"/>
                </a:lnTo>
                <a:lnTo>
                  <a:pt x="0" y="0"/>
                </a:lnTo>
                <a:lnTo>
                  <a:pt x="0" y="65531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9622" rIns="0" bIns="0" rtlCol="0">
            <a:spAutoFit/>
          </a:bodyPr>
          <a:lstStyle/>
          <a:p>
            <a:pPr marL="2150745">
              <a:lnSpc>
                <a:spcPct val="100000"/>
              </a:lnSpc>
            </a:pPr>
            <a:r>
              <a:rPr spc="-15" dirty="0"/>
              <a:t>Sl</a:t>
            </a:r>
            <a:r>
              <a:rPr spc="-5" dirty="0"/>
              <a:t>i</a:t>
            </a:r>
            <a:r>
              <a:rPr spc="-20" dirty="0"/>
              <a:t>de</a:t>
            </a:r>
            <a:r>
              <a:rPr dirty="0"/>
              <a:t> </a:t>
            </a:r>
            <a:r>
              <a:rPr spc="-15" dirty="0"/>
              <a:t>4:</a:t>
            </a:r>
            <a:r>
              <a:rPr spc="-20" dirty="0"/>
              <a:t> The</a:t>
            </a:r>
            <a:r>
              <a:rPr spc="-15" dirty="0"/>
              <a:t> Lor</a:t>
            </a:r>
            <a:r>
              <a:rPr spc="-10" dirty="0"/>
              <a:t>e</a:t>
            </a:r>
            <a:r>
              <a:rPr spc="-15" dirty="0"/>
              <a:t>ntz</a:t>
            </a:r>
            <a:r>
              <a:rPr spc="-5" dirty="0"/>
              <a:t>i</a:t>
            </a:r>
            <a:r>
              <a:rPr spc="-20" dirty="0"/>
              <a:t>an</a:t>
            </a:r>
            <a:r>
              <a:rPr spc="-15" dirty="0"/>
              <a:t> Line </a:t>
            </a:r>
            <a:r>
              <a:rPr spc="-20" dirty="0"/>
              <a:t>Sh</a:t>
            </a:r>
            <a:r>
              <a:rPr spc="-10" dirty="0"/>
              <a:t>a</a:t>
            </a:r>
            <a:r>
              <a:rPr spc="-20" dirty="0"/>
              <a:t>pe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88331" rIns="0" bIns="0" rtlCol="0">
            <a:spAutoFit/>
          </a:bodyPr>
          <a:lstStyle/>
          <a:p>
            <a:pPr marL="3284854">
              <a:lnSpc>
                <a:spcPct val="100000"/>
              </a:lnSpc>
            </a:pP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Statement</a:t>
            </a:r>
            <a:r>
              <a:rPr sz="3000" b="1" u="heavy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3000" b="1" u="heavy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spc="-10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3000" b="1" u="heavy" dirty="0">
                <a:solidFill>
                  <a:srgbClr val="FF0000"/>
                </a:solidFill>
                <a:latin typeface="Calibri"/>
                <a:cs typeface="Calibri"/>
              </a:rPr>
              <a:t>he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spc="-25" dirty="0">
                <a:solidFill>
                  <a:srgbClr val="FF0000"/>
                </a:solidFill>
                <a:latin typeface="Calibri"/>
                <a:cs typeface="Calibri"/>
              </a:rPr>
              <a:t>Mo</a:t>
            </a:r>
            <a:r>
              <a:rPr sz="3000" b="1" u="heavy" spc="-30" dirty="0">
                <a:solidFill>
                  <a:srgbClr val="FF0000"/>
                </a:solidFill>
                <a:latin typeface="Calibri"/>
                <a:cs typeface="Calibri"/>
              </a:rPr>
              <a:t>d</a:t>
            </a:r>
            <a:r>
              <a:rPr sz="3000" b="1" u="heavy" spc="-5" dirty="0">
                <a:solidFill>
                  <a:srgbClr val="FF0000"/>
                </a:solidFill>
                <a:latin typeface="Calibri"/>
                <a:cs typeface="Calibri"/>
              </a:rPr>
              <a:t>el</a:t>
            </a:r>
            <a:endParaRPr sz="3000" dirty="0">
              <a:latin typeface="Calibri"/>
              <a:cs typeface="Calibri"/>
            </a:endParaRPr>
          </a:p>
          <a:p>
            <a:pPr marL="5080" marR="5080">
              <a:lnSpc>
                <a:spcPct val="127099"/>
              </a:lnSpc>
              <a:spcBef>
                <a:spcPts val="980"/>
              </a:spcBef>
            </a:pPr>
            <a:r>
              <a:rPr i="1" spc="-20" dirty="0">
                <a:latin typeface="Calibri"/>
                <a:cs typeface="Calibri"/>
              </a:rPr>
              <a:t>Fo</a:t>
            </a:r>
            <a:r>
              <a:rPr i="1" spc="-10" dirty="0">
                <a:latin typeface="Calibri"/>
                <a:cs typeface="Calibri"/>
              </a:rPr>
              <a:t>r</a:t>
            </a:r>
            <a:r>
              <a:rPr i="1" spc="170" dirty="0">
                <a:latin typeface="Times New Roman"/>
                <a:cs typeface="Times New Roman"/>
              </a:rPr>
              <a:t> </a:t>
            </a:r>
            <a:r>
              <a:rPr i="1" spc="-20" dirty="0">
                <a:latin typeface="Calibri"/>
                <a:cs typeface="Calibri"/>
              </a:rPr>
              <a:t>h</a:t>
            </a:r>
            <a:r>
              <a:rPr i="1" spc="-10" dirty="0">
                <a:latin typeface="Calibri"/>
                <a:cs typeface="Calibri"/>
              </a:rPr>
              <a:t>o</a:t>
            </a:r>
            <a:r>
              <a:rPr i="1" spc="-15" dirty="0">
                <a:latin typeface="Calibri"/>
                <a:cs typeface="Calibri"/>
              </a:rPr>
              <a:t>mogeneous</a:t>
            </a:r>
            <a:r>
              <a:rPr i="1" spc="165" dirty="0">
                <a:latin typeface="Times New Roman"/>
                <a:cs typeface="Times New Roman"/>
              </a:rPr>
              <a:t> </a:t>
            </a:r>
            <a:r>
              <a:rPr i="1" spc="-20" dirty="0">
                <a:latin typeface="Calibri"/>
                <a:cs typeface="Calibri"/>
              </a:rPr>
              <a:t>br</a:t>
            </a:r>
            <a:r>
              <a:rPr i="1" spc="-10" dirty="0">
                <a:latin typeface="Calibri"/>
                <a:cs typeface="Calibri"/>
              </a:rPr>
              <a:t>o</a:t>
            </a:r>
            <a:r>
              <a:rPr i="1" spc="-20" dirty="0">
                <a:latin typeface="Calibri"/>
                <a:cs typeface="Calibri"/>
              </a:rPr>
              <a:t>aden</a:t>
            </a:r>
            <a:r>
              <a:rPr i="1" spc="-5" dirty="0">
                <a:latin typeface="Calibri"/>
                <a:cs typeface="Calibri"/>
              </a:rPr>
              <a:t>i</a:t>
            </a:r>
            <a:r>
              <a:rPr i="1" spc="-20" dirty="0">
                <a:latin typeface="Calibri"/>
                <a:cs typeface="Calibri"/>
              </a:rPr>
              <a:t>n</a:t>
            </a:r>
            <a:r>
              <a:rPr i="1" spc="-15" dirty="0">
                <a:latin typeface="Calibri"/>
                <a:cs typeface="Calibri"/>
              </a:rPr>
              <a:t>g</a:t>
            </a:r>
            <a:r>
              <a:rPr i="1" spc="165" dirty="0">
                <a:latin typeface="Times New Roman"/>
                <a:cs typeface="Times New Roman"/>
              </a:rPr>
              <a:t> </a:t>
            </a:r>
            <a:r>
              <a:rPr i="1" spc="-15" dirty="0">
                <a:latin typeface="Calibri"/>
                <a:cs typeface="Calibri"/>
              </a:rPr>
              <a:t>cau</a:t>
            </a:r>
            <a:r>
              <a:rPr i="1" spc="-10" dirty="0">
                <a:latin typeface="Calibri"/>
                <a:cs typeface="Calibri"/>
              </a:rPr>
              <a:t>s</a:t>
            </a:r>
            <a:r>
              <a:rPr i="1" spc="-15" dirty="0">
                <a:latin typeface="Calibri"/>
                <a:cs typeface="Calibri"/>
              </a:rPr>
              <a:t>ed</a:t>
            </a:r>
            <a:r>
              <a:rPr i="1" spc="155" dirty="0">
                <a:latin typeface="Times New Roman"/>
                <a:cs typeface="Times New Roman"/>
              </a:rPr>
              <a:t> </a:t>
            </a:r>
            <a:r>
              <a:rPr i="1" spc="-20" dirty="0">
                <a:latin typeface="Calibri"/>
                <a:cs typeface="Calibri"/>
              </a:rPr>
              <a:t>pure</a:t>
            </a:r>
            <a:r>
              <a:rPr i="1" spc="-10" dirty="0">
                <a:latin typeface="Calibri"/>
                <a:cs typeface="Calibri"/>
              </a:rPr>
              <a:t>ly</a:t>
            </a:r>
            <a:r>
              <a:rPr i="1" spc="165" dirty="0">
                <a:latin typeface="Times New Roman"/>
                <a:cs typeface="Times New Roman"/>
              </a:rPr>
              <a:t> </a:t>
            </a:r>
            <a:r>
              <a:rPr i="1" spc="-20" dirty="0">
                <a:latin typeface="Calibri"/>
                <a:cs typeface="Calibri"/>
              </a:rPr>
              <a:t>b</a:t>
            </a:r>
            <a:r>
              <a:rPr i="1" spc="-15" dirty="0">
                <a:latin typeface="Calibri"/>
                <a:cs typeface="Calibri"/>
              </a:rPr>
              <a:t>y</a:t>
            </a:r>
            <a:r>
              <a:rPr i="1" spc="160" dirty="0">
                <a:latin typeface="Times New Roman"/>
                <a:cs typeface="Times New Roman"/>
              </a:rPr>
              <a:t> </a:t>
            </a:r>
            <a:r>
              <a:rPr i="1" spc="-5" dirty="0">
                <a:latin typeface="Calibri"/>
                <a:cs typeface="Calibri"/>
              </a:rPr>
              <a:t>t</a:t>
            </a:r>
            <a:r>
              <a:rPr i="1" spc="-20" dirty="0">
                <a:latin typeface="Calibri"/>
                <a:cs typeface="Calibri"/>
              </a:rPr>
              <a:t>h</a:t>
            </a:r>
            <a:r>
              <a:rPr i="1" spc="-15" dirty="0">
                <a:latin typeface="Calibri"/>
                <a:cs typeface="Calibri"/>
              </a:rPr>
              <a:t>e</a:t>
            </a:r>
            <a:r>
              <a:rPr i="1" spc="160" dirty="0">
                <a:latin typeface="Times New Roman"/>
                <a:cs typeface="Times New Roman"/>
              </a:rPr>
              <a:t> </a:t>
            </a:r>
            <a:r>
              <a:rPr i="1" spc="-15" dirty="0">
                <a:latin typeface="Calibri"/>
                <a:cs typeface="Calibri"/>
              </a:rPr>
              <a:t>f</a:t>
            </a:r>
            <a:r>
              <a:rPr i="1" spc="-10" dirty="0">
                <a:latin typeface="Calibri"/>
                <a:cs typeface="Calibri"/>
              </a:rPr>
              <a:t>i</a:t>
            </a:r>
            <a:r>
              <a:rPr i="1" spc="-20" dirty="0">
                <a:latin typeface="Calibri"/>
                <a:cs typeface="Calibri"/>
              </a:rPr>
              <a:t>n</a:t>
            </a:r>
            <a:r>
              <a:rPr i="1" spc="-5" dirty="0">
                <a:latin typeface="Calibri"/>
                <a:cs typeface="Calibri"/>
              </a:rPr>
              <a:t>i</a:t>
            </a:r>
            <a:r>
              <a:rPr i="1" spc="-15" dirty="0">
                <a:latin typeface="Calibri"/>
                <a:cs typeface="Calibri"/>
              </a:rPr>
              <a:t>te</a:t>
            </a:r>
            <a:r>
              <a:rPr i="1" spc="155" dirty="0">
                <a:latin typeface="Times New Roman"/>
                <a:cs typeface="Times New Roman"/>
              </a:rPr>
              <a:t> </a:t>
            </a:r>
            <a:r>
              <a:rPr i="1" spc="-15" dirty="0">
                <a:latin typeface="Calibri"/>
                <a:cs typeface="Calibri"/>
              </a:rPr>
              <a:t>e</a:t>
            </a:r>
            <a:r>
              <a:rPr i="1" spc="-10" dirty="0">
                <a:latin typeface="Calibri"/>
                <a:cs typeface="Calibri"/>
              </a:rPr>
              <a:t>x</a:t>
            </a:r>
            <a:r>
              <a:rPr i="1" spc="-15" dirty="0">
                <a:latin typeface="Calibri"/>
                <a:cs typeface="Calibri"/>
              </a:rPr>
              <a:t>cite</a:t>
            </a:r>
            <a:r>
              <a:rPr i="1" spc="50" dirty="0">
                <a:latin typeface="Calibri"/>
                <a:cs typeface="Calibri"/>
              </a:rPr>
              <a:t>d</a:t>
            </a:r>
            <a:r>
              <a:rPr i="1" spc="-20" dirty="0">
                <a:latin typeface="Calibri"/>
                <a:cs typeface="Calibri"/>
              </a:rPr>
              <a:t>-sta</a:t>
            </a:r>
            <a:r>
              <a:rPr i="1" dirty="0">
                <a:latin typeface="Calibri"/>
                <a:cs typeface="Calibri"/>
              </a:rPr>
              <a:t>t</a:t>
            </a:r>
            <a:r>
              <a:rPr i="1" spc="-15" dirty="0">
                <a:latin typeface="Calibri"/>
                <a:cs typeface="Calibri"/>
              </a:rPr>
              <a:t>e</a:t>
            </a:r>
            <a:r>
              <a:rPr i="1" spc="-10" dirty="0">
                <a:latin typeface="Times New Roman"/>
                <a:cs typeface="Times New Roman"/>
              </a:rPr>
              <a:t> </a:t>
            </a:r>
            <a:r>
              <a:rPr i="1" dirty="0">
                <a:latin typeface="Calibri"/>
                <a:cs typeface="Calibri"/>
              </a:rPr>
              <a:t>l</a:t>
            </a:r>
            <a:r>
              <a:rPr i="1" spc="5" dirty="0">
                <a:latin typeface="Calibri"/>
                <a:cs typeface="Calibri"/>
              </a:rPr>
              <a:t>i</a:t>
            </a:r>
            <a:r>
              <a:rPr i="1" spc="-20" dirty="0">
                <a:latin typeface="Calibri"/>
                <a:cs typeface="Calibri"/>
              </a:rPr>
              <a:t>fet</a:t>
            </a:r>
            <a:r>
              <a:rPr i="1" spc="-15" dirty="0">
                <a:latin typeface="Calibri"/>
                <a:cs typeface="Calibri"/>
              </a:rPr>
              <a:t>ime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090542" y="3616403"/>
            <a:ext cx="1225297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200" spc="-509" baseline="-2976" dirty="0">
                <a:latin typeface="Cambria Math"/>
                <a:cs typeface="Cambria Math"/>
              </a:rPr>
              <a:t>𝑃</a:t>
            </a:r>
            <a:r>
              <a:rPr sz="3000" spc="300" baseline="-19444" dirty="0">
                <a:latin typeface="Cambria Math"/>
                <a:cs typeface="Cambria Math"/>
              </a:rPr>
              <a:t>𝑖𝑘</a:t>
            </a:r>
            <a:r>
              <a:rPr sz="3000" spc="-397" baseline="-19444" dirty="0">
                <a:latin typeface="Cambria Math"/>
                <a:cs typeface="Cambria Math"/>
              </a:rPr>
              <a:t> </a:t>
            </a:r>
            <a:r>
              <a:rPr sz="2800" spc="-15" dirty="0">
                <a:latin typeface="Cambria Math"/>
                <a:cs typeface="Cambria Math"/>
              </a:rPr>
              <a:t>(</a:t>
            </a:r>
            <a:r>
              <a:rPr sz="4200" spc="37" baseline="-2976" dirty="0">
                <a:latin typeface="Cambria Math"/>
                <a:cs typeface="Cambria Math"/>
              </a:rPr>
              <a:t>𝜔</a:t>
            </a:r>
            <a:r>
              <a:rPr sz="2800" spc="-15" dirty="0">
                <a:latin typeface="Cambria Math"/>
                <a:cs typeface="Cambria Math"/>
              </a:rPr>
              <a:t>)</a:t>
            </a:r>
            <a:endParaRPr sz="2800" dirty="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15839" y="3616403"/>
            <a:ext cx="6876161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495300" algn="l"/>
                <a:tab pos="1106805" algn="l"/>
              </a:tabLst>
            </a:pPr>
            <a:r>
              <a:rPr sz="2800" spc="-25" dirty="0">
                <a:latin typeface="Cambria Math"/>
                <a:cs typeface="Cambria Math"/>
              </a:rPr>
              <a:t>=	𝐴</a:t>
            </a:r>
            <a:r>
              <a:rPr sz="3000" spc="300" baseline="-16666" dirty="0">
                <a:latin typeface="Cambria Math"/>
                <a:cs typeface="Cambria Math"/>
              </a:rPr>
              <a:t>𝑖𝑘</a:t>
            </a:r>
            <a:r>
              <a:rPr sz="3000" baseline="-16666" dirty="0">
                <a:latin typeface="Cambria Math"/>
                <a:cs typeface="Cambria Math"/>
              </a:rPr>
              <a:t>	</a:t>
            </a:r>
            <a:r>
              <a:rPr sz="2800" spc="-30" dirty="0">
                <a:latin typeface="Cambria Math"/>
                <a:cs typeface="Cambria Math"/>
              </a:rPr>
              <a:t>𝐿</a:t>
            </a:r>
            <a:r>
              <a:rPr sz="4200" spc="-37" baseline="2976" dirty="0">
                <a:latin typeface="Cambria Math"/>
                <a:cs typeface="Cambria Math"/>
              </a:rPr>
              <a:t>(</a:t>
            </a:r>
            <a:r>
              <a:rPr sz="2800" spc="-30" dirty="0">
                <a:latin typeface="Cambria Math"/>
                <a:cs typeface="Cambria Math"/>
              </a:rPr>
              <a:t>𝜔</a:t>
            </a:r>
            <a:r>
              <a:rPr sz="2800" spc="6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−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35" dirty="0">
                <a:latin typeface="Cambria Math"/>
                <a:cs typeface="Cambria Math"/>
              </a:rPr>
              <a:t>𝜔</a:t>
            </a:r>
            <a:r>
              <a:rPr sz="3000" spc="232" baseline="-16666" dirty="0">
                <a:latin typeface="Cambria Math"/>
                <a:cs typeface="Cambria Math"/>
              </a:rPr>
              <a:t>0</a:t>
            </a:r>
            <a:r>
              <a:rPr sz="4200" spc="-22" baseline="2976" dirty="0">
                <a:latin typeface="Cambria Math"/>
                <a:cs typeface="Cambria Math"/>
              </a:rPr>
              <a:t>)</a:t>
            </a:r>
            <a:r>
              <a:rPr lang="en-US" sz="4200" spc="-22" baseline="2976" dirty="0">
                <a:latin typeface="Cambria Math"/>
                <a:cs typeface="Cambria Math"/>
              </a:rPr>
              <a:t> 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lang="en-US" sz="2800" spc="-10" dirty="0">
                <a:latin typeface="Cambria Math"/>
                <a:cs typeface="Cambria Math"/>
              </a:rPr>
              <a:t> L = line shape = g(</a:t>
            </a:r>
            <a:r>
              <a:rPr lang="en-US" sz="2800" spc="-10" dirty="0">
                <a:latin typeface="Cambria Math"/>
                <a:cs typeface="Cambria Math"/>
                <a:sym typeface="Symbol" panose="05050102010706020507" pitchFamily="18" charset="2"/>
              </a:rPr>
              <a:t></a:t>
            </a:r>
            <a:r>
              <a:rPr lang="en-US" sz="2800" spc="-10" dirty="0">
                <a:latin typeface="Cambria Math"/>
                <a:cs typeface="Cambria Math"/>
              </a:rPr>
              <a:t>)</a:t>
            </a:r>
            <a:endParaRPr sz="2800" dirty="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01700" y="4283580"/>
            <a:ext cx="10170160" cy="11150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01975">
              <a:lnSpc>
                <a:spcPct val="100000"/>
              </a:lnSpc>
            </a:pPr>
            <a:r>
              <a:rPr sz="3000" b="1" u="heavy" spc="-5" dirty="0">
                <a:solidFill>
                  <a:srgbClr val="FF0000"/>
                </a:solidFill>
                <a:latin typeface="Calibri"/>
                <a:cs typeface="Calibri"/>
              </a:rPr>
              <a:t>Co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m</a:t>
            </a:r>
            <a:r>
              <a:rPr sz="3000" b="1" u="heavy" spc="-20" dirty="0">
                <a:solidFill>
                  <a:srgbClr val="FF0000"/>
                </a:solidFill>
                <a:latin typeface="Calibri"/>
                <a:cs typeface="Calibri"/>
              </a:rPr>
              <a:t>pon</a:t>
            </a:r>
            <a:r>
              <a:rPr sz="3000" b="1" u="heavy" spc="-5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nts</a:t>
            </a:r>
            <a:r>
              <a:rPr sz="3000" b="1" u="heavy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spc="-25" dirty="0">
                <a:solidFill>
                  <a:srgbClr val="FF0000"/>
                </a:solidFill>
                <a:latin typeface="Calibri"/>
                <a:cs typeface="Calibri"/>
              </a:rPr>
              <a:t>&amp;</a:t>
            </a:r>
            <a:r>
              <a:rPr sz="3000" b="1" u="heavy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spc="-5" dirty="0">
                <a:solidFill>
                  <a:srgbClr val="FF0000"/>
                </a:solidFill>
                <a:latin typeface="Calibri"/>
                <a:cs typeface="Calibri"/>
              </a:rPr>
              <a:t>Def</a:t>
            </a:r>
            <a:r>
              <a:rPr sz="3000" b="1" u="heavy" spc="-10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nit</a:t>
            </a:r>
            <a:r>
              <a:rPr sz="3000" b="1" u="heavy" spc="-25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ons</a:t>
            </a:r>
            <a:endParaRPr sz="3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905"/>
              </a:spcBef>
            </a:pPr>
            <a:r>
              <a:rPr sz="2800" spc="-15" dirty="0">
                <a:latin typeface="Calibri"/>
                <a:cs typeface="Calibri"/>
              </a:rPr>
              <a:t>1.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𝐴</a:t>
            </a:r>
            <a:r>
              <a:rPr sz="3000" spc="300" baseline="-16666" dirty="0">
                <a:latin typeface="Cambria Math"/>
                <a:cs typeface="Cambria Math"/>
              </a:rPr>
              <a:t>𝑖𝑘</a:t>
            </a:r>
            <a:r>
              <a:rPr sz="3000" baseline="-16666" dirty="0">
                <a:latin typeface="Cambria Math"/>
                <a:cs typeface="Cambria Math"/>
              </a:rPr>
              <a:t> </a:t>
            </a:r>
            <a:r>
              <a:rPr sz="3000" spc="-120" baseline="-16666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libri"/>
                <a:cs typeface="Calibri"/>
              </a:rPr>
              <a:t>—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E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nste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mbria Math"/>
                <a:cs typeface="Cambria Math"/>
              </a:rPr>
              <a:t>𝐴</a:t>
            </a:r>
            <a:r>
              <a:rPr sz="2800" spc="-15" dirty="0">
                <a:latin typeface="Calibri"/>
                <a:cs typeface="Calibri"/>
              </a:rPr>
              <a:t>-coeff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c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ent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(</a:t>
            </a:r>
            <a:r>
              <a:rPr sz="2800" spc="-10" dirty="0">
                <a:latin typeface="Calibri"/>
                <a:cs typeface="Calibri"/>
              </a:rPr>
              <a:t>s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225" baseline="29166" dirty="0">
                <a:latin typeface="Cambria Math"/>
                <a:cs typeface="Cambria Math"/>
              </a:rPr>
              <a:t>1</a:t>
            </a:r>
            <a:r>
              <a:rPr sz="2800" spc="-15" dirty="0">
                <a:latin typeface="Calibri"/>
                <a:cs typeface="Calibri"/>
              </a:rPr>
              <a:t>)</a:t>
            </a:r>
            <a:r>
              <a:rPr sz="2800" spc="-10" dirty="0">
                <a:latin typeface="Calibri"/>
                <a:cs typeface="Calibri"/>
              </a:rPr>
              <a:t>;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tota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spont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neou</a:t>
            </a:r>
            <a:r>
              <a:rPr sz="2800" spc="0" dirty="0">
                <a:latin typeface="Calibri"/>
                <a:cs typeface="Calibri"/>
              </a:rPr>
              <a:t>s</a:t>
            </a:r>
            <a:r>
              <a:rPr sz="2800" spc="-15" dirty="0">
                <a:latin typeface="Calibri"/>
                <a:cs typeface="Calibri"/>
              </a:rPr>
              <a:t>-</a:t>
            </a:r>
            <a:r>
              <a:rPr sz="2800" spc="-10" dirty="0">
                <a:latin typeface="Calibri"/>
                <a:cs typeface="Calibri"/>
              </a:rPr>
              <a:t>e</a:t>
            </a:r>
            <a:r>
              <a:rPr sz="2800" spc="-15" dirty="0">
                <a:latin typeface="Calibri"/>
                <a:cs typeface="Calibri"/>
              </a:rPr>
              <a:t>mi</a:t>
            </a:r>
            <a:r>
              <a:rPr sz="2800" spc="-20" dirty="0">
                <a:latin typeface="Calibri"/>
                <a:cs typeface="Calibri"/>
              </a:rPr>
              <a:t>ss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-15" dirty="0">
                <a:latin typeface="Calibri"/>
                <a:cs typeface="Calibri"/>
              </a:rPr>
              <a:t>te.</a:t>
            </a:r>
            <a:endParaRPr sz="2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963998"/>
            <a:ext cx="6616065" cy="431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15" dirty="0">
                <a:latin typeface="Calibri"/>
                <a:cs typeface="Calibri"/>
              </a:rPr>
              <a:t>2.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35" dirty="0">
                <a:latin typeface="Cambria Math"/>
                <a:cs typeface="Cambria Math"/>
              </a:rPr>
              <a:t>𝜔</a:t>
            </a:r>
            <a:r>
              <a:rPr sz="3000" spc="60" baseline="-16666" dirty="0">
                <a:latin typeface="Cambria Math"/>
                <a:cs typeface="Cambria Math"/>
              </a:rPr>
              <a:t>0</a:t>
            </a:r>
            <a:r>
              <a:rPr sz="3000" baseline="-16666" dirty="0">
                <a:latin typeface="Cambria Math"/>
                <a:cs typeface="Cambria Math"/>
              </a:rPr>
              <a:t> </a:t>
            </a:r>
            <a:r>
              <a:rPr sz="3000" spc="-202" baseline="-16666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libri"/>
                <a:cs typeface="Calibri"/>
              </a:rPr>
              <a:t>—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Centra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libri"/>
                <a:cs typeface="Calibri"/>
              </a:rPr>
              <a:t>(</a:t>
            </a:r>
            <a:r>
              <a:rPr sz="2800" spc="-15" dirty="0">
                <a:latin typeface="Calibri"/>
                <a:cs typeface="Calibri"/>
              </a:rPr>
              <a:t>resonant)</a:t>
            </a:r>
            <a:r>
              <a:rPr sz="2800" spc="-9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angul</a:t>
            </a:r>
            <a:r>
              <a:rPr sz="2800" spc="-10" dirty="0">
                <a:latin typeface="Calibri"/>
                <a:cs typeface="Calibri"/>
              </a:rPr>
              <a:t>ar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frequ</a:t>
            </a:r>
            <a:r>
              <a:rPr sz="2800" spc="-5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ncy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969891" y="1842204"/>
            <a:ext cx="927735" cy="431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649605" algn="l"/>
              </a:tabLst>
            </a:pPr>
            <a:r>
              <a:rPr sz="2800" spc="-35" dirty="0">
                <a:latin typeface="Cambria Math"/>
                <a:cs typeface="Cambria Math"/>
              </a:rPr>
              <a:t>𝜔</a:t>
            </a:r>
            <a:r>
              <a:rPr sz="3000" spc="60" baseline="-16666" dirty="0">
                <a:latin typeface="Cambria Math"/>
                <a:cs typeface="Cambria Math"/>
              </a:rPr>
              <a:t>0</a:t>
            </a:r>
            <a:r>
              <a:rPr sz="3000" baseline="-16666" dirty="0">
                <a:latin typeface="Cambria Math"/>
                <a:cs typeface="Cambria Math"/>
              </a:rPr>
              <a:t>	</a:t>
            </a:r>
            <a:r>
              <a:rPr sz="2800" spc="-25" dirty="0">
                <a:latin typeface="Cambria Math"/>
                <a:cs typeface="Cambria Math"/>
              </a:rPr>
              <a:t>=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090032" y="1572074"/>
            <a:ext cx="1042669" cy="4387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180" dirty="0">
                <a:latin typeface="Cambria Math"/>
                <a:cs typeface="Cambria Math"/>
              </a:rPr>
              <a:t>𝐸</a:t>
            </a:r>
            <a:r>
              <a:rPr sz="3000" baseline="-16666" dirty="0">
                <a:latin typeface="Calibri"/>
                <a:cs typeface="Calibri"/>
              </a:rPr>
              <a:t>k </a:t>
            </a:r>
            <a:r>
              <a:rPr sz="3000" spc="-262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−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185" dirty="0">
                <a:latin typeface="Cambria Math"/>
                <a:cs typeface="Cambria Math"/>
              </a:rPr>
              <a:t>𝐸</a:t>
            </a:r>
            <a:r>
              <a:rPr sz="3000" baseline="-16666" dirty="0">
                <a:latin typeface="Calibri"/>
                <a:cs typeface="Calibri"/>
              </a:rPr>
              <a:t>i</a:t>
            </a:r>
            <a:endParaRPr sz="3000" baseline="-16666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501774" y="2081472"/>
            <a:ext cx="23431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0" dirty="0">
                <a:latin typeface="Cambria Math"/>
                <a:cs typeface="Cambria Math"/>
              </a:rPr>
              <a:t>ℏ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102736" y="2029846"/>
            <a:ext cx="1033780" cy="0"/>
          </a:xfrm>
          <a:custGeom>
            <a:avLst/>
            <a:gdLst/>
            <a:ahLst/>
            <a:cxnLst/>
            <a:rect l="l" t="t" r="r" b="b"/>
            <a:pathLst>
              <a:path w="1033779">
                <a:moveTo>
                  <a:pt x="0" y="0"/>
                </a:moveTo>
                <a:lnTo>
                  <a:pt x="1033582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123562" y="1842204"/>
            <a:ext cx="9842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01700" y="2622492"/>
            <a:ext cx="5089525" cy="4076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15" dirty="0">
                <a:latin typeface="Calibri"/>
                <a:cs typeface="Calibri"/>
              </a:rPr>
              <a:t>3.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𝐿</a:t>
            </a:r>
            <a:r>
              <a:rPr sz="4200" spc="-22" baseline="2976" dirty="0">
                <a:latin typeface="Cambria Math"/>
                <a:cs typeface="Cambria Math"/>
              </a:rPr>
              <a:t>(</a:t>
            </a:r>
            <a:r>
              <a:rPr sz="2800" spc="-30" dirty="0">
                <a:latin typeface="Cambria Math"/>
                <a:cs typeface="Cambria Math"/>
              </a:rPr>
              <a:t>𝛥</a:t>
            </a:r>
            <a:r>
              <a:rPr sz="2800" spc="25" dirty="0">
                <a:latin typeface="Cambria Math"/>
                <a:cs typeface="Cambria Math"/>
              </a:rPr>
              <a:t>𝜔</a:t>
            </a:r>
            <a:r>
              <a:rPr sz="4200" spc="-22" baseline="2976" dirty="0">
                <a:latin typeface="Cambria Math"/>
                <a:cs typeface="Cambria Math"/>
              </a:rPr>
              <a:t>)</a:t>
            </a:r>
            <a:r>
              <a:rPr sz="4200" spc="30" baseline="2976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libri"/>
                <a:cs typeface="Calibri"/>
              </a:rPr>
              <a:t>—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Normal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se</a:t>
            </a:r>
            <a:r>
              <a:rPr sz="2800" spc="-15" dirty="0">
                <a:latin typeface="Calibri"/>
                <a:cs typeface="Calibri"/>
              </a:rPr>
              <a:t>d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Lorentz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an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316351" y="3729349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7931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1D37277A-0D97-8C7B-922B-3334E8B351BA}"/>
              </a:ext>
            </a:extLst>
          </p:cNvPr>
          <p:cNvGrpSpPr/>
          <p:nvPr/>
        </p:nvGrpSpPr>
        <p:grpSpPr>
          <a:xfrm>
            <a:off x="3634484" y="3256731"/>
            <a:ext cx="5204715" cy="1345450"/>
            <a:chOff x="3634485" y="3256731"/>
            <a:chExt cx="5204714" cy="1345450"/>
          </a:xfrm>
        </p:grpSpPr>
        <p:sp>
          <p:nvSpPr>
            <p:cNvPr id="9" name="object 9"/>
            <p:cNvSpPr txBox="1"/>
            <p:nvPr/>
          </p:nvSpPr>
          <p:spPr>
            <a:xfrm>
              <a:off x="3634485" y="3524963"/>
              <a:ext cx="1477010" cy="107721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tabLst>
                  <a:tab pos="1198245" algn="l"/>
                </a:tabLst>
              </a:pPr>
              <a:r>
                <a:rPr sz="2800" spc="-30" dirty="0">
                  <a:latin typeface="Cambria Math"/>
                  <a:cs typeface="Cambria Math"/>
                </a:rPr>
                <a:t>𝐿</a:t>
              </a:r>
              <a:r>
                <a:rPr sz="4200" spc="-22" baseline="2976" dirty="0">
                  <a:latin typeface="Cambria Math"/>
                  <a:cs typeface="Cambria Math"/>
                </a:rPr>
                <a:t>(</a:t>
              </a:r>
              <a:r>
                <a:rPr sz="2800" spc="-30" dirty="0">
                  <a:latin typeface="Cambria Math"/>
                  <a:cs typeface="Cambria Math"/>
                </a:rPr>
                <a:t>𝛥</a:t>
              </a:r>
              <a:r>
                <a:rPr sz="2800" spc="25" dirty="0">
                  <a:latin typeface="Cambria Math"/>
                  <a:cs typeface="Cambria Math"/>
                </a:rPr>
                <a:t>𝜔</a:t>
              </a:r>
              <a:r>
                <a:rPr sz="4200" spc="-22" baseline="2976" dirty="0">
                  <a:latin typeface="Cambria Math"/>
                  <a:cs typeface="Cambria Math"/>
                </a:rPr>
                <a:t>)</a:t>
              </a:r>
              <a:r>
                <a:rPr lang="en-US" sz="4200" spc="-22" baseline="2976" dirty="0">
                  <a:latin typeface="Cambria Math"/>
                  <a:cs typeface="Cambria Math"/>
                </a:rPr>
                <a:t>=</a:t>
              </a:r>
              <a:r>
                <a:rPr sz="4200" baseline="2976" dirty="0">
                  <a:latin typeface="Cambria Math"/>
                  <a:cs typeface="Cambria Math"/>
                </a:rPr>
                <a:t>	</a:t>
              </a:r>
              <a:endParaRPr sz="2800" dirty="0">
                <a:latin typeface="Cambria Math"/>
                <a:cs typeface="Cambria Math"/>
              </a:endParaRPr>
            </a:p>
          </p:txBody>
        </p:sp>
        <p:sp>
          <p:nvSpPr>
            <p:cNvPr id="10" name="object 10"/>
            <p:cNvSpPr txBox="1"/>
            <p:nvPr/>
          </p:nvSpPr>
          <p:spPr>
            <a:xfrm>
              <a:off x="5314315" y="3271978"/>
              <a:ext cx="222250" cy="381000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sz="2800" spc="-20" dirty="0">
                  <a:latin typeface="Cambria Math"/>
                  <a:cs typeface="Cambria Math"/>
                </a:rPr>
                <a:t>1</a:t>
              </a:r>
              <a:endParaRPr sz="2800">
                <a:latin typeface="Cambria Math"/>
                <a:cs typeface="Cambria Math"/>
              </a:endParaRPr>
            </a:p>
          </p:txBody>
        </p:sp>
        <p:sp>
          <p:nvSpPr>
            <p:cNvPr id="12" name="object 12"/>
            <p:cNvSpPr txBox="1"/>
            <p:nvPr/>
          </p:nvSpPr>
          <p:spPr>
            <a:xfrm>
              <a:off x="5303646" y="3752566"/>
              <a:ext cx="3535553" cy="43088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tabLst>
                  <a:tab pos="408305" algn="l"/>
                </a:tabLst>
              </a:pPr>
              <a:r>
                <a:rPr sz="2800" spc="-30" dirty="0">
                  <a:latin typeface="Cambria Math"/>
                  <a:cs typeface="Cambria Math"/>
                </a:rPr>
                <a:t>𝜋	</a:t>
              </a:r>
              <a:r>
                <a:rPr sz="4200" spc="-22" baseline="2976" dirty="0">
                  <a:latin typeface="Cambria Math"/>
                  <a:cs typeface="Cambria Math"/>
                </a:rPr>
                <a:t>(</a:t>
              </a:r>
              <a:r>
                <a:rPr sz="2800" spc="-30" dirty="0">
                  <a:latin typeface="Cambria Math"/>
                  <a:cs typeface="Cambria Math"/>
                </a:rPr>
                <a:t>𝛥</a:t>
              </a:r>
              <a:r>
                <a:rPr sz="2800" spc="25" dirty="0">
                  <a:latin typeface="Cambria Math"/>
                  <a:cs typeface="Cambria Math"/>
                </a:rPr>
                <a:t>𝜔</a:t>
              </a:r>
              <a:r>
                <a:rPr sz="4200" spc="-22" baseline="2976" dirty="0">
                  <a:latin typeface="Cambria Math"/>
                  <a:cs typeface="Cambria Math"/>
                </a:rPr>
                <a:t>)</a:t>
              </a:r>
              <a:r>
                <a:rPr sz="3000" spc="60" baseline="23611" dirty="0">
                  <a:latin typeface="Cambria Math"/>
                  <a:cs typeface="Cambria Math"/>
                </a:rPr>
                <a:t>2</a:t>
              </a:r>
              <a:r>
                <a:rPr sz="3000" baseline="23611" dirty="0">
                  <a:latin typeface="Cambria Math"/>
                  <a:cs typeface="Cambria Math"/>
                </a:rPr>
                <a:t> </a:t>
              </a:r>
              <a:r>
                <a:rPr sz="3000" spc="-217" baseline="23611" dirty="0">
                  <a:latin typeface="Cambria Math"/>
                  <a:cs typeface="Cambria Math"/>
                </a:rPr>
                <a:t> </a:t>
              </a:r>
              <a:r>
                <a:rPr sz="2800" spc="-25" dirty="0">
                  <a:latin typeface="Cambria Math"/>
                  <a:cs typeface="Cambria Math"/>
                </a:rPr>
                <a:t>+</a:t>
              </a:r>
              <a:r>
                <a:rPr sz="2800" spc="5" dirty="0">
                  <a:latin typeface="Cambria Math"/>
                  <a:cs typeface="Cambria Math"/>
                </a:rPr>
                <a:t> </a:t>
              </a:r>
              <a:r>
                <a:rPr sz="4200" spc="-22" baseline="2976" dirty="0">
                  <a:latin typeface="Cambria Math"/>
                  <a:cs typeface="Cambria Math"/>
                </a:rPr>
                <a:t>(</a:t>
              </a:r>
              <a:r>
                <a:rPr sz="2800" spc="-25" dirty="0">
                  <a:latin typeface="Cambria Math"/>
                  <a:cs typeface="Cambria Math"/>
                </a:rPr>
                <a:t>1</a:t>
              </a:r>
              <a:r>
                <a:rPr sz="4200" spc="-37" baseline="1984" dirty="0">
                  <a:latin typeface="Cambria Math"/>
                  <a:cs typeface="Cambria Math"/>
                </a:rPr>
                <a:t>⁄</a:t>
              </a:r>
              <a:r>
                <a:rPr sz="2800" spc="-20" dirty="0">
                  <a:latin typeface="Cambria Math"/>
                  <a:cs typeface="Cambria Math"/>
                </a:rPr>
                <a:t>2</a:t>
              </a:r>
              <a:r>
                <a:rPr sz="2800" dirty="0">
                  <a:latin typeface="Cambria Math"/>
                  <a:cs typeface="Cambria Math"/>
                </a:rPr>
                <a:t> </a:t>
              </a:r>
              <a:r>
                <a:rPr sz="2800" spc="-300" dirty="0">
                  <a:latin typeface="Cambria Math"/>
                  <a:cs typeface="Cambria Math"/>
                </a:rPr>
                <a:t> </a:t>
              </a:r>
              <a:r>
                <a:rPr sz="2800" spc="50" dirty="0">
                  <a:latin typeface="Cambria Math"/>
                  <a:cs typeface="Cambria Math"/>
                </a:rPr>
                <a:t>𝛤</a:t>
              </a:r>
              <a:r>
                <a:rPr sz="4200" spc="-22" baseline="2976" dirty="0">
                  <a:latin typeface="Cambria Math"/>
                  <a:cs typeface="Cambria Math"/>
                </a:rPr>
                <a:t>)</a:t>
              </a:r>
              <a:r>
                <a:rPr sz="3000" spc="60" baseline="23611" dirty="0">
                  <a:latin typeface="Cambria Math"/>
                  <a:cs typeface="Cambria Math"/>
                </a:rPr>
                <a:t>2</a:t>
              </a:r>
              <a:endParaRPr sz="3000" baseline="23611" dirty="0">
                <a:latin typeface="Cambria Math"/>
                <a:cs typeface="Cambria Math"/>
              </a:endParaRPr>
            </a:p>
          </p:txBody>
        </p:sp>
        <p:sp>
          <p:nvSpPr>
            <p:cNvPr id="13" name="object 13"/>
            <p:cNvSpPr txBox="1"/>
            <p:nvPr/>
          </p:nvSpPr>
          <p:spPr>
            <a:xfrm>
              <a:off x="6609981" y="3256731"/>
              <a:ext cx="951865" cy="396240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sz="2800" spc="-25" dirty="0">
                  <a:latin typeface="Cambria Math"/>
                  <a:cs typeface="Cambria Math"/>
                </a:rPr>
                <a:t>1</a:t>
              </a:r>
              <a:r>
                <a:rPr sz="4200" spc="-37" baseline="1984" dirty="0">
                  <a:latin typeface="Cambria Math"/>
                  <a:cs typeface="Cambria Math"/>
                </a:rPr>
                <a:t>⁄</a:t>
              </a:r>
              <a:r>
                <a:rPr sz="2800" spc="-20" dirty="0">
                  <a:latin typeface="Cambria Math"/>
                  <a:cs typeface="Cambria Math"/>
                </a:rPr>
                <a:t>2</a:t>
              </a:r>
              <a:r>
                <a:rPr sz="2800" dirty="0">
                  <a:latin typeface="Cambria Math"/>
                  <a:cs typeface="Cambria Math"/>
                </a:rPr>
                <a:t> </a:t>
              </a:r>
              <a:r>
                <a:rPr sz="2800" spc="-285" dirty="0">
                  <a:latin typeface="Cambria Math"/>
                  <a:cs typeface="Cambria Math"/>
                </a:rPr>
                <a:t> </a:t>
              </a:r>
              <a:r>
                <a:rPr sz="2800" spc="-30" dirty="0">
                  <a:latin typeface="Cambria Math"/>
                  <a:cs typeface="Cambria Math"/>
                </a:rPr>
                <a:t>𝛤</a:t>
              </a:r>
              <a:endParaRPr sz="2800" dirty="0">
                <a:latin typeface="Cambria Math"/>
                <a:cs typeface="Cambria Math"/>
              </a:endParaRPr>
            </a:p>
          </p:txBody>
        </p:sp>
      </p:grpSp>
      <p:sp>
        <p:nvSpPr>
          <p:cNvPr id="14" name="object 14"/>
          <p:cNvSpPr/>
          <p:nvPr/>
        </p:nvSpPr>
        <p:spPr>
          <a:xfrm>
            <a:off x="5712592" y="3729349"/>
            <a:ext cx="2757170" cy="0"/>
          </a:xfrm>
          <a:custGeom>
            <a:avLst/>
            <a:gdLst/>
            <a:ahLst/>
            <a:cxnLst/>
            <a:rect l="l" t="t" r="r" b="b"/>
            <a:pathLst>
              <a:path w="2757170">
                <a:moveTo>
                  <a:pt x="0" y="0"/>
                </a:moveTo>
                <a:lnTo>
                  <a:pt x="2757178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8458587" y="3541719"/>
            <a:ext cx="9842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10" dirty="0">
                <a:latin typeface="Cambria Math"/>
                <a:cs typeface="Cambria Math"/>
              </a:rPr>
              <a:t>,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901700" y="4410073"/>
            <a:ext cx="2747645" cy="10985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15" dirty="0">
                <a:latin typeface="Calibri"/>
                <a:cs typeface="Calibri"/>
              </a:rPr>
              <a:t>where</a:t>
            </a:r>
            <a:endParaRPr sz="28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1964"/>
              </a:spcBef>
              <a:tabLst>
                <a:tab pos="1111250" algn="l"/>
                <a:tab pos="1534795" algn="l"/>
              </a:tabLst>
            </a:pPr>
            <a:r>
              <a:rPr sz="2800" spc="-15" dirty="0">
                <a:latin typeface="Symbol"/>
                <a:cs typeface="Symbol"/>
              </a:rPr>
              <a:t></a:t>
            </a:r>
            <a:r>
              <a:rPr sz="2800" spc="-185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𝛥𝜔</a:t>
            </a:r>
            <a:r>
              <a:rPr sz="2800" dirty="0">
                <a:latin typeface="Cambria Math"/>
                <a:cs typeface="Cambria Math"/>
              </a:rPr>
              <a:t>	</a:t>
            </a:r>
            <a:r>
              <a:rPr sz="2800" spc="-25" dirty="0">
                <a:latin typeface="Cambria Math"/>
                <a:cs typeface="Cambria Math"/>
              </a:rPr>
              <a:t>≡</a:t>
            </a:r>
            <a:r>
              <a:rPr sz="2800" dirty="0">
                <a:latin typeface="Cambria Math"/>
                <a:cs typeface="Cambria Math"/>
              </a:rPr>
              <a:t>	</a:t>
            </a:r>
            <a:r>
              <a:rPr sz="2800" spc="-30" dirty="0">
                <a:latin typeface="Cambria Math"/>
                <a:cs typeface="Cambria Math"/>
              </a:rPr>
              <a:t>𝜔</a:t>
            </a:r>
            <a:r>
              <a:rPr sz="2800" spc="6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−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35" dirty="0">
                <a:latin typeface="Cambria Math"/>
                <a:cs typeface="Cambria Math"/>
              </a:rPr>
              <a:t>𝜔</a:t>
            </a:r>
            <a:r>
              <a:rPr sz="3000" spc="225" baseline="-16666" dirty="0">
                <a:latin typeface="Cambria Math"/>
                <a:cs typeface="Cambria Math"/>
              </a:rPr>
              <a:t>0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300" y="968684"/>
            <a:ext cx="1710689" cy="4540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15" dirty="0">
                <a:latin typeface="Symbol"/>
                <a:cs typeface="Symbol"/>
              </a:rPr>
              <a:t></a:t>
            </a:r>
            <a:r>
              <a:rPr sz="2800" spc="-185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𝛤</a:t>
            </a:r>
            <a:r>
              <a:rPr sz="2800" spc="24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≡</a:t>
            </a:r>
            <a:r>
              <a:rPr sz="2800" spc="17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1/</a:t>
            </a:r>
            <a:r>
              <a:rPr sz="2800" spc="-30" dirty="0">
                <a:latin typeface="Cambria Math"/>
                <a:cs typeface="Cambria Math"/>
              </a:rPr>
              <a:t>𝜏</a:t>
            </a:r>
            <a:r>
              <a:rPr sz="3000" spc="-7" baseline="-16666" dirty="0">
                <a:latin typeface="Calibri"/>
                <a:cs typeface="Calibri"/>
              </a:rPr>
              <a:t>sp</a:t>
            </a:r>
            <a:endParaRPr sz="3000" baseline="-16666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30980" y="993770"/>
            <a:ext cx="825690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533400" algn="l"/>
                <a:tab pos="1247775" algn="l"/>
                <a:tab pos="2273935" algn="l"/>
                <a:tab pos="2764155" algn="l"/>
                <a:tab pos="3510915" algn="l"/>
                <a:tab pos="5154295" algn="l"/>
                <a:tab pos="6574155" algn="l"/>
                <a:tab pos="7041515" algn="l"/>
              </a:tabLst>
            </a:pPr>
            <a:r>
              <a:rPr sz="2800" spc="-30" dirty="0">
                <a:latin typeface="Calibri"/>
                <a:cs typeface="Calibri"/>
              </a:rPr>
              <a:t>—	</a:t>
            </a:r>
            <a:r>
              <a:rPr sz="2800" spc="-5" dirty="0">
                <a:latin typeface="Calibri"/>
                <a:cs typeface="Calibri"/>
              </a:rPr>
              <a:t>F</a:t>
            </a:r>
            <a:r>
              <a:rPr sz="2800" spc="-20" dirty="0">
                <a:latin typeface="Calibri"/>
                <a:cs typeface="Calibri"/>
              </a:rPr>
              <a:t>u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w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dt</a:t>
            </a:r>
            <a:r>
              <a:rPr sz="2800" spc="-15" dirty="0">
                <a:latin typeface="Calibri"/>
                <a:cs typeface="Calibri"/>
              </a:rPr>
              <a:t>h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at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ha</a:t>
            </a:r>
            <a:r>
              <a:rPr sz="2800" spc="-10" dirty="0">
                <a:latin typeface="Calibri"/>
                <a:cs typeface="Calibri"/>
              </a:rPr>
              <a:t>lf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max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mum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(F</a:t>
            </a:r>
            <a:r>
              <a:rPr sz="2800" spc="-15" dirty="0">
                <a:latin typeface="Calibri"/>
                <a:cs typeface="Calibri"/>
              </a:rPr>
              <a:t>W</a:t>
            </a:r>
            <a:r>
              <a:rPr sz="2800" spc="-30" dirty="0">
                <a:latin typeface="Calibri"/>
                <a:cs typeface="Calibri"/>
              </a:rPr>
              <a:t>HM</a:t>
            </a:r>
            <a:r>
              <a:rPr sz="2800" spc="-10" dirty="0">
                <a:latin typeface="Calibri"/>
                <a:cs typeface="Calibri"/>
              </a:rPr>
              <a:t>)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ngu</a:t>
            </a:r>
            <a:r>
              <a:rPr sz="2800" spc="-10" dirty="0">
                <a:latin typeface="Calibri"/>
                <a:cs typeface="Calibri"/>
              </a:rPr>
              <a:t>la</a:t>
            </a:r>
            <a:r>
              <a:rPr sz="2800" spc="25" dirty="0">
                <a:latin typeface="Calibri"/>
                <a:cs typeface="Calibri"/>
              </a:rPr>
              <a:t>r</a:t>
            </a:r>
            <a:r>
              <a:rPr sz="2800" spc="-10" dirty="0">
                <a:latin typeface="Calibri"/>
                <a:cs typeface="Calibri"/>
              </a:rPr>
              <a:t>-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30297" y="1557650"/>
            <a:ext cx="6765290" cy="24295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>
              <a:lnSpc>
                <a:spcPct val="100000"/>
              </a:lnSpc>
            </a:pPr>
            <a:r>
              <a:rPr sz="2800" spc="-20" dirty="0">
                <a:latin typeface="Calibri"/>
                <a:cs typeface="Calibri"/>
              </a:rPr>
              <a:t>frequ</a:t>
            </a:r>
            <a:r>
              <a:rPr sz="2800" spc="-5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nc</a:t>
            </a:r>
            <a:r>
              <a:rPr sz="2800" spc="-15" dirty="0">
                <a:latin typeface="Calibri"/>
                <a:cs typeface="Calibri"/>
              </a:rPr>
              <a:t>y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un</a:t>
            </a:r>
            <a:r>
              <a:rPr sz="2800" spc="-10" dirty="0">
                <a:latin typeface="Calibri"/>
                <a:cs typeface="Calibri"/>
              </a:rPr>
              <a:t>its.</a:t>
            </a:r>
            <a:endParaRPr sz="2800">
              <a:latin typeface="Calibri"/>
              <a:cs typeface="Calibri"/>
            </a:endParaRPr>
          </a:p>
          <a:p>
            <a:pPr marL="3282315">
              <a:lnSpc>
                <a:spcPct val="100000"/>
              </a:lnSpc>
              <a:spcBef>
                <a:spcPts val="1805"/>
              </a:spcBef>
            </a:pPr>
            <a:r>
              <a:rPr sz="3000" b="1" u="heavy" spc="-20" dirty="0">
                <a:solidFill>
                  <a:srgbClr val="FF0000"/>
                </a:solidFill>
                <a:latin typeface="Calibri"/>
                <a:cs typeface="Calibri"/>
              </a:rPr>
              <a:t>Visual</a:t>
            </a:r>
            <a:r>
              <a:rPr sz="3000" b="1" u="heavy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spc="-25" dirty="0">
                <a:solidFill>
                  <a:srgbClr val="FF0000"/>
                </a:solidFill>
                <a:latin typeface="Calibri"/>
                <a:cs typeface="Calibri"/>
              </a:rPr>
              <a:t>C</a:t>
            </a:r>
            <a:r>
              <a:rPr sz="3000" b="1" u="heavy" spc="-10" dirty="0">
                <a:solidFill>
                  <a:srgbClr val="FF0000"/>
                </a:solidFill>
                <a:latin typeface="Calibri"/>
                <a:cs typeface="Calibri"/>
              </a:rPr>
              <a:t>h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aracteristics</a:t>
            </a:r>
            <a:endParaRPr sz="30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2045"/>
              </a:spcBef>
              <a:buFont typeface="Symbol"/>
              <a:buChar char="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Symmetr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c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pea</a:t>
            </a:r>
            <a:r>
              <a:rPr sz="2800" spc="-15" dirty="0">
                <a:latin typeface="Calibri"/>
                <a:cs typeface="Calibri"/>
              </a:rPr>
              <a:t>k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cen</a:t>
            </a:r>
            <a:r>
              <a:rPr sz="2800" spc="-5" dirty="0">
                <a:latin typeface="Calibri"/>
                <a:cs typeface="Calibri"/>
              </a:rPr>
              <a:t>t</a:t>
            </a:r>
            <a:r>
              <a:rPr sz="2800" spc="-15" dirty="0">
                <a:latin typeface="Calibri"/>
                <a:cs typeface="Calibri"/>
              </a:rPr>
              <a:t>red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at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-35" dirty="0">
                <a:latin typeface="Cambria Math"/>
                <a:cs typeface="Cambria Math"/>
              </a:rPr>
              <a:t>𝜔</a:t>
            </a:r>
            <a:r>
              <a:rPr sz="3000" spc="225" baseline="-16666" dirty="0">
                <a:latin typeface="Cambria Math"/>
                <a:cs typeface="Cambria Math"/>
              </a:rPr>
              <a:t>0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1955"/>
              </a:spcBef>
              <a:buFont typeface="Symbol"/>
              <a:buChar char="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Lon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gebraic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“</a:t>
            </a:r>
            <a:r>
              <a:rPr sz="2800" spc="-15" dirty="0">
                <a:latin typeface="Calibri"/>
                <a:cs typeface="Calibri"/>
              </a:rPr>
              <a:t>wi</a:t>
            </a:r>
            <a:r>
              <a:rPr sz="2800" spc="-20" dirty="0">
                <a:latin typeface="Calibri"/>
                <a:cs typeface="Calibri"/>
              </a:rPr>
              <a:t>ng</a:t>
            </a:r>
            <a:r>
              <a:rPr sz="2800" spc="-15" dirty="0">
                <a:latin typeface="Calibri"/>
                <a:cs typeface="Calibri"/>
              </a:rPr>
              <a:t>s”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decrea</a:t>
            </a:r>
            <a:r>
              <a:rPr sz="2800" dirty="0">
                <a:latin typeface="Calibri"/>
                <a:cs typeface="Calibri"/>
              </a:rPr>
              <a:t>si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libri"/>
                <a:cs typeface="Calibri"/>
              </a:rPr>
              <a:t>a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/</a:t>
            </a:r>
            <a:r>
              <a:rPr sz="2800" spc="-5" dirty="0">
                <a:latin typeface="Cambria Math"/>
                <a:cs typeface="Cambria Math"/>
              </a:rPr>
              <a:t>𝛥</a:t>
            </a:r>
            <a:r>
              <a:rPr sz="2800" spc="25" dirty="0">
                <a:latin typeface="Cambria Math"/>
                <a:cs typeface="Cambria Math"/>
              </a:rPr>
              <a:t>𝜔</a:t>
            </a:r>
            <a:r>
              <a:rPr sz="3000" spc="232" baseline="29166" dirty="0">
                <a:latin typeface="Cambria Math"/>
                <a:cs typeface="Cambria Math"/>
              </a:rPr>
              <a:t>2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4400" y="251454"/>
            <a:ext cx="10627995" cy="64287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sz="2800" spc="-15" dirty="0">
                <a:latin typeface="Calibri"/>
                <a:cs typeface="Calibri"/>
              </a:rPr>
              <a:t>[IMAGE</a:t>
            </a:r>
            <a:r>
              <a:rPr sz="2800" spc="4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spc="-25" dirty="0">
                <a:latin typeface="Calibri"/>
                <a:cs typeface="Calibri"/>
              </a:rPr>
              <a:t>EQ</a:t>
            </a:r>
            <a:r>
              <a:rPr sz="2800" spc="-10" dirty="0">
                <a:latin typeface="Calibri"/>
                <a:cs typeface="Calibri"/>
              </a:rPr>
              <a:t>UI</a:t>
            </a:r>
            <a:r>
              <a:rPr sz="2800" spc="-15" dirty="0">
                <a:latin typeface="Calibri"/>
                <a:cs typeface="Calibri"/>
              </a:rPr>
              <a:t>R</a:t>
            </a:r>
            <a:r>
              <a:rPr sz="2800" spc="-25" dirty="0">
                <a:latin typeface="Calibri"/>
                <a:cs typeface="Calibri"/>
              </a:rPr>
              <a:t>ED</a:t>
            </a:r>
            <a:r>
              <a:rPr sz="2800" spc="-10" dirty="0">
                <a:latin typeface="Calibri"/>
                <a:cs typeface="Calibri"/>
              </a:rPr>
              <a:t>:</a:t>
            </a:r>
            <a:r>
              <a:rPr sz="2800" spc="4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Pl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spc="5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f</a:t>
            </a:r>
            <a:r>
              <a:rPr sz="2800" spc="5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spc="5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Lorentz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an</a:t>
            </a:r>
            <a:r>
              <a:rPr sz="2800" spc="6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curve</a:t>
            </a:r>
            <a:r>
              <a:rPr sz="2800" spc="4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w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th</a:t>
            </a:r>
            <a:r>
              <a:rPr sz="2800" spc="5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be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ed</a:t>
            </a:r>
            <a:r>
              <a:rPr sz="2800" spc="5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axes</a:t>
            </a:r>
            <a:r>
              <a:rPr sz="2800" spc="100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𝜔</a:t>
            </a:r>
            <a:r>
              <a:rPr sz="2800" spc="195" dirty="0">
                <a:latin typeface="Cambria Math"/>
                <a:cs typeface="Cambria Math"/>
              </a:rPr>
              <a:t> 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spc="-5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d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0"/>
              </a:spcBef>
            </a:pPr>
            <a:r>
              <a:rPr sz="2800" spc="25" dirty="0">
                <a:latin typeface="Cambria Math"/>
                <a:cs typeface="Cambria Math"/>
              </a:rPr>
              <a:t>𝐿</a:t>
            </a:r>
            <a:r>
              <a:rPr sz="2800" spc="-10" dirty="0">
                <a:latin typeface="Calibri"/>
                <a:cs typeface="Calibri"/>
              </a:rPr>
              <a:t>,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marki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FWHM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55" dirty="0">
                <a:latin typeface="Cambria Math"/>
                <a:cs typeface="Cambria Math"/>
              </a:rPr>
              <a:t>𝛤</a:t>
            </a:r>
            <a:r>
              <a:rPr sz="2800" spc="-10" dirty="0">
                <a:latin typeface="Calibri"/>
                <a:cs typeface="Calibri"/>
              </a:rPr>
              <a:t>.]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7"/>
              </a:spcBef>
            </a:pPr>
            <a:endParaRPr sz="40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r>
              <a:rPr sz="1600" b="1" spc="-15" dirty="0">
                <a:latin typeface="Calibri"/>
                <a:cs typeface="Calibri"/>
              </a:rPr>
              <a:t>Prepar</a:t>
            </a:r>
            <a:r>
              <a:rPr sz="1600" b="1" spc="-5" dirty="0">
                <a:latin typeface="Calibri"/>
                <a:cs typeface="Calibri"/>
              </a:rPr>
              <a:t>e</a:t>
            </a:r>
            <a:r>
              <a:rPr sz="1600" b="1" spc="-10" dirty="0">
                <a:latin typeface="Calibri"/>
                <a:cs typeface="Calibri"/>
              </a:rPr>
              <a:t>d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b</a:t>
            </a:r>
            <a:r>
              <a:rPr sz="1600" b="1" spc="-10" dirty="0">
                <a:latin typeface="Calibri"/>
                <a:cs typeface="Calibri"/>
              </a:rPr>
              <a:t>y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Dist</a:t>
            </a:r>
            <a:r>
              <a:rPr sz="1600" b="1" spc="-5" dirty="0">
                <a:latin typeface="Calibri"/>
                <a:cs typeface="Calibri"/>
              </a:rPr>
              <a:t>.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Pr</a:t>
            </a:r>
            <a:r>
              <a:rPr sz="1600" b="1" spc="-5" dirty="0">
                <a:latin typeface="Calibri"/>
                <a:cs typeface="Calibri"/>
              </a:rPr>
              <a:t>o</a:t>
            </a:r>
            <a:r>
              <a:rPr sz="1600" b="1" spc="-10" dirty="0">
                <a:latin typeface="Calibri"/>
                <a:cs typeface="Calibri"/>
              </a:rPr>
              <a:t>f</a:t>
            </a:r>
            <a:r>
              <a:rPr sz="1600" b="1" spc="-5" dirty="0">
                <a:latin typeface="Calibri"/>
                <a:cs typeface="Calibri"/>
              </a:rPr>
              <a:t>.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Dr</a:t>
            </a:r>
            <a:r>
              <a:rPr sz="1600" b="1" spc="-5" dirty="0">
                <a:latin typeface="Calibri"/>
                <a:cs typeface="Calibri"/>
              </a:rPr>
              <a:t>.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M.A.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G</a:t>
            </a:r>
            <a:r>
              <a:rPr sz="1600" b="1" spc="-5" dirty="0">
                <a:latin typeface="Calibri"/>
                <a:cs typeface="Calibri"/>
              </a:rPr>
              <a:t>o</a:t>
            </a:r>
            <a:r>
              <a:rPr sz="1600" b="1" spc="-15" dirty="0">
                <a:latin typeface="Calibri"/>
                <a:cs typeface="Calibri"/>
              </a:rPr>
              <a:t>nd</a:t>
            </a:r>
            <a:r>
              <a:rPr sz="1600" b="1" spc="-10" dirty="0">
                <a:latin typeface="Calibri"/>
                <a:cs typeface="Calibri"/>
              </a:rPr>
              <a:t>al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fo</a:t>
            </a:r>
            <a:r>
              <a:rPr sz="1600" b="1" spc="-10" dirty="0">
                <a:latin typeface="Calibri"/>
                <a:cs typeface="Calibri"/>
              </a:rPr>
              <a:t>r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Ph</a:t>
            </a:r>
            <a:r>
              <a:rPr sz="1600" b="1" dirty="0">
                <a:latin typeface="Calibri"/>
                <a:cs typeface="Calibri"/>
              </a:rPr>
              <a:t>y</a:t>
            </a:r>
            <a:r>
              <a:rPr sz="1600" b="1" spc="-10" dirty="0">
                <a:latin typeface="Calibri"/>
                <a:cs typeface="Calibri"/>
              </a:rPr>
              <a:t>s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6</a:t>
            </a:r>
            <a:r>
              <a:rPr sz="1600" b="1" spc="-15" dirty="0">
                <a:latin typeface="Calibri"/>
                <a:cs typeface="Calibri"/>
              </a:rPr>
              <a:t>0</a:t>
            </a:r>
            <a:r>
              <a:rPr sz="1600" b="1" spc="-10" dirty="0">
                <a:latin typeface="Calibri"/>
                <a:cs typeface="Calibri"/>
              </a:rPr>
              <a:t>8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Calibri"/>
                <a:cs typeface="Calibri"/>
              </a:rPr>
              <a:t>L</a:t>
            </a:r>
            <a:r>
              <a:rPr sz="1600" b="1" spc="-10" dirty="0">
                <a:latin typeface="Calibri"/>
                <a:cs typeface="Calibri"/>
              </a:rPr>
              <a:t>aser</a:t>
            </a:r>
            <a:r>
              <a:rPr sz="1600" b="1" spc="-4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Spec</a:t>
            </a:r>
            <a:r>
              <a:rPr sz="1600" b="1" spc="-5" dirty="0">
                <a:latin typeface="Calibri"/>
                <a:cs typeface="Calibri"/>
              </a:rPr>
              <a:t>t</a:t>
            </a:r>
            <a:r>
              <a:rPr sz="1600" b="1" spc="-15" dirty="0">
                <a:latin typeface="Calibri"/>
                <a:cs typeface="Calibri"/>
              </a:rPr>
              <a:t>ros</a:t>
            </a:r>
            <a:r>
              <a:rPr sz="1600" b="1" spc="-5" dirty="0">
                <a:latin typeface="Calibri"/>
                <a:cs typeface="Calibri"/>
              </a:rPr>
              <a:t>c</a:t>
            </a:r>
            <a:r>
              <a:rPr sz="1600" b="1" spc="-10" dirty="0">
                <a:latin typeface="Calibri"/>
                <a:cs typeface="Calibri"/>
              </a:rPr>
              <a:t>o</a:t>
            </a:r>
            <a:r>
              <a:rPr sz="1600" b="1" spc="-15" dirty="0">
                <a:latin typeface="Calibri"/>
                <a:cs typeface="Calibri"/>
              </a:rPr>
              <a:t>p</a:t>
            </a:r>
            <a:r>
              <a:rPr sz="1600" b="1" spc="-10" dirty="0">
                <a:latin typeface="Calibri"/>
                <a:cs typeface="Calibri"/>
              </a:rPr>
              <a:t>y</a:t>
            </a:r>
            <a:r>
              <a:rPr sz="1600" b="1" spc="-30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c</a:t>
            </a:r>
            <a:r>
              <a:rPr sz="1600" b="1" spc="-5" dirty="0">
                <a:latin typeface="Calibri"/>
                <a:cs typeface="Calibri"/>
              </a:rPr>
              <a:t>o</a:t>
            </a:r>
            <a:r>
              <a:rPr sz="1600" b="1" spc="-15" dirty="0">
                <a:latin typeface="Calibri"/>
                <a:cs typeface="Calibri"/>
              </a:rPr>
              <a:t>urs</a:t>
            </a:r>
            <a:r>
              <a:rPr sz="1600" b="1" spc="-10" dirty="0">
                <a:latin typeface="Calibri"/>
                <a:cs typeface="Calibri"/>
              </a:rPr>
              <a:t>e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in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KFUPM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(Te</a:t>
            </a:r>
            <a:r>
              <a:rPr sz="1600" b="1" dirty="0">
                <a:latin typeface="Calibri"/>
                <a:cs typeface="Calibri"/>
              </a:rPr>
              <a:t>r</a:t>
            </a:r>
            <a:r>
              <a:rPr sz="1600" b="1" spc="-15" dirty="0">
                <a:latin typeface="Calibri"/>
                <a:cs typeface="Calibri"/>
              </a:rPr>
              <a:t>m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25</a:t>
            </a:r>
            <a:r>
              <a:rPr sz="1600" b="1" spc="-5" dirty="0">
                <a:latin typeface="Calibri"/>
                <a:cs typeface="Calibri"/>
              </a:rPr>
              <a:t>1)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914400" y="251454"/>
            <a:ext cx="10627857" cy="642874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9622" rIns="0" bIns="0" rtlCol="0">
            <a:spAutoFit/>
          </a:bodyPr>
          <a:lstStyle/>
          <a:p>
            <a:pPr marL="878205">
              <a:lnSpc>
                <a:spcPct val="100000"/>
              </a:lnSpc>
            </a:pPr>
            <a:r>
              <a:rPr spc="-15" dirty="0"/>
              <a:t>Sl</a:t>
            </a:r>
            <a:r>
              <a:rPr spc="-5" dirty="0"/>
              <a:t>i</a:t>
            </a:r>
            <a:r>
              <a:rPr spc="-20" dirty="0"/>
              <a:t>de</a:t>
            </a:r>
            <a:r>
              <a:rPr spc="-5" dirty="0"/>
              <a:t> </a:t>
            </a:r>
            <a:r>
              <a:rPr spc="-15" dirty="0"/>
              <a:t>5: </a:t>
            </a:r>
            <a:r>
              <a:rPr spc="-25" dirty="0"/>
              <a:t>I</a:t>
            </a:r>
            <a:r>
              <a:rPr spc="-20" dirty="0"/>
              <a:t>ntroduc</a:t>
            </a:r>
            <a:r>
              <a:rPr spc="-5" dirty="0"/>
              <a:t>i</a:t>
            </a:r>
            <a:r>
              <a:rPr spc="-20" dirty="0"/>
              <a:t>ng</a:t>
            </a:r>
            <a:r>
              <a:rPr spc="-15" dirty="0"/>
              <a:t> </a:t>
            </a:r>
            <a:r>
              <a:rPr spc="-20" dirty="0"/>
              <a:t>Inhomogen</a:t>
            </a:r>
            <a:r>
              <a:rPr spc="-10" dirty="0"/>
              <a:t>e</a:t>
            </a:r>
            <a:r>
              <a:rPr spc="-20" dirty="0"/>
              <a:t>ous Broad</a:t>
            </a:r>
            <a:r>
              <a:rPr spc="-15" dirty="0"/>
              <a:t>e</a:t>
            </a:r>
            <a:r>
              <a:rPr spc="-20" dirty="0"/>
              <a:t>ning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909319" y="1676329"/>
            <a:ext cx="10825481" cy="4373572"/>
          </a:xfrm>
          <a:prstGeom prst="rect">
            <a:avLst/>
          </a:prstGeom>
        </p:spPr>
        <p:txBody>
          <a:bodyPr vert="horz" wrap="square" lIns="0" tIns="83378" rIns="0" bIns="0" rtlCol="0">
            <a:spAutoFit/>
          </a:bodyPr>
          <a:lstStyle/>
          <a:p>
            <a:pPr marL="5080" marR="7620">
              <a:lnSpc>
                <a:spcPct val="127099"/>
              </a:lnSpc>
            </a:pPr>
            <a:r>
              <a:rPr i="1" spc="-15" dirty="0">
                <a:solidFill>
                  <a:srgbClr val="FF0000"/>
                </a:solidFill>
                <a:latin typeface="Calibri"/>
                <a:cs typeface="Calibri"/>
              </a:rPr>
              <a:t>Inh</a:t>
            </a:r>
            <a:r>
              <a:rPr i="1" spc="-25" dirty="0">
                <a:solidFill>
                  <a:srgbClr val="FF0000"/>
                </a:solidFill>
                <a:latin typeface="Calibri"/>
                <a:cs typeface="Calibri"/>
              </a:rPr>
              <a:t>omo</a:t>
            </a:r>
            <a:r>
              <a:rPr i="1" spc="-10" dirty="0">
                <a:solidFill>
                  <a:srgbClr val="FF0000"/>
                </a:solidFill>
                <a:latin typeface="Calibri"/>
                <a:cs typeface="Calibri"/>
              </a:rPr>
              <a:t>g</a:t>
            </a:r>
            <a:r>
              <a:rPr i="1" spc="-15" dirty="0">
                <a:solidFill>
                  <a:srgbClr val="FF0000"/>
                </a:solidFill>
                <a:latin typeface="Calibri"/>
                <a:cs typeface="Calibri"/>
              </a:rPr>
              <a:t>eneous</a:t>
            </a:r>
            <a:r>
              <a:rPr i="1" spc="300" dirty="0">
                <a:latin typeface="Times New Roman"/>
                <a:cs typeface="Times New Roman"/>
              </a:rPr>
              <a:t> </a:t>
            </a:r>
            <a:r>
              <a:rPr spc="-15" dirty="0"/>
              <a:t>means</a:t>
            </a:r>
            <a:r>
              <a:rPr spc="290" dirty="0">
                <a:latin typeface="Times New Roman"/>
                <a:cs typeface="Times New Roman"/>
              </a:rPr>
              <a:t> </a:t>
            </a:r>
            <a:r>
              <a:rPr spc="-10" dirty="0">
                <a:latin typeface="Calibri"/>
                <a:cs typeface="Calibri"/>
              </a:rPr>
              <a:t>“</a:t>
            </a:r>
            <a:r>
              <a:rPr spc="-20" dirty="0">
                <a:solidFill>
                  <a:srgbClr val="FF0000"/>
                </a:solidFill>
              </a:rPr>
              <a:t>d</a:t>
            </a:r>
            <a:r>
              <a:rPr spc="-10" dirty="0">
                <a:solidFill>
                  <a:srgbClr val="FF0000"/>
                </a:solidFill>
              </a:rPr>
              <a:t>i</a:t>
            </a:r>
            <a:r>
              <a:rPr spc="-20" dirty="0">
                <a:solidFill>
                  <a:srgbClr val="FF0000"/>
                </a:solidFill>
              </a:rPr>
              <a:t>fferen</a:t>
            </a:r>
            <a:r>
              <a:rPr spc="-10" dirty="0">
                <a:solidFill>
                  <a:srgbClr val="FF0000"/>
                </a:solidFill>
              </a:rPr>
              <a:t>t</a:t>
            </a:r>
            <a:r>
              <a:rPr spc="300" dirty="0">
                <a:latin typeface="Times New Roman"/>
                <a:cs typeface="Times New Roman"/>
              </a:rPr>
              <a:t> </a:t>
            </a:r>
            <a:r>
              <a:rPr spc="-20" dirty="0"/>
              <a:t>subse</a:t>
            </a:r>
            <a:r>
              <a:rPr dirty="0"/>
              <a:t>t</a:t>
            </a:r>
            <a:r>
              <a:rPr spc="-15" dirty="0"/>
              <a:t>s</a:t>
            </a:r>
            <a:r>
              <a:rPr spc="290" dirty="0">
                <a:latin typeface="Times New Roman"/>
                <a:cs typeface="Times New Roman"/>
              </a:rPr>
              <a:t> </a:t>
            </a:r>
            <a:r>
              <a:rPr spc="-20" dirty="0"/>
              <a:t>o</a:t>
            </a:r>
            <a:r>
              <a:rPr spc="-10" dirty="0"/>
              <a:t>f</a:t>
            </a:r>
            <a:r>
              <a:rPr spc="295" dirty="0">
                <a:latin typeface="Times New Roman"/>
                <a:cs typeface="Times New Roman"/>
              </a:rPr>
              <a:t> </a:t>
            </a:r>
            <a:r>
              <a:rPr spc="-15" dirty="0"/>
              <a:t>the</a:t>
            </a:r>
            <a:r>
              <a:rPr spc="285" dirty="0">
                <a:latin typeface="Times New Roman"/>
                <a:cs typeface="Times New Roman"/>
              </a:rPr>
              <a:t> </a:t>
            </a:r>
            <a:r>
              <a:rPr spc="-20" dirty="0"/>
              <a:t>ensembl</a:t>
            </a:r>
            <a:r>
              <a:rPr spc="-15" dirty="0"/>
              <a:t>e</a:t>
            </a:r>
            <a:r>
              <a:rPr lang="en-US" spc="-15" dirty="0"/>
              <a:t> (different groups of species)</a:t>
            </a:r>
            <a:r>
              <a:rPr spc="295" dirty="0">
                <a:latin typeface="Times New Roman"/>
                <a:cs typeface="Times New Roman"/>
              </a:rPr>
              <a:t> </a:t>
            </a:r>
            <a:r>
              <a:rPr spc="-15" dirty="0"/>
              <a:t>contri</a:t>
            </a:r>
            <a:r>
              <a:rPr spc="-10" dirty="0"/>
              <a:t>b</a:t>
            </a:r>
            <a:r>
              <a:rPr spc="-20" dirty="0"/>
              <a:t>ute</a:t>
            </a:r>
            <a:r>
              <a:rPr spc="-15" dirty="0">
                <a:latin typeface="Times New Roman"/>
                <a:cs typeface="Times New Roman"/>
              </a:rPr>
              <a:t> </a:t>
            </a:r>
            <a:r>
              <a:rPr spc="-20" dirty="0">
                <a:solidFill>
                  <a:srgbClr val="FF0000"/>
                </a:solidFill>
              </a:rPr>
              <a:t>d</a:t>
            </a:r>
            <a:r>
              <a:rPr spc="-10" dirty="0">
                <a:solidFill>
                  <a:srgbClr val="FF0000"/>
                </a:solidFill>
              </a:rPr>
              <a:t>i</a:t>
            </a:r>
            <a:r>
              <a:rPr spc="-20" dirty="0">
                <a:solidFill>
                  <a:srgbClr val="FF0000"/>
                </a:solidFill>
              </a:rPr>
              <a:t>fferen</a:t>
            </a:r>
            <a:r>
              <a:rPr spc="-10" dirty="0">
                <a:solidFill>
                  <a:srgbClr val="FF0000"/>
                </a:solidFill>
              </a:rPr>
              <a:t>t</a:t>
            </a:r>
            <a:r>
              <a:rPr spc="-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pc="-10" dirty="0">
                <a:solidFill>
                  <a:srgbClr val="FF0000"/>
                </a:solidFill>
              </a:rPr>
              <a:t>c</a:t>
            </a:r>
            <a:r>
              <a:rPr spc="-15" dirty="0">
                <a:solidFill>
                  <a:srgbClr val="FF0000"/>
                </a:solidFill>
              </a:rPr>
              <a:t>ent</a:t>
            </a:r>
            <a:r>
              <a:rPr spc="-25" dirty="0">
                <a:solidFill>
                  <a:srgbClr val="FF0000"/>
                </a:solidFill>
              </a:rPr>
              <a:t>r</a:t>
            </a:r>
            <a:r>
              <a:rPr spc="-15" dirty="0">
                <a:solidFill>
                  <a:srgbClr val="FF0000"/>
                </a:solidFill>
              </a:rPr>
              <a:t>e</a:t>
            </a:r>
            <a:r>
              <a:rPr spc="-7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FF0000"/>
                </a:solidFill>
              </a:rPr>
              <a:t>f</a:t>
            </a:r>
            <a:r>
              <a:rPr spc="-15" dirty="0">
                <a:solidFill>
                  <a:srgbClr val="FF0000"/>
                </a:solidFill>
              </a:rPr>
              <a:t>requenc</a:t>
            </a:r>
            <a:r>
              <a:rPr spc="-20" dirty="0">
                <a:solidFill>
                  <a:srgbClr val="FF0000"/>
                </a:solidFill>
              </a:rPr>
              <a:t>i</a:t>
            </a:r>
            <a:r>
              <a:rPr spc="-15" dirty="0">
                <a:solidFill>
                  <a:srgbClr val="FF0000"/>
                </a:solidFill>
              </a:rPr>
              <a:t>e</a:t>
            </a:r>
            <a:r>
              <a:rPr dirty="0">
                <a:solidFill>
                  <a:srgbClr val="FF0000"/>
                </a:solidFill>
              </a:rPr>
              <a:t>s</a:t>
            </a:r>
            <a:r>
              <a:rPr spc="-10" dirty="0">
                <a:latin typeface="Calibri"/>
                <a:cs typeface="Calibri"/>
              </a:rPr>
              <a:t>”</a:t>
            </a:r>
            <a:r>
              <a:rPr dirty="0"/>
              <a:t>.</a:t>
            </a:r>
          </a:p>
          <a:p>
            <a:pPr marL="355600" indent="-350520">
              <a:lnSpc>
                <a:spcPct val="100000"/>
              </a:lnSpc>
              <a:spcBef>
                <a:spcPts val="1810"/>
              </a:spcBef>
              <a:buFont typeface="Calibri"/>
              <a:buAutoNum type="arabicPeriod"/>
              <a:tabLst>
                <a:tab pos="356235" algn="l"/>
              </a:tabLst>
            </a:pPr>
            <a:r>
              <a:rPr b="1" spc="-15" dirty="0">
                <a:latin typeface="Calibri"/>
                <a:cs typeface="Calibri"/>
              </a:rPr>
              <a:t>Underl</a:t>
            </a:r>
            <a:r>
              <a:rPr b="1" spc="-10" dirty="0">
                <a:latin typeface="Calibri"/>
                <a:cs typeface="Calibri"/>
              </a:rPr>
              <a:t>y</a:t>
            </a:r>
            <a:r>
              <a:rPr b="1" spc="-15" dirty="0">
                <a:latin typeface="Calibri"/>
                <a:cs typeface="Calibri"/>
              </a:rPr>
              <a:t>ing</a:t>
            </a:r>
            <a:r>
              <a:rPr b="1" spc="-75" dirty="0">
                <a:latin typeface="Times New Roman"/>
                <a:cs typeface="Times New Roman"/>
              </a:rPr>
              <a:t> </a:t>
            </a:r>
            <a:r>
              <a:rPr b="1" spc="-20" dirty="0">
                <a:latin typeface="Calibri"/>
                <a:cs typeface="Calibri"/>
              </a:rPr>
              <a:t>Mechanism</a:t>
            </a:r>
          </a:p>
          <a:p>
            <a:pPr marL="5080" marR="5080">
              <a:lnSpc>
                <a:spcPct val="127099"/>
              </a:lnSpc>
              <a:spcBef>
                <a:spcPts val="900"/>
              </a:spcBef>
              <a:tabLst>
                <a:tab pos="1383665" algn="l"/>
                <a:tab pos="2126615" algn="l"/>
                <a:tab pos="3117850" algn="l"/>
                <a:tab pos="3949700" algn="l"/>
                <a:tab pos="5177155" algn="l"/>
                <a:tab pos="5617210" algn="l"/>
                <a:tab pos="6942455" algn="l"/>
                <a:tab pos="7833995" algn="l"/>
                <a:tab pos="8907780" algn="l"/>
              </a:tabLst>
            </a:pPr>
            <a:r>
              <a:rPr i="1" spc="-15" dirty="0">
                <a:latin typeface="Calibri"/>
                <a:cs typeface="Calibri"/>
              </a:rPr>
              <a:t>Property</a:t>
            </a:r>
            <a:r>
              <a:rPr i="1" spc="-15" dirty="0">
                <a:latin typeface="Times New Roman"/>
                <a:cs typeface="Times New Roman"/>
              </a:rPr>
              <a:t>	</a:t>
            </a:r>
            <a:r>
              <a:rPr i="1" spc="-5" dirty="0">
                <a:latin typeface="Calibri"/>
                <a:cs typeface="Calibri"/>
              </a:rPr>
              <a:t>t</a:t>
            </a:r>
            <a:r>
              <a:rPr i="1" spc="-20" dirty="0">
                <a:latin typeface="Calibri"/>
                <a:cs typeface="Calibri"/>
              </a:rPr>
              <a:t>ha</a:t>
            </a:r>
            <a:r>
              <a:rPr i="1" spc="-10" dirty="0">
                <a:latin typeface="Calibri"/>
                <a:cs typeface="Calibri"/>
              </a:rPr>
              <a:t>t</a:t>
            </a:r>
            <a:r>
              <a:rPr i="1" dirty="0">
                <a:latin typeface="Times New Roman"/>
                <a:cs typeface="Times New Roman"/>
              </a:rPr>
              <a:t>	</a:t>
            </a:r>
            <a:r>
              <a:rPr i="1" spc="-15" dirty="0">
                <a:latin typeface="Calibri"/>
                <a:cs typeface="Calibri"/>
              </a:rPr>
              <a:t>var</a:t>
            </a:r>
            <a:r>
              <a:rPr i="1" spc="-5" dirty="0">
                <a:latin typeface="Calibri"/>
                <a:cs typeface="Calibri"/>
              </a:rPr>
              <a:t>i</a:t>
            </a:r>
            <a:r>
              <a:rPr i="1" spc="-15" dirty="0">
                <a:latin typeface="Calibri"/>
                <a:cs typeface="Calibri"/>
              </a:rPr>
              <a:t>es</a:t>
            </a:r>
            <a:r>
              <a:rPr i="1" dirty="0">
                <a:latin typeface="Times New Roman"/>
                <a:cs typeface="Times New Roman"/>
              </a:rPr>
              <a:t>	</a:t>
            </a:r>
            <a:r>
              <a:rPr i="1" spc="-20" dirty="0">
                <a:latin typeface="Calibri"/>
                <a:cs typeface="Calibri"/>
              </a:rPr>
              <a:t>fro</a:t>
            </a:r>
            <a:r>
              <a:rPr i="1" spc="-25" dirty="0">
                <a:latin typeface="Calibri"/>
                <a:cs typeface="Calibri"/>
              </a:rPr>
              <a:t>m</a:t>
            </a:r>
            <a:r>
              <a:rPr i="1" dirty="0">
                <a:latin typeface="Times New Roman"/>
                <a:cs typeface="Times New Roman"/>
              </a:rPr>
              <a:t>	</a:t>
            </a:r>
            <a:r>
              <a:rPr i="1" spc="-20" dirty="0">
                <a:latin typeface="Calibri"/>
                <a:cs typeface="Calibri"/>
              </a:rPr>
              <a:t>pa</a:t>
            </a:r>
            <a:r>
              <a:rPr i="1" spc="0" dirty="0">
                <a:latin typeface="Calibri"/>
                <a:cs typeface="Calibri"/>
              </a:rPr>
              <a:t>r</a:t>
            </a:r>
            <a:r>
              <a:rPr i="1" spc="-10" dirty="0">
                <a:latin typeface="Calibri"/>
                <a:cs typeface="Calibri"/>
              </a:rPr>
              <a:t>tic</a:t>
            </a:r>
            <a:r>
              <a:rPr i="1" spc="-5" dirty="0">
                <a:latin typeface="Calibri"/>
                <a:cs typeface="Calibri"/>
              </a:rPr>
              <a:t>l</a:t>
            </a:r>
            <a:r>
              <a:rPr i="1" spc="-15" dirty="0">
                <a:latin typeface="Calibri"/>
                <a:cs typeface="Calibri"/>
              </a:rPr>
              <a:t>e</a:t>
            </a:r>
            <a:r>
              <a:rPr i="1" dirty="0">
                <a:latin typeface="Times New Roman"/>
                <a:cs typeface="Times New Roman"/>
              </a:rPr>
              <a:t>	</a:t>
            </a:r>
            <a:r>
              <a:rPr i="1" spc="-15" dirty="0">
                <a:latin typeface="Calibri"/>
                <a:cs typeface="Calibri"/>
              </a:rPr>
              <a:t>to</a:t>
            </a:r>
            <a:r>
              <a:rPr i="1" dirty="0">
                <a:latin typeface="Times New Roman"/>
                <a:cs typeface="Times New Roman"/>
              </a:rPr>
              <a:t>	</a:t>
            </a:r>
            <a:r>
              <a:rPr i="1" spc="-20" dirty="0">
                <a:latin typeface="Calibri"/>
                <a:cs typeface="Calibri"/>
              </a:rPr>
              <a:t>part</a:t>
            </a:r>
            <a:r>
              <a:rPr i="1" dirty="0">
                <a:latin typeface="Calibri"/>
                <a:cs typeface="Calibri"/>
              </a:rPr>
              <a:t>i</a:t>
            </a:r>
            <a:r>
              <a:rPr i="1" spc="-10" dirty="0">
                <a:latin typeface="Calibri"/>
                <a:cs typeface="Calibri"/>
              </a:rPr>
              <a:t>cl</a:t>
            </a:r>
            <a:r>
              <a:rPr i="1" spc="25" dirty="0">
                <a:latin typeface="Calibri"/>
                <a:cs typeface="Calibri"/>
              </a:rPr>
              <a:t>e</a:t>
            </a:r>
            <a:r>
              <a:rPr spc="-10" dirty="0"/>
              <a:t>:</a:t>
            </a:r>
            <a:r>
              <a:rPr dirty="0">
                <a:latin typeface="Times New Roman"/>
                <a:cs typeface="Times New Roman"/>
              </a:rPr>
              <a:t>	</a:t>
            </a:r>
            <a:r>
              <a:rPr spc="-20" dirty="0"/>
              <a:t>here</a:t>
            </a:r>
            <a:r>
              <a:rPr spc="-10" dirty="0"/>
              <a:t>,</a:t>
            </a:r>
            <a:r>
              <a:rPr dirty="0">
                <a:latin typeface="Times New Roman"/>
                <a:cs typeface="Times New Roman"/>
              </a:rPr>
              <a:t>	</a:t>
            </a:r>
            <a:r>
              <a:rPr spc="-15" dirty="0"/>
              <a:t>cent</a:t>
            </a:r>
            <a:r>
              <a:rPr spc="-5" dirty="0"/>
              <a:t>r</a:t>
            </a:r>
            <a:r>
              <a:rPr spc="-15" dirty="0"/>
              <a:t>e</a:t>
            </a:r>
            <a:r>
              <a:rPr dirty="0">
                <a:latin typeface="Times New Roman"/>
                <a:cs typeface="Times New Roman"/>
              </a:rPr>
              <a:t>	</a:t>
            </a:r>
            <a:r>
              <a:rPr spc="-20" dirty="0"/>
              <a:t>frequ</a:t>
            </a:r>
            <a:r>
              <a:rPr spc="-5" dirty="0"/>
              <a:t>e</a:t>
            </a:r>
            <a:r>
              <a:rPr spc="-20" dirty="0"/>
              <a:t>ncy</a:t>
            </a:r>
            <a:r>
              <a:rPr spc="-15" dirty="0">
                <a:latin typeface="Times New Roman"/>
                <a:cs typeface="Times New Roman"/>
              </a:rPr>
              <a:t> </a:t>
            </a:r>
            <a:r>
              <a:rPr spc="-20" dirty="0"/>
              <a:t>depe</a:t>
            </a:r>
            <a:r>
              <a:rPr spc="-5" dirty="0"/>
              <a:t>n</a:t>
            </a:r>
            <a:r>
              <a:rPr spc="-20" dirty="0"/>
              <a:t>d</a:t>
            </a:r>
            <a:r>
              <a:rPr spc="-15" dirty="0"/>
              <a:t>s</a:t>
            </a:r>
            <a:r>
              <a:rPr spc="-70" dirty="0">
                <a:latin typeface="Times New Roman"/>
                <a:cs typeface="Times New Roman"/>
              </a:rPr>
              <a:t> </a:t>
            </a:r>
            <a:r>
              <a:rPr spc="-5" dirty="0"/>
              <a:t>o</a:t>
            </a:r>
            <a:r>
              <a:rPr spc="-15" dirty="0"/>
              <a:t>n</a:t>
            </a:r>
            <a:r>
              <a:rPr spc="-70" dirty="0">
                <a:latin typeface="Times New Roman"/>
                <a:cs typeface="Times New Roman"/>
              </a:rPr>
              <a:t> </a:t>
            </a:r>
            <a:r>
              <a:rPr spc="-15" dirty="0"/>
              <a:t>vel</a:t>
            </a:r>
            <a:r>
              <a:rPr spc="-20" dirty="0"/>
              <a:t>o</a:t>
            </a:r>
            <a:r>
              <a:rPr spc="-10" dirty="0"/>
              <a:t>c</a:t>
            </a:r>
            <a:r>
              <a:rPr dirty="0"/>
              <a:t>i</a:t>
            </a:r>
            <a:r>
              <a:rPr spc="-15" dirty="0"/>
              <a:t>ty</a:t>
            </a:r>
            <a:r>
              <a:rPr spc="-55" dirty="0">
                <a:latin typeface="Times New Roman"/>
                <a:cs typeface="Times New Roman"/>
              </a:rPr>
              <a:t> </a:t>
            </a:r>
            <a:r>
              <a:rPr spc="-35" dirty="0">
                <a:latin typeface="Cambria Math"/>
                <a:cs typeface="Cambria Math"/>
              </a:rPr>
              <a:t>𝐯</a:t>
            </a:r>
            <a:r>
              <a:rPr dirty="0"/>
              <a:t>.</a:t>
            </a:r>
          </a:p>
          <a:p>
            <a:pPr marL="355600" indent="-350520">
              <a:lnSpc>
                <a:spcPct val="100000"/>
              </a:lnSpc>
              <a:spcBef>
                <a:spcPts val="1825"/>
              </a:spcBef>
              <a:buFont typeface="Calibri"/>
              <a:buAutoNum type="arabicPeriod" startAt="2"/>
              <a:tabLst>
                <a:tab pos="356235" algn="l"/>
              </a:tabLst>
            </a:pPr>
            <a:r>
              <a:rPr b="1" spc="-25" dirty="0">
                <a:latin typeface="Calibri"/>
                <a:cs typeface="Calibri"/>
              </a:rPr>
              <a:t>Mos</a:t>
            </a:r>
            <a:r>
              <a:rPr b="1" spc="-10" dirty="0">
                <a:latin typeface="Calibri"/>
                <a:cs typeface="Calibri"/>
              </a:rPr>
              <a:t>t</a:t>
            </a:r>
            <a:r>
              <a:rPr b="1" spc="-70" dirty="0">
                <a:latin typeface="Times New Roman"/>
                <a:cs typeface="Times New Roman"/>
              </a:rPr>
              <a:t> </a:t>
            </a:r>
            <a:r>
              <a:rPr b="1" spc="-10" dirty="0">
                <a:latin typeface="Calibri"/>
                <a:cs typeface="Calibri"/>
              </a:rPr>
              <a:t>I</a:t>
            </a:r>
            <a:r>
              <a:rPr b="1" spc="-20" dirty="0">
                <a:latin typeface="Calibri"/>
                <a:cs typeface="Calibri"/>
              </a:rPr>
              <a:t>m</a:t>
            </a:r>
            <a:r>
              <a:rPr b="1" spc="-15" dirty="0">
                <a:latin typeface="Calibri"/>
                <a:cs typeface="Calibri"/>
              </a:rPr>
              <a:t>portant</a:t>
            </a:r>
            <a:r>
              <a:rPr b="1" spc="-80" dirty="0">
                <a:latin typeface="Times New Roman"/>
                <a:cs typeface="Times New Roman"/>
              </a:rPr>
              <a:t> </a:t>
            </a:r>
            <a:r>
              <a:rPr b="1" spc="-15" dirty="0">
                <a:latin typeface="Calibri"/>
                <a:cs typeface="Calibri"/>
              </a:rPr>
              <a:t>Laborato</a:t>
            </a:r>
            <a:r>
              <a:rPr b="1" dirty="0">
                <a:latin typeface="Calibri"/>
                <a:cs typeface="Calibri"/>
              </a:rPr>
              <a:t>r</a:t>
            </a:r>
            <a:r>
              <a:rPr b="1" spc="-15" dirty="0">
                <a:latin typeface="Calibri"/>
                <a:cs typeface="Calibri"/>
              </a:rPr>
              <a:t>y</a:t>
            </a:r>
            <a:r>
              <a:rPr b="1" spc="-70" dirty="0">
                <a:latin typeface="Times New Roman"/>
                <a:cs typeface="Times New Roman"/>
              </a:rPr>
              <a:t> </a:t>
            </a:r>
            <a:r>
              <a:rPr b="1" spc="-15" dirty="0">
                <a:latin typeface="Calibri"/>
                <a:cs typeface="Calibri"/>
              </a:rPr>
              <a:t>Example</a:t>
            </a:r>
            <a:r>
              <a:rPr b="1" spc="-50" dirty="0">
                <a:latin typeface="Times New Roman"/>
                <a:cs typeface="Times New Roman"/>
              </a:rPr>
              <a:t> </a:t>
            </a:r>
            <a:r>
              <a:rPr spc="-30" dirty="0">
                <a:latin typeface="Calibri"/>
                <a:cs typeface="Calibri"/>
              </a:rPr>
              <a:t>—</a:t>
            </a:r>
            <a:r>
              <a:rPr dirty="0">
                <a:latin typeface="Calibri"/>
                <a:cs typeface="Calibri"/>
              </a:rPr>
              <a:t> </a:t>
            </a:r>
            <a:r>
              <a:rPr b="1" spc="-20" dirty="0">
                <a:latin typeface="Calibri"/>
                <a:cs typeface="Calibri"/>
              </a:rPr>
              <a:t>Doppl</a:t>
            </a:r>
            <a:r>
              <a:rPr b="1" dirty="0">
                <a:latin typeface="Calibri"/>
                <a:cs typeface="Calibri"/>
              </a:rPr>
              <a:t>e</a:t>
            </a:r>
            <a:r>
              <a:rPr b="1" spc="-10" dirty="0">
                <a:latin typeface="Calibri"/>
                <a:cs typeface="Calibri"/>
              </a:rPr>
              <a:t>r</a:t>
            </a:r>
            <a:r>
              <a:rPr b="1" spc="-70" dirty="0">
                <a:latin typeface="Times New Roman"/>
                <a:cs typeface="Times New Roman"/>
              </a:rPr>
              <a:t> </a:t>
            </a:r>
            <a:r>
              <a:rPr b="1" spc="-15" dirty="0">
                <a:latin typeface="Calibri"/>
                <a:cs typeface="Calibri"/>
              </a:rPr>
              <a:t>B</a:t>
            </a:r>
            <a:r>
              <a:rPr b="1" spc="-20" dirty="0">
                <a:latin typeface="Calibri"/>
                <a:cs typeface="Calibri"/>
              </a:rPr>
              <a:t>roadenin</a:t>
            </a:r>
            <a:r>
              <a:rPr b="1" spc="10" dirty="0">
                <a:latin typeface="Calibri"/>
                <a:cs typeface="Calibri"/>
              </a:rPr>
              <a:t>g</a:t>
            </a:r>
            <a:r>
              <a:rPr dirty="0"/>
              <a:t>.</a:t>
            </a:r>
          </a:p>
          <a:p>
            <a:pPr marL="355600" indent="-350520">
              <a:lnSpc>
                <a:spcPct val="100000"/>
              </a:lnSpc>
              <a:spcBef>
                <a:spcPts val="1810"/>
              </a:spcBef>
              <a:buFont typeface="Calibri"/>
              <a:buAutoNum type="arabicPeriod" startAt="2"/>
              <a:tabLst>
                <a:tab pos="356235" algn="l"/>
              </a:tabLst>
            </a:pPr>
            <a:r>
              <a:rPr b="1" spc="-15" dirty="0">
                <a:latin typeface="Calibri"/>
                <a:cs typeface="Calibri"/>
              </a:rPr>
              <a:t>Implica</a:t>
            </a:r>
            <a:r>
              <a:rPr b="1" spc="-5" dirty="0">
                <a:latin typeface="Calibri"/>
                <a:cs typeface="Calibri"/>
              </a:rPr>
              <a:t>t</a:t>
            </a:r>
            <a:r>
              <a:rPr b="1" spc="-15" dirty="0">
                <a:latin typeface="Calibri"/>
                <a:cs typeface="Calibri"/>
              </a:rPr>
              <a:t>ion</a:t>
            </a:r>
            <a:r>
              <a:rPr b="1" spc="-80" dirty="0">
                <a:latin typeface="Times New Roman"/>
                <a:cs typeface="Times New Roman"/>
              </a:rPr>
              <a:t> </a:t>
            </a:r>
            <a:r>
              <a:rPr b="1" spc="-15" dirty="0">
                <a:latin typeface="Calibri"/>
                <a:cs typeface="Calibri"/>
              </a:rPr>
              <a:t>for</a:t>
            </a:r>
            <a:r>
              <a:rPr b="1" spc="-75" dirty="0">
                <a:latin typeface="Times New Roman"/>
                <a:cs typeface="Times New Roman"/>
              </a:rPr>
              <a:t> </a:t>
            </a:r>
            <a:r>
              <a:rPr b="1" spc="-20" dirty="0">
                <a:latin typeface="Calibri"/>
                <a:cs typeface="Calibri"/>
              </a:rPr>
              <a:t>O</a:t>
            </a:r>
            <a:r>
              <a:rPr b="1" spc="-10" dirty="0">
                <a:latin typeface="Calibri"/>
                <a:cs typeface="Calibri"/>
              </a:rPr>
              <a:t>b</a:t>
            </a:r>
            <a:r>
              <a:rPr b="1" spc="-15" dirty="0">
                <a:latin typeface="Calibri"/>
                <a:cs typeface="Calibri"/>
              </a:rPr>
              <a:t>served</a:t>
            </a:r>
            <a:r>
              <a:rPr b="1" spc="-70" dirty="0">
                <a:latin typeface="Times New Roman"/>
                <a:cs typeface="Times New Roman"/>
              </a:rPr>
              <a:t> </a:t>
            </a:r>
            <a:r>
              <a:rPr b="1" spc="-10" dirty="0">
                <a:latin typeface="Calibri"/>
                <a:cs typeface="Calibri"/>
              </a:rPr>
              <a:t>Li</a:t>
            </a:r>
            <a:r>
              <a:rPr b="1" spc="-5" dirty="0">
                <a:latin typeface="Calibri"/>
                <a:cs typeface="Calibri"/>
              </a:rPr>
              <a:t>n</a:t>
            </a:r>
            <a:r>
              <a:rPr b="1" spc="-15" dirty="0">
                <a:latin typeface="Calibri"/>
                <a:cs typeface="Calibri"/>
              </a:rPr>
              <a:t>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693" y="973958"/>
            <a:ext cx="10380345" cy="34372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2113280">
              <a:lnSpc>
                <a:spcPct val="127099"/>
              </a:lnSpc>
            </a:pPr>
            <a:r>
              <a:rPr sz="2800" i="1" spc="-15" dirty="0">
                <a:latin typeface="Calibri"/>
                <a:cs typeface="Calibri"/>
              </a:rPr>
              <a:t>Macro</a:t>
            </a:r>
            <a:r>
              <a:rPr sz="2800" i="1" spc="-10" dirty="0">
                <a:latin typeface="Calibri"/>
                <a:cs typeface="Calibri"/>
              </a:rPr>
              <a:t>s</a:t>
            </a:r>
            <a:r>
              <a:rPr sz="2800" i="1" spc="-15" dirty="0">
                <a:latin typeface="Calibri"/>
                <a:cs typeface="Calibri"/>
              </a:rPr>
              <a:t>cop</a:t>
            </a:r>
            <a:r>
              <a:rPr sz="2800" i="1" dirty="0">
                <a:latin typeface="Calibri"/>
                <a:cs typeface="Calibri"/>
              </a:rPr>
              <a:t>i</a:t>
            </a:r>
            <a:r>
              <a:rPr sz="2800" i="1" spc="-15" dirty="0">
                <a:latin typeface="Calibri"/>
                <a:cs typeface="Calibri"/>
              </a:rPr>
              <a:t>c</a:t>
            </a:r>
            <a:r>
              <a:rPr sz="2800" i="1" spc="-60" dirty="0">
                <a:latin typeface="Times New Roman"/>
                <a:cs typeface="Times New Roman"/>
              </a:rPr>
              <a:t> </a:t>
            </a:r>
            <a:r>
              <a:rPr sz="2800" i="1" spc="-20" dirty="0">
                <a:latin typeface="Calibri"/>
                <a:cs typeface="Calibri"/>
              </a:rPr>
              <a:t>pr</a:t>
            </a:r>
            <a:r>
              <a:rPr sz="2800" i="1" spc="-10" dirty="0">
                <a:latin typeface="Calibri"/>
                <a:cs typeface="Calibri"/>
              </a:rPr>
              <a:t>o</a:t>
            </a:r>
            <a:r>
              <a:rPr sz="2800" i="1" spc="-15" dirty="0">
                <a:latin typeface="Calibri"/>
                <a:cs typeface="Calibri"/>
              </a:rPr>
              <a:t>f</a:t>
            </a:r>
            <a:r>
              <a:rPr sz="2800" i="1" spc="-10" dirty="0">
                <a:latin typeface="Calibri"/>
                <a:cs typeface="Calibri"/>
              </a:rPr>
              <a:t>i</a:t>
            </a:r>
            <a:r>
              <a:rPr sz="2800" i="1" dirty="0">
                <a:latin typeface="Calibri"/>
                <a:cs typeface="Calibri"/>
              </a:rPr>
              <a:t>l</a:t>
            </a:r>
            <a:r>
              <a:rPr sz="2800" i="1" spc="-15" dirty="0">
                <a:latin typeface="Calibri"/>
                <a:cs typeface="Calibri"/>
              </a:rPr>
              <a:t>e</a:t>
            </a:r>
            <a:r>
              <a:rPr sz="2800" i="1" spc="-70" dirty="0">
                <a:latin typeface="Times New Roman"/>
                <a:cs typeface="Times New Roman"/>
              </a:rPr>
              <a:t> </a:t>
            </a:r>
            <a:r>
              <a:rPr sz="2800" i="1" dirty="0">
                <a:latin typeface="Calibri"/>
                <a:cs typeface="Calibri"/>
              </a:rPr>
              <a:t>i</a:t>
            </a:r>
            <a:r>
              <a:rPr sz="2800" i="1" spc="-15" dirty="0">
                <a:latin typeface="Calibri"/>
                <a:cs typeface="Calibri"/>
              </a:rPr>
              <a:t>s</a:t>
            </a:r>
            <a:r>
              <a:rPr sz="2800" i="1" spc="-65" dirty="0">
                <a:latin typeface="Times New Roman"/>
                <a:cs typeface="Times New Roman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a</a:t>
            </a:r>
            <a:r>
              <a:rPr sz="2800" i="1" spc="-4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convo</a:t>
            </a:r>
            <a:r>
              <a:rPr sz="2800" spc="-20" dirty="0">
                <a:latin typeface="Calibri"/>
                <a:cs typeface="Calibri"/>
              </a:rPr>
              <a:t>lut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f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t</a:t>
            </a:r>
            <a:r>
              <a:rPr sz="2800" spc="-20" dirty="0">
                <a:latin typeface="Calibri"/>
                <a:cs typeface="Calibri"/>
              </a:rPr>
              <a:t>h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ng</a:t>
            </a:r>
            <a:r>
              <a:rPr sz="2800" spc="-10" dirty="0">
                <a:latin typeface="Calibri"/>
                <a:cs typeface="Calibri"/>
              </a:rPr>
              <a:t>le</a:t>
            </a:r>
            <a:r>
              <a:rPr sz="2800" spc="-20" dirty="0">
                <a:latin typeface="Calibri"/>
                <a:cs typeface="Calibri"/>
              </a:rPr>
              <a:t>-p</a:t>
            </a:r>
            <a:r>
              <a:rPr sz="2800" spc="-5" dirty="0">
                <a:latin typeface="Calibri"/>
                <a:cs typeface="Calibri"/>
              </a:rPr>
              <a:t>a</a:t>
            </a:r>
            <a:r>
              <a:rPr sz="2800" spc="-10" dirty="0">
                <a:latin typeface="Calibri"/>
                <a:cs typeface="Calibri"/>
              </a:rPr>
              <a:t>rtic</a:t>
            </a:r>
            <a:r>
              <a:rPr sz="2800" spc="-5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libri"/>
                <a:cs typeface="Calibri"/>
              </a:rPr>
              <a:t>homog</a:t>
            </a:r>
            <a:r>
              <a:rPr sz="2800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ne</a:t>
            </a:r>
            <a:r>
              <a:rPr sz="2800" spc="-10" dirty="0">
                <a:latin typeface="Calibri"/>
                <a:cs typeface="Calibri"/>
              </a:rPr>
              <a:t>o</a:t>
            </a:r>
            <a:r>
              <a:rPr sz="2800" spc="-20" dirty="0">
                <a:latin typeface="Calibri"/>
                <a:cs typeface="Calibri"/>
              </a:rPr>
              <a:t>u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w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th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the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d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5" dirty="0">
                <a:latin typeface="Calibri"/>
                <a:cs typeface="Calibri"/>
              </a:rPr>
              <a:t>t</a:t>
            </a:r>
            <a:r>
              <a:rPr sz="2800" spc="-10" dirty="0">
                <a:latin typeface="Calibri"/>
                <a:cs typeface="Calibri"/>
              </a:rPr>
              <a:t>ri</a:t>
            </a:r>
            <a:r>
              <a:rPr sz="2800" spc="-20" dirty="0">
                <a:latin typeface="Calibri"/>
                <a:cs typeface="Calibri"/>
              </a:rPr>
              <a:t>but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f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vel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5" dirty="0">
                <a:latin typeface="Calibri"/>
                <a:cs typeface="Calibri"/>
              </a:rPr>
              <a:t>c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es.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814"/>
              </a:spcBef>
            </a:pPr>
            <a:r>
              <a:rPr sz="2800" spc="-15" dirty="0">
                <a:latin typeface="Calibri"/>
                <a:cs typeface="Calibri"/>
              </a:rPr>
              <a:t>4.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Co</a:t>
            </a:r>
            <a:r>
              <a:rPr sz="2800" b="1" spc="-25" dirty="0">
                <a:latin typeface="Calibri"/>
                <a:cs typeface="Calibri"/>
              </a:rPr>
              <a:t>n</a:t>
            </a:r>
            <a:r>
              <a:rPr sz="2800" b="1" spc="-15" dirty="0">
                <a:latin typeface="Calibri"/>
                <a:cs typeface="Calibri"/>
              </a:rPr>
              <a:t>tra</a:t>
            </a:r>
            <a:r>
              <a:rPr sz="2800" b="1" spc="-5" dirty="0">
                <a:latin typeface="Calibri"/>
                <a:cs typeface="Calibri"/>
              </a:rPr>
              <a:t>s</a:t>
            </a:r>
            <a:r>
              <a:rPr sz="2800" b="1" spc="-10" dirty="0">
                <a:latin typeface="Calibri"/>
                <a:cs typeface="Calibri"/>
              </a:rPr>
              <a:t>t</a:t>
            </a:r>
            <a:r>
              <a:rPr sz="2800" b="1" spc="-70" dirty="0">
                <a:latin typeface="Times New Roman"/>
                <a:cs typeface="Times New Roman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spc="-70" dirty="0">
                <a:latin typeface="Times New Roman"/>
                <a:cs typeface="Times New Roman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Hom</a:t>
            </a:r>
            <a:r>
              <a:rPr sz="2800" b="1" spc="-15" dirty="0">
                <a:latin typeface="Calibri"/>
                <a:cs typeface="Calibri"/>
              </a:rPr>
              <a:t>o</a:t>
            </a:r>
            <a:r>
              <a:rPr sz="2800" b="1" spc="-5" dirty="0">
                <a:latin typeface="Calibri"/>
                <a:cs typeface="Calibri"/>
              </a:rPr>
              <a:t>g</a:t>
            </a:r>
            <a:r>
              <a:rPr sz="2800" b="1" spc="-20" dirty="0">
                <a:latin typeface="Calibri"/>
                <a:cs typeface="Calibri"/>
              </a:rPr>
              <a:t>ene</a:t>
            </a:r>
            <a:r>
              <a:rPr sz="2800" b="1" spc="-25" dirty="0">
                <a:latin typeface="Calibri"/>
                <a:cs typeface="Calibri"/>
              </a:rPr>
              <a:t>o</a:t>
            </a:r>
            <a:r>
              <a:rPr sz="2800" b="1" spc="-10" dirty="0">
                <a:latin typeface="Calibri"/>
                <a:cs typeface="Calibri"/>
              </a:rPr>
              <a:t>u</a:t>
            </a:r>
            <a:r>
              <a:rPr sz="2800" b="1" spc="-15" dirty="0">
                <a:latin typeface="Calibri"/>
                <a:cs typeface="Calibri"/>
              </a:rPr>
              <a:t>s</a:t>
            </a:r>
            <a:r>
              <a:rPr sz="2800" b="1" spc="-70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Calibri"/>
                <a:cs typeface="Calibri"/>
              </a:rPr>
              <a:t>C</a:t>
            </a:r>
            <a:r>
              <a:rPr sz="2800" b="1" spc="-15" dirty="0">
                <a:latin typeface="Calibri"/>
                <a:cs typeface="Calibri"/>
              </a:rPr>
              <a:t>ase</a:t>
            </a:r>
            <a:endParaRPr sz="2800">
              <a:latin typeface="Calibri"/>
              <a:cs typeface="Calibri"/>
            </a:endParaRPr>
          </a:p>
          <a:p>
            <a:pPr marL="12700" marR="5080">
              <a:lnSpc>
                <a:spcPct val="127200"/>
              </a:lnSpc>
              <a:spcBef>
                <a:spcPts val="894"/>
              </a:spcBef>
              <a:tabLst>
                <a:tab pos="619760" algn="l"/>
                <a:tab pos="1740535" algn="l"/>
                <a:tab pos="3236595" algn="l"/>
                <a:tab pos="3947795" algn="l"/>
                <a:tab pos="4998720" algn="l"/>
                <a:tab pos="5668645" algn="l"/>
                <a:tab pos="7047230" algn="l"/>
                <a:tab pos="8388350" algn="l"/>
                <a:tab pos="9268460" algn="l"/>
              </a:tabLst>
            </a:pPr>
            <a:r>
              <a:rPr sz="2800" i="1" spc="-20" dirty="0">
                <a:latin typeface="Calibri"/>
                <a:cs typeface="Calibri"/>
              </a:rPr>
              <a:t>No</a:t>
            </a:r>
            <a:r>
              <a:rPr sz="2800" i="1" spc="-20" dirty="0">
                <a:latin typeface="Times New Roman"/>
                <a:cs typeface="Times New Roman"/>
              </a:rPr>
              <a:t>	</a:t>
            </a:r>
            <a:r>
              <a:rPr sz="2800" i="1" spc="-20" dirty="0">
                <a:latin typeface="Calibri"/>
                <a:cs typeface="Calibri"/>
              </a:rPr>
              <a:t>s</a:t>
            </a:r>
            <a:r>
              <a:rPr sz="2800" i="1" spc="-5" dirty="0">
                <a:latin typeface="Calibri"/>
                <a:cs typeface="Calibri"/>
              </a:rPr>
              <a:t>i</a:t>
            </a:r>
            <a:r>
              <a:rPr sz="2800" i="1" spc="-20" dirty="0">
                <a:latin typeface="Calibri"/>
                <a:cs typeface="Calibri"/>
              </a:rPr>
              <a:t>ng</a:t>
            </a:r>
            <a:r>
              <a:rPr sz="2800" i="1" spc="-5" dirty="0">
                <a:latin typeface="Calibri"/>
                <a:cs typeface="Calibri"/>
              </a:rPr>
              <a:t>l</a:t>
            </a:r>
            <a:r>
              <a:rPr sz="2800" i="1" spc="-15" dirty="0">
                <a:latin typeface="Calibri"/>
                <a:cs typeface="Calibri"/>
              </a:rPr>
              <a:t>e,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spc="-20" dirty="0">
                <a:latin typeface="Calibri"/>
                <a:cs typeface="Calibri"/>
              </a:rPr>
              <a:t>un</a:t>
            </a:r>
            <a:r>
              <a:rPr sz="2800" i="1" spc="-5" dirty="0">
                <a:latin typeface="Calibri"/>
                <a:cs typeface="Calibri"/>
              </a:rPr>
              <a:t>i</a:t>
            </a:r>
            <a:r>
              <a:rPr sz="2800" i="1" spc="-15" dirty="0">
                <a:latin typeface="Calibri"/>
                <a:cs typeface="Calibri"/>
              </a:rPr>
              <a:t>versal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dirty="0">
                <a:latin typeface="Calibri"/>
                <a:cs typeface="Calibri"/>
              </a:rPr>
              <a:t>l</a:t>
            </a:r>
            <a:r>
              <a:rPr sz="2800" i="1" spc="5" dirty="0">
                <a:latin typeface="Calibri"/>
                <a:cs typeface="Calibri"/>
              </a:rPr>
              <a:t>i</a:t>
            </a:r>
            <a:r>
              <a:rPr sz="2800" i="1" spc="-20" dirty="0">
                <a:latin typeface="Calibri"/>
                <a:cs typeface="Calibri"/>
              </a:rPr>
              <a:t>n</a:t>
            </a:r>
            <a:r>
              <a:rPr sz="2800" i="1" spc="-15" dirty="0">
                <a:latin typeface="Calibri"/>
                <a:cs typeface="Calibri"/>
              </a:rPr>
              <a:t>e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spc="-20" dirty="0">
                <a:latin typeface="Calibri"/>
                <a:cs typeface="Calibri"/>
              </a:rPr>
              <a:t>shap</a:t>
            </a:r>
            <a:r>
              <a:rPr sz="2800" i="1" spc="-15" dirty="0">
                <a:latin typeface="Calibri"/>
                <a:cs typeface="Calibri"/>
              </a:rPr>
              <a:t>e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spc="-20" dirty="0">
                <a:latin typeface="Calibri"/>
                <a:cs typeface="Calibri"/>
              </a:rPr>
              <a:t>pe</a:t>
            </a:r>
            <a:r>
              <a:rPr sz="2800" i="1" spc="-10" dirty="0">
                <a:latin typeface="Calibri"/>
                <a:cs typeface="Calibri"/>
              </a:rPr>
              <a:t>r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spc="-20" dirty="0">
                <a:latin typeface="Calibri"/>
                <a:cs typeface="Calibri"/>
              </a:rPr>
              <a:t>part</a:t>
            </a:r>
            <a:r>
              <a:rPr sz="2800" i="1" dirty="0">
                <a:latin typeface="Calibri"/>
                <a:cs typeface="Calibri"/>
              </a:rPr>
              <a:t>i</a:t>
            </a:r>
            <a:r>
              <a:rPr sz="2800" i="1" spc="-10" dirty="0">
                <a:latin typeface="Calibri"/>
                <a:cs typeface="Calibri"/>
              </a:rPr>
              <a:t>cle;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dirty="0">
                <a:latin typeface="Calibri"/>
                <a:cs typeface="Calibri"/>
              </a:rPr>
              <a:t>i</a:t>
            </a:r>
            <a:r>
              <a:rPr sz="2800" i="1" spc="-20" dirty="0">
                <a:latin typeface="Calibri"/>
                <a:cs typeface="Calibri"/>
              </a:rPr>
              <a:t>nstead</a:t>
            </a:r>
            <a:r>
              <a:rPr sz="2800" i="1" spc="-10" dirty="0">
                <a:latin typeface="Calibri"/>
                <a:cs typeface="Calibri"/>
              </a:rPr>
              <a:t>,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spc="-15" dirty="0">
                <a:latin typeface="Calibri"/>
                <a:cs typeface="Calibri"/>
              </a:rPr>
              <a:t>e</a:t>
            </a:r>
            <a:r>
              <a:rPr sz="2800" i="1" spc="-10" dirty="0">
                <a:latin typeface="Calibri"/>
                <a:cs typeface="Calibri"/>
              </a:rPr>
              <a:t>a</a:t>
            </a:r>
            <a:r>
              <a:rPr sz="2800" i="1" spc="-15" dirty="0">
                <a:latin typeface="Calibri"/>
                <a:cs typeface="Calibri"/>
              </a:rPr>
              <a:t>ch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spc="-15" dirty="0">
                <a:latin typeface="Calibri"/>
                <a:cs typeface="Calibri"/>
              </a:rPr>
              <a:t>vel</a:t>
            </a:r>
            <a:r>
              <a:rPr sz="2800" i="1" spc="-20" dirty="0">
                <a:latin typeface="Calibri"/>
                <a:cs typeface="Calibri"/>
              </a:rPr>
              <a:t>oc</a:t>
            </a:r>
            <a:r>
              <a:rPr sz="2800" i="1" dirty="0">
                <a:latin typeface="Calibri"/>
                <a:cs typeface="Calibri"/>
              </a:rPr>
              <a:t>i</a:t>
            </a:r>
            <a:r>
              <a:rPr sz="2800" i="1" spc="-25" dirty="0">
                <a:latin typeface="Calibri"/>
                <a:cs typeface="Calibri"/>
              </a:rPr>
              <a:t>t</a:t>
            </a:r>
            <a:r>
              <a:rPr sz="2800" i="1" spc="-15" dirty="0">
                <a:latin typeface="Calibri"/>
                <a:cs typeface="Calibri"/>
              </a:rPr>
              <a:t>y</a:t>
            </a:r>
            <a:r>
              <a:rPr sz="2800" i="1" spc="-10" dirty="0">
                <a:latin typeface="Times New Roman"/>
                <a:cs typeface="Times New Roman"/>
              </a:rPr>
              <a:t> </a:t>
            </a:r>
            <a:r>
              <a:rPr sz="2800" i="1" spc="-20" dirty="0">
                <a:latin typeface="Calibri"/>
                <a:cs typeface="Calibri"/>
              </a:rPr>
              <a:t>su</a:t>
            </a:r>
            <a:r>
              <a:rPr sz="2800" i="1" spc="-10" dirty="0">
                <a:latin typeface="Calibri"/>
                <a:cs typeface="Calibri"/>
              </a:rPr>
              <a:t>bcla</a:t>
            </a:r>
            <a:r>
              <a:rPr sz="2800" i="1" spc="-20" dirty="0">
                <a:latin typeface="Calibri"/>
                <a:cs typeface="Calibri"/>
              </a:rPr>
              <a:t>s</a:t>
            </a:r>
            <a:r>
              <a:rPr sz="2800" i="1" spc="-15" dirty="0">
                <a:latin typeface="Calibri"/>
                <a:cs typeface="Calibri"/>
              </a:rPr>
              <a:t>s</a:t>
            </a:r>
            <a:r>
              <a:rPr sz="2800" i="1" spc="-65" dirty="0">
                <a:latin typeface="Times New Roman"/>
                <a:cs typeface="Times New Roman"/>
              </a:rPr>
              <a:t> </a:t>
            </a:r>
            <a:r>
              <a:rPr sz="2800" i="1" spc="-20" dirty="0">
                <a:latin typeface="Calibri"/>
                <a:cs typeface="Calibri"/>
              </a:rPr>
              <a:t>se</a:t>
            </a:r>
            <a:r>
              <a:rPr sz="2800" i="1" spc="-25" dirty="0">
                <a:latin typeface="Calibri"/>
                <a:cs typeface="Calibri"/>
              </a:rPr>
              <a:t>e</a:t>
            </a:r>
            <a:r>
              <a:rPr sz="2800" i="1" spc="-15" dirty="0">
                <a:latin typeface="Calibri"/>
                <a:cs typeface="Calibri"/>
              </a:rPr>
              <a:t>s</a:t>
            </a:r>
            <a:r>
              <a:rPr sz="2800" i="1" spc="-65" dirty="0">
                <a:latin typeface="Times New Roman"/>
                <a:cs typeface="Times New Roman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a</a:t>
            </a:r>
            <a:r>
              <a:rPr sz="2800" i="1" spc="-70" dirty="0">
                <a:latin typeface="Times New Roman"/>
                <a:cs typeface="Times New Roman"/>
              </a:rPr>
              <a:t> </a:t>
            </a:r>
            <a:r>
              <a:rPr sz="2800" i="1" spc="-10" dirty="0">
                <a:latin typeface="Calibri"/>
                <a:cs typeface="Calibri"/>
              </a:rPr>
              <a:t>s</a:t>
            </a:r>
            <a:r>
              <a:rPr sz="2800" i="1" spc="-20" dirty="0">
                <a:latin typeface="Calibri"/>
                <a:cs typeface="Calibri"/>
              </a:rPr>
              <a:t>h</a:t>
            </a:r>
            <a:r>
              <a:rPr sz="2800" i="1" spc="-10" dirty="0">
                <a:latin typeface="Calibri"/>
                <a:cs typeface="Calibri"/>
              </a:rPr>
              <a:t>i</a:t>
            </a:r>
            <a:r>
              <a:rPr sz="2800" i="1" spc="-20" dirty="0">
                <a:latin typeface="Calibri"/>
                <a:cs typeface="Calibri"/>
              </a:rPr>
              <a:t>fte</a:t>
            </a:r>
            <a:r>
              <a:rPr sz="2800" i="1" spc="-15" dirty="0">
                <a:latin typeface="Calibri"/>
                <a:cs typeface="Calibri"/>
              </a:rPr>
              <a:t>d</a:t>
            </a:r>
            <a:r>
              <a:rPr sz="2800" i="1" spc="-60" dirty="0">
                <a:latin typeface="Times New Roman"/>
                <a:cs typeface="Times New Roman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reson</a:t>
            </a:r>
            <a:r>
              <a:rPr sz="2800" i="1" spc="-20" dirty="0">
                <a:latin typeface="Calibri"/>
                <a:cs typeface="Calibri"/>
              </a:rPr>
              <a:t>ance.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810"/>
              </a:spcBef>
            </a:pPr>
            <a:r>
              <a:rPr sz="2800" spc="-15" dirty="0">
                <a:latin typeface="Calibri"/>
                <a:cs typeface="Calibri"/>
              </a:rPr>
              <a:t>---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9622" rIns="0" bIns="0" rtlCol="0">
            <a:spAutoFit/>
          </a:bodyPr>
          <a:lstStyle/>
          <a:p>
            <a:pPr marL="177165">
              <a:lnSpc>
                <a:spcPct val="100000"/>
              </a:lnSpc>
            </a:pPr>
            <a:r>
              <a:rPr spc="-15" dirty="0"/>
              <a:t>Sl</a:t>
            </a:r>
            <a:r>
              <a:rPr spc="-5" dirty="0"/>
              <a:t>i</a:t>
            </a:r>
            <a:r>
              <a:rPr spc="-20" dirty="0"/>
              <a:t>de</a:t>
            </a:r>
            <a:r>
              <a:rPr spc="-5" dirty="0"/>
              <a:t> </a:t>
            </a:r>
            <a:r>
              <a:rPr spc="-15" dirty="0"/>
              <a:t>6:</a:t>
            </a:r>
            <a:r>
              <a:rPr spc="-20" dirty="0"/>
              <a:t> D</a:t>
            </a:r>
            <a:r>
              <a:rPr spc="-35" dirty="0"/>
              <a:t>o</a:t>
            </a:r>
            <a:r>
              <a:rPr spc="-15" dirty="0"/>
              <a:t>pple</a:t>
            </a:r>
            <a:r>
              <a:rPr dirty="0"/>
              <a:t>r</a:t>
            </a:r>
            <a:r>
              <a:rPr spc="-15" dirty="0"/>
              <a:t> </a:t>
            </a:r>
            <a:r>
              <a:rPr spc="-20" dirty="0"/>
              <a:t>B</a:t>
            </a:r>
            <a:r>
              <a:rPr spc="-5" dirty="0"/>
              <a:t>r</a:t>
            </a:r>
            <a:r>
              <a:rPr spc="-20" dirty="0"/>
              <a:t>oaden</a:t>
            </a:r>
            <a:r>
              <a:rPr spc="-5" dirty="0"/>
              <a:t>i</a:t>
            </a:r>
            <a:r>
              <a:rPr spc="-20" dirty="0"/>
              <a:t>ng</a:t>
            </a:r>
            <a:r>
              <a:rPr spc="-5" dirty="0"/>
              <a:t> </a:t>
            </a:r>
            <a:r>
              <a:rPr spc="-20" dirty="0">
                <a:latin typeface="Calibri"/>
                <a:cs typeface="Calibri"/>
              </a:rPr>
              <a:t>— </a:t>
            </a:r>
            <a:r>
              <a:rPr spc="-20" dirty="0"/>
              <a:t>F</a:t>
            </a:r>
            <a:r>
              <a:rPr spc="-10" dirty="0"/>
              <a:t>u</a:t>
            </a:r>
            <a:r>
              <a:rPr spc="-20" dirty="0"/>
              <a:t>ndamental</a:t>
            </a:r>
            <a:r>
              <a:rPr spc="-15" dirty="0"/>
              <a:t> </a:t>
            </a:r>
            <a:r>
              <a:rPr spc="-20" dirty="0"/>
              <a:t>K</a:t>
            </a:r>
            <a:r>
              <a:rPr dirty="0"/>
              <a:t>i</a:t>
            </a:r>
            <a:r>
              <a:rPr spc="-20" dirty="0"/>
              <a:t>nematics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68372" y="1764660"/>
            <a:ext cx="524954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000" b="1" u="heavy" spc="-20" dirty="0">
                <a:solidFill>
                  <a:srgbClr val="FF0000"/>
                </a:solidFill>
                <a:latin typeface="Calibri"/>
                <a:cs typeface="Calibri"/>
              </a:rPr>
              <a:t>Doppl</a:t>
            </a:r>
            <a:r>
              <a:rPr sz="3000" b="1" u="heavy" spc="-5" dirty="0">
                <a:solidFill>
                  <a:srgbClr val="FF0000"/>
                </a:solidFill>
                <a:latin typeface="Calibri"/>
                <a:cs typeface="Calibri"/>
              </a:rPr>
              <a:t>er</a:t>
            </a:r>
            <a:r>
              <a:rPr sz="3000" b="1" u="heavy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spc="-20" dirty="0">
                <a:solidFill>
                  <a:srgbClr val="FF0000"/>
                </a:solidFill>
                <a:latin typeface="Calibri"/>
                <a:cs typeface="Calibri"/>
              </a:rPr>
              <a:t>Sh</a:t>
            </a:r>
            <a:r>
              <a:rPr sz="3000" b="1" u="heavy" spc="-25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3000" b="1" u="heavy" spc="-5" dirty="0">
                <a:solidFill>
                  <a:srgbClr val="FF0000"/>
                </a:solidFill>
                <a:latin typeface="Calibri"/>
                <a:cs typeface="Calibri"/>
              </a:rPr>
              <a:t>ft</a:t>
            </a:r>
            <a:r>
              <a:rPr sz="3000" b="1" u="heavy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spc="-5" dirty="0">
                <a:solidFill>
                  <a:srgbClr val="FF0000"/>
                </a:solidFill>
                <a:latin typeface="Calibri"/>
                <a:cs typeface="Calibri"/>
              </a:rPr>
              <a:t>for</a:t>
            </a:r>
            <a:r>
              <a:rPr sz="3000" b="1" u="heavy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3000" b="1" u="heavy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3000" b="1" u="heavy" spc="-20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ngle</a:t>
            </a:r>
            <a:r>
              <a:rPr sz="3000" b="1" u="heavy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spc="-5" dirty="0">
                <a:solidFill>
                  <a:srgbClr val="FF0000"/>
                </a:solidFill>
                <a:latin typeface="Calibri"/>
                <a:cs typeface="Calibri"/>
              </a:rPr>
              <a:t>Particle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806826" y="2433516"/>
            <a:ext cx="1160780" cy="431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30" dirty="0">
                <a:latin typeface="Cambria Math"/>
                <a:cs typeface="Cambria Math"/>
              </a:rPr>
              <a:t>𝜔</a:t>
            </a:r>
            <a:r>
              <a:rPr sz="2800" spc="229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35" dirty="0">
                <a:latin typeface="Cambria Math"/>
                <a:cs typeface="Cambria Math"/>
              </a:rPr>
              <a:t>𝜔</a:t>
            </a:r>
            <a:r>
              <a:rPr sz="3000" spc="60" baseline="-16666" dirty="0">
                <a:latin typeface="Cambria Math"/>
                <a:cs typeface="Cambria Math"/>
              </a:rPr>
              <a:t>0</a:t>
            </a:r>
            <a:endParaRPr sz="3000" baseline="-16666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154044" y="2433516"/>
            <a:ext cx="122936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475615" algn="l"/>
              </a:tabLst>
            </a:pPr>
            <a:r>
              <a:rPr sz="2800" spc="-25" dirty="0">
                <a:latin typeface="Cambria Math"/>
                <a:cs typeface="Cambria Math"/>
              </a:rPr>
              <a:t>+	</a:t>
            </a:r>
            <a:r>
              <a:rPr sz="2800" spc="-30" dirty="0">
                <a:latin typeface="Cambria Math"/>
                <a:cs typeface="Cambria Math"/>
              </a:rPr>
              <a:t>𝐤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10" dirty="0">
                <a:latin typeface="Cambria Math"/>
                <a:cs typeface="Cambria Math"/>
              </a:rPr>
              <a:t>⋅</a:t>
            </a:r>
            <a:r>
              <a:rPr sz="2800" spc="10" dirty="0">
                <a:latin typeface="Cambria Math"/>
                <a:cs typeface="Cambria Math"/>
              </a:rPr>
              <a:t> </a:t>
            </a:r>
            <a:r>
              <a:rPr sz="2800" spc="-35" dirty="0">
                <a:latin typeface="Cambria Math"/>
                <a:cs typeface="Cambria Math"/>
              </a:rPr>
              <a:t>𝐯</a:t>
            </a:r>
            <a:r>
              <a:rPr sz="2800" spc="-10" dirty="0">
                <a:latin typeface="Cambria Math"/>
                <a:cs typeface="Cambria Math"/>
              </a:rPr>
              <a:t>,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01713" y="3079246"/>
            <a:ext cx="9091295" cy="24206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15" dirty="0">
                <a:latin typeface="Calibri"/>
                <a:cs typeface="Calibri"/>
              </a:rPr>
              <a:t>where</a:t>
            </a:r>
            <a:endParaRPr sz="2800">
              <a:latin typeface="Calibri"/>
              <a:cs typeface="Calibri"/>
            </a:endParaRPr>
          </a:p>
          <a:p>
            <a:pPr marL="469900" indent="-228600">
              <a:lnSpc>
                <a:spcPct val="100000"/>
              </a:lnSpc>
              <a:spcBef>
                <a:spcPts val="1964"/>
              </a:spcBef>
              <a:buFont typeface="Symbol"/>
              <a:buChar char=""/>
              <a:tabLst>
                <a:tab pos="470534" algn="l"/>
              </a:tabLst>
            </a:pPr>
            <a:r>
              <a:rPr sz="2800" spc="-30" dirty="0">
                <a:latin typeface="Cambria Math"/>
                <a:cs typeface="Cambria Math"/>
              </a:rPr>
              <a:t>𝐤</a:t>
            </a:r>
            <a:r>
              <a:rPr sz="2800" spc="20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libri"/>
                <a:cs typeface="Calibri"/>
              </a:rPr>
              <a:t>—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Wave</a:t>
            </a:r>
            <a:r>
              <a:rPr sz="2800" spc="-5" dirty="0">
                <a:latin typeface="Calibri"/>
                <a:cs typeface="Calibri"/>
              </a:rPr>
              <a:t>-</a:t>
            </a:r>
            <a:r>
              <a:rPr sz="2800" spc="-15" dirty="0">
                <a:latin typeface="Calibri"/>
                <a:cs typeface="Calibri"/>
              </a:rPr>
              <a:t>vector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f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prob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rad</a:t>
            </a:r>
            <a:r>
              <a:rPr sz="2800" spc="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at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on</a:t>
            </a:r>
            <a:r>
              <a:rPr sz="2800" spc="-10" dirty="0">
                <a:latin typeface="Calibri"/>
                <a:cs typeface="Calibri"/>
              </a:rPr>
              <a:t>,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magn</a:t>
            </a:r>
            <a:r>
              <a:rPr sz="2800" spc="-15" dirty="0">
                <a:latin typeface="Calibri"/>
                <a:cs typeface="Calibri"/>
              </a:rPr>
              <a:t>i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spc="-5" dirty="0">
                <a:latin typeface="Calibri"/>
                <a:cs typeface="Calibri"/>
              </a:rPr>
              <a:t>u</a:t>
            </a:r>
            <a:r>
              <a:rPr sz="2800" spc="-20" dirty="0">
                <a:latin typeface="Calibri"/>
                <a:cs typeface="Calibri"/>
              </a:rPr>
              <a:t>d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𝑘</a:t>
            </a:r>
            <a:r>
              <a:rPr sz="2800" spc="24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2</a:t>
            </a:r>
            <a:r>
              <a:rPr sz="2800" spc="35" dirty="0">
                <a:latin typeface="Cambria Math"/>
                <a:cs typeface="Cambria Math"/>
              </a:rPr>
              <a:t>𝜋</a:t>
            </a:r>
            <a:r>
              <a:rPr sz="2800" spc="-20" dirty="0">
                <a:latin typeface="Cambria Math"/>
                <a:cs typeface="Cambria Math"/>
              </a:rPr>
              <a:t>/</a:t>
            </a:r>
            <a:r>
              <a:rPr sz="2800" spc="20" dirty="0">
                <a:latin typeface="Cambria Math"/>
                <a:cs typeface="Cambria Math"/>
              </a:rPr>
              <a:t>𝜆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469900" indent="-228600">
              <a:lnSpc>
                <a:spcPct val="100000"/>
              </a:lnSpc>
              <a:spcBef>
                <a:spcPts val="1960"/>
              </a:spcBef>
              <a:buFont typeface="Symbol"/>
              <a:buChar char=""/>
              <a:tabLst>
                <a:tab pos="470534" algn="l"/>
              </a:tabLst>
            </a:pPr>
            <a:r>
              <a:rPr sz="2800" spc="-30" dirty="0">
                <a:latin typeface="Cambria Math"/>
                <a:cs typeface="Cambria Math"/>
              </a:rPr>
              <a:t>𝐯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libri"/>
                <a:cs typeface="Calibri"/>
              </a:rPr>
              <a:t>—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Particle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vel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0" dirty="0">
                <a:latin typeface="Calibri"/>
                <a:cs typeface="Calibri"/>
              </a:rPr>
              <a:t>ty;</a:t>
            </a:r>
            <a:r>
              <a:rPr sz="2800" spc="-8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choose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195" dirty="0">
                <a:latin typeface="Cambria Math"/>
                <a:cs typeface="Cambria Math"/>
              </a:rPr>
              <a:t>𝑣</a:t>
            </a:r>
            <a:r>
              <a:rPr sz="3000" baseline="-16666" dirty="0">
                <a:latin typeface="Calibri"/>
                <a:cs typeface="Calibri"/>
              </a:rPr>
              <a:t>z </a:t>
            </a:r>
            <a:r>
              <a:rPr sz="3000" spc="-225" baseline="-16666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al</a:t>
            </a:r>
            <a:r>
              <a:rPr sz="2800" spc="-20" dirty="0">
                <a:latin typeface="Calibri"/>
                <a:cs typeface="Calibri"/>
              </a:rPr>
              <a:t>on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𝐤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1936114">
              <a:lnSpc>
                <a:spcPct val="100000"/>
              </a:lnSpc>
              <a:spcBef>
                <a:spcPts val="1800"/>
              </a:spcBef>
            </a:pPr>
            <a:r>
              <a:rPr sz="3000" b="1" u="heavy" spc="-20" dirty="0">
                <a:solidFill>
                  <a:srgbClr val="FF0000"/>
                </a:solidFill>
                <a:latin typeface="Calibri"/>
                <a:cs typeface="Calibri"/>
              </a:rPr>
              <a:t>Velocity</a:t>
            </a:r>
            <a:r>
              <a:rPr sz="3000" b="1" u="heavy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spc="5" dirty="0">
                <a:solidFill>
                  <a:srgbClr val="FF0000"/>
                </a:solidFill>
                <a:latin typeface="Calibri"/>
                <a:cs typeface="Calibri"/>
              </a:rPr>
              <a:t>D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istrib</a:t>
            </a:r>
            <a:r>
              <a:rPr sz="3000" b="1" u="heavy" spc="-35" dirty="0">
                <a:solidFill>
                  <a:srgbClr val="FF0000"/>
                </a:solidFill>
                <a:latin typeface="Calibri"/>
                <a:cs typeface="Calibri"/>
              </a:rPr>
              <a:t>u</a:t>
            </a:r>
            <a:r>
              <a:rPr sz="3000" b="1" u="heavy" spc="-10" dirty="0">
                <a:solidFill>
                  <a:srgbClr val="FF0000"/>
                </a:solidFill>
                <a:latin typeface="Calibri"/>
                <a:cs typeface="Calibri"/>
              </a:rPr>
              <a:t>ti</a:t>
            </a:r>
            <a:r>
              <a:rPr sz="3000" b="1" u="heavy" spc="-30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3000" b="1" u="heavy" spc="-20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3000" b="1" u="heavy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(Thermal</a:t>
            </a:r>
            <a:r>
              <a:rPr sz="3000" b="1" u="heavy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spc="-20" dirty="0">
                <a:solidFill>
                  <a:srgbClr val="FF0000"/>
                </a:solidFill>
                <a:latin typeface="Calibri"/>
                <a:cs typeface="Calibri"/>
              </a:rPr>
              <a:t>Ensemb</a:t>
            </a:r>
            <a:r>
              <a:rPr sz="3000" b="1" u="heavy" spc="-25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3000" b="1" u="heavy" spc="-20" dirty="0">
                <a:solidFill>
                  <a:srgbClr val="FF0000"/>
                </a:solidFill>
                <a:latin typeface="Calibri"/>
                <a:cs typeface="Calibri"/>
              </a:rPr>
              <a:t>e)</a:t>
            </a:r>
            <a:endParaRPr sz="3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300" y="968684"/>
            <a:ext cx="4235450" cy="4057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Font typeface="Symbol"/>
              <a:buChar char="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Maxwe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5" dirty="0">
                <a:latin typeface="Calibri"/>
                <a:cs typeface="Calibri"/>
              </a:rPr>
              <a:t>l</a:t>
            </a:r>
            <a:r>
              <a:rPr sz="2800" spc="-20" dirty="0">
                <a:latin typeface="Calibri"/>
                <a:cs typeface="Calibri"/>
              </a:rPr>
              <a:t>–</a:t>
            </a:r>
            <a:r>
              <a:rPr sz="2800" spc="-15" dirty="0">
                <a:latin typeface="Calibri"/>
                <a:cs typeface="Calibri"/>
              </a:rPr>
              <a:t>Bo</a:t>
            </a:r>
            <a:r>
              <a:rPr sz="2800" spc="-5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tzmann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libri"/>
                <a:cs typeface="Calibri"/>
              </a:rPr>
              <a:t>1</a:t>
            </a:r>
            <a:r>
              <a:rPr sz="2800" spc="-20" dirty="0">
                <a:latin typeface="Calibri"/>
                <a:cs typeface="Calibri"/>
              </a:rPr>
              <a:t>-D: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666488" y="2057088"/>
            <a:ext cx="54102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355600" algn="l"/>
              </a:tabLst>
            </a:pPr>
            <a:r>
              <a:rPr sz="2800" spc="-30" dirty="0">
                <a:latin typeface="Cambria Math"/>
                <a:cs typeface="Cambria Math"/>
              </a:rPr>
              <a:t>𝑓	</a:t>
            </a:r>
            <a:r>
              <a:rPr sz="2800" spc="-195" dirty="0">
                <a:latin typeface="Cambria Math"/>
                <a:cs typeface="Cambria Math"/>
              </a:rPr>
              <a:t>𝑣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61942" y="2040324"/>
            <a:ext cx="60896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448309" algn="l"/>
              </a:tabLst>
            </a:pPr>
            <a:r>
              <a:rPr sz="2800" spc="-15" dirty="0">
                <a:latin typeface="Cambria Math"/>
                <a:cs typeface="Cambria Math"/>
              </a:rPr>
              <a:t>(	)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181982" y="2215638"/>
            <a:ext cx="126364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z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543170" y="2057088"/>
            <a:ext cx="29083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5" dirty="0">
                <a:latin typeface="Cambria Math"/>
                <a:cs typeface="Cambria Math"/>
              </a:rPr>
              <a:t>=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907407" y="2087568"/>
            <a:ext cx="29718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290" dirty="0">
                <a:latin typeface="Cambria Math"/>
                <a:cs typeface="Cambria Math"/>
              </a:rPr>
              <a:t>√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448427" y="1965378"/>
            <a:ext cx="741045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352425" algn="l"/>
              </a:tabLst>
            </a:pPr>
            <a:r>
              <a:rPr lang="en-US" sz="2800" b="1" u="sng" spc="-10" dirty="0">
                <a:latin typeface="Cambria Math"/>
                <a:cs typeface="Cambria Math"/>
              </a:rPr>
              <a:t>   </a:t>
            </a:r>
            <a:r>
              <a:rPr sz="2800" b="1" u="sng" spc="-25" dirty="0">
                <a:latin typeface="Cambria Math"/>
                <a:cs typeface="Cambria Math"/>
              </a:rPr>
              <a:t>𝑚 </a:t>
            </a:r>
            <a:endParaRPr sz="2800" b="1" u="sng" dirty="0">
              <a:latin typeface="Cambria Math"/>
              <a:cs typeface="Cambria Math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180203" y="2296356"/>
            <a:ext cx="100203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777240" algn="l"/>
              </a:tabLst>
            </a:pPr>
            <a:r>
              <a:rPr sz="2800" spc="-25" dirty="0">
                <a:latin typeface="Cambria Math"/>
                <a:cs typeface="Cambria Math"/>
              </a:rPr>
              <a:t>2</a:t>
            </a:r>
            <a:r>
              <a:rPr sz="2800" spc="25" dirty="0">
                <a:latin typeface="Cambria Math"/>
                <a:cs typeface="Cambria Math"/>
              </a:rPr>
              <a:t>𝜋</a:t>
            </a:r>
            <a:r>
              <a:rPr sz="2800" spc="-30" dirty="0">
                <a:latin typeface="Cambria Math"/>
                <a:cs typeface="Cambria Math"/>
              </a:rPr>
              <a:t>𝑘</a:t>
            </a:r>
            <a:r>
              <a:rPr sz="2800" dirty="0">
                <a:latin typeface="Cambria Math"/>
                <a:cs typeface="Cambria Math"/>
              </a:rPr>
              <a:t>	</a:t>
            </a:r>
            <a:r>
              <a:rPr sz="2800" spc="-30" dirty="0">
                <a:latin typeface="Cambria Math"/>
                <a:cs typeface="Cambria Math"/>
              </a:rPr>
              <a:t>𝑇</a:t>
            </a:r>
            <a:endParaRPr sz="2800" dirty="0">
              <a:latin typeface="Cambria Math"/>
              <a:cs typeface="Cambria Math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204587" y="2057400"/>
            <a:ext cx="984885" cy="0"/>
          </a:xfrm>
          <a:custGeom>
            <a:avLst/>
            <a:gdLst/>
            <a:ahLst/>
            <a:cxnLst/>
            <a:rect l="l" t="t" r="r" b="b"/>
            <a:pathLst>
              <a:path w="984885">
                <a:moveTo>
                  <a:pt x="0" y="0"/>
                </a:moveTo>
                <a:lnTo>
                  <a:pt x="984503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5791327" y="2454906"/>
            <a:ext cx="2290445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138680" algn="l"/>
              </a:tabLst>
            </a:pPr>
            <a:r>
              <a:rPr sz="2000" dirty="0">
                <a:latin typeface="Calibri"/>
                <a:cs typeface="Calibri"/>
              </a:rPr>
              <a:t>B	B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341750" y="2057088"/>
            <a:ext cx="108966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15" dirty="0">
                <a:latin typeface="Cambria Math"/>
                <a:cs typeface="Cambria Math"/>
              </a:rPr>
              <a:t>e</a:t>
            </a:r>
            <a:r>
              <a:rPr sz="2800" spc="-10" dirty="0">
                <a:latin typeface="Cambria Math"/>
                <a:cs typeface="Cambria Math"/>
              </a:rPr>
              <a:t>x</a:t>
            </a:r>
            <a:r>
              <a:rPr sz="2800" spc="-20" dirty="0">
                <a:latin typeface="Cambria Math"/>
                <a:cs typeface="Cambria Math"/>
              </a:rPr>
              <a:t>p</a:t>
            </a:r>
            <a:r>
              <a:rPr sz="2800" spc="-155" dirty="0">
                <a:latin typeface="Cambria Math"/>
                <a:cs typeface="Cambria Math"/>
              </a:rPr>
              <a:t> </a:t>
            </a:r>
            <a:r>
              <a:rPr sz="2800" spc="85" dirty="0">
                <a:latin typeface="Cambria Math"/>
                <a:cs typeface="Cambria Math"/>
              </a:rPr>
              <a:t>[</a:t>
            </a:r>
            <a:r>
              <a:rPr sz="2800" spc="-14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−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567046" y="1778913"/>
            <a:ext cx="891153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10" dirty="0">
                <a:latin typeface="Cambria Math"/>
                <a:cs typeface="Cambria Math"/>
              </a:rPr>
              <a:t>𝑚</a:t>
            </a:r>
            <a:r>
              <a:rPr sz="2800" spc="-195" dirty="0">
                <a:latin typeface="Cambria Math"/>
                <a:cs typeface="Cambria Math"/>
              </a:rPr>
              <a:t>𝑣</a:t>
            </a:r>
            <a:r>
              <a:rPr sz="3000" baseline="-16666" dirty="0">
                <a:latin typeface="Calibri"/>
                <a:cs typeface="Calibri"/>
              </a:rPr>
              <a:t>z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8085207" y="1734154"/>
            <a:ext cx="173355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spc="40" dirty="0">
                <a:latin typeface="Cambria Math"/>
                <a:cs typeface="Cambria Math"/>
              </a:rPr>
              <a:t>2</a:t>
            </a:r>
            <a:endParaRPr sz="2000">
              <a:latin typeface="Cambria Math"/>
              <a:cs typeface="Cambria Math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524374" y="2296356"/>
            <a:ext cx="784225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559435" algn="l"/>
              </a:tabLst>
            </a:pPr>
            <a:r>
              <a:rPr sz="2800" spc="-25" dirty="0">
                <a:latin typeface="Cambria Math"/>
                <a:cs typeface="Cambria Math"/>
              </a:rPr>
              <a:t>2</a:t>
            </a:r>
            <a:r>
              <a:rPr sz="2800" spc="-30" dirty="0">
                <a:latin typeface="Cambria Math"/>
                <a:cs typeface="Cambria Math"/>
              </a:rPr>
              <a:t>𝑘</a:t>
            </a:r>
            <a:r>
              <a:rPr sz="2800" dirty="0">
                <a:latin typeface="Cambria Math"/>
                <a:cs typeface="Cambria Math"/>
              </a:rPr>
              <a:t>	</a:t>
            </a:r>
            <a:r>
              <a:rPr sz="2800" spc="-30" dirty="0">
                <a:latin typeface="Cambria Math"/>
                <a:cs typeface="Cambria Math"/>
              </a:rPr>
              <a:t>𝑇</a:t>
            </a:r>
            <a:endParaRPr sz="2800" dirty="0">
              <a:latin typeface="Cambria Math"/>
              <a:cs typeface="Cambria Math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7537063" y="2244730"/>
            <a:ext cx="765175" cy="0"/>
          </a:xfrm>
          <a:custGeom>
            <a:avLst/>
            <a:gdLst/>
            <a:ahLst/>
            <a:cxnLst/>
            <a:rect l="l" t="t" r="r" b="b"/>
            <a:pathLst>
              <a:path w="765175">
                <a:moveTo>
                  <a:pt x="0" y="0"/>
                </a:moveTo>
                <a:lnTo>
                  <a:pt x="765047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8290947" y="2057088"/>
            <a:ext cx="23431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75" dirty="0">
                <a:latin typeface="Cambria Math"/>
                <a:cs typeface="Cambria Math"/>
              </a:rPr>
              <a:t>]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130297" y="3124264"/>
            <a:ext cx="7165340" cy="24441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Font typeface="Symbol"/>
              <a:buChar char=""/>
              <a:tabLst>
                <a:tab pos="241935" algn="l"/>
              </a:tabLst>
            </a:pPr>
            <a:r>
              <a:rPr sz="2800" spc="-30" dirty="0">
                <a:latin typeface="Cambria Math"/>
                <a:cs typeface="Cambria Math"/>
              </a:rPr>
              <a:t>𝑚</a:t>
            </a:r>
            <a:r>
              <a:rPr sz="2800" spc="75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libri"/>
                <a:cs typeface="Calibri"/>
              </a:rPr>
              <a:t>—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Particle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mass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libri"/>
                <a:cs typeface="Calibri"/>
              </a:rPr>
              <a:t>(</a:t>
            </a:r>
            <a:r>
              <a:rPr sz="2800" spc="-15" dirty="0">
                <a:latin typeface="Calibri"/>
                <a:cs typeface="Calibri"/>
              </a:rPr>
              <a:t>kg).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1964"/>
              </a:spcBef>
              <a:buFont typeface="Symbol"/>
              <a:buChar char=""/>
              <a:tabLst>
                <a:tab pos="241935" algn="l"/>
              </a:tabLst>
            </a:pPr>
            <a:r>
              <a:rPr sz="2800" spc="-30" dirty="0">
                <a:latin typeface="Cambria Math"/>
                <a:cs typeface="Cambria Math"/>
              </a:rPr>
              <a:t>𝑘</a:t>
            </a:r>
            <a:r>
              <a:rPr sz="3000" baseline="-16666" dirty="0">
                <a:latin typeface="Calibri"/>
                <a:cs typeface="Calibri"/>
              </a:rPr>
              <a:t>B </a:t>
            </a:r>
            <a:r>
              <a:rPr sz="3000" spc="-240" baseline="-16666" dirty="0">
                <a:latin typeface="Calibri"/>
                <a:cs typeface="Calibri"/>
              </a:rPr>
              <a:t> </a:t>
            </a:r>
            <a:r>
              <a:rPr sz="2800" spc="-30" dirty="0">
                <a:latin typeface="Calibri"/>
                <a:cs typeface="Calibri"/>
              </a:rPr>
              <a:t>—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Bo</a:t>
            </a:r>
            <a:r>
              <a:rPr sz="2800" spc="-5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tzmann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constant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libri"/>
                <a:cs typeface="Calibri"/>
              </a:rPr>
              <a:t>(</a:t>
            </a:r>
            <a:r>
              <a:rPr sz="2800" spc="-10" dirty="0">
                <a:latin typeface="Calibri"/>
                <a:cs typeface="Calibri"/>
              </a:rPr>
              <a:t>J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libri"/>
                <a:cs typeface="Calibri"/>
              </a:rPr>
              <a:t>K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225" baseline="29166" dirty="0">
                <a:latin typeface="Cambria Math"/>
                <a:cs typeface="Cambria Math"/>
              </a:rPr>
              <a:t>1</a:t>
            </a:r>
            <a:r>
              <a:rPr sz="2800" spc="-10" dirty="0">
                <a:latin typeface="Calibri"/>
                <a:cs typeface="Calibri"/>
              </a:rPr>
              <a:t>).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1960"/>
              </a:spcBef>
              <a:buFont typeface="Symbol"/>
              <a:buChar char=""/>
              <a:tabLst>
                <a:tab pos="241935" algn="l"/>
              </a:tabLst>
            </a:pPr>
            <a:r>
              <a:rPr sz="2800" spc="-30" dirty="0">
                <a:latin typeface="Cambria Math"/>
                <a:cs typeface="Cambria Math"/>
              </a:rPr>
              <a:t>𝑇</a:t>
            </a:r>
            <a:r>
              <a:rPr sz="2800" spc="80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libri"/>
                <a:cs typeface="Calibri"/>
              </a:rPr>
              <a:t>—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Absol</a:t>
            </a:r>
            <a:r>
              <a:rPr sz="2800" spc="-10" dirty="0">
                <a:latin typeface="Calibri"/>
                <a:cs typeface="Calibri"/>
              </a:rPr>
              <a:t>u</a:t>
            </a:r>
            <a:r>
              <a:rPr sz="2800" spc="-15" dirty="0">
                <a:latin typeface="Calibri"/>
                <a:cs typeface="Calibri"/>
              </a:rPr>
              <a:t>te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tempe</a:t>
            </a:r>
            <a:r>
              <a:rPr sz="2800" spc="0" dirty="0">
                <a:latin typeface="Calibri"/>
                <a:cs typeface="Calibri"/>
              </a:rPr>
              <a:t>r</a:t>
            </a:r>
            <a:r>
              <a:rPr sz="2800" spc="-15" dirty="0">
                <a:latin typeface="Calibri"/>
                <a:cs typeface="Calibri"/>
              </a:rPr>
              <a:t>ature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(K).</a:t>
            </a:r>
            <a:endParaRPr sz="2800">
              <a:latin typeface="Calibri"/>
              <a:cs typeface="Calibri"/>
            </a:endParaRPr>
          </a:p>
          <a:p>
            <a:pPr marL="2773045">
              <a:lnSpc>
                <a:spcPct val="100000"/>
              </a:lnSpc>
              <a:spcBef>
                <a:spcPts val="1789"/>
              </a:spcBef>
            </a:pPr>
            <a:r>
              <a:rPr sz="3000" b="1" u="heavy" dirty="0">
                <a:solidFill>
                  <a:srgbClr val="FF0000"/>
                </a:solidFill>
                <a:latin typeface="Calibri"/>
                <a:cs typeface="Calibri"/>
              </a:rPr>
              <a:t>Re</a:t>
            </a:r>
            <a:r>
              <a:rPr sz="3000" b="1" u="heavy" spc="5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ult</a:t>
            </a:r>
            <a:r>
              <a:rPr sz="3000" b="1" u="heavy" spc="-25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3000" b="1" u="heavy" spc="-20" dirty="0">
                <a:solidFill>
                  <a:srgbClr val="FF0000"/>
                </a:solidFill>
                <a:latin typeface="Calibri"/>
                <a:cs typeface="Calibri"/>
              </a:rPr>
              <a:t>ng</a:t>
            </a:r>
            <a:r>
              <a:rPr sz="3000" b="1" u="heavy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3000" b="1" u="heavy" spc="-30" dirty="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sz="3000" b="1" u="heavy" spc="-5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3000" b="1" u="heavy" dirty="0">
                <a:solidFill>
                  <a:srgbClr val="FF0000"/>
                </a:solidFill>
                <a:latin typeface="Calibri"/>
                <a:cs typeface="Calibri"/>
              </a:rPr>
              <a:t>c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tral</a:t>
            </a:r>
            <a:r>
              <a:rPr sz="3000" b="1" u="heavy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Enve</a:t>
            </a:r>
            <a:r>
              <a:rPr sz="3000" b="1" u="heavy" spc="-25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3000" b="1" u="heavy" spc="-20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3000" b="1" u="heavy" spc="-30" dirty="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sz="3000" b="1" u="heavy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endParaRPr sz="3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300" y="968684"/>
            <a:ext cx="8656955" cy="4057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Font typeface="Symbol"/>
              <a:buChar char="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Convo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20" dirty="0">
                <a:latin typeface="Calibri"/>
                <a:cs typeface="Calibri"/>
              </a:rPr>
              <a:t>ut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y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5" dirty="0">
                <a:latin typeface="Calibri"/>
                <a:cs typeface="Calibri"/>
              </a:rPr>
              <a:t>l</a:t>
            </a:r>
            <a:r>
              <a:rPr sz="2800" spc="-20" dirty="0">
                <a:latin typeface="Calibri"/>
                <a:cs typeface="Calibri"/>
              </a:rPr>
              <a:t>d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Gaussia</a:t>
            </a:r>
            <a:r>
              <a:rPr sz="2800" b="1" spc="-15" dirty="0">
                <a:latin typeface="Calibri"/>
                <a:cs typeface="Calibri"/>
              </a:rPr>
              <a:t>n</a:t>
            </a:r>
            <a:r>
              <a:rPr sz="2800" b="1" spc="-4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libri"/>
                <a:cs typeface="Calibri"/>
              </a:rPr>
              <a:t>Dopp</a:t>
            </a:r>
            <a:r>
              <a:rPr sz="2800" spc="-10" dirty="0">
                <a:latin typeface="Calibri"/>
                <a:cs typeface="Calibri"/>
              </a:rPr>
              <a:t>ler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libri"/>
                <a:cs typeface="Calibri"/>
              </a:rPr>
              <a:t>p</a:t>
            </a:r>
            <a:r>
              <a:rPr sz="2800" spc="-10" dirty="0">
                <a:latin typeface="Calibri"/>
                <a:cs typeface="Calibri"/>
              </a:rPr>
              <a:t>ro</a:t>
            </a:r>
            <a:r>
              <a:rPr sz="2800" spc="-15" dirty="0">
                <a:latin typeface="Calibri"/>
                <a:cs typeface="Calibri"/>
              </a:rPr>
              <a:t>f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5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w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th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F</a:t>
            </a:r>
            <a:r>
              <a:rPr sz="2800" spc="-40" dirty="0">
                <a:latin typeface="Calibri"/>
                <a:cs typeface="Calibri"/>
              </a:rPr>
              <a:t>W</a:t>
            </a:r>
            <a:r>
              <a:rPr sz="2800" spc="-15" dirty="0">
                <a:latin typeface="Calibri"/>
                <a:cs typeface="Calibri"/>
              </a:rPr>
              <a:t>H</a:t>
            </a:r>
            <a:r>
              <a:rPr sz="2800" spc="-25" dirty="0">
                <a:latin typeface="Calibri"/>
                <a:cs typeface="Calibri"/>
              </a:rPr>
              <a:t>M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300854" y="2087568"/>
            <a:ext cx="2206625" cy="4832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922145" algn="l"/>
              </a:tabLst>
            </a:pPr>
            <a:r>
              <a:rPr sz="2800" spc="0" dirty="0">
                <a:latin typeface="Cambria Math"/>
                <a:cs typeface="Cambria Math"/>
              </a:rPr>
              <a:t>𝛥</a:t>
            </a:r>
            <a:r>
              <a:rPr sz="2800" spc="-35" dirty="0">
                <a:latin typeface="Cambria Math"/>
                <a:cs typeface="Cambria Math"/>
              </a:rPr>
              <a:t>𝜔</a:t>
            </a:r>
            <a:r>
              <a:rPr sz="3000" baseline="-16666" dirty="0">
                <a:latin typeface="Calibri"/>
                <a:cs typeface="Calibri"/>
              </a:rPr>
              <a:t>D </a:t>
            </a:r>
            <a:r>
              <a:rPr sz="3000" spc="-22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2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35" dirty="0">
                <a:latin typeface="Cambria Math"/>
                <a:cs typeface="Cambria Math"/>
              </a:rPr>
              <a:t>𝜔</a:t>
            </a:r>
            <a:r>
              <a:rPr sz="3000" spc="60" baseline="-16666" dirty="0">
                <a:latin typeface="Cambria Math"/>
                <a:cs typeface="Cambria Math"/>
              </a:rPr>
              <a:t>0</a:t>
            </a:r>
            <a:r>
              <a:rPr sz="3000" baseline="-16666" dirty="0">
                <a:latin typeface="Cambria Math"/>
                <a:cs typeface="Cambria Math"/>
              </a:rPr>
              <a:t>	</a:t>
            </a:r>
            <a:r>
              <a:rPr sz="4200" spc="434" baseline="6944" dirty="0">
                <a:latin typeface="Cambria Math"/>
                <a:cs typeface="Cambria Math"/>
              </a:rPr>
              <a:t>√</a:t>
            </a:r>
            <a:endParaRPr sz="4200" baseline="6944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481962" y="1862016"/>
            <a:ext cx="1334770" cy="4387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0" dirty="0">
                <a:latin typeface="Cambria Math"/>
                <a:cs typeface="Cambria Math"/>
              </a:rPr>
              <a:t>2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𝑘</a:t>
            </a:r>
            <a:r>
              <a:rPr sz="3000" spc="179" baseline="-16666" dirty="0">
                <a:latin typeface="Calibri"/>
                <a:cs typeface="Calibri"/>
              </a:rPr>
              <a:t>B</a:t>
            </a:r>
            <a:r>
              <a:rPr sz="2800" spc="-30" dirty="0">
                <a:latin typeface="Cambria Math"/>
                <a:cs typeface="Cambria Math"/>
              </a:rPr>
              <a:t>𝑇</a:t>
            </a:r>
            <a:r>
              <a:rPr sz="2800" spc="-20" dirty="0">
                <a:latin typeface="Cambria Math"/>
                <a:cs typeface="Cambria Math"/>
              </a:rPr>
              <a:t>ln2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812670" y="2342611"/>
            <a:ext cx="657860" cy="4089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25" dirty="0">
                <a:latin typeface="Cambria Math"/>
                <a:cs typeface="Cambria Math"/>
              </a:rPr>
              <a:t>𝑚</a:t>
            </a:r>
            <a:r>
              <a:rPr sz="2800" spc="95" dirty="0">
                <a:latin typeface="Cambria Math"/>
                <a:cs typeface="Cambria Math"/>
              </a:rPr>
              <a:t>𝑐</a:t>
            </a:r>
            <a:r>
              <a:rPr sz="3000" spc="60" baseline="23611" dirty="0">
                <a:latin typeface="Cambria Math"/>
                <a:cs typeface="Cambria Math"/>
              </a:rPr>
              <a:t>2</a:t>
            </a:r>
            <a:endParaRPr sz="3000" baseline="23611">
              <a:latin typeface="Cambria Math"/>
              <a:cs typeface="Cambria Math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494647" y="2319406"/>
            <a:ext cx="1309370" cy="0"/>
          </a:xfrm>
          <a:custGeom>
            <a:avLst/>
            <a:gdLst/>
            <a:ahLst/>
            <a:cxnLst/>
            <a:rect l="l" t="t" r="r" b="b"/>
            <a:pathLst>
              <a:path w="1309370">
                <a:moveTo>
                  <a:pt x="0" y="0"/>
                </a:moveTo>
                <a:lnTo>
                  <a:pt x="1309115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481705" y="1905000"/>
            <a:ext cx="1309370" cy="0"/>
          </a:xfrm>
          <a:custGeom>
            <a:avLst/>
            <a:gdLst/>
            <a:ahLst/>
            <a:cxnLst/>
            <a:rect l="l" t="t" r="r" b="b"/>
            <a:pathLst>
              <a:path w="1309370">
                <a:moveTo>
                  <a:pt x="0" y="0"/>
                </a:moveTo>
                <a:lnTo>
                  <a:pt x="1309115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7791075" y="2131764"/>
            <a:ext cx="9842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2604" y="415867"/>
            <a:ext cx="10749915" cy="62299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91795">
              <a:lnSpc>
                <a:spcPct val="100000"/>
              </a:lnSpc>
              <a:tabLst>
                <a:tab pos="1717675" algn="l"/>
                <a:tab pos="3541395" algn="l"/>
                <a:tab pos="4719320" algn="l"/>
                <a:tab pos="6142990" algn="l"/>
                <a:tab pos="6534150" algn="l"/>
                <a:tab pos="8053070" algn="l"/>
                <a:tab pos="9606280" algn="l"/>
              </a:tabLst>
            </a:pPr>
            <a:r>
              <a:rPr sz="2800" spc="-15" dirty="0">
                <a:latin typeface="Calibri"/>
                <a:cs typeface="Calibri"/>
              </a:rPr>
              <a:t>[IMAGE</a:t>
            </a:r>
            <a:r>
              <a:rPr sz="2800" spc="-15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REQU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RE</a:t>
            </a:r>
            <a:r>
              <a:rPr sz="2800" spc="-25" dirty="0">
                <a:latin typeface="Calibri"/>
                <a:cs typeface="Calibri"/>
              </a:rPr>
              <a:t>D</a:t>
            </a:r>
            <a:r>
              <a:rPr sz="2800" spc="-10" dirty="0">
                <a:latin typeface="Calibri"/>
                <a:cs typeface="Calibri"/>
              </a:rPr>
              <a:t>: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Sketc</a:t>
            </a:r>
            <a:r>
              <a:rPr sz="2800" spc="-15" dirty="0">
                <a:latin typeface="Calibri"/>
                <a:cs typeface="Calibri"/>
              </a:rPr>
              <a:t>h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5" dirty="0">
                <a:latin typeface="Calibri"/>
                <a:cs typeface="Calibri"/>
              </a:rPr>
              <a:t>show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Gaussian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env</a:t>
            </a:r>
            <a:r>
              <a:rPr sz="2800" spc="-25" dirty="0">
                <a:latin typeface="Calibri"/>
                <a:cs typeface="Calibri"/>
              </a:rPr>
              <a:t>e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20" dirty="0">
                <a:latin typeface="Calibri"/>
                <a:cs typeface="Calibri"/>
              </a:rPr>
              <a:t>op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be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ed</a:t>
            </a:r>
            <a:endParaRPr sz="2800">
              <a:latin typeface="Calibri"/>
              <a:cs typeface="Calibri"/>
            </a:endParaRPr>
          </a:p>
          <a:p>
            <a:pPr marL="391795">
              <a:lnSpc>
                <a:spcPct val="100000"/>
              </a:lnSpc>
              <a:spcBef>
                <a:spcPts val="910"/>
              </a:spcBef>
            </a:pPr>
            <a:r>
              <a:rPr sz="2800" spc="-10" dirty="0">
                <a:latin typeface="Calibri"/>
                <a:cs typeface="Calibri"/>
              </a:rPr>
              <a:t>“</a:t>
            </a:r>
            <a:r>
              <a:rPr sz="2800" spc="-25" dirty="0">
                <a:latin typeface="Calibri"/>
                <a:cs typeface="Calibri"/>
              </a:rPr>
              <a:t>Dop</a:t>
            </a:r>
            <a:r>
              <a:rPr sz="2800" spc="-30" dirty="0">
                <a:latin typeface="Calibri"/>
                <a:cs typeface="Calibri"/>
              </a:rPr>
              <a:t>p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er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prof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0" dirty="0">
                <a:latin typeface="Calibri"/>
                <a:cs typeface="Calibri"/>
              </a:rPr>
              <a:t>e</a:t>
            </a:r>
            <a:r>
              <a:rPr sz="2800" spc="-15" dirty="0">
                <a:latin typeface="Calibri"/>
                <a:cs typeface="Calibri"/>
              </a:rPr>
              <a:t>”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over</a:t>
            </a:r>
            <a:r>
              <a:rPr sz="2800" spc="-5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d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w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th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many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15" dirty="0">
                <a:latin typeface="Calibri"/>
                <a:cs typeface="Calibri"/>
              </a:rPr>
              <a:t>rrow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Lore</a:t>
            </a:r>
            <a:r>
              <a:rPr sz="2800" spc="-5" dirty="0">
                <a:latin typeface="Calibri"/>
                <a:cs typeface="Calibri"/>
              </a:rPr>
              <a:t>n</a:t>
            </a:r>
            <a:r>
              <a:rPr sz="2800" spc="-10" dirty="0">
                <a:latin typeface="Calibri"/>
                <a:cs typeface="Calibri"/>
              </a:rPr>
              <a:t>tzia</a:t>
            </a:r>
            <a:r>
              <a:rPr sz="2800" spc="-20" dirty="0">
                <a:latin typeface="Calibri"/>
                <a:cs typeface="Calibri"/>
              </a:rPr>
              <a:t>ns.]</a:t>
            </a:r>
            <a:endParaRPr sz="2800">
              <a:latin typeface="Calibri"/>
              <a:cs typeface="Calibri"/>
            </a:endParaRPr>
          </a:p>
          <a:p>
            <a:pPr marL="391795">
              <a:lnSpc>
                <a:spcPct val="100000"/>
              </a:lnSpc>
              <a:spcBef>
                <a:spcPts val="1814"/>
              </a:spcBef>
            </a:pPr>
            <a:r>
              <a:rPr sz="2800" spc="-15" dirty="0">
                <a:latin typeface="Calibri"/>
                <a:cs typeface="Calibri"/>
              </a:rPr>
              <a:t>---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6"/>
              </a:spcBef>
            </a:pPr>
            <a:endParaRPr sz="2350">
              <a:latin typeface="Times New Roman"/>
              <a:cs typeface="Times New Roman"/>
            </a:endParaRPr>
          </a:p>
          <a:p>
            <a:pPr marL="391795">
              <a:lnSpc>
                <a:spcPct val="100000"/>
              </a:lnSpc>
            </a:pPr>
            <a:r>
              <a:rPr sz="1600" b="1" spc="-15" dirty="0">
                <a:latin typeface="Calibri"/>
                <a:cs typeface="Calibri"/>
              </a:rPr>
              <a:t>Prepar</a:t>
            </a:r>
            <a:r>
              <a:rPr sz="1600" b="1" spc="-5" dirty="0">
                <a:latin typeface="Calibri"/>
                <a:cs typeface="Calibri"/>
              </a:rPr>
              <a:t>e</a:t>
            </a:r>
            <a:r>
              <a:rPr sz="1600" b="1" spc="-10" dirty="0">
                <a:latin typeface="Calibri"/>
                <a:cs typeface="Calibri"/>
              </a:rPr>
              <a:t>d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b</a:t>
            </a:r>
            <a:r>
              <a:rPr sz="1600" b="1" spc="-10" dirty="0">
                <a:latin typeface="Calibri"/>
                <a:cs typeface="Calibri"/>
              </a:rPr>
              <a:t>y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Dist</a:t>
            </a:r>
            <a:r>
              <a:rPr sz="1600" b="1" spc="-5" dirty="0">
                <a:latin typeface="Calibri"/>
                <a:cs typeface="Calibri"/>
              </a:rPr>
              <a:t>.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Pr</a:t>
            </a:r>
            <a:r>
              <a:rPr sz="1600" b="1" spc="-5" dirty="0">
                <a:latin typeface="Calibri"/>
                <a:cs typeface="Calibri"/>
              </a:rPr>
              <a:t>o</a:t>
            </a:r>
            <a:r>
              <a:rPr sz="1600" b="1" spc="-10" dirty="0">
                <a:latin typeface="Calibri"/>
                <a:cs typeface="Calibri"/>
              </a:rPr>
              <a:t>f</a:t>
            </a:r>
            <a:r>
              <a:rPr sz="1600" b="1" spc="-5" dirty="0">
                <a:latin typeface="Calibri"/>
                <a:cs typeface="Calibri"/>
              </a:rPr>
              <a:t>.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Dr</a:t>
            </a:r>
            <a:r>
              <a:rPr sz="1600" b="1" spc="-5" dirty="0">
                <a:latin typeface="Calibri"/>
                <a:cs typeface="Calibri"/>
              </a:rPr>
              <a:t>.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M.A.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G</a:t>
            </a:r>
            <a:r>
              <a:rPr sz="1600" b="1" spc="-5" dirty="0">
                <a:latin typeface="Calibri"/>
                <a:cs typeface="Calibri"/>
              </a:rPr>
              <a:t>o</a:t>
            </a:r>
            <a:r>
              <a:rPr sz="1600" b="1" spc="-15" dirty="0">
                <a:latin typeface="Calibri"/>
                <a:cs typeface="Calibri"/>
              </a:rPr>
              <a:t>nd</a:t>
            </a:r>
            <a:r>
              <a:rPr sz="1600" b="1" spc="-10" dirty="0">
                <a:latin typeface="Calibri"/>
                <a:cs typeface="Calibri"/>
              </a:rPr>
              <a:t>al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fo</a:t>
            </a:r>
            <a:r>
              <a:rPr sz="1600" b="1" spc="-10" dirty="0">
                <a:latin typeface="Calibri"/>
                <a:cs typeface="Calibri"/>
              </a:rPr>
              <a:t>r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Ph</a:t>
            </a:r>
            <a:r>
              <a:rPr sz="1600" b="1" dirty="0">
                <a:latin typeface="Calibri"/>
                <a:cs typeface="Calibri"/>
              </a:rPr>
              <a:t>y</a:t>
            </a:r>
            <a:r>
              <a:rPr sz="1600" b="1" spc="-10" dirty="0">
                <a:latin typeface="Calibri"/>
                <a:cs typeface="Calibri"/>
              </a:rPr>
              <a:t>s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6</a:t>
            </a:r>
            <a:r>
              <a:rPr sz="1600" b="1" spc="-15" dirty="0">
                <a:latin typeface="Calibri"/>
                <a:cs typeface="Calibri"/>
              </a:rPr>
              <a:t>0</a:t>
            </a:r>
            <a:r>
              <a:rPr sz="1600" b="1" spc="-10" dirty="0">
                <a:latin typeface="Calibri"/>
                <a:cs typeface="Calibri"/>
              </a:rPr>
              <a:t>8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Calibri"/>
                <a:cs typeface="Calibri"/>
              </a:rPr>
              <a:t>L</a:t>
            </a:r>
            <a:r>
              <a:rPr sz="1600" b="1" spc="-10" dirty="0">
                <a:latin typeface="Calibri"/>
                <a:cs typeface="Calibri"/>
              </a:rPr>
              <a:t>aser</a:t>
            </a:r>
            <a:r>
              <a:rPr sz="1600" b="1" spc="-4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Spec</a:t>
            </a:r>
            <a:r>
              <a:rPr sz="1600" b="1" spc="-5" dirty="0">
                <a:latin typeface="Calibri"/>
                <a:cs typeface="Calibri"/>
              </a:rPr>
              <a:t>t</a:t>
            </a:r>
            <a:r>
              <a:rPr sz="1600" b="1" spc="-15" dirty="0">
                <a:latin typeface="Calibri"/>
                <a:cs typeface="Calibri"/>
              </a:rPr>
              <a:t>ros</a:t>
            </a:r>
            <a:r>
              <a:rPr sz="1600" b="1" spc="-5" dirty="0">
                <a:latin typeface="Calibri"/>
                <a:cs typeface="Calibri"/>
              </a:rPr>
              <a:t>c</a:t>
            </a:r>
            <a:r>
              <a:rPr sz="1600" b="1" spc="-10" dirty="0">
                <a:latin typeface="Calibri"/>
                <a:cs typeface="Calibri"/>
              </a:rPr>
              <a:t>o</a:t>
            </a:r>
            <a:r>
              <a:rPr sz="1600" b="1" spc="-15" dirty="0">
                <a:latin typeface="Calibri"/>
                <a:cs typeface="Calibri"/>
              </a:rPr>
              <a:t>p</a:t>
            </a:r>
            <a:r>
              <a:rPr sz="1600" b="1" spc="-10" dirty="0">
                <a:latin typeface="Calibri"/>
                <a:cs typeface="Calibri"/>
              </a:rPr>
              <a:t>y</a:t>
            </a:r>
            <a:r>
              <a:rPr sz="1600" b="1" spc="-30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c</a:t>
            </a:r>
            <a:r>
              <a:rPr sz="1600" b="1" spc="-5" dirty="0">
                <a:latin typeface="Calibri"/>
                <a:cs typeface="Calibri"/>
              </a:rPr>
              <a:t>o</a:t>
            </a:r>
            <a:r>
              <a:rPr sz="1600" b="1" spc="-15" dirty="0">
                <a:latin typeface="Calibri"/>
                <a:cs typeface="Calibri"/>
              </a:rPr>
              <a:t>urs</a:t>
            </a:r>
            <a:r>
              <a:rPr sz="1600" b="1" spc="-10" dirty="0">
                <a:latin typeface="Calibri"/>
                <a:cs typeface="Calibri"/>
              </a:rPr>
              <a:t>e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in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KFUPM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(Te</a:t>
            </a:r>
            <a:r>
              <a:rPr sz="1600" b="1" dirty="0">
                <a:latin typeface="Calibri"/>
                <a:cs typeface="Calibri"/>
              </a:rPr>
              <a:t>r</a:t>
            </a:r>
            <a:r>
              <a:rPr sz="1600" b="1" spc="-15" dirty="0">
                <a:latin typeface="Calibri"/>
                <a:cs typeface="Calibri"/>
              </a:rPr>
              <a:t>m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25</a:t>
            </a:r>
            <a:r>
              <a:rPr sz="1600" b="1" spc="-5" dirty="0">
                <a:latin typeface="Calibri"/>
                <a:cs typeface="Calibri"/>
              </a:rPr>
              <a:t>1)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22604" y="415867"/>
            <a:ext cx="10746729" cy="622986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9622" rIns="0" bIns="0" rtlCol="0">
            <a:spAutoFit/>
          </a:bodyPr>
          <a:lstStyle/>
          <a:p>
            <a:pPr marL="2391410">
              <a:lnSpc>
                <a:spcPct val="100000"/>
              </a:lnSpc>
            </a:pPr>
            <a:r>
              <a:rPr spc="-15" dirty="0"/>
              <a:t>Sl</a:t>
            </a:r>
            <a:r>
              <a:rPr spc="-5" dirty="0"/>
              <a:t>i</a:t>
            </a:r>
            <a:r>
              <a:rPr spc="-20" dirty="0"/>
              <a:t>de</a:t>
            </a:r>
            <a:r>
              <a:rPr dirty="0"/>
              <a:t> </a:t>
            </a:r>
            <a:r>
              <a:rPr spc="-15" dirty="0"/>
              <a:t>1: </a:t>
            </a:r>
            <a:r>
              <a:rPr spc="-20" dirty="0"/>
              <a:t>Sc</a:t>
            </a:r>
            <a:r>
              <a:rPr spc="-35" dirty="0"/>
              <a:t>o</a:t>
            </a:r>
            <a:r>
              <a:rPr spc="-20" dirty="0"/>
              <a:t>pe </a:t>
            </a:r>
            <a:r>
              <a:rPr spc="-25" dirty="0"/>
              <a:t>&amp;</a:t>
            </a:r>
            <a:r>
              <a:rPr dirty="0"/>
              <a:t> </a:t>
            </a:r>
            <a:r>
              <a:rPr spc="-15" dirty="0"/>
              <a:t>Le</a:t>
            </a:r>
            <a:r>
              <a:rPr spc="-20" dirty="0"/>
              <a:t>arn</a:t>
            </a:r>
            <a:r>
              <a:rPr spc="-5" dirty="0"/>
              <a:t>i</a:t>
            </a:r>
            <a:r>
              <a:rPr spc="-30" dirty="0"/>
              <a:t>n</a:t>
            </a:r>
            <a:r>
              <a:rPr spc="-20" dirty="0"/>
              <a:t>g Goals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300" y="1741734"/>
            <a:ext cx="1660525" cy="4057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Font typeface="Symbol"/>
              <a:buChar char=""/>
              <a:tabLst>
                <a:tab pos="241935" algn="l"/>
              </a:tabLst>
            </a:pPr>
            <a:r>
              <a:rPr sz="2800" spc="-15" dirty="0">
                <a:latin typeface="Calibri"/>
                <a:cs typeface="Calibri"/>
              </a:rPr>
              <a:t>Intro</a:t>
            </a:r>
            <a:r>
              <a:rPr sz="2800" spc="-20" dirty="0">
                <a:latin typeface="Calibri"/>
                <a:cs typeface="Calibri"/>
              </a:rPr>
              <a:t>duce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102656" y="1779519"/>
            <a:ext cx="8187690" cy="355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830580" algn="l"/>
                <a:tab pos="1729105" algn="l"/>
                <a:tab pos="3922395" algn="l"/>
                <a:tab pos="5752465" algn="l"/>
                <a:tab pos="6384290" algn="l"/>
              </a:tabLst>
            </a:pPr>
            <a:r>
              <a:rPr sz="2800" spc="-15" dirty="0">
                <a:latin typeface="Calibri"/>
                <a:cs typeface="Calibri"/>
              </a:rPr>
              <a:t>the</a:t>
            </a:r>
            <a:r>
              <a:rPr sz="2800" spc="-15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Calibri"/>
                <a:cs typeface="Calibri"/>
              </a:rPr>
              <a:t>tw</a:t>
            </a:r>
            <a:r>
              <a:rPr sz="2800" spc="-15" dirty="0">
                <a:latin typeface="Calibri"/>
                <a:cs typeface="Calibri"/>
              </a:rPr>
              <a:t>o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fund</a:t>
            </a:r>
            <a:r>
              <a:rPr sz="2800" spc="-5" dirty="0">
                <a:latin typeface="Calibri"/>
                <a:cs typeface="Calibri"/>
              </a:rPr>
              <a:t>a</a:t>
            </a:r>
            <a:r>
              <a:rPr sz="2800" spc="-15" dirty="0">
                <a:latin typeface="Calibri"/>
                <a:cs typeface="Calibri"/>
              </a:rPr>
              <a:t>mental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c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15" dirty="0">
                <a:latin typeface="Calibri"/>
                <a:cs typeface="Calibri"/>
              </a:rPr>
              <a:t>tegories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f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spe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15" dirty="0">
                <a:latin typeface="Calibri"/>
                <a:cs typeface="Calibri"/>
              </a:rPr>
              <a:t>tra</a:t>
            </a:r>
            <a:r>
              <a:rPr sz="2800" spc="40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-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ne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30304" y="2309364"/>
            <a:ext cx="10154920" cy="21412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>
              <a:lnSpc>
                <a:spcPct val="100000"/>
              </a:lnSpc>
            </a:pPr>
            <a:r>
              <a:rPr sz="2800" spc="-20" dirty="0">
                <a:latin typeface="Calibri"/>
                <a:cs typeface="Calibri"/>
              </a:rPr>
              <a:t>broaden</a:t>
            </a:r>
            <a:r>
              <a:rPr sz="2800" spc="-5" dirty="0">
                <a:latin typeface="Calibri"/>
                <a:cs typeface="Calibri"/>
              </a:rPr>
              <a:t>in</a:t>
            </a:r>
            <a:r>
              <a:rPr sz="2800" spc="-15" dirty="0">
                <a:latin typeface="Calibri"/>
                <a:cs typeface="Calibri"/>
              </a:rPr>
              <a:t>g: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homog</a:t>
            </a:r>
            <a:r>
              <a:rPr sz="2800" b="1" spc="-10" dirty="0">
                <a:latin typeface="Calibri"/>
                <a:cs typeface="Calibri"/>
              </a:rPr>
              <a:t>e</a:t>
            </a:r>
            <a:r>
              <a:rPr sz="2800" b="1" spc="-15" dirty="0">
                <a:latin typeface="Calibri"/>
                <a:cs typeface="Calibri"/>
              </a:rPr>
              <a:t>neo</a:t>
            </a:r>
            <a:r>
              <a:rPr sz="2800" b="1" spc="-25" dirty="0">
                <a:latin typeface="Calibri"/>
                <a:cs typeface="Calibri"/>
              </a:rPr>
              <a:t>u</a:t>
            </a:r>
            <a:r>
              <a:rPr sz="2800" b="1" spc="-15" dirty="0">
                <a:latin typeface="Calibri"/>
                <a:cs typeface="Calibri"/>
              </a:rPr>
              <a:t>s</a:t>
            </a:r>
            <a:r>
              <a:rPr sz="2800" b="1" spc="-5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versus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inho</a:t>
            </a:r>
            <a:r>
              <a:rPr sz="2800" b="1" spc="-10" dirty="0">
                <a:latin typeface="Calibri"/>
                <a:cs typeface="Calibri"/>
              </a:rPr>
              <a:t>m</a:t>
            </a:r>
            <a:r>
              <a:rPr sz="2800" b="1" spc="-15" dirty="0">
                <a:latin typeface="Calibri"/>
                <a:cs typeface="Calibri"/>
              </a:rPr>
              <a:t>ogeneous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241300" marR="5080" indent="-228600" algn="just">
              <a:lnSpc>
                <a:spcPct val="127000"/>
              </a:lnSpc>
              <a:spcBef>
                <a:spcPts val="1060"/>
              </a:spcBef>
              <a:buFont typeface="Symbol"/>
              <a:buChar char=""/>
              <a:tabLst>
                <a:tab pos="241935" algn="l"/>
              </a:tabLst>
            </a:pPr>
            <a:r>
              <a:rPr sz="2800" spc="-15" dirty="0">
                <a:latin typeface="Calibri"/>
                <a:cs typeface="Calibri"/>
              </a:rPr>
              <a:t>Bui</a:t>
            </a:r>
            <a:r>
              <a:rPr sz="2800" spc="5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d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17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an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19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ntu</a:t>
            </a:r>
            <a:r>
              <a:rPr sz="2800" spc="-10" dirty="0">
                <a:latin typeface="Calibri"/>
                <a:cs typeface="Calibri"/>
              </a:rPr>
              <a:t>itive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19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and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18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qu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nt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tative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18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un</a:t>
            </a:r>
            <a:r>
              <a:rPr sz="2800" spc="-30" dirty="0">
                <a:latin typeface="Calibri"/>
                <a:cs typeface="Calibri"/>
              </a:rPr>
              <a:t>d</a:t>
            </a:r>
            <a:r>
              <a:rPr sz="2800" spc="-10" dirty="0">
                <a:latin typeface="Calibri"/>
                <a:cs typeface="Calibri"/>
              </a:rPr>
              <a:t>e</a:t>
            </a:r>
            <a:r>
              <a:rPr sz="2800" spc="-15" dirty="0">
                <a:latin typeface="Calibri"/>
                <a:cs typeface="Calibri"/>
              </a:rPr>
              <a:t>rstand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18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f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18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h</a:t>
            </a:r>
            <a:r>
              <a:rPr sz="2800" spc="-10" dirty="0">
                <a:latin typeface="Calibri"/>
                <a:cs typeface="Calibri"/>
              </a:rPr>
              <a:t>o</a:t>
            </a:r>
            <a:r>
              <a:rPr sz="2800" spc="-20" dirty="0">
                <a:latin typeface="Calibri"/>
                <a:cs typeface="Calibri"/>
              </a:rPr>
              <a:t>w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18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each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mechan</a:t>
            </a:r>
            <a:r>
              <a:rPr sz="2800" spc="-15" dirty="0">
                <a:latin typeface="Calibri"/>
                <a:cs typeface="Calibri"/>
              </a:rPr>
              <a:t>i</a:t>
            </a:r>
            <a:r>
              <a:rPr sz="2800" spc="-5" dirty="0">
                <a:latin typeface="Calibri"/>
                <a:cs typeface="Calibri"/>
              </a:rPr>
              <a:t>s</a:t>
            </a:r>
            <a:r>
              <a:rPr sz="2800" spc="-25" dirty="0">
                <a:latin typeface="Calibri"/>
                <a:cs typeface="Calibri"/>
              </a:rPr>
              <a:t>m</a:t>
            </a:r>
            <a:r>
              <a:rPr sz="2800" dirty="0">
                <a:latin typeface="Times New Roman"/>
                <a:cs typeface="Times New Roman"/>
              </a:rPr>
              <a:t>  </a:t>
            </a:r>
            <a:r>
              <a:rPr sz="2800" spc="-15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mod</a:t>
            </a:r>
            <a:r>
              <a:rPr sz="2800" spc="-15" dirty="0">
                <a:latin typeface="Calibri"/>
                <a:cs typeface="Calibri"/>
              </a:rPr>
              <a:t>if</a:t>
            </a:r>
            <a:r>
              <a:rPr sz="2800" spc="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es</a:t>
            </a:r>
            <a:r>
              <a:rPr sz="2800" dirty="0">
                <a:latin typeface="Times New Roman"/>
                <a:cs typeface="Times New Roman"/>
              </a:rPr>
              <a:t>  </a:t>
            </a:r>
            <a:r>
              <a:rPr sz="2800" spc="-15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the</a:t>
            </a:r>
            <a:r>
              <a:rPr sz="2800" dirty="0">
                <a:latin typeface="Times New Roman"/>
                <a:cs typeface="Times New Roman"/>
              </a:rPr>
              <a:t>  </a:t>
            </a:r>
            <a:r>
              <a:rPr sz="2800" spc="-15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libri"/>
                <a:cs typeface="Calibri"/>
              </a:rPr>
              <a:t>o</a:t>
            </a:r>
            <a:r>
              <a:rPr sz="2800" spc="-20" dirty="0">
                <a:latin typeface="Calibri"/>
                <a:cs typeface="Calibri"/>
              </a:rPr>
              <a:t>bservab</a:t>
            </a:r>
            <a:r>
              <a:rPr sz="2800" spc="-5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  </a:t>
            </a:r>
            <a:r>
              <a:rPr sz="2800" spc="-13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frequen</a:t>
            </a:r>
            <a:r>
              <a:rPr sz="2800" spc="-5" dirty="0">
                <a:latin typeface="Calibri"/>
                <a:cs typeface="Calibri"/>
              </a:rPr>
              <a:t>c</a:t>
            </a:r>
            <a:r>
              <a:rPr sz="2800" spc="-15" dirty="0">
                <a:latin typeface="Calibri"/>
                <a:cs typeface="Calibri"/>
              </a:rPr>
              <a:t>y</a:t>
            </a:r>
            <a:r>
              <a:rPr sz="2800" dirty="0">
                <a:latin typeface="Times New Roman"/>
                <a:cs typeface="Times New Roman"/>
              </a:rPr>
              <a:t>  </a:t>
            </a:r>
            <a:r>
              <a:rPr sz="2800" spc="-14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d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str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but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dirty="0">
                <a:latin typeface="Times New Roman"/>
                <a:cs typeface="Times New Roman"/>
              </a:rPr>
              <a:t>  </a:t>
            </a:r>
            <a:r>
              <a:rPr sz="2800" spc="-15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of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phot</a:t>
            </a:r>
            <a:r>
              <a:rPr sz="2800" spc="-10" dirty="0">
                <a:latin typeface="Calibri"/>
                <a:cs typeface="Calibri"/>
              </a:rPr>
              <a:t>o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e</a:t>
            </a:r>
            <a:r>
              <a:rPr sz="2800" spc="-15" dirty="0">
                <a:latin typeface="Calibri"/>
                <a:cs typeface="Calibri"/>
              </a:rPr>
              <a:t>mitted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abso</a:t>
            </a:r>
            <a:r>
              <a:rPr sz="2800" spc="-5" dirty="0">
                <a:latin typeface="Calibri"/>
                <a:cs typeface="Calibri"/>
              </a:rPr>
              <a:t>r</a:t>
            </a:r>
            <a:r>
              <a:rPr sz="2800" spc="-20" dirty="0">
                <a:latin typeface="Calibri"/>
                <a:cs typeface="Calibri"/>
              </a:rPr>
              <a:t>be</a:t>
            </a:r>
            <a:r>
              <a:rPr sz="2800" spc="-15" dirty="0">
                <a:latin typeface="Calibri"/>
                <a:cs typeface="Calibri"/>
              </a:rPr>
              <a:t>d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b</a:t>
            </a:r>
            <a:r>
              <a:rPr sz="2800" spc="-15" dirty="0">
                <a:latin typeface="Calibri"/>
                <a:cs typeface="Calibri"/>
              </a:rPr>
              <a:t>y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15" dirty="0">
                <a:latin typeface="Calibri"/>
                <a:cs typeface="Calibri"/>
              </a:rPr>
              <a:t>toms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/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mo</a:t>
            </a:r>
            <a:r>
              <a:rPr sz="2800" spc="-5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ecules.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9622" rIns="0" bIns="0" rtlCol="0">
            <a:spAutoFit/>
          </a:bodyPr>
          <a:lstStyle/>
          <a:p>
            <a:pPr marL="35560">
              <a:lnSpc>
                <a:spcPct val="100000"/>
              </a:lnSpc>
            </a:pPr>
            <a:r>
              <a:rPr spc="-15" dirty="0"/>
              <a:t>Sl</a:t>
            </a:r>
            <a:r>
              <a:rPr spc="-5" dirty="0"/>
              <a:t>i</a:t>
            </a:r>
            <a:r>
              <a:rPr spc="-20" dirty="0"/>
              <a:t>de</a:t>
            </a:r>
            <a:r>
              <a:rPr spc="-5" dirty="0"/>
              <a:t> </a:t>
            </a:r>
            <a:r>
              <a:rPr spc="-15" dirty="0"/>
              <a:t>7:</a:t>
            </a:r>
            <a:r>
              <a:rPr spc="-20" dirty="0"/>
              <a:t> Velocity</a:t>
            </a:r>
            <a:r>
              <a:rPr spc="0" dirty="0"/>
              <a:t> </a:t>
            </a:r>
            <a:r>
              <a:rPr spc="-15" dirty="0"/>
              <a:t>S</a:t>
            </a:r>
            <a:r>
              <a:rPr spc="-20" dirty="0"/>
              <a:t>u</a:t>
            </a:r>
            <a:r>
              <a:rPr spc="-15" dirty="0"/>
              <a:t>b-</a:t>
            </a:r>
            <a:r>
              <a:rPr spc="-25" dirty="0"/>
              <a:t>Grouping</a:t>
            </a:r>
            <a:r>
              <a:rPr spc="5" dirty="0"/>
              <a:t> </a:t>
            </a:r>
            <a:r>
              <a:rPr spc="-35" dirty="0">
                <a:latin typeface="Calibri"/>
                <a:cs typeface="Calibri"/>
              </a:rPr>
              <a:t>—</a:t>
            </a:r>
            <a:r>
              <a:rPr dirty="0">
                <a:latin typeface="Calibri"/>
                <a:cs typeface="Calibri"/>
              </a:rPr>
              <a:t> </a:t>
            </a:r>
            <a:r>
              <a:rPr spc="-20" dirty="0">
                <a:latin typeface="Calibri"/>
                <a:cs typeface="Calibri"/>
              </a:rPr>
              <a:t>“</a:t>
            </a:r>
            <a:r>
              <a:rPr spc="-25" dirty="0"/>
              <a:t>Homog</a:t>
            </a:r>
            <a:r>
              <a:rPr spc="-10" dirty="0"/>
              <a:t>e</a:t>
            </a:r>
            <a:r>
              <a:rPr spc="-20" dirty="0"/>
              <a:t>neous</a:t>
            </a:r>
            <a:r>
              <a:rPr spc="-25" dirty="0"/>
              <a:t> </a:t>
            </a:r>
            <a:r>
              <a:rPr spc="-15" dirty="0"/>
              <a:t>Island</a:t>
            </a:r>
            <a:r>
              <a:rPr spc="-5" dirty="0"/>
              <a:t>s</a:t>
            </a:r>
            <a:r>
              <a:rPr spc="-15" dirty="0">
                <a:latin typeface="Calibri"/>
                <a:cs typeface="Calibri"/>
              </a:rPr>
              <a:t>”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10915">
              <a:lnSpc>
                <a:spcPct val="100000"/>
              </a:lnSpc>
            </a:pPr>
            <a:r>
              <a:rPr sz="3400" b="1" u="heavy" spc="-15" dirty="0">
                <a:solidFill>
                  <a:srgbClr val="0000FF"/>
                </a:solidFill>
                <a:latin typeface="Calibri"/>
                <a:cs typeface="Calibri"/>
              </a:rPr>
              <a:t>Inside</a:t>
            </a:r>
            <a:r>
              <a:rPr sz="3400" b="1" u="heavy" spc="-2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u="heavy" spc="-15" dirty="0">
                <a:solidFill>
                  <a:srgbClr val="0000FF"/>
                </a:solidFill>
                <a:latin typeface="Calibri"/>
                <a:cs typeface="Calibri"/>
              </a:rPr>
              <a:t>D</a:t>
            </a:r>
            <a:r>
              <a:rPr sz="3400" b="1" u="heavy" spc="-20" dirty="0">
                <a:solidFill>
                  <a:srgbClr val="0000FF"/>
                </a:solidFill>
                <a:latin typeface="Calibri"/>
                <a:cs typeface="Calibri"/>
              </a:rPr>
              <a:t>oppler</a:t>
            </a:r>
            <a:r>
              <a:rPr sz="3400" b="1" u="heavy" spc="-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u="heavy" spc="-20" dirty="0">
                <a:solidFill>
                  <a:srgbClr val="0000FF"/>
                </a:solidFill>
                <a:latin typeface="Calibri"/>
                <a:cs typeface="Calibri"/>
              </a:rPr>
              <a:t>Sea</a:t>
            </a:r>
            <a:endParaRPr sz="3400">
              <a:latin typeface="Calibri"/>
              <a:cs typeface="Calibri"/>
            </a:endParaRPr>
          </a:p>
          <a:p>
            <a:pPr marL="5080">
              <a:lnSpc>
                <a:spcPct val="100000"/>
              </a:lnSpc>
              <a:spcBef>
                <a:spcPts val="2039"/>
              </a:spcBef>
            </a:pPr>
            <a:r>
              <a:rPr spc="-15" dirty="0"/>
              <a:t>1.</a:t>
            </a:r>
            <a:r>
              <a:rPr spc="-65" dirty="0">
                <a:latin typeface="Times New Roman"/>
                <a:cs typeface="Times New Roman"/>
              </a:rPr>
              <a:t> </a:t>
            </a:r>
            <a:r>
              <a:rPr b="1" spc="-20" dirty="0">
                <a:latin typeface="Calibri"/>
                <a:cs typeface="Calibri"/>
              </a:rPr>
              <a:t>Co</a:t>
            </a:r>
            <a:r>
              <a:rPr b="1" spc="-25" dirty="0">
                <a:latin typeface="Calibri"/>
                <a:cs typeface="Calibri"/>
              </a:rPr>
              <a:t>n</a:t>
            </a:r>
            <a:r>
              <a:rPr b="1" spc="-20" dirty="0">
                <a:latin typeface="Calibri"/>
                <a:cs typeface="Calibri"/>
              </a:rPr>
              <a:t>ce</a:t>
            </a:r>
            <a:r>
              <a:rPr b="1" dirty="0">
                <a:latin typeface="Calibri"/>
                <a:cs typeface="Calibri"/>
              </a:rPr>
              <a:t>p</a:t>
            </a:r>
            <a:r>
              <a:rPr b="1" spc="-15" dirty="0">
                <a:latin typeface="Calibri"/>
                <a:cs typeface="Calibri"/>
              </a:rPr>
              <a:t>tual</a:t>
            </a:r>
            <a:r>
              <a:rPr b="1" spc="-70" dirty="0">
                <a:latin typeface="Times New Roman"/>
                <a:cs typeface="Times New Roman"/>
              </a:rPr>
              <a:t> </a:t>
            </a:r>
            <a:r>
              <a:rPr b="1" spc="-20" dirty="0">
                <a:latin typeface="Calibri"/>
                <a:cs typeface="Calibri"/>
              </a:rPr>
              <a:t>Parti</a:t>
            </a:r>
            <a:r>
              <a:rPr b="1" spc="0" dirty="0">
                <a:latin typeface="Calibri"/>
                <a:cs typeface="Calibri"/>
              </a:rPr>
              <a:t>t</a:t>
            </a:r>
            <a:r>
              <a:rPr b="1" spc="-15" dirty="0">
                <a:latin typeface="Calibri"/>
                <a:cs typeface="Calibri"/>
              </a:rPr>
              <a:t>ion</a:t>
            </a:r>
          </a:p>
          <a:p>
            <a:pPr marL="5080">
              <a:lnSpc>
                <a:spcPct val="100000"/>
              </a:lnSpc>
              <a:spcBef>
                <a:spcPts val="1815"/>
              </a:spcBef>
            </a:pPr>
            <a:r>
              <a:rPr i="1" spc="-25" dirty="0">
                <a:latin typeface="Calibri"/>
                <a:cs typeface="Calibri"/>
              </a:rPr>
              <a:t>D</a:t>
            </a:r>
            <a:r>
              <a:rPr i="1" spc="-10" dirty="0">
                <a:latin typeface="Calibri"/>
                <a:cs typeface="Calibri"/>
              </a:rPr>
              <a:t>ivid</a:t>
            </a:r>
            <a:r>
              <a:rPr i="1" spc="-15" dirty="0">
                <a:latin typeface="Calibri"/>
                <a:cs typeface="Calibri"/>
              </a:rPr>
              <a:t>e</a:t>
            </a:r>
            <a:r>
              <a:rPr i="1" spc="-70" dirty="0">
                <a:latin typeface="Times New Roman"/>
                <a:cs typeface="Times New Roman"/>
              </a:rPr>
              <a:t> </a:t>
            </a:r>
            <a:r>
              <a:rPr i="1" spc="-15" dirty="0">
                <a:latin typeface="Calibri"/>
                <a:cs typeface="Calibri"/>
              </a:rPr>
              <a:t>the</a:t>
            </a:r>
            <a:r>
              <a:rPr i="1" spc="-70" dirty="0">
                <a:latin typeface="Times New Roman"/>
                <a:cs typeface="Times New Roman"/>
              </a:rPr>
              <a:t> </a:t>
            </a:r>
            <a:r>
              <a:rPr i="1" spc="-15" dirty="0">
                <a:latin typeface="Calibri"/>
                <a:cs typeface="Calibri"/>
              </a:rPr>
              <a:t>vel</a:t>
            </a:r>
            <a:r>
              <a:rPr i="1" spc="-10" dirty="0">
                <a:latin typeface="Calibri"/>
                <a:cs typeface="Calibri"/>
              </a:rPr>
              <a:t>ocity</a:t>
            </a:r>
            <a:r>
              <a:rPr i="1" spc="-70" dirty="0">
                <a:latin typeface="Times New Roman"/>
                <a:cs typeface="Times New Roman"/>
              </a:rPr>
              <a:t> </a:t>
            </a:r>
            <a:r>
              <a:rPr i="1" spc="-10" dirty="0">
                <a:latin typeface="Calibri"/>
                <a:cs typeface="Calibri"/>
              </a:rPr>
              <a:t>a</a:t>
            </a:r>
            <a:r>
              <a:rPr i="1" spc="-20" dirty="0">
                <a:latin typeface="Calibri"/>
                <a:cs typeface="Calibri"/>
              </a:rPr>
              <a:t>x</a:t>
            </a:r>
            <a:r>
              <a:rPr i="1" spc="-10" dirty="0">
                <a:latin typeface="Calibri"/>
                <a:cs typeface="Calibri"/>
              </a:rPr>
              <a:t>is</a:t>
            </a:r>
            <a:r>
              <a:rPr i="1" spc="-65" dirty="0">
                <a:latin typeface="Times New Roman"/>
                <a:cs typeface="Times New Roman"/>
              </a:rPr>
              <a:t> </a:t>
            </a:r>
            <a:r>
              <a:rPr i="1" spc="5" dirty="0">
                <a:latin typeface="Calibri"/>
                <a:cs typeface="Calibri"/>
              </a:rPr>
              <a:t>i</a:t>
            </a:r>
            <a:r>
              <a:rPr i="1" spc="-20" dirty="0">
                <a:latin typeface="Calibri"/>
                <a:cs typeface="Calibri"/>
              </a:rPr>
              <a:t>nt</a:t>
            </a:r>
            <a:r>
              <a:rPr i="1" spc="-15" dirty="0">
                <a:latin typeface="Calibri"/>
                <a:cs typeface="Calibri"/>
              </a:rPr>
              <a:t>o</a:t>
            </a:r>
            <a:r>
              <a:rPr i="1" spc="-50" dirty="0">
                <a:latin typeface="Times New Roman"/>
                <a:cs typeface="Times New Roman"/>
              </a:rPr>
              <a:t> </a:t>
            </a:r>
            <a:r>
              <a:rPr i="1" spc="-20" dirty="0">
                <a:latin typeface="Calibri"/>
                <a:cs typeface="Calibri"/>
              </a:rPr>
              <a:t>s</a:t>
            </a:r>
            <a:r>
              <a:rPr i="1" spc="-10" dirty="0">
                <a:latin typeface="Calibri"/>
                <a:cs typeface="Calibri"/>
              </a:rPr>
              <a:t>l</a:t>
            </a:r>
            <a:r>
              <a:rPr i="1" dirty="0">
                <a:latin typeface="Calibri"/>
                <a:cs typeface="Calibri"/>
              </a:rPr>
              <a:t>i</a:t>
            </a:r>
            <a:r>
              <a:rPr i="1" spc="-25" dirty="0">
                <a:latin typeface="Calibri"/>
                <a:cs typeface="Calibri"/>
              </a:rPr>
              <a:t>c</a:t>
            </a:r>
            <a:r>
              <a:rPr i="1" spc="-15" dirty="0">
                <a:latin typeface="Calibri"/>
                <a:cs typeface="Calibri"/>
              </a:rPr>
              <a:t>es</a:t>
            </a:r>
            <a:r>
              <a:rPr i="1" spc="-70" dirty="0">
                <a:latin typeface="Times New Roman"/>
                <a:cs typeface="Times New Roman"/>
              </a:rPr>
              <a:t> </a:t>
            </a:r>
            <a:r>
              <a:rPr i="1" spc="-10" dirty="0">
                <a:latin typeface="Calibri"/>
                <a:cs typeface="Calibri"/>
              </a:rPr>
              <a:t>of</a:t>
            </a:r>
            <a:r>
              <a:rPr i="1" spc="-70" dirty="0">
                <a:latin typeface="Times New Roman"/>
                <a:cs typeface="Times New Roman"/>
              </a:rPr>
              <a:t> </a:t>
            </a:r>
            <a:r>
              <a:rPr i="1" spc="-20" dirty="0">
                <a:latin typeface="Calibri"/>
                <a:cs typeface="Calibri"/>
              </a:rPr>
              <a:t>w</a:t>
            </a:r>
            <a:r>
              <a:rPr i="1" dirty="0">
                <a:latin typeface="Calibri"/>
                <a:cs typeface="Calibri"/>
              </a:rPr>
              <a:t>i</a:t>
            </a:r>
            <a:r>
              <a:rPr i="1" spc="-20" dirty="0">
                <a:latin typeface="Calibri"/>
                <a:cs typeface="Calibri"/>
              </a:rPr>
              <a:t>d</a:t>
            </a:r>
            <a:r>
              <a:rPr i="1" spc="-25" dirty="0">
                <a:latin typeface="Calibri"/>
                <a:cs typeface="Calibri"/>
              </a:rPr>
              <a:t>t</a:t>
            </a:r>
            <a:r>
              <a:rPr i="1" spc="-15" dirty="0">
                <a:latin typeface="Calibri"/>
                <a:cs typeface="Calibri"/>
              </a:rPr>
              <a:t>h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142086" y="3944063"/>
            <a:ext cx="1017905" cy="4387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739140" algn="l"/>
              </a:tabLst>
            </a:pPr>
            <a:r>
              <a:rPr sz="2800" spc="-5" dirty="0">
                <a:latin typeface="Cambria Math"/>
                <a:cs typeface="Cambria Math"/>
              </a:rPr>
              <a:t>𝛥</a:t>
            </a:r>
            <a:r>
              <a:rPr sz="2800" spc="-195" dirty="0">
                <a:latin typeface="Cambria Math"/>
                <a:cs typeface="Cambria Math"/>
              </a:rPr>
              <a:t>𝑣</a:t>
            </a:r>
            <a:r>
              <a:rPr sz="3000" baseline="-16666" dirty="0">
                <a:latin typeface="Calibri"/>
                <a:cs typeface="Calibri"/>
              </a:rPr>
              <a:t>z	</a:t>
            </a:r>
            <a:r>
              <a:rPr sz="2800" spc="-25" dirty="0">
                <a:latin typeface="Cambria Math"/>
                <a:cs typeface="Cambria Math"/>
              </a:rPr>
              <a:t>=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352405" y="3674314"/>
            <a:ext cx="810395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70" dirty="0">
                <a:latin typeface="Cambria Math"/>
                <a:cs typeface="Cambria Math"/>
              </a:rPr>
              <a:t>𝛿</a:t>
            </a:r>
            <a:r>
              <a:rPr sz="2800" spc="-140" dirty="0">
                <a:latin typeface="Cambria Math"/>
                <a:cs typeface="Cambria Math"/>
              </a:rPr>
              <a:t>𝜔</a:t>
            </a:r>
            <a:r>
              <a:rPr sz="3000" baseline="-16666" dirty="0">
                <a:latin typeface="Calibri"/>
                <a:cs typeface="Calibri"/>
              </a:rPr>
              <a:t>n</a:t>
            </a:r>
          </a:p>
        </p:txBody>
      </p:sp>
      <p:sp>
        <p:nvSpPr>
          <p:cNvPr id="6" name="object 6"/>
          <p:cNvSpPr/>
          <p:nvPr/>
        </p:nvSpPr>
        <p:spPr>
          <a:xfrm>
            <a:off x="6365107" y="4131695"/>
            <a:ext cx="597535" cy="0"/>
          </a:xfrm>
          <a:custGeom>
            <a:avLst/>
            <a:gdLst/>
            <a:ahLst/>
            <a:cxnLst/>
            <a:rect l="l" t="t" r="r" b="b"/>
            <a:pathLst>
              <a:path w="597534">
                <a:moveTo>
                  <a:pt x="0" y="0"/>
                </a:moveTo>
                <a:lnTo>
                  <a:pt x="597407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547477" y="3944055"/>
            <a:ext cx="501015" cy="6197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 algn="r">
              <a:lnSpc>
                <a:spcPts val="2620"/>
              </a:lnSpc>
            </a:pPr>
            <a:r>
              <a:rPr sz="2800" spc="-10" dirty="0">
                <a:latin typeface="Cambria Math"/>
                <a:cs typeface="Cambria Math"/>
              </a:rPr>
              <a:t>,</a:t>
            </a:r>
            <a:endParaRPr sz="2800" dirty="0">
              <a:latin typeface="Cambria Math"/>
              <a:cs typeface="Cambria Math"/>
            </a:endParaRPr>
          </a:p>
          <a:p>
            <a:pPr marL="12700">
              <a:lnSpc>
                <a:spcPts val="2620"/>
              </a:lnSpc>
            </a:pPr>
            <a:r>
              <a:rPr sz="2800" spc="-30" dirty="0">
                <a:latin typeface="Cambria Math"/>
                <a:cs typeface="Cambria Math"/>
              </a:rPr>
              <a:t>𝑘</a:t>
            </a:r>
            <a:endParaRPr sz="2800" dirty="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01696" y="4739965"/>
            <a:ext cx="7493000" cy="10477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15" dirty="0">
                <a:latin typeface="Calibri"/>
                <a:cs typeface="Calibri"/>
              </a:rPr>
              <a:t>where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70" dirty="0">
                <a:latin typeface="Cambria Math"/>
                <a:cs typeface="Cambria Math"/>
              </a:rPr>
              <a:t>𝛿</a:t>
            </a:r>
            <a:r>
              <a:rPr sz="2800" spc="-140" dirty="0">
                <a:latin typeface="Cambria Math"/>
                <a:cs typeface="Cambria Math"/>
              </a:rPr>
              <a:t>𝜔</a:t>
            </a:r>
            <a:r>
              <a:rPr sz="3000" baseline="-16666" dirty="0">
                <a:latin typeface="Calibri"/>
                <a:cs typeface="Calibri"/>
              </a:rPr>
              <a:t>n </a:t>
            </a:r>
            <a:r>
              <a:rPr sz="3000" spc="-217" baseline="-16666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spc="-25" dirty="0">
                <a:latin typeface="Calibri"/>
                <a:cs typeface="Calibri"/>
              </a:rPr>
              <a:t>h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na</a:t>
            </a:r>
            <a:r>
              <a:rPr sz="2800" spc="0" dirty="0">
                <a:latin typeface="Calibri"/>
                <a:cs typeface="Calibri"/>
              </a:rPr>
              <a:t>t</a:t>
            </a:r>
            <a:r>
              <a:rPr sz="2800" spc="-20" dirty="0">
                <a:latin typeface="Calibri"/>
                <a:cs typeface="Calibri"/>
              </a:rPr>
              <a:t>ura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libri"/>
                <a:cs typeface="Calibri"/>
              </a:rPr>
              <a:t>(</a:t>
            </a:r>
            <a:r>
              <a:rPr sz="2800" spc="-25" dirty="0">
                <a:latin typeface="Calibri"/>
                <a:cs typeface="Calibri"/>
              </a:rPr>
              <a:t>homog</a:t>
            </a:r>
            <a:r>
              <a:rPr sz="2800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neous</a:t>
            </a:r>
            <a:r>
              <a:rPr sz="2800" spc="-10" dirty="0">
                <a:latin typeface="Calibri"/>
                <a:cs typeface="Calibri"/>
              </a:rPr>
              <a:t>)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Calibri"/>
                <a:cs typeface="Calibri"/>
              </a:rPr>
              <a:t>l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5" dirty="0">
                <a:latin typeface="Calibri"/>
                <a:cs typeface="Calibri"/>
              </a:rPr>
              <a:t>new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dt</a:t>
            </a:r>
            <a:r>
              <a:rPr sz="2800" spc="-25" dirty="0">
                <a:latin typeface="Calibri"/>
                <a:cs typeface="Calibri"/>
              </a:rPr>
              <a:t>h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810"/>
              </a:spcBef>
            </a:pPr>
            <a:r>
              <a:rPr sz="2800" spc="-15" dirty="0">
                <a:latin typeface="Calibri"/>
                <a:cs typeface="Calibri"/>
              </a:rPr>
              <a:t>2.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Each</a:t>
            </a:r>
            <a:r>
              <a:rPr sz="2800" b="1" spc="-70" dirty="0">
                <a:latin typeface="Times New Roman"/>
                <a:cs typeface="Times New Roman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Slice</a:t>
            </a:r>
            <a:r>
              <a:rPr sz="2800" b="1" spc="-75" dirty="0">
                <a:latin typeface="Times New Roman"/>
                <a:cs typeface="Times New Roman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Behaves</a:t>
            </a:r>
            <a:r>
              <a:rPr sz="2800" b="1" spc="-75" dirty="0">
                <a:latin typeface="Times New Roman"/>
                <a:cs typeface="Times New Roman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Homog</a:t>
            </a:r>
            <a:r>
              <a:rPr sz="2800" b="1" spc="-10" dirty="0">
                <a:latin typeface="Calibri"/>
                <a:cs typeface="Calibri"/>
              </a:rPr>
              <a:t>e</a:t>
            </a:r>
            <a:r>
              <a:rPr sz="2800" b="1" spc="-15" dirty="0">
                <a:latin typeface="Calibri"/>
                <a:cs typeface="Calibri"/>
              </a:rPr>
              <a:t>neo</a:t>
            </a:r>
            <a:r>
              <a:rPr sz="2800" b="1" spc="-25" dirty="0">
                <a:latin typeface="Calibri"/>
                <a:cs typeface="Calibri"/>
              </a:rPr>
              <a:t>u</a:t>
            </a:r>
            <a:r>
              <a:rPr sz="2800" b="1" spc="-10" dirty="0">
                <a:latin typeface="Calibri"/>
                <a:cs typeface="Calibri"/>
              </a:rPr>
              <a:t>sly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963998"/>
            <a:ext cx="10380345" cy="40830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549275" algn="l"/>
                <a:tab pos="1941830" algn="l"/>
                <a:tab pos="2374265" algn="l"/>
                <a:tab pos="3161665" algn="l"/>
                <a:tab pos="4423410" algn="l"/>
                <a:tab pos="4895850" algn="l"/>
              </a:tabLst>
            </a:pPr>
            <a:r>
              <a:rPr sz="2800" i="1" spc="-15" dirty="0">
                <a:latin typeface="Calibri"/>
                <a:cs typeface="Calibri"/>
              </a:rPr>
              <a:t>All</a:t>
            </a:r>
            <a:r>
              <a:rPr sz="2800" i="1" spc="-15" dirty="0">
                <a:latin typeface="Times New Roman"/>
                <a:cs typeface="Times New Roman"/>
              </a:rPr>
              <a:t>	</a:t>
            </a:r>
            <a:r>
              <a:rPr sz="2800" i="1" spc="-20" dirty="0">
                <a:latin typeface="Calibri"/>
                <a:cs typeface="Calibri"/>
              </a:rPr>
              <a:t>part</a:t>
            </a:r>
            <a:r>
              <a:rPr sz="2800" i="1" dirty="0">
                <a:latin typeface="Calibri"/>
                <a:cs typeface="Calibri"/>
              </a:rPr>
              <a:t>i</a:t>
            </a:r>
            <a:r>
              <a:rPr sz="2800" i="1" spc="-10" dirty="0">
                <a:latin typeface="Calibri"/>
                <a:cs typeface="Calibri"/>
              </a:rPr>
              <a:t>cl</a:t>
            </a:r>
            <a:r>
              <a:rPr sz="2800" i="1" spc="-25" dirty="0">
                <a:latin typeface="Calibri"/>
                <a:cs typeface="Calibri"/>
              </a:rPr>
              <a:t>e</a:t>
            </a:r>
            <a:r>
              <a:rPr sz="2800" i="1" spc="-15" dirty="0">
                <a:latin typeface="Calibri"/>
                <a:cs typeface="Calibri"/>
              </a:rPr>
              <a:t>s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dirty="0">
                <a:latin typeface="Calibri"/>
                <a:cs typeface="Calibri"/>
              </a:rPr>
              <a:t>i</a:t>
            </a:r>
            <a:r>
              <a:rPr sz="2800" i="1" spc="-15" dirty="0">
                <a:latin typeface="Calibri"/>
                <a:cs typeface="Calibri"/>
              </a:rPr>
              <a:t>n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spc="-20" dirty="0">
                <a:latin typeface="Calibri"/>
                <a:cs typeface="Calibri"/>
              </a:rPr>
              <a:t>s</a:t>
            </a:r>
            <a:r>
              <a:rPr sz="2800" i="1" spc="-5" dirty="0">
                <a:latin typeface="Calibri"/>
                <a:cs typeface="Calibri"/>
              </a:rPr>
              <a:t>l</a:t>
            </a:r>
            <a:r>
              <a:rPr sz="2800" i="1" dirty="0">
                <a:latin typeface="Calibri"/>
                <a:cs typeface="Calibri"/>
              </a:rPr>
              <a:t>i</a:t>
            </a:r>
            <a:r>
              <a:rPr sz="2800" i="1" spc="-15" dirty="0">
                <a:latin typeface="Calibri"/>
                <a:cs typeface="Calibri"/>
              </a:rPr>
              <a:t>ce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spc="-15" dirty="0">
                <a:latin typeface="Calibri"/>
                <a:cs typeface="Calibri"/>
              </a:rPr>
              <a:t>centred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spc="-20" dirty="0">
                <a:latin typeface="Calibri"/>
                <a:cs typeface="Calibri"/>
              </a:rPr>
              <a:t>a</a:t>
            </a:r>
            <a:r>
              <a:rPr sz="2800" i="1" spc="-10" dirty="0">
                <a:latin typeface="Calibri"/>
                <a:cs typeface="Calibri"/>
              </a:rPr>
              <a:t>t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spc="-195" dirty="0">
                <a:latin typeface="Cambria Math"/>
                <a:cs typeface="Cambria Math"/>
              </a:rPr>
              <a:t>𝑣</a:t>
            </a:r>
            <a:r>
              <a:rPr sz="3000" baseline="-16666" dirty="0">
                <a:latin typeface="Calibri"/>
                <a:cs typeface="Calibri"/>
              </a:rPr>
              <a:t>z</a:t>
            </a:r>
            <a:endParaRPr sz="3000" baseline="-16666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10"/>
              </a:spcBef>
            </a:pPr>
            <a:r>
              <a:rPr sz="2800" spc="-15" dirty="0">
                <a:latin typeface="Calibri"/>
                <a:cs typeface="Calibri"/>
              </a:rPr>
              <a:t>resona</a:t>
            </a:r>
            <a:r>
              <a:rPr sz="2800" spc="-20" dirty="0">
                <a:latin typeface="Calibri"/>
                <a:cs typeface="Calibri"/>
              </a:rPr>
              <a:t>nce</a:t>
            </a:r>
            <a:endParaRPr sz="2800">
              <a:latin typeface="Calibri"/>
              <a:cs typeface="Calibri"/>
            </a:endParaRPr>
          </a:p>
          <a:p>
            <a:pPr marL="7620" algn="ctr">
              <a:lnSpc>
                <a:spcPct val="100000"/>
              </a:lnSpc>
              <a:spcBef>
                <a:spcPts val="1814"/>
              </a:spcBef>
            </a:pPr>
            <a:r>
              <a:rPr sz="2800" spc="-30" dirty="0">
                <a:latin typeface="Cambria Math"/>
                <a:cs typeface="Cambria Math"/>
              </a:rPr>
              <a:t>𝜔</a:t>
            </a:r>
            <a:r>
              <a:rPr sz="2800" spc="22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35" dirty="0">
                <a:latin typeface="Cambria Math"/>
                <a:cs typeface="Cambria Math"/>
              </a:rPr>
              <a:t>𝜔</a:t>
            </a:r>
            <a:r>
              <a:rPr sz="3000" spc="60" baseline="-16666" dirty="0">
                <a:latin typeface="Cambria Math"/>
                <a:cs typeface="Cambria Math"/>
              </a:rPr>
              <a:t>0</a:t>
            </a:r>
            <a:r>
              <a:rPr sz="3000" baseline="-16666" dirty="0">
                <a:latin typeface="Cambria Math"/>
                <a:cs typeface="Cambria Math"/>
              </a:rPr>
              <a:t> </a:t>
            </a:r>
            <a:r>
              <a:rPr sz="3000" spc="-217" baseline="-16666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+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𝑘</a:t>
            </a:r>
            <a:r>
              <a:rPr sz="2800" spc="-60" dirty="0">
                <a:latin typeface="Cambria Math"/>
                <a:cs typeface="Cambria Math"/>
              </a:rPr>
              <a:t> </a:t>
            </a:r>
            <a:r>
              <a:rPr sz="2800" spc="-195" dirty="0">
                <a:latin typeface="Cambria Math"/>
                <a:cs typeface="Cambria Math"/>
              </a:rPr>
              <a:t>𝑣</a:t>
            </a:r>
            <a:r>
              <a:rPr sz="3000" spc="179" baseline="-16666" dirty="0">
                <a:latin typeface="Calibri"/>
                <a:cs typeface="Calibri"/>
              </a:rPr>
              <a:t>z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  <a:p>
            <a:pPr marL="363220" indent="-350520">
              <a:lnSpc>
                <a:spcPct val="100000"/>
              </a:lnSpc>
              <a:spcBef>
                <a:spcPts val="1645"/>
              </a:spcBef>
              <a:buFont typeface="Calibri"/>
              <a:buAutoNum type="arabicPeriod" startAt="3"/>
              <a:tabLst>
                <a:tab pos="363855" algn="l"/>
              </a:tabLst>
            </a:pPr>
            <a:r>
              <a:rPr sz="2800" b="1" spc="-20" dirty="0">
                <a:latin typeface="Calibri"/>
                <a:cs typeface="Calibri"/>
              </a:rPr>
              <a:t>Math</a:t>
            </a:r>
            <a:r>
              <a:rPr sz="2800" b="1" spc="-5" dirty="0">
                <a:latin typeface="Calibri"/>
                <a:cs typeface="Calibri"/>
              </a:rPr>
              <a:t>e</a:t>
            </a:r>
            <a:r>
              <a:rPr sz="2800" b="1" spc="-20" dirty="0">
                <a:latin typeface="Calibri"/>
                <a:cs typeface="Calibri"/>
              </a:rPr>
              <a:t>mati</a:t>
            </a:r>
            <a:r>
              <a:rPr sz="2800" b="1" spc="-5" dirty="0">
                <a:latin typeface="Calibri"/>
                <a:cs typeface="Calibri"/>
              </a:rPr>
              <a:t>c</a:t>
            </a:r>
            <a:r>
              <a:rPr sz="2800" b="1" spc="-15" dirty="0">
                <a:latin typeface="Calibri"/>
                <a:cs typeface="Calibri"/>
              </a:rPr>
              <a:t>al</a:t>
            </a:r>
            <a:r>
              <a:rPr sz="2800" b="1" spc="-70" dirty="0">
                <a:latin typeface="Times New Roman"/>
                <a:cs typeface="Times New Roman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Viewpoint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815"/>
              </a:spcBef>
              <a:tabLst>
                <a:tab pos="895350" algn="l"/>
                <a:tab pos="1967864" algn="l"/>
                <a:tab pos="2376170" algn="l"/>
                <a:tab pos="3121025" algn="l"/>
                <a:tab pos="3896995" algn="l"/>
                <a:tab pos="5692775" algn="l"/>
                <a:tab pos="6126480" algn="l"/>
                <a:tab pos="6951980" algn="l"/>
                <a:tab pos="8540115" algn="l"/>
                <a:tab pos="10026015" algn="l"/>
              </a:tabLst>
            </a:pPr>
            <a:r>
              <a:rPr sz="2800" i="1" spc="-20" dirty="0">
                <a:latin typeface="Calibri"/>
                <a:cs typeface="Calibri"/>
              </a:rPr>
              <a:t>T</a:t>
            </a:r>
            <a:r>
              <a:rPr sz="2800" i="1" spc="-10" dirty="0">
                <a:latin typeface="Calibri"/>
                <a:cs typeface="Calibri"/>
              </a:rPr>
              <a:t>otal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spc="-20" dirty="0">
                <a:latin typeface="Calibri"/>
                <a:cs typeface="Calibri"/>
              </a:rPr>
              <a:t>pr</a:t>
            </a:r>
            <a:r>
              <a:rPr sz="2800" i="1" spc="-10" dirty="0">
                <a:latin typeface="Calibri"/>
                <a:cs typeface="Calibri"/>
              </a:rPr>
              <a:t>o</a:t>
            </a:r>
            <a:r>
              <a:rPr sz="2800" i="1" spc="-25" dirty="0">
                <a:latin typeface="Calibri"/>
                <a:cs typeface="Calibri"/>
              </a:rPr>
              <a:t>f</a:t>
            </a:r>
            <a:r>
              <a:rPr sz="2800" i="1" dirty="0">
                <a:latin typeface="Calibri"/>
                <a:cs typeface="Calibri"/>
              </a:rPr>
              <a:t>i</a:t>
            </a:r>
            <a:r>
              <a:rPr sz="2800" i="1" spc="5" dirty="0">
                <a:latin typeface="Calibri"/>
                <a:cs typeface="Calibri"/>
              </a:rPr>
              <a:t>l</a:t>
            </a:r>
            <a:r>
              <a:rPr sz="2800" i="1" spc="-15" dirty="0">
                <a:latin typeface="Calibri"/>
                <a:cs typeface="Calibri"/>
              </a:rPr>
              <a:t>e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dirty="0">
                <a:latin typeface="Cambria Math"/>
                <a:cs typeface="Cambria Math"/>
              </a:rPr>
              <a:t>	</a:t>
            </a:r>
            <a:r>
              <a:rPr sz="2800" i="1" spc="-20" dirty="0">
                <a:latin typeface="Calibri"/>
                <a:cs typeface="Calibri"/>
              </a:rPr>
              <a:t>su</a:t>
            </a:r>
            <a:r>
              <a:rPr sz="2800" i="1" spc="-25" dirty="0">
                <a:latin typeface="Calibri"/>
                <a:cs typeface="Calibri"/>
              </a:rPr>
              <a:t>m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spc="-20" dirty="0">
                <a:latin typeface="Calibri"/>
                <a:cs typeface="Calibri"/>
              </a:rPr>
              <a:t>ove</a:t>
            </a:r>
            <a:r>
              <a:rPr sz="2800" i="1" spc="-10" dirty="0">
                <a:latin typeface="Calibri"/>
                <a:cs typeface="Calibri"/>
              </a:rPr>
              <a:t>r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spc="-20" dirty="0">
                <a:latin typeface="Calibri"/>
                <a:cs typeface="Calibri"/>
              </a:rPr>
              <a:t>Loren</a:t>
            </a:r>
            <a:r>
              <a:rPr sz="2800" i="1" spc="0" dirty="0">
                <a:latin typeface="Calibri"/>
                <a:cs typeface="Calibri"/>
              </a:rPr>
              <a:t>t</a:t>
            </a:r>
            <a:r>
              <a:rPr sz="2800" i="1" spc="-10" dirty="0">
                <a:latin typeface="Calibri"/>
                <a:cs typeface="Calibri"/>
              </a:rPr>
              <a:t>zi</a:t>
            </a:r>
            <a:r>
              <a:rPr sz="2800" i="1" spc="-20" dirty="0">
                <a:latin typeface="Calibri"/>
                <a:cs typeface="Calibri"/>
              </a:rPr>
              <a:t>a</a:t>
            </a:r>
            <a:r>
              <a:rPr sz="2800" i="1" spc="-10" dirty="0">
                <a:latin typeface="Calibri"/>
                <a:cs typeface="Calibri"/>
              </a:rPr>
              <a:t>n</a:t>
            </a:r>
            <a:r>
              <a:rPr sz="2800" i="1" spc="-15" dirty="0">
                <a:latin typeface="Calibri"/>
                <a:cs typeface="Calibri"/>
              </a:rPr>
              <a:t>s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spc="-20" dirty="0">
                <a:latin typeface="Calibri"/>
                <a:cs typeface="Calibri"/>
              </a:rPr>
              <a:t>o</a:t>
            </a:r>
            <a:r>
              <a:rPr sz="2800" i="1" spc="-10" dirty="0">
                <a:latin typeface="Calibri"/>
                <a:cs typeface="Calibri"/>
              </a:rPr>
              <a:t>f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spc="-15" dirty="0">
                <a:latin typeface="Calibri"/>
                <a:cs typeface="Calibri"/>
              </a:rPr>
              <a:t>each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spc="-20" dirty="0">
                <a:latin typeface="Calibri"/>
                <a:cs typeface="Calibri"/>
              </a:rPr>
              <a:t>su</a:t>
            </a:r>
            <a:r>
              <a:rPr sz="2800" i="1" spc="-10" dirty="0">
                <a:latin typeface="Calibri"/>
                <a:cs typeface="Calibri"/>
              </a:rPr>
              <a:t>b</a:t>
            </a:r>
            <a:r>
              <a:rPr sz="2800" i="1" spc="-20" dirty="0">
                <a:latin typeface="Calibri"/>
                <a:cs typeface="Calibri"/>
              </a:rPr>
              <a:t>gr</a:t>
            </a:r>
            <a:r>
              <a:rPr sz="2800" i="1" spc="-10" dirty="0">
                <a:latin typeface="Calibri"/>
                <a:cs typeface="Calibri"/>
              </a:rPr>
              <a:t>o</a:t>
            </a:r>
            <a:r>
              <a:rPr sz="2800" i="1" spc="-20" dirty="0">
                <a:latin typeface="Calibri"/>
                <a:cs typeface="Calibri"/>
              </a:rPr>
              <a:t>up</a:t>
            </a:r>
            <a:r>
              <a:rPr sz="2800" i="1" spc="-10" dirty="0">
                <a:latin typeface="Calibri"/>
                <a:cs typeface="Calibri"/>
              </a:rPr>
              <a:t>,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spc="-15" dirty="0">
                <a:latin typeface="Calibri"/>
                <a:cs typeface="Calibri"/>
              </a:rPr>
              <a:t>wei</a:t>
            </a:r>
            <a:r>
              <a:rPr sz="2800" i="1" spc="-20" dirty="0">
                <a:latin typeface="Calibri"/>
                <a:cs typeface="Calibri"/>
              </a:rPr>
              <a:t>g</a:t>
            </a:r>
            <a:r>
              <a:rPr sz="2800" i="1" spc="-10" dirty="0">
                <a:latin typeface="Calibri"/>
                <a:cs typeface="Calibri"/>
              </a:rPr>
              <a:t>h</a:t>
            </a:r>
            <a:r>
              <a:rPr sz="2800" i="1" spc="-15" dirty="0">
                <a:latin typeface="Calibri"/>
                <a:cs typeface="Calibri"/>
              </a:rPr>
              <a:t>ted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spc="-20" dirty="0">
                <a:latin typeface="Calibri"/>
                <a:cs typeface="Calibri"/>
              </a:rPr>
              <a:t>by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10"/>
              </a:spcBef>
            </a:pPr>
            <a:r>
              <a:rPr sz="2800" spc="50" dirty="0">
                <a:latin typeface="Cambria Math"/>
                <a:cs typeface="Cambria Math"/>
              </a:rPr>
              <a:t>𝑓</a:t>
            </a:r>
            <a:r>
              <a:rPr sz="4200" spc="-15" baseline="2976" dirty="0">
                <a:latin typeface="Cambria Math"/>
                <a:cs typeface="Cambria Math"/>
              </a:rPr>
              <a:t>(</a:t>
            </a:r>
            <a:r>
              <a:rPr sz="2800" spc="-200" dirty="0">
                <a:latin typeface="Cambria Math"/>
                <a:cs typeface="Cambria Math"/>
              </a:rPr>
              <a:t>𝑣</a:t>
            </a:r>
            <a:r>
              <a:rPr sz="3000" spc="179" baseline="-16666" dirty="0">
                <a:latin typeface="Calibri"/>
                <a:cs typeface="Calibri"/>
              </a:rPr>
              <a:t>z</a:t>
            </a:r>
            <a:r>
              <a:rPr sz="4200" spc="-22" baseline="2976" dirty="0">
                <a:latin typeface="Cambria Math"/>
                <a:cs typeface="Cambria Math"/>
              </a:rPr>
              <a:t>)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363220" indent="-350520">
              <a:lnSpc>
                <a:spcPct val="100000"/>
              </a:lnSpc>
              <a:spcBef>
                <a:spcPts val="1814"/>
              </a:spcBef>
              <a:buFont typeface="Calibri"/>
              <a:buAutoNum type="arabicPeriod" startAt="4"/>
              <a:tabLst>
                <a:tab pos="363855" algn="l"/>
              </a:tabLst>
            </a:pPr>
            <a:r>
              <a:rPr sz="2800" b="1" spc="-15" dirty="0">
                <a:latin typeface="Calibri"/>
                <a:cs typeface="Calibri"/>
              </a:rPr>
              <a:t>Experi</a:t>
            </a:r>
            <a:r>
              <a:rPr sz="2800" b="1" spc="-20" dirty="0">
                <a:latin typeface="Calibri"/>
                <a:cs typeface="Calibri"/>
              </a:rPr>
              <a:t>menta</a:t>
            </a:r>
            <a:r>
              <a:rPr sz="2800" b="1" spc="-10" dirty="0">
                <a:latin typeface="Calibri"/>
                <a:cs typeface="Calibri"/>
              </a:rPr>
              <a:t>l</a:t>
            </a:r>
            <a:r>
              <a:rPr sz="2800" b="1" spc="-55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R</a:t>
            </a:r>
            <a:r>
              <a:rPr sz="2800" b="1" spc="-15" dirty="0">
                <a:latin typeface="Calibri"/>
                <a:cs typeface="Calibri"/>
              </a:rPr>
              <a:t>ele</a:t>
            </a:r>
            <a:r>
              <a:rPr sz="2800" b="1" spc="-30" dirty="0">
                <a:latin typeface="Calibri"/>
                <a:cs typeface="Calibri"/>
              </a:rPr>
              <a:t>v</a:t>
            </a:r>
            <a:r>
              <a:rPr sz="2800" b="1" spc="-10" dirty="0">
                <a:latin typeface="Calibri"/>
                <a:cs typeface="Calibri"/>
              </a:rPr>
              <a:t>a</a:t>
            </a:r>
            <a:r>
              <a:rPr sz="2800" b="1" spc="-15" dirty="0">
                <a:latin typeface="Calibri"/>
                <a:cs typeface="Calibri"/>
              </a:rPr>
              <a:t>nce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241174" y="973958"/>
            <a:ext cx="504761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977900" algn="l"/>
                <a:tab pos="1315720" algn="l"/>
                <a:tab pos="2763520" algn="l"/>
              </a:tabLst>
            </a:pPr>
            <a:r>
              <a:rPr sz="2800" spc="-20" dirty="0">
                <a:latin typeface="Calibri"/>
                <a:cs typeface="Calibri"/>
              </a:rPr>
              <a:t>sh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15" dirty="0">
                <a:latin typeface="Calibri"/>
                <a:cs typeface="Calibri"/>
              </a:rPr>
              <a:t>re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com</a:t>
            </a:r>
            <a:r>
              <a:rPr sz="2800" spc="-15" dirty="0">
                <a:latin typeface="Calibri"/>
                <a:cs typeface="Calibri"/>
              </a:rPr>
              <a:t>m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5" dirty="0">
                <a:latin typeface="Calibri"/>
                <a:cs typeface="Calibri"/>
              </a:rPr>
              <a:t>D</a:t>
            </a:r>
            <a:r>
              <a:rPr sz="2800" spc="-10" dirty="0">
                <a:latin typeface="Calibri"/>
                <a:cs typeface="Calibri"/>
              </a:rPr>
              <a:t>o</a:t>
            </a:r>
            <a:r>
              <a:rPr sz="2800" spc="-20" dirty="0">
                <a:latin typeface="Calibri"/>
                <a:cs typeface="Calibri"/>
              </a:rPr>
              <a:t>pp</a:t>
            </a:r>
            <a:r>
              <a:rPr sz="2800" spc="-5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0" dirty="0">
                <a:latin typeface="Calibri"/>
                <a:cs typeface="Calibri"/>
              </a:rPr>
              <a:t>r</a:t>
            </a:r>
            <a:r>
              <a:rPr sz="2800" spc="-15" dirty="0">
                <a:latin typeface="Calibri"/>
                <a:cs typeface="Calibri"/>
              </a:rPr>
              <a:t>-</a:t>
            </a:r>
            <a:r>
              <a:rPr sz="2800" spc="-10" dirty="0">
                <a:latin typeface="Calibri"/>
                <a:cs typeface="Calibri"/>
              </a:rPr>
              <a:t>s</a:t>
            </a:r>
            <a:r>
              <a:rPr sz="2800" spc="-20" dirty="0">
                <a:latin typeface="Calibri"/>
                <a:cs typeface="Calibri"/>
              </a:rPr>
              <a:t>h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fted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973958"/>
            <a:ext cx="6465570" cy="15805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27099"/>
              </a:lnSpc>
              <a:tabLst>
                <a:tab pos="1129030" algn="l"/>
                <a:tab pos="3675379" algn="l"/>
                <a:tab pos="4924425" algn="l"/>
              </a:tabLst>
            </a:pPr>
            <a:r>
              <a:rPr sz="2800" i="1" spc="-20" dirty="0">
                <a:latin typeface="Calibri"/>
                <a:cs typeface="Calibri"/>
              </a:rPr>
              <a:t>La</a:t>
            </a:r>
            <a:r>
              <a:rPr sz="2800" i="1" spc="-10" dirty="0">
                <a:latin typeface="Calibri"/>
                <a:cs typeface="Calibri"/>
              </a:rPr>
              <a:t>s</a:t>
            </a:r>
            <a:r>
              <a:rPr sz="2800" i="1" spc="-15" dirty="0">
                <a:latin typeface="Calibri"/>
                <a:cs typeface="Calibri"/>
              </a:rPr>
              <a:t>er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spc="-20" dirty="0">
                <a:latin typeface="Calibri"/>
                <a:cs typeface="Calibri"/>
              </a:rPr>
              <a:t>spectr</a:t>
            </a:r>
            <a:r>
              <a:rPr sz="2800" i="1" spc="-10" dirty="0">
                <a:latin typeface="Calibri"/>
                <a:cs typeface="Calibri"/>
              </a:rPr>
              <a:t>o</a:t>
            </a:r>
            <a:r>
              <a:rPr sz="2800" i="1" spc="-20" dirty="0">
                <a:latin typeface="Calibri"/>
                <a:cs typeface="Calibri"/>
              </a:rPr>
              <a:t>sc</a:t>
            </a:r>
            <a:r>
              <a:rPr sz="2800" i="1" spc="-10" dirty="0">
                <a:latin typeface="Calibri"/>
                <a:cs typeface="Calibri"/>
              </a:rPr>
              <a:t>o</a:t>
            </a:r>
            <a:r>
              <a:rPr sz="2800" i="1" spc="-20" dirty="0">
                <a:latin typeface="Calibri"/>
                <a:cs typeface="Calibri"/>
              </a:rPr>
              <a:t>p</a:t>
            </a:r>
            <a:r>
              <a:rPr sz="2800" i="1" spc="-10" dirty="0">
                <a:latin typeface="Calibri"/>
                <a:cs typeface="Calibri"/>
              </a:rPr>
              <a:t>is</a:t>
            </a:r>
            <a:r>
              <a:rPr sz="2800" i="1" spc="-15" dirty="0">
                <a:latin typeface="Calibri"/>
                <a:cs typeface="Calibri"/>
              </a:rPr>
              <a:t>ts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spc="-15" dirty="0">
                <a:latin typeface="Calibri"/>
                <a:cs typeface="Calibri"/>
              </a:rPr>
              <a:t>target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dirty="0">
                <a:latin typeface="Calibri"/>
                <a:cs typeface="Calibri"/>
              </a:rPr>
              <a:t>i</a:t>
            </a:r>
            <a:r>
              <a:rPr sz="2800" i="1" spc="-20" dirty="0">
                <a:latin typeface="Calibri"/>
                <a:cs typeface="Calibri"/>
              </a:rPr>
              <a:t>n</a:t>
            </a:r>
            <a:r>
              <a:rPr sz="2800" i="1" spc="-10" dirty="0">
                <a:latin typeface="Calibri"/>
                <a:cs typeface="Calibri"/>
              </a:rPr>
              <a:t>d</a:t>
            </a:r>
            <a:r>
              <a:rPr sz="2800" i="1" dirty="0">
                <a:latin typeface="Calibri"/>
                <a:cs typeface="Calibri"/>
              </a:rPr>
              <a:t>i</a:t>
            </a:r>
            <a:r>
              <a:rPr sz="2800" i="1" spc="-15" dirty="0">
                <a:latin typeface="Calibri"/>
                <a:cs typeface="Calibri"/>
              </a:rPr>
              <a:t>v</a:t>
            </a:r>
            <a:r>
              <a:rPr sz="2800" i="1" spc="-5" dirty="0">
                <a:latin typeface="Calibri"/>
                <a:cs typeface="Calibri"/>
              </a:rPr>
              <a:t>i</a:t>
            </a:r>
            <a:r>
              <a:rPr sz="2800" i="1" spc="-25" dirty="0">
                <a:latin typeface="Calibri"/>
                <a:cs typeface="Calibri"/>
              </a:rPr>
              <a:t>d</a:t>
            </a:r>
            <a:r>
              <a:rPr sz="2800" i="1" spc="-20" dirty="0">
                <a:latin typeface="Calibri"/>
                <a:cs typeface="Calibri"/>
              </a:rPr>
              <a:t>ual</a:t>
            </a:r>
            <a:r>
              <a:rPr sz="2800" i="1" spc="-15" dirty="0">
                <a:latin typeface="Times New Roman"/>
                <a:cs typeface="Times New Roman"/>
              </a:rPr>
              <a:t> </a:t>
            </a:r>
            <a:r>
              <a:rPr sz="2800" i="1" spc="-20" dirty="0">
                <a:latin typeface="Calibri"/>
                <a:cs typeface="Calibri"/>
              </a:rPr>
              <a:t>spectr</a:t>
            </a:r>
            <a:r>
              <a:rPr sz="2800" i="1" spc="-10" dirty="0">
                <a:latin typeface="Calibri"/>
                <a:cs typeface="Calibri"/>
              </a:rPr>
              <a:t>o</a:t>
            </a:r>
            <a:r>
              <a:rPr sz="2800" i="1" spc="-20" dirty="0">
                <a:latin typeface="Calibri"/>
                <a:cs typeface="Calibri"/>
              </a:rPr>
              <a:t>sc</a:t>
            </a:r>
            <a:r>
              <a:rPr sz="2800" i="1" spc="-10" dirty="0">
                <a:latin typeface="Calibri"/>
                <a:cs typeface="Calibri"/>
              </a:rPr>
              <a:t>o</a:t>
            </a:r>
            <a:r>
              <a:rPr sz="2800" i="1" spc="-20" dirty="0">
                <a:latin typeface="Calibri"/>
                <a:cs typeface="Calibri"/>
              </a:rPr>
              <a:t>py</a:t>
            </a:r>
            <a:r>
              <a:rPr sz="2800" i="1" spc="-10" dirty="0">
                <a:latin typeface="Calibri"/>
                <a:cs typeface="Calibri"/>
              </a:rPr>
              <a:t>)</a:t>
            </a:r>
            <a:r>
              <a:rPr sz="2800" i="1" spc="-60" dirty="0">
                <a:latin typeface="Times New Roman"/>
                <a:cs typeface="Times New Roman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to</a:t>
            </a:r>
            <a:r>
              <a:rPr sz="2800" i="1" spc="-50" dirty="0">
                <a:latin typeface="Times New Roman"/>
                <a:cs typeface="Times New Roman"/>
              </a:rPr>
              <a:t> </a:t>
            </a:r>
            <a:r>
              <a:rPr sz="2800" i="1" spc="-10" dirty="0">
                <a:latin typeface="Calibri"/>
                <a:cs typeface="Calibri"/>
              </a:rPr>
              <a:t>“</a:t>
            </a:r>
            <a:r>
              <a:rPr sz="2800" i="1" spc="-20" dirty="0">
                <a:latin typeface="Calibri"/>
                <a:cs typeface="Calibri"/>
              </a:rPr>
              <a:t>bea</a:t>
            </a:r>
            <a:r>
              <a:rPr sz="2800" i="1" spc="-5" dirty="0">
                <a:latin typeface="Calibri"/>
                <a:cs typeface="Calibri"/>
              </a:rPr>
              <a:t>t</a:t>
            </a:r>
            <a:r>
              <a:rPr sz="2800" i="1" spc="-15" dirty="0">
                <a:latin typeface="Calibri"/>
                <a:cs typeface="Calibri"/>
              </a:rPr>
              <a:t>”</a:t>
            </a:r>
            <a:r>
              <a:rPr sz="2800" i="1" spc="10" dirty="0">
                <a:latin typeface="Calibri"/>
                <a:cs typeface="Calibri"/>
              </a:rPr>
              <a:t> </a:t>
            </a:r>
            <a:r>
              <a:rPr sz="2800" i="1" spc="-20" dirty="0">
                <a:latin typeface="Calibri"/>
                <a:cs typeface="Calibri"/>
              </a:rPr>
              <a:t>Dopp</a:t>
            </a:r>
            <a:r>
              <a:rPr sz="2800" i="1" dirty="0">
                <a:latin typeface="Calibri"/>
                <a:cs typeface="Calibri"/>
              </a:rPr>
              <a:t>l</a:t>
            </a:r>
            <a:r>
              <a:rPr sz="2800" i="1" spc="-15" dirty="0">
                <a:latin typeface="Calibri"/>
                <a:cs typeface="Calibri"/>
              </a:rPr>
              <a:t>er</a:t>
            </a:r>
            <a:r>
              <a:rPr sz="2800" i="1" spc="-70" dirty="0">
                <a:latin typeface="Times New Roman"/>
                <a:cs typeface="Times New Roman"/>
              </a:rPr>
              <a:t> </a:t>
            </a:r>
            <a:r>
              <a:rPr sz="2800" i="1" spc="-20" dirty="0">
                <a:latin typeface="Calibri"/>
                <a:cs typeface="Calibri"/>
              </a:rPr>
              <a:t>br</a:t>
            </a:r>
            <a:r>
              <a:rPr sz="2800" i="1" spc="-10" dirty="0">
                <a:latin typeface="Calibri"/>
                <a:cs typeface="Calibri"/>
              </a:rPr>
              <a:t>o</a:t>
            </a:r>
            <a:r>
              <a:rPr sz="2800" i="1" spc="-20" dirty="0">
                <a:latin typeface="Calibri"/>
                <a:cs typeface="Calibri"/>
              </a:rPr>
              <a:t>aden</a:t>
            </a:r>
            <a:r>
              <a:rPr sz="2800" i="1" spc="-10" dirty="0">
                <a:latin typeface="Calibri"/>
                <a:cs typeface="Calibri"/>
              </a:rPr>
              <a:t>i</a:t>
            </a:r>
            <a:r>
              <a:rPr sz="2800" i="1" spc="-20" dirty="0">
                <a:latin typeface="Calibri"/>
                <a:cs typeface="Calibri"/>
              </a:rPr>
              <a:t>ng.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814"/>
              </a:spcBef>
            </a:pPr>
            <a:r>
              <a:rPr sz="2800" spc="-15" dirty="0">
                <a:latin typeface="Calibri"/>
                <a:cs typeface="Calibri"/>
              </a:rPr>
              <a:t>---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568217" y="973958"/>
            <a:ext cx="78232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i="1" spc="-20" dirty="0">
                <a:latin typeface="Calibri"/>
                <a:cs typeface="Calibri"/>
              </a:rPr>
              <a:t>s</a:t>
            </a:r>
            <a:r>
              <a:rPr sz="2800" i="1" spc="-10" dirty="0">
                <a:latin typeface="Calibri"/>
                <a:cs typeface="Calibri"/>
              </a:rPr>
              <a:t>l</a:t>
            </a:r>
            <a:r>
              <a:rPr sz="2800" i="1" dirty="0">
                <a:latin typeface="Calibri"/>
                <a:cs typeface="Calibri"/>
              </a:rPr>
              <a:t>i</a:t>
            </a:r>
            <a:r>
              <a:rPr sz="2800" i="1" spc="-15" dirty="0">
                <a:latin typeface="Calibri"/>
                <a:cs typeface="Calibri"/>
              </a:rPr>
              <a:t>ces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680368" y="973958"/>
            <a:ext cx="75438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i="1" spc="-20" dirty="0">
                <a:latin typeface="Calibri"/>
                <a:cs typeface="Calibri"/>
              </a:rPr>
              <a:t>(e.g</a:t>
            </a:r>
            <a:r>
              <a:rPr sz="2800" i="1" spc="-5" dirty="0">
                <a:latin typeface="Calibri"/>
                <a:cs typeface="Calibri"/>
              </a:rPr>
              <a:t>.</a:t>
            </a:r>
            <a:r>
              <a:rPr sz="2800" i="1" spc="-10" dirty="0">
                <a:latin typeface="Calibri"/>
                <a:cs typeface="Calibri"/>
              </a:rPr>
              <a:t>,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0920" rIns="0" bIns="0" rtlCol="0">
            <a:spAutoFit/>
          </a:bodyPr>
          <a:lstStyle/>
          <a:p>
            <a:pPr marL="8874125">
              <a:lnSpc>
                <a:spcPct val="100000"/>
              </a:lnSpc>
            </a:pPr>
            <a:r>
              <a:rPr sz="2800" b="0" i="1" u="none" spc="-20" dirty="0">
                <a:solidFill>
                  <a:srgbClr val="000000"/>
                </a:solidFill>
                <a:latin typeface="Calibri"/>
                <a:cs typeface="Calibri"/>
              </a:rPr>
              <a:t>sat</a:t>
            </a:r>
            <a:r>
              <a:rPr sz="2800" b="0" i="1" u="none" spc="-10" dirty="0">
                <a:solidFill>
                  <a:srgbClr val="000000"/>
                </a:solidFill>
                <a:latin typeface="Calibri"/>
                <a:cs typeface="Calibri"/>
              </a:rPr>
              <a:t>u</a:t>
            </a:r>
            <a:r>
              <a:rPr sz="2800" b="0" i="1" u="none" spc="-15" dirty="0">
                <a:solidFill>
                  <a:srgbClr val="000000"/>
                </a:solidFill>
                <a:latin typeface="Calibri"/>
                <a:cs typeface="Calibri"/>
              </a:rPr>
              <a:t>rati</a:t>
            </a:r>
            <a:r>
              <a:rPr sz="2800" b="0" i="1" u="none" spc="-5" dirty="0">
                <a:solidFill>
                  <a:srgbClr val="000000"/>
                </a:solidFill>
                <a:latin typeface="Calibri"/>
                <a:cs typeface="Calibri"/>
              </a:rPr>
              <a:t>o</a:t>
            </a:r>
            <a:r>
              <a:rPr sz="2800" b="0" i="1" u="none" spc="-15" dirty="0">
                <a:solidFill>
                  <a:srgbClr val="000000"/>
                </a:solidFill>
                <a:latin typeface="Calibri"/>
                <a:cs typeface="Calibri"/>
              </a:rPr>
              <a:t>n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9622" rIns="0" bIns="0" rtlCol="0">
            <a:spAutoFit/>
          </a:bodyPr>
          <a:lstStyle/>
          <a:p>
            <a:pPr marL="577850">
              <a:lnSpc>
                <a:spcPct val="100000"/>
              </a:lnSpc>
            </a:pPr>
            <a:r>
              <a:rPr spc="-15" dirty="0"/>
              <a:t>Sl</a:t>
            </a:r>
            <a:r>
              <a:rPr spc="-5" dirty="0"/>
              <a:t>i</a:t>
            </a:r>
            <a:r>
              <a:rPr spc="-20" dirty="0"/>
              <a:t>de</a:t>
            </a:r>
            <a:r>
              <a:rPr spc="-5" dirty="0"/>
              <a:t> </a:t>
            </a:r>
            <a:r>
              <a:rPr spc="-15" dirty="0"/>
              <a:t>8:</a:t>
            </a:r>
            <a:r>
              <a:rPr spc="-20" dirty="0"/>
              <a:t> Collis</a:t>
            </a:r>
            <a:r>
              <a:rPr spc="5" dirty="0"/>
              <a:t>i</a:t>
            </a:r>
            <a:r>
              <a:rPr spc="-20" dirty="0"/>
              <a:t>o</a:t>
            </a:r>
            <a:r>
              <a:rPr spc="-35" dirty="0"/>
              <a:t>n</a:t>
            </a:r>
            <a:r>
              <a:rPr spc="-15" dirty="0"/>
              <a:t>al B</a:t>
            </a:r>
            <a:r>
              <a:rPr spc="-25" dirty="0"/>
              <a:t>roadening</a:t>
            </a:r>
            <a:r>
              <a:rPr spc="30" dirty="0"/>
              <a:t> </a:t>
            </a:r>
            <a:r>
              <a:rPr spc="-35" dirty="0">
                <a:latin typeface="Calibri"/>
                <a:cs typeface="Calibri"/>
              </a:rPr>
              <a:t>—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spc="-30" dirty="0"/>
              <a:t>Two</a:t>
            </a:r>
            <a:r>
              <a:rPr spc="-15" dirty="0"/>
              <a:t> F</a:t>
            </a:r>
            <a:r>
              <a:rPr spc="-10" dirty="0"/>
              <a:t>u</a:t>
            </a:r>
            <a:r>
              <a:rPr spc="-20" dirty="0"/>
              <a:t>ndamental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297" y="1661409"/>
            <a:ext cx="8510270" cy="38684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17955" algn="ctr">
              <a:lnSpc>
                <a:spcPct val="100000"/>
              </a:lnSpc>
            </a:pPr>
            <a:r>
              <a:rPr sz="3400" b="1" u="heavy" spc="-25" dirty="0">
                <a:solidFill>
                  <a:srgbClr val="0000FF"/>
                </a:solidFill>
                <a:latin typeface="Calibri"/>
                <a:cs typeface="Calibri"/>
              </a:rPr>
              <a:t>Types</a:t>
            </a:r>
            <a:endParaRPr sz="3400">
              <a:latin typeface="Calibri"/>
              <a:cs typeface="Calibri"/>
            </a:endParaRPr>
          </a:p>
          <a:p>
            <a:pPr marL="1417320" algn="ctr">
              <a:lnSpc>
                <a:spcPct val="100000"/>
              </a:lnSpc>
              <a:spcBef>
                <a:spcPts val="2030"/>
              </a:spcBef>
            </a:pP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1.</a:t>
            </a:r>
            <a:r>
              <a:rPr sz="3000" b="1" u="heavy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Inel</a:t>
            </a:r>
            <a:r>
              <a:rPr sz="3000" b="1" u="heavy" spc="-30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st</a:t>
            </a:r>
            <a:r>
              <a:rPr sz="3000" b="1" u="heavy" spc="-20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3000" b="1" u="heavy" dirty="0">
                <a:solidFill>
                  <a:srgbClr val="FF0000"/>
                </a:solidFill>
                <a:latin typeface="Calibri"/>
                <a:cs typeface="Calibri"/>
              </a:rPr>
              <a:t>c</a:t>
            </a:r>
            <a:r>
              <a:rPr sz="3000" b="1" u="heavy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(Ampl</a:t>
            </a:r>
            <a:r>
              <a:rPr sz="3000" b="1" u="heavy" spc="-30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tud</a:t>
            </a:r>
            <a:r>
              <a:rPr sz="3000" b="1" u="heavy" spc="-10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3000" b="1" u="heavy" spc="5" dirty="0">
                <a:solidFill>
                  <a:srgbClr val="FF0000"/>
                </a:solidFill>
                <a:latin typeface="Calibri"/>
                <a:cs typeface="Calibri"/>
              </a:rPr>
              <a:t>-</a:t>
            </a:r>
            <a:r>
              <a:rPr sz="3000" b="1" u="heavy" spc="-5" dirty="0">
                <a:solidFill>
                  <a:srgbClr val="FF0000"/>
                </a:solidFill>
                <a:latin typeface="Calibri"/>
                <a:cs typeface="Calibri"/>
              </a:rPr>
              <a:t>Perturb</a:t>
            </a:r>
            <a:r>
              <a:rPr sz="3000" b="1" u="heavy" spc="-10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ng)</a:t>
            </a:r>
            <a:r>
              <a:rPr sz="3000" b="1" u="heavy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spc="-25" dirty="0">
                <a:solidFill>
                  <a:srgbClr val="FF0000"/>
                </a:solidFill>
                <a:latin typeface="Calibri"/>
                <a:cs typeface="Calibri"/>
              </a:rPr>
              <a:t>Col</a:t>
            </a:r>
            <a:r>
              <a:rPr sz="3000" b="1" u="heavy" spc="-10" dirty="0">
                <a:solidFill>
                  <a:srgbClr val="FF0000"/>
                </a:solidFill>
                <a:latin typeface="Calibri"/>
                <a:cs typeface="Calibri"/>
              </a:rPr>
              <a:t>lisi</a:t>
            </a:r>
            <a:r>
              <a:rPr sz="3000" b="1" u="heavy" spc="-30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ns</a:t>
            </a:r>
            <a:endParaRPr sz="30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2035"/>
              </a:spcBef>
              <a:buFont typeface="Symbol"/>
              <a:buChar char=""/>
              <a:tabLst>
                <a:tab pos="241935" algn="l"/>
              </a:tabLst>
            </a:pPr>
            <a:r>
              <a:rPr sz="2800" b="1" spc="-15" dirty="0">
                <a:latin typeface="Calibri"/>
                <a:cs typeface="Calibri"/>
              </a:rPr>
              <a:t>Ener</a:t>
            </a:r>
            <a:r>
              <a:rPr sz="2800" b="1" spc="-10" dirty="0">
                <a:latin typeface="Calibri"/>
                <a:cs typeface="Calibri"/>
              </a:rPr>
              <a:t>g</a:t>
            </a:r>
            <a:r>
              <a:rPr sz="2800" b="1" spc="-15" dirty="0">
                <a:latin typeface="Calibri"/>
                <a:cs typeface="Calibri"/>
              </a:rPr>
              <a:t>y</a:t>
            </a:r>
            <a:r>
              <a:rPr sz="2800" b="1" spc="-70" dirty="0">
                <a:latin typeface="Times New Roman"/>
                <a:cs typeface="Times New Roman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e</a:t>
            </a:r>
            <a:r>
              <a:rPr sz="2800" b="1" spc="-15" dirty="0">
                <a:latin typeface="Calibri"/>
                <a:cs typeface="Calibri"/>
              </a:rPr>
              <a:t>x</a:t>
            </a:r>
            <a:r>
              <a:rPr sz="2800" b="1" spc="-20" dirty="0">
                <a:latin typeface="Calibri"/>
                <a:cs typeface="Calibri"/>
              </a:rPr>
              <a:t>chan</a:t>
            </a:r>
            <a:r>
              <a:rPr sz="2800" b="1" dirty="0">
                <a:latin typeface="Calibri"/>
                <a:cs typeface="Calibri"/>
              </a:rPr>
              <a:t>g</a:t>
            </a:r>
            <a:r>
              <a:rPr sz="2800" b="1" spc="-15" dirty="0">
                <a:latin typeface="Calibri"/>
                <a:cs typeface="Calibri"/>
              </a:rPr>
              <a:t>e</a:t>
            </a:r>
            <a:r>
              <a:rPr sz="2800" b="1" spc="-6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bet</a:t>
            </a:r>
            <a:r>
              <a:rPr sz="2800" spc="-10" dirty="0">
                <a:latin typeface="Calibri"/>
                <a:cs typeface="Calibri"/>
              </a:rPr>
              <a:t>w</a:t>
            </a:r>
            <a:r>
              <a:rPr sz="2800" spc="-15" dirty="0">
                <a:latin typeface="Calibri"/>
                <a:cs typeface="Calibri"/>
              </a:rPr>
              <a:t>een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co</a:t>
            </a:r>
            <a:r>
              <a:rPr sz="2800" spc="-5" dirty="0">
                <a:latin typeface="Calibri"/>
                <a:cs typeface="Calibri"/>
              </a:rPr>
              <a:t>l</a:t>
            </a:r>
            <a:r>
              <a:rPr sz="2800" dirty="0">
                <a:latin typeface="Calibri"/>
                <a:cs typeface="Calibri"/>
              </a:rPr>
              <a:t>li</a:t>
            </a:r>
            <a:r>
              <a:rPr sz="2800" spc="-20" dirty="0">
                <a:latin typeface="Calibri"/>
                <a:cs typeface="Calibri"/>
              </a:rPr>
              <a:t>der</a:t>
            </a:r>
            <a:r>
              <a:rPr sz="2800" spc="-15" dirty="0">
                <a:latin typeface="Calibri"/>
                <a:cs typeface="Calibri"/>
              </a:rPr>
              <a:t>s.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1964"/>
              </a:spcBef>
              <a:buFont typeface="Symbol"/>
              <a:buChar char="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Shorten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xc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ted</a:t>
            </a:r>
            <a:r>
              <a:rPr sz="2800" spc="-20" dirty="0">
                <a:latin typeface="Calibri"/>
                <a:cs typeface="Calibri"/>
              </a:rPr>
              <a:t>-sta</a:t>
            </a:r>
            <a:r>
              <a:rPr sz="2800" dirty="0">
                <a:latin typeface="Calibri"/>
                <a:cs typeface="Calibri"/>
              </a:rPr>
              <a:t>t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Calibri"/>
                <a:cs typeface="Calibri"/>
              </a:rPr>
              <a:t>l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fet</a:t>
            </a:r>
            <a:r>
              <a:rPr sz="2800" spc="-15" dirty="0">
                <a:latin typeface="Calibri"/>
                <a:cs typeface="Calibri"/>
              </a:rPr>
              <a:t>ime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𝜏</a:t>
            </a:r>
            <a:r>
              <a:rPr sz="2800" spc="22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→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𝜏′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&lt;</a:t>
            </a:r>
            <a:r>
              <a:rPr sz="2800" spc="165" dirty="0">
                <a:latin typeface="Cambria Math"/>
                <a:cs typeface="Cambria Math"/>
              </a:rPr>
              <a:t> </a:t>
            </a:r>
            <a:r>
              <a:rPr sz="2800" spc="25" dirty="0">
                <a:latin typeface="Cambria Math"/>
                <a:cs typeface="Cambria Math"/>
              </a:rPr>
              <a:t>𝜏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1960"/>
              </a:spcBef>
              <a:buFont typeface="Symbol"/>
              <a:buChar char=""/>
              <a:tabLst>
                <a:tab pos="241935" algn="l"/>
              </a:tabLst>
            </a:pPr>
            <a:r>
              <a:rPr sz="2800" b="1" spc="-15" dirty="0">
                <a:latin typeface="Calibri"/>
                <a:cs typeface="Calibri"/>
              </a:rPr>
              <a:t>Resu</a:t>
            </a:r>
            <a:r>
              <a:rPr sz="2800" b="1" spc="-20" dirty="0">
                <a:latin typeface="Calibri"/>
                <a:cs typeface="Calibri"/>
              </a:rPr>
              <a:t>l</a:t>
            </a:r>
            <a:r>
              <a:rPr sz="2800" b="1" dirty="0">
                <a:latin typeface="Calibri"/>
                <a:cs typeface="Calibri"/>
              </a:rPr>
              <a:t>t</a:t>
            </a:r>
            <a:r>
              <a:rPr sz="2800" b="1" spc="-10" dirty="0">
                <a:latin typeface="Calibri"/>
                <a:cs typeface="Calibri"/>
              </a:rPr>
              <a:t>:</a:t>
            </a:r>
            <a:r>
              <a:rPr sz="2800" b="1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In</a:t>
            </a:r>
            <a:r>
              <a:rPr sz="2800" spc="-5" dirty="0">
                <a:latin typeface="Calibri"/>
                <a:cs typeface="Calibri"/>
              </a:rPr>
              <a:t>c</a:t>
            </a:r>
            <a:r>
              <a:rPr sz="2800" spc="-15" dirty="0">
                <a:latin typeface="Calibri"/>
                <a:cs typeface="Calibri"/>
              </a:rPr>
              <a:t>reases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h</a:t>
            </a:r>
            <a:r>
              <a:rPr sz="2800" spc="-10" dirty="0">
                <a:latin typeface="Calibri"/>
                <a:cs typeface="Calibri"/>
              </a:rPr>
              <a:t>o</a:t>
            </a:r>
            <a:r>
              <a:rPr sz="2800" spc="-20" dirty="0">
                <a:latin typeface="Calibri"/>
                <a:cs typeface="Calibri"/>
              </a:rPr>
              <a:t>mogene</a:t>
            </a:r>
            <a:r>
              <a:rPr sz="2800" spc="-10" dirty="0">
                <a:latin typeface="Calibri"/>
                <a:cs typeface="Calibri"/>
              </a:rPr>
              <a:t>o</a:t>
            </a:r>
            <a:r>
              <a:rPr sz="2800" spc="-20" dirty="0">
                <a:latin typeface="Calibri"/>
                <a:cs typeface="Calibri"/>
              </a:rPr>
              <a:t>u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w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dt</a:t>
            </a:r>
            <a:r>
              <a:rPr sz="2800" spc="-15" dirty="0">
                <a:latin typeface="Calibri"/>
                <a:cs typeface="Calibri"/>
              </a:rPr>
              <a:t>h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50" dirty="0">
                <a:latin typeface="Cambria Math"/>
                <a:cs typeface="Cambria Math"/>
              </a:rPr>
              <a:t>𝛤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1416685" algn="ctr">
              <a:lnSpc>
                <a:spcPct val="100000"/>
              </a:lnSpc>
              <a:spcBef>
                <a:spcPts val="1805"/>
              </a:spcBef>
            </a:pP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2.</a:t>
            </a:r>
            <a:r>
              <a:rPr sz="3000" b="1" u="heavy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El</a:t>
            </a:r>
            <a:r>
              <a:rPr sz="3000" b="1" u="heavy" spc="-30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stic</a:t>
            </a:r>
            <a:r>
              <a:rPr sz="3000" b="1" u="heavy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(Phas</a:t>
            </a:r>
            <a:r>
              <a:rPr sz="3000" b="1" u="heavy" spc="-20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3000" b="1" u="heavy" spc="5" dirty="0">
                <a:solidFill>
                  <a:srgbClr val="FF0000"/>
                </a:solidFill>
                <a:latin typeface="Calibri"/>
                <a:cs typeface="Calibri"/>
              </a:rPr>
              <a:t>-</a:t>
            </a:r>
            <a:r>
              <a:rPr sz="3000" b="1" u="heavy" spc="-20" dirty="0">
                <a:solidFill>
                  <a:srgbClr val="FF0000"/>
                </a:solidFill>
                <a:latin typeface="Calibri"/>
                <a:cs typeface="Calibri"/>
              </a:rPr>
              <a:t>Perturbing)</a:t>
            </a:r>
            <a:r>
              <a:rPr sz="3000" b="1" u="heavy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spc="-20" dirty="0">
                <a:solidFill>
                  <a:srgbClr val="FF0000"/>
                </a:solidFill>
                <a:latin typeface="Calibri"/>
                <a:cs typeface="Calibri"/>
              </a:rPr>
              <a:t>Coll</a:t>
            </a:r>
            <a:r>
              <a:rPr sz="3000" b="1" u="heavy" spc="-10" dirty="0">
                <a:solidFill>
                  <a:srgbClr val="FF0000"/>
                </a:solidFill>
                <a:latin typeface="Calibri"/>
                <a:cs typeface="Calibri"/>
              </a:rPr>
              <a:t>isi</a:t>
            </a:r>
            <a:r>
              <a:rPr sz="3000" b="1" u="heavy" spc="-35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ns</a:t>
            </a:r>
            <a:endParaRPr sz="3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300" y="981384"/>
            <a:ext cx="6304280" cy="380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Font typeface="Symbol"/>
              <a:buChar char=""/>
              <a:tabLst>
                <a:tab pos="241935" algn="l"/>
              </a:tabLst>
            </a:pPr>
            <a:r>
              <a:rPr sz="2800" b="1" spc="-20" dirty="0">
                <a:latin typeface="Calibri"/>
                <a:cs typeface="Calibri"/>
              </a:rPr>
              <a:t>No</a:t>
            </a:r>
            <a:r>
              <a:rPr sz="2800" b="1" spc="-70" dirty="0">
                <a:latin typeface="Times New Roman"/>
                <a:cs typeface="Times New Roman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ener</a:t>
            </a:r>
            <a:r>
              <a:rPr sz="2800" b="1" spc="-10" dirty="0">
                <a:latin typeface="Calibri"/>
                <a:cs typeface="Calibri"/>
              </a:rPr>
              <a:t>g</a:t>
            </a:r>
            <a:r>
              <a:rPr sz="2800" b="1" spc="-15" dirty="0">
                <a:latin typeface="Calibri"/>
                <a:cs typeface="Calibri"/>
              </a:rPr>
              <a:t>y</a:t>
            </a:r>
            <a:r>
              <a:rPr sz="2800" b="1" spc="-60" dirty="0">
                <a:latin typeface="Times New Roman"/>
                <a:cs typeface="Times New Roman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exchang</a:t>
            </a:r>
            <a:r>
              <a:rPr sz="2800" b="1" spc="15" dirty="0">
                <a:latin typeface="Calibri"/>
                <a:cs typeface="Calibri"/>
              </a:rPr>
              <a:t>e</a:t>
            </a:r>
            <a:r>
              <a:rPr sz="2800" spc="-10" dirty="0">
                <a:latin typeface="Calibri"/>
                <a:cs typeface="Calibri"/>
              </a:rPr>
              <a:t>,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vel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ty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Calibri"/>
                <a:cs typeface="Calibri"/>
              </a:rPr>
              <a:t>u</a:t>
            </a:r>
            <a:r>
              <a:rPr sz="2800" spc="-20" dirty="0">
                <a:latin typeface="Calibri"/>
                <a:cs typeface="Calibri"/>
              </a:rPr>
              <a:t>nchang</a:t>
            </a:r>
            <a:r>
              <a:rPr sz="2800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d.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30297" y="1656517"/>
            <a:ext cx="4871720" cy="380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Font typeface="Symbol"/>
              <a:buChar char=""/>
              <a:tabLst>
                <a:tab pos="241935" algn="l"/>
              </a:tabLst>
            </a:pPr>
            <a:r>
              <a:rPr sz="2800" spc="-15" dirty="0">
                <a:latin typeface="Calibri"/>
                <a:cs typeface="Calibri"/>
              </a:rPr>
              <a:t>Intro</a:t>
            </a:r>
            <a:r>
              <a:rPr sz="2800" spc="-20" dirty="0">
                <a:latin typeface="Calibri"/>
                <a:cs typeface="Calibri"/>
              </a:rPr>
              <a:t>duc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random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ph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jumps.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30297" y="2320854"/>
            <a:ext cx="1297305" cy="4057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Font typeface="Symbol"/>
              <a:buChar char=""/>
              <a:tabLst>
                <a:tab pos="241935" algn="l"/>
              </a:tabLst>
            </a:pPr>
            <a:r>
              <a:rPr sz="2800" spc="-15" dirty="0">
                <a:latin typeface="Calibri"/>
                <a:cs typeface="Calibri"/>
              </a:rPr>
              <a:t>Fourier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739237" y="2345940"/>
            <a:ext cx="605028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792605" algn="l"/>
                <a:tab pos="2425065" algn="l"/>
                <a:tab pos="4431030" algn="l"/>
              </a:tabLst>
            </a:pPr>
            <a:r>
              <a:rPr sz="2800" spc="-5" dirty="0">
                <a:latin typeface="Calibri"/>
                <a:cs typeface="Calibri"/>
              </a:rPr>
              <a:t>t</a:t>
            </a:r>
            <a:r>
              <a:rPr sz="2800" spc="-15" dirty="0">
                <a:latin typeface="Calibri"/>
                <a:cs typeface="Calibri"/>
              </a:rPr>
              <a:t>ransf</a:t>
            </a:r>
            <a:r>
              <a:rPr sz="2800" spc="-10" dirty="0">
                <a:latin typeface="Calibri"/>
                <a:cs typeface="Calibri"/>
              </a:rPr>
              <a:t>o</a:t>
            </a:r>
            <a:r>
              <a:rPr sz="2800" spc="-20" dirty="0">
                <a:latin typeface="Calibri"/>
                <a:cs typeface="Calibri"/>
              </a:rPr>
              <a:t>rm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15" dirty="0">
                <a:latin typeface="Calibri"/>
                <a:cs typeface="Calibri"/>
              </a:rPr>
              <a:t>of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15" dirty="0">
                <a:latin typeface="Calibri"/>
                <a:cs typeface="Calibri"/>
              </a:rPr>
              <a:t>int</a:t>
            </a:r>
            <a:r>
              <a:rPr sz="2800" spc="-10" dirty="0">
                <a:latin typeface="Calibri"/>
                <a:cs typeface="Calibri"/>
              </a:rPr>
              <a:t>e</a:t>
            </a:r>
            <a:r>
              <a:rPr sz="2800" spc="-15" dirty="0">
                <a:latin typeface="Calibri"/>
                <a:cs typeface="Calibri"/>
              </a:rPr>
              <a:t>rrupted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15" dirty="0">
                <a:latin typeface="Calibri"/>
                <a:cs typeface="Calibri"/>
              </a:rPr>
              <a:t>osc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0" dirty="0">
                <a:latin typeface="Calibri"/>
                <a:cs typeface="Calibri"/>
              </a:rPr>
              <a:t>llatio</a:t>
            </a:r>
            <a:r>
              <a:rPr sz="2800" spc="-15" dirty="0">
                <a:latin typeface="Calibri"/>
                <a:cs typeface="Calibri"/>
              </a:rPr>
              <a:t>ns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099705" y="2345940"/>
            <a:ext cx="218948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676275" algn="l"/>
              </a:tabLst>
            </a:pPr>
            <a:r>
              <a:rPr sz="2800" spc="-30" dirty="0">
                <a:latin typeface="Calibri"/>
                <a:cs typeface="Calibri"/>
              </a:rPr>
              <a:t>→	</a:t>
            </a:r>
            <a:r>
              <a:rPr sz="2800" b="1" spc="-15" dirty="0">
                <a:latin typeface="Calibri"/>
                <a:cs typeface="Calibri"/>
              </a:rPr>
              <a:t>a</a:t>
            </a:r>
            <a:r>
              <a:rPr sz="2800" b="1" spc="-10" dirty="0">
                <a:latin typeface="Calibri"/>
                <a:cs typeface="Calibri"/>
              </a:rPr>
              <a:t>dditi</a:t>
            </a:r>
            <a:r>
              <a:rPr sz="2800" b="1" spc="-30" dirty="0">
                <a:latin typeface="Calibri"/>
                <a:cs typeface="Calibri"/>
              </a:rPr>
              <a:t>o</a:t>
            </a:r>
            <a:r>
              <a:rPr sz="2800" b="1" spc="-10" dirty="0">
                <a:latin typeface="Calibri"/>
                <a:cs typeface="Calibri"/>
              </a:rPr>
              <a:t>n</a:t>
            </a:r>
            <a:r>
              <a:rPr sz="2800" b="1" spc="-15" dirty="0">
                <a:latin typeface="Calibri"/>
                <a:cs typeface="Calibri"/>
              </a:rPr>
              <a:t>al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10631" rIns="0" bIns="0" rtlCol="0">
            <a:spAutoFit/>
          </a:bodyPr>
          <a:lstStyle/>
          <a:p>
            <a:pPr marL="462280">
              <a:lnSpc>
                <a:spcPct val="100000"/>
              </a:lnSpc>
            </a:pPr>
            <a:r>
              <a:rPr b="1" spc="-15" dirty="0">
                <a:latin typeface="Calibri"/>
                <a:cs typeface="Calibri"/>
              </a:rPr>
              <a:t>Lorentzian</a:t>
            </a:r>
            <a:r>
              <a:rPr b="1" spc="-65" dirty="0">
                <a:latin typeface="Times New Roman"/>
                <a:cs typeface="Times New Roman"/>
              </a:rPr>
              <a:t> </a:t>
            </a:r>
            <a:r>
              <a:rPr b="1" spc="-15" dirty="0">
                <a:latin typeface="Calibri"/>
                <a:cs typeface="Calibri"/>
              </a:rPr>
              <a:t>broadenin</a:t>
            </a:r>
            <a:r>
              <a:rPr b="1" dirty="0">
                <a:latin typeface="Calibri"/>
                <a:cs typeface="Calibri"/>
              </a:rPr>
              <a:t>g</a:t>
            </a:r>
            <a:r>
              <a:rPr dirty="0"/>
              <a:t>.</a:t>
            </a:r>
          </a:p>
          <a:p>
            <a:pPr marL="3833495">
              <a:lnSpc>
                <a:spcPct val="100000"/>
              </a:lnSpc>
              <a:spcBef>
                <a:spcPts val="1805"/>
              </a:spcBef>
            </a:pPr>
            <a:r>
              <a:rPr sz="3000" b="1" u="heavy" spc="-20" dirty="0">
                <a:solidFill>
                  <a:srgbClr val="FF0000"/>
                </a:solidFill>
                <a:latin typeface="Calibri"/>
                <a:cs typeface="Calibri"/>
              </a:rPr>
              <a:t>Un</a:t>
            </a:r>
            <a:r>
              <a:rPr sz="3000" b="1" u="heavy" spc="-25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3000" b="1" u="heavy" spc="-5" dirty="0">
                <a:solidFill>
                  <a:srgbClr val="FF0000"/>
                </a:solidFill>
                <a:latin typeface="Calibri"/>
                <a:cs typeface="Calibri"/>
              </a:rPr>
              <a:t>fied</a:t>
            </a:r>
            <a:r>
              <a:rPr sz="3000" b="1" u="heavy" spc="5" dirty="0">
                <a:solidFill>
                  <a:srgbClr val="FF0000"/>
                </a:solidFill>
                <a:latin typeface="Calibri"/>
                <a:cs typeface="Calibri"/>
              </a:rPr>
              <a:t> O</a:t>
            </a:r>
            <a:r>
              <a:rPr sz="3000" b="1" u="heavy" dirty="0">
                <a:solidFill>
                  <a:srgbClr val="FF0000"/>
                </a:solidFill>
                <a:latin typeface="Calibri"/>
                <a:cs typeface="Calibri"/>
              </a:rPr>
              <a:t>utcome</a:t>
            </a:r>
            <a:endParaRPr sz="3000">
              <a:latin typeface="Calibri"/>
              <a:cs typeface="Calibri"/>
            </a:endParaRPr>
          </a:p>
          <a:p>
            <a:pPr marL="5080">
              <a:lnSpc>
                <a:spcPct val="100000"/>
              </a:lnSpc>
              <a:spcBef>
                <a:spcPts val="1889"/>
              </a:spcBef>
            </a:pPr>
            <a:r>
              <a:rPr i="1" spc="-20" dirty="0">
                <a:latin typeface="Calibri"/>
                <a:cs typeface="Calibri"/>
              </a:rPr>
              <a:t>B</a:t>
            </a:r>
            <a:r>
              <a:rPr i="1" spc="-10" dirty="0">
                <a:latin typeface="Calibri"/>
                <a:cs typeface="Calibri"/>
              </a:rPr>
              <a:t>o</a:t>
            </a:r>
            <a:r>
              <a:rPr i="1" spc="-15" dirty="0">
                <a:latin typeface="Calibri"/>
                <a:cs typeface="Calibri"/>
              </a:rPr>
              <a:t>th</a:t>
            </a:r>
            <a:r>
              <a:rPr i="1" spc="-70" dirty="0">
                <a:latin typeface="Times New Roman"/>
                <a:cs typeface="Times New Roman"/>
              </a:rPr>
              <a:t> </a:t>
            </a:r>
            <a:r>
              <a:rPr i="1" spc="-20" dirty="0">
                <a:latin typeface="Calibri"/>
                <a:cs typeface="Calibri"/>
              </a:rPr>
              <a:t>mec</a:t>
            </a:r>
            <a:r>
              <a:rPr i="1" spc="-5" dirty="0">
                <a:latin typeface="Calibri"/>
                <a:cs typeface="Calibri"/>
              </a:rPr>
              <a:t>h</a:t>
            </a:r>
            <a:r>
              <a:rPr i="1" spc="-20" dirty="0">
                <a:latin typeface="Calibri"/>
                <a:cs typeface="Calibri"/>
              </a:rPr>
              <a:t>an</a:t>
            </a:r>
            <a:r>
              <a:rPr i="1" spc="-5" dirty="0">
                <a:latin typeface="Calibri"/>
                <a:cs typeface="Calibri"/>
              </a:rPr>
              <a:t>i</a:t>
            </a:r>
            <a:r>
              <a:rPr i="1" spc="-25" dirty="0">
                <a:latin typeface="Calibri"/>
                <a:cs typeface="Calibri"/>
              </a:rPr>
              <a:t>sm</a:t>
            </a:r>
            <a:r>
              <a:rPr i="1" spc="-15" dirty="0">
                <a:latin typeface="Calibri"/>
                <a:cs typeface="Calibri"/>
              </a:rPr>
              <a:t>s</a:t>
            </a:r>
            <a:r>
              <a:rPr i="1" spc="-65" dirty="0">
                <a:latin typeface="Times New Roman"/>
                <a:cs typeface="Times New Roman"/>
              </a:rPr>
              <a:t> </a:t>
            </a:r>
            <a:r>
              <a:rPr i="1" spc="-20" dirty="0">
                <a:latin typeface="Calibri"/>
                <a:cs typeface="Calibri"/>
              </a:rPr>
              <a:t>pr</a:t>
            </a:r>
            <a:r>
              <a:rPr i="1" spc="-30" dirty="0">
                <a:latin typeface="Calibri"/>
                <a:cs typeface="Calibri"/>
              </a:rPr>
              <a:t>e</a:t>
            </a:r>
            <a:r>
              <a:rPr i="1" spc="-20" dirty="0">
                <a:latin typeface="Calibri"/>
                <a:cs typeface="Calibri"/>
              </a:rPr>
              <a:t>serv</a:t>
            </a:r>
            <a:r>
              <a:rPr i="1" spc="-15" dirty="0">
                <a:latin typeface="Calibri"/>
                <a:cs typeface="Calibri"/>
              </a:rPr>
              <a:t>e</a:t>
            </a:r>
            <a:r>
              <a:rPr i="1" spc="-65" dirty="0">
                <a:latin typeface="Times New Roman"/>
                <a:cs typeface="Times New Roman"/>
              </a:rPr>
              <a:t> </a:t>
            </a:r>
            <a:r>
              <a:rPr i="1" spc="-15" dirty="0">
                <a:latin typeface="Calibri"/>
                <a:cs typeface="Calibri"/>
              </a:rPr>
              <a:t>the</a:t>
            </a:r>
            <a:r>
              <a:rPr i="1" spc="-35" dirty="0">
                <a:latin typeface="Times New Roman"/>
                <a:cs typeface="Times New Roman"/>
              </a:rPr>
              <a:t> </a:t>
            </a:r>
            <a:r>
              <a:rPr spc="-25" dirty="0"/>
              <a:t>homoge</a:t>
            </a:r>
            <a:r>
              <a:rPr spc="-5" dirty="0"/>
              <a:t>n</a:t>
            </a:r>
            <a:r>
              <a:rPr spc="-15" dirty="0"/>
              <a:t>eous</a:t>
            </a:r>
            <a:r>
              <a:rPr spc="-75" dirty="0">
                <a:latin typeface="Times New Roman"/>
                <a:cs typeface="Times New Roman"/>
              </a:rPr>
              <a:t> </a:t>
            </a:r>
            <a:r>
              <a:rPr i="1" spc="-20" dirty="0">
                <a:latin typeface="Calibri"/>
                <a:cs typeface="Calibri"/>
              </a:rPr>
              <a:t>nat</a:t>
            </a:r>
            <a:r>
              <a:rPr i="1" dirty="0">
                <a:latin typeface="Calibri"/>
                <a:cs typeface="Calibri"/>
              </a:rPr>
              <a:t>u</a:t>
            </a:r>
            <a:r>
              <a:rPr i="1" spc="-15" dirty="0">
                <a:latin typeface="Calibri"/>
                <a:cs typeface="Calibri"/>
              </a:rPr>
              <a:t>re: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3591816" y="5020382"/>
            <a:ext cx="1108330" cy="4272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200" spc="-502" baseline="-2976" dirty="0">
                <a:latin typeface="Cambria Math"/>
                <a:cs typeface="Cambria Math"/>
              </a:rPr>
              <a:t>𝑃</a:t>
            </a:r>
            <a:r>
              <a:rPr sz="3000" spc="300" baseline="-19444" dirty="0">
                <a:latin typeface="Cambria Math"/>
                <a:cs typeface="Cambria Math"/>
              </a:rPr>
              <a:t>𝑖𝑘</a:t>
            </a:r>
            <a:r>
              <a:rPr sz="3000" spc="-397" baseline="-19444" dirty="0">
                <a:latin typeface="Cambria Math"/>
                <a:cs typeface="Cambria Math"/>
              </a:rPr>
              <a:t> </a:t>
            </a:r>
            <a:r>
              <a:rPr sz="2800" spc="-15" dirty="0">
                <a:latin typeface="Cambria Math"/>
                <a:cs typeface="Cambria Math"/>
              </a:rPr>
              <a:t>(</a:t>
            </a:r>
            <a:r>
              <a:rPr sz="4200" spc="37" baseline="-2976" dirty="0">
                <a:latin typeface="Cambria Math"/>
                <a:cs typeface="Cambria Math"/>
              </a:rPr>
              <a:t>𝜔</a:t>
            </a:r>
            <a:r>
              <a:rPr sz="2800" spc="-15" dirty="0">
                <a:latin typeface="Cambria Math"/>
                <a:cs typeface="Cambria Math"/>
              </a:rPr>
              <a:t>)</a:t>
            </a:r>
            <a:endParaRPr sz="2800" dirty="0">
              <a:latin typeface="Cambria Math"/>
              <a:cs typeface="Cambria Math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700146" y="4858891"/>
            <a:ext cx="3898265" cy="5689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39"/>
              </a:lnSpc>
            </a:pPr>
            <a:r>
              <a:rPr sz="2000" dirty="0">
                <a:latin typeface="Calibri"/>
                <a:cs typeface="Calibri"/>
              </a:rPr>
              <a:t>coll</a:t>
            </a:r>
            <a:r>
              <a:rPr sz="2000" spc="-10" dirty="0">
                <a:latin typeface="Calibri"/>
                <a:cs typeface="Calibri"/>
              </a:rPr>
              <a:t>i</a:t>
            </a:r>
            <a:r>
              <a:rPr sz="2000" dirty="0">
                <a:latin typeface="Calibri"/>
                <a:cs typeface="Calibri"/>
              </a:rPr>
              <a:t>s</a:t>
            </a:r>
            <a:r>
              <a:rPr sz="2000" spc="-10" dirty="0">
                <a:latin typeface="Calibri"/>
                <a:cs typeface="Calibri"/>
              </a:rPr>
              <a:t>i</a:t>
            </a:r>
            <a:r>
              <a:rPr sz="2000" dirty="0">
                <a:latin typeface="Calibri"/>
                <a:cs typeface="Calibri"/>
              </a:rPr>
              <a:t>ons</a:t>
            </a:r>
            <a:endParaRPr sz="2000">
              <a:latin typeface="Calibri"/>
              <a:cs typeface="Calibri"/>
            </a:endParaRPr>
          </a:p>
          <a:p>
            <a:pPr marL="334010">
              <a:lnSpc>
                <a:spcPts val="2800"/>
              </a:lnSpc>
              <a:tabLst>
                <a:tab pos="1051560" algn="l"/>
              </a:tabLst>
            </a:pPr>
            <a:r>
              <a:rPr sz="2800" spc="-25" dirty="0">
                <a:latin typeface="Cambria Math"/>
                <a:cs typeface="Cambria Math"/>
              </a:rPr>
              <a:t>→	</a:t>
            </a:r>
            <a:r>
              <a:rPr sz="2800" spc="-15" dirty="0">
                <a:latin typeface="Calibri"/>
                <a:cs typeface="Calibri"/>
              </a:rPr>
              <a:t>broader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orentzia</a:t>
            </a:r>
            <a:r>
              <a:rPr sz="2800" spc="15" dirty="0">
                <a:latin typeface="Calibri"/>
                <a:cs typeface="Calibri"/>
              </a:rPr>
              <a:t>n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973958"/>
            <a:ext cx="10380980" cy="15805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27099"/>
              </a:lnSpc>
            </a:pPr>
            <a:r>
              <a:rPr sz="2800" spc="-15" dirty="0">
                <a:latin typeface="Calibri"/>
                <a:cs typeface="Calibri"/>
              </a:rPr>
              <a:t>[IMAGE</a:t>
            </a:r>
            <a:r>
              <a:rPr sz="2800" spc="15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REQU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RE</a:t>
            </a:r>
            <a:r>
              <a:rPr sz="2800" spc="-25" dirty="0">
                <a:latin typeface="Calibri"/>
                <a:cs typeface="Calibri"/>
              </a:rPr>
              <a:t>D</a:t>
            </a:r>
            <a:r>
              <a:rPr sz="2800" spc="-10" dirty="0">
                <a:latin typeface="Calibri"/>
                <a:cs typeface="Calibri"/>
              </a:rPr>
              <a:t>:</a:t>
            </a:r>
            <a:r>
              <a:rPr sz="2800" spc="15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Cartoo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16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libri"/>
                <a:cs typeface="Calibri"/>
              </a:rPr>
              <a:t>c</a:t>
            </a:r>
            <a:r>
              <a:rPr sz="2800" spc="-20" dirty="0">
                <a:latin typeface="Calibri"/>
                <a:cs typeface="Calibri"/>
              </a:rPr>
              <a:t>ompar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spc="17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atom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c</a:t>
            </a:r>
            <a:r>
              <a:rPr sz="2800" spc="1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d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po</a:t>
            </a:r>
            <a:r>
              <a:rPr sz="2800" spc="-15" dirty="0">
                <a:latin typeface="Calibri"/>
                <a:cs typeface="Calibri"/>
              </a:rPr>
              <a:t>le</a:t>
            </a:r>
            <a:r>
              <a:rPr sz="2800" spc="1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osc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5" dirty="0">
                <a:latin typeface="Calibri"/>
                <a:cs typeface="Calibri"/>
              </a:rPr>
              <a:t>l</a:t>
            </a:r>
            <a:r>
              <a:rPr sz="2800" spc="-10" dirty="0">
                <a:latin typeface="Calibri"/>
                <a:cs typeface="Calibri"/>
              </a:rPr>
              <a:t>ati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15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trai</a:t>
            </a:r>
            <a:r>
              <a:rPr sz="2800" spc="-3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w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th/without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p</a:t>
            </a:r>
            <a:r>
              <a:rPr sz="2800" spc="-20" dirty="0">
                <a:latin typeface="Calibri"/>
                <a:cs typeface="Calibri"/>
              </a:rPr>
              <a:t>has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nterrupt</a:t>
            </a:r>
            <a:r>
              <a:rPr sz="2800" spc="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ons.]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814"/>
              </a:spcBef>
            </a:pPr>
            <a:r>
              <a:rPr sz="2800" spc="-15" dirty="0">
                <a:latin typeface="Calibri"/>
                <a:cs typeface="Calibri"/>
              </a:rPr>
              <a:t>---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9622" rIns="0" bIns="0" rtlCol="0">
            <a:spAutoFit/>
          </a:bodyPr>
          <a:lstStyle/>
          <a:p>
            <a:pPr marL="733425">
              <a:lnSpc>
                <a:spcPct val="100000"/>
              </a:lnSpc>
            </a:pPr>
            <a:r>
              <a:rPr spc="-15" dirty="0"/>
              <a:t>Sl</a:t>
            </a:r>
            <a:r>
              <a:rPr spc="-5" dirty="0"/>
              <a:t>i</a:t>
            </a:r>
            <a:r>
              <a:rPr spc="-20" dirty="0"/>
              <a:t>de</a:t>
            </a:r>
            <a:r>
              <a:rPr spc="-5" dirty="0"/>
              <a:t> </a:t>
            </a:r>
            <a:r>
              <a:rPr spc="-15" dirty="0"/>
              <a:t>9:</a:t>
            </a:r>
            <a:r>
              <a:rPr spc="-20" dirty="0"/>
              <a:t> Velocit</a:t>
            </a:r>
            <a:r>
              <a:rPr dirty="0"/>
              <a:t>y</a:t>
            </a:r>
            <a:r>
              <a:rPr spc="-15" dirty="0"/>
              <a:t>-</a:t>
            </a:r>
            <a:r>
              <a:rPr spc="-25" dirty="0"/>
              <a:t>Changing</a:t>
            </a:r>
            <a:r>
              <a:rPr spc="5" dirty="0"/>
              <a:t> </a:t>
            </a:r>
            <a:r>
              <a:rPr spc="-15" dirty="0"/>
              <a:t>Coll</a:t>
            </a:r>
            <a:r>
              <a:rPr spc="-5" dirty="0"/>
              <a:t>i</a:t>
            </a:r>
            <a:r>
              <a:rPr spc="-15" dirty="0"/>
              <a:t>sions (VC</a:t>
            </a:r>
            <a:r>
              <a:rPr spc="-20" dirty="0"/>
              <a:t>C)</a:t>
            </a:r>
            <a:r>
              <a:rPr spc="0" dirty="0"/>
              <a:t> </a:t>
            </a:r>
            <a:r>
              <a:rPr spc="-35" dirty="0">
                <a:latin typeface="Calibri"/>
                <a:cs typeface="Calibri"/>
              </a:rPr>
              <a:t>—</a:t>
            </a:r>
            <a:r>
              <a:rPr dirty="0">
                <a:latin typeface="Calibri"/>
                <a:cs typeface="Calibri"/>
              </a:rPr>
              <a:t> </a:t>
            </a:r>
            <a:r>
              <a:rPr spc="-25" dirty="0"/>
              <a:t>New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01685" y="1661409"/>
            <a:ext cx="10384790" cy="43446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3400" b="1" u="heavy" spc="-25" dirty="0">
                <a:solidFill>
                  <a:srgbClr val="0000FF"/>
                </a:solidFill>
                <a:latin typeface="Calibri"/>
                <a:cs typeface="Calibri"/>
              </a:rPr>
              <a:t>Compli</a:t>
            </a:r>
            <a:r>
              <a:rPr sz="3400" b="1" u="heavy" spc="0" dirty="0">
                <a:solidFill>
                  <a:srgbClr val="0000FF"/>
                </a:solidFill>
                <a:latin typeface="Calibri"/>
                <a:cs typeface="Calibri"/>
              </a:rPr>
              <a:t>c</a:t>
            </a:r>
            <a:r>
              <a:rPr sz="3400" b="1" u="heavy" spc="-15" dirty="0">
                <a:solidFill>
                  <a:srgbClr val="0000FF"/>
                </a:solidFill>
                <a:latin typeface="Calibri"/>
                <a:cs typeface="Calibri"/>
              </a:rPr>
              <a:t>ation</a:t>
            </a:r>
            <a:endParaRPr sz="3400">
              <a:latin typeface="Calibri"/>
              <a:cs typeface="Calibri"/>
            </a:endParaRPr>
          </a:p>
          <a:p>
            <a:pPr marL="363220" indent="-350520">
              <a:lnSpc>
                <a:spcPct val="100000"/>
              </a:lnSpc>
              <a:spcBef>
                <a:spcPts val="2039"/>
              </a:spcBef>
              <a:buFont typeface="Calibri"/>
              <a:buAutoNum type="arabicPeriod"/>
              <a:tabLst>
                <a:tab pos="363855" algn="l"/>
              </a:tabLst>
            </a:pPr>
            <a:r>
              <a:rPr sz="2800" b="1" spc="-20" dirty="0">
                <a:latin typeface="Calibri"/>
                <a:cs typeface="Calibri"/>
              </a:rPr>
              <a:t>Physica</a:t>
            </a:r>
            <a:r>
              <a:rPr sz="2800" b="1" spc="-10" dirty="0">
                <a:latin typeface="Calibri"/>
                <a:cs typeface="Calibri"/>
              </a:rPr>
              <a:t>l</a:t>
            </a:r>
            <a:r>
              <a:rPr sz="2800" b="1" spc="-55" dirty="0">
                <a:latin typeface="Times New Roman"/>
                <a:cs typeface="Times New Roman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Event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815"/>
              </a:spcBef>
              <a:tabLst>
                <a:tab pos="1186815" algn="l"/>
                <a:tab pos="2640965" algn="l"/>
                <a:tab pos="5007610" algn="l"/>
                <a:tab pos="6890384" algn="l"/>
                <a:tab pos="7316470" algn="l"/>
                <a:tab pos="9373870" algn="l"/>
                <a:tab pos="9899015" algn="l"/>
              </a:tabLst>
            </a:pPr>
            <a:r>
              <a:rPr sz="2800" i="1" spc="-20" dirty="0">
                <a:latin typeface="Calibri"/>
                <a:cs typeface="Calibri"/>
              </a:rPr>
              <a:t>Dur</a:t>
            </a:r>
            <a:r>
              <a:rPr sz="2800" i="1" spc="-10" dirty="0">
                <a:latin typeface="Calibri"/>
                <a:cs typeface="Calibri"/>
              </a:rPr>
              <a:t>i</a:t>
            </a:r>
            <a:r>
              <a:rPr sz="2800" i="1" spc="-20" dirty="0">
                <a:latin typeface="Calibri"/>
                <a:cs typeface="Calibri"/>
              </a:rPr>
              <a:t>n</a:t>
            </a:r>
            <a:r>
              <a:rPr sz="2800" i="1" spc="-15" dirty="0">
                <a:latin typeface="Calibri"/>
                <a:cs typeface="Calibri"/>
              </a:rPr>
              <a:t>g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spc="-15" dirty="0">
                <a:latin typeface="Calibri"/>
                <a:cs typeface="Calibri"/>
              </a:rPr>
              <a:t>co</a:t>
            </a:r>
            <a:r>
              <a:rPr sz="2800" i="1" spc="-5" dirty="0">
                <a:latin typeface="Calibri"/>
                <a:cs typeface="Calibri"/>
              </a:rPr>
              <a:t>l</a:t>
            </a:r>
            <a:r>
              <a:rPr sz="2800" i="1" dirty="0">
                <a:latin typeface="Calibri"/>
                <a:cs typeface="Calibri"/>
              </a:rPr>
              <a:t>li</a:t>
            </a:r>
            <a:r>
              <a:rPr sz="2800" i="1" spc="-20" dirty="0">
                <a:latin typeface="Calibri"/>
                <a:cs typeface="Calibri"/>
              </a:rPr>
              <a:t>s</a:t>
            </a:r>
            <a:r>
              <a:rPr sz="2800" i="1" spc="-10" dirty="0">
                <a:latin typeface="Calibri"/>
                <a:cs typeface="Calibri"/>
              </a:rPr>
              <a:t>i</a:t>
            </a:r>
            <a:r>
              <a:rPr sz="2800" i="1" spc="-5" dirty="0">
                <a:latin typeface="Calibri"/>
                <a:cs typeface="Calibri"/>
              </a:rPr>
              <a:t>o</a:t>
            </a:r>
            <a:r>
              <a:rPr sz="2800" i="1" spc="-20" dirty="0">
                <a:latin typeface="Calibri"/>
                <a:cs typeface="Calibri"/>
              </a:rPr>
              <a:t>n</a:t>
            </a:r>
            <a:r>
              <a:rPr sz="2800" i="1" spc="-10" dirty="0">
                <a:latin typeface="Calibri"/>
                <a:cs typeface="Calibri"/>
              </a:rPr>
              <a:t>,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spc="-15" dirty="0">
                <a:latin typeface="Calibri"/>
                <a:cs typeface="Calibri"/>
              </a:rPr>
              <a:t>centr</a:t>
            </a:r>
            <a:r>
              <a:rPr sz="2800" i="1" dirty="0">
                <a:latin typeface="Calibri"/>
                <a:cs typeface="Calibri"/>
              </a:rPr>
              <a:t>e</a:t>
            </a:r>
            <a:r>
              <a:rPr sz="2800" i="1" spc="-15" dirty="0">
                <a:latin typeface="Calibri"/>
                <a:cs typeface="Calibri"/>
              </a:rPr>
              <a:t>-</a:t>
            </a:r>
            <a:r>
              <a:rPr sz="2800" i="1" spc="-10" dirty="0">
                <a:latin typeface="Calibri"/>
                <a:cs typeface="Calibri"/>
              </a:rPr>
              <a:t>o</a:t>
            </a:r>
            <a:r>
              <a:rPr sz="2800" i="1" spc="-15" dirty="0">
                <a:latin typeface="Calibri"/>
                <a:cs typeface="Calibri"/>
              </a:rPr>
              <a:t>f</a:t>
            </a:r>
            <a:r>
              <a:rPr sz="2800" i="1" spc="-5" dirty="0">
                <a:latin typeface="Calibri"/>
                <a:cs typeface="Calibri"/>
              </a:rPr>
              <a:t>-</a:t>
            </a:r>
            <a:r>
              <a:rPr sz="2800" i="1" spc="-25" dirty="0">
                <a:latin typeface="Calibri"/>
                <a:cs typeface="Calibri"/>
              </a:rPr>
              <a:t>m</a:t>
            </a:r>
            <a:r>
              <a:rPr sz="2800" i="1" spc="-10" dirty="0">
                <a:latin typeface="Calibri"/>
                <a:cs typeface="Calibri"/>
              </a:rPr>
              <a:t>a</a:t>
            </a:r>
            <a:r>
              <a:rPr sz="2800" i="1" spc="-15" dirty="0">
                <a:latin typeface="Calibri"/>
                <a:cs typeface="Calibri"/>
              </a:rPr>
              <a:t>ss</a:t>
            </a:r>
            <a:r>
              <a:rPr sz="2800" i="1" dirty="0">
                <a:latin typeface="Calibri"/>
                <a:cs typeface="Calibri"/>
              </a:rPr>
              <a:t>	</a:t>
            </a:r>
            <a:r>
              <a:rPr sz="2800" i="1" spc="-20" dirty="0">
                <a:latin typeface="Calibri"/>
                <a:cs typeface="Calibri"/>
              </a:rPr>
              <a:t>mom</a:t>
            </a:r>
            <a:r>
              <a:rPr sz="2800" i="1" spc="-15" dirty="0">
                <a:latin typeface="Calibri"/>
                <a:cs typeface="Calibri"/>
              </a:rPr>
              <a:t>entum</a:t>
            </a:r>
            <a:r>
              <a:rPr sz="2800" i="1" dirty="0">
                <a:latin typeface="Calibri"/>
                <a:cs typeface="Calibri"/>
              </a:rPr>
              <a:t>	</a:t>
            </a:r>
            <a:r>
              <a:rPr sz="2800" i="1" spc="-10" dirty="0">
                <a:latin typeface="Calibri"/>
                <a:cs typeface="Calibri"/>
              </a:rPr>
              <a:t>is</a:t>
            </a:r>
            <a:r>
              <a:rPr sz="2800" i="1" dirty="0">
                <a:latin typeface="Calibri"/>
                <a:cs typeface="Calibri"/>
              </a:rPr>
              <a:t>	</a:t>
            </a:r>
            <a:r>
              <a:rPr sz="2800" i="1" spc="-15" dirty="0">
                <a:latin typeface="Calibri"/>
                <a:cs typeface="Calibri"/>
              </a:rPr>
              <a:t>redi</a:t>
            </a:r>
            <a:r>
              <a:rPr sz="2800" i="1" spc="-10" dirty="0">
                <a:latin typeface="Calibri"/>
                <a:cs typeface="Calibri"/>
              </a:rPr>
              <a:t>s</a:t>
            </a:r>
            <a:r>
              <a:rPr sz="2800" i="1" spc="-15" dirty="0">
                <a:latin typeface="Calibri"/>
                <a:cs typeface="Calibri"/>
              </a:rPr>
              <a:t>tributed</a:t>
            </a:r>
            <a:r>
              <a:rPr sz="2800" i="1" dirty="0">
                <a:latin typeface="Calibri"/>
                <a:cs typeface="Calibri"/>
              </a:rPr>
              <a:t>	</a:t>
            </a:r>
            <a:r>
              <a:rPr sz="2800" i="1" spc="-30" dirty="0">
                <a:latin typeface="Calibri"/>
                <a:cs typeface="Calibri"/>
              </a:rPr>
              <a:t>→</a:t>
            </a:r>
            <a:r>
              <a:rPr sz="2800" i="1" dirty="0">
                <a:latin typeface="Calibri"/>
                <a:cs typeface="Calibri"/>
              </a:rPr>
              <a:t>	</a:t>
            </a:r>
            <a:r>
              <a:rPr sz="2800" i="1" spc="-5" dirty="0">
                <a:latin typeface="Calibri"/>
                <a:cs typeface="Calibri"/>
              </a:rPr>
              <a:t>t</a:t>
            </a:r>
            <a:r>
              <a:rPr sz="2800" i="1" spc="-15" dirty="0">
                <a:latin typeface="Calibri"/>
                <a:cs typeface="Calibri"/>
              </a:rPr>
              <a:t>he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10"/>
              </a:spcBef>
            </a:pPr>
            <a:r>
              <a:rPr sz="2800" i="1" spc="-15" dirty="0">
                <a:latin typeface="Calibri"/>
                <a:cs typeface="Calibri"/>
              </a:rPr>
              <a:t>vel</a:t>
            </a:r>
            <a:r>
              <a:rPr sz="2800" i="1" spc="-20" dirty="0">
                <a:latin typeface="Calibri"/>
                <a:cs typeface="Calibri"/>
              </a:rPr>
              <a:t>oc</a:t>
            </a:r>
            <a:r>
              <a:rPr sz="2800" i="1" dirty="0">
                <a:latin typeface="Calibri"/>
                <a:cs typeface="Calibri"/>
              </a:rPr>
              <a:t>i</a:t>
            </a:r>
            <a:r>
              <a:rPr sz="2800" i="1" spc="-15" dirty="0">
                <a:latin typeface="Calibri"/>
                <a:cs typeface="Calibri"/>
              </a:rPr>
              <a:t>ty</a:t>
            </a:r>
            <a:r>
              <a:rPr sz="2800" i="1" spc="-70" dirty="0">
                <a:latin typeface="Times New Roman"/>
                <a:cs typeface="Times New Roman"/>
              </a:rPr>
              <a:t> </a:t>
            </a:r>
            <a:r>
              <a:rPr sz="2800" i="1" spc="-20" dirty="0">
                <a:latin typeface="Calibri"/>
                <a:cs typeface="Calibri"/>
              </a:rPr>
              <a:t>comp</a:t>
            </a:r>
            <a:r>
              <a:rPr sz="2800" i="1" spc="-10" dirty="0">
                <a:latin typeface="Calibri"/>
                <a:cs typeface="Calibri"/>
              </a:rPr>
              <a:t>o</a:t>
            </a:r>
            <a:r>
              <a:rPr sz="2800" i="1" spc="-20" dirty="0">
                <a:latin typeface="Calibri"/>
                <a:cs typeface="Calibri"/>
              </a:rPr>
              <a:t>nen</a:t>
            </a:r>
            <a:r>
              <a:rPr sz="2800" i="1" spc="-10" dirty="0">
                <a:latin typeface="Calibri"/>
                <a:cs typeface="Calibri"/>
              </a:rPr>
              <a:t>t</a:t>
            </a:r>
            <a:r>
              <a:rPr sz="2800" i="1" spc="-45" dirty="0">
                <a:latin typeface="Times New Roman"/>
                <a:cs typeface="Times New Roman"/>
              </a:rPr>
              <a:t> </a:t>
            </a:r>
            <a:r>
              <a:rPr sz="2800" spc="-195" dirty="0">
                <a:latin typeface="Cambria Math"/>
                <a:cs typeface="Cambria Math"/>
              </a:rPr>
              <a:t>𝑣</a:t>
            </a:r>
            <a:r>
              <a:rPr sz="3000" baseline="-16666" dirty="0">
                <a:latin typeface="Calibri"/>
                <a:cs typeface="Calibri"/>
              </a:rPr>
              <a:t>z </a:t>
            </a:r>
            <a:r>
              <a:rPr sz="3000" spc="-240" baseline="-16666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sh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fts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b</a:t>
            </a:r>
            <a:r>
              <a:rPr sz="2800" spc="-15" dirty="0">
                <a:latin typeface="Calibri"/>
                <a:cs typeface="Calibri"/>
              </a:rPr>
              <a:t>y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𝑢</a:t>
            </a:r>
            <a:r>
              <a:rPr sz="3000" spc="157" baseline="-16666" dirty="0">
                <a:latin typeface="Calibri"/>
                <a:cs typeface="Calibri"/>
              </a:rPr>
              <a:t>z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363220" indent="-350520">
              <a:lnSpc>
                <a:spcPct val="100000"/>
              </a:lnSpc>
              <a:spcBef>
                <a:spcPts val="1810"/>
              </a:spcBef>
              <a:buFont typeface="Calibri"/>
              <a:buAutoNum type="arabicPeriod" startAt="2"/>
              <a:tabLst>
                <a:tab pos="363855" algn="l"/>
              </a:tabLst>
            </a:pPr>
            <a:r>
              <a:rPr sz="2800" b="1" spc="-20" dirty="0">
                <a:latin typeface="Calibri"/>
                <a:cs typeface="Calibri"/>
              </a:rPr>
              <a:t>Transitio</a:t>
            </a:r>
            <a:r>
              <a:rPr sz="2800" b="1" spc="-15" dirty="0">
                <a:latin typeface="Calibri"/>
                <a:cs typeface="Calibri"/>
              </a:rPr>
              <a:t>n</a:t>
            </a:r>
            <a:r>
              <a:rPr sz="2800" b="1" spc="-60" dirty="0">
                <a:latin typeface="Times New Roman"/>
                <a:cs typeface="Times New Roman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Betwe</a:t>
            </a:r>
            <a:r>
              <a:rPr sz="2800" b="1" spc="-20" dirty="0">
                <a:latin typeface="Calibri"/>
                <a:cs typeface="Calibri"/>
              </a:rPr>
              <a:t>e</a:t>
            </a:r>
            <a:r>
              <a:rPr sz="2800" b="1" spc="-15" dirty="0">
                <a:latin typeface="Calibri"/>
                <a:cs typeface="Calibri"/>
              </a:rPr>
              <a:t>n</a:t>
            </a:r>
            <a:r>
              <a:rPr sz="2800" b="1" spc="-70" dirty="0">
                <a:latin typeface="Times New Roman"/>
                <a:cs typeface="Times New Roman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Subgr</a:t>
            </a:r>
            <a:r>
              <a:rPr sz="2800" b="1" spc="-10" dirty="0">
                <a:latin typeface="Calibri"/>
                <a:cs typeface="Calibri"/>
              </a:rPr>
              <a:t>o</a:t>
            </a:r>
            <a:r>
              <a:rPr sz="2800" b="1" spc="-15" dirty="0">
                <a:latin typeface="Calibri"/>
                <a:cs typeface="Calibri"/>
              </a:rPr>
              <a:t>ups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814"/>
              </a:spcBef>
            </a:pPr>
            <a:r>
              <a:rPr sz="2800" i="1" spc="-15" dirty="0">
                <a:latin typeface="Calibri"/>
                <a:cs typeface="Calibri"/>
              </a:rPr>
              <a:t>Particle</a:t>
            </a:r>
            <a:r>
              <a:rPr sz="2800" i="1" spc="-70" dirty="0">
                <a:latin typeface="Times New Roman"/>
                <a:cs typeface="Times New Roman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m</a:t>
            </a:r>
            <a:r>
              <a:rPr sz="2800" i="1" spc="-20" dirty="0">
                <a:latin typeface="Calibri"/>
                <a:cs typeface="Calibri"/>
              </a:rPr>
              <a:t>ove</a:t>
            </a:r>
            <a:r>
              <a:rPr sz="2800" i="1" spc="-15" dirty="0">
                <a:latin typeface="Calibri"/>
                <a:cs typeface="Calibri"/>
              </a:rPr>
              <a:t>s</a:t>
            </a:r>
            <a:r>
              <a:rPr sz="2800" i="1" spc="-60" dirty="0">
                <a:latin typeface="Times New Roman"/>
                <a:cs typeface="Times New Roman"/>
              </a:rPr>
              <a:t> </a:t>
            </a:r>
            <a:r>
              <a:rPr sz="2800" i="1" spc="-20" dirty="0">
                <a:latin typeface="Calibri"/>
                <a:cs typeface="Calibri"/>
              </a:rPr>
              <a:t>fro</a:t>
            </a:r>
            <a:r>
              <a:rPr sz="2800" i="1" spc="-25" dirty="0">
                <a:latin typeface="Calibri"/>
                <a:cs typeface="Calibri"/>
              </a:rPr>
              <a:t>m</a:t>
            </a:r>
            <a:r>
              <a:rPr sz="2800" i="1" spc="-70" dirty="0">
                <a:latin typeface="Times New Roman"/>
                <a:cs typeface="Times New Roman"/>
              </a:rPr>
              <a:t> </a:t>
            </a:r>
            <a:r>
              <a:rPr sz="2800" i="1" spc="-10" dirty="0">
                <a:latin typeface="Calibri"/>
                <a:cs typeface="Calibri"/>
              </a:rPr>
              <a:t>s</a:t>
            </a:r>
            <a:r>
              <a:rPr sz="2800" i="1" dirty="0">
                <a:latin typeface="Calibri"/>
                <a:cs typeface="Calibri"/>
              </a:rPr>
              <a:t>l</a:t>
            </a:r>
            <a:r>
              <a:rPr sz="2800" i="1" spc="5" dirty="0">
                <a:latin typeface="Calibri"/>
                <a:cs typeface="Calibri"/>
              </a:rPr>
              <a:t>i</a:t>
            </a:r>
            <a:r>
              <a:rPr sz="2800" i="1" spc="-15" dirty="0">
                <a:latin typeface="Calibri"/>
                <a:cs typeface="Calibri"/>
              </a:rPr>
              <a:t>ce</a:t>
            </a:r>
            <a:endParaRPr sz="2800">
              <a:latin typeface="Calibri"/>
              <a:cs typeface="Calibri"/>
            </a:endParaRPr>
          </a:p>
          <a:p>
            <a:pPr marL="3175" algn="ctr">
              <a:lnSpc>
                <a:spcPct val="100000"/>
              </a:lnSpc>
              <a:spcBef>
                <a:spcPts val="1810"/>
              </a:spcBef>
              <a:tabLst>
                <a:tab pos="1973580" algn="l"/>
                <a:tab pos="2725420" algn="l"/>
              </a:tabLst>
            </a:pPr>
            <a:r>
              <a:rPr sz="4200" spc="-15" baseline="2976" dirty="0">
                <a:latin typeface="Cambria Math"/>
                <a:cs typeface="Cambria Math"/>
              </a:rPr>
              <a:t>(</a:t>
            </a:r>
            <a:r>
              <a:rPr sz="2800" spc="-195" dirty="0">
                <a:latin typeface="Cambria Math"/>
                <a:cs typeface="Cambria Math"/>
              </a:rPr>
              <a:t>𝑣</a:t>
            </a:r>
            <a:r>
              <a:rPr sz="3000" baseline="-16666" dirty="0">
                <a:latin typeface="Calibri"/>
                <a:cs typeface="Calibri"/>
              </a:rPr>
              <a:t>z </a:t>
            </a:r>
            <a:r>
              <a:rPr sz="3000" spc="-262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±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5" dirty="0">
                <a:latin typeface="Cambria Math"/>
                <a:cs typeface="Cambria Math"/>
              </a:rPr>
              <a:t>𝛥</a:t>
            </a:r>
            <a:r>
              <a:rPr sz="2800" spc="-195" dirty="0">
                <a:latin typeface="Cambria Math"/>
                <a:cs typeface="Cambria Math"/>
              </a:rPr>
              <a:t>𝑣</a:t>
            </a:r>
            <a:r>
              <a:rPr sz="3000" spc="179" baseline="-16666" dirty="0">
                <a:latin typeface="Calibri"/>
                <a:cs typeface="Calibri"/>
              </a:rPr>
              <a:t>z</a:t>
            </a:r>
            <a:r>
              <a:rPr sz="4200" spc="-22" baseline="2976" dirty="0">
                <a:latin typeface="Cambria Math"/>
                <a:cs typeface="Cambria Math"/>
              </a:rPr>
              <a:t>)</a:t>
            </a:r>
            <a:r>
              <a:rPr sz="4200" baseline="2976" dirty="0">
                <a:latin typeface="Cambria Math"/>
                <a:cs typeface="Cambria Math"/>
              </a:rPr>
              <a:t>	</a:t>
            </a:r>
            <a:r>
              <a:rPr sz="2800" spc="-25" dirty="0">
                <a:latin typeface="Cambria Math"/>
                <a:cs typeface="Cambria Math"/>
              </a:rPr>
              <a:t>→</a:t>
            </a:r>
            <a:r>
              <a:rPr sz="2800" dirty="0">
                <a:latin typeface="Cambria Math"/>
                <a:cs typeface="Cambria Math"/>
              </a:rPr>
              <a:t>	</a:t>
            </a:r>
            <a:r>
              <a:rPr sz="4200" spc="-22" baseline="2976" dirty="0">
                <a:latin typeface="Cambria Math"/>
                <a:cs typeface="Cambria Math"/>
              </a:rPr>
              <a:t>(</a:t>
            </a:r>
            <a:r>
              <a:rPr sz="2800" spc="-195" dirty="0">
                <a:latin typeface="Cambria Math"/>
                <a:cs typeface="Cambria Math"/>
              </a:rPr>
              <a:t>𝑣</a:t>
            </a:r>
            <a:r>
              <a:rPr sz="3000" baseline="-16666" dirty="0">
                <a:latin typeface="Calibri"/>
                <a:cs typeface="Calibri"/>
              </a:rPr>
              <a:t>z </a:t>
            </a:r>
            <a:r>
              <a:rPr sz="3000" spc="-240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+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𝑢</a:t>
            </a:r>
            <a:r>
              <a:rPr sz="3000" baseline="-16666" dirty="0">
                <a:latin typeface="Calibri"/>
                <a:cs typeface="Calibri"/>
              </a:rPr>
              <a:t>z </a:t>
            </a:r>
            <a:r>
              <a:rPr sz="3000" spc="-262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±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0" dirty="0">
                <a:latin typeface="Cambria Math"/>
                <a:cs typeface="Cambria Math"/>
              </a:rPr>
              <a:t>𝛥</a:t>
            </a:r>
            <a:r>
              <a:rPr sz="2800" spc="-195" dirty="0">
                <a:latin typeface="Cambria Math"/>
                <a:cs typeface="Cambria Math"/>
              </a:rPr>
              <a:t>𝑣</a:t>
            </a:r>
            <a:r>
              <a:rPr sz="3000" spc="179" baseline="-16666" dirty="0">
                <a:latin typeface="Calibri"/>
                <a:cs typeface="Calibri"/>
              </a:rPr>
              <a:t>z</a:t>
            </a:r>
            <a:r>
              <a:rPr sz="4200" spc="-22" baseline="2976" dirty="0">
                <a:latin typeface="Cambria Math"/>
                <a:cs typeface="Cambria Math"/>
              </a:rPr>
              <a:t>)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973958"/>
            <a:ext cx="4290695" cy="16732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3220" marR="64135" indent="-350520" algn="r">
              <a:lnSpc>
                <a:spcPct val="100000"/>
              </a:lnSpc>
              <a:buFont typeface="Calibri"/>
              <a:buAutoNum type="arabicPeriod" startAt="3"/>
              <a:tabLst>
                <a:tab pos="363855" algn="l"/>
              </a:tabLst>
            </a:pPr>
            <a:r>
              <a:rPr sz="2800" b="1" spc="-15" dirty="0">
                <a:latin typeface="Calibri"/>
                <a:cs typeface="Calibri"/>
              </a:rPr>
              <a:t>Resu</a:t>
            </a:r>
            <a:r>
              <a:rPr sz="2800" b="1" spc="-20" dirty="0">
                <a:latin typeface="Calibri"/>
                <a:cs typeface="Calibri"/>
              </a:rPr>
              <a:t>l</a:t>
            </a:r>
            <a:r>
              <a:rPr sz="2800" b="1" dirty="0">
                <a:latin typeface="Calibri"/>
                <a:cs typeface="Calibri"/>
              </a:rPr>
              <a:t>t</a:t>
            </a:r>
            <a:r>
              <a:rPr sz="2800" b="1" spc="-15" dirty="0">
                <a:latin typeface="Calibri"/>
                <a:cs typeface="Calibri"/>
              </a:rPr>
              <a:t>ing</a:t>
            </a:r>
            <a:r>
              <a:rPr sz="2800" b="1" spc="-60" dirty="0">
                <a:latin typeface="Times New Roman"/>
                <a:cs typeface="Times New Roman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Freque</a:t>
            </a:r>
            <a:r>
              <a:rPr sz="2800" b="1" spc="-10" dirty="0">
                <a:latin typeface="Calibri"/>
                <a:cs typeface="Calibri"/>
              </a:rPr>
              <a:t>n</a:t>
            </a:r>
            <a:r>
              <a:rPr sz="2800" b="1" spc="-20" dirty="0">
                <a:latin typeface="Calibri"/>
                <a:cs typeface="Calibri"/>
              </a:rPr>
              <a:t>c</a:t>
            </a:r>
            <a:r>
              <a:rPr sz="2800" b="1" spc="-15" dirty="0">
                <a:latin typeface="Calibri"/>
                <a:cs typeface="Calibri"/>
              </a:rPr>
              <a:t>y</a:t>
            </a:r>
            <a:r>
              <a:rPr sz="2800" b="1" spc="-70" dirty="0">
                <a:latin typeface="Times New Roman"/>
                <a:cs typeface="Times New Roman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Jum</a:t>
            </a:r>
            <a:r>
              <a:rPr sz="2800" b="1" spc="-15" dirty="0">
                <a:latin typeface="Calibri"/>
                <a:cs typeface="Calibri"/>
              </a:rPr>
              <a:t>p</a:t>
            </a:r>
            <a:endParaRPr sz="2800">
              <a:latin typeface="Calibri"/>
              <a:cs typeface="Calibri"/>
            </a:endParaRPr>
          </a:p>
          <a:p>
            <a:pPr marR="5080" algn="r">
              <a:lnSpc>
                <a:spcPct val="100000"/>
              </a:lnSpc>
              <a:spcBef>
                <a:spcPts val="1810"/>
              </a:spcBef>
            </a:pPr>
            <a:r>
              <a:rPr sz="2800" spc="-30" dirty="0">
                <a:latin typeface="Cambria Math"/>
                <a:cs typeface="Cambria Math"/>
              </a:rPr>
              <a:t>𝜔</a:t>
            </a:r>
            <a:endParaRPr sz="2800">
              <a:latin typeface="Cambria Math"/>
              <a:cs typeface="Cambria Math"/>
            </a:endParaRPr>
          </a:p>
          <a:p>
            <a:pPr marL="363220" indent="-350520">
              <a:lnSpc>
                <a:spcPct val="100000"/>
              </a:lnSpc>
              <a:spcBef>
                <a:spcPts val="1645"/>
              </a:spcBef>
              <a:buFont typeface="Calibri"/>
              <a:buAutoNum type="arabicPeriod" startAt="4"/>
              <a:tabLst>
                <a:tab pos="363855" algn="l"/>
              </a:tabLst>
            </a:pPr>
            <a:r>
              <a:rPr sz="2800" b="1" spc="-15" dirty="0">
                <a:latin typeface="Calibri"/>
                <a:cs typeface="Calibri"/>
              </a:rPr>
              <a:t>Import</a:t>
            </a:r>
            <a:r>
              <a:rPr sz="2800" b="1" spc="-10" dirty="0">
                <a:latin typeface="Calibri"/>
                <a:cs typeface="Calibri"/>
              </a:rPr>
              <a:t>a</a:t>
            </a:r>
            <a:r>
              <a:rPr sz="2800" b="1" spc="-15" dirty="0">
                <a:latin typeface="Calibri"/>
                <a:cs typeface="Calibri"/>
              </a:rPr>
              <a:t>nt</a:t>
            </a:r>
            <a:r>
              <a:rPr sz="2800" b="1" spc="-70" dirty="0">
                <a:latin typeface="Times New Roman"/>
                <a:cs typeface="Times New Roman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Distinc</a:t>
            </a:r>
            <a:r>
              <a:rPr sz="2800" b="1" spc="0" dirty="0">
                <a:latin typeface="Calibri"/>
                <a:cs typeface="Calibri"/>
              </a:rPr>
              <a:t>t</a:t>
            </a:r>
            <a:r>
              <a:rPr sz="2800" b="1" spc="-15" dirty="0">
                <a:latin typeface="Calibri"/>
                <a:cs typeface="Calibri"/>
              </a:rPr>
              <a:t>ion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92035" y="1620842"/>
            <a:ext cx="1891030" cy="4394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528955" algn="l"/>
              </a:tabLst>
            </a:pPr>
            <a:r>
              <a:rPr sz="2800" spc="-25" dirty="0">
                <a:latin typeface="Cambria Math"/>
                <a:cs typeface="Cambria Math"/>
              </a:rPr>
              <a:t>→	</a:t>
            </a:r>
            <a:r>
              <a:rPr sz="2800" spc="-30" dirty="0">
                <a:latin typeface="Cambria Math"/>
                <a:cs typeface="Cambria Math"/>
              </a:rPr>
              <a:t>𝜔</a:t>
            </a:r>
            <a:r>
              <a:rPr sz="2800" spc="6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+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𝑘</a:t>
            </a:r>
            <a:r>
              <a:rPr sz="2800" spc="-60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𝑢</a:t>
            </a:r>
            <a:r>
              <a:rPr sz="3000" spc="179" baseline="-16666" dirty="0">
                <a:latin typeface="Calibri"/>
                <a:cs typeface="Calibri"/>
              </a:rPr>
              <a:t>z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1698" y="2923536"/>
            <a:ext cx="10383520" cy="9232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27200"/>
              </a:lnSpc>
            </a:pPr>
            <a:r>
              <a:rPr sz="2800" i="1" spc="-20" dirty="0">
                <a:latin typeface="Calibri"/>
                <a:cs typeface="Calibri"/>
              </a:rPr>
              <a:t>T</a:t>
            </a:r>
            <a:r>
              <a:rPr sz="2800" i="1" spc="-10" dirty="0">
                <a:latin typeface="Calibri"/>
                <a:cs typeface="Calibri"/>
              </a:rPr>
              <a:t>h</a:t>
            </a:r>
            <a:r>
              <a:rPr sz="2800" i="1" dirty="0">
                <a:latin typeface="Calibri"/>
                <a:cs typeface="Calibri"/>
              </a:rPr>
              <a:t>i</a:t>
            </a:r>
            <a:r>
              <a:rPr sz="2800" i="1" spc="-15" dirty="0">
                <a:latin typeface="Calibri"/>
                <a:cs typeface="Calibri"/>
              </a:rPr>
              <a:t>s</a:t>
            </a:r>
            <a:r>
              <a:rPr sz="2800" i="1" spc="200" dirty="0">
                <a:latin typeface="Times New Roman"/>
                <a:cs typeface="Times New Roman"/>
              </a:rPr>
              <a:t> </a:t>
            </a:r>
            <a:r>
              <a:rPr sz="2800" i="1" spc="-20" dirty="0">
                <a:latin typeface="Calibri"/>
                <a:cs typeface="Calibri"/>
              </a:rPr>
              <a:t>freq</a:t>
            </a:r>
            <a:r>
              <a:rPr sz="2800" i="1" spc="-25" dirty="0">
                <a:latin typeface="Calibri"/>
                <a:cs typeface="Calibri"/>
              </a:rPr>
              <a:t>u</a:t>
            </a:r>
            <a:r>
              <a:rPr sz="2800" i="1" spc="-15" dirty="0">
                <a:latin typeface="Calibri"/>
                <a:cs typeface="Calibri"/>
              </a:rPr>
              <a:t>ency</a:t>
            </a:r>
            <a:r>
              <a:rPr sz="2800" i="1" spc="185" dirty="0">
                <a:latin typeface="Times New Roman"/>
                <a:cs typeface="Times New Roman"/>
              </a:rPr>
              <a:t> </a:t>
            </a:r>
            <a:r>
              <a:rPr sz="2800" i="1" spc="-20" dirty="0">
                <a:latin typeface="Calibri"/>
                <a:cs typeface="Calibri"/>
              </a:rPr>
              <a:t>sh</a:t>
            </a:r>
            <a:r>
              <a:rPr sz="2800" i="1" spc="-5" dirty="0">
                <a:latin typeface="Calibri"/>
                <a:cs typeface="Calibri"/>
              </a:rPr>
              <a:t>i</a:t>
            </a:r>
            <a:r>
              <a:rPr sz="2800" i="1" spc="-15" dirty="0">
                <a:latin typeface="Calibri"/>
                <a:cs typeface="Calibri"/>
              </a:rPr>
              <a:t>f</a:t>
            </a:r>
            <a:r>
              <a:rPr sz="2800" i="1" spc="-10" dirty="0">
                <a:latin typeface="Calibri"/>
                <a:cs typeface="Calibri"/>
              </a:rPr>
              <a:t>t</a:t>
            </a:r>
            <a:r>
              <a:rPr sz="2800" i="1" spc="195" dirty="0">
                <a:latin typeface="Times New Roman"/>
                <a:cs typeface="Times New Roman"/>
              </a:rPr>
              <a:t> </a:t>
            </a:r>
            <a:r>
              <a:rPr sz="2800" i="1" dirty="0">
                <a:latin typeface="Calibri"/>
                <a:cs typeface="Calibri"/>
              </a:rPr>
              <a:t>i</a:t>
            </a:r>
            <a:r>
              <a:rPr sz="2800" i="1" spc="-15" dirty="0">
                <a:latin typeface="Calibri"/>
                <a:cs typeface="Calibri"/>
              </a:rPr>
              <a:t>s</a:t>
            </a:r>
            <a:r>
              <a:rPr sz="2800" i="1" spc="229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no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spc="200" dirty="0">
                <a:latin typeface="Times New Roman"/>
                <a:cs typeface="Times New Roman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the</a:t>
            </a:r>
            <a:r>
              <a:rPr sz="2800" i="1" spc="195" dirty="0">
                <a:latin typeface="Times New Roman"/>
                <a:cs typeface="Times New Roman"/>
              </a:rPr>
              <a:t> </a:t>
            </a:r>
            <a:r>
              <a:rPr sz="2800" i="1" spc="-25" dirty="0">
                <a:latin typeface="Calibri"/>
                <a:cs typeface="Calibri"/>
              </a:rPr>
              <a:t>sam</a:t>
            </a:r>
            <a:r>
              <a:rPr sz="2800" i="1" spc="-15" dirty="0">
                <a:latin typeface="Calibri"/>
                <a:cs typeface="Calibri"/>
              </a:rPr>
              <a:t>e</a:t>
            </a:r>
            <a:r>
              <a:rPr sz="2800" i="1" spc="200" dirty="0">
                <a:latin typeface="Times New Roman"/>
                <a:cs typeface="Times New Roman"/>
              </a:rPr>
              <a:t> </a:t>
            </a:r>
            <a:r>
              <a:rPr sz="2800" i="1" spc="-20" dirty="0">
                <a:latin typeface="Calibri"/>
                <a:cs typeface="Calibri"/>
              </a:rPr>
              <a:t>a</a:t>
            </a:r>
            <a:r>
              <a:rPr sz="2800" i="1" spc="-15" dirty="0">
                <a:latin typeface="Calibri"/>
                <a:cs typeface="Calibri"/>
              </a:rPr>
              <a:t>s</a:t>
            </a:r>
            <a:r>
              <a:rPr sz="2800" i="1" spc="200" dirty="0">
                <a:latin typeface="Times New Roman"/>
                <a:cs typeface="Times New Roman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the</a:t>
            </a:r>
            <a:r>
              <a:rPr sz="2800" i="1" spc="195" dirty="0">
                <a:latin typeface="Times New Roman"/>
                <a:cs typeface="Times New Roman"/>
              </a:rPr>
              <a:t> </a:t>
            </a:r>
            <a:r>
              <a:rPr sz="2800" i="1" dirty="0">
                <a:latin typeface="Calibri"/>
                <a:cs typeface="Calibri"/>
              </a:rPr>
              <a:t>l</a:t>
            </a:r>
            <a:r>
              <a:rPr sz="2800" i="1" spc="5" dirty="0">
                <a:latin typeface="Calibri"/>
                <a:cs typeface="Calibri"/>
              </a:rPr>
              <a:t>i</a:t>
            </a:r>
            <a:r>
              <a:rPr sz="2800" i="1" spc="-20" dirty="0">
                <a:latin typeface="Calibri"/>
                <a:cs typeface="Calibri"/>
              </a:rPr>
              <a:t>n</a:t>
            </a:r>
            <a:r>
              <a:rPr sz="2800" i="1" spc="-15" dirty="0">
                <a:latin typeface="Calibri"/>
                <a:cs typeface="Calibri"/>
              </a:rPr>
              <a:t>e</a:t>
            </a:r>
            <a:r>
              <a:rPr sz="2800" i="1" spc="195" dirty="0">
                <a:latin typeface="Times New Roman"/>
                <a:cs typeface="Times New Roman"/>
              </a:rPr>
              <a:t> </a:t>
            </a:r>
            <a:r>
              <a:rPr sz="2800" i="1" spc="-20" dirty="0">
                <a:latin typeface="Calibri"/>
                <a:cs typeface="Calibri"/>
              </a:rPr>
              <a:t>sh</a:t>
            </a:r>
            <a:r>
              <a:rPr sz="2800" i="1" spc="-10" dirty="0">
                <a:latin typeface="Calibri"/>
                <a:cs typeface="Calibri"/>
              </a:rPr>
              <a:t>i</a:t>
            </a:r>
            <a:r>
              <a:rPr sz="2800" i="1" spc="-15" dirty="0">
                <a:latin typeface="Calibri"/>
                <a:cs typeface="Calibri"/>
              </a:rPr>
              <a:t>f</a:t>
            </a:r>
            <a:r>
              <a:rPr sz="2800" i="1" spc="-10" dirty="0">
                <a:latin typeface="Calibri"/>
                <a:cs typeface="Calibri"/>
              </a:rPr>
              <a:t>t</a:t>
            </a:r>
            <a:r>
              <a:rPr sz="2800" i="1" spc="195" dirty="0">
                <a:latin typeface="Times New Roman"/>
                <a:cs typeface="Times New Roman"/>
              </a:rPr>
              <a:t> </a:t>
            </a:r>
            <a:r>
              <a:rPr sz="2800" i="1" spc="-20" dirty="0">
                <a:latin typeface="Calibri"/>
                <a:cs typeface="Calibri"/>
              </a:rPr>
              <a:t>pr</a:t>
            </a:r>
            <a:r>
              <a:rPr sz="2800" i="1" spc="-10" dirty="0">
                <a:latin typeface="Calibri"/>
                <a:cs typeface="Calibri"/>
              </a:rPr>
              <a:t>o</a:t>
            </a:r>
            <a:r>
              <a:rPr sz="2800" i="1" spc="-20" dirty="0">
                <a:latin typeface="Calibri"/>
                <a:cs typeface="Calibri"/>
              </a:rPr>
              <a:t>duce</a:t>
            </a:r>
            <a:r>
              <a:rPr sz="2800" i="1" spc="-15" dirty="0">
                <a:latin typeface="Calibri"/>
                <a:cs typeface="Calibri"/>
              </a:rPr>
              <a:t>d</a:t>
            </a:r>
            <a:r>
              <a:rPr sz="2800" i="1" spc="204" dirty="0">
                <a:latin typeface="Times New Roman"/>
                <a:cs typeface="Times New Roman"/>
              </a:rPr>
              <a:t> </a:t>
            </a:r>
            <a:r>
              <a:rPr sz="2800" i="1" spc="-20" dirty="0">
                <a:latin typeface="Calibri"/>
                <a:cs typeface="Calibri"/>
              </a:rPr>
              <a:t>b</a:t>
            </a:r>
            <a:r>
              <a:rPr sz="2800" i="1" spc="-15" dirty="0">
                <a:latin typeface="Calibri"/>
                <a:cs typeface="Calibri"/>
              </a:rPr>
              <a:t>y</a:t>
            </a:r>
            <a:r>
              <a:rPr sz="2800" i="1" spc="195" dirty="0">
                <a:latin typeface="Times New Roman"/>
                <a:cs typeface="Times New Roman"/>
              </a:rPr>
              <a:t> </a:t>
            </a:r>
            <a:r>
              <a:rPr sz="2800" i="1" spc="-20" dirty="0">
                <a:latin typeface="Calibri"/>
                <a:cs typeface="Calibri"/>
              </a:rPr>
              <a:t>pure</a:t>
            </a:r>
            <a:r>
              <a:rPr sz="2800" i="1" spc="-15" dirty="0">
                <a:latin typeface="Times New Roman"/>
                <a:cs typeface="Times New Roman"/>
              </a:rPr>
              <a:t> </a:t>
            </a:r>
            <a:r>
              <a:rPr sz="2800" i="1" spc="-20" dirty="0">
                <a:latin typeface="Calibri"/>
                <a:cs typeface="Calibri"/>
              </a:rPr>
              <a:t>ph</a:t>
            </a:r>
            <a:r>
              <a:rPr sz="2800" i="1" spc="-10" dirty="0">
                <a:latin typeface="Calibri"/>
                <a:cs typeface="Calibri"/>
              </a:rPr>
              <a:t>a</a:t>
            </a:r>
            <a:r>
              <a:rPr sz="2800" i="1" spc="-20" dirty="0">
                <a:latin typeface="Calibri"/>
                <a:cs typeface="Calibri"/>
              </a:rPr>
              <a:t>s</a:t>
            </a:r>
            <a:r>
              <a:rPr sz="2800" i="1" spc="-10" dirty="0">
                <a:latin typeface="Calibri"/>
                <a:cs typeface="Calibri"/>
              </a:rPr>
              <a:t>e</a:t>
            </a:r>
            <a:r>
              <a:rPr sz="2800" i="1" spc="-20" dirty="0">
                <a:latin typeface="Calibri"/>
                <a:cs typeface="Calibri"/>
              </a:rPr>
              <a:t>-per</a:t>
            </a:r>
            <a:r>
              <a:rPr sz="2800" i="1" dirty="0">
                <a:latin typeface="Calibri"/>
                <a:cs typeface="Calibri"/>
              </a:rPr>
              <a:t>t</a:t>
            </a:r>
            <a:r>
              <a:rPr sz="2800" i="1" spc="-20" dirty="0">
                <a:latin typeface="Calibri"/>
                <a:cs typeface="Calibri"/>
              </a:rPr>
              <a:t>urb</a:t>
            </a:r>
            <a:r>
              <a:rPr sz="2800" i="1" dirty="0">
                <a:latin typeface="Calibri"/>
                <a:cs typeface="Calibri"/>
              </a:rPr>
              <a:t>i</a:t>
            </a:r>
            <a:r>
              <a:rPr sz="2800" i="1" spc="-20" dirty="0">
                <a:latin typeface="Calibri"/>
                <a:cs typeface="Calibri"/>
              </a:rPr>
              <a:t>n</a:t>
            </a:r>
            <a:r>
              <a:rPr sz="2800" i="1" spc="-15" dirty="0">
                <a:latin typeface="Calibri"/>
                <a:cs typeface="Calibri"/>
              </a:rPr>
              <a:t>g</a:t>
            </a:r>
            <a:r>
              <a:rPr sz="2800" i="1" spc="-60" dirty="0">
                <a:latin typeface="Times New Roman"/>
                <a:cs typeface="Times New Roman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col</a:t>
            </a:r>
            <a:r>
              <a:rPr sz="2800" i="1" dirty="0">
                <a:latin typeface="Calibri"/>
                <a:cs typeface="Calibri"/>
              </a:rPr>
              <a:t>li</a:t>
            </a:r>
            <a:r>
              <a:rPr sz="2800" i="1" spc="-20" dirty="0">
                <a:latin typeface="Calibri"/>
                <a:cs typeface="Calibri"/>
              </a:rPr>
              <a:t>s</a:t>
            </a:r>
            <a:r>
              <a:rPr sz="2800" i="1" spc="-10" dirty="0">
                <a:latin typeface="Calibri"/>
                <a:cs typeface="Calibri"/>
              </a:rPr>
              <a:t>io</a:t>
            </a:r>
            <a:r>
              <a:rPr sz="2800" i="1" spc="-25" dirty="0">
                <a:latin typeface="Calibri"/>
                <a:cs typeface="Calibri"/>
              </a:rPr>
              <a:t>n</a:t>
            </a:r>
            <a:r>
              <a:rPr sz="2800" i="1" spc="-15" dirty="0">
                <a:latin typeface="Calibri"/>
                <a:cs typeface="Calibri"/>
              </a:rPr>
              <a:t>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4804" y="1216664"/>
            <a:ext cx="6079490" cy="518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69595">
              <a:lnSpc>
                <a:spcPct val="100000"/>
              </a:lnSpc>
            </a:pPr>
            <a:r>
              <a:rPr sz="1600" b="1" spc="-15" dirty="0">
                <a:latin typeface="Calibri"/>
                <a:cs typeface="Calibri"/>
              </a:rPr>
              <a:t>Prepar</a:t>
            </a:r>
            <a:r>
              <a:rPr sz="1600" b="1" spc="-5" dirty="0">
                <a:latin typeface="Calibri"/>
                <a:cs typeface="Calibri"/>
              </a:rPr>
              <a:t>e</a:t>
            </a:r>
            <a:r>
              <a:rPr sz="1600" b="1" spc="-10" dirty="0">
                <a:latin typeface="Calibri"/>
                <a:cs typeface="Calibri"/>
              </a:rPr>
              <a:t>d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b</a:t>
            </a:r>
            <a:r>
              <a:rPr sz="1600" b="1" spc="-10" dirty="0">
                <a:latin typeface="Calibri"/>
                <a:cs typeface="Calibri"/>
              </a:rPr>
              <a:t>y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Dist</a:t>
            </a:r>
            <a:r>
              <a:rPr sz="1600" b="1" spc="-5" dirty="0">
                <a:latin typeface="Calibri"/>
                <a:cs typeface="Calibri"/>
              </a:rPr>
              <a:t>.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Pr</a:t>
            </a:r>
            <a:r>
              <a:rPr sz="1600" b="1" spc="-5" dirty="0">
                <a:latin typeface="Calibri"/>
                <a:cs typeface="Calibri"/>
              </a:rPr>
              <a:t>o</a:t>
            </a:r>
            <a:r>
              <a:rPr sz="1600" b="1" spc="-10" dirty="0">
                <a:latin typeface="Calibri"/>
                <a:cs typeface="Calibri"/>
              </a:rPr>
              <a:t>f</a:t>
            </a:r>
            <a:r>
              <a:rPr sz="1600" b="1" spc="-5" dirty="0">
                <a:latin typeface="Calibri"/>
                <a:cs typeface="Calibri"/>
              </a:rPr>
              <a:t>.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Dr</a:t>
            </a:r>
            <a:r>
              <a:rPr sz="1600" b="1" spc="-5" dirty="0">
                <a:latin typeface="Calibri"/>
                <a:cs typeface="Calibri"/>
              </a:rPr>
              <a:t>.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M.A.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G</a:t>
            </a:r>
            <a:r>
              <a:rPr sz="1600" b="1" spc="-5" dirty="0">
                <a:latin typeface="Calibri"/>
                <a:cs typeface="Calibri"/>
              </a:rPr>
              <a:t>o</a:t>
            </a:r>
            <a:r>
              <a:rPr sz="1600" b="1" spc="-15" dirty="0">
                <a:latin typeface="Calibri"/>
                <a:cs typeface="Calibri"/>
              </a:rPr>
              <a:t>nd</a:t>
            </a:r>
            <a:r>
              <a:rPr sz="1600" b="1" spc="-10" dirty="0">
                <a:latin typeface="Calibri"/>
                <a:cs typeface="Calibri"/>
              </a:rPr>
              <a:t>al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fo</a:t>
            </a:r>
            <a:r>
              <a:rPr sz="1600" b="1" spc="-10" dirty="0">
                <a:latin typeface="Calibri"/>
                <a:cs typeface="Calibri"/>
              </a:rPr>
              <a:t>r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Ph</a:t>
            </a:r>
            <a:r>
              <a:rPr sz="1600" b="1" dirty="0">
                <a:latin typeface="Calibri"/>
                <a:cs typeface="Calibri"/>
              </a:rPr>
              <a:t>y</a:t>
            </a:r>
            <a:r>
              <a:rPr sz="1600" b="1" spc="-10" dirty="0">
                <a:latin typeface="Calibri"/>
                <a:cs typeface="Calibri"/>
              </a:rPr>
              <a:t>s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6</a:t>
            </a:r>
            <a:r>
              <a:rPr sz="1600" b="1" spc="-15" dirty="0">
                <a:latin typeface="Calibri"/>
                <a:cs typeface="Calibri"/>
              </a:rPr>
              <a:t>0</a:t>
            </a:r>
            <a:r>
              <a:rPr sz="1600" b="1" spc="-10" dirty="0">
                <a:latin typeface="Calibri"/>
                <a:cs typeface="Calibri"/>
              </a:rPr>
              <a:t>8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Calibri"/>
                <a:cs typeface="Calibri"/>
              </a:rPr>
              <a:t>L</a:t>
            </a:r>
            <a:r>
              <a:rPr sz="1600" b="1" spc="-10" dirty="0">
                <a:latin typeface="Calibri"/>
                <a:cs typeface="Calibri"/>
              </a:rPr>
              <a:t>aser</a:t>
            </a:r>
            <a:r>
              <a:rPr sz="1600" b="1" spc="-4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Spec</a:t>
            </a:r>
            <a:r>
              <a:rPr sz="1600" b="1" spc="-5" dirty="0">
                <a:latin typeface="Calibri"/>
                <a:cs typeface="Calibri"/>
              </a:rPr>
              <a:t>t</a:t>
            </a:r>
            <a:r>
              <a:rPr sz="1600" b="1" spc="-15" dirty="0">
                <a:latin typeface="Calibri"/>
                <a:cs typeface="Calibri"/>
              </a:rPr>
              <a:t>r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385584" y="1177939"/>
            <a:ext cx="5321300" cy="5220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sz="1600" b="1" spc="-15" dirty="0">
                <a:latin typeface="Calibri"/>
                <a:cs typeface="Calibri"/>
              </a:rPr>
              <a:t>os</a:t>
            </a:r>
            <a:r>
              <a:rPr sz="1600" b="1" spc="-5" dirty="0">
                <a:latin typeface="Calibri"/>
                <a:cs typeface="Calibri"/>
              </a:rPr>
              <a:t>c</a:t>
            </a:r>
            <a:r>
              <a:rPr sz="1600" b="1" spc="-10" dirty="0">
                <a:latin typeface="Calibri"/>
                <a:cs typeface="Calibri"/>
              </a:rPr>
              <a:t>o</a:t>
            </a:r>
            <a:r>
              <a:rPr sz="1600" b="1" spc="-15" dirty="0">
                <a:latin typeface="Calibri"/>
                <a:cs typeface="Calibri"/>
              </a:rPr>
              <a:t>p</a:t>
            </a:r>
            <a:r>
              <a:rPr sz="1600" b="1" spc="-10" dirty="0">
                <a:latin typeface="Calibri"/>
                <a:cs typeface="Calibri"/>
              </a:rPr>
              <a:t>y</a:t>
            </a:r>
            <a:r>
              <a:rPr sz="1600" b="1" spc="-30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c</a:t>
            </a:r>
            <a:r>
              <a:rPr sz="1600" b="1" spc="-5" dirty="0">
                <a:latin typeface="Calibri"/>
                <a:cs typeface="Calibri"/>
              </a:rPr>
              <a:t>o</a:t>
            </a:r>
            <a:r>
              <a:rPr sz="1600" b="1" spc="-15" dirty="0">
                <a:latin typeface="Calibri"/>
                <a:cs typeface="Calibri"/>
              </a:rPr>
              <a:t>urs</a:t>
            </a:r>
            <a:r>
              <a:rPr sz="1600" b="1" spc="-10" dirty="0">
                <a:latin typeface="Calibri"/>
                <a:cs typeface="Calibri"/>
              </a:rPr>
              <a:t>e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in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KFUPM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(Te</a:t>
            </a:r>
            <a:r>
              <a:rPr sz="1600" b="1" dirty="0">
                <a:latin typeface="Calibri"/>
                <a:cs typeface="Calibri"/>
              </a:rPr>
              <a:t>r</a:t>
            </a:r>
            <a:r>
              <a:rPr sz="1600" b="1" spc="-15" dirty="0">
                <a:latin typeface="Calibri"/>
                <a:cs typeface="Calibri"/>
              </a:rPr>
              <a:t>m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25</a:t>
            </a:r>
            <a:r>
              <a:rPr sz="1600" b="1" spc="-5" dirty="0">
                <a:latin typeface="Calibri"/>
                <a:cs typeface="Calibri"/>
              </a:rPr>
              <a:t>1)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44804" y="629918"/>
            <a:ext cx="11654155" cy="4984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69595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[</a:t>
            </a:r>
            <a:r>
              <a:rPr sz="1400" spc="5" dirty="0">
                <a:latin typeface="Calibri"/>
                <a:cs typeface="Calibri"/>
              </a:rPr>
              <a:t>I</a:t>
            </a:r>
            <a:r>
              <a:rPr sz="1400" spc="-15" dirty="0">
                <a:latin typeface="Calibri"/>
                <a:cs typeface="Calibri"/>
              </a:rPr>
              <a:t>M</a:t>
            </a:r>
            <a:r>
              <a:rPr sz="1400" dirty="0">
                <a:latin typeface="Calibri"/>
                <a:cs typeface="Calibri"/>
              </a:rPr>
              <a:t>AGE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R</a:t>
            </a:r>
            <a:r>
              <a:rPr sz="1400" spc="-15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Q</a:t>
            </a:r>
            <a:r>
              <a:rPr sz="1400" spc="-10" dirty="0">
                <a:latin typeface="Calibri"/>
                <a:cs typeface="Calibri"/>
              </a:rPr>
              <a:t>U</a:t>
            </a:r>
            <a:r>
              <a:rPr sz="1400" dirty="0">
                <a:latin typeface="Calibri"/>
                <a:cs typeface="Calibri"/>
              </a:rPr>
              <a:t>IR</a:t>
            </a:r>
            <a:r>
              <a:rPr sz="1400" spc="-5" dirty="0">
                <a:latin typeface="Calibri"/>
                <a:cs typeface="Calibri"/>
              </a:rPr>
              <a:t>ED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15" dirty="0">
                <a:latin typeface="Calibri"/>
                <a:cs typeface="Calibri"/>
              </a:rPr>
              <a:t>T</a:t>
            </a:r>
            <a:r>
              <a:rPr sz="1400" dirty="0">
                <a:latin typeface="Calibri"/>
                <a:cs typeface="Calibri"/>
              </a:rPr>
              <a:t>w</a:t>
            </a:r>
            <a:r>
              <a:rPr sz="1400" spc="15" dirty="0">
                <a:latin typeface="Calibri"/>
                <a:cs typeface="Calibri"/>
              </a:rPr>
              <a:t>o</a:t>
            </a:r>
            <a:r>
              <a:rPr sz="1400" spc="-10" dirty="0">
                <a:latin typeface="Calibri"/>
                <a:cs typeface="Calibri"/>
              </a:rPr>
              <a:t>-</a:t>
            </a:r>
            <a:r>
              <a:rPr sz="1400" spc="5" dirty="0">
                <a:latin typeface="Calibri"/>
                <a:cs typeface="Calibri"/>
              </a:rPr>
              <a:t>p</a:t>
            </a:r>
            <a:r>
              <a:rPr sz="1400" spc="-15" dirty="0">
                <a:latin typeface="Calibri"/>
                <a:cs typeface="Calibri"/>
              </a:rPr>
              <a:t>a</a:t>
            </a:r>
            <a:r>
              <a:rPr sz="1400" spc="5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el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f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15" dirty="0">
                <a:latin typeface="Calibri"/>
                <a:cs typeface="Calibri"/>
              </a:rPr>
              <a:t>g</a:t>
            </a:r>
            <a:r>
              <a:rPr sz="1400" spc="5" dirty="0">
                <a:latin typeface="Calibri"/>
                <a:cs typeface="Calibri"/>
              </a:rPr>
              <a:t>u</a:t>
            </a:r>
            <a:r>
              <a:rPr sz="1400" dirty="0">
                <a:latin typeface="Calibri"/>
                <a:cs typeface="Calibri"/>
              </a:rPr>
              <a:t>r</a:t>
            </a:r>
            <a:r>
              <a:rPr sz="1400" spc="-15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.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5" dirty="0">
                <a:latin typeface="Calibri"/>
                <a:cs typeface="Calibri"/>
              </a:rPr>
              <a:t>(</a:t>
            </a:r>
            <a:r>
              <a:rPr sz="1400" spc="-15" dirty="0">
                <a:latin typeface="Calibri"/>
                <a:cs typeface="Calibri"/>
              </a:rPr>
              <a:t>a</a:t>
            </a:r>
            <a:r>
              <a:rPr sz="1400" dirty="0">
                <a:latin typeface="Calibri"/>
                <a:cs typeface="Calibri"/>
              </a:rPr>
              <a:t>)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V</a:t>
            </a:r>
            <a:r>
              <a:rPr sz="1400" spc="-10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lo</a:t>
            </a:r>
            <a:r>
              <a:rPr sz="1400" spc="-10" dirty="0">
                <a:latin typeface="Calibri"/>
                <a:cs typeface="Calibri"/>
              </a:rPr>
              <a:t>c</a:t>
            </a:r>
            <a:r>
              <a:rPr sz="1400" dirty="0">
                <a:latin typeface="Calibri"/>
                <a:cs typeface="Calibri"/>
              </a:rPr>
              <a:t>ity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s</a:t>
            </a:r>
            <a:r>
              <a:rPr sz="1400" dirty="0">
                <a:latin typeface="Calibri"/>
                <a:cs typeface="Calibri"/>
              </a:rPr>
              <a:t>l</a:t>
            </a:r>
            <a:r>
              <a:rPr sz="1400" spc="-10" dirty="0">
                <a:latin typeface="Calibri"/>
                <a:cs typeface="Calibri"/>
              </a:rPr>
              <a:t>i</a:t>
            </a:r>
            <a:r>
              <a:rPr sz="1400" dirty="0">
                <a:latin typeface="Calibri"/>
                <a:cs typeface="Calibri"/>
              </a:rPr>
              <a:t>ces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al</a:t>
            </a:r>
            <a:r>
              <a:rPr sz="1400" spc="-10" dirty="0">
                <a:latin typeface="Calibri"/>
                <a:cs typeface="Calibri"/>
              </a:rPr>
              <a:t>o</a:t>
            </a:r>
            <a:r>
              <a:rPr sz="1400" spc="5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g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G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5" dirty="0">
                <a:latin typeface="Calibri"/>
                <a:cs typeface="Calibri"/>
              </a:rPr>
              <a:t>u</a:t>
            </a:r>
            <a:r>
              <a:rPr sz="1400" spc="-10" dirty="0">
                <a:latin typeface="Calibri"/>
                <a:cs typeface="Calibri"/>
              </a:rPr>
              <a:t>s</a:t>
            </a:r>
            <a:r>
              <a:rPr sz="1400" spc="-5" dirty="0">
                <a:latin typeface="Calibri"/>
                <a:cs typeface="Calibri"/>
              </a:rPr>
              <a:t>s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10" dirty="0">
                <a:latin typeface="Calibri"/>
                <a:cs typeface="Calibri"/>
              </a:rPr>
              <a:t>a</a:t>
            </a:r>
            <a:r>
              <a:rPr sz="1400" spc="5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.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(b</a:t>
            </a:r>
            <a:r>
              <a:rPr sz="1400" dirty="0">
                <a:latin typeface="Calibri"/>
                <a:cs typeface="Calibri"/>
              </a:rPr>
              <a:t>)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Ar</a:t>
            </a:r>
            <a:r>
              <a:rPr sz="1400" spc="-10" dirty="0">
                <a:latin typeface="Calibri"/>
                <a:cs typeface="Calibri"/>
              </a:rPr>
              <a:t>ro</a:t>
            </a:r>
            <a:r>
              <a:rPr sz="1400" dirty="0">
                <a:latin typeface="Calibri"/>
                <a:cs typeface="Calibri"/>
              </a:rPr>
              <a:t>w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sho</a:t>
            </a:r>
            <a:r>
              <a:rPr sz="1400" dirty="0">
                <a:latin typeface="Calibri"/>
                <a:cs typeface="Calibri"/>
              </a:rPr>
              <a:t>w</a:t>
            </a:r>
            <a:r>
              <a:rPr sz="1400" spc="-15" dirty="0">
                <a:latin typeface="Calibri"/>
                <a:cs typeface="Calibri"/>
              </a:rPr>
              <a:t>i</a:t>
            </a:r>
            <a:r>
              <a:rPr sz="1400" spc="5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g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at</a:t>
            </a:r>
            <a:r>
              <a:rPr sz="1400" spc="-15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m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d</a:t>
            </a:r>
            <a:r>
              <a:rPr sz="1400" spc="-15" dirty="0">
                <a:latin typeface="Calibri"/>
                <a:cs typeface="Calibri"/>
              </a:rPr>
              <a:t>e</a:t>
            </a:r>
            <a:r>
              <a:rPr sz="1400" spc="-5" dirty="0">
                <a:latin typeface="Calibri"/>
                <a:cs typeface="Calibri"/>
              </a:rPr>
              <a:t>f</a:t>
            </a:r>
            <a:r>
              <a:rPr sz="1400" dirty="0">
                <a:latin typeface="Calibri"/>
                <a:cs typeface="Calibri"/>
              </a:rPr>
              <a:t>l</a:t>
            </a:r>
            <a:r>
              <a:rPr sz="1400" spc="-15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c</a:t>
            </a:r>
            <a:r>
              <a:rPr sz="1400" spc="-15" dirty="0">
                <a:latin typeface="Calibri"/>
                <a:cs typeface="Calibri"/>
              </a:rPr>
              <a:t>t</a:t>
            </a:r>
            <a:r>
              <a:rPr sz="1400" dirty="0">
                <a:latin typeface="Calibri"/>
                <a:cs typeface="Calibri"/>
              </a:rPr>
              <a:t>ed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by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at</a:t>
            </a:r>
            <a:r>
              <a:rPr sz="1400" spc="-15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m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B,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alt</a:t>
            </a:r>
            <a:r>
              <a:rPr sz="1400" spc="-5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r</a:t>
            </a:r>
            <a:r>
              <a:rPr sz="1400" spc="-10" dirty="0">
                <a:latin typeface="Calibri"/>
                <a:cs typeface="Calibri"/>
              </a:rPr>
              <a:t>in</a:t>
            </a:r>
            <a:r>
              <a:rPr sz="1400" dirty="0">
                <a:latin typeface="Calibri"/>
                <a:cs typeface="Calibri"/>
              </a:rPr>
              <a:t>g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mbria Math"/>
                <a:cs typeface="Cambria Math"/>
              </a:rPr>
              <a:t>𝑣</a:t>
            </a:r>
            <a:r>
              <a:rPr sz="1400" spc="55" dirty="0">
                <a:latin typeface="Cambria Math"/>
                <a:cs typeface="Cambria Math"/>
              </a:rPr>
              <a:t> </a:t>
            </a:r>
            <a:r>
              <a:rPr sz="1400" spc="5" dirty="0">
                <a:latin typeface="Calibri"/>
                <a:cs typeface="Calibri"/>
              </a:rPr>
              <a:t>.]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254242" y="1012820"/>
            <a:ext cx="7556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Calibri"/>
                <a:cs typeface="Calibri"/>
              </a:rPr>
              <a:t>z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44804" y="629918"/>
            <a:ext cx="11654149" cy="45084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44804" y="1216664"/>
            <a:ext cx="6079113" cy="513904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398910" y="1177939"/>
            <a:ext cx="5307969" cy="518348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9622" rIns="0" bIns="0" rtlCol="0">
            <a:spAutoFit/>
          </a:bodyPr>
          <a:lstStyle/>
          <a:p>
            <a:pPr marL="453390">
              <a:lnSpc>
                <a:spcPct val="100000"/>
              </a:lnSpc>
            </a:pPr>
            <a:r>
              <a:rPr spc="-15" dirty="0"/>
              <a:t>Sl</a:t>
            </a:r>
            <a:r>
              <a:rPr spc="-5" dirty="0"/>
              <a:t>i</a:t>
            </a:r>
            <a:r>
              <a:rPr spc="-20" dirty="0"/>
              <a:t>de</a:t>
            </a:r>
            <a:r>
              <a:rPr spc="-5" dirty="0"/>
              <a:t> </a:t>
            </a:r>
            <a:r>
              <a:rPr spc="-20" dirty="0"/>
              <a:t>1</a:t>
            </a:r>
            <a:r>
              <a:rPr spc="-30" dirty="0"/>
              <a:t>0</a:t>
            </a:r>
            <a:r>
              <a:rPr spc="-10" dirty="0"/>
              <a:t>: </a:t>
            </a:r>
            <a:r>
              <a:rPr spc="-20" dirty="0"/>
              <a:t>Coll</a:t>
            </a:r>
            <a:r>
              <a:rPr spc="0" dirty="0"/>
              <a:t>i</a:t>
            </a:r>
            <a:r>
              <a:rPr spc="-15" dirty="0"/>
              <a:t>sion Frequ</a:t>
            </a:r>
            <a:r>
              <a:rPr spc="-10" dirty="0"/>
              <a:t>e</a:t>
            </a:r>
            <a:r>
              <a:rPr spc="-20" dirty="0"/>
              <a:t>ncy vs</a:t>
            </a:r>
            <a:r>
              <a:rPr spc="-5" dirty="0"/>
              <a:t> </a:t>
            </a:r>
            <a:r>
              <a:rPr spc="-20" dirty="0"/>
              <a:t>Radiation</a:t>
            </a:r>
            <a:r>
              <a:rPr spc="-5" dirty="0"/>
              <a:t> </a:t>
            </a:r>
            <a:r>
              <a:rPr spc="-15" dirty="0"/>
              <a:t>Interaction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259584" y="1661409"/>
            <a:ext cx="5668645" cy="11442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3400" b="1" u="heavy" spc="-25" dirty="0">
                <a:solidFill>
                  <a:srgbClr val="0000FF"/>
                </a:solidFill>
                <a:latin typeface="Calibri"/>
                <a:cs typeface="Calibri"/>
              </a:rPr>
              <a:t>Time</a:t>
            </a:r>
            <a:endParaRPr sz="3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2030"/>
              </a:spcBef>
            </a:pPr>
            <a:r>
              <a:rPr sz="3000" b="1" u="heavy" dirty="0">
                <a:solidFill>
                  <a:srgbClr val="FF0000"/>
                </a:solidFill>
                <a:latin typeface="Calibri"/>
                <a:cs typeface="Calibri"/>
              </a:rPr>
              <a:t>Me</a:t>
            </a:r>
            <a:r>
              <a:rPr sz="3000" b="1" u="heavy" spc="-20" dirty="0">
                <a:solidFill>
                  <a:srgbClr val="FF0000"/>
                </a:solidFill>
                <a:latin typeface="Calibri"/>
                <a:cs typeface="Calibri"/>
              </a:rPr>
              <a:t>an</a:t>
            </a:r>
            <a:r>
              <a:rPr sz="3000" b="1" u="heavy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dirty="0">
                <a:solidFill>
                  <a:srgbClr val="FF0000"/>
                </a:solidFill>
                <a:latin typeface="Calibri"/>
                <a:cs typeface="Calibri"/>
              </a:rPr>
              <a:t>F</a:t>
            </a:r>
            <a:r>
              <a:rPr sz="3000" b="1" u="heavy" spc="5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3000" b="1" u="heavy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3000" b="1" u="heavy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spc="5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3000" b="1" u="heavy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m</a:t>
            </a:r>
            <a:r>
              <a:rPr sz="3000" b="1" u="heavy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3000" b="1" u="heavy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spc="-20" dirty="0">
                <a:solidFill>
                  <a:srgbClr val="FF0000"/>
                </a:solidFill>
                <a:latin typeface="Calibri"/>
                <a:cs typeface="Calibri"/>
              </a:rPr>
              <a:t>B</a:t>
            </a:r>
            <a:r>
              <a:rPr sz="3000" b="1" u="heavy" spc="-30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3000" b="1" u="heavy" dirty="0">
                <a:solidFill>
                  <a:srgbClr val="FF0000"/>
                </a:solidFill>
                <a:latin typeface="Calibri"/>
                <a:cs typeface="Calibri"/>
              </a:rPr>
              <a:t>tween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spc="-20" dirty="0">
                <a:solidFill>
                  <a:srgbClr val="FF0000"/>
                </a:solidFill>
                <a:latin typeface="Calibri"/>
                <a:cs typeface="Calibri"/>
              </a:rPr>
              <a:t>Coll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isions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71291" y="3316167"/>
            <a:ext cx="1249680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449580" algn="l"/>
                <a:tab pos="945515" algn="l"/>
                <a:tab pos="1163320" algn="l"/>
              </a:tabLst>
            </a:pPr>
            <a:r>
              <a:rPr sz="2800" spc="-30" dirty="0">
                <a:latin typeface="Cambria Math"/>
                <a:cs typeface="Cambria Math"/>
              </a:rPr>
              <a:t>𝑇	</a:t>
            </a:r>
            <a:r>
              <a:rPr sz="2800" spc="-25" dirty="0">
                <a:latin typeface="Cambria Math"/>
                <a:cs typeface="Cambria Math"/>
              </a:rPr>
              <a:t>=	</a:t>
            </a:r>
            <a:r>
              <a:rPr sz="2800" u="heavy" spc="-10" dirty="0">
                <a:latin typeface="Cambria Math"/>
                <a:cs typeface="Cambria Math"/>
              </a:rPr>
              <a:t> </a:t>
            </a:r>
            <a:r>
              <a:rPr sz="2800" spc="-10" dirty="0">
                <a:latin typeface="Cambria Math"/>
                <a:cs typeface="Cambria Math"/>
              </a:rPr>
              <a:t>	,</a:t>
            </a:r>
            <a:endParaRPr sz="2800" dirty="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392049" y="3046419"/>
            <a:ext cx="24765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30" dirty="0">
                <a:latin typeface="Cambria Math"/>
                <a:cs typeface="Cambria Math"/>
              </a:rPr>
              <a:t>𝛬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410325" y="3505200"/>
            <a:ext cx="21907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30" dirty="0">
                <a:latin typeface="Cambria Math"/>
                <a:cs typeface="Cambria Math"/>
              </a:rPr>
              <a:t>𝑣</a:t>
            </a:r>
            <a:endParaRPr sz="2800" dirty="0">
              <a:latin typeface="Cambria Math"/>
              <a:cs typeface="Cambria Math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404731" y="3503798"/>
            <a:ext cx="230504" cy="0"/>
          </a:xfrm>
          <a:custGeom>
            <a:avLst/>
            <a:gdLst/>
            <a:ahLst/>
            <a:cxnLst/>
            <a:rect l="l" t="t" r="r" b="b"/>
            <a:pathLst>
              <a:path w="230504">
                <a:moveTo>
                  <a:pt x="0" y="0"/>
                </a:moveTo>
                <a:lnTo>
                  <a:pt x="230123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371849" y="4857500"/>
            <a:ext cx="204470" cy="0"/>
          </a:xfrm>
          <a:custGeom>
            <a:avLst/>
            <a:gdLst/>
            <a:ahLst/>
            <a:cxnLst/>
            <a:rect l="l" t="t" r="r" b="b"/>
            <a:pathLst>
              <a:path w="204469">
                <a:moveTo>
                  <a:pt x="0" y="0"/>
                </a:moveTo>
                <a:lnTo>
                  <a:pt x="204215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130300" y="4117906"/>
            <a:ext cx="5186680" cy="10814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Font typeface="Symbol"/>
              <a:buChar char=""/>
              <a:tabLst>
                <a:tab pos="241935" algn="l"/>
              </a:tabLst>
            </a:pPr>
            <a:r>
              <a:rPr sz="2800" spc="-30" dirty="0">
                <a:latin typeface="Cambria Math"/>
                <a:cs typeface="Cambria Math"/>
              </a:rPr>
              <a:t>𝛬</a:t>
            </a:r>
            <a:r>
              <a:rPr sz="2800" spc="80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libri"/>
                <a:cs typeface="Calibri"/>
              </a:rPr>
              <a:t>—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Mean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f</a:t>
            </a:r>
            <a:r>
              <a:rPr sz="2800" spc="-15" dirty="0">
                <a:latin typeface="Calibri"/>
                <a:cs typeface="Calibri"/>
              </a:rPr>
              <a:t>ree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pat</a:t>
            </a:r>
            <a:r>
              <a:rPr sz="2800" spc="-15" dirty="0">
                <a:latin typeface="Calibri"/>
                <a:cs typeface="Calibri"/>
              </a:rPr>
              <a:t>h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(</a:t>
            </a:r>
            <a:r>
              <a:rPr sz="2800" spc="-15" dirty="0">
                <a:latin typeface="Calibri"/>
                <a:cs typeface="Calibri"/>
              </a:rPr>
              <a:t>m).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1960"/>
              </a:spcBef>
              <a:buFont typeface="Symbol"/>
              <a:buChar char=""/>
              <a:tabLst>
                <a:tab pos="241935" algn="l"/>
              </a:tabLst>
            </a:pPr>
            <a:r>
              <a:rPr sz="2800" spc="-30" dirty="0">
                <a:latin typeface="Cambria Math"/>
                <a:cs typeface="Cambria Math"/>
              </a:rPr>
              <a:t>𝑣</a:t>
            </a:r>
            <a:r>
              <a:rPr sz="2800" spc="105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libri"/>
                <a:cs typeface="Calibri"/>
              </a:rPr>
              <a:t>—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Mean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t</a:t>
            </a:r>
            <a:r>
              <a:rPr sz="2800" spc="-20" dirty="0">
                <a:latin typeface="Calibri"/>
                <a:cs typeface="Calibri"/>
              </a:rPr>
              <a:t>her</a:t>
            </a:r>
            <a:r>
              <a:rPr sz="2800" spc="-35" dirty="0">
                <a:latin typeface="Calibri"/>
                <a:cs typeface="Calibri"/>
              </a:rPr>
              <a:t>m</a:t>
            </a:r>
            <a:r>
              <a:rPr sz="2800" spc="-10" dirty="0">
                <a:latin typeface="Calibri"/>
                <a:cs typeface="Calibri"/>
              </a:rPr>
              <a:t>al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0" dirty="0">
                <a:latin typeface="Calibri"/>
                <a:cs typeface="Calibri"/>
              </a:rPr>
              <a:t>p</a:t>
            </a:r>
            <a:r>
              <a:rPr sz="2800" spc="-15" dirty="0">
                <a:latin typeface="Calibri"/>
                <a:cs typeface="Calibri"/>
              </a:rPr>
              <a:t>eed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(</a:t>
            </a:r>
            <a:r>
              <a:rPr sz="2800" spc="-25" dirty="0">
                <a:latin typeface="Calibri"/>
                <a:cs typeface="Calibri"/>
              </a:rPr>
              <a:t>m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10" dirty="0">
                <a:latin typeface="Calibri"/>
                <a:cs typeface="Calibri"/>
              </a:rPr>
              <a:t>s</a:t>
            </a:r>
            <a:r>
              <a:rPr sz="3000" spc="-60" baseline="29166" dirty="0">
                <a:latin typeface="Cambria Math"/>
                <a:cs typeface="Cambria Math"/>
              </a:rPr>
              <a:t>−</a:t>
            </a:r>
            <a:r>
              <a:rPr sz="3000" spc="195" baseline="29166" dirty="0">
                <a:latin typeface="Cambria Math"/>
                <a:cs typeface="Cambria Math"/>
              </a:rPr>
              <a:t>1</a:t>
            </a:r>
            <a:r>
              <a:rPr sz="2800" spc="-10" dirty="0">
                <a:latin typeface="Calibri"/>
                <a:cs typeface="Calibri"/>
              </a:rPr>
              <a:t>).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300" y="968684"/>
            <a:ext cx="10155555" cy="39090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marR="5080" indent="-228600" algn="just">
              <a:lnSpc>
                <a:spcPct val="127000"/>
              </a:lnSpc>
              <a:buFont typeface="Symbol"/>
              <a:buChar char="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Deve</a:t>
            </a:r>
            <a:r>
              <a:rPr sz="2800" spc="-5" dirty="0">
                <a:latin typeface="Calibri"/>
                <a:cs typeface="Calibri"/>
              </a:rPr>
              <a:t>l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p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24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libri"/>
                <a:cs typeface="Calibri"/>
              </a:rPr>
              <a:t>t</a:t>
            </a:r>
            <a:r>
              <a:rPr sz="2800" spc="-20" dirty="0">
                <a:latin typeface="Calibri"/>
                <a:cs typeface="Calibri"/>
              </a:rPr>
              <a:t>h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25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mat</a:t>
            </a:r>
            <a:r>
              <a:rPr sz="2800" spc="-10" dirty="0">
                <a:latin typeface="Calibri"/>
                <a:cs typeface="Calibri"/>
              </a:rPr>
              <a:t>he</a:t>
            </a:r>
            <a:r>
              <a:rPr sz="2800" spc="-15" dirty="0">
                <a:latin typeface="Calibri"/>
                <a:cs typeface="Calibri"/>
              </a:rPr>
              <a:t>mati</a:t>
            </a:r>
            <a:r>
              <a:rPr sz="2800" spc="-10" dirty="0">
                <a:latin typeface="Calibri"/>
                <a:cs typeface="Calibri"/>
              </a:rPr>
              <a:t>cal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254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libri"/>
                <a:cs typeface="Calibri"/>
              </a:rPr>
              <a:t>t</a:t>
            </a:r>
            <a:r>
              <a:rPr sz="2800" spc="-20" dirty="0">
                <a:latin typeface="Calibri"/>
                <a:cs typeface="Calibri"/>
              </a:rPr>
              <a:t>oo</a:t>
            </a:r>
            <a:r>
              <a:rPr sz="2800" spc="-5" dirty="0">
                <a:latin typeface="Calibri"/>
                <a:cs typeface="Calibri"/>
              </a:rPr>
              <a:t>l</a:t>
            </a:r>
            <a:r>
              <a:rPr sz="2800" spc="10" dirty="0">
                <a:latin typeface="Calibri"/>
                <a:cs typeface="Calibri"/>
              </a:rPr>
              <a:t>s</a:t>
            </a:r>
            <a:r>
              <a:rPr sz="2800" spc="-30" dirty="0">
                <a:latin typeface="Calibri"/>
                <a:cs typeface="Calibri"/>
              </a:rPr>
              <a:t>—</a:t>
            </a:r>
            <a:r>
              <a:rPr sz="2800" spc="-15" dirty="0">
                <a:latin typeface="Calibri"/>
                <a:cs typeface="Calibri"/>
              </a:rPr>
              <a:t>espe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dirty="0">
                <a:latin typeface="Calibri"/>
                <a:cs typeface="Calibri"/>
              </a:rPr>
              <a:t>ll</a:t>
            </a:r>
            <a:r>
              <a:rPr sz="2800" spc="-15" dirty="0">
                <a:latin typeface="Calibri"/>
                <a:cs typeface="Calibri"/>
              </a:rPr>
              <a:t>y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254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spc="-35" dirty="0">
                <a:latin typeface="Calibri"/>
                <a:cs typeface="Calibri"/>
              </a:rPr>
              <a:t>h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25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Lorentz</a:t>
            </a:r>
            <a:r>
              <a:rPr sz="2800" spc="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an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2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ne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shap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10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spc="-5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d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9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libri"/>
                <a:cs typeface="Calibri"/>
              </a:rPr>
              <a:t>t</a:t>
            </a:r>
            <a:r>
              <a:rPr sz="2800" spc="-20" dirty="0">
                <a:latin typeface="Calibri"/>
                <a:cs typeface="Calibri"/>
              </a:rPr>
              <a:t>h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9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libri"/>
                <a:cs typeface="Calibri"/>
              </a:rPr>
              <a:t>M</a:t>
            </a:r>
            <a:r>
              <a:rPr sz="2800" spc="-5" dirty="0">
                <a:latin typeface="Calibri"/>
                <a:cs typeface="Calibri"/>
              </a:rPr>
              <a:t>a</a:t>
            </a:r>
            <a:r>
              <a:rPr sz="2800" spc="-25" dirty="0">
                <a:latin typeface="Calibri"/>
                <a:cs typeface="Calibri"/>
              </a:rPr>
              <a:t>xwe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25" dirty="0">
                <a:latin typeface="Calibri"/>
                <a:cs typeface="Calibri"/>
              </a:rPr>
              <a:t>l</a:t>
            </a:r>
            <a:r>
              <a:rPr sz="2800" spc="-20" dirty="0">
                <a:latin typeface="Calibri"/>
                <a:cs typeface="Calibri"/>
              </a:rPr>
              <a:t>–</a:t>
            </a:r>
            <a:r>
              <a:rPr sz="2800" spc="-15" dirty="0">
                <a:latin typeface="Calibri"/>
                <a:cs typeface="Calibri"/>
              </a:rPr>
              <a:t>Bo</a:t>
            </a:r>
            <a:r>
              <a:rPr sz="2800" spc="-5" dirty="0">
                <a:latin typeface="Calibri"/>
                <a:cs typeface="Calibri"/>
              </a:rPr>
              <a:t>l</a:t>
            </a:r>
            <a:r>
              <a:rPr sz="2800" spc="-25" dirty="0">
                <a:latin typeface="Calibri"/>
                <a:cs typeface="Calibri"/>
              </a:rPr>
              <a:t>t</a:t>
            </a:r>
            <a:r>
              <a:rPr sz="2800" spc="-20" dirty="0">
                <a:latin typeface="Calibri"/>
                <a:cs typeface="Calibri"/>
              </a:rPr>
              <a:t>zma</a:t>
            </a:r>
            <a:r>
              <a:rPr sz="2800" spc="-1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9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Dopp</a:t>
            </a:r>
            <a:r>
              <a:rPr sz="2800" spc="-10" dirty="0">
                <a:latin typeface="Calibri"/>
                <a:cs typeface="Calibri"/>
              </a:rPr>
              <a:t>ler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10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prof</a:t>
            </a:r>
            <a:r>
              <a:rPr sz="2800" dirty="0">
                <a:latin typeface="Calibri"/>
                <a:cs typeface="Calibri"/>
              </a:rPr>
              <a:t>il</a:t>
            </a:r>
            <a:r>
              <a:rPr sz="2800" spc="10" dirty="0">
                <a:latin typeface="Calibri"/>
                <a:cs typeface="Calibri"/>
              </a:rPr>
              <a:t>e</a:t>
            </a:r>
            <a:r>
              <a:rPr sz="2800" spc="-30" dirty="0">
                <a:latin typeface="Calibri"/>
                <a:cs typeface="Calibri"/>
              </a:rPr>
              <a:t>—</a:t>
            </a:r>
            <a:r>
              <a:rPr sz="2800" spc="-15" dirty="0">
                <a:latin typeface="Calibri"/>
                <a:cs typeface="Calibri"/>
              </a:rPr>
              <a:t>that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9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et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10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us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pred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0" dirty="0">
                <a:latin typeface="Calibri"/>
                <a:cs typeface="Calibri"/>
              </a:rPr>
              <a:t>ct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and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f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exper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mental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5" dirty="0">
                <a:latin typeface="Calibri"/>
                <a:cs typeface="Calibri"/>
              </a:rPr>
              <a:t>p</a:t>
            </a:r>
            <a:r>
              <a:rPr sz="2800" spc="-15" dirty="0">
                <a:latin typeface="Calibri"/>
                <a:cs typeface="Calibri"/>
              </a:rPr>
              <a:t>ectra.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1980"/>
              </a:spcBef>
              <a:buFont typeface="Symbol"/>
              <a:buChar char="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Ex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15" dirty="0">
                <a:latin typeface="Calibri"/>
                <a:cs typeface="Calibri"/>
              </a:rPr>
              <a:t>mi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the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role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f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dirty="0">
                <a:latin typeface="Calibri"/>
                <a:cs typeface="Calibri"/>
              </a:rPr>
              <a:t>li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ons</a:t>
            </a:r>
            <a:r>
              <a:rPr sz="2800" spc="-10" dirty="0">
                <a:latin typeface="Calibri"/>
                <a:cs typeface="Calibri"/>
              </a:rPr>
              <a:t>,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d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fferent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0" dirty="0">
                <a:latin typeface="Calibri"/>
                <a:cs typeface="Calibri"/>
              </a:rPr>
              <a:t>ati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betw</a:t>
            </a:r>
            <a:r>
              <a:rPr sz="2800" spc="0" dirty="0">
                <a:latin typeface="Calibri"/>
                <a:cs typeface="Calibri"/>
              </a:rPr>
              <a:t>e</a:t>
            </a:r>
            <a:r>
              <a:rPr sz="2800" spc="-15" dirty="0">
                <a:latin typeface="Calibri"/>
                <a:cs typeface="Calibri"/>
              </a:rPr>
              <a:t>en</a:t>
            </a:r>
            <a:endParaRPr sz="2800">
              <a:latin typeface="Calibri"/>
              <a:cs typeface="Calibri"/>
            </a:endParaRPr>
          </a:p>
          <a:p>
            <a:pPr marL="499109" lvl="1" indent="-257810">
              <a:lnSpc>
                <a:spcPct val="100000"/>
              </a:lnSpc>
              <a:spcBef>
                <a:spcPts val="1800"/>
              </a:spcBef>
              <a:buFont typeface="Calibri"/>
              <a:buChar char="*"/>
              <a:tabLst>
                <a:tab pos="499109" algn="l"/>
              </a:tabLst>
            </a:pPr>
            <a:r>
              <a:rPr sz="2800" spc="-15" dirty="0">
                <a:latin typeface="Calibri"/>
                <a:cs typeface="Calibri"/>
              </a:rPr>
              <a:t>ampl</a:t>
            </a:r>
            <a:r>
              <a:rPr sz="2800" spc="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tud</a:t>
            </a:r>
            <a:r>
              <a:rPr sz="2800" spc="-10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-pert</a:t>
            </a:r>
            <a:r>
              <a:rPr sz="2800" spc="-5" dirty="0">
                <a:latin typeface="Calibri"/>
                <a:cs typeface="Calibri"/>
              </a:rPr>
              <a:t>u</a:t>
            </a:r>
            <a:r>
              <a:rPr sz="2800" spc="-15" dirty="0">
                <a:latin typeface="Calibri"/>
                <a:cs typeface="Calibri"/>
              </a:rPr>
              <a:t>rbi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(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ne</a:t>
            </a:r>
            <a:r>
              <a:rPr sz="2800" spc="-10" dirty="0">
                <a:latin typeface="Calibri"/>
                <a:cs typeface="Calibri"/>
              </a:rPr>
              <a:t>lasti</a:t>
            </a:r>
            <a:r>
              <a:rPr sz="2800" spc="-5" dirty="0">
                <a:latin typeface="Calibri"/>
                <a:cs typeface="Calibri"/>
              </a:rPr>
              <a:t>c</a:t>
            </a:r>
            <a:r>
              <a:rPr sz="2800" spc="-10" dirty="0">
                <a:latin typeface="Calibri"/>
                <a:cs typeface="Calibri"/>
              </a:rPr>
              <a:t>)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co</a:t>
            </a:r>
            <a:r>
              <a:rPr sz="2800" spc="-5" dirty="0">
                <a:latin typeface="Calibri"/>
                <a:cs typeface="Calibri"/>
              </a:rPr>
              <a:t>l</a:t>
            </a:r>
            <a:r>
              <a:rPr sz="2800" dirty="0">
                <a:latin typeface="Calibri"/>
                <a:cs typeface="Calibri"/>
              </a:rPr>
              <a:t>li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3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s,</a:t>
            </a:r>
            <a:endParaRPr sz="2800">
              <a:latin typeface="Calibri"/>
              <a:cs typeface="Calibri"/>
            </a:endParaRPr>
          </a:p>
          <a:p>
            <a:pPr marL="499109" lvl="1" indent="-257810">
              <a:lnSpc>
                <a:spcPct val="100000"/>
              </a:lnSpc>
              <a:spcBef>
                <a:spcPts val="910"/>
              </a:spcBef>
              <a:buFont typeface="Calibri"/>
              <a:buChar char="*"/>
              <a:tabLst>
                <a:tab pos="499109" algn="l"/>
              </a:tabLst>
            </a:pPr>
            <a:r>
              <a:rPr sz="2800" spc="-20" dirty="0">
                <a:latin typeface="Calibri"/>
                <a:cs typeface="Calibri"/>
              </a:rPr>
              <a:t>phas</a:t>
            </a:r>
            <a:r>
              <a:rPr sz="2800" spc="-5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-pert</a:t>
            </a:r>
            <a:r>
              <a:rPr sz="2800" spc="-5" dirty="0">
                <a:latin typeface="Calibri"/>
                <a:cs typeface="Calibri"/>
              </a:rPr>
              <a:t>u</a:t>
            </a:r>
            <a:r>
              <a:rPr sz="2800" spc="-15" dirty="0">
                <a:latin typeface="Calibri"/>
                <a:cs typeface="Calibri"/>
              </a:rPr>
              <a:t>rb</a:t>
            </a:r>
            <a:r>
              <a:rPr sz="2800" spc="-20" dirty="0">
                <a:latin typeface="Calibri"/>
                <a:cs typeface="Calibri"/>
              </a:rPr>
              <a:t>in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(</a:t>
            </a:r>
            <a:r>
              <a:rPr sz="2800" spc="-15" dirty="0">
                <a:latin typeface="Calibri"/>
                <a:cs typeface="Calibri"/>
              </a:rPr>
              <a:t>el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st</a:t>
            </a:r>
            <a:r>
              <a:rPr sz="2800" spc="-10" dirty="0">
                <a:latin typeface="Calibri"/>
                <a:cs typeface="Calibri"/>
              </a:rPr>
              <a:t>ic)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col</a:t>
            </a:r>
            <a:r>
              <a:rPr sz="2800" dirty="0">
                <a:latin typeface="Calibri"/>
                <a:cs typeface="Calibri"/>
              </a:rPr>
              <a:t>li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5" dirty="0">
                <a:latin typeface="Calibri"/>
                <a:cs typeface="Calibri"/>
              </a:rPr>
              <a:t>io</a:t>
            </a:r>
            <a:r>
              <a:rPr sz="2800" spc="-20" dirty="0">
                <a:latin typeface="Calibri"/>
                <a:cs typeface="Calibri"/>
              </a:rPr>
              <a:t>ns</a:t>
            </a:r>
            <a:r>
              <a:rPr sz="2800" spc="-10" dirty="0">
                <a:latin typeface="Calibri"/>
                <a:cs typeface="Calibri"/>
              </a:rPr>
              <a:t>,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and</a:t>
            </a:r>
            <a:endParaRPr sz="2800">
              <a:latin typeface="Calibri"/>
              <a:cs typeface="Calibri"/>
            </a:endParaRPr>
          </a:p>
          <a:p>
            <a:pPr marL="499109" lvl="1" indent="-257810">
              <a:lnSpc>
                <a:spcPct val="100000"/>
              </a:lnSpc>
              <a:spcBef>
                <a:spcPts val="915"/>
              </a:spcBef>
              <a:buFont typeface="Calibri"/>
              <a:buChar char="*"/>
              <a:tabLst>
                <a:tab pos="499109" algn="l"/>
              </a:tabLst>
            </a:pPr>
            <a:r>
              <a:rPr sz="2800" spc="-15" dirty="0">
                <a:latin typeface="Calibri"/>
                <a:cs typeface="Calibri"/>
              </a:rPr>
              <a:t>vel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spc="-5" dirty="0">
                <a:latin typeface="Calibri"/>
                <a:cs typeface="Calibri"/>
              </a:rPr>
              <a:t>y</a:t>
            </a:r>
            <a:r>
              <a:rPr sz="2800" spc="-15" dirty="0">
                <a:latin typeface="Calibri"/>
                <a:cs typeface="Calibri"/>
              </a:rPr>
              <a:t>-chang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spc="5" dirty="0">
                <a:latin typeface="Calibri"/>
                <a:cs typeface="Calibri"/>
              </a:rPr>
              <a:t>l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on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that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redistr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but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mole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20" dirty="0">
                <a:latin typeface="Calibri"/>
                <a:cs typeface="Calibri"/>
              </a:rPr>
              <a:t>u</a:t>
            </a:r>
            <a:r>
              <a:rPr sz="2800" spc="-10" dirty="0">
                <a:latin typeface="Calibri"/>
                <a:cs typeface="Calibri"/>
              </a:rPr>
              <a:t>lar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velocities.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5873" rIns="0" bIns="0" rtlCol="0">
            <a:spAutoFit/>
          </a:bodyPr>
          <a:lstStyle/>
          <a:p>
            <a:pPr marL="2603500">
              <a:lnSpc>
                <a:spcPct val="100000"/>
              </a:lnSpc>
            </a:pPr>
            <a:r>
              <a:rPr sz="3000" u="heavy" spc="-15" dirty="0">
                <a:solidFill>
                  <a:srgbClr val="FF0000"/>
                </a:solidFill>
              </a:rPr>
              <a:t>Intera</a:t>
            </a:r>
            <a:r>
              <a:rPr sz="3000" u="heavy" spc="-20" dirty="0">
                <a:solidFill>
                  <a:srgbClr val="FF0000"/>
                </a:solidFill>
              </a:rPr>
              <a:t>c</a:t>
            </a:r>
            <a:r>
              <a:rPr sz="3000" u="heavy" spc="-10" dirty="0">
                <a:solidFill>
                  <a:srgbClr val="FF0000"/>
                </a:solidFill>
              </a:rPr>
              <a:t>ti</a:t>
            </a:r>
            <a:r>
              <a:rPr sz="3000" u="heavy" spc="-30" dirty="0">
                <a:solidFill>
                  <a:srgbClr val="FF0000"/>
                </a:solidFill>
              </a:rPr>
              <a:t>o</a:t>
            </a:r>
            <a:r>
              <a:rPr sz="3000" u="heavy" spc="-20" dirty="0">
                <a:solidFill>
                  <a:srgbClr val="FF0000"/>
                </a:solidFill>
              </a:rPr>
              <a:t>n</a:t>
            </a:r>
            <a:r>
              <a:rPr sz="3000" u="heavy" dirty="0">
                <a:solidFill>
                  <a:srgbClr val="FF0000"/>
                </a:solidFill>
              </a:rPr>
              <a:t> </a:t>
            </a:r>
            <a:r>
              <a:rPr sz="3000" u="heavy" spc="-5" dirty="0">
                <a:solidFill>
                  <a:srgbClr val="FF0000"/>
                </a:solidFill>
              </a:rPr>
              <a:t>Time</a:t>
            </a:r>
            <a:r>
              <a:rPr sz="3000" u="heavy" dirty="0">
                <a:solidFill>
                  <a:srgbClr val="FF0000"/>
                </a:solidFill>
              </a:rPr>
              <a:t> </a:t>
            </a:r>
            <a:r>
              <a:rPr sz="3000" u="heavy" spc="-20" dirty="0">
                <a:solidFill>
                  <a:srgbClr val="FF0000"/>
                </a:solidFill>
              </a:rPr>
              <a:t>with</a:t>
            </a:r>
            <a:r>
              <a:rPr sz="3000" u="heavy" spc="5" dirty="0">
                <a:solidFill>
                  <a:srgbClr val="FF0000"/>
                </a:solidFill>
              </a:rPr>
              <a:t> </a:t>
            </a:r>
            <a:r>
              <a:rPr sz="3000" u="heavy" dirty="0">
                <a:solidFill>
                  <a:srgbClr val="FF0000"/>
                </a:solidFill>
              </a:rPr>
              <a:t>Laser</a:t>
            </a:r>
            <a:r>
              <a:rPr sz="3000" u="heavy" spc="-10" dirty="0">
                <a:solidFill>
                  <a:srgbClr val="FF0000"/>
                </a:solidFill>
              </a:rPr>
              <a:t> </a:t>
            </a:r>
            <a:r>
              <a:rPr sz="3000" u="heavy" spc="-15" dirty="0">
                <a:solidFill>
                  <a:srgbClr val="FF0000"/>
                </a:solidFill>
              </a:rPr>
              <a:t>F</a:t>
            </a:r>
            <a:r>
              <a:rPr sz="3000" u="heavy" spc="-25" dirty="0">
                <a:solidFill>
                  <a:srgbClr val="FF0000"/>
                </a:solidFill>
              </a:rPr>
              <a:t>i</a:t>
            </a:r>
            <a:r>
              <a:rPr sz="3000" u="heavy" spc="-20" dirty="0">
                <a:solidFill>
                  <a:srgbClr val="FF0000"/>
                </a:solidFill>
              </a:rPr>
              <a:t>eld</a:t>
            </a:r>
            <a:endParaRPr sz="3000"/>
          </a:p>
        </p:txBody>
      </p:sp>
      <p:sp>
        <p:nvSpPr>
          <p:cNvPr id="3" name="object 3"/>
          <p:cNvSpPr txBox="1"/>
          <p:nvPr/>
        </p:nvSpPr>
        <p:spPr>
          <a:xfrm>
            <a:off x="5158871" y="1880304"/>
            <a:ext cx="793750" cy="4387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514984" algn="l"/>
              </a:tabLst>
            </a:pPr>
            <a:r>
              <a:rPr sz="2800" spc="-30" dirty="0">
                <a:latin typeface="Cambria Math"/>
                <a:cs typeface="Cambria Math"/>
              </a:rPr>
              <a:t>𝜏</a:t>
            </a:r>
            <a:r>
              <a:rPr sz="3000" spc="-44" baseline="-16666" dirty="0">
                <a:latin typeface="Calibri"/>
                <a:cs typeface="Calibri"/>
              </a:rPr>
              <a:t>c	</a:t>
            </a:r>
            <a:r>
              <a:rPr sz="2800" spc="-25" dirty="0">
                <a:latin typeface="Cambria Math"/>
                <a:cs typeface="Cambria Math"/>
              </a:rPr>
              <a:t>=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144900" y="1610174"/>
            <a:ext cx="800735" cy="4387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200" spc="-44" baseline="11904" dirty="0">
                <a:latin typeface="Cambria Math"/>
                <a:cs typeface="Cambria Math"/>
              </a:rPr>
              <a:t>𝐿</a:t>
            </a:r>
            <a:r>
              <a:rPr sz="2000" spc="-30" dirty="0">
                <a:latin typeface="Calibri"/>
                <a:cs typeface="Calibri"/>
              </a:rPr>
              <a:t>beam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437769" y="2119572"/>
            <a:ext cx="21907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30" dirty="0">
                <a:latin typeface="Cambria Math"/>
                <a:cs typeface="Cambria Math"/>
              </a:rPr>
              <a:t>𝑣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450451" y="2167006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215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157600" y="2067946"/>
            <a:ext cx="788670" cy="0"/>
          </a:xfrm>
          <a:custGeom>
            <a:avLst/>
            <a:gdLst/>
            <a:ahLst/>
            <a:cxnLst/>
            <a:rect l="l" t="t" r="r" b="b"/>
            <a:pathLst>
              <a:path w="788670">
                <a:moveTo>
                  <a:pt x="0" y="0"/>
                </a:moveTo>
                <a:lnTo>
                  <a:pt x="788218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6934586" y="1880304"/>
            <a:ext cx="9842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10" dirty="0">
                <a:latin typeface="Cambria Math"/>
                <a:cs typeface="Cambria Math"/>
              </a:rPr>
              <a:t>,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914400" y="4386203"/>
            <a:ext cx="6583045" cy="0"/>
          </a:xfrm>
          <a:custGeom>
            <a:avLst/>
            <a:gdLst/>
            <a:ahLst/>
            <a:cxnLst/>
            <a:rect l="l" t="t" r="r" b="b"/>
            <a:pathLst>
              <a:path w="6583045">
                <a:moveTo>
                  <a:pt x="0" y="0"/>
                </a:moveTo>
                <a:lnTo>
                  <a:pt x="6583039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901700" y="2632849"/>
            <a:ext cx="8650605" cy="300595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69900" indent="-228600">
              <a:lnSpc>
                <a:spcPct val="100000"/>
              </a:lnSpc>
              <a:buFont typeface="Symbol"/>
              <a:buChar char=""/>
              <a:tabLst>
                <a:tab pos="470534" algn="l"/>
              </a:tabLst>
            </a:pPr>
            <a:r>
              <a:rPr sz="2800" spc="-30" dirty="0">
                <a:latin typeface="Cambria Math"/>
                <a:cs typeface="Cambria Math"/>
              </a:rPr>
              <a:t>𝐿</a:t>
            </a:r>
            <a:r>
              <a:rPr sz="3000" baseline="-16666" dirty="0">
                <a:latin typeface="Calibri"/>
                <a:cs typeface="Calibri"/>
              </a:rPr>
              <a:t>beam </a:t>
            </a:r>
            <a:r>
              <a:rPr sz="3000" spc="-247" baseline="-16666" dirty="0">
                <a:latin typeface="Calibri"/>
                <a:cs typeface="Calibri"/>
              </a:rPr>
              <a:t> </a:t>
            </a:r>
            <a:r>
              <a:rPr sz="2800" spc="-30" dirty="0">
                <a:latin typeface="Calibri"/>
                <a:cs typeface="Calibri"/>
              </a:rPr>
              <a:t>—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Effect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ve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ength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f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Calibri"/>
                <a:cs typeface="Calibri"/>
              </a:rPr>
              <a:t>i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5" dirty="0">
                <a:latin typeface="Calibri"/>
                <a:cs typeface="Calibri"/>
              </a:rPr>
              <a:t>l</a:t>
            </a:r>
            <a:r>
              <a:rPr sz="2800" spc="-25" dirty="0">
                <a:latin typeface="Calibri"/>
                <a:cs typeface="Calibri"/>
              </a:rPr>
              <a:t>um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nate</a:t>
            </a:r>
            <a:r>
              <a:rPr sz="2800" spc="-15" dirty="0">
                <a:latin typeface="Calibri"/>
                <a:cs typeface="Calibri"/>
              </a:rPr>
              <a:t>d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regi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libri"/>
                <a:cs typeface="Calibri"/>
              </a:rPr>
              <a:t>(</a:t>
            </a:r>
            <a:r>
              <a:rPr sz="2800" spc="-15" dirty="0">
                <a:latin typeface="Calibri"/>
                <a:cs typeface="Calibri"/>
              </a:rPr>
              <a:t>m).</a:t>
            </a:r>
            <a:endParaRPr sz="2800" dirty="0">
              <a:latin typeface="Calibri"/>
              <a:cs typeface="Calibri"/>
            </a:endParaRPr>
          </a:p>
          <a:p>
            <a:pPr marL="4143375">
              <a:lnSpc>
                <a:spcPct val="100000"/>
              </a:lnSpc>
              <a:spcBef>
                <a:spcPts val="1805"/>
              </a:spcBef>
            </a:pPr>
            <a:r>
              <a:rPr sz="3000" b="1" u="heavy" spc="-25" dirty="0">
                <a:solidFill>
                  <a:srgbClr val="FF0000"/>
                </a:solidFill>
                <a:latin typeface="Calibri"/>
                <a:cs typeface="Calibri"/>
              </a:rPr>
              <a:t>Two</a:t>
            </a:r>
            <a:r>
              <a:rPr sz="3000" b="1" u="heavy" dirty="0">
                <a:solidFill>
                  <a:srgbClr val="FF0000"/>
                </a:solidFill>
                <a:latin typeface="Calibri"/>
                <a:cs typeface="Calibri"/>
              </a:rPr>
              <a:t> Re</a:t>
            </a:r>
            <a:r>
              <a:rPr sz="3000" b="1" u="heavy" spc="5" dirty="0">
                <a:solidFill>
                  <a:srgbClr val="FF0000"/>
                </a:solidFill>
                <a:latin typeface="Calibri"/>
                <a:cs typeface="Calibri"/>
              </a:rPr>
              <a:t>g</a:t>
            </a:r>
            <a:r>
              <a:rPr sz="3000" b="1" u="heavy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m</a:t>
            </a:r>
            <a:r>
              <a:rPr sz="3000" b="1" u="heavy" spc="-5" dirty="0">
                <a:solidFill>
                  <a:srgbClr val="FF0000"/>
                </a:solidFill>
                <a:latin typeface="Calibri"/>
                <a:cs typeface="Calibri"/>
              </a:rPr>
              <a:t>es</a:t>
            </a:r>
            <a:endParaRPr sz="3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880"/>
              </a:spcBef>
            </a:pPr>
            <a:r>
              <a:rPr sz="2800" b="1" spc="-20" dirty="0">
                <a:latin typeface="Calibri"/>
                <a:cs typeface="Calibri"/>
              </a:rPr>
              <a:t>1</a:t>
            </a:r>
            <a:r>
              <a:rPr sz="2800" b="1" spc="-10" dirty="0">
                <a:latin typeface="Calibri"/>
                <a:cs typeface="Calibri"/>
              </a:rPr>
              <a:t>.</a:t>
            </a:r>
            <a:r>
              <a:rPr sz="2800" b="1" spc="-65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𝑻</a:t>
            </a:r>
            <a:r>
              <a:rPr sz="2800" spc="17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&gt;</a:t>
            </a:r>
            <a:r>
              <a:rPr sz="2800" spc="155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𝝉</a:t>
            </a:r>
            <a:r>
              <a:rPr sz="3000" b="1" baseline="-16666" dirty="0">
                <a:latin typeface="Calibri"/>
                <a:cs typeface="Calibri"/>
              </a:rPr>
              <a:t>c </a:t>
            </a:r>
            <a:r>
              <a:rPr sz="3000" b="1" spc="-240" baseline="-16666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(Collisions</a:t>
            </a:r>
            <a:r>
              <a:rPr sz="2800" b="1" spc="-90" dirty="0">
                <a:latin typeface="Times New Roman"/>
                <a:cs typeface="Times New Roman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Ra</a:t>
            </a:r>
            <a:r>
              <a:rPr sz="2800" b="1" dirty="0">
                <a:latin typeface="Calibri"/>
                <a:cs typeface="Calibri"/>
              </a:rPr>
              <a:t>r</a:t>
            </a:r>
            <a:r>
              <a:rPr sz="2800" b="1" spc="-15" dirty="0">
                <a:latin typeface="Calibri"/>
                <a:cs typeface="Calibri"/>
              </a:rPr>
              <a:t>e</a:t>
            </a:r>
            <a:r>
              <a:rPr sz="2800" b="1" spc="-70" dirty="0">
                <a:latin typeface="Times New Roman"/>
                <a:cs typeface="Times New Roman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Durin</a:t>
            </a:r>
            <a:r>
              <a:rPr sz="2800" b="1" spc="-15" dirty="0">
                <a:latin typeface="Calibri"/>
                <a:cs typeface="Calibri"/>
              </a:rPr>
              <a:t>g</a:t>
            </a:r>
            <a:r>
              <a:rPr sz="2800" b="1" spc="-50" dirty="0">
                <a:latin typeface="Times New Roman"/>
                <a:cs typeface="Times New Roman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In</a:t>
            </a:r>
            <a:r>
              <a:rPr sz="2800" b="1" spc="-5" dirty="0">
                <a:latin typeface="Calibri"/>
                <a:cs typeface="Calibri"/>
              </a:rPr>
              <a:t>t</a:t>
            </a:r>
            <a:r>
              <a:rPr sz="2800" b="1" spc="-20" dirty="0">
                <a:latin typeface="Calibri"/>
                <a:cs typeface="Calibri"/>
              </a:rPr>
              <a:t>erac</a:t>
            </a:r>
            <a:r>
              <a:rPr sz="2800" b="1" spc="-5" dirty="0">
                <a:latin typeface="Calibri"/>
                <a:cs typeface="Calibri"/>
              </a:rPr>
              <a:t>t</a:t>
            </a:r>
            <a:r>
              <a:rPr sz="2800" b="1" spc="-15" dirty="0">
                <a:latin typeface="Calibri"/>
                <a:cs typeface="Calibri"/>
              </a:rPr>
              <a:t>io</a:t>
            </a:r>
            <a:r>
              <a:rPr sz="2800" b="1" spc="-25" dirty="0">
                <a:latin typeface="Calibri"/>
                <a:cs typeface="Calibri"/>
              </a:rPr>
              <a:t>n</a:t>
            </a:r>
            <a:r>
              <a:rPr sz="2800" b="1" spc="-10" dirty="0">
                <a:latin typeface="Calibri"/>
                <a:cs typeface="Calibri"/>
              </a:rPr>
              <a:t>)</a:t>
            </a:r>
            <a:endParaRPr sz="2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814"/>
              </a:spcBef>
              <a:tabLst>
                <a:tab pos="1480820" algn="l"/>
                <a:tab pos="2719705" algn="l"/>
                <a:tab pos="4239260" algn="l"/>
                <a:tab pos="5614670" algn="l"/>
                <a:tab pos="6644005" algn="l"/>
                <a:tab pos="7239634" algn="l"/>
              </a:tabLst>
            </a:pPr>
            <a:r>
              <a:rPr sz="2800" i="1" spc="-15" dirty="0">
                <a:latin typeface="Calibri"/>
                <a:cs typeface="Calibri"/>
              </a:rPr>
              <a:t>Min</a:t>
            </a:r>
            <a:r>
              <a:rPr sz="2800" i="1" dirty="0">
                <a:latin typeface="Calibri"/>
                <a:cs typeface="Calibri"/>
              </a:rPr>
              <a:t>i</a:t>
            </a:r>
            <a:r>
              <a:rPr sz="2800" i="1" spc="-15" dirty="0">
                <a:latin typeface="Calibri"/>
                <a:cs typeface="Calibri"/>
              </a:rPr>
              <a:t>mal</a:t>
            </a:r>
            <a:r>
              <a:rPr sz="2800" i="1" dirty="0">
                <a:latin typeface="Calibri"/>
                <a:cs typeface="Calibri"/>
              </a:rPr>
              <a:t>	</a:t>
            </a:r>
            <a:r>
              <a:rPr sz="2800" i="1" spc="-15" dirty="0">
                <a:latin typeface="Calibri"/>
                <a:cs typeface="Calibri"/>
              </a:rPr>
              <a:t>mixi</a:t>
            </a:r>
            <a:r>
              <a:rPr sz="2800" i="1" spc="-10" dirty="0">
                <a:latin typeface="Calibri"/>
                <a:cs typeface="Calibri"/>
              </a:rPr>
              <a:t>n</a:t>
            </a:r>
            <a:r>
              <a:rPr sz="2800" i="1" spc="-15" dirty="0">
                <a:latin typeface="Calibri"/>
                <a:cs typeface="Calibri"/>
              </a:rPr>
              <a:t>g</a:t>
            </a:r>
            <a:r>
              <a:rPr sz="2800" i="1" dirty="0">
                <a:latin typeface="Calibri"/>
                <a:cs typeface="Calibri"/>
              </a:rPr>
              <a:t>	</a:t>
            </a:r>
            <a:r>
              <a:rPr sz="2800" i="1" spc="-25" dirty="0">
                <a:latin typeface="Calibri"/>
                <a:cs typeface="Calibri"/>
              </a:rPr>
              <a:t>b</a:t>
            </a:r>
            <a:r>
              <a:rPr sz="2800" i="1" spc="-15" dirty="0">
                <a:latin typeface="Calibri"/>
                <a:cs typeface="Calibri"/>
              </a:rPr>
              <a:t>etwe</a:t>
            </a:r>
            <a:r>
              <a:rPr sz="2800" i="1" spc="-25" dirty="0">
                <a:latin typeface="Calibri"/>
                <a:cs typeface="Calibri"/>
              </a:rPr>
              <a:t>e</a:t>
            </a:r>
            <a:r>
              <a:rPr sz="2800" i="1" spc="-15" dirty="0">
                <a:latin typeface="Calibri"/>
                <a:cs typeface="Calibri"/>
              </a:rPr>
              <a:t>n</a:t>
            </a:r>
            <a:r>
              <a:rPr sz="2800" i="1" dirty="0">
                <a:latin typeface="Calibri"/>
                <a:cs typeface="Calibri"/>
              </a:rPr>
              <a:t>	</a:t>
            </a:r>
            <a:r>
              <a:rPr sz="2800" i="1" spc="-5" dirty="0">
                <a:latin typeface="Calibri"/>
                <a:cs typeface="Calibri"/>
              </a:rPr>
              <a:t>v</a:t>
            </a:r>
            <a:r>
              <a:rPr sz="2800" i="1" spc="-15" dirty="0">
                <a:latin typeface="Calibri"/>
                <a:cs typeface="Calibri"/>
              </a:rPr>
              <a:t>eloc</a:t>
            </a:r>
            <a:r>
              <a:rPr sz="2800" i="1" dirty="0">
                <a:latin typeface="Calibri"/>
                <a:cs typeface="Calibri"/>
              </a:rPr>
              <a:t>i</a:t>
            </a:r>
            <a:r>
              <a:rPr sz="2800" i="1" spc="-15" dirty="0">
                <a:latin typeface="Calibri"/>
                <a:cs typeface="Calibri"/>
              </a:rPr>
              <a:t>ty</a:t>
            </a:r>
            <a:r>
              <a:rPr sz="2800" i="1" dirty="0">
                <a:latin typeface="Calibri"/>
                <a:cs typeface="Calibri"/>
              </a:rPr>
              <a:t>	</a:t>
            </a:r>
            <a:r>
              <a:rPr sz="2800" i="1" spc="-10" dirty="0">
                <a:latin typeface="Calibri"/>
                <a:cs typeface="Calibri"/>
              </a:rPr>
              <a:t>sl</a:t>
            </a:r>
            <a:r>
              <a:rPr sz="2800" i="1" spc="-20" dirty="0">
                <a:latin typeface="Calibri"/>
                <a:cs typeface="Calibri"/>
              </a:rPr>
              <a:t>i</a:t>
            </a:r>
            <a:r>
              <a:rPr sz="2800" i="1" spc="-15" dirty="0">
                <a:latin typeface="Calibri"/>
                <a:cs typeface="Calibri"/>
              </a:rPr>
              <a:t>ces</a:t>
            </a:r>
            <a:r>
              <a:rPr sz="2800" i="1" dirty="0">
                <a:latin typeface="Calibri"/>
                <a:cs typeface="Calibri"/>
              </a:rPr>
              <a:t>	</a:t>
            </a:r>
            <a:r>
              <a:rPr sz="2800" i="1" spc="-30" dirty="0">
                <a:latin typeface="Calibri"/>
                <a:cs typeface="Calibri"/>
              </a:rPr>
              <a:t>→</a:t>
            </a:r>
            <a:r>
              <a:rPr sz="2800" i="1" dirty="0">
                <a:latin typeface="Calibri"/>
                <a:cs typeface="Calibri"/>
              </a:rPr>
              <a:t>	</a:t>
            </a:r>
            <a:r>
              <a:rPr sz="2800" i="1" spc="-25" dirty="0">
                <a:latin typeface="Calibri"/>
                <a:cs typeface="Calibri"/>
              </a:rPr>
              <a:t>n</a:t>
            </a:r>
            <a:r>
              <a:rPr sz="2800" i="1" spc="-15" dirty="0">
                <a:latin typeface="Calibri"/>
                <a:cs typeface="Calibri"/>
              </a:rPr>
              <a:t>egli</a:t>
            </a:r>
            <a:r>
              <a:rPr sz="2800" i="1" spc="-10" dirty="0">
                <a:latin typeface="Calibri"/>
                <a:cs typeface="Calibri"/>
              </a:rPr>
              <a:t>g</a:t>
            </a:r>
            <a:r>
              <a:rPr sz="2800" i="1" spc="-15" dirty="0">
                <a:latin typeface="Calibri"/>
                <a:cs typeface="Calibri"/>
              </a:rPr>
              <a:t>ib</a:t>
            </a:r>
            <a:r>
              <a:rPr sz="2800" i="1" dirty="0">
                <a:latin typeface="Calibri"/>
                <a:cs typeface="Calibri"/>
              </a:rPr>
              <a:t>l</a:t>
            </a:r>
            <a:r>
              <a:rPr sz="2800" i="1" spc="-15" dirty="0">
                <a:latin typeface="Calibri"/>
                <a:cs typeface="Calibri"/>
              </a:rPr>
              <a:t>e</a:t>
            </a:r>
            <a:endParaRPr sz="2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10"/>
              </a:spcBef>
            </a:pPr>
            <a:r>
              <a:rPr sz="2800" i="1" spc="-20" dirty="0">
                <a:latin typeface="Calibri"/>
                <a:cs typeface="Calibri"/>
              </a:rPr>
              <a:t>br</a:t>
            </a:r>
            <a:r>
              <a:rPr sz="2800" i="1" spc="-10" dirty="0">
                <a:latin typeface="Calibri"/>
                <a:cs typeface="Calibri"/>
              </a:rPr>
              <a:t>o</a:t>
            </a:r>
            <a:r>
              <a:rPr sz="2800" i="1" spc="-20" dirty="0">
                <a:latin typeface="Calibri"/>
                <a:cs typeface="Calibri"/>
              </a:rPr>
              <a:t>aden</a:t>
            </a:r>
            <a:r>
              <a:rPr sz="2800" i="1" spc="-5" dirty="0">
                <a:latin typeface="Calibri"/>
                <a:cs typeface="Calibri"/>
              </a:rPr>
              <a:t>i</a:t>
            </a:r>
            <a:r>
              <a:rPr sz="2800" i="1" spc="-20" dirty="0">
                <a:latin typeface="Calibri"/>
                <a:cs typeface="Calibri"/>
              </a:rPr>
              <a:t>ng.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797098" y="4716397"/>
            <a:ext cx="148526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i="1" spc="-15" dirty="0">
                <a:latin typeface="Calibri"/>
                <a:cs typeface="Calibri"/>
              </a:rPr>
              <a:t>ad</a:t>
            </a:r>
            <a:r>
              <a:rPr sz="2800" i="1" spc="-10" dirty="0">
                <a:latin typeface="Calibri"/>
                <a:cs typeface="Calibri"/>
              </a:rPr>
              <a:t>dit</a:t>
            </a:r>
            <a:r>
              <a:rPr sz="2800" i="1" spc="-5" dirty="0">
                <a:latin typeface="Calibri"/>
                <a:cs typeface="Calibri"/>
              </a:rPr>
              <a:t>i</a:t>
            </a:r>
            <a:r>
              <a:rPr sz="2800" i="1" spc="-15" dirty="0">
                <a:latin typeface="Calibri"/>
                <a:cs typeface="Calibri"/>
              </a:rPr>
              <a:t>o</a:t>
            </a:r>
            <a:r>
              <a:rPr sz="2800" i="1" spc="-10" dirty="0">
                <a:latin typeface="Calibri"/>
                <a:cs typeface="Calibri"/>
              </a:rPr>
              <a:t>n</a:t>
            </a:r>
            <a:r>
              <a:rPr sz="2800" i="1" spc="-25" dirty="0">
                <a:latin typeface="Calibri"/>
                <a:cs typeface="Calibri"/>
              </a:rPr>
              <a:t>a</a:t>
            </a:r>
            <a:r>
              <a:rPr sz="2800" i="1" spc="-10" dirty="0">
                <a:latin typeface="Calibri"/>
                <a:cs typeface="Calibri"/>
              </a:rPr>
              <a:t>l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14400" y="1299453"/>
            <a:ext cx="4514850" cy="0"/>
          </a:xfrm>
          <a:custGeom>
            <a:avLst/>
            <a:gdLst/>
            <a:ahLst/>
            <a:cxnLst/>
            <a:rect l="l" t="t" r="r" b="b"/>
            <a:pathLst>
              <a:path w="4514850">
                <a:moveTo>
                  <a:pt x="0" y="0"/>
                </a:moveTo>
                <a:lnTo>
                  <a:pt x="4514727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901700" y="963998"/>
            <a:ext cx="10385425" cy="22472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b="1" spc="-20" dirty="0">
                <a:latin typeface="Calibri"/>
                <a:cs typeface="Calibri"/>
              </a:rPr>
              <a:t>2</a:t>
            </a:r>
            <a:r>
              <a:rPr sz="2800" b="1" spc="-10" dirty="0">
                <a:latin typeface="Calibri"/>
                <a:cs typeface="Calibri"/>
              </a:rPr>
              <a:t>.</a:t>
            </a:r>
            <a:r>
              <a:rPr sz="2800" b="1" spc="-65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𝑻</a:t>
            </a:r>
            <a:r>
              <a:rPr sz="2800" spc="17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≪</a:t>
            </a:r>
            <a:r>
              <a:rPr sz="2800" spc="155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𝝉</a:t>
            </a:r>
            <a:r>
              <a:rPr sz="3000" b="1" baseline="-16666" dirty="0">
                <a:latin typeface="Calibri"/>
                <a:cs typeface="Calibri"/>
              </a:rPr>
              <a:t>c </a:t>
            </a:r>
            <a:r>
              <a:rPr sz="3000" b="1" spc="-240" baseline="-16666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(Freq</a:t>
            </a:r>
            <a:r>
              <a:rPr sz="2800" b="1" spc="-10" dirty="0">
                <a:latin typeface="Calibri"/>
                <a:cs typeface="Calibri"/>
              </a:rPr>
              <a:t>u</a:t>
            </a:r>
            <a:r>
              <a:rPr sz="2800" b="1" spc="-20" dirty="0">
                <a:latin typeface="Calibri"/>
                <a:cs typeface="Calibri"/>
              </a:rPr>
              <a:t>en</a:t>
            </a:r>
            <a:r>
              <a:rPr sz="2800" b="1" spc="-10" dirty="0">
                <a:latin typeface="Calibri"/>
                <a:cs typeface="Calibri"/>
              </a:rPr>
              <a:t>t</a:t>
            </a:r>
            <a:r>
              <a:rPr sz="2800" b="1" spc="-65" dirty="0">
                <a:latin typeface="Times New Roman"/>
                <a:cs typeface="Times New Roman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Collis</a:t>
            </a:r>
            <a:r>
              <a:rPr sz="2800" b="1" spc="5" dirty="0">
                <a:latin typeface="Calibri"/>
                <a:cs typeface="Calibri"/>
              </a:rPr>
              <a:t>i</a:t>
            </a:r>
            <a:r>
              <a:rPr sz="2800" b="1" spc="-15" dirty="0">
                <a:latin typeface="Calibri"/>
                <a:cs typeface="Calibri"/>
              </a:rPr>
              <a:t>ons)</a:t>
            </a:r>
            <a:endParaRPr sz="2800">
              <a:latin typeface="Calibri"/>
              <a:cs typeface="Calibri"/>
            </a:endParaRPr>
          </a:p>
          <a:p>
            <a:pPr marL="12700" marR="5080" indent="-635">
              <a:lnSpc>
                <a:spcPct val="127200"/>
              </a:lnSpc>
              <a:spcBef>
                <a:spcPts val="894"/>
              </a:spcBef>
              <a:tabLst>
                <a:tab pos="935355" algn="l"/>
                <a:tab pos="1550670" algn="l"/>
                <a:tab pos="3649979" algn="l"/>
                <a:tab pos="5338445" algn="l"/>
                <a:tab pos="6714490" algn="l"/>
                <a:tab pos="8335009" algn="l"/>
                <a:tab pos="9130030" algn="l"/>
                <a:tab pos="9599295" algn="l"/>
              </a:tabLst>
            </a:pPr>
            <a:r>
              <a:rPr sz="2800" i="1" spc="-20" dirty="0">
                <a:latin typeface="Calibri"/>
                <a:cs typeface="Calibri"/>
              </a:rPr>
              <a:t>S</a:t>
            </a:r>
            <a:r>
              <a:rPr sz="2800" i="1" spc="-10" dirty="0">
                <a:latin typeface="Calibri"/>
                <a:cs typeface="Calibri"/>
              </a:rPr>
              <a:t>l</a:t>
            </a:r>
            <a:r>
              <a:rPr sz="2800" i="1" dirty="0">
                <a:latin typeface="Calibri"/>
                <a:cs typeface="Calibri"/>
              </a:rPr>
              <a:t>i</a:t>
            </a:r>
            <a:r>
              <a:rPr sz="2800" i="1" spc="-15" dirty="0">
                <a:latin typeface="Calibri"/>
                <a:cs typeface="Calibri"/>
              </a:rPr>
              <a:t>ces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spc="-20" dirty="0">
                <a:latin typeface="Calibri"/>
                <a:cs typeface="Calibri"/>
              </a:rPr>
              <a:t>ge</a:t>
            </a:r>
            <a:r>
              <a:rPr sz="2800" i="1" spc="-10" dirty="0">
                <a:latin typeface="Calibri"/>
                <a:cs typeface="Calibri"/>
              </a:rPr>
              <a:t>t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spc="-15" dirty="0">
                <a:latin typeface="Calibri"/>
                <a:cs typeface="Calibri"/>
              </a:rPr>
              <a:t>re-p</a:t>
            </a:r>
            <a:r>
              <a:rPr sz="2800" i="1" spc="-10" dirty="0">
                <a:latin typeface="Calibri"/>
                <a:cs typeface="Calibri"/>
              </a:rPr>
              <a:t>o</a:t>
            </a:r>
            <a:r>
              <a:rPr sz="2800" i="1" spc="-15" dirty="0">
                <a:latin typeface="Calibri"/>
                <a:cs typeface="Calibri"/>
              </a:rPr>
              <a:t>pu</a:t>
            </a:r>
            <a:r>
              <a:rPr sz="2800" i="1" dirty="0">
                <a:latin typeface="Calibri"/>
                <a:cs typeface="Calibri"/>
              </a:rPr>
              <a:t>l</a:t>
            </a:r>
            <a:r>
              <a:rPr sz="2800" i="1" spc="-15" dirty="0">
                <a:latin typeface="Calibri"/>
                <a:cs typeface="Calibri"/>
              </a:rPr>
              <a:t>ated,</a:t>
            </a:r>
            <a:r>
              <a:rPr sz="2800" i="1" dirty="0">
                <a:latin typeface="Calibri"/>
                <a:cs typeface="Calibri"/>
              </a:rPr>
              <a:t>	</a:t>
            </a:r>
            <a:r>
              <a:rPr sz="2800" i="1" spc="-15" dirty="0">
                <a:latin typeface="Calibri"/>
                <a:cs typeface="Calibri"/>
              </a:rPr>
              <a:t>sh</a:t>
            </a:r>
            <a:r>
              <a:rPr sz="2800" i="1" spc="-5" dirty="0">
                <a:latin typeface="Calibri"/>
                <a:cs typeface="Calibri"/>
              </a:rPr>
              <a:t>o</a:t>
            </a:r>
            <a:r>
              <a:rPr sz="2800" i="1" spc="-15" dirty="0">
                <a:latin typeface="Calibri"/>
                <a:cs typeface="Calibri"/>
              </a:rPr>
              <a:t>rte</a:t>
            </a:r>
            <a:r>
              <a:rPr sz="2800" i="1" spc="-10" dirty="0">
                <a:latin typeface="Calibri"/>
                <a:cs typeface="Calibri"/>
              </a:rPr>
              <a:t>n</a:t>
            </a:r>
            <a:r>
              <a:rPr sz="2800" i="1" spc="-15" dirty="0">
                <a:latin typeface="Calibri"/>
                <a:cs typeface="Calibri"/>
              </a:rPr>
              <a:t>ing</a:t>
            </a:r>
            <a:r>
              <a:rPr sz="2800" i="1" dirty="0">
                <a:latin typeface="Calibri"/>
                <a:cs typeface="Calibri"/>
              </a:rPr>
              <a:t>	</a:t>
            </a:r>
            <a:r>
              <a:rPr sz="2800" i="1" spc="-15" dirty="0">
                <a:latin typeface="Calibri"/>
                <a:cs typeface="Calibri"/>
              </a:rPr>
              <a:t>eff</a:t>
            </a:r>
            <a:r>
              <a:rPr sz="2800" i="1" spc="-30" dirty="0">
                <a:latin typeface="Calibri"/>
                <a:cs typeface="Calibri"/>
              </a:rPr>
              <a:t>e</a:t>
            </a:r>
            <a:r>
              <a:rPr sz="2800" i="1" spc="-5" dirty="0">
                <a:latin typeface="Calibri"/>
                <a:cs typeface="Calibri"/>
              </a:rPr>
              <a:t>c</a:t>
            </a:r>
            <a:r>
              <a:rPr sz="2800" i="1" spc="-15" dirty="0">
                <a:latin typeface="Calibri"/>
                <a:cs typeface="Calibri"/>
              </a:rPr>
              <a:t>tive</a:t>
            </a:r>
            <a:r>
              <a:rPr sz="2800" i="1" dirty="0">
                <a:latin typeface="Calibri"/>
                <a:cs typeface="Calibri"/>
              </a:rPr>
              <a:t>	</a:t>
            </a:r>
            <a:r>
              <a:rPr sz="2800" i="1" spc="-15" dirty="0">
                <a:latin typeface="Calibri"/>
                <a:cs typeface="Calibri"/>
              </a:rPr>
              <a:t>reso</a:t>
            </a:r>
            <a:r>
              <a:rPr sz="2800" i="1" spc="-10" dirty="0">
                <a:latin typeface="Calibri"/>
                <a:cs typeface="Calibri"/>
              </a:rPr>
              <a:t>n</a:t>
            </a:r>
            <a:r>
              <a:rPr sz="2800" i="1" spc="-15" dirty="0">
                <a:latin typeface="Calibri"/>
                <a:cs typeface="Calibri"/>
              </a:rPr>
              <a:t>ance</a:t>
            </a:r>
            <a:r>
              <a:rPr sz="2800" i="1" dirty="0">
                <a:latin typeface="Calibri"/>
                <a:cs typeface="Calibri"/>
              </a:rPr>
              <a:t>	</a:t>
            </a:r>
            <a:r>
              <a:rPr sz="2800" i="1" spc="-15" dirty="0">
                <a:latin typeface="Calibri"/>
                <a:cs typeface="Calibri"/>
              </a:rPr>
              <a:t>time</a:t>
            </a:r>
            <a:r>
              <a:rPr sz="2800" i="1" dirty="0">
                <a:latin typeface="Calibri"/>
                <a:cs typeface="Calibri"/>
              </a:rPr>
              <a:t>	</a:t>
            </a:r>
            <a:r>
              <a:rPr sz="2800" i="1" spc="-30" dirty="0">
                <a:latin typeface="Calibri"/>
                <a:cs typeface="Calibri"/>
              </a:rPr>
              <a:t>→</a:t>
            </a:r>
            <a:r>
              <a:rPr sz="2800" i="1" dirty="0">
                <a:latin typeface="Calibri"/>
                <a:cs typeface="Calibri"/>
              </a:rPr>
              <a:t>	</a:t>
            </a:r>
            <a:r>
              <a:rPr sz="2800" b="1" i="1" spc="-20" dirty="0">
                <a:latin typeface="Calibri"/>
                <a:cs typeface="Calibri"/>
              </a:rPr>
              <a:t>extra</a:t>
            </a:r>
            <a:r>
              <a:rPr sz="2800" b="1" i="1" spc="-15" dirty="0">
                <a:latin typeface="Times New Roman"/>
                <a:cs typeface="Times New Roman"/>
              </a:rPr>
              <a:t> </a:t>
            </a:r>
            <a:r>
              <a:rPr sz="2800" b="1" i="1" spc="-25" dirty="0">
                <a:latin typeface="Calibri"/>
                <a:cs typeface="Calibri"/>
              </a:rPr>
              <a:t>homo</a:t>
            </a:r>
            <a:r>
              <a:rPr sz="2800" b="1" i="1" spc="-5" dirty="0">
                <a:latin typeface="Calibri"/>
                <a:cs typeface="Calibri"/>
              </a:rPr>
              <a:t>g</a:t>
            </a:r>
            <a:r>
              <a:rPr sz="2800" b="1" i="1" spc="-20" dirty="0">
                <a:latin typeface="Calibri"/>
                <a:cs typeface="Calibri"/>
              </a:rPr>
              <a:t>e</a:t>
            </a:r>
            <a:r>
              <a:rPr sz="2800" b="1" i="1" spc="-15" dirty="0">
                <a:latin typeface="Calibri"/>
                <a:cs typeface="Calibri"/>
              </a:rPr>
              <a:t>n</a:t>
            </a:r>
            <a:r>
              <a:rPr sz="2800" b="1" i="1" spc="-20" dirty="0">
                <a:latin typeface="Calibri"/>
                <a:cs typeface="Calibri"/>
              </a:rPr>
              <a:t>eou</a:t>
            </a:r>
            <a:r>
              <a:rPr sz="2800" b="1" i="1" spc="-15" dirty="0">
                <a:latin typeface="Calibri"/>
                <a:cs typeface="Calibri"/>
              </a:rPr>
              <a:t>s</a:t>
            </a:r>
            <a:r>
              <a:rPr sz="2800" b="1" i="1" spc="-70" dirty="0">
                <a:latin typeface="Times New Roman"/>
                <a:cs typeface="Times New Roman"/>
              </a:rPr>
              <a:t> </a:t>
            </a:r>
            <a:r>
              <a:rPr sz="2800" b="1" i="1" spc="-15" dirty="0">
                <a:latin typeface="Calibri"/>
                <a:cs typeface="Calibri"/>
              </a:rPr>
              <a:t>bro</a:t>
            </a:r>
            <a:r>
              <a:rPr sz="2800" b="1" i="1" spc="-10" dirty="0">
                <a:latin typeface="Calibri"/>
                <a:cs typeface="Calibri"/>
              </a:rPr>
              <a:t>a</a:t>
            </a:r>
            <a:r>
              <a:rPr sz="2800" b="1" i="1" spc="-15" dirty="0">
                <a:latin typeface="Calibri"/>
                <a:cs typeface="Calibri"/>
              </a:rPr>
              <a:t>dening</a:t>
            </a:r>
            <a:r>
              <a:rPr sz="2800" b="1" i="1" spc="-55" dirty="0">
                <a:latin typeface="Times New Roman"/>
                <a:cs typeface="Times New Roman"/>
              </a:rPr>
              <a:t> </a:t>
            </a:r>
            <a:r>
              <a:rPr sz="2800" i="1" spc="-20" dirty="0">
                <a:latin typeface="Calibri"/>
                <a:cs typeface="Calibri"/>
              </a:rPr>
              <a:t>o</a:t>
            </a:r>
            <a:r>
              <a:rPr sz="2800" i="1" dirty="0">
                <a:latin typeface="Calibri"/>
                <a:cs typeface="Calibri"/>
              </a:rPr>
              <a:t>b</a:t>
            </a:r>
            <a:r>
              <a:rPr sz="2800" i="1" spc="-20" dirty="0">
                <a:latin typeface="Calibri"/>
                <a:cs typeface="Calibri"/>
              </a:rPr>
              <a:t>served.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810"/>
              </a:spcBef>
            </a:pPr>
            <a:r>
              <a:rPr sz="2800" spc="-15" dirty="0">
                <a:latin typeface="Calibri"/>
                <a:cs typeface="Calibri"/>
              </a:rPr>
              <a:t>---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9622" rIns="0" bIns="0" rtlCol="0">
            <a:spAutoFit/>
          </a:bodyPr>
          <a:lstStyle/>
          <a:p>
            <a:pPr marL="1815464">
              <a:lnSpc>
                <a:spcPct val="100000"/>
              </a:lnSpc>
            </a:pPr>
            <a:r>
              <a:rPr spc="-15" dirty="0"/>
              <a:t>Sl</a:t>
            </a:r>
            <a:r>
              <a:rPr spc="-5" dirty="0"/>
              <a:t>i</a:t>
            </a:r>
            <a:r>
              <a:rPr spc="-20" dirty="0"/>
              <a:t>de</a:t>
            </a:r>
            <a:r>
              <a:rPr spc="-5" dirty="0"/>
              <a:t> </a:t>
            </a:r>
            <a:r>
              <a:rPr spc="-20" dirty="0"/>
              <a:t>1</a:t>
            </a:r>
            <a:r>
              <a:rPr spc="-30" dirty="0"/>
              <a:t>1</a:t>
            </a:r>
            <a:r>
              <a:rPr spc="-15" dirty="0"/>
              <a:t>: Spectroscopic C</a:t>
            </a:r>
            <a:r>
              <a:rPr spc="-20" dirty="0"/>
              <a:t>onsequences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01700" y="1759707"/>
            <a:ext cx="9264015" cy="1012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15" dirty="0">
                <a:latin typeface="Calibri"/>
                <a:cs typeface="Calibri"/>
              </a:rPr>
              <a:t>1.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Dopple</a:t>
            </a:r>
            <a:r>
              <a:rPr sz="2800" b="1" spc="5" dirty="0">
                <a:latin typeface="Calibri"/>
                <a:cs typeface="Calibri"/>
              </a:rPr>
              <a:t>r</a:t>
            </a:r>
            <a:r>
              <a:rPr sz="2800" b="1" spc="-15" dirty="0">
                <a:latin typeface="Calibri"/>
                <a:cs typeface="Calibri"/>
              </a:rPr>
              <a:t>-Limited</a:t>
            </a:r>
            <a:r>
              <a:rPr sz="2800" b="1" spc="-75" dirty="0">
                <a:latin typeface="Times New Roman"/>
                <a:cs typeface="Times New Roman"/>
              </a:rPr>
              <a:t> </a:t>
            </a:r>
            <a:r>
              <a:rPr sz="2800" b="1" spc="5" dirty="0">
                <a:latin typeface="Calibri"/>
                <a:cs typeface="Calibri"/>
              </a:rPr>
              <a:t>(</a:t>
            </a:r>
            <a:r>
              <a:rPr sz="2800" b="1" spc="-20" dirty="0">
                <a:latin typeface="Calibri"/>
                <a:cs typeface="Calibri"/>
              </a:rPr>
              <a:t>Conventi</a:t>
            </a:r>
            <a:r>
              <a:rPr sz="2800" b="1" spc="0" dirty="0">
                <a:latin typeface="Calibri"/>
                <a:cs typeface="Calibri"/>
              </a:rPr>
              <a:t>o</a:t>
            </a:r>
            <a:r>
              <a:rPr sz="2800" b="1" spc="-15" dirty="0">
                <a:latin typeface="Calibri"/>
                <a:cs typeface="Calibri"/>
              </a:rPr>
              <a:t>nal)</a:t>
            </a:r>
            <a:r>
              <a:rPr sz="2800" b="1" spc="-70" dirty="0">
                <a:latin typeface="Times New Roman"/>
                <a:cs typeface="Times New Roman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Spec</a:t>
            </a:r>
            <a:r>
              <a:rPr sz="2800" b="1" dirty="0">
                <a:latin typeface="Calibri"/>
                <a:cs typeface="Calibri"/>
              </a:rPr>
              <a:t>t</a:t>
            </a:r>
            <a:r>
              <a:rPr sz="2800" b="1" spc="-20" dirty="0">
                <a:latin typeface="Calibri"/>
                <a:cs typeface="Calibri"/>
              </a:rPr>
              <a:t>roscopy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810"/>
              </a:spcBef>
              <a:tabLst>
                <a:tab pos="2889885" algn="l"/>
                <a:tab pos="4488180" algn="l"/>
                <a:tab pos="5955030" algn="l"/>
                <a:tab pos="6833870" algn="l"/>
                <a:tab pos="8111490" algn="l"/>
              </a:tabLst>
            </a:pPr>
            <a:r>
              <a:rPr sz="2800" i="1" spc="-20" dirty="0">
                <a:latin typeface="Calibri"/>
                <a:cs typeface="Calibri"/>
              </a:rPr>
              <a:t>Ve</a:t>
            </a:r>
            <a:r>
              <a:rPr sz="2800" i="1" spc="-10" dirty="0">
                <a:latin typeface="Calibri"/>
                <a:cs typeface="Calibri"/>
              </a:rPr>
              <a:t>l</a:t>
            </a:r>
            <a:r>
              <a:rPr sz="2800" i="1" spc="-20" dirty="0">
                <a:latin typeface="Calibri"/>
                <a:cs typeface="Calibri"/>
              </a:rPr>
              <a:t>oc</a:t>
            </a:r>
            <a:r>
              <a:rPr sz="2800" i="1" dirty="0">
                <a:latin typeface="Calibri"/>
                <a:cs typeface="Calibri"/>
              </a:rPr>
              <a:t>i</a:t>
            </a:r>
            <a:r>
              <a:rPr sz="2800" i="1" spc="-15" dirty="0">
                <a:latin typeface="Calibri"/>
                <a:cs typeface="Calibri"/>
              </a:rPr>
              <a:t>ty-</a:t>
            </a:r>
            <a:r>
              <a:rPr sz="2800" i="1" spc="-5" dirty="0">
                <a:latin typeface="Calibri"/>
                <a:cs typeface="Calibri"/>
              </a:rPr>
              <a:t>c</a:t>
            </a:r>
            <a:r>
              <a:rPr sz="2800" i="1" spc="-20" dirty="0">
                <a:latin typeface="Calibri"/>
                <a:cs typeface="Calibri"/>
              </a:rPr>
              <a:t>ha</a:t>
            </a:r>
            <a:r>
              <a:rPr sz="2800" i="1" spc="-10" dirty="0">
                <a:latin typeface="Calibri"/>
                <a:cs typeface="Calibri"/>
              </a:rPr>
              <a:t>n</a:t>
            </a:r>
            <a:r>
              <a:rPr sz="2800" i="1" spc="-20" dirty="0">
                <a:latin typeface="Calibri"/>
                <a:cs typeface="Calibri"/>
              </a:rPr>
              <a:t>g</a:t>
            </a:r>
            <a:r>
              <a:rPr sz="2800" i="1" spc="-10" dirty="0">
                <a:latin typeface="Calibri"/>
                <a:cs typeface="Calibri"/>
              </a:rPr>
              <a:t>in</a:t>
            </a:r>
            <a:r>
              <a:rPr sz="2800" i="1" spc="-15" dirty="0">
                <a:latin typeface="Calibri"/>
                <a:cs typeface="Calibri"/>
              </a:rPr>
              <a:t>g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spc="-15" dirty="0">
                <a:latin typeface="Calibri"/>
                <a:cs typeface="Calibri"/>
              </a:rPr>
              <a:t>co</a:t>
            </a:r>
            <a:r>
              <a:rPr sz="2800" i="1" spc="-5" dirty="0">
                <a:latin typeface="Calibri"/>
                <a:cs typeface="Calibri"/>
              </a:rPr>
              <a:t>l</a:t>
            </a:r>
            <a:r>
              <a:rPr sz="2800" i="1" dirty="0">
                <a:latin typeface="Calibri"/>
                <a:cs typeface="Calibri"/>
              </a:rPr>
              <a:t>li</a:t>
            </a:r>
            <a:r>
              <a:rPr sz="2800" i="1" spc="-20" dirty="0">
                <a:latin typeface="Calibri"/>
                <a:cs typeface="Calibri"/>
              </a:rPr>
              <a:t>s</a:t>
            </a:r>
            <a:r>
              <a:rPr sz="2800" i="1" spc="-10" dirty="0">
                <a:latin typeface="Calibri"/>
                <a:cs typeface="Calibri"/>
              </a:rPr>
              <a:t>i</a:t>
            </a:r>
            <a:r>
              <a:rPr sz="2800" i="1" spc="-5" dirty="0">
                <a:latin typeface="Calibri"/>
                <a:cs typeface="Calibri"/>
              </a:rPr>
              <a:t>o</a:t>
            </a:r>
            <a:r>
              <a:rPr sz="2800" i="1" spc="-25" dirty="0">
                <a:latin typeface="Calibri"/>
                <a:cs typeface="Calibri"/>
              </a:rPr>
              <a:t>n</a:t>
            </a:r>
            <a:r>
              <a:rPr sz="2800" i="1" spc="-15" dirty="0">
                <a:latin typeface="Calibri"/>
                <a:cs typeface="Calibri"/>
              </a:rPr>
              <a:t>s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spc="-20" dirty="0">
                <a:latin typeface="Calibri"/>
                <a:cs typeface="Calibri"/>
              </a:rPr>
              <a:t>averag</a:t>
            </a:r>
            <a:r>
              <a:rPr sz="2800" i="1" spc="-15" dirty="0">
                <a:latin typeface="Calibri"/>
                <a:cs typeface="Calibri"/>
              </a:rPr>
              <a:t>e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spc="-20" dirty="0">
                <a:latin typeface="Calibri"/>
                <a:cs typeface="Calibri"/>
              </a:rPr>
              <a:t>o</a:t>
            </a:r>
            <a:r>
              <a:rPr sz="2800" i="1" spc="-10" dirty="0">
                <a:latin typeface="Calibri"/>
                <a:cs typeface="Calibri"/>
              </a:rPr>
              <a:t>ut;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spc="-20" dirty="0">
                <a:latin typeface="Calibri"/>
                <a:cs typeface="Calibri"/>
              </a:rPr>
              <a:t>ov</a:t>
            </a:r>
            <a:r>
              <a:rPr sz="2800" i="1" spc="-25" dirty="0">
                <a:latin typeface="Calibri"/>
                <a:cs typeface="Calibri"/>
              </a:rPr>
              <a:t>e</a:t>
            </a:r>
            <a:r>
              <a:rPr sz="2800" i="1" spc="-15" dirty="0">
                <a:latin typeface="Calibri"/>
                <a:cs typeface="Calibri"/>
              </a:rPr>
              <a:t>ra</a:t>
            </a:r>
            <a:r>
              <a:rPr sz="2800" i="1" spc="-5" dirty="0">
                <a:latin typeface="Calibri"/>
                <a:cs typeface="Calibri"/>
              </a:rPr>
              <a:t>l</a:t>
            </a:r>
            <a:r>
              <a:rPr sz="2800" i="1" dirty="0">
                <a:latin typeface="Calibri"/>
                <a:cs typeface="Calibri"/>
              </a:rPr>
              <a:t>l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spc="-20" dirty="0">
                <a:latin typeface="Calibri"/>
                <a:cs typeface="Calibri"/>
              </a:rPr>
              <a:t>Dopp</a:t>
            </a:r>
            <a:r>
              <a:rPr sz="2800" i="1" spc="-10" dirty="0">
                <a:latin typeface="Calibri"/>
                <a:cs typeface="Calibri"/>
              </a:rPr>
              <a:t>ler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439239" y="2403852"/>
            <a:ext cx="84455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i="1" spc="-20" dirty="0">
                <a:latin typeface="Calibri"/>
                <a:cs typeface="Calibri"/>
              </a:rPr>
              <a:t>w</a:t>
            </a:r>
            <a:r>
              <a:rPr sz="2800" i="1" spc="-5" dirty="0">
                <a:latin typeface="Calibri"/>
                <a:cs typeface="Calibri"/>
              </a:rPr>
              <a:t>i</a:t>
            </a:r>
            <a:r>
              <a:rPr sz="2800" i="1" spc="-20" dirty="0">
                <a:latin typeface="Calibri"/>
                <a:cs typeface="Calibri"/>
              </a:rPr>
              <a:t>d</a:t>
            </a:r>
            <a:r>
              <a:rPr sz="2800" i="1" spc="-25" dirty="0">
                <a:latin typeface="Calibri"/>
                <a:cs typeface="Calibri"/>
              </a:rPr>
              <a:t>t</a:t>
            </a:r>
            <a:r>
              <a:rPr sz="2800" i="1" spc="-15" dirty="0">
                <a:latin typeface="Calibri"/>
                <a:cs typeface="Calibri"/>
              </a:rPr>
              <a:t>h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67" rIns="0" bIns="0" rtlCol="0">
            <a:spAutoFit/>
          </a:bodyPr>
          <a:lstStyle/>
          <a:p>
            <a:pPr marL="5080">
              <a:lnSpc>
                <a:spcPct val="100000"/>
              </a:lnSpc>
            </a:pPr>
            <a:r>
              <a:rPr i="1" spc="-15" dirty="0">
                <a:latin typeface="Calibri"/>
                <a:cs typeface="Calibri"/>
              </a:rPr>
              <a:t>essenti</a:t>
            </a:r>
            <a:r>
              <a:rPr i="1" spc="-10" dirty="0">
                <a:latin typeface="Calibri"/>
                <a:cs typeface="Calibri"/>
              </a:rPr>
              <a:t>a</a:t>
            </a:r>
            <a:r>
              <a:rPr i="1" dirty="0">
                <a:latin typeface="Calibri"/>
                <a:cs typeface="Calibri"/>
              </a:rPr>
              <a:t>l</a:t>
            </a:r>
            <a:r>
              <a:rPr i="1" spc="5" dirty="0">
                <a:latin typeface="Calibri"/>
                <a:cs typeface="Calibri"/>
              </a:rPr>
              <a:t>l</a:t>
            </a:r>
            <a:r>
              <a:rPr i="1" spc="-15" dirty="0">
                <a:latin typeface="Calibri"/>
                <a:cs typeface="Calibri"/>
              </a:rPr>
              <a:t>y</a:t>
            </a:r>
            <a:r>
              <a:rPr i="1" spc="-70" dirty="0">
                <a:latin typeface="Times New Roman"/>
                <a:cs typeface="Times New Roman"/>
              </a:rPr>
              <a:t> </a:t>
            </a:r>
            <a:r>
              <a:rPr i="1" spc="-20" dirty="0">
                <a:latin typeface="Calibri"/>
                <a:cs typeface="Calibri"/>
              </a:rPr>
              <a:t>un</a:t>
            </a:r>
            <a:r>
              <a:rPr i="1" spc="-10" dirty="0">
                <a:latin typeface="Calibri"/>
                <a:cs typeface="Calibri"/>
              </a:rPr>
              <a:t>c</a:t>
            </a:r>
            <a:r>
              <a:rPr i="1" spc="-20" dirty="0">
                <a:latin typeface="Calibri"/>
                <a:cs typeface="Calibri"/>
              </a:rPr>
              <a:t>ha</a:t>
            </a:r>
            <a:r>
              <a:rPr i="1" spc="-10" dirty="0">
                <a:latin typeface="Calibri"/>
                <a:cs typeface="Calibri"/>
              </a:rPr>
              <a:t>n</a:t>
            </a:r>
            <a:r>
              <a:rPr i="1" spc="-20" dirty="0">
                <a:latin typeface="Calibri"/>
                <a:cs typeface="Calibri"/>
              </a:rPr>
              <a:t>ged.</a:t>
            </a:r>
          </a:p>
          <a:p>
            <a:pPr marL="355600" indent="-350520">
              <a:lnSpc>
                <a:spcPct val="100000"/>
              </a:lnSpc>
              <a:spcBef>
                <a:spcPts val="1815"/>
              </a:spcBef>
              <a:buFont typeface="Calibri"/>
              <a:buAutoNum type="arabicPeriod" startAt="2"/>
              <a:tabLst>
                <a:tab pos="356235" algn="l"/>
              </a:tabLst>
            </a:pPr>
            <a:r>
              <a:rPr b="1" spc="-20" dirty="0">
                <a:latin typeface="Calibri"/>
                <a:cs typeface="Calibri"/>
              </a:rPr>
              <a:t>Dopple</a:t>
            </a:r>
            <a:r>
              <a:rPr b="1" spc="5" dirty="0">
                <a:latin typeface="Calibri"/>
                <a:cs typeface="Calibri"/>
              </a:rPr>
              <a:t>r</a:t>
            </a:r>
            <a:r>
              <a:rPr b="1" spc="-15" dirty="0">
                <a:latin typeface="Calibri"/>
                <a:cs typeface="Calibri"/>
              </a:rPr>
              <a:t>-Free</a:t>
            </a:r>
            <a:r>
              <a:rPr b="1" spc="-75" dirty="0">
                <a:latin typeface="Times New Roman"/>
                <a:cs typeface="Times New Roman"/>
              </a:rPr>
              <a:t> </a:t>
            </a:r>
            <a:r>
              <a:rPr b="1" spc="-10" dirty="0">
                <a:latin typeface="Calibri"/>
                <a:cs typeface="Calibri"/>
              </a:rPr>
              <a:t>M</a:t>
            </a:r>
            <a:r>
              <a:rPr b="1" spc="-20" dirty="0">
                <a:latin typeface="Calibri"/>
                <a:cs typeface="Calibri"/>
              </a:rPr>
              <a:t>e</a:t>
            </a:r>
            <a:r>
              <a:rPr b="1" spc="-5" dirty="0">
                <a:latin typeface="Calibri"/>
                <a:cs typeface="Calibri"/>
              </a:rPr>
              <a:t>t</a:t>
            </a:r>
            <a:r>
              <a:rPr b="1" spc="-15" dirty="0">
                <a:latin typeface="Calibri"/>
                <a:cs typeface="Calibri"/>
              </a:rPr>
              <a:t>hods</a:t>
            </a:r>
            <a:r>
              <a:rPr b="1" spc="-75" dirty="0">
                <a:latin typeface="Times New Roman"/>
                <a:cs typeface="Times New Roman"/>
              </a:rPr>
              <a:t> </a:t>
            </a:r>
            <a:r>
              <a:rPr b="1" spc="-10" dirty="0">
                <a:latin typeface="Calibri"/>
                <a:cs typeface="Calibri"/>
              </a:rPr>
              <a:t>(e.g.,</a:t>
            </a:r>
            <a:r>
              <a:rPr b="1" spc="-70" dirty="0">
                <a:latin typeface="Times New Roman"/>
                <a:cs typeface="Times New Roman"/>
              </a:rPr>
              <a:t> </a:t>
            </a:r>
            <a:r>
              <a:rPr b="1" spc="-15" dirty="0">
                <a:latin typeface="Calibri"/>
                <a:cs typeface="Calibri"/>
              </a:rPr>
              <a:t>Saturation</a:t>
            </a:r>
            <a:r>
              <a:rPr b="1" spc="-70" dirty="0">
                <a:latin typeface="Times New Roman"/>
                <a:cs typeface="Times New Roman"/>
              </a:rPr>
              <a:t> </a:t>
            </a:r>
            <a:r>
              <a:rPr b="1" spc="-15" dirty="0">
                <a:latin typeface="Calibri"/>
                <a:cs typeface="Calibri"/>
              </a:rPr>
              <a:t>Spectros</a:t>
            </a:r>
            <a:r>
              <a:rPr b="1" spc="-5" dirty="0">
                <a:latin typeface="Calibri"/>
                <a:cs typeface="Calibri"/>
              </a:rPr>
              <a:t>c</a:t>
            </a:r>
            <a:r>
              <a:rPr b="1" spc="-15" dirty="0">
                <a:latin typeface="Calibri"/>
                <a:cs typeface="Calibri"/>
              </a:rPr>
              <a:t>op</a:t>
            </a:r>
            <a:r>
              <a:rPr b="1" spc="-30" dirty="0">
                <a:latin typeface="Calibri"/>
                <a:cs typeface="Calibri"/>
              </a:rPr>
              <a:t>y</a:t>
            </a:r>
            <a:r>
              <a:rPr b="1" spc="-10" dirty="0">
                <a:latin typeface="Calibri"/>
                <a:cs typeface="Calibri"/>
              </a:rPr>
              <a:t>)</a:t>
            </a:r>
          </a:p>
          <a:p>
            <a:pPr marL="5080" marR="5080">
              <a:lnSpc>
                <a:spcPct val="127600"/>
              </a:lnSpc>
              <a:spcBef>
                <a:spcPts val="885"/>
              </a:spcBef>
            </a:pPr>
            <a:r>
              <a:rPr i="1" spc="-25" dirty="0">
                <a:latin typeface="Calibri"/>
                <a:cs typeface="Calibri"/>
              </a:rPr>
              <a:t>VC</a:t>
            </a:r>
            <a:r>
              <a:rPr i="1" spc="-15" dirty="0">
                <a:latin typeface="Calibri"/>
                <a:cs typeface="Calibri"/>
              </a:rPr>
              <a:t>C</a:t>
            </a:r>
            <a:r>
              <a:rPr i="1" spc="50" dirty="0">
                <a:latin typeface="Times New Roman"/>
                <a:cs typeface="Times New Roman"/>
              </a:rPr>
              <a:t> </a:t>
            </a:r>
            <a:r>
              <a:rPr i="1" spc="-15" dirty="0">
                <a:latin typeface="Calibri"/>
                <a:cs typeface="Calibri"/>
              </a:rPr>
              <a:t>can</a:t>
            </a:r>
            <a:r>
              <a:rPr i="1" spc="45" dirty="0">
                <a:latin typeface="Times New Roman"/>
                <a:cs typeface="Times New Roman"/>
              </a:rPr>
              <a:t> </a:t>
            </a:r>
            <a:r>
              <a:rPr i="1" spc="-20" dirty="0">
                <a:latin typeface="Calibri"/>
                <a:cs typeface="Calibri"/>
              </a:rPr>
              <a:t>b</a:t>
            </a:r>
            <a:r>
              <a:rPr i="1" spc="-10" dirty="0">
                <a:latin typeface="Calibri"/>
                <a:cs typeface="Calibri"/>
              </a:rPr>
              <a:t>l</a:t>
            </a:r>
            <a:r>
              <a:rPr i="1" spc="-20" dirty="0">
                <a:latin typeface="Calibri"/>
                <a:cs typeface="Calibri"/>
              </a:rPr>
              <a:t>u</a:t>
            </a:r>
            <a:r>
              <a:rPr i="1" spc="-10" dirty="0">
                <a:latin typeface="Calibri"/>
                <a:cs typeface="Calibri"/>
              </a:rPr>
              <a:t>r</a:t>
            </a:r>
            <a:r>
              <a:rPr i="1" spc="40" dirty="0">
                <a:latin typeface="Times New Roman"/>
                <a:cs typeface="Times New Roman"/>
              </a:rPr>
              <a:t> </a:t>
            </a:r>
            <a:r>
              <a:rPr i="1" spc="-15" dirty="0">
                <a:latin typeface="Calibri"/>
                <a:cs typeface="Calibri"/>
              </a:rPr>
              <a:t>the</a:t>
            </a:r>
            <a:r>
              <a:rPr i="1" spc="35" dirty="0">
                <a:latin typeface="Times New Roman"/>
                <a:cs typeface="Times New Roman"/>
              </a:rPr>
              <a:t> </a:t>
            </a:r>
            <a:r>
              <a:rPr i="1" spc="-20" dirty="0">
                <a:latin typeface="Calibri"/>
                <a:cs typeface="Calibri"/>
              </a:rPr>
              <a:t>narr</a:t>
            </a:r>
            <a:r>
              <a:rPr i="1" spc="-5" dirty="0">
                <a:latin typeface="Calibri"/>
                <a:cs typeface="Calibri"/>
              </a:rPr>
              <a:t>o</a:t>
            </a:r>
            <a:r>
              <a:rPr i="1" spc="-20" dirty="0">
                <a:latin typeface="Calibri"/>
                <a:cs typeface="Calibri"/>
              </a:rPr>
              <a:t>w</a:t>
            </a:r>
            <a:r>
              <a:rPr i="1" spc="65" dirty="0">
                <a:latin typeface="Times New Roman"/>
                <a:cs typeface="Times New Roman"/>
              </a:rPr>
              <a:t> </a:t>
            </a:r>
            <a:r>
              <a:rPr i="1" spc="-10" dirty="0">
                <a:latin typeface="Calibri"/>
                <a:cs typeface="Calibri"/>
              </a:rPr>
              <a:t>“</a:t>
            </a:r>
            <a:r>
              <a:rPr i="1" spc="-20" dirty="0">
                <a:latin typeface="Calibri"/>
                <a:cs typeface="Calibri"/>
              </a:rPr>
              <a:t>ho</a:t>
            </a:r>
            <a:r>
              <a:rPr i="1" spc="-10" dirty="0">
                <a:latin typeface="Calibri"/>
                <a:cs typeface="Calibri"/>
              </a:rPr>
              <a:t>l</a:t>
            </a:r>
            <a:r>
              <a:rPr i="1" spc="-20" dirty="0">
                <a:latin typeface="Calibri"/>
                <a:cs typeface="Calibri"/>
              </a:rPr>
              <a:t>e</a:t>
            </a:r>
            <a:r>
              <a:rPr i="1" spc="-15" dirty="0">
                <a:latin typeface="Calibri"/>
                <a:cs typeface="Calibri"/>
              </a:rPr>
              <a:t>”</a:t>
            </a:r>
            <a:r>
              <a:rPr i="1" spc="114" dirty="0">
                <a:latin typeface="Calibri"/>
                <a:cs typeface="Calibri"/>
              </a:rPr>
              <a:t> </a:t>
            </a:r>
            <a:r>
              <a:rPr i="1" spc="-20" dirty="0">
                <a:latin typeface="Calibri"/>
                <a:cs typeface="Calibri"/>
              </a:rPr>
              <a:t>o</a:t>
            </a:r>
            <a:r>
              <a:rPr i="1" spc="-10" dirty="0">
                <a:latin typeface="Calibri"/>
                <a:cs typeface="Calibri"/>
              </a:rPr>
              <a:t>r</a:t>
            </a:r>
            <a:r>
              <a:rPr i="1" spc="50" dirty="0">
                <a:latin typeface="Times New Roman"/>
                <a:cs typeface="Times New Roman"/>
              </a:rPr>
              <a:t> </a:t>
            </a:r>
            <a:r>
              <a:rPr i="1" spc="-10" dirty="0">
                <a:latin typeface="Calibri"/>
                <a:cs typeface="Calibri"/>
              </a:rPr>
              <a:t>“</a:t>
            </a:r>
            <a:r>
              <a:rPr i="1" spc="-20" dirty="0">
                <a:latin typeface="Calibri"/>
                <a:cs typeface="Calibri"/>
              </a:rPr>
              <a:t>pea</a:t>
            </a:r>
            <a:r>
              <a:rPr i="1" spc="-25" dirty="0">
                <a:latin typeface="Calibri"/>
                <a:cs typeface="Calibri"/>
              </a:rPr>
              <a:t>k</a:t>
            </a:r>
            <a:r>
              <a:rPr i="1" spc="-15" dirty="0">
                <a:latin typeface="Calibri"/>
                <a:cs typeface="Calibri"/>
              </a:rPr>
              <a:t>”</a:t>
            </a:r>
            <a:r>
              <a:rPr i="1" spc="114" dirty="0">
                <a:latin typeface="Calibri"/>
                <a:cs typeface="Calibri"/>
              </a:rPr>
              <a:t> </a:t>
            </a:r>
            <a:r>
              <a:rPr i="1" spc="-20" dirty="0">
                <a:latin typeface="Calibri"/>
                <a:cs typeface="Calibri"/>
              </a:rPr>
              <a:t>du</a:t>
            </a:r>
            <a:r>
              <a:rPr i="1" spc="-15" dirty="0">
                <a:latin typeface="Calibri"/>
                <a:cs typeface="Calibri"/>
              </a:rPr>
              <a:t>g</a:t>
            </a:r>
            <a:r>
              <a:rPr i="1" spc="45" dirty="0">
                <a:latin typeface="Times New Roman"/>
                <a:cs typeface="Times New Roman"/>
              </a:rPr>
              <a:t> </a:t>
            </a:r>
            <a:r>
              <a:rPr i="1" dirty="0">
                <a:latin typeface="Calibri"/>
                <a:cs typeface="Calibri"/>
              </a:rPr>
              <a:t>i</a:t>
            </a:r>
            <a:r>
              <a:rPr i="1" spc="-20" dirty="0">
                <a:latin typeface="Calibri"/>
                <a:cs typeface="Calibri"/>
              </a:rPr>
              <a:t>nt</a:t>
            </a:r>
            <a:r>
              <a:rPr i="1" spc="-15" dirty="0">
                <a:latin typeface="Calibri"/>
                <a:cs typeface="Calibri"/>
              </a:rPr>
              <a:t>o</a:t>
            </a:r>
            <a:r>
              <a:rPr i="1" spc="30" dirty="0">
                <a:latin typeface="Times New Roman"/>
                <a:cs typeface="Times New Roman"/>
              </a:rPr>
              <a:t> </a:t>
            </a:r>
            <a:r>
              <a:rPr i="1" spc="-15" dirty="0">
                <a:latin typeface="Calibri"/>
                <a:cs typeface="Calibri"/>
              </a:rPr>
              <a:t>a</a:t>
            </a:r>
            <a:r>
              <a:rPr i="1" spc="40" dirty="0">
                <a:latin typeface="Times New Roman"/>
                <a:cs typeface="Times New Roman"/>
              </a:rPr>
              <a:t> </a:t>
            </a:r>
            <a:r>
              <a:rPr i="1" spc="-15" dirty="0">
                <a:latin typeface="Calibri"/>
                <a:cs typeface="Calibri"/>
              </a:rPr>
              <a:t>vel</a:t>
            </a:r>
            <a:r>
              <a:rPr i="1" spc="-20" dirty="0">
                <a:latin typeface="Calibri"/>
                <a:cs typeface="Calibri"/>
              </a:rPr>
              <a:t>oc</a:t>
            </a:r>
            <a:r>
              <a:rPr i="1" dirty="0">
                <a:latin typeface="Calibri"/>
                <a:cs typeface="Calibri"/>
              </a:rPr>
              <a:t>i</a:t>
            </a:r>
            <a:r>
              <a:rPr i="1" spc="-15" dirty="0">
                <a:latin typeface="Calibri"/>
                <a:cs typeface="Calibri"/>
              </a:rPr>
              <a:t>ty</a:t>
            </a:r>
            <a:r>
              <a:rPr i="1" spc="25" dirty="0">
                <a:latin typeface="Times New Roman"/>
                <a:cs typeface="Times New Roman"/>
              </a:rPr>
              <a:t> </a:t>
            </a:r>
            <a:r>
              <a:rPr i="1" spc="-20" dirty="0">
                <a:latin typeface="Calibri"/>
                <a:cs typeface="Calibri"/>
              </a:rPr>
              <a:t>su</a:t>
            </a:r>
            <a:r>
              <a:rPr i="1" spc="-10" dirty="0">
                <a:latin typeface="Calibri"/>
                <a:cs typeface="Calibri"/>
              </a:rPr>
              <a:t>b</a:t>
            </a:r>
            <a:r>
              <a:rPr i="1" spc="-20" dirty="0">
                <a:latin typeface="Calibri"/>
                <a:cs typeface="Calibri"/>
              </a:rPr>
              <a:t>gr</a:t>
            </a:r>
            <a:r>
              <a:rPr i="1" spc="-10" dirty="0">
                <a:latin typeface="Calibri"/>
                <a:cs typeface="Calibri"/>
              </a:rPr>
              <a:t>o</a:t>
            </a:r>
            <a:r>
              <a:rPr i="1" spc="-20" dirty="0">
                <a:latin typeface="Calibri"/>
                <a:cs typeface="Calibri"/>
              </a:rPr>
              <a:t>up,</a:t>
            </a:r>
            <a:r>
              <a:rPr i="1" spc="-15" dirty="0">
                <a:latin typeface="Times New Roman"/>
                <a:cs typeface="Times New Roman"/>
              </a:rPr>
              <a:t> </a:t>
            </a:r>
            <a:r>
              <a:rPr i="1" spc="-15" dirty="0">
                <a:latin typeface="Calibri"/>
                <a:cs typeface="Calibri"/>
              </a:rPr>
              <a:t>reduci</a:t>
            </a:r>
            <a:r>
              <a:rPr i="1" spc="-10" dirty="0">
                <a:latin typeface="Calibri"/>
                <a:cs typeface="Calibri"/>
              </a:rPr>
              <a:t>n</a:t>
            </a:r>
            <a:r>
              <a:rPr i="1" spc="-15" dirty="0">
                <a:latin typeface="Calibri"/>
                <a:cs typeface="Calibri"/>
              </a:rPr>
              <a:t>g</a:t>
            </a:r>
            <a:r>
              <a:rPr i="1" spc="-70" dirty="0">
                <a:latin typeface="Times New Roman"/>
                <a:cs typeface="Times New Roman"/>
              </a:rPr>
              <a:t> </a:t>
            </a:r>
            <a:r>
              <a:rPr i="1" spc="-15" dirty="0">
                <a:latin typeface="Calibri"/>
                <a:cs typeface="Calibri"/>
              </a:rPr>
              <a:t>res</a:t>
            </a:r>
            <a:r>
              <a:rPr i="1" spc="-5" dirty="0">
                <a:latin typeface="Calibri"/>
                <a:cs typeface="Calibri"/>
              </a:rPr>
              <a:t>o</a:t>
            </a:r>
            <a:r>
              <a:rPr i="1" dirty="0">
                <a:latin typeface="Calibri"/>
                <a:cs typeface="Calibri"/>
              </a:rPr>
              <a:t>l</a:t>
            </a:r>
            <a:r>
              <a:rPr i="1" spc="-20" dirty="0">
                <a:latin typeface="Calibri"/>
                <a:cs typeface="Calibri"/>
              </a:rPr>
              <a:t>ut</a:t>
            </a:r>
            <a:r>
              <a:rPr i="1" dirty="0">
                <a:latin typeface="Calibri"/>
                <a:cs typeface="Calibri"/>
              </a:rPr>
              <a:t>i</a:t>
            </a:r>
            <a:r>
              <a:rPr i="1" spc="-20" dirty="0">
                <a:latin typeface="Calibri"/>
                <a:cs typeface="Calibri"/>
              </a:rPr>
              <a:t>o</a:t>
            </a:r>
            <a:r>
              <a:rPr i="1" spc="-10" dirty="0">
                <a:latin typeface="Calibri"/>
                <a:cs typeface="Calibri"/>
              </a:rPr>
              <a:t>n</a:t>
            </a:r>
            <a:r>
              <a:rPr i="1" dirty="0">
                <a:latin typeface="Calibri"/>
                <a:cs typeface="Calibri"/>
              </a:rPr>
              <a:t>.</a:t>
            </a:r>
          </a:p>
          <a:p>
            <a:pPr marL="355600" indent="-350520">
              <a:lnSpc>
                <a:spcPct val="100000"/>
              </a:lnSpc>
              <a:spcBef>
                <a:spcPts val="1810"/>
              </a:spcBef>
              <a:buFont typeface="Calibri"/>
              <a:buAutoNum type="arabicPeriod" startAt="3"/>
              <a:tabLst>
                <a:tab pos="356235" algn="l"/>
              </a:tabLst>
            </a:pPr>
            <a:r>
              <a:rPr b="1" spc="-15" dirty="0">
                <a:latin typeface="Calibri"/>
                <a:cs typeface="Calibri"/>
              </a:rPr>
              <a:t>Lin</a:t>
            </a:r>
            <a:r>
              <a:rPr b="1" spc="-20" dirty="0">
                <a:latin typeface="Calibri"/>
                <a:cs typeface="Calibri"/>
              </a:rPr>
              <a:t>e</a:t>
            </a:r>
            <a:r>
              <a:rPr b="1" spc="-15" dirty="0">
                <a:latin typeface="Calibri"/>
                <a:cs typeface="Calibri"/>
              </a:rPr>
              <a:t>-</a:t>
            </a:r>
            <a:r>
              <a:rPr b="1" spc="-10" dirty="0">
                <a:latin typeface="Calibri"/>
                <a:cs typeface="Calibri"/>
              </a:rPr>
              <a:t>Sh</a:t>
            </a:r>
            <a:r>
              <a:rPr b="1" spc="-15" dirty="0">
                <a:latin typeface="Calibri"/>
                <a:cs typeface="Calibri"/>
              </a:rPr>
              <a:t>ape</a:t>
            </a:r>
            <a:r>
              <a:rPr b="1" spc="-75" dirty="0">
                <a:latin typeface="Times New Roman"/>
                <a:cs typeface="Times New Roman"/>
              </a:rPr>
              <a:t> </a:t>
            </a:r>
            <a:r>
              <a:rPr b="1" spc="-20" dirty="0">
                <a:latin typeface="Calibri"/>
                <a:cs typeface="Calibri"/>
              </a:rPr>
              <a:t>Diag</a:t>
            </a:r>
            <a:r>
              <a:rPr b="1" dirty="0">
                <a:latin typeface="Calibri"/>
                <a:cs typeface="Calibri"/>
              </a:rPr>
              <a:t>n</a:t>
            </a:r>
            <a:r>
              <a:rPr b="1" spc="-15" dirty="0">
                <a:latin typeface="Calibri"/>
                <a:cs typeface="Calibri"/>
              </a:rPr>
              <a:t>osis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973958"/>
            <a:ext cx="10381615" cy="28943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i="1" spc="-20" dirty="0">
                <a:latin typeface="Calibri"/>
                <a:cs typeface="Calibri"/>
              </a:rPr>
              <a:t>L</a:t>
            </a:r>
            <a:r>
              <a:rPr sz="2800" i="1" spc="-10" dirty="0">
                <a:latin typeface="Calibri"/>
                <a:cs typeface="Calibri"/>
              </a:rPr>
              <a:t>in</a:t>
            </a:r>
            <a:r>
              <a:rPr sz="2800" i="1" spc="-15" dirty="0">
                <a:latin typeface="Calibri"/>
                <a:cs typeface="Calibri"/>
              </a:rPr>
              <a:t>e</a:t>
            </a:r>
            <a:r>
              <a:rPr sz="2800" i="1" spc="-20" dirty="0">
                <a:latin typeface="Calibri"/>
                <a:cs typeface="Calibri"/>
              </a:rPr>
              <a:t>-sh</a:t>
            </a:r>
            <a:r>
              <a:rPr sz="2800" i="1" spc="-10" dirty="0">
                <a:latin typeface="Calibri"/>
                <a:cs typeface="Calibri"/>
              </a:rPr>
              <a:t>a</a:t>
            </a:r>
            <a:r>
              <a:rPr sz="2800" i="1" spc="-20" dirty="0">
                <a:latin typeface="Calibri"/>
                <a:cs typeface="Calibri"/>
              </a:rPr>
              <a:t>p</a:t>
            </a:r>
            <a:r>
              <a:rPr sz="2800" i="1" spc="-15" dirty="0">
                <a:latin typeface="Calibri"/>
                <a:cs typeface="Calibri"/>
              </a:rPr>
              <a:t>e</a:t>
            </a:r>
            <a:r>
              <a:rPr sz="2800" i="1" spc="-60" dirty="0">
                <a:latin typeface="Times New Roman"/>
                <a:cs typeface="Times New Roman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f</a:t>
            </a:r>
            <a:r>
              <a:rPr sz="2800" i="1" spc="-10" dirty="0">
                <a:latin typeface="Calibri"/>
                <a:cs typeface="Calibri"/>
              </a:rPr>
              <a:t>itt</a:t>
            </a:r>
            <a:r>
              <a:rPr sz="2800" i="1" spc="-5" dirty="0">
                <a:latin typeface="Calibri"/>
                <a:cs typeface="Calibri"/>
              </a:rPr>
              <a:t>i</a:t>
            </a:r>
            <a:r>
              <a:rPr sz="2800" i="1" spc="-20" dirty="0">
                <a:latin typeface="Calibri"/>
                <a:cs typeface="Calibri"/>
              </a:rPr>
              <a:t>n</a:t>
            </a:r>
            <a:r>
              <a:rPr sz="2800" i="1" spc="-15" dirty="0">
                <a:latin typeface="Calibri"/>
                <a:cs typeface="Calibri"/>
              </a:rPr>
              <a:t>g</a:t>
            </a:r>
            <a:r>
              <a:rPr sz="2800" i="1" spc="-60" dirty="0">
                <a:latin typeface="Times New Roman"/>
                <a:cs typeface="Times New Roman"/>
              </a:rPr>
              <a:t> </a:t>
            </a:r>
            <a:r>
              <a:rPr sz="2800" i="1" spc="-20" dirty="0">
                <a:latin typeface="Calibri"/>
                <a:cs typeface="Calibri"/>
              </a:rPr>
              <a:t>o</a:t>
            </a:r>
            <a:r>
              <a:rPr sz="2800" i="1" spc="-10" dirty="0">
                <a:latin typeface="Calibri"/>
                <a:cs typeface="Calibri"/>
              </a:rPr>
              <a:t>r</a:t>
            </a:r>
            <a:r>
              <a:rPr sz="2800" i="1" spc="-70" dirty="0">
                <a:latin typeface="Times New Roman"/>
                <a:cs typeface="Times New Roman"/>
              </a:rPr>
              <a:t> </a:t>
            </a:r>
            <a:r>
              <a:rPr sz="2800" i="1" spc="-25" dirty="0">
                <a:latin typeface="Calibri"/>
                <a:cs typeface="Calibri"/>
              </a:rPr>
              <a:t>pum</a:t>
            </a:r>
            <a:r>
              <a:rPr sz="2800" i="1" dirty="0">
                <a:latin typeface="Calibri"/>
                <a:cs typeface="Calibri"/>
              </a:rPr>
              <a:t>p</a:t>
            </a:r>
            <a:r>
              <a:rPr sz="2800" i="1" spc="-20" dirty="0">
                <a:latin typeface="Calibri"/>
                <a:cs typeface="Calibri"/>
              </a:rPr>
              <a:t>–pr</a:t>
            </a:r>
            <a:r>
              <a:rPr sz="2800" i="1" spc="-10" dirty="0">
                <a:latin typeface="Calibri"/>
                <a:cs typeface="Calibri"/>
              </a:rPr>
              <a:t>o</a:t>
            </a:r>
            <a:r>
              <a:rPr sz="2800" i="1" spc="-20" dirty="0">
                <a:latin typeface="Calibri"/>
                <a:cs typeface="Calibri"/>
              </a:rPr>
              <a:t>b</a:t>
            </a:r>
            <a:r>
              <a:rPr sz="2800" i="1" spc="-15" dirty="0">
                <a:latin typeface="Calibri"/>
                <a:cs typeface="Calibri"/>
              </a:rPr>
              <a:t>e</a:t>
            </a:r>
            <a:r>
              <a:rPr sz="2800" i="1" spc="-70" dirty="0">
                <a:latin typeface="Times New Roman"/>
                <a:cs typeface="Times New Roman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timi</a:t>
            </a:r>
            <a:r>
              <a:rPr sz="2800" i="1" spc="-10" dirty="0">
                <a:latin typeface="Calibri"/>
                <a:cs typeface="Calibri"/>
              </a:rPr>
              <a:t>n</a:t>
            </a:r>
            <a:r>
              <a:rPr sz="2800" i="1" spc="-15" dirty="0">
                <a:latin typeface="Calibri"/>
                <a:cs typeface="Calibri"/>
              </a:rPr>
              <a:t>g</a:t>
            </a:r>
            <a:r>
              <a:rPr sz="2800" i="1" spc="-70" dirty="0">
                <a:latin typeface="Times New Roman"/>
                <a:cs typeface="Times New Roman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c</a:t>
            </a:r>
            <a:r>
              <a:rPr sz="2800" i="1" spc="-10" dirty="0">
                <a:latin typeface="Calibri"/>
                <a:cs typeface="Calibri"/>
              </a:rPr>
              <a:t>a</a:t>
            </a:r>
            <a:r>
              <a:rPr sz="2800" i="1" spc="-15" dirty="0">
                <a:latin typeface="Calibri"/>
                <a:cs typeface="Calibri"/>
              </a:rPr>
              <a:t>n</a:t>
            </a:r>
            <a:r>
              <a:rPr sz="2800" i="1" spc="-70" dirty="0">
                <a:latin typeface="Times New Roman"/>
                <a:cs typeface="Times New Roman"/>
              </a:rPr>
              <a:t> </a:t>
            </a:r>
            <a:r>
              <a:rPr sz="2800" i="1" spc="-10" dirty="0">
                <a:latin typeface="Calibri"/>
                <a:cs typeface="Calibri"/>
              </a:rPr>
              <a:t>q</a:t>
            </a:r>
            <a:r>
              <a:rPr sz="2800" i="1" spc="-20" dirty="0">
                <a:latin typeface="Calibri"/>
                <a:cs typeface="Calibri"/>
              </a:rPr>
              <a:t>ua</a:t>
            </a:r>
            <a:r>
              <a:rPr sz="2800" i="1" spc="-10" dirty="0">
                <a:latin typeface="Calibri"/>
                <a:cs typeface="Calibri"/>
              </a:rPr>
              <a:t>nti</a:t>
            </a:r>
            <a:r>
              <a:rPr sz="2800" i="1" spc="-20" dirty="0">
                <a:latin typeface="Calibri"/>
                <a:cs typeface="Calibri"/>
              </a:rPr>
              <a:t>f</a:t>
            </a:r>
            <a:r>
              <a:rPr sz="2800" i="1" spc="-15" dirty="0">
                <a:latin typeface="Calibri"/>
                <a:cs typeface="Calibri"/>
              </a:rPr>
              <a:t>y</a:t>
            </a:r>
            <a:r>
              <a:rPr sz="2800" i="1" spc="-70" dirty="0">
                <a:latin typeface="Times New Roman"/>
                <a:cs typeface="Times New Roman"/>
              </a:rPr>
              <a:t> </a:t>
            </a:r>
            <a:r>
              <a:rPr sz="2800" i="1" spc="-25" dirty="0">
                <a:latin typeface="Calibri"/>
                <a:cs typeface="Calibri"/>
              </a:rPr>
              <a:t>VC</a:t>
            </a:r>
            <a:r>
              <a:rPr sz="2800" i="1" spc="-15" dirty="0">
                <a:latin typeface="Calibri"/>
                <a:cs typeface="Calibri"/>
              </a:rPr>
              <a:t>C</a:t>
            </a:r>
            <a:r>
              <a:rPr sz="2800" i="1" spc="-65" dirty="0">
                <a:latin typeface="Times New Roman"/>
                <a:cs typeface="Times New Roman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rates.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810"/>
              </a:spcBef>
            </a:pPr>
            <a:r>
              <a:rPr sz="2800" spc="-15" dirty="0">
                <a:latin typeface="Calibri"/>
                <a:cs typeface="Calibri"/>
              </a:rPr>
              <a:t>4.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Pra</a:t>
            </a:r>
            <a:r>
              <a:rPr sz="2800" b="1" spc="-10" dirty="0">
                <a:latin typeface="Calibri"/>
                <a:cs typeface="Calibri"/>
              </a:rPr>
              <a:t>ctical</a:t>
            </a:r>
            <a:r>
              <a:rPr sz="2800" b="1" spc="-75" dirty="0">
                <a:latin typeface="Times New Roman"/>
                <a:cs typeface="Times New Roman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M</a:t>
            </a:r>
            <a:r>
              <a:rPr sz="2800" b="1" spc="-15" dirty="0">
                <a:latin typeface="Calibri"/>
                <a:cs typeface="Calibri"/>
              </a:rPr>
              <a:t>itigation</a:t>
            </a:r>
            <a:endParaRPr sz="2800">
              <a:latin typeface="Calibri"/>
              <a:cs typeface="Calibri"/>
            </a:endParaRPr>
          </a:p>
          <a:p>
            <a:pPr marL="12700" marR="5080">
              <a:lnSpc>
                <a:spcPct val="127099"/>
              </a:lnSpc>
              <a:spcBef>
                <a:spcPts val="905"/>
              </a:spcBef>
              <a:tabLst>
                <a:tab pos="1066165" algn="l"/>
                <a:tab pos="2729230" algn="l"/>
                <a:tab pos="4130675" algn="l"/>
                <a:tab pos="4612005" algn="l"/>
                <a:tab pos="5279390" algn="l"/>
                <a:tab pos="6449060" algn="l"/>
                <a:tab pos="7580630" algn="l"/>
                <a:tab pos="8058784" algn="l"/>
                <a:tab pos="9207500" algn="l"/>
              </a:tabLst>
            </a:pPr>
            <a:r>
              <a:rPr sz="2800" i="1" spc="-20" dirty="0">
                <a:latin typeface="Calibri"/>
                <a:cs typeface="Calibri"/>
              </a:rPr>
              <a:t>Lo</a:t>
            </a:r>
            <a:r>
              <a:rPr sz="2800" i="1" spc="-15" dirty="0">
                <a:latin typeface="Calibri"/>
                <a:cs typeface="Calibri"/>
              </a:rPr>
              <a:t>wer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spc="-20" dirty="0">
                <a:latin typeface="Calibri"/>
                <a:cs typeface="Calibri"/>
              </a:rPr>
              <a:t>buffe</a:t>
            </a:r>
            <a:r>
              <a:rPr sz="2800" i="1" dirty="0">
                <a:latin typeface="Calibri"/>
                <a:cs typeface="Calibri"/>
              </a:rPr>
              <a:t>r</a:t>
            </a:r>
            <a:r>
              <a:rPr sz="2800" i="1" spc="-20" dirty="0">
                <a:latin typeface="Calibri"/>
                <a:cs typeface="Calibri"/>
              </a:rPr>
              <a:t>-ga</a:t>
            </a:r>
            <a:r>
              <a:rPr sz="2800" i="1" spc="-15" dirty="0">
                <a:latin typeface="Calibri"/>
                <a:cs typeface="Calibri"/>
              </a:rPr>
              <a:t>s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spc="-20" dirty="0">
                <a:latin typeface="Calibri"/>
                <a:cs typeface="Calibri"/>
              </a:rPr>
              <a:t>press</a:t>
            </a:r>
            <a:r>
              <a:rPr sz="2800" i="1" spc="-5" dirty="0">
                <a:latin typeface="Calibri"/>
                <a:cs typeface="Calibri"/>
              </a:rPr>
              <a:t>u</a:t>
            </a:r>
            <a:r>
              <a:rPr sz="2800" i="1" spc="-15" dirty="0">
                <a:latin typeface="Calibri"/>
                <a:cs typeface="Calibri"/>
              </a:rPr>
              <a:t>re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spc="-20" dirty="0">
                <a:latin typeface="Calibri"/>
                <a:cs typeface="Calibri"/>
              </a:rPr>
              <a:t>o</a:t>
            </a:r>
            <a:r>
              <a:rPr sz="2800" i="1" spc="-10" dirty="0">
                <a:latin typeface="Calibri"/>
                <a:cs typeface="Calibri"/>
              </a:rPr>
              <a:t>r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spc="-20" dirty="0">
                <a:latin typeface="Calibri"/>
                <a:cs typeface="Calibri"/>
              </a:rPr>
              <a:t>us</a:t>
            </a:r>
            <a:r>
              <a:rPr sz="2800" i="1" spc="-15" dirty="0">
                <a:latin typeface="Calibri"/>
                <a:cs typeface="Calibri"/>
              </a:rPr>
              <a:t>e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spc="-20" dirty="0">
                <a:latin typeface="Calibri"/>
                <a:cs typeface="Calibri"/>
              </a:rPr>
              <a:t>atom</a:t>
            </a:r>
            <a:r>
              <a:rPr sz="2800" i="1" spc="-10" dirty="0">
                <a:latin typeface="Calibri"/>
                <a:cs typeface="Calibri"/>
              </a:rPr>
              <a:t>ic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spc="-20" dirty="0">
                <a:latin typeface="Calibri"/>
                <a:cs typeface="Calibri"/>
              </a:rPr>
              <a:t>beam</a:t>
            </a:r>
            <a:r>
              <a:rPr sz="2800" i="1" spc="-15" dirty="0">
                <a:latin typeface="Calibri"/>
                <a:cs typeface="Calibri"/>
              </a:rPr>
              <a:t>s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spc="-15" dirty="0">
                <a:latin typeface="Calibri"/>
                <a:cs typeface="Calibri"/>
              </a:rPr>
              <a:t>to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spc="-15" dirty="0">
                <a:latin typeface="Calibri"/>
                <a:cs typeface="Calibri"/>
              </a:rPr>
              <a:t>red</a:t>
            </a:r>
            <a:r>
              <a:rPr sz="2800" i="1" spc="-30" dirty="0">
                <a:latin typeface="Calibri"/>
                <a:cs typeface="Calibri"/>
              </a:rPr>
              <a:t>u</a:t>
            </a:r>
            <a:r>
              <a:rPr sz="2800" i="1" spc="-15" dirty="0">
                <a:latin typeface="Calibri"/>
                <a:cs typeface="Calibri"/>
              </a:rPr>
              <a:t>ce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spc="-15" dirty="0">
                <a:latin typeface="Calibri"/>
                <a:cs typeface="Calibri"/>
              </a:rPr>
              <a:t>co</a:t>
            </a:r>
            <a:r>
              <a:rPr sz="2800" i="1" spc="-5" dirty="0">
                <a:latin typeface="Calibri"/>
                <a:cs typeface="Calibri"/>
              </a:rPr>
              <a:t>l</a:t>
            </a:r>
            <a:r>
              <a:rPr sz="2800" i="1" dirty="0">
                <a:latin typeface="Calibri"/>
                <a:cs typeface="Calibri"/>
              </a:rPr>
              <a:t>li</a:t>
            </a:r>
            <a:r>
              <a:rPr sz="2800" i="1" spc="-20" dirty="0">
                <a:latin typeface="Calibri"/>
                <a:cs typeface="Calibri"/>
              </a:rPr>
              <a:t>s</a:t>
            </a:r>
            <a:r>
              <a:rPr sz="2800" i="1" spc="-10" dirty="0">
                <a:latin typeface="Calibri"/>
                <a:cs typeface="Calibri"/>
              </a:rPr>
              <a:t>i</a:t>
            </a:r>
            <a:r>
              <a:rPr sz="2800" i="1" spc="-20" dirty="0">
                <a:latin typeface="Calibri"/>
                <a:cs typeface="Calibri"/>
              </a:rPr>
              <a:t>on</a:t>
            </a:r>
            <a:r>
              <a:rPr sz="2800" i="1" spc="-15" dirty="0">
                <a:latin typeface="Times New Roman"/>
                <a:cs typeface="Times New Roman"/>
              </a:rPr>
              <a:t> </a:t>
            </a:r>
            <a:r>
              <a:rPr sz="2800" i="1" spc="-20" dirty="0">
                <a:latin typeface="Calibri"/>
                <a:cs typeface="Calibri"/>
              </a:rPr>
              <a:t>frequency.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815"/>
              </a:spcBef>
            </a:pPr>
            <a:r>
              <a:rPr sz="2800" spc="-15" dirty="0">
                <a:latin typeface="Calibri"/>
                <a:cs typeface="Calibri"/>
              </a:rPr>
              <a:t>---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9622" rIns="0" bIns="0" rtlCol="0">
            <a:spAutoFit/>
          </a:bodyPr>
          <a:lstStyle/>
          <a:p>
            <a:pPr marL="469900">
              <a:lnSpc>
                <a:spcPct val="100000"/>
              </a:lnSpc>
            </a:pPr>
            <a:r>
              <a:rPr spc="-15" dirty="0"/>
              <a:t>Sl</a:t>
            </a:r>
            <a:r>
              <a:rPr spc="-5" dirty="0"/>
              <a:t>i</a:t>
            </a:r>
            <a:r>
              <a:rPr spc="-20" dirty="0"/>
              <a:t>de</a:t>
            </a:r>
            <a:r>
              <a:rPr spc="-5" dirty="0"/>
              <a:t> </a:t>
            </a:r>
            <a:r>
              <a:rPr spc="-20" dirty="0"/>
              <a:t>1</a:t>
            </a:r>
            <a:r>
              <a:rPr spc="-30" dirty="0"/>
              <a:t>2</a:t>
            </a:r>
            <a:r>
              <a:rPr spc="-10" dirty="0"/>
              <a:t>: </a:t>
            </a:r>
            <a:r>
              <a:rPr spc="-25" dirty="0"/>
              <a:t>Dicke</a:t>
            </a:r>
            <a:r>
              <a:rPr spc="-5" dirty="0"/>
              <a:t> </a:t>
            </a:r>
            <a:r>
              <a:rPr spc="-15" dirty="0"/>
              <a:t>Nar</a:t>
            </a:r>
            <a:r>
              <a:rPr spc="-10" dirty="0"/>
              <a:t>r</a:t>
            </a:r>
            <a:r>
              <a:rPr spc="-20" dirty="0"/>
              <a:t>owing</a:t>
            </a:r>
            <a:r>
              <a:rPr spc="-25" dirty="0"/>
              <a:t> </a:t>
            </a:r>
            <a:r>
              <a:rPr spc="-20" dirty="0">
                <a:latin typeface="Calibri"/>
                <a:cs typeface="Calibri"/>
              </a:rPr>
              <a:t>— </a:t>
            </a:r>
            <a:r>
              <a:rPr spc="-40" dirty="0"/>
              <a:t>W</a:t>
            </a:r>
            <a:r>
              <a:rPr spc="-5" dirty="0"/>
              <a:t>h</a:t>
            </a:r>
            <a:r>
              <a:rPr spc="-25" dirty="0"/>
              <a:t>en</a:t>
            </a:r>
            <a:r>
              <a:rPr spc="-10" dirty="0"/>
              <a:t> C</a:t>
            </a:r>
            <a:r>
              <a:rPr spc="-15" dirty="0"/>
              <a:t>oll</a:t>
            </a:r>
            <a:r>
              <a:rPr spc="-5" dirty="0"/>
              <a:t>i</a:t>
            </a:r>
            <a:r>
              <a:rPr spc="-25" dirty="0"/>
              <a:t>s</a:t>
            </a:r>
            <a:r>
              <a:rPr spc="-15" dirty="0"/>
              <a:t>ions</a:t>
            </a:r>
            <a:r>
              <a:rPr spc="-5" dirty="0"/>
              <a:t> </a:t>
            </a:r>
            <a:r>
              <a:rPr i="1" u="none" spc="-20" dirty="0">
                <a:latin typeface="Calibri"/>
                <a:cs typeface="Calibri"/>
              </a:rPr>
              <a:t>Reduce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05" algn="ctr">
              <a:lnSpc>
                <a:spcPct val="100000"/>
              </a:lnSpc>
            </a:pPr>
            <a:r>
              <a:rPr sz="3400" b="1" u="heavy" spc="-40" dirty="0">
                <a:solidFill>
                  <a:srgbClr val="0000FF"/>
                </a:solidFill>
                <a:latin typeface="Calibri"/>
                <a:cs typeface="Calibri"/>
              </a:rPr>
              <a:t>W</a:t>
            </a:r>
            <a:r>
              <a:rPr sz="3400" b="1" u="heavy" spc="-5" dirty="0">
                <a:solidFill>
                  <a:srgbClr val="0000FF"/>
                </a:solidFill>
                <a:latin typeface="Calibri"/>
                <a:cs typeface="Calibri"/>
              </a:rPr>
              <a:t>i</a:t>
            </a:r>
            <a:r>
              <a:rPr sz="3400" b="1" u="heavy" spc="-20" dirty="0">
                <a:solidFill>
                  <a:srgbClr val="0000FF"/>
                </a:solidFill>
                <a:latin typeface="Calibri"/>
                <a:cs typeface="Calibri"/>
              </a:rPr>
              <a:t>dth</a:t>
            </a:r>
            <a:endParaRPr sz="3400">
              <a:latin typeface="Calibri"/>
              <a:cs typeface="Calibri"/>
            </a:endParaRPr>
          </a:p>
          <a:p>
            <a:pPr marL="363220" indent="-350520">
              <a:lnSpc>
                <a:spcPct val="100000"/>
              </a:lnSpc>
              <a:spcBef>
                <a:spcPts val="2039"/>
              </a:spcBef>
              <a:buFont typeface="Calibri"/>
              <a:buAutoNum type="arabicPeriod"/>
              <a:tabLst>
                <a:tab pos="363855" algn="l"/>
              </a:tabLst>
            </a:pPr>
            <a:r>
              <a:rPr b="1" spc="-15" dirty="0">
                <a:latin typeface="Calibri"/>
                <a:cs typeface="Calibri"/>
              </a:rPr>
              <a:t>Key</a:t>
            </a:r>
            <a:r>
              <a:rPr b="1" spc="-70" dirty="0">
                <a:latin typeface="Times New Roman"/>
                <a:cs typeface="Times New Roman"/>
              </a:rPr>
              <a:t> </a:t>
            </a:r>
            <a:r>
              <a:rPr b="1" spc="-15" dirty="0">
                <a:latin typeface="Calibri"/>
                <a:cs typeface="Calibri"/>
              </a:rPr>
              <a:t>Re</a:t>
            </a:r>
            <a:r>
              <a:rPr b="1" spc="-10" dirty="0">
                <a:latin typeface="Calibri"/>
                <a:cs typeface="Calibri"/>
              </a:rPr>
              <a:t>q</a:t>
            </a:r>
            <a:r>
              <a:rPr b="1" spc="-15" dirty="0">
                <a:latin typeface="Calibri"/>
                <a:cs typeface="Calibri"/>
              </a:rPr>
              <a:t>uirement</a:t>
            </a:r>
          </a:p>
          <a:p>
            <a:pPr marL="3810" algn="ctr">
              <a:lnSpc>
                <a:spcPct val="100000"/>
              </a:lnSpc>
              <a:spcBef>
                <a:spcPts val="1815"/>
              </a:spcBef>
              <a:tabLst>
                <a:tab pos="451484" algn="l"/>
                <a:tab pos="935355" algn="l"/>
              </a:tabLst>
            </a:pPr>
            <a:r>
              <a:rPr spc="-30" dirty="0">
                <a:latin typeface="Cambria Math"/>
                <a:cs typeface="Cambria Math"/>
              </a:rPr>
              <a:t>𝛬	</a:t>
            </a:r>
            <a:r>
              <a:rPr spc="-25" dirty="0">
                <a:latin typeface="Cambria Math"/>
                <a:cs typeface="Cambria Math"/>
              </a:rPr>
              <a:t>&lt;	</a:t>
            </a:r>
            <a:r>
              <a:rPr spc="20" dirty="0">
                <a:latin typeface="Cambria Math"/>
                <a:cs typeface="Cambria Math"/>
              </a:rPr>
              <a:t>𝜆</a:t>
            </a:r>
            <a:r>
              <a:rPr spc="-10" dirty="0">
                <a:latin typeface="Cambria Math"/>
                <a:cs typeface="Cambria Math"/>
              </a:rPr>
              <a:t>,</a:t>
            </a:r>
          </a:p>
          <a:p>
            <a:pPr marL="12700">
              <a:lnSpc>
                <a:spcPct val="100000"/>
              </a:lnSpc>
              <a:spcBef>
                <a:spcPts val="1645"/>
              </a:spcBef>
            </a:pPr>
            <a:r>
              <a:rPr spc="-15" dirty="0"/>
              <a:t>where</a:t>
            </a:r>
            <a:r>
              <a:rPr spc="-55" dirty="0">
                <a:latin typeface="Times New Roman"/>
                <a:cs typeface="Times New Roman"/>
              </a:rPr>
              <a:t> </a:t>
            </a:r>
            <a:r>
              <a:rPr spc="-30" dirty="0">
                <a:latin typeface="Cambria Math"/>
                <a:cs typeface="Cambria Math"/>
              </a:rPr>
              <a:t>𝜆</a:t>
            </a:r>
            <a:r>
              <a:rPr spc="200" dirty="0">
                <a:latin typeface="Cambria Math"/>
                <a:cs typeface="Cambria Math"/>
              </a:rPr>
              <a:t> </a:t>
            </a:r>
            <a:r>
              <a:rPr spc="-25" dirty="0">
                <a:latin typeface="Cambria Math"/>
                <a:cs typeface="Cambria Math"/>
              </a:rPr>
              <a:t>=</a:t>
            </a:r>
            <a:r>
              <a:rPr spc="160" dirty="0">
                <a:latin typeface="Cambria Math"/>
                <a:cs typeface="Cambria Math"/>
              </a:rPr>
              <a:t> </a:t>
            </a:r>
            <a:r>
              <a:rPr spc="-25" dirty="0">
                <a:latin typeface="Cambria Math"/>
                <a:cs typeface="Cambria Math"/>
              </a:rPr>
              <a:t>2</a:t>
            </a:r>
            <a:r>
              <a:rPr spc="35" dirty="0">
                <a:latin typeface="Cambria Math"/>
                <a:cs typeface="Cambria Math"/>
              </a:rPr>
              <a:t>𝜋</a:t>
            </a:r>
            <a:r>
              <a:rPr spc="-20" dirty="0">
                <a:latin typeface="Cambria Math"/>
                <a:cs typeface="Cambria Math"/>
              </a:rPr>
              <a:t>/</a:t>
            </a:r>
            <a:r>
              <a:rPr spc="-30" dirty="0">
                <a:latin typeface="Cambria Math"/>
                <a:cs typeface="Cambria Math"/>
              </a:rPr>
              <a:t>𝑘</a:t>
            </a:r>
            <a:r>
              <a:rPr spc="105" dirty="0">
                <a:latin typeface="Cambria Math"/>
                <a:cs typeface="Cambria Math"/>
              </a:rPr>
              <a:t> </a:t>
            </a:r>
            <a:r>
              <a:rPr dirty="0"/>
              <a:t>i</a:t>
            </a:r>
            <a:r>
              <a:rPr spc="-15" dirty="0"/>
              <a:t>s</a:t>
            </a:r>
            <a:r>
              <a:rPr spc="-70" dirty="0">
                <a:latin typeface="Times New Roman"/>
                <a:cs typeface="Times New Roman"/>
              </a:rPr>
              <a:t> </a:t>
            </a:r>
            <a:r>
              <a:rPr spc="-10" dirty="0"/>
              <a:t>t</a:t>
            </a:r>
            <a:r>
              <a:rPr spc="-25" dirty="0"/>
              <a:t>h</a:t>
            </a:r>
            <a:r>
              <a:rPr spc="-15" dirty="0"/>
              <a:t>e</a:t>
            </a:r>
            <a:r>
              <a:rPr spc="-70" dirty="0">
                <a:latin typeface="Times New Roman"/>
                <a:cs typeface="Times New Roman"/>
              </a:rPr>
              <a:t> </a:t>
            </a:r>
            <a:r>
              <a:rPr spc="5" dirty="0"/>
              <a:t>l</a:t>
            </a:r>
            <a:r>
              <a:rPr spc="-15" dirty="0"/>
              <a:t>aser</a:t>
            </a:r>
            <a:r>
              <a:rPr spc="-70" dirty="0">
                <a:latin typeface="Times New Roman"/>
                <a:cs typeface="Times New Roman"/>
              </a:rPr>
              <a:t> </a:t>
            </a:r>
            <a:r>
              <a:rPr spc="-20" dirty="0"/>
              <a:t>w</a:t>
            </a:r>
            <a:r>
              <a:rPr spc="-5" dirty="0"/>
              <a:t>a</a:t>
            </a:r>
            <a:r>
              <a:rPr spc="-15" dirty="0"/>
              <a:t>velength.</a:t>
            </a:r>
          </a:p>
          <a:p>
            <a:pPr marL="363220" indent="-350520">
              <a:lnSpc>
                <a:spcPct val="100000"/>
              </a:lnSpc>
              <a:spcBef>
                <a:spcPts val="1810"/>
              </a:spcBef>
              <a:buFont typeface="Calibri"/>
              <a:buAutoNum type="arabicPeriod" startAt="2"/>
              <a:tabLst>
                <a:tab pos="363855" algn="l"/>
              </a:tabLst>
            </a:pPr>
            <a:r>
              <a:rPr b="1" spc="-20" dirty="0">
                <a:latin typeface="Calibri"/>
                <a:cs typeface="Calibri"/>
              </a:rPr>
              <a:t>Physica</a:t>
            </a:r>
            <a:r>
              <a:rPr b="1" spc="-10" dirty="0">
                <a:latin typeface="Calibri"/>
                <a:cs typeface="Calibri"/>
              </a:rPr>
              <a:t>l</a:t>
            </a:r>
            <a:r>
              <a:rPr b="1" spc="-55" dirty="0">
                <a:latin typeface="Times New Roman"/>
                <a:cs typeface="Times New Roman"/>
              </a:rPr>
              <a:t> </a:t>
            </a:r>
            <a:r>
              <a:rPr b="1" spc="-20" dirty="0">
                <a:latin typeface="Calibri"/>
                <a:cs typeface="Calibri"/>
              </a:rPr>
              <a:t>Pic</a:t>
            </a:r>
            <a:r>
              <a:rPr b="1" dirty="0">
                <a:latin typeface="Calibri"/>
                <a:cs typeface="Calibri"/>
              </a:rPr>
              <a:t>t</a:t>
            </a:r>
            <a:r>
              <a:rPr b="1" spc="-15" dirty="0">
                <a:latin typeface="Calibri"/>
                <a:cs typeface="Calibri"/>
              </a:rPr>
              <a:t>ure</a:t>
            </a:r>
          </a:p>
          <a:p>
            <a:pPr marL="12700">
              <a:lnSpc>
                <a:spcPct val="100000"/>
              </a:lnSpc>
              <a:spcBef>
                <a:spcPts val="1814"/>
              </a:spcBef>
              <a:tabLst>
                <a:tab pos="1560830" algn="l"/>
                <a:tab pos="2916555" algn="l"/>
                <a:tab pos="5275580" algn="l"/>
                <a:tab pos="6724650" algn="l"/>
                <a:tab pos="7836534" algn="l"/>
                <a:tab pos="10048240" algn="l"/>
              </a:tabLst>
            </a:pPr>
            <a:r>
              <a:rPr i="1" spc="-15" dirty="0">
                <a:latin typeface="Calibri"/>
                <a:cs typeface="Calibri"/>
              </a:rPr>
              <a:t>Frequent	veloc</a:t>
            </a:r>
            <a:r>
              <a:rPr i="1" dirty="0">
                <a:latin typeface="Calibri"/>
                <a:cs typeface="Calibri"/>
              </a:rPr>
              <a:t>i</a:t>
            </a:r>
            <a:r>
              <a:rPr i="1" spc="-15" dirty="0">
                <a:latin typeface="Calibri"/>
                <a:cs typeface="Calibri"/>
              </a:rPr>
              <a:t>ty</a:t>
            </a:r>
            <a:r>
              <a:rPr i="1" dirty="0">
                <a:latin typeface="Calibri"/>
                <a:cs typeface="Calibri"/>
              </a:rPr>
              <a:t>	</a:t>
            </a:r>
            <a:r>
              <a:rPr i="1" spc="-15" dirty="0">
                <a:latin typeface="Calibri"/>
                <a:cs typeface="Calibri"/>
              </a:rPr>
              <a:t>ran</a:t>
            </a:r>
            <a:r>
              <a:rPr i="1" spc="-10" dirty="0">
                <a:latin typeface="Calibri"/>
                <a:cs typeface="Calibri"/>
              </a:rPr>
              <a:t>d</a:t>
            </a:r>
            <a:r>
              <a:rPr i="1" spc="-15" dirty="0">
                <a:latin typeface="Calibri"/>
                <a:cs typeface="Calibri"/>
              </a:rPr>
              <a:t>omi</a:t>
            </a:r>
            <a:r>
              <a:rPr i="1" spc="-10" dirty="0">
                <a:latin typeface="Calibri"/>
                <a:cs typeface="Calibri"/>
              </a:rPr>
              <a:t>sati</a:t>
            </a:r>
            <a:r>
              <a:rPr i="1" spc="-5" dirty="0">
                <a:latin typeface="Calibri"/>
                <a:cs typeface="Calibri"/>
              </a:rPr>
              <a:t>o</a:t>
            </a:r>
            <a:r>
              <a:rPr i="1" spc="-15" dirty="0">
                <a:latin typeface="Calibri"/>
                <a:cs typeface="Calibri"/>
              </a:rPr>
              <a:t>n</a:t>
            </a:r>
            <a:r>
              <a:rPr i="1" dirty="0">
                <a:latin typeface="Calibri"/>
                <a:cs typeface="Calibri"/>
              </a:rPr>
              <a:t>	</a:t>
            </a:r>
            <a:r>
              <a:rPr i="1" spc="-15" dirty="0">
                <a:latin typeface="Calibri"/>
                <a:cs typeface="Calibri"/>
              </a:rPr>
              <a:t>co</a:t>
            </a:r>
            <a:r>
              <a:rPr i="1" spc="-10" dirty="0">
                <a:latin typeface="Calibri"/>
                <a:cs typeface="Calibri"/>
              </a:rPr>
              <a:t>nfin</a:t>
            </a:r>
            <a:r>
              <a:rPr i="1" spc="-25" dirty="0">
                <a:latin typeface="Calibri"/>
                <a:cs typeface="Calibri"/>
              </a:rPr>
              <a:t>e</a:t>
            </a:r>
            <a:r>
              <a:rPr i="1" spc="-15" dirty="0">
                <a:latin typeface="Calibri"/>
                <a:cs typeface="Calibri"/>
              </a:rPr>
              <a:t>s</a:t>
            </a:r>
            <a:r>
              <a:rPr i="1" dirty="0">
                <a:latin typeface="Calibri"/>
                <a:cs typeface="Calibri"/>
              </a:rPr>
              <a:t>	</a:t>
            </a:r>
            <a:r>
              <a:rPr i="1" spc="-15" dirty="0">
                <a:latin typeface="Calibri"/>
                <a:cs typeface="Calibri"/>
              </a:rPr>
              <a:t>ph</a:t>
            </a:r>
            <a:r>
              <a:rPr i="1" spc="-10" dirty="0">
                <a:latin typeface="Calibri"/>
                <a:cs typeface="Calibri"/>
              </a:rPr>
              <a:t>a</a:t>
            </a:r>
            <a:r>
              <a:rPr i="1" spc="-15" dirty="0">
                <a:latin typeface="Calibri"/>
                <a:cs typeface="Calibri"/>
              </a:rPr>
              <a:t>se</a:t>
            </a:r>
            <a:r>
              <a:rPr i="1" dirty="0">
                <a:latin typeface="Calibri"/>
                <a:cs typeface="Calibri"/>
              </a:rPr>
              <a:t>	</a:t>
            </a:r>
            <a:r>
              <a:rPr i="1" spc="-15" dirty="0">
                <a:latin typeface="Calibri"/>
                <a:cs typeface="Calibri"/>
              </a:rPr>
              <a:t>accum</a:t>
            </a:r>
            <a:r>
              <a:rPr i="1" dirty="0">
                <a:latin typeface="Calibri"/>
                <a:cs typeface="Calibri"/>
              </a:rPr>
              <a:t>u</a:t>
            </a:r>
            <a:r>
              <a:rPr i="1" spc="-10" dirty="0">
                <a:latin typeface="Calibri"/>
                <a:cs typeface="Calibri"/>
              </a:rPr>
              <a:t>lat</a:t>
            </a:r>
            <a:r>
              <a:rPr i="1" dirty="0">
                <a:latin typeface="Calibri"/>
                <a:cs typeface="Calibri"/>
              </a:rPr>
              <a:t>i</a:t>
            </a:r>
            <a:r>
              <a:rPr i="1" spc="-15" dirty="0">
                <a:latin typeface="Calibri"/>
                <a:cs typeface="Calibri"/>
              </a:rPr>
              <a:t>on</a:t>
            </a:r>
            <a:r>
              <a:rPr i="1" dirty="0">
                <a:latin typeface="Calibri"/>
                <a:cs typeface="Calibri"/>
              </a:rPr>
              <a:t>	</a:t>
            </a:r>
            <a:r>
              <a:rPr i="1" spc="-30" dirty="0">
                <a:latin typeface="Calibri"/>
                <a:cs typeface="Calibri"/>
              </a:rPr>
              <a:t>→</a:t>
            </a:r>
          </a:p>
          <a:p>
            <a:pPr marL="12700">
              <a:lnSpc>
                <a:spcPct val="100000"/>
              </a:lnSpc>
              <a:spcBef>
                <a:spcPts val="910"/>
              </a:spcBef>
            </a:pPr>
            <a:r>
              <a:rPr i="1" spc="-20" dirty="0">
                <a:latin typeface="Calibri"/>
                <a:cs typeface="Calibri"/>
              </a:rPr>
              <a:t>su</a:t>
            </a:r>
            <a:r>
              <a:rPr i="1" spc="-10" dirty="0">
                <a:latin typeface="Calibri"/>
                <a:cs typeface="Calibri"/>
              </a:rPr>
              <a:t>p</a:t>
            </a:r>
            <a:r>
              <a:rPr i="1" spc="-20" dirty="0">
                <a:latin typeface="Calibri"/>
                <a:cs typeface="Calibri"/>
              </a:rPr>
              <a:t>presse</a:t>
            </a:r>
            <a:r>
              <a:rPr i="1" spc="-15" dirty="0">
                <a:latin typeface="Calibri"/>
                <a:cs typeface="Calibri"/>
              </a:rPr>
              <a:t>s</a:t>
            </a:r>
            <a:r>
              <a:rPr i="1" spc="-55" dirty="0">
                <a:latin typeface="Times New Roman"/>
                <a:cs typeface="Times New Roman"/>
              </a:rPr>
              <a:t> </a:t>
            </a:r>
            <a:r>
              <a:rPr i="1" spc="-20" dirty="0">
                <a:latin typeface="Calibri"/>
                <a:cs typeface="Calibri"/>
              </a:rPr>
              <a:t>Dopp</a:t>
            </a:r>
            <a:r>
              <a:rPr i="1" dirty="0">
                <a:latin typeface="Calibri"/>
                <a:cs typeface="Calibri"/>
              </a:rPr>
              <a:t>l</a:t>
            </a:r>
            <a:r>
              <a:rPr i="1" spc="-15" dirty="0">
                <a:latin typeface="Calibri"/>
                <a:cs typeface="Calibri"/>
              </a:rPr>
              <a:t>er</a:t>
            </a:r>
            <a:r>
              <a:rPr i="1" spc="-70" dirty="0">
                <a:latin typeface="Times New Roman"/>
                <a:cs typeface="Times New Roman"/>
              </a:rPr>
              <a:t> </a:t>
            </a:r>
            <a:r>
              <a:rPr i="1" spc="-20" dirty="0">
                <a:latin typeface="Calibri"/>
                <a:cs typeface="Calibri"/>
              </a:rPr>
              <a:t>sp</a:t>
            </a:r>
            <a:r>
              <a:rPr i="1" spc="-5" dirty="0">
                <a:latin typeface="Calibri"/>
                <a:cs typeface="Calibri"/>
              </a:rPr>
              <a:t>r</a:t>
            </a:r>
            <a:r>
              <a:rPr i="1" spc="-15" dirty="0">
                <a:latin typeface="Calibri"/>
                <a:cs typeface="Calibri"/>
              </a:rPr>
              <a:t>ead.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685" y="973958"/>
            <a:ext cx="9633585" cy="24160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3220" indent="-350520">
              <a:lnSpc>
                <a:spcPct val="100000"/>
              </a:lnSpc>
              <a:buFont typeface="Calibri"/>
              <a:buAutoNum type="arabicPeriod" startAt="3"/>
              <a:tabLst>
                <a:tab pos="363855" algn="l"/>
              </a:tabLst>
            </a:pPr>
            <a:r>
              <a:rPr sz="2800" b="1" spc="-20" dirty="0">
                <a:solidFill>
                  <a:srgbClr val="FF0000"/>
                </a:solidFill>
                <a:latin typeface="Calibri"/>
                <a:cs typeface="Calibri"/>
              </a:rPr>
              <a:t>Obser</a:t>
            </a:r>
            <a:r>
              <a:rPr sz="2800" b="1" spc="-5" dirty="0">
                <a:solidFill>
                  <a:srgbClr val="FF0000"/>
                </a:solidFill>
                <a:latin typeface="Calibri"/>
                <a:cs typeface="Calibri"/>
              </a:rPr>
              <a:t>v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able</a:t>
            </a:r>
            <a:r>
              <a:rPr sz="2800" b="1" spc="-8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2800" b="1" spc="-5" dirty="0">
                <a:solidFill>
                  <a:srgbClr val="FF0000"/>
                </a:solidFill>
                <a:latin typeface="Calibri"/>
                <a:cs typeface="Calibri"/>
              </a:rPr>
              <a:t>f</a:t>
            </a:r>
            <a:r>
              <a:rPr sz="2800" b="1" spc="-20" dirty="0">
                <a:solidFill>
                  <a:srgbClr val="FF0000"/>
                </a:solidFill>
                <a:latin typeface="Calibri"/>
                <a:cs typeface="Calibri"/>
              </a:rPr>
              <a:t>fe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c</a:t>
            </a:r>
            <a:r>
              <a:rPr sz="2800" b="1" spc="-10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endParaRPr sz="2800" dirty="0">
              <a:solidFill>
                <a:srgbClr val="FF0000"/>
              </a:solidFill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810"/>
              </a:spcBef>
            </a:pPr>
            <a:r>
              <a:rPr sz="2800" i="1" spc="-15" dirty="0">
                <a:latin typeface="Calibri"/>
                <a:cs typeface="Calibri"/>
              </a:rPr>
              <a:t>Measured</a:t>
            </a:r>
            <a:r>
              <a:rPr sz="2800" i="1" spc="-55" dirty="0">
                <a:latin typeface="Times New Roman"/>
                <a:cs typeface="Times New Roman"/>
              </a:rPr>
              <a:t> </a:t>
            </a:r>
            <a:r>
              <a:rPr sz="2800" i="1" dirty="0">
                <a:latin typeface="Calibri"/>
                <a:cs typeface="Calibri"/>
              </a:rPr>
              <a:t>l</a:t>
            </a:r>
            <a:r>
              <a:rPr sz="2800" i="1" spc="5" dirty="0">
                <a:latin typeface="Calibri"/>
                <a:cs typeface="Calibri"/>
              </a:rPr>
              <a:t>i</a:t>
            </a:r>
            <a:r>
              <a:rPr sz="2800" i="1" spc="-20" dirty="0">
                <a:latin typeface="Calibri"/>
                <a:cs typeface="Calibri"/>
              </a:rPr>
              <a:t>n</a:t>
            </a:r>
            <a:r>
              <a:rPr sz="2800" i="1" spc="-15" dirty="0">
                <a:latin typeface="Calibri"/>
                <a:cs typeface="Calibri"/>
              </a:rPr>
              <a:t>e</a:t>
            </a:r>
            <a:r>
              <a:rPr sz="2800" i="1" spc="-70" dirty="0">
                <a:latin typeface="Times New Roman"/>
                <a:cs typeface="Times New Roman"/>
              </a:rPr>
              <a:t> </a:t>
            </a:r>
            <a:r>
              <a:rPr sz="2800" i="1" spc="-20" dirty="0">
                <a:latin typeface="Calibri"/>
                <a:cs typeface="Calibri"/>
              </a:rPr>
              <a:t>become</a:t>
            </a:r>
            <a:r>
              <a:rPr sz="2800" i="1" spc="-15" dirty="0">
                <a:latin typeface="Calibri"/>
                <a:cs typeface="Calibri"/>
              </a:rPr>
              <a:t>s</a:t>
            </a:r>
            <a:r>
              <a:rPr sz="2800" i="1" spc="-65" dirty="0">
                <a:latin typeface="Times New Roman"/>
                <a:cs typeface="Times New Roman"/>
              </a:rPr>
              <a:t> </a:t>
            </a:r>
            <a:r>
              <a:rPr sz="2800" i="1" spc="-10" dirty="0">
                <a:latin typeface="Calibri"/>
                <a:cs typeface="Calibri"/>
              </a:rPr>
              <a:t>n</a:t>
            </a:r>
            <a:r>
              <a:rPr sz="2800" i="1" spc="-20" dirty="0">
                <a:latin typeface="Calibri"/>
                <a:cs typeface="Calibri"/>
              </a:rPr>
              <a:t>arr</a:t>
            </a:r>
            <a:r>
              <a:rPr sz="2800" i="1" spc="-5" dirty="0">
                <a:latin typeface="Calibri"/>
                <a:cs typeface="Calibri"/>
              </a:rPr>
              <a:t>o</a:t>
            </a:r>
            <a:r>
              <a:rPr sz="2800" i="1" spc="-15" dirty="0">
                <a:latin typeface="Calibri"/>
                <a:cs typeface="Calibri"/>
              </a:rPr>
              <a:t>wer</a:t>
            </a:r>
            <a:r>
              <a:rPr sz="2800" i="1" spc="-70" dirty="0">
                <a:latin typeface="Times New Roman"/>
                <a:cs typeface="Times New Roman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th</a:t>
            </a:r>
            <a:r>
              <a:rPr sz="2800" i="1" spc="-10" dirty="0">
                <a:latin typeface="Calibri"/>
                <a:cs typeface="Calibri"/>
              </a:rPr>
              <a:t>a</a:t>
            </a:r>
            <a:r>
              <a:rPr sz="2800" i="1" spc="-15" dirty="0">
                <a:latin typeface="Calibri"/>
                <a:cs typeface="Calibri"/>
              </a:rPr>
              <a:t>n</a:t>
            </a:r>
            <a:r>
              <a:rPr sz="2800" i="1" spc="-70" dirty="0">
                <a:latin typeface="Times New Roman"/>
                <a:cs typeface="Times New Roman"/>
              </a:rPr>
              <a:t> </a:t>
            </a:r>
            <a:r>
              <a:rPr sz="2800" i="1" spc="-10" dirty="0">
                <a:latin typeface="Calibri"/>
                <a:cs typeface="Calibri"/>
              </a:rPr>
              <a:t>th</a:t>
            </a:r>
            <a:r>
              <a:rPr sz="2800" i="1" spc="-15" dirty="0">
                <a:latin typeface="Calibri"/>
                <a:cs typeface="Calibri"/>
              </a:rPr>
              <a:t>e</a:t>
            </a:r>
            <a:r>
              <a:rPr sz="2800" i="1" spc="-70" dirty="0">
                <a:latin typeface="Times New Roman"/>
                <a:cs typeface="Times New Roman"/>
              </a:rPr>
              <a:t> </a:t>
            </a:r>
            <a:r>
              <a:rPr sz="2800" i="1" spc="-20" dirty="0">
                <a:latin typeface="Calibri"/>
                <a:cs typeface="Calibri"/>
              </a:rPr>
              <a:t>na</a:t>
            </a:r>
            <a:r>
              <a:rPr lang="en-US" sz="2800" i="1" spc="-20" dirty="0">
                <a:latin typeface="Calibri"/>
                <a:cs typeface="Calibri"/>
              </a:rPr>
              <a:t>t</a:t>
            </a:r>
            <a:r>
              <a:rPr sz="2800" i="1" spc="-5" dirty="0">
                <a:latin typeface="Calibri"/>
                <a:cs typeface="Calibri"/>
              </a:rPr>
              <a:t>i</a:t>
            </a:r>
            <a:r>
              <a:rPr sz="2800" i="1" spc="-15" dirty="0">
                <a:latin typeface="Calibri"/>
                <a:cs typeface="Calibri"/>
              </a:rPr>
              <a:t>ve</a:t>
            </a:r>
            <a:r>
              <a:rPr sz="2800" i="1" spc="-70" dirty="0">
                <a:latin typeface="Times New Roman"/>
                <a:cs typeface="Times New Roman"/>
              </a:rPr>
              <a:t> </a:t>
            </a:r>
            <a:r>
              <a:rPr sz="2800" i="1" spc="-25" dirty="0">
                <a:latin typeface="Calibri"/>
                <a:cs typeface="Calibri"/>
              </a:rPr>
              <a:t>Dop</a:t>
            </a:r>
            <a:r>
              <a:rPr sz="2800" i="1" spc="-10" dirty="0">
                <a:latin typeface="Calibri"/>
                <a:cs typeface="Calibri"/>
              </a:rPr>
              <a:t>p</a:t>
            </a:r>
            <a:r>
              <a:rPr sz="2800" i="1" dirty="0">
                <a:latin typeface="Calibri"/>
                <a:cs typeface="Calibri"/>
              </a:rPr>
              <a:t>l</a:t>
            </a:r>
            <a:r>
              <a:rPr sz="2800" i="1" spc="-15" dirty="0">
                <a:latin typeface="Calibri"/>
                <a:cs typeface="Calibri"/>
              </a:rPr>
              <a:t>er</a:t>
            </a:r>
            <a:r>
              <a:rPr sz="2800" i="1" spc="-70" dirty="0">
                <a:latin typeface="Times New Roman"/>
                <a:cs typeface="Times New Roman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w</a:t>
            </a:r>
            <a:r>
              <a:rPr sz="2800" i="1" dirty="0">
                <a:latin typeface="Calibri"/>
                <a:cs typeface="Calibri"/>
              </a:rPr>
              <a:t>i</a:t>
            </a:r>
            <a:r>
              <a:rPr sz="2800" i="1" spc="-20" dirty="0">
                <a:latin typeface="Calibri"/>
                <a:cs typeface="Calibri"/>
              </a:rPr>
              <a:t>dth.</a:t>
            </a:r>
            <a:endParaRPr sz="2800" dirty="0">
              <a:latin typeface="Calibri"/>
              <a:cs typeface="Calibri"/>
            </a:endParaRPr>
          </a:p>
          <a:p>
            <a:pPr marL="363220" indent="-350520">
              <a:lnSpc>
                <a:spcPct val="100000"/>
              </a:lnSpc>
              <a:spcBef>
                <a:spcPts val="1814"/>
              </a:spcBef>
              <a:buFont typeface="Calibri"/>
              <a:buAutoNum type="arabicPeriod" startAt="4"/>
              <a:tabLst>
                <a:tab pos="363855" algn="l"/>
              </a:tabLst>
            </a:pPr>
            <a:r>
              <a:rPr sz="2800" b="1" spc="-20" dirty="0">
                <a:solidFill>
                  <a:srgbClr val="FF0000"/>
                </a:solidFill>
                <a:latin typeface="Calibri"/>
                <a:cs typeface="Calibri"/>
              </a:rPr>
              <a:t>Appl</a:t>
            </a:r>
            <a:r>
              <a:rPr sz="2800" b="1" spc="-10" dirty="0">
                <a:solidFill>
                  <a:srgbClr val="FF0000"/>
                </a:solidFill>
                <a:latin typeface="Calibri"/>
                <a:cs typeface="Calibri"/>
              </a:rPr>
              <a:t>ica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tions</a:t>
            </a:r>
            <a:endParaRPr sz="2800" dirty="0">
              <a:solidFill>
                <a:srgbClr val="FF0000"/>
              </a:solidFill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810"/>
              </a:spcBef>
            </a:pPr>
            <a:r>
              <a:rPr sz="2800" i="1" spc="-25" dirty="0">
                <a:latin typeface="Calibri"/>
                <a:cs typeface="Calibri"/>
              </a:rPr>
              <a:t>H</a:t>
            </a:r>
            <a:r>
              <a:rPr sz="2800" i="1" spc="-10" dirty="0">
                <a:latin typeface="Calibri"/>
                <a:cs typeface="Calibri"/>
              </a:rPr>
              <a:t>i</a:t>
            </a:r>
            <a:r>
              <a:rPr sz="2800" i="1" spc="-20" dirty="0">
                <a:latin typeface="Calibri"/>
                <a:cs typeface="Calibri"/>
              </a:rPr>
              <a:t>g</a:t>
            </a:r>
            <a:r>
              <a:rPr sz="2800" i="1" spc="-5" dirty="0">
                <a:latin typeface="Calibri"/>
                <a:cs typeface="Calibri"/>
              </a:rPr>
              <a:t>h</a:t>
            </a:r>
            <a:r>
              <a:rPr sz="2800" i="1" spc="-20" dirty="0">
                <a:latin typeface="Calibri"/>
                <a:cs typeface="Calibri"/>
              </a:rPr>
              <a:t>-prec</a:t>
            </a:r>
            <a:r>
              <a:rPr sz="2800" i="1" spc="-10" dirty="0">
                <a:latin typeface="Calibri"/>
                <a:cs typeface="Calibri"/>
              </a:rPr>
              <a:t>is</a:t>
            </a:r>
            <a:r>
              <a:rPr sz="2800" i="1" dirty="0">
                <a:latin typeface="Calibri"/>
                <a:cs typeface="Calibri"/>
              </a:rPr>
              <a:t>i</a:t>
            </a:r>
            <a:r>
              <a:rPr sz="2800" i="1" spc="-10" dirty="0">
                <a:latin typeface="Calibri"/>
                <a:cs typeface="Calibri"/>
              </a:rPr>
              <a:t>o</a:t>
            </a:r>
            <a:r>
              <a:rPr sz="2800" i="1" spc="-15" dirty="0">
                <a:latin typeface="Calibri"/>
                <a:cs typeface="Calibri"/>
              </a:rPr>
              <a:t>n</a:t>
            </a:r>
            <a:r>
              <a:rPr sz="2800" i="1" spc="-70" dirty="0">
                <a:latin typeface="Times New Roman"/>
                <a:cs typeface="Times New Roman"/>
              </a:rPr>
              <a:t> </a:t>
            </a:r>
            <a:r>
              <a:rPr sz="2800" i="1" spc="-20" dirty="0">
                <a:latin typeface="Calibri"/>
                <a:cs typeface="Calibri"/>
              </a:rPr>
              <a:t>frequenc</a:t>
            </a:r>
            <a:r>
              <a:rPr sz="2800" i="1" spc="-15" dirty="0">
                <a:latin typeface="Calibri"/>
                <a:cs typeface="Calibri"/>
              </a:rPr>
              <a:t>y</a:t>
            </a:r>
            <a:r>
              <a:rPr sz="2800" i="1" spc="-60" dirty="0">
                <a:latin typeface="Times New Roman"/>
                <a:cs typeface="Times New Roman"/>
              </a:rPr>
              <a:t> </a:t>
            </a:r>
            <a:r>
              <a:rPr sz="2800" i="1" spc="-20" dirty="0">
                <a:latin typeface="Calibri"/>
                <a:cs typeface="Calibri"/>
              </a:rPr>
              <a:t>stan</a:t>
            </a:r>
            <a:r>
              <a:rPr sz="2800" i="1" dirty="0">
                <a:latin typeface="Calibri"/>
                <a:cs typeface="Calibri"/>
              </a:rPr>
              <a:t>d</a:t>
            </a:r>
            <a:r>
              <a:rPr sz="2800" i="1" spc="-20" dirty="0">
                <a:latin typeface="Calibri"/>
                <a:cs typeface="Calibri"/>
              </a:rPr>
              <a:t>ard</a:t>
            </a:r>
            <a:r>
              <a:rPr sz="2800" i="1" spc="-15" dirty="0">
                <a:latin typeface="Calibri"/>
                <a:cs typeface="Calibri"/>
              </a:rPr>
              <a:t>s</a:t>
            </a:r>
            <a:r>
              <a:rPr sz="2800" i="1" spc="-60" dirty="0">
                <a:latin typeface="Times New Roman"/>
                <a:cs typeface="Times New Roman"/>
              </a:rPr>
              <a:t> </a:t>
            </a:r>
            <a:r>
              <a:rPr sz="2800" i="1" spc="5" dirty="0">
                <a:latin typeface="Calibri"/>
                <a:cs typeface="Calibri"/>
              </a:rPr>
              <a:t>i</a:t>
            </a:r>
            <a:r>
              <a:rPr sz="2800" i="1" spc="-15" dirty="0">
                <a:latin typeface="Calibri"/>
                <a:cs typeface="Calibri"/>
              </a:rPr>
              <a:t>n</a:t>
            </a:r>
            <a:r>
              <a:rPr sz="2800" i="1" spc="-70" dirty="0">
                <a:latin typeface="Times New Roman"/>
                <a:cs typeface="Times New Roman"/>
              </a:rPr>
              <a:t> </a:t>
            </a:r>
            <a:r>
              <a:rPr sz="2800" i="1" spc="-10" dirty="0">
                <a:latin typeface="Calibri"/>
                <a:cs typeface="Calibri"/>
              </a:rPr>
              <a:t>g</a:t>
            </a:r>
            <a:r>
              <a:rPr sz="2800" i="1" spc="-20" dirty="0">
                <a:latin typeface="Calibri"/>
                <a:cs typeface="Calibri"/>
              </a:rPr>
              <a:t>a</a:t>
            </a:r>
            <a:r>
              <a:rPr sz="2800" i="1" spc="-15" dirty="0">
                <a:latin typeface="Calibri"/>
                <a:cs typeface="Calibri"/>
              </a:rPr>
              <a:t>s</a:t>
            </a:r>
            <a:r>
              <a:rPr sz="2800" i="1" spc="-70" dirty="0">
                <a:latin typeface="Times New Roman"/>
                <a:cs typeface="Times New Roman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cel</a:t>
            </a:r>
            <a:r>
              <a:rPr sz="2800" i="1" dirty="0">
                <a:latin typeface="Calibri"/>
                <a:cs typeface="Calibri"/>
              </a:rPr>
              <a:t>l</a:t>
            </a:r>
            <a:r>
              <a:rPr sz="2800" i="1" spc="-15" dirty="0">
                <a:latin typeface="Calibri"/>
                <a:cs typeface="Calibri"/>
              </a:rPr>
              <a:t>s</a:t>
            </a:r>
            <a:r>
              <a:rPr sz="2800" i="1" spc="-65" dirty="0">
                <a:latin typeface="Times New Roman"/>
                <a:cs typeface="Times New Roman"/>
              </a:rPr>
              <a:t> </a:t>
            </a:r>
            <a:r>
              <a:rPr sz="2800" i="1" spc="-5" dirty="0">
                <a:latin typeface="Calibri"/>
                <a:cs typeface="Calibri"/>
              </a:rPr>
              <a:t>(</a:t>
            </a:r>
            <a:r>
              <a:rPr sz="2800" i="1" spc="-10" dirty="0">
                <a:latin typeface="Calibri"/>
                <a:cs typeface="Calibri"/>
              </a:rPr>
              <a:t>e.g.,</a:t>
            </a:r>
            <a:r>
              <a:rPr sz="2800" i="1" spc="-85" dirty="0">
                <a:latin typeface="Times New Roman"/>
                <a:cs typeface="Times New Roman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R</a:t>
            </a:r>
            <a:r>
              <a:rPr sz="2800" i="1" spc="-20" dirty="0">
                <a:latin typeface="Calibri"/>
                <a:cs typeface="Calibri"/>
              </a:rPr>
              <a:t>b</a:t>
            </a:r>
            <a:r>
              <a:rPr sz="2800" i="1" spc="-10" dirty="0">
                <a:latin typeface="Calibri"/>
                <a:cs typeface="Calibri"/>
              </a:rPr>
              <a:t>,</a:t>
            </a:r>
            <a:r>
              <a:rPr sz="2800" i="1" spc="-70" dirty="0">
                <a:latin typeface="Times New Roman"/>
                <a:cs typeface="Times New Roman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Cs</a:t>
            </a:r>
            <a:r>
              <a:rPr sz="2800" i="1" spc="-65" dirty="0">
                <a:latin typeface="Times New Roman"/>
                <a:cs typeface="Times New Roman"/>
              </a:rPr>
              <a:t> </a:t>
            </a:r>
            <a:r>
              <a:rPr sz="2800" i="1" spc="-10" dirty="0">
                <a:latin typeface="Calibri"/>
                <a:cs typeface="Calibri"/>
              </a:rPr>
              <a:t>cl</a:t>
            </a:r>
            <a:r>
              <a:rPr sz="2800" i="1" spc="-30" dirty="0">
                <a:latin typeface="Calibri"/>
                <a:cs typeface="Calibri"/>
              </a:rPr>
              <a:t>o</a:t>
            </a:r>
            <a:r>
              <a:rPr sz="2800" i="1" spc="-15" dirty="0">
                <a:latin typeface="Calibri"/>
                <a:cs typeface="Calibri"/>
              </a:rPr>
              <a:t>cks</a:t>
            </a:r>
            <a:r>
              <a:rPr sz="2800" i="1" spc="-5" dirty="0">
                <a:latin typeface="Calibri"/>
                <a:cs typeface="Calibri"/>
              </a:rPr>
              <a:t>)</a:t>
            </a:r>
            <a:r>
              <a:rPr sz="2800" i="1" dirty="0">
                <a:latin typeface="Calibri"/>
                <a:cs typeface="Calibri"/>
              </a:rPr>
              <a:t>.</a:t>
            </a:r>
            <a:endParaRPr sz="2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4400" y="259064"/>
            <a:ext cx="9844405" cy="6346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[</a:t>
            </a:r>
            <a:r>
              <a:rPr sz="1400" spc="5" dirty="0">
                <a:latin typeface="Calibri"/>
                <a:cs typeface="Calibri"/>
              </a:rPr>
              <a:t>I</a:t>
            </a:r>
            <a:r>
              <a:rPr sz="1400" spc="-15" dirty="0">
                <a:latin typeface="Calibri"/>
                <a:cs typeface="Calibri"/>
              </a:rPr>
              <a:t>M</a:t>
            </a:r>
            <a:r>
              <a:rPr sz="1400" dirty="0">
                <a:latin typeface="Calibri"/>
                <a:cs typeface="Calibri"/>
              </a:rPr>
              <a:t>AGE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R</a:t>
            </a:r>
            <a:r>
              <a:rPr sz="1400" spc="-15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Q</a:t>
            </a:r>
            <a:r>
              <a:rPr sz="1400" spc="-10" dirty="0">
                <a:latin typeface="Calibri"/>
                <a:cs typeface="Calibri"/>
              </a:rPr>
              <a:t>U</a:t>
            </a:r>
            <a:r>
              <a:rPr sz="1400" dirty="0">
                <a:latin typeface="Calibri"/>
                <a:cs typeface="Calibri"/>
              </a:rPr>
              <a:t>IR</a:t>
            </a:r>
            <a:r>
              <a:rPr sz="1400" spc="-5" dirty="0">
                <a:latin typeface="Calibri"/>
                <a:cs typeface="Calibri"/>
              </a:rPr>
              <a:t>ED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S</a:t>
            </a:r>
            <a:r>
              <a:rPr sz="1400" dirty="0">
                <a:latin typeface="Calibri"/>
                <a:cs typeface="Calibri"/>
              </a:rPr>
              <a:t>k</a:t>
            </a:r>
            <a:r>
              <a:rPr sz="1400" spc="-5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tch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co</a:t>
            </a:r>
            <a:r>
              <a:rPr sz="1400" dirty="0">
                <a:latin typeface="Calibri"/>
                <a:cs typeface="Calibri"/>
              </a:rPr>
              <a:t>m</a:t>
            </a:r>
            <a:r>
              <a:rPr sz="1400" spc="-10" dirty="0">
                <a:latin typeface="Calibri"/>
                <a:cs typeface="Calibri"/>
              </a:rPr>
              <a:t>p</a:t>
            </a:r>
            <a:r>
              <a:rPr sz="1400" dirty="0">
                <a:latin typeface="Calibri"/>
                <a:cs typeface="Calibri"/>
              </a:rPr>
              <a:t>ar</a:t>
            </a:r>
            <a:r>
              <a:rPr sz="1400" spc="-10" dirty="0">
                <a:latin typeface="Calibri"/>
                <a:cs typeface="Calibri"/>
              </a:rPr>
              <a:t>i</a:t>
            </a:r>
            <a:r>
              <a:rPr sz="1400" spc="5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g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w</a:t>
            </a:r>
            <a:r>
              <a:rPr sz="1400" spc="-10" dirty="0">
                <a:latin typeface="Calibri"/>
                <a:cs typeface="Calibri"/>
              </a:rPr>
              <a:t>id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Ga</a:t>
            </a:r>
            <a:r>
              <a:rPr sz="1400" spc="5" dirty="0">
                <a:latin typeface="Calibri"/>
                <a:cs typeface="Calibri"/>
              </a:rPr>
              <a:t>u</a:t>
            </a:r>
            <a:r>
              <a:rPr sz="1400" spc="-10" dirty="0">
                <a:latin typeface="Calibri"/>
                <a:cs typeface="Calibri"/>
              </a:rPr>
              <a:t>s</a:t>
            </a:r>
            <a:r>
              <a:rPr sz="1400" spc="-5" dirty="0">
                <a:latin typeface="Calibri"/>
                <a:cs typeface="Calibri"/>
              </a:rPr>
              <a:t>s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10" dirty="0">
                <a:latin typeface="Calibri"/>
                <a:cs typeface="Calibri"/>
              </a:rPr>
              <a:t>a</a:t>
            </a:r>
            <a:r>
              <a:rPr sz="1400" dirty="0">
                <a:latin typeface="Calibri"/>
                <a:cs typeface="Calibri"/>
              </a:rPr>
              <a:t>n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5" dirty="0">
                <a:latin typeface="Calibri"/>
                <a:cs typeface="Calibri"/>
              </a:rPr>
              <a:t>(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o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D</a:t>
            </a:r>
            <a:r>
              <a:rPr sz="1400" spc="-15" dirty="0">
                <a:latin typeface="Calibri"/>
                <a:cs typeface="Calibri"/>
              </a:rPr>
              <a:t>i</a:t>
            </a:r>
            <a:r>
              <a:rPr sz="1400" dirty="0">
                <a:latin typeface="Calibri"/>
                <a:cs typeface="Calibri"/>
              </a:rPr>
              <a:t>ck</a:t>
            </a:r>
            <a:r>
              <a:rPr sz="1400" spc="-5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)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vs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5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ar</a:t>
            </a:r>
            <a:r>
              <a:rPr sz="1400" spc="-10" dirty="0">
                <a:latin typeface="Calibri"/>
                <a:cs typeface="Calibri"/>
              </a:rPr>
              <a:t>r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spc="5" dirty="0">
                <a:latin typeface="Calibri"/>
                <a:cs typeface="Calibri"/>
              </a:rPr>
              <a:t>w</a:t>
            </a:r>
            <a:r>
              <a:rPr sz="1400" spc="-15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d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c</a:t>
            </a:r>
            <a:r>
              <a:rPr sz="1400" spc="-15" dirty="0">
                <a:latin typeface="Calibri"/>
                <a:cs typeface="Calibri"/>
              </a:rPr>
              <a:t>e</a:t>
            </a:r>
            <a:r>
              <a:rPr sz="1400" spc="5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tr</a:t>
            </a:r>
            <a:r>
              <a:rPr sz="1400" spc="-15" dirty="0">
                <a:latin typeface="Calibri"/>
                <a:cs typeface="Calibri"/>
              </a:rPr>
              <a:t>a</a:t>
            </a:r>
            <a:r>
              <a:rPr sz="1400" dirty="0">
                <a:latin typeface="Calibri"/>
                <a:cs typeface="Calibri"/>
              </a:rPr>
              <a:t>l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5" dirty="0">
                <a:latin typeface="Calibri"/>
                <a:cs typeface="Calibri"/>
              </a:rPr>
              <a:t>p</a:t>
            </a:r>
            <a:r>
              <a:rPr sz="1400" dirty="0">
                <a:latin typeface="Calibri"/>
                <a:cs typeface="Calibri"/>
              </a:rPr>
              <a:t>eak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(</a:t>
            </a:r>
            <a:r>
              <a:rPr sz="1400" dirty="0">
                <a:latin typeface="Calibri"/>
                <a:cs typeface="Calibri"/>
              </a:rPr>
              <a:t>w</a:t>
            </a:r>
            <a:r>
              <a:rPr sz="1400" spc="5" dirty="0">
                <a:latin typeface="Calibri"/>
                <a:cs typeface="Calibri"/>
              </a:rPr>
              <a:t>i</a:t>
            </a:r>
            <a:r>
              <a:rPr sz="1400" dirty="0">
                <a:latin typeface="Calibri"/>
                <a:cs typeface="Calibri"/>
              </a:rPr>
              <a:t>th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D</a:t>
            </a:r>
            <a:r>
              <a:rPr sz="1400" spc="-10" dirty="0">
                <a:latin typeface="Calibri"/>
                <a:cs typeface="Calibri"/>
              </a:rPr>
              <a:t>i</a:t>
            </a:r>
            <a:r>
              <a:rPr sz="1400" dirty="0">
                <a:latin typeface="Calibri"/>
                <a:cs typeface="Calibri"/>
              </a:rPr>
              <a:t>ck</a:t>
            </a:r>
            <a:r>
              <a:rPr sz="1400" spc="-20" dirty="0">
                <a:latin typeface="Calibri"/>
                <a:cs typeface="Calibri"/>
              </a:rPr>
              <a:t>e</a:t>
            </a:r>
            <a:r>
              <a:rPr sz="1400" spc="5" dirty="0">
                <a:latin typeface="Calibri"/>
                <a:cs typeface="Calibri"/>
              </a:rPr>
              <a:t>)</a:t>
            </a:r>
            <a:r>
              <a:rPr sz="1400" dirty="0">
                <a:latin typeface="Calibri"/>
                <a:cs typeface="Calibri"/>
              </a:rPr>
              <a:t>.]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30"/>
              </a:spcBef>
            </a:pPr>
            <a:r>
              <a:rPr sz="1600" b="1" spc="-15" dirty="0">
                <a:latin typeface="Calibri"/>
                <a:cs typeface="Calibri"/>
              </a:rPr>
              <a:t>Prepar</a:t>
            </a:r>
            <a:r>
              <a:rPr sz="1600" b="1" spc="-5" dirty="0">
                <a:latin typeface="Calibri"/>
                <a:cs typeface="Calibri"/>
              </a:rPr>
              <a:t>e</a:t>
            </a:r>
            <a:r>
              <a:rPr sz="1600" b="1" spc="-10" dirty="0">
                <a:latin typeface="Calibri"/>
                <a:cs typeface="Calibri"/>
              </a:rPr>
              <a:t>d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b</a:t>
            </a:r>
            <a:r>
              <a:rPr sz="1600" b="1" spc="-10" dirty="0">
                <a:latin typeface="Calibri"/>
                <a:cs typeface="Calibri"/>
              </a:rPr>
              <a:t>y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Dist</a:t>
            </a:r>
            <a:r>
              <a:rPr sz="1600" b="1" spc="-5" dirty="0">
                <a:latin typeface="Calibri"/>
                <a:cs typeface="Calibri"/>
              </a:rPr>
              <a:t>.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Pr</a:t>
            </a:r>
            <a:r>
              <a:rPr sz="1600" b="1" spc="-5" dirty="0">
                <a:latin typeface="Calibri"/>
                <a:cs typeface="Calibri"/>
              </a:rPr>
              <a:t>o</a:t>
            </a:r>
            <a:r>
              <a:rPr sz="1600" b="1" spc="-10" dirty="0">
                <a:latin typeface="Calibri"/>
                <a:cs typeface="Calibri"/>
              </a:rPr>
              <a:t>f</a:t>
            </a:r>
            <a:r>
              <a:rPr sz="1600" b="1" spc="-5" dirty="0">
                <a:latin typeface="Calibri"/>
                <a:cs typeface="Calibri"/>
              </a:rPr>
              <a:t>.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Dr</a:t>
            </a:r>
            <a:r>
              <a:rPr sz="1600" b="1" spc="-5" dirty="0">
                <a:latin typeface="Calibri"/>
                <a:cs typeface="Calibri"/>
              </a:rPr>
              <a:t>.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M.A.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G</a:t>
            </a:r>
            <a:r>
              <a:rPr sz="1600" b="1" spc="-5" dirty="0">
                <a:latin typeface="Calibri"/>
                <a:cs typeface="Calibri"/>
              </a:rPr>
              <a:t>o</a:t>
            </a:r>
            <a:r>
              <a:rPr sz="1600" b="1" spc="-15" dirty="0">
                <a:latin typeface="Calibri"/>
                <a:cs typeface="Calibri"/>
              </a:rPr>
              <a:t>nd</a:t>
            </a:r>
            <a:r>
              <a:rPr sz="1600" b="1" spc="-10" dirty="0">
                <a:latin typeface="Calibri"/>
                <a:cs typeface="Calibri"/>
              </a:rPr>
              <a:t>al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fo</a:t>
            </a:r>
            <a:r>
              <a:rPr sz="1600" b="1" spc="-10" dirty="0">
                <a:latin typeface="Calibri"/>
                <a:cs typeface="Calibri"/>
              </a:rPr>
              <a:t>r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Ph</a:t>
            </a:r>
            <a:r>
              <a:rPr sz="1600" b="1" dirty="0">
                <a:latin typeface="Calibri"/>
                <a:cs typeface="Calibri"/>
              </a:rPr>
              <a:t>y</a:t>
            </a:r>
            <a:r>
              <a:rPr sz="1600" b="1" spc="-10" dirty="0">
                <a:latin typeface="Calibri"/>
                <a:cs typeface="Calibri"/>
              </a:rPr>
              <a:t>s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6</a:t>
            </a:r>
            <a:r>
              <a:rPr sz="1600" b="1" spc="-15" dirty="0">
                <a:latin typeface="Calibri"/>
                <a:cs typeface="Calibri"/>
              </a:rPr>
              <a:t>0</a:t>
            </a:r>
            <a:r>
              <a:rPr sz="1600" b="1" spc="-10" dirty="0">
                <a:latin typeface="Calibri"/>
                <a:cs typeface="Calibri"/>
              </a:rPr>
              <a:t>8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Calibri"/>
                <a:cs typeface="Calibri"/>
              </a:rPr>
              <a:t>L</a:t>
            </a:r>
            <a:r>
              <a:rPr sz="1600" b="1" spc="-10" dirty="0">
                <a:latin typeface="Calibri"/>
                <a:cs typeface="Calibri"/>
              </a:rPr>
              <a:t>aser</a:t>
            </a:r>
            <a:r>
              <a:rPr sz="1600" b="1" spc="-4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Spec</a:t>
            </a:r>
            <a:r>
              <a:rPr sz="1600" b="1" spc="-5" dirty="0">
                <a:latin typeface="Calibri"/>
                <a:cs typeface="Calibri"/>
              </a:rPr>
              <a:t>t</a:t>
            </a:r>
            <a:r>
              <a:rPr sz="1600" b="1" spc="-15" dirty="0">
                <a:latin typeface="Calibri"/>
                <a:cs typeface="Calibri"/>
              </a:rPr>
              <a:t>ros</a:t>
            </a:r>
            <a:r>
              <a:rPr sz="1600" b="1" spc="-5" dirty="0">
                <a:latin typeface="Calibri"/>
                <a:cs typeface="Calibri"/>
              </a:rPr>
              <a:t>c</a:t>
            </a:r>
            <a:r>
              <a:rPr sz="1600" b="1" spc="-10" dirty="0">
                <a:latin typeface="Calibri"/>
                <a:cs typeface="Calibri"/>
              </a:rPr>
              <a:t>o</a:t>
            </a:r>
            <a:r>
              <a:rPr sz="1600" b="1" spc="-15" dirty="0">
                <a:latin typeface="Calibri"/>
                <a:cs typeface="Calibri"/>
              </a:rPr>
              <a:t>p</a:t>
            </a:r>
            <a:r>
              <a:rPr sz="1600" b="1" spc="-10" dirty="0">
                <a:latin typeface="Calibri"/>
                <a:cs typeface="Calibri"/>
              </a:rPr>
              <a:t>y</a:t>
            </a:r>
            <a:r>
              <a:rPr sz="1600" b="1" spc="-30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c</a:t>
            </a:r>
            <a:r>
              <a:rPr sz="1600" b="1" spc="-5" dirty="0">
                <a:latin typeface="Calibri"/>
                <a:cs typeface="Calibri"/>
              </a:rPr>
              <a:t>o</a:t>
            </a:r>
            <a:r>
              <a:rPr sz="1600" b="1" spc="-15" dirty="0">
                <a:latin typeface="Calibri"/>
                <a:cs typeface="Calibri"/>
              </a:rPr>
              <a:t>urs</a:t>
            </a:r>
            <a:r>
              <a:rPr sz="1600" b="1" spc="-10" dirty="0">
                <a:latin typeface="Calibri"/>
                <a:cs typeface="Calibri"/>
              </a:rPr>
              <a:t>e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in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KFUPM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(Te</a:t>
            </a:r>
            <a:r>
              <a:rPr sz="1600" b="1" dirty="0">
                <a:latin typeface="Calibri"/>
                <a:cs typeface="Calibri"/>
              </a:rPr>
              <a:t>r</a:t>
            </a:r>
            <a:r>
              <a:rPr sz="1600" b="1" spc="-15" dirty="0">
                <a:latin typeface="Calibri"/>
                <a:cs typeface="Calibri"/>
              </a:rPr>
              <a:t>m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25</a:t>
            </a:r>
            <a:r>
              <a:rPr sz="1600" b="1" spc="-5" dirty="0">
                <a:latin typeface="Calibri"/>
                <a:cs typeface="Calibri"/>
              </a:rPr>
              <a:t>1)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914400" y="259064"/>
            <a:ext cx="9843881" cy="634557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9622" rIns="0" bIns="0" rtlCol="0">
            <a:spAutoFit/>
          </a:bodyPr>
          <a:lstStyle/>
          <a:p>
            <a:pPr marL="2318385">
              <a:lnSpc>
                <a:spcPct val="100000"/>
              </a:lnSpc>
            </a:pPr>
            <a:r>
              <a:rPr spc="-15" dirty="0"/>
              <a:t>Sl</a:t>
            </a:r>
            <a:r>
              <a:rPr spc="-5" dirty="0"/>
              <a:t>i</a:t>
            </a:r>
            <a:r>
              <a:rPr spc="-20" dirty="0"/>
              <a:t>de</a:t>
            </a:r>
            <a:r>
              <a:rPr dirty="0"/>
              <a:t> </a:t>
            </a:r>
            <a:r>
              <a:rPr spc="-20" dirty="0"/>
              <a:t>1</a:t>
            </a:r>
            <a:r>
              <a:rPr spc="-30" dirty="0"/>
              <a:t>3</a:t>
            </a:r>
            <a:r>
              <a:rPr spc="-20" dirty="0"/>
              <a:t>: Summ</a:t>
            </a:r>
            <a:r>
              <a:rPr spc="-15" dirty="0"/>
              <a:t>a</a:t>
            </a:r>
            <a:r>
              <a:rPr spc="-20" dirty="0"/>
              <a:t>ry</a:t>
            </a:r>
            <a:r>
              <a:rPr spc="-5" dirty="0"/>
              <a:t> </a:t>
            </a:r>
            <a:r>
              <a:rPr spc="-20" dirty="0"/>
              <a:t>&amp; Ne</a:t>
            </a:r>
            <a:r>
              <a:rPr spc="-15" dirty="0"/>
              <a:t>xt Steps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300" y="1754434"/>
            <a:ext cx="10155555" cy="340867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marR="5080" indent="-228600">
              <a:lnSpc>
                <a:spcPct val="127099"/>
              </a:lnSpc>
              <a:buFont typeface="Symbol"/>
              <a:buChar char=""/>
              <a:tabLst>
                <a:tab pos="241935" algn="l"/>
                <a:tab pos="2071370" algn="l"/>
                <a:tab pos="4359275" algn="l"/>
                <a:tab pos="6342380" algn="l"/>
                <a:tab pos="7762240" algn="l"/>
                <a:tab pos="9223375" algn="l"/>
              </a:tabLst>
            </a:pPr>
            <a:r>
              <a:rPr sz="2800" spc="-15" dirty="0">
                <a:latin typeface="Calibri"/>
                <a:cs typeface="Calibri"/>
              </a:rPr>
              <a:t>Re</a:t>
            </a:r>
            <a:r>
              <a:rPr sz="2800" spc="-5" dirty="0">
                <a:latin typeface="Calibri"/>
                <a:cs typeface="Calibri"/>
              </a:rPr>
              <a:t>c</a:t>
            </a:r>
            <a:r>
              <a:rPr sz="2800" spc="-20" dirty="0">
                <a:latin typeface="Calibri"/>
                <a:cs typeface="Calibri"/>
              </a:rPr>
              <a:t>ogn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se</a:t>
            </a:r>
            <a:r>
              <a:rPr sz="2800" spc="-15" dirty="0">
                <a:latin typeface="Calibri"/>
                <a:cs typeface="Calibri"/>
              </a:rPr>
              <a:t>d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b="1" spc="-15" dirty="0">
                <a:latin typeface="Calibri"/>
                <a:cs typeface="Calibri"/>
              </a:rPr>
              <a:t>homogeneous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m</a:t>
            </a:r>
            <a:r>
              <a:rPr sz="2800" spc="-15" dirty="0">
                <a:latin typeface="Calibri"/>
                <a:cs typeface="Calibri"/>
              </a:rPr>
              <a:t>echan</a:t>
            </a:r>
            <a:r>
              <a:rPr sz="2800" spc="-20" dirty="0">
                <a:latin typeface="Calibri"/>
                <a:cs typeface="Calibri"/>
              </a:rPr>
              <a:t>i</a:t>
            </a:r>
            <a:r>
              <a:rPr sz="2800" spc="-25" dirty="0">
                <a:latin typeface="Calibri"/>
                <a:cs typeface="Calibri"/>
              </a:rPr>
              <a:t>sm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(natura</a:t>
            </a:r>
            <a:r>
              <a:rPr sz="2800" spc="-10" dirty="0">
                <a:latin typeface="Calibri"/>
                <a:cs typeface="Calibri"/>
              </a:rPr>
              <a:t>l,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ne</a:t>
            </a:r>
            <a:r>
              <a:rPr sz="2800" spc="-10" dirty="0">
                <a:latin typeface="Calibri"/>
                <a:cs typeface="Calibri"/>
              </a:rPr>
              <a:t>la</a:t>
            </a:r>
            <a:r>
              <a:rPr sz="2800" spc="-20" dirty="0">
                <a:latin typeface="Calibri"/>
                <a:cs typeface="Calibri"/>
              </a:rPr>
              <a:t>st</a:t>
            </a:r>
            <a:r>
              <a:rPr sz="2800" spc="-10" dirty="0">
                <a:latin typeface="Calibri"/>
                <a:cs typeface="Calibri"/>
              </a:rPr>
              <a:t>ic,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el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st</a:t>
            </a:r>
            <a:r>
              <a:rPr sz="2800" spc="-10" dirty="0">
                <a:latin typeface="Calibri"/>
                <a:cs typeface="Calibri"/>
              </a:rPr>
              <a:t>ic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co</a:t>
            </a:r>
            <a:r>
              <a:rPr sz="2800" dirty="0">
                <a:latin typeface="Calibri"/>
                <a:cs typeface="Calibri"/>
              </a:rPr>
              <a:t>lli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ons</a:t>
            </a:r>
            <a:r>
              <a:rPr sz="2800" spc="-10" dirty="0">
                <a:latin typeface="Calibri"/>
                <a:cs typeface="Calibri"/>
              </a:rPr>
              <a:t>)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10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ead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to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Lorentz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an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libri"/>
                <a:cs typeface="Calibri"/>
              </a:rPr>
              <a:t>p</a:t>
            </a:r>
            <a:r>
              <a:rPr sz="2800" spc="-10" dirty="0">
                <a:latin typeface="Calibri"/>
                <a:cs typeface="Calibri"/>
              </a:rPr>
              <a:t>ro</a:t>
            </a:r>
            <a:r>
              <a:rPr sz="2800" spc="-15" dirty="0">
                <a:latin typeface="Calibri"/>
                <a:cs typeface="Calibri"/>
              </a:rPr>
              <a:t>f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5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es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w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th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w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dt</a:t>
            </a:r>
            <a:r>
              <a:rPr sz="2800" spc="-15" dirty="0">
                <a:latin typeface="Calibri"/>
                <a:cs typeface="Calibri"/>
              </a:rPr>
              <a:t>h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50" dirty="0">
                <a:latin typeface="Cambria Math"/>
                <a:cs typeface="Cambria Math"/>
              </a:rPr>
              <a:t>𝛤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241300" marR="5715" indent="-228600">
              <a:lnSpc>
                <a:spcPct val="126800"/>
              </a:lnSpc>
              <a:spcBef>
                <a:spcPts val="1065"/>
              </a:spcBef>
              <a:buFont typeface="Symbol"/>
              <a:buChar char=""/>
              <a:tabLst>
                <a:tab pos="241935" algn="l"/>
              </a:tabLst>
            </a:pPr>
            <a:r>
              <a:rPr sz="2800" spc="-15" dirty="0">
                <a:latin typeface="Calibri"/>
                <a:cs typeface="Calibri"/>
              </a:rPr>
              <a:t>Re</a:t>
            </a:r>
            <a:r>
              <a:rPr sz="2800" spc="-5" dirty="0">
                <a:latin typeface="Calibri"/>
                <a:cs typeface="Calibri"/>
              </a:rPr>
              <a:t>c</a:t>
            </a:r>
            <a:r>
              <a:rPr sz="2800" spc="-20" dirty="0">
                <a:latin typeface="Calibri"/>
                <a:cs typeface="Calibri"/>
              </a:rPr>
              <a:t>ogn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se</a:t>
            </a:r>
            <a:r>
              <a:rPr sz="2800" spc="-15" dirty="0">
                <a:latin typeface="Calibri"/>
                <a:cs typeface="Calibri"/>
              </a:rPr>
              <a:t>d</a:t>
            </a:r>
            <a:r>
              <a:rPr sz="2800" spc="130" dirty="0">
                <a:latin typeface="Times New Roman"/>
                <a:cs typeface="Times New Roman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inhom</a:t>
            </a:r>
            <a:r>
              <a:rPr sz="2800" b="1" spc="-5" dirty="0">
                <a:latin typeface="Calibri"/>
                <a:cs typeface="Calibri"/>
              </a:rPr>
              <a:t>o</a:t>
            </a:r>
            <a:r>
              <a:rPr sz="2800" b="1" spc="-20" dirty="0">
                <a:latin typeface="Calibri"/>
                <a:cs typeface="Calibri"/>
              </a:rPr>
              <a:t>geneou</a:t>
            </a:r>
            <a:r>
              <a:rPr sz="2800" b="1" spc="-15" dirty="0">
                <a:latin typeface="Calibri"/>
                <a:cs typeface="Calibri"/>
              </a:rPr>
              <a:t>s</a:t>
            </a:r>
            <a:r>
              <a:rPr sz="2800" b="1" spc="15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mechan</a:t>
            </a:r>
            <a:r>
              <a:rPr sz="2800" spc="-15" dirty="0">
                <a:latin typeface="Calibri"/>
                <a:cs typeface="Calibri"/>
              </a:rPr>
              <a:t>i</a:t>
            </a:r>
            <a:r>
              <a:rPr sz="2800" spc="-5" dirty="0">
                <a:latin typeface="Calibri"/>
                <a:cs typeface="Calibri"/>
              </a:rPr>
              <a:t>s</a:t>
            </a:r>
            <a:r>
              <a:rPr sz="2800" spc="-25" dirty="0">
                <a:latin typeface="Calibri"/>
                <a:cs typeface="Calibri"/>
              </a:rPr>
              <a:t>m</a:t>
            </a:r>
            <a:r>
              <a:rPr sz="2800" spc="12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(therm</a:t>
            </a:r>
            <a:r>
              <a:rPr sz="2800" spc="0" dirty="0">
                <a:latin typeface="Calibri"/>
                <a:cs typeface="Calibri"/>
              </a:rPr>
              <a:t>a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13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libri"/>
                <a:cs typeface="Calibri"/>
              </a:rPr>
              <a:t>Dop</a:t>
            </a:r>
            <a:r>
              <a:rPr sz="2800" spc="-30" dirty="0">
                <a:latin typeface="Calibri"/>
                <a:cs typeface="Calibri"/>
              </a:rPr>
              <a:t>p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er)</a:t>
            </a:r>
            <a:r>
              <a:rPr sz="2800" spc="1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d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12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to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Gaussian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prof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w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th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w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dt</a:t>
            </a:r>
            <a:r>
              <a:rPr sz="2800" spc="-15" dirty="0">
                <a:latin typeface="Calibri"/>
                <a:cs typeface="Calibri"/>
              </a:rPr>
              <a:t>h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mbria Math"/>
                <a:cs typeface="Cambria Math"/>
              </a:rPr>
              <a:t>𝛥</a:t>
            </a:r>
            <a:r>
              <a:rPr sz="2800" spc="-35" dirty="0">
                <a:latin typeface="Cambria Math"/>
                <a:cs typeface="Cambria Math"/>
              </a:rPr>
              <a:t>𝜔</a:t>
            </a:r>
            <a:r>
              <a:rPr sz="3000" spc="179" baseline="-16666" dirty="0">
                <a:latin typeface="Calibri"/>
                <a:cs typeface="Calibri"/>
              </a:rPr>
              <a:t>D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241300" marR="8890" indent="-228600">
              <a:lnSpc>
                <a:spcPct val="127200"/>
              </a:lnSpc>
              <a:spcBef>
                <a:spcPts val="1055"/>
              </a:spcBef>
              <a:buFont typeface="Symbol"/>
              <a:buChar char="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Ve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spc="-5" dirty="0">
                <a:latin typeface="Calibri"/>
                <a:cs typeface="Calibri"/>
              </a:rPr>
              <a:t>y</a:t>
            </a:r>
            <a:r>
              <a:rPr sz="2800" spc="-15" dirty="0">
                <a:latin typeface="Calibri"/>
                <a:cs typeface="Calibri"/>
              </a:rPr>
              <a:t>-c</a:t>
            </a:r>
            <a:r>
              <a:rPr sz="2800" spc="-30" dirty="0">
                <a:latin typeface="Calibri"/>
                <a:cs typeface="Calibri"/>
              </a:rPr>
              <a:t>h</a:t>
            </a:r>
            <a:r>
              <a:rPr sz="2800" spc="-15" dirty="0">
                <a:latin typeface="Calibri"/>
                <a:cs typeface="Calibri"/>
              </a:rPr>
              <a:t>ang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spc="16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co</a:t>
            </a:r>
            <a:r>
              <a:rPr sz="2800" dirty="0">
                <a:latin typeface="Calibri"/>
                <a:cs typeface="Calibri"/>
              </a:rPr>
              <a:t>ll</a:t>
            </a:r>
            <a:r>
              <a:rPr sz="2800" spc="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on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16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br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dg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16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the</a:t>
            </a:r>
            <a:r>
              <a:rPr sz="2800" spc="15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libri"/>
                <a:cs typeface="Calibri"/>
              </a:rPr>
              <a:t>t</a:t>
            </a:r>
            <a:r>
              <a:rPr sz="2800" spc="-20" dirty="0">
                <a:latin typeface="Calibri"/>
                <a:cs typeface="Calibri"/>
              </a:rPr>
              <a:t>wo</a:t>
            </a:r>
            <a:r>
              <a:rPr sz="2800" spc="1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</a:t>
            </a:r>
            <a:r>
              <a:rPr sz="2800" spc="-15" dirty="0">
                <a:latin typeface="Calibri"/>
                <a:cs typeface="Calibri"/>
              </a:rPr>
              <a:t>ictu</a:t>
            </a:r>
            <a:r>
              <a:rPr sz="2800" spc="-5" dirty="0">
                <a:latin typeface="Calibri"/>
                <a:cs typeface="Calibri"/>
              </a:rPr>
              <a:t>r</a:t>
            </a:r>
            <a:r>
              <a:rPr sz="2800" spc="-15" dirty="0">
                <a:latin typeface="Calibri"/>
                <a:cs typeface="Calibri"/>
              </a:rPr>
              <a:t>es;</a:t>
            </a:r>
            <a:r>
              <a:rPr sz="2800" spc="15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libri"/>
                <a:cs typeface="Calibri"/>
              </a:rPr>
              <a:t>t</a:t>
            </a:r>
            <a:r>
              <a:rPr sz="2800" spc="-20" dirty="0">
                <a:latin typeface="Calibri"/>
                <a:cs typeface="Calibri"/>
              </a:rPr>
              <a:t>he</a:t>
            </a:r>
            <a:r>
              <a:rPr sz="2800" spc="-10" dirty="0">
                <a:latin typeface="Calibri"/>
                <a:cs typeface="Calibri"/>
              </a:rPr>
              <a:t>ir</a:t>
            </a:r>
            <a:r>
              <a:rPr sz="2800" spc="15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nf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spc="-20" dirty="0">
                <a:latin typeface="Calibri"/>
                <a:cs typeface="Calibri"/>
              </a:rPr>
              <a:t>u</a:t>
            </a:r>
            <a:r>
              <a:rPr sz="2800" spc="-5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nce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depe</a:t>
            </a:r>
            <a:r>
              <a:rPr sz="2800" spc="-5" dirty="0">
                <a:latin typeface="Calibri"/>
                <a:cs typeface="Calibri"/>
              </a:rPr>
              <a:t>n</a:t>
            </a:r>
            <a:r>
              <a:rPr sz="2800" spc="-20" dirty="0">
                <a:latin typeface="Calibri"/>
                <a:cs typeface="Calibri"/>
              </a:rPr>
              <a:t>d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25" dirty="0">
                <a:latin typeface="Cambria Math"/>
                <a:cs typeface="Cambria Math"/>
              </a:rPr>
              <a:t>𝑇</a:t>
            </a:r>
            <a:r>
              <a:rPr sz="2800" spc="-20" dirty="0">
                <a:latin typeface="Cambria Math"/>
                <a:cs typeface="Cambria Math"/>
              </a:rPr>
              <a:t>/</a:t>
            </a:r>
            <a:r>
              <a:rPr sz="2800" spc="-30" dirty="0">
                <a:latin typeface="Cambria Math"/>
                <a:cs typeface="Cambria Math"/>
              </a:rPr>
              <a:t>𝜏</a:t>
            </a:r>
            <a:r>
              <a:rPr sz="3000" spc="187" baseline="-16666" dirty="0">
                <a:latin typeface="Calibri"/>
                <a:cs typeface="Calibri"/>
              </a:rPr>
              <a:t>c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973958"/>
            <a:ext cx="10386060" cy="33426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i="1" spc="-15" dirty="0">
                <a:latin typeface="Calibri"/>
                <a:cs typeface="Calibri"/>
              </a:rPr>
              <a:t>In</a:t>
            </a:r>
            <a:r>
              <a:rPr sz="2800" i="1" spc="45" dirty="0">
                <a:latin typeface="Times New Roman"/>
                <a:cs typeface="Times New Roman"/>
              </a:rPr>
              <a:t> </a:t>
            </a:r>
            <a:r>
              <a:rPr sz="2800" i="1" spc="-20" dirty="0">
                <a:latin typeface="Calibri"/>
                <a:cs typeface="Calibri"/>
              </a:rPr>
              <a:t>spec</a:t>
            </a:r>
            <a:r>
              <a:rPr sz="2800" i="1" spc="-5" dirty="0">
                <a:latin typeface="Calibri"/>
                <a:cs typeface="Calibri"/>
              </a:rPr>
              <a:t>i</a:t>
            </a:r>
            <a:r>
              <a:rPr sz="2800" i="1" spc="-20" dirty="0">
                <a:latin typeface="Calibri"/>
                <a:cs typeface="Calibri"/>
              </a:rPr>
              <a:t>a</a:t>
            </a:r>
            <a:r>
              <a:rPr sz="2800" i="1" spc="-10" dirty="0">
                <a:latin typeface="Calibri"/>
                <a:cs typeface="Calibri"/>
              </a:rPr>
              <a:t>l</a:t>
            </a:r>
            <a:r>
              <a:rPr sz="2800" i="1" spc="35" dirty="0">
                <a:latin typeface="Times New Roman"/>
                <a:cs typeface="Times New Roman"/>
              </a:rPr>
              <a:t> </a:t>
            </a:r>
            <a:r>
              <a:rPr sz="2800" i="1" spc="-20" dirty="0">
                <a:latin typeface="Calibri"/>
                <a:cs typeface="Calibri"/>
              </a:rPr>
              <a:t>h</a:t>
            </a:r>
            <a:r>
              <a:rPr sz="2800" i="1" spc="-10" dirty="0">
                <a:latin typeface="Calibri"/>
                <a:cs typeface="Calibri"/>
              </a:rPr>
              <a:t>ig</a:t>
            </a:r>
            <a:r>
              <a:rPr sz="2800" i="1" spc="-5" dirty="0">
                <a:latin typeface="Calibri"/>
                <a:cs typeface="Calibri"/>
              </a:rPr>
              <a:t>h</a:t>
            </a:r>
            <a:r>
              <a:rPr sz="2800" i="1" spc="-20" dirty="0">
                <a:latin typeface="Calibri"/>
                <a:cs typeface="Calibri"/>
              </a:rPr>
              <a:t>-press</a:t>
            </a:r>
            <a:r>
              <a:rPr sz="2800" i="1" spc="-5" dirty="0">
                <a:latin typeface="Calibri"/>
                <a:cs typeface="Calibri"/>
              </a:rPr>
              <a:t>u</a:t>
            </a:r>
            <a:r>
              <a:rPr sz="2800" i="1" spc="-10" dirty="0">
                <a:latin typeface="Calibri"/>
                <a:cs typeface="Calibri"/>
              </a:rPr>
              <a:t>re,</a:t>
            </a:r>
            <a:r>
              <a:rPr sz="2800" i="1" spc="35" dirty="0">
                <a:latin typeface="Times New Roman"/>
                <a:cs typeface="Times New Roman"/>
              </a:rPr>
              <a:t> </a:t>
            </a:r>
            <a:r>
              <a:rPr sz="2800" i="1" spc="-20" dirty="0">
                <a:latin typeface="Calibri"/>
                <a:cs typeface="Calibri"/>
              </a:rPr>
              <a:t>sh</a:t>
            </a:r>
            <a:r>
              <a:rPr sz="2800" i="1" spc="-5" dirty="0">
                <a:latin typeface="Calibri"/>
                <a:cs typeface="Calibri"/>
              </a:rPr>
              <a:t>o</a:t>
            </a:r>
            <a:r>
              <a:rPr sz="2800" i="1" spc="-10" dirty="0">
                <a:latin typeface="Calibri"/>
                <a:cs typeface="Calibri"/>
              </a:rPr>
              <a:t>r</a:t>
            </a:r>
            <a:r>
              <a:rPr sz="2800" i="1" spc="-5" dirty="0">
                <a:latin typeface="Calibri"/>
                <a:cs typeface="Calibri"/>
              </a:rPr>
              <a:t>t-</a:t>
            </a:r>
            <a:r>
              <a:rPr sz="2800" i="1" spc="-20" dirty="0">
                <a:latin typeface="Calibri"/>
                <a:cs typeface="Calibri"/>
              </a:rPr>
              <a:t>pat</a:t>
            </a:r>
            <a:r>
              <a:rPr sz="2800" i="1" spc="-15" dirty="0">
                <a:latin typeface="Calibri"/>
                <a:cs typeface="Calibri"/>
              </a:rPr>
              <a:t>h</a:t>
            </a:r>
            <a:r>
              <a:rPr sz="2800" i="1" spc="50" dirty="0">
                <a:latin typeface="Times New Roman"/>
                <a:cs typeface="Times New Roman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regimes,</a:t>
            </a:r>
            <a:r>
              <a:rPr sz="2800" i="1" spc="40" dirty="0">
                <a:latin typeface="Times New Roman"/>
                <a:cs typeface="Times New Roman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co</a:t>
            </a:r>
            <a:r>
              <a:rPr sz="2800" i="1" spc="-5" dirty="0">
                <a:latin typeface="Calibri"/>
                <a:cs typeface="Calibri"/>
              </a:rPr>
              <a:t>l</a:t>
            </a:r>
            <a:r>
              <a:rPr sz="2800" i="1" dirty="0">
                <a:latin typeface="Calibri"/>
                <a:cs typeface="Calibri"/>
              </a:rPr>
              <a:t>l</a:t>
            </a:r>
            <a:r>
              <a:rPr sz="2800" i="1" spc="5" dirty="0">
                <a:latin typeface="Calibri"/>
                <a:cs typeface="Calibri"/>
              </a:rPr>
              <a:t>i</a:t>
            </a:r>
            <a:r>
              <a:rPr sz="2800" i="1" spc="-20" dirty="0">
                <a:latin typeface="Calibri"/>
                <a:cs typeface="Calibri"/>
              </a:rPr>
              <a:t>s</a:t>
            </a:r>
            <a:r>
              <a:rPr sz="2800" i="1" spc="-10" dirty="0">
                <a:latin typeface="Calibri"/>
                <a:cs typeface="Calibri"/>
              </a:rPr>
              <a:t>i</a:t>
            </a:r>
            <a:r>
              <a:rPr sz="2800" i="1" spc="-20" dirty="0">
                <a:latin typeface="Calibri"/>
                <a:cs typeface="Calibri"/>
              </a:rPr>
              <a:t>on</a:t>
            </a:r>
            <a:r>
              <a:rPr sz="2800" i="1" spc="-15" dirty="0">
                <a:latin typeface="Calibri"/>
                <a:cs typeface="Calibri"/>
              </a:rPr>
              <a:t>s</a:t>
            </a:r>
            <a:r>
              <a:rPr sz="2800" i="1" spc="45" dirty="0">
                <a:latin typeface="Times New Roman"/>
                <a:cs typeface="Times New Roman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can</a:t>
            </a:r>
            <a:r>
              <a:rPr sz="2800" i="1" spc="45" dirty="0">
                <a:latin typeface="Times New Roman"/>
                <a:cs typeface="Times New Roman"/>
              </a:rPr>
              <a:t> </a:t>
            </a:r>
            <a:r>
              <a:rPr sz="2800" i="1" spc="-35" dirty="0">
                <a:latin typeface="Calibri"/>
                <a:cs typeface="Calibri"/>
              </a:rPr>
              <a:t>e</a:t>
            </a:r>
            <a:r>
              <a:rPr sz="2800" i="1" spc="-15" dirty="0">
                <a:latin typeface="Calibri"/>
                <a:cs typeface="Calibri"/>
              </a:rPr>
              <a:t>ven</a:t>
            </a:r>
            <a:r>
              <a:rPr sz="2800" i="1" spc="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narrow</a:t>
            </a:r>
            <a:endParaRPr sz="2800">
              <a:latin typeface="Calibri"/>
              <a:cs typeface="Calibri"/>
            </a:endParaRPr>
          </a:p>
          <a:p>
            <a:pPr marL="269875" indent="-257175">
              <a:lnSpc>
                <a:spcPct val="100000"/>
              </a:lnSpc>
              <a:spcBef>
                <a:spcPts val="910"/>
              </a:spcBef>
              <a:buFont typeface="Calibri"/>
              <a:buChar char="*"/>
              <a:tabLst>
                <a:tab pos="270510" algn="l"/>
              </a:tabLst>
            </a:pPr>
            <a:r>
              <a:rPr sz="2800" dirty="0">
                <a:latin typeface="Calibri"/>
                <a:cs typeface="Calibri"/>
              </a:rPr>
              <a:t>l</a:t>
            </a:r>
            <a:r>
              <a:rPr sz="2800" spc="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ne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(D</a:t>
            </a:r>
            <a:r>
              <a:rPr sz="2800" spc="-10" dirty="0">
                <a:latin typeface="Calibri"/>
                <a:cs typeface="Calibri"/>
              </a:rPr>
              <a:t>ic</a:t>
            </a:r>
            <a:r>
              <a:rPr sz="2800" spc="-15" dirty="0">
                <a:latin typeface="Calibri"/>
                <a:cs typeface="Calibri"/>
              </a:rPr>
              <a:t>ke).</a:t>
            </a:r>
            <a:endParaRPr sz="2800">
              <a:latin typeface="Calibri"/>
              <a:cs typeface="Calibri"/>
            </a:endParaRPr>
          </a:p>
          <a:p>
            <a:pPr marL="469900" marR="6350" lvl="1" indent="-228600">
              <a:lnSpc>
                <a:spcPct val="127099"/>
              </a:lnSpc>
              <a:spcBef>
                <a:spcPts val="1060"/>
              </a:spcBef>
              <a:buFont typeface="Symbol"/>
              <a:buChar char=""/>
              <a:tabLst>
                <a:tab pos="470534" algn="l"/>
                <a:tab pos="7245984" algn="l"/>
              </a:tabLst>
            </a:pPr>
            <a:r>
              <a:rPr sz="2800" spc="-15" dirty="0">
                <a:latin typeface="Calibri"/>
                <a:cs typeface="Calibri"/>
              </a:rPr>
              <a:t>Upcomi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spc="30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topi</a:t>
            </a:r>
            <a:r>
              <a:rPr sz="2800" spc="-10" dirty="0">
                <a:latin typeface="Calibri"/>
                <a:cs typeface="Calibri"/>
              </a:rPr>
              <a:t>c:</a:t>
            </a:r>
            <a:r>
              <a:rPr sz="2800" spc="320" dirty="0">
                <a:latin typeface="Times New Roman"/>
                <a:cs typeface="Times New Roman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Sa</a:t>
            </a:r>
            <a:r>
              <a:rPr sz="2800" b="1" spc="-5" dirty="0">
                <a:latin typeface="Calibri"/>
                <a:cs typeface="Calibri"/>
              </a:rPr>
              <a:t>t</a:t>
            </a:r>
            <a:r>
              <a:rPr sz="2800" b="1" spc="-15" dirty="0">
                <a:latin typeface="Calibri"/>
                <a:cs typeface="Calibri"/>
              </a:rPr>
              <a:t>uration</a:t>
            </a:r>
            <a:r>
              <a:rPr sz="2800" b="1" spc="300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S</a:t>
            </a:r>
            <a:r>
              <a:rPr sz="2800" b="1" spc="-15" dirty="0">
                <a:latin typeface="Calibri"/>
                <a:cs typeface="Calibri"/>
              </a:rPr>
              <a:t>pectrosc</a:t>
            </a:r>
            <a:r>
              <a:rPr sz="2800" b="1" spc="-10" dirty="0">
                <a:latin typeface="Calibri"/>
                <a:cs typeface="Calibri"/>
              </a:rPr>
              <a:t>o</a:t>
            </a:r>
            <a:r>
              <a:rPr sz="2800" b="1" spc="-15" dirty="0">
                <a:latin typeface="Calibri"/>
                <a:cs typeface="Calibri"/>
              </a:rPr>
              <a:t>py</a:t>
            </a:r>
            <a:r>
              <a:rPr sz="2800" b="1" spc="315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Calibri"/>
                <a:cs typeface="Calibri"/>
              </a:rPr>
              <a:t>—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5" dirty="0">
                <a:latin typeface="Calibri"/>
                <a:cs typeface="Calibri"/>
              </a:rPr>
              <a:t>x</a:t>
            </a:r>
            <a:r>
              <a:rPr sz="2800" spc="-20" dirty="0">
                <a:latin typeface="Calibri"/>
                <a:cs typeface="Calibri"/>
              </a:rPr>
              <a:t>p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0" dirty="0">
                <a:latin typeface="Calibri"/>
                <a:cs typeface="Calibri"/>
              </a:rPr>
              <a:t>ti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spc="31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popu</a:t>
            </a:r>
            <a:r>
              <a:rPr sz="2800" spc="-10" dirty="0">
                <a:latin typeface="Calibri"/>
                <a:cs typeface="Calibri"/>
              </a:rPr>
              <a:t>lati</a:t>
            </a:r>
            <a:r>
              <a:rPr sz="2800" spc="-20" dirty="0">
                <a:latin typeface="Calibri"/>
                <a:cs typeface="Calibri"/>
              </a:rPr>
              <a:t>on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libri"/>
                <a:cs typeface="Calibri"/>
              </a:rPr>
              <a:t>dynam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32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to</a:t>
            </a:r>
            <a:r>
              <a:rPr sz="2800" spc="33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c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rcumv</a:t>
            </a:r>
            <a:r>
              <a:rPr sz="2800" spc="-30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spc="33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libri"/>
                <a:cs typeface="Calibri"/>
              </a:rPr>
              <a:t>Dop</a:t>
            </a:r>
            <a:r>
              <a:rPr sz="2800" spc="-10" dirty="0">
                <a:latin typeface="Calibri"/>
                <a:cs typeface="Calibri"/>
              </a:rPr>
              <a:t>p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er</a:t>
            </a:r>
            <a:r>
              <a:rPr sz="2800" spc="32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broaden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spc="33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and</a:t>
            </a:r>
            <a:r>
              <a:rPr sz="2800" spc="33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d</a:t>
            </a:r>
            <a:r>
              <a:rPr sz="2800" spc="-10" dirty="0">
                <a:latin typeface="Calibri"/>
                <a:cs typeface="Calibri"/>
              </a:rPr>
              <a:t>irectly</a:t>
            </a:r>
            <a:r>
              <a:rPr sz="2800" spc="33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measure</a:t>
            </a:r>
            <a:endParaRPr sz="2800">
              <a:latin typeface="Calibri"/>
              <a:cs typeface="Calibri"/>
            </a:endParaRPr>
          </a:p>
          <a:p>
            <a:pPr marL="469900">
              <a:lnSpc>
                <a:spcPct val="100000"/>
              </a:lnSpc>
              <a:spcBef>
                <a:spcPts val="915"/>
              </a:spcBef>
            </a:pPr>
            <a:r>
              <a:rPr sz="2800" spc="50" dirty="0">
                <a:latin typeface="Cambria Math"/>
                <a:cs typeface="Cambria Math"/>
              </a:rPr>
              <a:t>𝛤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810"/>
              </a:spcBef>
            </a:pPr>
            <a:r>
              <a:rPr sz="2800" spc="-15" dirty="0">
                <a:latin typeface="Calibri"/>
                <a:cs typeface="Calibri"/>
              </a:rPr>
              <a:t>---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300" y="968684"/>
            <a:ext cx="1450340" cy="4057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Font typeface="Symbol"/>
              <a:buChar char="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Conne</a:t>
            </a:r>
            <a:r>
              <a:rPr sz="2800" spc="-10" dirty="0">
                <a:latin typeface="Calibri"/>
                <a:cs typeface="Calibri"/>
              </a:rPr>
              <a:t>ct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774186" y="993770"/>
            <a:ext cx="851027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028700" algn="l"/>
                <a:tab pos="2002155" algn="l"/>
                <a:tab pos="2527300" algn="l"/>
                <a:tab pos="3978910" algn="l"/>
                <a:tab pos="6908800" algn="l"/>
              </a:tabLst>
            </a:pPr>
            <a:r>
              <a:rPr sz="2800" spc="-15" dirty="0">
                <a:latin typeface="Calibri"/>
                <a:cs typeface="Calibri"/>
              </a:rPr>
              <a:t>these</a:t>
            </a:r>
            <a:r>
              <a:rPr sz="2800" spc="-15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dea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to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prac</a:t>
            </a:r>
            <a:r>
              <a:rPr sz="2800" spc="-10" dirty="0">
                <a:latin typeface="Calibri"/>
                <a:cs typeface="Calibri"/>
              </a:rPr>
              <a:t>tical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ase</a:t>
            </a:r>
            <a:r>
              <a:rPr sz="2800" spc="0" dirty="0">
                <a:latin typeface="Calibri"/>
                <a:cs typeface="Calibri"/>
              </a:rPr>
              <a:t>r</a:t>
            </a:r>
            <a:r>
              <a:rPr sz="2800" spc="-20" dirty="0">
                <a:latin typeface="Calibri"/>
                <a:cs typeface="Calibri"/>
              </a:rPr>
              <a:t>-spec</a:t>
            </a:r>
            <a:r>
              <a:rPr sz="2800" dirty="0">
                <a:latin typeface="Calibri"/>
                <a:cs typeface="Calibri"/>
              </a:rPr>
              <a:t>t</a:t>
            </a:r>
            <a:r>
              <a:rPr sz="2800" spc="-15" dirty="0">
                <a:latin typeface="Calibri"/>
                <a:cs typeface="Calibri"/>
              </a:rPr>
              <a:t>ros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20" dirty="0">
                <a:latin typeface="Calibri"/>
                <a:cs typeface="Calibri"/>
              </a:rPr>
              <a:t>op</a:t>
            </a:r>
            <a:r>
              <a:rPr sz="2800" spc="-15" dirty="0">
                <a:latin typeface="Calibri"/>
                <a:cs typeface="Calibri"/>
              </a:rPr>
              <a:t>y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techni</a:t>
            </a:r>
            <a:r>
              <a:rPr sz="2800" spc="-20" dirty="0">
                <a:latin typeface="Calibri"/>
                <a:cs typeface="Calibri"/>
              </a:rPr>
              <a:t>ques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1700" y="1534790"/>
            <a:ext cx="9429750" cy="10382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69900">
              <a:lnSpc>
                <a:spcPct val="100000"/>
              </a:lnSpc>
            </a:pPr>
            <a:r>
              <a:rPr sz="2800" spc="-20" dirty="0">
                <a:latin typeface="Calibri"/>
                <a:cs typeface="Calibri"/>
              </a:rPr>
              <a:t>(Do</a:t>
            </a:r>
            <a:r>
              <a:rPr sz="2800" spc="-10" dirty="0">
                <a:latin typeface="Calibri"/>
                <a:cs typeface="Calibri"/>
              </a:rPr>
              <a:t>p</a:t>
            </a:r>
            <a:r>
              <a:rPr sz="2800" spc="-20" dirty="0">
                <a:latin typeface="Calibri"/>
                <a:cs typeface="Calibri"/>
              </a:rPr>
              <a:t>p</a:t>
            </a:r>
            <a:r>
              <a:rPr sz="2800" spc="-10" dirty="0">
                <a:latin typeface="Calibri"/>
                <a:cs typeface="Calibri"/>
              </a:rPr>
              <a:t>ler</a:t>
            </a:r>
            <a:r>
              <a:rPr sz="2800" spc="-15" dirty="0">
                <a:latin typeface="Calibri"/>
                <a:cs typeface="Calibri"/>
              </a:rPr>
              <a:t>-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mited,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libri"/>
                <a:cs typeface="Calibri"/>
              </a:rPr>
              <a:t>D</a:t>
            </a:r>
            <a:r>
              <a:rPr sz="2800" spc="-10" dirty="0">
                <a:latin typeface="Calibri"/>
                <a:cs typeface="Calibri"/>
              </a:rPr>
              <a:t>o</a:t>
            </a:r>
            <a:r>
              <a:rPr sz="2800" spc="-20" dirty="0">
                <a:latin typeface="Calibri"/>
                <a:cs typeface="Calibri"/>
              </a:rPr>
              <a:t>pp</a:t>
            </a:r>
            <a:r>
              <a:rPr sz="2800" spc="-15" dirty="0">
                <a:latin typeface="Calibri"/>
                <a:cs typeface="Calibri"/>
              </a:rPr>
              <a:t>le</a:t>
            </a:r>
            <a:r>
              <a:rPr sz="2800" dirty="0">
                <a:latin typeface="Calibri"/>
                <a:cs typeface="Calibri"/>
              </a:rPr>
              <a:t>r</a:t>
            </a:r>
            <a:r>
              <a:rPr sz="2800" spc="-20" dirty="0">
                <a:latin typeface="Calibri"/>
                <a:cs typeface="Calibri"/>
              </a:rPr>
              <a:t>-free</a:t>
            </a:r>
            <a:r>
              <a:rPr sz="2800" spc="-10" dirty="0">
                <a:latin typeface="Calibri"/>
                <a:cs typeface="Calibri"/>
              </a:rPr>
              <a:t>,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d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libri"/>
                <a:cs typeface="Calibri"/>
              </a:rPr>
              <a:t>D</a:t>
            </a:r>
            <a:r>
              <a:rPr sz="2800" spc="-15" dirty="0">
                <a:latin typeface="Calibri"/>
                <a:cs typeface="Calibri"/>
              </a:rPr>
              <a:t>ick</a:t>
            </a:r>
            <a:r>
              <a:rPr sz="2800" spc="-5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-na</a:t>
            </a:r>
            <a:r>
              <a:rPr sz="2800" spc="-5" dirty="0">
                <a:latin typeface="Calibri"/>
                <a:cs typeface="Calibri"/>
              </a:rPr>
              <a:t>r</a:t>
            </a:r>
            <a:r>
              <a:rPr sz="2800" spc="-15" dirty="0">
                <a:latin typeface="Calibri"/>
                <a:cs typeface="Calibri"/>
              </a:rPr>
              <a:t>rowed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regimes</a:t>
            </a:r>
            <a:r>
              <a:rPr sz="2800" spc="-5" dirty="0">
                <a:latin typeface="Calibri"/>
                <a:cs typeface="Calibri"/>
              </a:rPr>
              <a:t>)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814"/>
              </a:spcBef>
            </a:pPr>
            <a:r>
              <a:rPr sz="2800" spc="-15" dirty="0">
                <a:latin typeface="Calibri"/>
                <a:cs typeface="Calibri"/>
              </a:rPr>
              <a:t>---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9622" rIns="0" bIns="0" rtlCol="0">
            <a:spAutoFit/>
          </a:bodyPr>
          <a:lstStyle/>
          <a:p>
            <a:pPr marL="1489710">
              <a:lnSpc>
                <a:spcPct val="100000"/>
              </a:lnSpc>
            </a:pPr>
            <a:r>
              <a:rPr spc="-15" dirty="0"/>
              <a:t>Sl</a:t>
            </a:r>
            <a:r>
              <a:rPr spc="-5" dirty="0"/>
              <a:t>i</a:t>
            </a:r>
            <a:r>
              <a:rPr spc="-20" dirty="0"/>
              <a:t>de</a:t>
            </a:r>
            <a:r>
              <a:rPr spc="-5" dirty="0"/>
              <a:t> </a:t>
            </a:r>
            <a:r>
              <a:rPr spc="-15" dirty="0"/>
              <a:t>2:</a:t>
            </a:r>
            <a:r>
              <a:rPr spc="-25" dirty="0"/>
              <a:t> What</a:t>
            </a:r>
            <a:r>
              <a:rPr spc="-5" dirty="0"/>
              <a:t> </a:t>
            </a:r>
            <a:r>
              <a:rPr spc="-15" dirty="0"/>
              <a:t>Exactly</a:t>
            </a:r>
            <a:r>
              <a:rPr spc="-20" dirty="0"/>
              <a:t> </a:t>
            </a:r>
            <a:r>
              <a:rPr spc="-15" dirty="0"/>
              <a:t>Is </a:t>
            </a:r>
            <a:r>
              <a:rPr spc="-20" dirty="0"/>
              <a:t>a</a:t>
            </a:r>
            <a:r>
              <a:rPr spc="0" dirty="0"/>
              <a:t> </a:t>
            </a:r>
            <a:r>
              <a:rPr spc="-20" dirty="0">
                <a:latin typeface="Calibri"/>
                <a:cs typeface="Calibri"/>
              </a:rPr>
              <a:t>“</a:t>
            </a:r>
            <a:r>
              <a:rPr spc="-15" dirty="0"/>
              <a:t>Spectral </a:t>
            </a:r>
            <a:r>
              <a:rPr spc="-10" dirty="0"/>
              <a:t>L</a:t>
            </a:r>
            <a:r>
              <a:rPr spc="-15" dirty="0"/>
              <a:t>in</a:t>
            </a:r>
            <a:r>
              <a:rPr dirty="0"/>
              <a:t>e</a:t>
            </a:r>
            <a:r>
              <a:rPr spc="-20" dirty="0">
                <a:latin typeface="Calibri"/>
                <a:cs typeface="Calibri"/>
              </a:rPr>
              <a:t>”</a:t>
            </a:r>
            <a:r>
              <a:rPr spc="-20" dirty="0"/>
              <a:t>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300" y="1764660"/>
            <a:ext cx="10155555" cy="1066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216535" algn="ctr">
              <a:lnSpc>
                <a:spcPct val="100000"/>
              </a:lnSpc>
            </a:pPr>
            <a:r>
              <a:rPr sz="3000" b="1" u="heavy" spc="-5" dirty="0">
                <a:solidFill>
                  <a:srgbClr val="FF0000"/>
                </a:solidFill>
                <a:latin typeface="Calibri"/>
                <a:cs typeface="Calibri"/>
              </a:rPr>
              <a:t>Core</a:t>
            </a:r>
            <a:r>
              <a:rPr sz="3000" b="1" u="heavy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spc="-5" dirty="0">
                <a:solidFill>
                  <a:srgbClr val="FF0000"/>
                </a:solidFill>
                <a:latin typeface="Calibri"/>
                <a:cs typeface="Calibri"/>
              </a:rPr>
              <a:t>Conc</a:t>
            </a:r>
            <a:r>
              <a:rPr sz="3000" b="1" u="heavy" spc="10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pt</a:t>
            </a:r>
            <a:endParaRPr sz="30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2045"/>
              </a:spcBef>
              <a:buFont typeface="Symbol"/>
              <a:buChar char=""/>
              <a:tabLst>
                <a:tab pos="241935" algn="l"/>
                <a:tab pos="587375" algn="l"/>
                <a:tab pos="1898650" algn="l"/>
                <a:tab pos="2582545" algn="l"/>
                <a:tab pos="2943225" algn="l"/>
                <a:tab pos="3566160" algn="l"/>
                <a:tab pos="5386705" algn="l"/>
                <a:tab pos="5821680" algn="l"/>
                <a:tab pos="7253605" algn="l"/>
                <a:tab pos="8448040" algn="l"/>
              </a:tabLst>
            </a:pPr>
            <a:r>
              <a:rPr sz="2800" spc="-20" dirty="0">
                <a:latin typeface="Calibri"/>
                <a:cs typeface="Calibri"/>
              </a:rPr>
              <a:t>A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b="1" spc="-15" dirty="0">
                <a:latin typeface="Calibri"/>
                <a:cs typeface="Calibri"/>
              </a:rPr>
              <a:t>spectral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li</a:t>
            </a:r>
            <a:r>
              <a:rPr sz="2800" b="1" spc="-25" dirty="0">
                <a:latin typeface="Calibri"/>
                <a:cs typeface="Calibri"/>
              </a:rPr>
              <a:t>n</a:t>
            </a:r>
            <a:r>
              <a:rPr sz="2800" b="1" spc="-15" dirty="0">
                <a:latin typeface="Calibri"/>
                <a:cs typeface="Calibri"/>
              </a:rPr>
              <a:t>e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the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d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str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bu</a:t>
            </a:r>
            <a:r>
              <a:rPr sz="2800" dirty="0">
                <a:latin typeface="Calibri"/>
                <a:cs typeface="Calibri"/>
              </a:rPr>
              <a:t>ti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f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dete</a:t>
            </a:r>
            <a:r>
              <a:rPr sz="2800" spc="-5" dirty="0">
                <a:latin typeface="Calibri"/>
                <a:cs typeface="Calibri"/>
              </a:rPr>
              <a:t>c</a:t>
            </a:r>
            <a:r>
              <a:rPr sz="2800" spc="-15" dirty="0">
                <a:latin typeface="Calibri"/>
                <a:cs typeface="Calibri"/>
              </a:rPr>
              <a:t>ted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ph</a:t>
            </a:r>
            <a:r>
              <a:rPr sz="280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ton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freq</a:t>
            </a:r>
            <a:r>
              <a:rPr sz="2800" spc="-5" dirty="0">
                <a:latin typeface="Calibri"/>
                <a:cs typeface="Calibri"/>
              </a:rPr>
              <a:t>u</a:t>
            </a:r>
            <a:r>
              <a:rPr sz="2800" spc="-15" dirty="0">
                <a:latin typeface="Calibri"/>
                <a:cs typeface="Calibri"/>
              </a:rPr>
              <a:t>encies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59151" y="2994349"/>
            <a:ext cx="6954520" cy="16211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691005" algn="l"/>
                <a:tab pos="2490470" algn="l"/>
                <a:tab pos="2817495" algn="l"/>
                <a:tab pos="4291965" algn="l"/>
                <a:tab pos="5849620" algn="l"/>
              </a:tabLst>
            </a:pPr>
            <a:r>
              <a:rPr sz="2800" spc="-15" dirty="0">
                <a:latin typeface="Calibri"/>
                <a:cs typeface="Calibri"/>
              </a:rPr>
              <a:t>asso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15" dirty="0">
                <a:latin typeface="Calibri"/>
                <a:cs typeface="Calibri"/>
              </a:rPr>
              <a:t>ted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w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th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35" dirty="0">
                <a:latin typeface="Calibri"/>
                <a:cs typeface="Calibri"/>
              </a:rPr>
              <a:t>q</a:t>
            </a:r>
            <a:r>
              <a:rPr sz="2800" spc="-20" dirty="0">
                <a:latin typeface="Calibri"/>
                <a:cs typeface="Calibri"/>
              </a:rPr>
              <a:t>uantu</a:t>
            </a:r>
            <a:r>
              <a:rPr sz="2800" spc="-25" dirty="0">
                <a:latin typeface="Calibri"/>
                <a:cs typeface="Calibri"/>
              </a:rPr>
              <a:t>m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Calibri"/>
                <a:cs typeface="Calibri"/>
              </a:rPr>
              <a:t>tra</a:t>
            </a:r>
            <a:r>
              <a:rPr sz="2800" spc="-20" dirty="0">
                <a:latin typeface="Calibri"/>
                <a:cs typeface="Calibri"/>
              </a:rPr>
              <a:t>ns</a:t>
            </a:r>
            <a:r>
              <a:rPr sz="2800" spc="-10" dirty="0">
                <a:latin typeface="Calibri"/>
                <a:cs typeface="Calibri"/>
              </a:rPr>
              <a:t>iti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85" dirty="0">
                <a:latin typeface="Cambria Math"/>
                <a:cs typeface="Cambria Math"/>
              </a:rPr>
              <a:t>𝐸</a:t>
            </a:r>
            <a:r>
              <a:rPr sz="3000" baseline="-16666" dirty="0">
                <a:latin typeface="Calibri"/>
                <a:cs typeface="Calibri"/>
              </a:rPr>
              <a:t>i </a:t>
            </a:r>
            <a:r>
              <a:rPr sz="3000" spc="-15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→</a:t>
            </a:r>
            <a:r>
              <a:rPr sz="2800" spc="170" dirty="0">
                <a:latin typeface="Cambria Math"/>
                <a:cs typeface="Cambria Math"/>
              </a:rPr>
              <a:t> </a:t>
            </a:r>
            <a:r>
              <a:rPr sz="2800" spc="-185" dirty="0">
                <a:latin typeface="Cambria Math"/>
                <a:cs typeface="Cambria Math"/>
              </a:rPr>
              <a:t>𝐸</a:t>
            </a:r>
            <a:r>
              <a:rPr sz="3000" baseline="-16666" dirty="0">
                <a:latin typeface="Calibri"/>
                <a:cs typeface="Calibri"/>
              </a:rPr>
              <a:t>k</a:t>
            </a:r>
            <a:endParaRPr sz="3000" baseline="-16666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15"/>
              </a:spcBef>
            </a:pP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dent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c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part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c</a:t>
            </a:r>
            <a:r>
              <a:rPr sz="2800" spc="-5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es.</a:t>
            </a:r>
            <a:endParaRPr sz="2800">
              <a:latin typeface="Calibri"/>
              <a:cs typeface="Calibri"/>
            </a:endParaRPr>
          </a:p>
          <a:p>
            <a:pPr marL="2630805">
              <a:lnSpc>
                <a:spcPct val="100000"/>
              </a:lnSpc>
              <a:spcBef>
                <a:spcPts val="1800"/>
              </a:spcBef>
            </a:pP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Formal </a:t>
            </a:r>
            <a:r>
              <a:rPr sz="3000" b="1" u="heavy" spc="-5" dirty="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sz="3000" b="1" u="heavy" spc="15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3000" b="1" u="heavy" spc="-20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3000" b="1" u="heavy" spc="-30" dirty="0">
                <a:solidFill>
                  <a:srgbClr val="FF0000"/>
                </a:solidFill>
                <a:latin typeface="Calibri"/>
                <a:cs typeface="Calibri"/>
              </a:rPr>
              <a:t>b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abi</a:t>
            </a:r>
            <a:r>
              <a:rPr sz="3000" b="1" u="heavy" spc="-20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ity</a:t>
            </a:r>
            <a:r>
              <a:rPr sz="3000" b="1" u="heavy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spc="-5" dirty="0">
                <a:solidFill>
                  <a:srgbClr val="FF0000"/>
                </a:solidFill>
                <a:latin typeface="Calibri"/>
                <a:cs typeface="Calibri"/>
              </a:rPr>
              <a:t>Den</a:t>
            </a:r>
            <a:r>
              <a:rPr sz="3000" b="1" u="heavy" spc="5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ity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460120" y="3004308"/>
            <a:ext cx="282702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436880" algn="l"/>
                <a:tab pos="951865" algn="l"/>
                <a:tab pos="2518410" algn="l"/>
              </a:tabLst>
            </a:pP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15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an</a:t>
            </a:r>
            <a:r>
              <a:rPr sz="2800" spc="-15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ensembl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of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35228" y="4874077"/>
            <a:ext cx="2275205" cy="4483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997075" algn="l"/>
              </a:tabLst>
            </a:pPr>
            <a:r>
              <a:rPr sz="2800" spc="-340" dirty="0">
                <a:latin typeface="Cambria Math"/>
                <a:cs typeface="Cambria Math"/>
              </a:rPr>
              <a:t>𝑃</a:t>
            </a:r>
            <a:r>
              <a:rPr sz="3000" spc="300" baseline="-16666" dirty="0">
                <a:latin typeface="Cambria Math"/>
                <a:cs typeface="Cambria Math"/>
              </a:rPr>
              <a:t>𝑖𝑘</a:t>
            </a:r>
            <a:r>
              <a:rPr sz="3000" spc="-390" baseline="-16666" dirty="0">
                <a:latin typeface="Cambria Math"/>
                <a:cs typeface="Cambria Math"/>
              </a:rPr>
              <a:t> </a:t>
            </a:r>
            <a:r>
              <a:rPr sz="4200" spc="-22" baseline="2976" dirty="0">
                <a:latin typeface="Cambria Math"/>
                <a:cs typeface="Cambria Math"/>
              </a:rPr>
              <a:t>(</a:t>
            </a:r>
            <a:r>
              <a:rPr sz="2800" spc="25" dirty="0">
                <a:latin typeface="Cambria Math"/>
                <a:cs typeface="Cambria Math"/>
              </a:rPr>
              <a:t>𝜔</a:t>
            </a:r>
            <a:r>
              <a:rPr sz="4200" spc="-22" baseline="2976" dirty="0">
                <a:latin typeface="Cambria Math"/>
                <a:cs typeface="Cambria Math"/>
              </a:rPr>
              <a:t>)</a:t>
            </a:r>
            <a:r>
              <a:rPr sz="4200" spc="-217" baseline="2976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d</a:t>
            </a:r>
            <a:r>
              <a:rPr sz="2800" spc="-30" dirty="0">
                <a:latin typeface="Cambria Math"/>
                <a:cs typeface="Cambria Math"/>
              </a:rPr>
              <a:t>𝜔</a:t>
            </a:r>
            <a:r>
              <a:rPr sz="2800" dirty="0">
                <a:latin typeface="Cambria Math"/>
                <a:cs typeface="Cambria Math"/>
              </a:rPr>
              <a:t>	</a:t>
            </a:r>
            <a:r>
              <a:rPr sz="2800" spc="-25" dirty="0">
                <a:latin typeface="Cambria Math"/>
                <a:cs typeface="Cambria Math"/>
              </a:rPr>
              <a:t>≡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352800" y="4699000"/>
            <a:ext cx="7528559" cy="1016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145" marR="5080" indent="-5080">
              <a:lnSpc>
                <a:spcPct val="148900"/>
              </a:lnSpc>
            </a:pPr>
            <a:r>
              <a:rPr sz="2800" spc="-15" dirty="0">
                <a:latin typeface="Calibri"/>
                <a:cs typeface="Calibri"/>
              </a:rPr>
              <a:t>pro</a:t>
            </a:r>
            <a:r>
              <a:rPr sz="2800" spc="-25" dirty="0">
                <a:latin typeface="Calibri"/>
                <a:cs typeface="Calibri"/>
              </a:rPr>
              <a:t>b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spc="-5" dirty="0">
                <a:latin typeface="Calibri"/>
                <a:cs typeface="Calibri"/>
              </a:rPr>
              <a:t>b</a:t>
            </a:r>
            <a:r>
              <a:rPr sz="2800" spc="-10" dirty="0">
                <a:latin typeface="Calibri"/>
                <a:cs typeface="Calibri"/>
              </a:rPr>
              <a:t>il</a:t>
            </a:r>
            <a:r>
              <a:rPr sz="2800" spc="-2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ty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that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random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y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chosen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parti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15" dirty="0">
                <a:latin typeface="Calibri"/>
                <a:cs typeface="Calibri"/>
              </a:rPr>
              <a:t>le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emits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or ab</a:t>
            </a:r>
            <a:r>
              <a:rPr sz="2800" spc="-10" dirty="0">
                <a:latin typeface="Calibri"/>
                <a:cs typeface="Calibri"/>
              </a:rPr>
              <a:t>s</a:t>
            </a:r>
            <a:r>
              <a:rPr sz="2800" spc="-15" dirty="0">
                <a:latin typeface="Calibri"/>
                <a:cs typeface="Calibri"/>
              </a:rPr>
              <a:t>orbs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phot</a:t>
            </a:r>
            <a:r>
              <a:rPr sz="2800" spc="-1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wi</a:t>
            </a:r>
            <a:r>
              <a:rPr sz="2800" spc="-5" dirty="0">
                <a:latin typeface="Calibri"/>
                <a:cs typeface="Calibri"/>
              </a:rPr>
              <a:t>t</a:t>
            </a:r>
            <a:r>
              <a:rPr sz="2800" spc="-15" dirty="0">
                <a:latin typeface="Calibri"/>
                <a:cs typeface="Calibri"/>
              </a:rPr>
              <a:t>h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freq</a:t>
            </a:r>
            <a:r>
              <a:rPr sz="2800" spc="-10" dirty="0">
                <a:latin typeface="Calibri"/>
                <a:cs typeface="Calibri"/>
              </a:rPr>
              <a:t>u</a:t>
            </a:r>
            <a:r>
              <a:rPr sz="2800" spc="-15" dirty="0">
                <a:latin typeface="Calibri"/>
                <a:cs typeface="Calibri"/>
              </a:rPr>
              <a:t>ency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in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4200" spc="-7" baseline="1984" dirty="0">
                <a:latin typeface="Cambria Math"/>
                <a:cs typeface="Cambria Math"/>
              </a:rPr>
              <a:t>[</a:t>
            </a:r>
            <a:r>
              <a:rPr sz="2800" spc="25" dirty="0">
                <a:latin typeface="Cambria Math"/>
                <a:cs typeface="Cambria Math"/>
              </a:rPr>
              <a:t>𝜔</a:t>
            </a:r>
            <a:r>
              <a:rPr sz="2800" spc="-10" dirty="0">
                <a:latin typeface="Cambria Math"/>
                <a:cs typeface="Cambria Math"/>
              </a:rPr>
              <a:t>,</a:t>
            </a:r>
            <a:r>
              <a:rPr sz="2800" dirty="0">
                <a:latin typeface="Cambria Math"/>
                <a:cs typeface="Cambria Math"/>
              </a:rPr>
              <a:t> </a:t>
            </a:r>
            <a:r>
              <a:rPr sz="2800" spc="-295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𝜔</a:t>
            </a:r>
            <a:r>
              <a:rPr sz="2800" spc="6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+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d</a:t>
            </a:r>
            <a:r>
              <a:rPr sz="2800" spc="25" dirty="0">
                <a:latin typeface="Cambria Math"/>
                <a:cs typeface="Cambria Math"/>
              </a:rPr>
              <a:t>𝜔</a:t>
            </a:r>
            <a:r>
              <a:rPr sz="4200" spc="0" baseline="1984" dirty="0">
                <a:latin typeface="Cambria Math"/>
                <a:cs typeface="Cambria Math"/>
              </a:rPr>
              <a:t>]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 dirty="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8573" rIns="0" bIns="0" rtlCol="0">
            <a:spAutoFit/>
          </a:bodyPr>
          <a:lstStyle/>
          <a:p>
            <a:pPr marL="2627630">
              <a:lnSpc>
                <a:spcPct val="100000"/>
              </a:lnSpc>
            </a:pPr>
            <a:r>
              <a:rPr sz="3000" u="heavy" dirty="0">
                <a:solidFill>
                  <a:srgbClr val="FF0000"/>
                </a:solidFill>
              </a:rPr>
              <a:t>Esse</a:t>
            </a:r>
            <a:r>
              <a:rPr sz="3000" u="heavy" spc="-15" dirty="0">
                <a:solidFill>
                  <a:srgbClr val="FF0000"/>
                </a:solidFill>
              </a:rPr>
              <a:t>nti</a:t>
            </a:r>
            <a:r>
              <a:rPr sz="3000" u="heavy" spc="-30" dirty="0">
                <a:solidFill>
                  <a:srgbClr val="FF0000"/>
                </a:solidFill>
              </a:rPr>
              <a:t>a</a:t>
            </a:r>
            <a:r>
              <a:rPr sz="3000" u="heavy" spc="-10" dirty="0">
                <a:solidFill>
                  <a:srgbClr val="FF0000"/>
                </a:solidFill>
              </a:rPr>
              <a:t>l</a:t>
            </a:r>
            <a:r>
              <a:rPr sz="3000" u="heavy" dirty="0">
                <a:solidFill>
                  <a:srgbClr val="FF0000"/>
                </a:solidFill>
              </a:rPr>
              <a:t> </a:t>
            </a:r>
            <a:r>
              <a:rPr sz="3000" u="heavy" spc="-15" dirty="0">
                <a:solidFill>
                  <a:srgbClr val="FF0000"/>
                </a:solidFill>
              </a:rPr>
              <a:t>S</a:t>
            </a:r>
            <a:r>
              <a:rPr sz="3000" u="heavy" spc="-25" dirty="0">
                <a:solidFill>
                  <a:srgbClr val="FF0000"/>
                </a:solidFill>
              </a:rPr>
              <a:t>ymbols</a:t>
            </a:r>
            <a:r>
              <a:rPr sz="3000" u="heavy" spc="15" dirty="0">
                <a:solidFill>
                  <a:srgbClr val="FF0000"/>
                </a:solidFill>
              </a:rPr>
              <a:t> </a:t>
            </a:r>
            <a:r>
              <a:rPr sz="3000" u="heavy" spc="-15" dirty="0">
                <a:solidFill>
                  <a:srgbClr val="FF0000"/>
                </a:solidFill>
              </a:rPr>
              <a:t>(with SI</a:t>
            </a:r>
            <a:r>
              <a:rPr sz="3000" u="heavy" spc="-5" dirty="0">
                <a:solidFill>
                  <a:srgbClr val="FF0000"/>
                </a:solidFill>
              </a:rPr>
              <a:t> </a:t>
            </a:r>
            <a:r>
              <a:rPr sz="3000" u="heavy" spc="-15" dirty="0">
                <a:solidFill>
                  <a:srgbClr val="FF0000"/>
                </a:solidFill>
              </a:rPr>
              <a:t>Units)</a:t>
            </a:r>
            <a:endParaRPr sz="3000"/>
          </a:p>
        </p:txBody>
      </p:sp>
      <p:sp>
        <p:nvSpPr>
          <p:cNvPr id="3" name="object 3"/>
          <p:cNvSpPr txBox="1"/>
          <p:nvPr/>
        </p:nvSpPr>
        <p:spPr>
          <a:xfrm>
            <a:off x="901700" y="1671642"/>
            <a:ext cx="8796655" cy="4216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3220" indent="-350520">
              <a:lnSpc>
                <a:spcPct val="100000"/>
              </a:lnSpc>
              <a:buFont typeface="Calibri"/>
              <a:buAutoNum type="arabicPeriod"/>
              <a:tabLst>
                <a:tab pos="363855" algn="l"/>
              </a:tabLst>
            </a:pPr>
            <a:r>
              <a:rPr sz="2800" spc="-185" dirty="0">
                <a:latin typeface="Cambria Math"/>
                <a:cs typeface="Cambria Math"/>
              </a:rPr>
              <a:t>𝐸</a:t>
            </a:r>
            <a:r>
              <a:rPr sz="3000" baseline="-16666" dirty="0">
                <a:latin typeface="Calibri"/>
                <a:cs typeface="Calibri"/>
              </a:rPr>
              <a:t>i </a:t>
            </a:r>
            <a:r>
              <a:rPr sz="3000" spc="-232" baseline="-16666" dirty="0">
                <a:latin typeface="Calibri"/>
                <a:cs typeface="Calibri"/>
              </a:rPr>
              <a:t> </a:t>
            </a:r>
            <a:r>
              <a:rPr sz="2800" spc="-30" dirty="0">
                <a:latin typeface="Calibri"/>
                <a:cs typeface="Calibri"/>
              </a:rPr>
              <a:t>—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Ener</a:t>
            </a:r>
            <a:r>
              <a:rPr sz="2800" spc="-5" dirty="0">
                <a:latin typeface="Calibri"/>
                <a:cs typeface="Calibri"/>
              </a:rPr>
              <a:t>g</a:t>
            </a:r>
            <a:r>
              <a:rPr sz="2800" spc="-15" dirty="0">
                <a:latin typeface="Calibri"/>
                <a:cs typeface="Calibri"/>
              </a:rPr>
              <a:t>y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f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the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0" dirty="0">
                <a:latin typeface="Calibri"/>
                <a:cs typeface="Calibri"/>
              </a:rPr>
              <a:t>itial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qua</a:t>
            </a:r>
            <a:r>
              <a:rPr sz="2800" spc="-10" dirty="0">
                <a:latin typeface="Calibri"/>
                <a:cs typeface="Calibri"/>
              </a:rPr>
              <a:t>n</a:t>
            </a:r>
            <a:r>
              <a:rPr sz="2800" spc="-20" dirty="0">
                <a:latin typeface="Calibri"/>
                <a:cs typeface="Calibri"/>
              </a:rPr>
              <a:t>tum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stat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(</a:t>
            </a:r>
            <a:r>
              <a:rPr sz="2800" spc="-10" dirty="0">
                <a:latin typeface="Calibri"/>
                <a:cs typeface="Calibri"/>
              </a:rPr>
              <a:t>j</a:t>
            </a:r>
            <a:r>
              <a:rPr sz="2800" spc="-20" dirty="0">
                <a:latin typeface="Calibri"/>
                <a:cs typeface="Calibri"/>
              </a:rPr>
              <a:t>ou</a:t>
            </a:r>
            <a:r>
              <a:rPr sz="2800" spc="-10" dirty="0">
                <a:latin typeface="Calibri"/>
                <a:cs typeface="Calibri"/>
              </a:rPr>
              <a:t>le,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J).</a:t>
            </a:r>
            <a:endParaRPr sz="2800">
              <a:latin typeface="Calibri"/>
              <a:cs typeface="Calibri"/>
            </a:endParaRPr>
          </a:p>
          <a:p>
            <a:pPr marL="363220" indent="-350520">
              <a:lnSpc>
                <a:spcPct val="100000"/>
              </a:lnSpc>
              <a:spcBef>
                <a:spcPts val="1825"/>
              </a:spcBef>
              <a:buFont typeface="Calibri"/>
              <a:buAutoNum type="arabicPeriod"/>
              <a:tabLst>
                <a:tab pos="363855" algn="l"/>
              </a:tabLst>
            </a:pPr>
            <a:r>
              <a:rPr sz="2800" spc="-185" dirty="0">
                <a:latin typeface="Cambria Math"/>
                <a:cs typeface="Cambria Math"/>
              </a:rPr>
              <a:t>𝐸</a:t>
            </a:r>
            <a:r>
              <a:rPr sz="3000" baseline="-16666" dirty="0">
                <a:latin typeface="Calibri"/>
                <a:cs typeface="Calibri"/>
              </a:rPr>
              <a:t>k </a:t>
            </a:r>
            <a:r>
              <a:rPr sz="3000" spc="-225" baseline="-16666" dirty="0">
                <a:latin typeface="Calibri"/>
                <a:cs typeface="Calibri"/>
              </a:rPr>
              <a:t> </a:t>
            </a:r>
            <a:r>
              <a:rPr sz="2800" spc="-30" dirty="0">
                <a:latin typeface="Calibri"/>
                <a:cs typeface="Calibri"/>
              </a:rPr>
              <a:t>—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Ener</a:t>
            </a:r>
            <a:r>
              <a:rPr sz="2800" spc="-5" dirty="0">
                <a:latin typeface="Calibri"/>
                <a:cs typeface="Calibri"/>
              </a:rPr>
              <a:t>g</a:t>
            </a:r>
            <a:r>
              <a:rPr sz="2800" spc="-15" dirty="0">
                <a:latin typeface="Calibri"/>
                <a:cs typeface="Calibri"/>
              </a:rPr>
              <a:t>y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f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the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f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na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quant</a:t>
            </a:r>
            <a:r>
              <a:rPr sz="2800" spc="-10" dirty="0">
                <a:latin typeface="Calibri"/>
                <a:cs typeface="Calibri"/>
              </a:rPr>
              <a:t>u</a:t>
            </a:r>
            <a:r>
              <a:rPr sz="2800" spc="-25" dirty="0">
                <a:latin typeface="Calibri"/>
                <a:cs typeface="Calibri"/>
              </a:rPr>
              <a:t>m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stat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(</a:t>
            </a:r>
            <a:r>
              <a:rPr sz="2800" spc="-10" dirty="0">
                <a:latin typeface="Calibri"/>
                <a:cs typeface="Calibri"/>
              </a:rPr>
              <a:t>J).</a:t>
            </a:r>
            <a:endParaRPr sz="2800">
              <a:latin typeface="Calibri"/>
              <a:cs typeface="Calibri"/>
            </a:endParaRPr>
          </a:p>
          <a:p>
            <a:pPr marL="363220" indent="-350520">
              <a:lnSpc>
                <a:spcPct val="100000"/>
              </a:lnSpc>
              <a:spcBef>
                <a:spcPts val="1835"/>
              </a:spcBef>
              <a:buFont typeface="Calibri"/>
              <a:buAutoNum type="arabicPeriod"/>
              <a:tabLst>
                <a:tab pos="363855" algn="l"/>
              </a:tabLst>
            </a:pPr>
            <a:r>
              <a:rPr sz="2800" spc="-30" dirty="0">
                <a:latin typeface="Cambria Math"/>
                <a:cs typeface="Cambria Math"/>
              </a:rPr>
              <a:t>𝜔</a:t>
            </a:r>
            <a:r>
              <a:rPr sz="2800" spc="22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≡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2𝜋𝜈</a:t>
            </a:r>
            <a:r>
              <a:rPr sz="2800" spc="105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libri"/>
                <a:cs typeface="Calibri"/>
              </a:rPr>
              <a:t>—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Angular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fre</a:t>
            </a:r>
            <a:r>
              <a:rPr sz="2800" spc="-10" dirty="0">
                <a:latin typeface="Calibri"/>
                <a:cs typeface="Calibri"/>
              </a:rPr>
              <a:t>q</a:t>
            </a:r>
            <a:r>
              <a:rPr sz="2800" spc="-20" dirty="0">
                <a:latin typeface="Calibri"/>
                <a:cs typeface="Calibri"/>
              </a:rPr>
              <a:t>uen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15" dirty="0">
                <a:latin typeface="Calibri"/>
                <a:cs typeface="Calibri"/>
              </a:rPr>
              <a:t>y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f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spc="-5" dirty="0">
                <a:latin typeface="Calibri"/>
                <a:cs typeface="Calibri"/>
              </a:rPr>
              <a:t>h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phot</a:t>
            </a:r>
            <a:r>
              <a:rPr sz="2800" spc="-1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(rad</a:t>
            </a:r>
            <a:r>
              <a:rPr sz="2800" spc="-10" dirty="0">
                <a:latin typeface="Calibri"/>
                <a:cs typeface="Calibri"/>
              </a:rPr>
              <a:t>ia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20" dirty="0">
                <a:latin typeface="Calibri"/>
                <a:cs typeface="Calibri"/>
              </a:rPr>
              <a:t>s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225" baseline="29166" dirty="0">
                <a:latin typeface="Cambria Math"/>
                <a:cs typeface="Cambria Math"/>
              </a:rPr>
              <a:t>1</a:t>
            </a:r>
            <a:r>
              <a:rPr sz="2800" spc="-10" dirty="0">
                <a:latin typeface="Calibri"/>
                <a:cs typeface="Calibri"/>
              </a:rPr>
              <a:t>).</a:t>
            </a:r>
            <a:endParaRPr sz="2800">
              <a:latin typeface="Calibri"/>
              <a:cs typeface="Calibri"/>
            </a:endParaRPr>
          </a:p>
          <a:p>
            <a:pPr marL="363220" indent="-350520">
              <a:lnSpc>
                <a:spcPct val="100000"/>
              </a:lnSpc>
              <a:spcBef>
                <a:spcPts val="1815"/>
              </a:spcBef>
              <a:buFont typeface="Calibri"/>
              <a:buAutoNum type="arabicPeriod"/>
              <a:tabLst>
                <a:tab pos="363855" algn="l"/>
              </a:tabLst>
            </a:pPr>
            <a:r>
              <a:rPr sz="2800" spc="-340" dirty="0">
                <a:latin typeface="Cambria Math"/>
                <a:cs typeface="Cambria Math"/>
              </a:rPr>
              <a:t>𝑃</a:t>
            </a:r>
            <a:r>
              <a:rPr sz="3000" spc="300" baseline="-16666" dirty="0">
                <a:latin typeface="Cambria Math"/>
                <a:cs typeface="Cambria Math"/>
              </a:rPr>
              <a:t>𝑖𝑘</a:t>
            </a:r>
            <a:r>
              <a:rPr sz="3000" spc="-397" baseline="-16666" dirty="0">
                <a:latin typeface="Cambria Math"/>
                <a:cs typeface="Cambria Math"/>
              </a:rPr>
              <a:t> </a:t>
            </a:r>
            <a:r>
              <a:rPr sz="4200" spc="-22" baseline="2976" dirty="0">
                <a:latin typeface="Cambria Math"/>
                <a:cs typeface="Cambria Math"/>
              </a:rPr>
              <a:t>(</a:t>
            </a:r>
            <a:r>
              <a:rPr sz="2800" spc="25" dirty="0">
                <a:latin typeface="Cambria Math"/>
                <a:cs typeface="Cambria Math"/>
              </a:rPr>
              <a:t>𝜔</a:t>
            </a:r>
            <a:r>
              <a:rPr sz="4200" spc="-22" baseline="2976" dirty="0">
                <a:latin typeface="Cambria Math"/>
                <a:cs typeface="Cambria Math"/>
              </a:rPr>
              <a:t>)</a:t>
            </a:r>
            <a:r>
              <a:rPr sz="4200" spc="30" baseline="2976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libri"/>
                <a:cs typeface="Calibri"/>
              </a:rPr>
              <a:t>—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Normal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se</a:t>
            </a:r>
            <a:r>
              <a:rPr sz="2800" spc="-15" dirty="0">
                <a:latin typeface="Calibri"/>
                <a:cs typeface="Calibri"/>
              </a:rPr>
              <a:t>d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pr</a:t>
            </a:r>
            <a:r>
              <a:rPr sz="2800" spc="-10" dirty="0">
                <a:latin typeface="Calibri"/>
                <a:cs typeface="Calibri"/>
              </a:rPr>
              <a:t>o</a:t>
            </a:r>
            <a:r>
              <a:rPr sz="2800" spc="-20" dirty="0">
                <a:latin typeface="Calibri"/>
                <a:cs typeface="Calibri"/>
              </a:rPr>
              <a:t>bab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ty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den</a:t>
            </a:r>
            <a:r>
              <a:rPr sz="2800" spc="-25" dirty="0">
                <a:latin typeface="Calibri"/>
                <a:cs typeface="Calibri"/>
              </a:rPr>
              <a:t>s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ty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libri"/>
                <a:cs typeface="Calibri"/>
              </a:rPr>
              <a:t>(</a:t>
            </a:r>
            <a:r>
              <a:rPr sz="2800" spc="-15" dirty="0">
                <a:latin typeface="Calibri"/>
                <a:cs typeface="Calibri"/>
              </a:rPr>
              <a:t>s).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810"/>
              </a:spcBef>
            </a:pPr>
            <a:r>
              <a:rPr sz="2800" i="1" spc="-20" dirty="0">
                <a:latin typeface="Calibri"/>
                <a:cs typeface="Calibri"/>
              </a:rPr>
              <a:t>Norma</a:t>
            </a:r>
            <a:r>
              <a:rPr sz="2800" i="1" spc="-15" dirty="0">
                <a:latin typeface="Calibri"/>
                <a:cs typeface="Calibri"/>
              </a:rPr>
              <a:t>l</a:t>
            </a:r>
            <a:r>
              <a:rPr sz="2800" i="1" spc="5" dirty="0">
                <a:latin typeface="Calibri"/>
                <a:cs typeface="Calibri"/>
              </a:rPr>
              <a:t>i</a:t>
            </a:r>
            <a:r>
              <a:rPr sz="2800" i="1" spc="-20" dirty="0">
                <a:latin typeface="Calibri"/>
                <a:cs typeface="Calibri"/>
              </a:rPr>
              <a:t>sat</a:t>
            </a:r>
            <a:r>
              <a:rPr sz="2800" i="1" dirty="0">
                <a:latin typeface="Calibri"/>
                <a:cs typeface="Calibri"/>
              </a:rPr>
              <a:t>i</a:t>
            </a:r>
            <a:r>
              <a:rPr sz="2800" i="1" spc="-20" dirty="0">
                <a:latin typeface="Calibri"/>
                <a:cs typeface="Calibri"/>
              </a:rPr>
              <a:t>o</a:t>
            </a:r>
            <a:r>
              <a:rPr sz="2800" i="1" spc="-15" dirty="0">
                <a:latin typeface="Calibri"/>
                <a:cs typeface="Calibri"/>
              </a:rPr>
              <a:t>n</a:t>
            </a:r>
            <a:r>
              <a:rPr sz="2800" i="1" spc="-65" dirty="0">
                <a:latin typeface="Times New Roman"/>
                <a:cs typeface="Times New Roman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c</a:t>
            </a:r>
            <a:r>
              <a:rPr sz="2800" i="1" spc="-10" dirty="0">
                <a:latin typeface="Calibri"/>
                <a:cs typeface="Calibri"/>
              </a:rPr>
              <a:t>o</a:t>
            </a:r>
            <a:r>
              <a:rPr sz="2800" i="1" spc="-20" dirty="0">
                <a:latin typeface="Calibri"/>
                <a:cs typeface="Calibri"/>
              </a:rPr>
              <a:t>nd</a:t>
            </a:r>
            <a:r>
              <a:rPr sz="2800" i="1" spc="-5" dirty="0">
                <a:latin typeface="Calibri"/>
                <a:cs typeface="Calibri"/>
              </a:rPr>
              <a:t>i</a:t>
            </a:r>
            <a:r>
              <a:rPr sz="2800" i="1" spc="-25" dirty="0">
                <a:latin typeface="Calibri"/>
                <a:cs typeface="Calibri"/>
              </a:rPr>
              <a:t>t</a:t>
            </a:r>
            <a:r>
              <a:rPr sz="2800" i="1" dirty="0">
                <a:latin typeface="Calibri"/>
                <a:cs typeface="Calibri"/>
              </a:rPr>
              <a:t>i</a:t>
            </a:r>
            <a:r>
              <a:rPr sz="2800" i="1" spc="-10" dirty="0">
                <a:latin typeface="Calibri"/>
                <a:cs typeface="Calibri"/>
              </a:rPr>
              <a:t>o</a:t>
            </a:r>
            <a:r>
              <a:rPr sz="2800" i="1" spc="-20" dirty="0">
                <a:latin typeface="Calibri"/>
                <a:cs typeface="Calibri"/>
              </a:rPr>
              <a:t>n:</a:t>
            </a:r>
            <a:endParaRPr sz="2800">
              <a:latin typeface="Calibri"/>
              <a:cs typeface="Calibri"/>
            </a:endParaRPr>
          </a:p>
          <a:p>
            <a:pPr marR="674370" algn="ctr">
              <a:lnSpc>
                <a:spcPts val="2385"/>
              </a:lnSpc>
              <a:spcBef>
                <a:spcPts val="1365"/>
              </a:spcBef>
            </a:pPr>
            <a:r>
              <a:rPr sz="2000" spc="135" dirty="0">
                <a:latin typeface="Cambria Math"/>
                <a:cs typeface="Cambria Math"/>
              </a:rPr>
              <a:t>∞</a:t>
            </a:r>
            <a:endParaRPr sz="2000">
              <a:latin typeface="Cambria Math"/>
              <a:cs typeface="Cambria Math"/>
            </a:endParaRPr>
          </a:p>
          <a:p>
            <a:pPr marL="3652520">
              <a:lnSpc>
                <a:spcPts val="3345"/>
              </a:lnSpc>
              <a:tabLst>
                <a:tab pos="4173220" algn="l"/>
                <a:tab pos="5981065" algn="l"/>
                <a:tab pos="6464300" algn="l"/>
              </a:tabLst>
            </a:pPr>
            <a:r>
              <a:rPr sz="2800" spc="605" dirty="0">
                <a:latin typeface="Cambria Math"/>
                <a:cs typeface="Cambria Math"/>
              </a:rPr>
              <a:t>∫	</a:t>
            </a:r>
            <a:r>
              <a:rPr sz="2800" spc="-340" dirty="0">
                <a:latin typeface="Cambria Math"/>
                <a:cs typeface="Cambria Math"/>
              </a:rPr>
              <a:t>𝑃</a:t>
            </a:r>
            <a:r>
              <a:rPr sz="3000" spc="300" baseline="-16666" dirty="0">
                <a:latin typeface="Cambria Math"/>
                <a:cs typeface="Cambria Math"/>
              </a:rPr>
              <a:t>𝑖𝑘</a:t>
            </a:r>
            <a:r>
              <a:rPr sz="3000" spc="292" baseline="-16666" dirty="0">
                <a:latin typeface="Cambria Math"/>
                <a:cs typeface="Cambria Math"/>
              </a:rPr>
              <a:t> </a:t>
            </a:r>
            <a:r>
              <a:rPr sz="4200" spc="-22" baseline="2976" dirty="0">
                <a:latin typeface="Cambria Math"/>
                <a:cs typeface="Cambria Math"/>
              </a:rPr>
              <a:t>(</a:t>
            </a:r>
            <a:r>
              <a:rPr sz="2800" spc="25" dirty="0">
                <a:latin typeface="Cambria Math"/>
                <a:cs typeface="Cambria Math"/>
              </a:rPr>
              <a:t>𝜔</a:t>
            </a:r>
            <a:r>
              <a:rPr sz="4200" spc="-22" baseline="2976" dirty="0">
                <a:latin typeface="Cambria Math"/>
                <a:cs typeface="Cambria Math"/>
              </a:rPr>
              <a:t>)</a:t>
            </a:r>
            <a:r>
              <a:rPr sz="4200" spc="-202" baseline="2976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d</a:t>
            </a:r>
            <a:r>
              <a:rPr sz="2800" spc="-30" dirty="0">
                <a:latin typeface="Cambria Math"/>
                <a:cs typeface="Cambria Math"/>
              </a:rPr>
              <a:t>𝜔</a:t>
            </a:r>
            <a:r>
              <a:rPr sz="2800" dirty="0">
                <a:latin typeface="Cambria Math"/>
                <a:cs typeface="Cambria Math"/>
              </a:rPr>
              <a:t>	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dirty="0">
                <a:latin typeface="Cambria Math"/>
                <a:cs typeface="Cambria Math"/>
              </a:rPr>
              <a:t>	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  <a:p>
            <a:pPr marR="1024255" algn="ctr">
              <a:lnSpc>
                <a:spcPct val="100000"/>
              </a:lnSpc>
              <a:spcBef>
                <a:spcPts val="90"/>
              </a:spcBef>
            </a:pPr>
            <a:r>
              <a:rPr sz="2000" spc="40" dirty="0">
                <a:latin typeface="Cambria Math"/>
                <a:cs typeface="Cambria Math"/>
              </a:rPr>
              <a:t>0</a:t>
            </a:r>
            <a:endParaRPr sz="20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4229" y="415925"/>
            <a:ext cx="10489565" cy="62026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9539" algn="just">
              <a:lnSpc>
                <a:spcPct val="127200"/>
              </a:lnSpc>
            </a:pPr>
            <a:r>
              <a:rPr sz="2800" spc="-15" dirty="0">
                <a:latin typeface="Calibri"/>
                <a:cs typeface="Calibri"/>
              </a:rPr>
              <a:t>[IMAGE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25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spc="-25" dirty="0">
                <a:latin typeface="Calibri"/>
                <a:cs typeface="Calibri"/>
              </a:rPr>
              <a:t>EQ</a:t>
            </a:r>
            <a:r>
              <a:rPr sz="2800" spc="-10" dirty="0">
                <a:latin typeface="Calibri"/>
                <a:cs typeface="Calibri"/>
              </a:rPr>
              <a:t>UI</a:t>
            </a:r>
            <a:r>
              <a:rPr sz="2800" spc="-15" dirty="0">
                <a:latin typeface="Calibri"/>
                <a:cs typeface="Calibri"/>
              </a:rPr>
              <a:t>R</a:t>
            </a:r>
            <a:r>
              <a:rPr sz="2800" spc="-25" dirty="0">
                <a:latin typeface="Calibri"/>
                <a:cs typeface="Calibri"/>
              </a:rPr>
              <a:t>ED</a:t>
            </a:r>
            <a:r>
              <a:rPr sz="2800" spc="-10" dirty="0">
                <a:latin typeface="Calibri"/>
                <a:cs typeface="Calibri"/>
              </a:rPr>
              <a:t>: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24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Energ</a:t>
            </a:r>
            <a:r>
              <a:rPr sz="2800" spc="15" dirty="0">
                <a:latin typeface="Calibri"/>
                <a:cs typeface="Calibri"/>
              </a:rPr>
              <a:t>y</a:t>
            </a:r>
            <a:r>
              <a:rPr sz="2800" spc="-15" dirty="0">
                <a:latin typeface="Calibri"/>
                <a:cs typeface="Calibri"/>
              </a:rPr>
              <a:t>-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5" dirty="0">
                <a:latin typeface="Calibri"/>
                <a:cs typeface="Calibri"/>
              </a:rPr>
              <a:t>v</a:t>
            </a:r>
            <a:r>
              <a:rPr sz="2800" spc="-15" dirty="0">
                <a:latin typeface="Calibri"/>
                <a:cs typeface="Calibri"/>
              </a:rPr>
              <a:t>el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23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d</a:t>
            </a:r>
            <a:r>
              <a:rPr sz="2800" spc="-10" dirty="0">
                <a:latin typeface="Calibri"/>
                <a:cs typeface="Calibri"/>
              </a:rPr>
              <a:t>iag</a:t>
            </a:r>
            <a:r>
              <a:rPr sz="2800" spc="-20" dirty="0">
                <a:latin typeface="Calibri"/>
                <a:cs typeface="Calibri"/>
              </a:rPr>
              <a:t>ram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24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show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215" dirty="0">
                <a:latin typeface="Times New Roman"/>
                <a:cs typeface="Times New Roman"/>
              </a:rPr>
              <a:t> </a:t>
            </a:r>
            <a:r>
              <a:rPr sz="2800" spc="-185" dirty="0">
                <a:latin typeface="Cambria Math"/>
                <a:cs typeface="Cambria Math"/>
              </a:rPr>
              <a:t>𝐸</a:t>
            </a:r>
            <a:r>
              <a:rPr sz="3000" baseline="-16666" dirty="0">
                <a:latin typeface="Calibri"/>
                <a:cs typeface="Calibri"/>
              </a:rPr>
              <a:t>i  </a:t>
            </a:r>
            <a:r>
              <a:rPr sz="3000" spc="-112" baseline="-16666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and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229" dirty="0">
                <a:latin typeface="Times New Roman"/>
                <a:cs typeface="Times New Roman"/>
              </a:rPr>
              <a:t> </a:t>
            </a:r>
            <a:r>
              <a:rPr sz="2800" spc="-185" dirty="0">
                <a:latin typeface="Cambria Math"/>
                <a:cs typeface="Cambria Math"/>
              </a:rPr>
              <a:t>𝐸</a:t>
            </a:r>
            <a:r>
              <a:rPr sz="3000" baseline="-16666" dirty="0">
                <a:latin typeface="Calibri"/>
                <a:cs typeface="Calibri"/>
              </a:rPr>
              <a:t>k  </a:t>
            </a:r>
            <a:r>
              <a:rPr sz="3000" spc="-112" baseline="-16666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w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th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24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an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arrow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5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be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ed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4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ℏ</a:t>
            </a:r>
            <a:r>
              <a:rPr sz="2800" spc="35" dirty="0">
                <a:latin typeface="Cambria Math"/>
                <a:cs typeface="Cambria Math"/>
              </a:rPr>
              <a:t>𝜔</a:t>
            </a:r>
            <a:r>
              <a:rPr sz="2800" dirty="0">
                <a:latin typeface="Calibri"/>
                <a:cs typeface="Calibri"/>
              </a:rPr>
              <a:t>.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5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Pl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5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f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5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an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dea</a:t>
            </a:r>
            <a:r>
              <a:rPr sz="2800" dirty="0">
                <a:latin typeface="Calibri"/>
                <a:cs typeface="Calibri"/>
              </a:rPr>
              <a:t>li</a:t>
            </a:r>
            <a:r>
              <a:rPr sz="2800" spc="-20" dirty="0">
                <a:latin typeface="Calibri"/>
                <a:cs typeface="Calibri"/>
              </a:rPr>
              <a:t>se</a:t>
            </a:r>
            <a:r>
              <a:rPr sz="2800" spc="-15" dirty="0">
                <a:latin typeface="Calibri"/>
                <a:cs typeface="Calibri"/>
              </a:rPr>
              <a:t>d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4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narrow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6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spe</a:t>
            </a:r>
            <a:r>
              <a:rPr sz="2800" spc="-10" dirty="0">
                <a:latin typeface="Calibri"/>
                <a:cs typeface="Calibri"/>
              </a:rPr>
              <a:t>ctral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5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li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4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3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frequ</a:t>
            </a:r>
            <a:r>
              <a:rPr sz="2800" spc="-5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nc</a:t>
            </a:r>
            <a:r>
              <a:rPr sz="2800" spc="-15" dirty="0">
                <a:latin typeface="Calibri"/>
                <a:cs typeface="Calibri"/>
              </a:rPr>
              <a:t>y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ax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un</a:t>
            </a:r>
            <a:r>
              <a:rPr sz="2800" spc="-25" dirty="0">
                <a:latin typeface="Calibri"/>
                <a:cs typeface="Calibri"/>
              </a:rPr>
              <a:t>d</a:t>
            </a:r>
            <a:r>
              <a:rPr sz="2800" spc="-10" dirty="0">
                <a:latin typeface="Calibri"/>
                <a:cs typeface="Calibri"/>
              </a:rPr>
              <a:t>e</a:t>
            </a:r>
            <a:r>
              <a:rPr sz="2800" spc="-15" dirty="0">
                <a:latin typeface="Calibri"/>
                <a:cs typeface="Calibri"/>
              </a:rPr>
              <a:t>rneath</a:t>
            </a:r>
            <a:r>
              <a:rPr sz="2800" spc="-5" dirty="0">
                <a:latin typeface="Calibri"/>
                <a:cs typeface="Calibri"/>
              </a:rPr>
              <a:t>.</a:t>
            </a:r>
            <a:r>
              <a:rPr sz="2800" spc="-10" dirty="0">
                <a:latin typeface="Calibri"/>
                <a:cs typeface="Calibri"/>
              </a:rPr>
              <a:t>]</a:t>
            </a:r>
            <a:endParaRPr sz="2800">
              <a:latin typeface="Calibri"/>
              <a:cs typeface="Calibri"/>
            </a:endParaRPr>
          </a:p>
          <a:p>
            <a:pPr marL="129539" algn="just">
              <a:lnSpc>
                <a:spcPct val="100000"/>
              </a:lnSpc>
              <a:spcBef>
                <a:spcPts val="1810"/>
              </a:spcBef>
            </a:pPr>
            <a:r>
              <a:rPr sz="2800" spc="-15" dirty="0">
                <a:latin typeface="Calibri"/>
                <a:cs typeface="Calibri"/>
              </a:rPr>
              <a:t>---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800">
              <a:latin typeface="Times New Roman"/>
              <a:cs typeface="Times New Roman"/>
            </a:endParaRPr>
          </a:p>
          <a:p>
            <a:pPr marL="129539" algn="just">
              <a:lnSpc>
                <a:spcPct val="100000"/>
              </a:lnSpc>
              <a:spcBef>
                <a:spcPts val="1695"/>
              </a:spcBef>
            </a:pPr>
            <a:r>
              <a:rPr sz="1600" b="1" spc="-15" dirty="0">
                <a:latin typeface="Calibri"/>
                <a:cs typeface="Calibri"/>
              </a:rPr>
              <a:t>Prepar</a:t>
            </a:r>
            <a:r>
              <a:rPr sz="1600" b="1" spc="-5" dirty="0">
                <a:latin typeface="Calibri"/>
                <a:cs typeface="Calibri"/>
              </a:rPr>
              <a:t>e</a:t>
            </a:r>
            <a:r>
              <a:rPr sz="1600" b="1" spc="-10" dirty="0">
                <a:latin typeface="Calibri"/>
                <a:cs typeface="Calibri"/>
              </a:rPr>
              <a:t>d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b</a:t>
            </a:r>
            <a:r>
              <a:rPr sz="1600" b="1" spc="-10" dirty="0">
                <a:latin typeface="Calibri"/>
                <a:cs typeface="Calibri"/>
              </a:rPr>
              <a:t>y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Dist</a:t>
            </a:r>
            <a:r>
              <a:rPr sz="1600" b="1" spc="-5" dirty="0">
                <a:latin typeface="Calibri"/>
                <a:cs typeface="Calibri"/>
              </a:rPr>
              <a:t>.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Pr</a:t>
            </a:r>
            <a:r>
              <a:rPr sz="1600" b="1" spc="-5" dirty="0">
                <a:latin typeface="Calibri"/>
                <a:cs typeface="Calibri"/>
              </a:rPr>
              <a:t>o</a:t>
            </a:r>
            <a:r>
              <a:rPr sz="1600" b="1" spc="-10" dirty="0">
                <a:latin typeface="Calibri"/>
                <a:cs typeface="Calibri"/>
              </a:rPr>
              <a:t>f</a:t>
            </a:r>
            <a:r>
              <a:rPr sz="1600" b="1" spc="-5" dirty="0">
                <a:latin typeface="Calibri"/>
                <a:cs typeface="Calibri"/>
              </a:rPr>
              <a:t>.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Dr</a:t>
            </a:r>
            <a:r>
              <a:rPr sz="1600" b="1" spc="-5" dirty="0">
                <a:latin typeface="Calibri"/>
                <a:cs typeface="Calibri"/>
              </a:rPr>
              <a:t>.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M.A.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G</a:t>
            </a:r>
            <a:r>
              <a:rPr sz="1600" b="1" spc="-5" dirty="0">
                <a:latin typeface="Calibri"/>
                <a:cs typeface="Calibri"/>
              </a:rPr>
              <a:t>o</a:t>
            </a:r>
            <a:r>
              <a:rPr sz="1600" b="1" spc="-15" dirty="0">
                <a:latin typeface="Calibri"/>
                <a:cs typeface="Calibri"/>
              </a:rPr>
              <a:t>nd</a:t>
            </a:r>
            <a:r>
              <a:rPr sz="1600" b="1" spc="-10" dirty="0">
                <a:latin typeface="Calibri"/>
                <a:cs typeface="Calibri"/>
              </a:rPr>
              <a:t>al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fo</a:t>
            </a:r>
            <a:r>
              <a:rPr sz="1600" b="1" spc="-10" dirty="0">
                <a:latin typeface="Calibri"/>
                <a:cs typeface="Calibri"/>
              </a:rPr>
              <a:t>r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Ph</a:t>
            </a:r>
            <a:r>
              <a:rPr sz="1600" b="1" dirty="0">
                <a:latin typeface="Calibri"/>
                <a:cs typeface="Calibri"/>
              </a:rPr>
              <a:t>y</a:t>
            </a:r>
            <a:r>
              <a:rPr sz="1600" b="1" spc="-10" dirty="0">
                <a:latin typeface="Calibri"/>
                <a:cs typeface="Calibri"/>
              </a:rPr>
              <a:t>s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6</a:t>
            </a:r>
            <a:r>
              <a:rPr sz="1600" b="1" spc="-15" dirty="0">
                <a:latin typeface="Calibri"/>
                <a:cs typeface="Calibri"/>
              </a:rPr>
              <a:t>0</a:t>
            </a:r>
            <a:r>
              <a:rPr sz="1600" b="1" spc="-10" dirty="0">
                <a:latin typeface="Calibri"/>
                <a:cs typeface="Calibri"/>
              </a:rPr>
              <a:t>8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Calibri"/>
                <a:cs typeface="Calibri"/>
              </a:rPr>
              <a:t>L</a:t>
            </a:r>
            <a:r>
              <a:rPr sz="1600" b="1" spc="-10" dirty="0">
                <a:latin typeface="Calibri"/>
                <a:cs typeface="Calibri"/>
              </a:rPr>
              <a:t>aser</a:t>
            </a:r>
            <a:r>
              <a:rPr sz="1600" b="1" spc="-4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Spec</a:t>
            </a:r>
            <a:r>
              <a:rPr sz="1600" b="1" spc="-5" dirty="0">
                <a:latin typeface="Calibri"/>
                <a:cs typeface="Calibri"/>
              </a:rPr>
              <a:t>t</a:t>
            </a:r>
            <a:r>
              <a:rPr sz="1600" b="1" spc="-15" dirty="0">
                <a:latin typeface="Calibri"/>
                <a:cs typeface="Calibri"/>
              </a:rPr>
              <a:t>ros</a:t>
            </a:r>
            <a:r>
              <a:rPr sz="1600" b="1" spc="-5" dirty="0">
                <a:latin typeface="Calibri"/>
                <a:cs typeface="Calibri"/>
              </a:rPr>
              <a:t>c</a:t>
            </a:r>
            <a:r>
              <a:rPr sz="1600" b="1" spc="-10" dirty="0">
                <a:latin typeface="Calibri"/>
                <a:cs typeface="Calibri"/>
              </a:rPr>
              <a:t>o</a:t>
            </a:r>
            <a:r>
              <a:rPr sz="1600" b="1" spc="-15" dirty="0">
                <a:latin typeface="Calibri"/>
                <a:cs typeface="Calibri"/>
              </a:rPr>
              <a:t>p</a:t>
            </a:r>
            <a:r>
              <a:rPr sz="1600" b="1" spc="-10" dirty="0">
                <a:latin typeface="Calibri"/>
                <a:cs typeface="Calibri"/>
              </a:rPr>
              <a:t>y</a:t>
            </a:r>
            <a:r>
              <a:rPr sz="1600" b="1" spc="-30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c</a:t>
            </a:r>
            <a:r>
              <a:rPr sz="1600" b="1" spc="-5" dirty="0">
                <a:latin typeface="Calibri"/>
                <a:cs typeface="Calibri"/>
              </a:rPr>
              <a:t>o</a:t>
            </a:r>
            <a:r>
              <a:rPr sz="1600" b="1" spc="-15" dirty="0">
                <a:latin typeface="Calibri"/>
                <a:cs typeface="Calibri"/>
              </a:rPr>
              <a:t>urs</a:t>
            </a:r>
            <a:r>
              <a:rPr sz="1600" b="1" spc="-10" dirty="0">
                <a:latin typeface="Calibri"/>
                <a:cs typeface="Calibri"/>
              </a:rPr>
              <a:t>e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in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KFUPM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(Te</a:t>
            </a:r>
            <a:r>
              <a:rPr sz="1600" b="1" dirty="0">
                <a:latin typeface="Calibri"/>
                <a:cs typeface="Calibri"/>
              </a:rPr>
              <a:t>r</a:t>
            </a:r>
            <a:r>
              <a:rPr sz="1600" b="1" spc="-15" dirty="0">
                <a:latin typeface="Calibri"/>
                <a:cs typeface="Calibri"/>
              </a:rPr>
              <a:t>m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25</a:t>
            </a:r>
            <a:r>
              <a:rPr sz="1600" b="1" spc="-5" dirty="0">
                <a:latin typeface="Calibri"/>
                <a:cs typeface="Calibri"/>
              </a:rPr>
              <a:t>1)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84229" y="415925"/>
            <a:ext cx="10484995" cy="62026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9622" rIns="0" bIns="0" rtlCol="0">
            <a:spAutoFit/>
          </a:bodyPr>
          <a:lstStyle/>
          <a:p>
            <a:pPr marL="1311275">
              <a:lnSpc>
                <a:spcPct val="100000"/>
              </a:lnSpc>
            </a:pPr>
            <a:r>
              <a:rPr spc="-15" dirty="0"/>
              <a:t>Sl</a:t>
            </a:r>
            <a:r>
              <a:rPr spc="-5" dirty="0"/>
              <a:t>i</a:t>
            </a:r>
            <a:r>
              <a:rPr spc="-20" dirty="0"/>
              <a:t>de</a:t>
            </a:r>
            <a:r>
              <a:rPr spc="-5" dirty="0"/>
              <a:t> </a:t>
            </a:r>
            <a:r>
              <a:rPr spc="-15" dirty="0"/>
              <a:t>3:</a:t>
            </a:r>
            <a:r>
              <a:rPr spc="-20" dirty="0"/>
              <a:t> Defin</a:t>
            </a:r>
            <a:r>
              <a:rPr spc="0" dirty="0"/>
              <a:t>i</a:t>
            </a:r>
            <a:r>
              <a:rPr spc="-20" dirty="0"/>
              <a:t>ng</a:t>
            </a:r>
            <a:r>
              <a:rPr spc="-15" dirty="0"/>
              <a:t> </a:t>
            </a:r>
            <a:r>
              <a:rPr spc="-25" dirty="0"/>
              <a:t>Homog</a:t>
            </a:r>
            <a:r>
              <a:rPr spc="-10" dirty="0"/>
              <a:t>e</a:t>
            </a:r>
            <a:r>
              <a:rPr spc="-20" dirty="0"/>
              <a:t>neous</a:t>
            </a:r>
            <a:r>
              <a:rPr spc="-25" dirty="0"/>
              <a:t> </a:t>
            </a:r>
            <a:r>
              <a:rPr spc="-20" dirty="0"/>
              <a:t>B</a:t>
            </a:r>
            <a:r>
              <a:rPr spc="-5" dirty="0"/>
              <a:t>r</a:t>
            </a:r>
            <a:r>
              <a:rPr spc="-20" dirty="0"/>
              <a:t>oaden</a:t>
            </a:r>
            <a:r>
              <a:rPr spc="-5" dirty="0"/>
              <a:t>i</a:t>
            </a:r>
            <a:r>
              <a:rPr spc="-20" dirty="0"/>
              <a:t>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01700" y="1400396"/>
            <a:ext cx="10063480" cy="28212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i="1" spc="-25" dirty="0">
                <a:latin typeface="Calibri"/>
                <a:cs typeface="Calibri"/>
              </a:rPr>
              <a:t>Homo</a:t>
            </a:r>
            <a:r>
              <a:rPr sz="2800" i="1" spc="-15" dirty="0">
                <a:latin typeface="Calibri"/>
                <a:cs typeface="Calibri"/>
              </a:rPr>
              <a:t>ge</a:t>
            </a:r>
            <a:r>
              <a:rPr sz="2800" i="1" spc="-10" dirty="0">
                <a:latin typeface="Calibri"/>
                <a:cs typeface="Calibri"/>
              </a:rPr>
              <a:t>n</a:t>
            </a:r>
            <a:r>
              <a:rPr sz="2800" i="1" spc="-15" dirty="0">
                <a:latin typeface="Calibri"/>
                <a:cs typeface="Calibri"/>
              </a:rPr>
              <a:t>eous</a:t>
            </a:r>
            <a:r>
              <a:rPr sz="2800" i="1" spc="-5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means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“</a:t>
            </a:r>
            <a:r>
              <a:rPr sz="2800" spc="-15" dirty="0">
                <a:latin typeface="Calibri"/>
                <a:cs typeface="Calibri"/>
              </a:rPr>
              <a:t>the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5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me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fo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ev</a:t>
            </a:r>
            <a:r>
              <a:rPr sz="2800" spc="-10" dirty="0">
                <a:latin typeface="Calibri"/>
                <a:cs typeface="Calibri"/>
              </a:rPr>
              <a:t>e</a:t>
            </a:r>
            <a:r>
              <a:rPr sz="2800" spc="-15" dirty="0">
                <a:latin typeface="Calibri"/>
                <a:cs typeface="Calibri"/>
              </a:rPr>
              <a:t>ry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memb</a:t>
            </a:r>
            <a:r>
              <a:rPr sz="2800" spc="-10" dirty="0">
                <a:latin typeface="Calibri"/>
                <a:cs typeface="Calibri"/>
              </a:rPr>
              <a:t>er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f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the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5" dirty="0">
                <a:latin typeface="Calibri"/>
                <a:cs typeface="Calibri"/>
              </a:rPr>
              <a:t>n</a:t>
            </a:r>
            <a:r>
              <a:rPr sz="2800" spc="-25" dirty="0">
                <a:latin typeface="Calibri"/>
                <a:cs typeface="Calibri"/>
              </a:rPr>
              <a:t>semb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spc="-5" dirty="0">
                <a:latin typeface="Calibri"/>
                <a:cs typeface="Calibri"/>
              </a:rPr>
              <a:t>e</a:t>
            </a:r>
            <a:r>
              <a:rPr lang="en-US" sz="2800" spc="-5" dirty="0">
                <a:latin typeface="Calibri"/>
                <a:cs typeface="Calibri"/>
              </a:rPr>
              <a:t>(atoms, molecules </a:t>
            </a:r>
            <a:r>
              <a:rPr lang="en-US" sz="2800" spc="-5" dirty="0" err="1">
                <a:latin typeface="Calibri"/>
                <a:cs typeface="Calibri"/>
              </a:rPr>
              <a:t>etc</a:t>
            </a:r>
            <a:r>
              <a:rPr lang="en-US" sz="2800" spc="-5" dirty="0">
                <a:latin typeface="Calibri"/>
                <a:cs typeface="Calibri"/>
              </a:rPr>
              <a:t>)</a:t>
            </a:r>
            <a:r>
              <a:rPr sz="2800" spc="-10" dirty="0">
                <a:latin typeface="Calibri"/>
                <a:cs typeface="Calibri"/>
              </a:rPr>
              <a:t>”</a:t>
            </a:r>
            <a:r>
              <a:rPr sz="2800" dirty="0">
                <a:latin typeface="Calibri"/>
                <a:cs typeface="Calibri"/>
              </a:rPr>
              <a:t>.</a:t>
            </a:r>
          </a:p>
          <a:p>
            <a:pPr marL="363220" indent="-350520">
              <a:lnSpc>
                <a:spcPct val="100000"/>
              </a:lnSpc>
              <a:spcBef>
                <a:spcPts val="1810"/>
              </a:spcBef>
              <a:buFont typeface="Calibri"/>
              <a:buAutoNum type="arabicPeriod"/>
              <a:tabLst>
                <a:tab pos="363855" algn="l"/>
              </a:tabLst>
            </a:pPr>
            <a:r>
              <a:rPr sz="2800" b="1" spc="-15" dirty="0">
                <a:latin typeface="Calibri"/>
                <a:cs typeface="Calibri"/>
              </a:rPr>
              <a:t>Uniform</a:t>
            </a:r>
            <a:r>
              <a:rPr sz="2800" b="1" spc="-65" dirty="0">
                <a:latin typeface="Times New Roman"/>
                <a:cs typeface="Times New Roman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Transitio</a:t>
            </a:r>
            <a:r>
              <a:rPr sz="2800" b="1" spc="-15" dirty="0">
                <a:latin typeface="Calibri"/>
                <a:cs typeface="Calibri"/>
              </a:rPr>
              <a:t>n</a:t>
            </a:r>
            <a:r>
              <a:rPr sz="2800" b="1" spc="-60" dirty="0">
                <a:latin typeface="Times New Roman"/>
                <a:cs typeface="Times New Roman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Prob</a:t>
            </a:r>
            <a:r>
              <a:rPr sz="2800" b="1" spc="-5" dirty="0">
                <a:latin typeface="Calibri"/>
                <a:cs typeface="Calibri"/>
              </a:rPr>
              <a:t>a</a:t>
            </a:r>
            <a:r>
              <a:rPr sz="2800" b="1" spc="-10" dirty="0">
                <a:latin typeface="Calibri"/>
                <a:cs typeface="Calibri"/>
              </a:rPr>
              <a:t>bil</a:t>
            </a:r>
            <a:r>
              <a:rPr sz="2800" b="1" spc="-20" dirty="0">
                <a:latin typeface="Calibri"/>
                <a:cs typeface="Calibri"/>
              </a:rPr>
              <a:t>i</a:t>
            </a:r>
            <a:r>
              <a:rPr sz="2800" b="1" spc="-15" dirty="0">
                <a:latin typeface="Calibri"/>
                <a:cs typeface="Calibri"/>
              </a:rPr>
              <a:t>ty</a:t>
            </a:r>
            <a:endParaRPr sz="2800" dirty="0">
              <a:latin typeface="Calibri"/>
              <a:cs typeface="Calibri"/>
            </a:endParaRPr>
          </a:p>
          <a:p>
            <a:pPr marL="1544320">
              <a:lnSpc>
                <a:spcPct val="100000"/>
              </a:lnSpc>
              <a:spcBef>
                <a:spcPts val="1815"/>
              </a:spcBef>
            </a:pPr>
            <a:r>
              <a:rPr sz="2800" spc="-340" dirty="0">
                <a:latin typeface="Cambria Math"/>
                <a:cs typeface="Cambria Math"/>
              </a:rPr>
              <a:t>𝑃</a:t>
            </a:r>
            <a:r>
              <a:rPr sz="3000" spc="300" baseline="-16666" dirty="0">
                <a:latin typeface="Cambria Math"/>
                <a:cs typeface="Cambria Math"/>
              </a:rPr>
              <a:t>𝑖𝑘</a:t>
            </a:r>
            <a:r>
              <a:rPr sz="3000" spc="-397" baseline="-16666" dirty="0">
                <a:latin typeface="Cambria Math"/>
                <a:cs typeface="Cambria Math"/>
              </a:rPr>
              <a:t> </a:t>
            </a:r>
            <a:r>
              <a:rPr sz="4200" spc="-22" baseline="2976" dirty="0">
                <a:latin typeface="Cambria Math"/>
                <a:cs typeface="Cambria Math"/>
              </a:rPr>
              <a:t>(</a:t>
            </a:r>
            <a:r>
              <a:rPr sz="2800" spc="25" dirty="0">
                <a:latin typeface="Cambria Math"/>
                <a:cs typeface="Cambria Math"/>
              </a:rPr>
              <a:t>𝜔</a:t>
            </a:r>
            <a:r>
              <a:rPr sz="4200" spc="-22" baseline="2976" dirty="0">
                <a:latin typeface="Cambria Math"/>
                <a:cs typeface="Cambria Math"/>
              </a:rPr>
              <a:t>)</a:t>
            </a:r>
            <a:r>
              <a:rPr sz="4200" baseline="2976" dirty="0">
                <a:latin typeface="Cambria Math"/>
                <a:cs typeface="Cambria Math"/>
              </a:rPr>
              <a:t> </a:t>
            </a:r>
            <a:r>
              <a:rPr sz="4200" spc="-442" baseline="2976" dirty="0">
                <a:latin typeface="Cambria Math"/>
                <a:cs typeface="Cambria Math"/>
              </a:rPr>
              <a:t> 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30" dirty="0">
                <a:latin typeface="Calibri"/>
                <a:cs typeface="Calibri"/>
              </a:rPr>
              <a:t>d</a:t>
            </a:r>
            <a:r>
              <a:rPr sz="2800" spc="-15" dirty="0">
                <a:latin typeface="Calibri"/>
                <a:cs typeface="Calibri"/>
              </a:rPr>
              <a:t>entic</a:t>
            </a:r>
            <a:r>
              <a:rPr sz="2800" spc="-10" dirty="0">
                <a:latin typeface="Calibri"/>
                <a:cs typeface="Calibri"/>
              </a:rPr>
              <a:t>al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for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all p</a:t>
            </a:r>
            <a:r>
              <a:rPr sz="2800" spc="-15" dirty="0">
                <a:latin typeface="Calibri"/>
                <a:cs typeface="Calibri"/>
              </a:rPr>
              <a:t>articles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ini</a:t>
            </a:r>
            <a:r>
              <a:rPr sz="2800" spc="-5" dirty="0">
                <a:latin typeface="Calibri"/>
                <a:cs typeface="Calibri"/>
              </a:rPr>
              <a:t>t</a:t>
            </a:r>
            <a:r>
              <a:rPr sz="2800" spc="-10" dirty="0">
                <a:latin typeface="Calibri"/>
                <a:cs typeface="Calibri"/>
              </a:rPr>
              <a:t>ially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in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state</a:t>
            </a:r>
            <a:r>
              <a:rPr sz="2800" spc="40" dirty="0">
                <a:latin typeface="Calibri"/>
                <a:cs typeface="Calibri"/>
              </a:rPr>
              <a:t> </a:t>
            </a:r>
            <a:r>
              <a:rPr sz="2800" spc="-185" dirty="0">
                <a:latin typeface="Cambria Math"/>
                <a:cs typeface="Cambria Math"/>
              </a:rPr>
              <a:t>𝐸</a:t>
            </a:r>
            <a:r>
              <a:rPr sz="3000" spc="172" baseline="-16666" dirty="0">
                <a:latin typeface="Calibri"/>
                <a:cs typeface="Calibri"/>
              </a:rPr>
              <a:t>i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 dirty="0">
              <a:latin typeface="Cambria Math"/>
              <a:cs typeface="Cambria Math"/>
            </a:endParaRPr>
          </a:p>
          <a:p>
            <a:pPr marL="363220" indent="-350520">
              <a:lnSpc>
                <a:spcPct val="100000"/>
              </a:lnSpc>
              <a:spcBef>
                <a:spcPts val="1645"/>
              </a:spcBef>
              <a:buFont typeface="Calibri"/>
              <a:buAutoNum type="arabicPeriod" startAt="2"/>
              <a:tabLst>
                <a:tab pos="363855" algn="l"/>
              </a:tabLst>
            </a:pPr>
            <a:r>
              <a:rPr sz="2800" b="1" spc="-20" dirty="0">
                <a:latin typeface="Calibri"/>
                <a:cs typeface="Calibri"/>
              </a:rPr>
              <a:t>T</a:t>
            </a:r>
            <a:r>
              <a:rPr sz="2800" b="1" spc="-25" dirty="0">
                <a:latin typeface="Calibri"/>
                <a:cs typeface="Calibri"/>
              </a:rPr>
              <a:t>y</a:t>
            </a:r>
            <a:r>
              <a:rPr sz="2800" b="1" spc="-10" dirty="0">
                <a:latin typeface="Calibri"/>
                <a:cs typeface="Calibri"/>
              </a:rPr>
              <a:t>pical</a:t>
            </a:r>
            <a:r>
              <a:rPr sz="2800" b="1" spc="-75" dirty="0">
                <a:latin typeface="Times New Roman"/>
                <a:cs typeface="Times New Roman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Physica</a:t>
            </a:r>
            <a:r>
              <a:rPr sz="2800" b="1" spc="-10" dirty="0">
                <a:latin typeface="Calibri"/>
                <a:cs typeface="Calibri"/>
              </a:rPr>
              <a:t>l</a:t>
            </a:r>
            <a:r>
              <a:rPr sz="2800" b="1" spc="-60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O</a:t>
            </a:r>
            <a:r>
              <a:rPr sz="2800" b="1" spc="-20" dirty="0">
                <a:latin typeface="Calibri"/>
                <a:cs typeface="Calibri"/>
              </a:rPr>
              <a:t>rigins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30311" y="4348038"/>
            <a:ext cx="1619250" cy="970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Font typeface="Symbol"/>
              <a:buChar char=""/>
              <a:tabLst>
                <a:tab pos="241935" algn="l"/>
              </a:tabLst>
            </a:pPr>
            <a:r>
              <a:rPr sz="2800" b="1" spc="-15" dirty="0">
                <a:latin typeface="Calibri"/>
                <a:cs typeface="Calibri"/>
              </a:rPr>
              <a:t>Natural</a:t>
            </a:r>
            <a:endParaRPr sz="28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1080"/>
              </a:spcBef>
            </a:pPr>
            <a:r>
              <a:rPr sz="2800" spc="-15" dirty="0">
                <a:latin typeface="Calibri"/>
                <a:cs typeface="Calibri"/>
              </a:rPr>
              <a:t>emi</a:t>
            </a:r>
            <a:r>
              <a:rPr sz="2800" spc="-20" dirty="0">
                <a:latin typeface="Calibri"/>
                <a:cs typeface="Calibri"/>
              </a:rPr>
              <a:t>ss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on.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750062" y="4373123"/>
            <a:ext cx="298450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826260" algn="l"/>
              </a:tabLst>
            </a:pPr>
            <a:r>
              <a:rPr sz="2800" b="1" spc="-15" dirty="0">
                <a:latin typeface="Calibri"/>
                <a:cs typeface="Calibri"/>
              </a:rPr>
              <a:t>(radiative)</a:t>
            </a:r>
            <a:r>
              <a:rPr sz="2800" b="1" spc="-15" dirty="0">
                <a:latin typeface="Times New Roman"/>
                <a:cs typeface="Times New Roman"/>
              </a:rPr>
              <a:t>	</a:t>
            </a:r>
            <a:r>
              <a:rPr sz="2800" b="1" spc="-15" dirty="0">
                <a:latin typeface="Calibri"/>
                <a:cs typeface="Calibri"/>
              </a:rPr>
              <a:t>lifetime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989458" y="4363163"/>
            <a:ext cx="421005" cy="4394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200" spc="-44" baseline="11904" dirty="0">
                <a:latin typeface="Cambria Math"/>
                <a:cs typeface="Cambria Math"/>
              </a:rPr>
              <a:t>𝜏</a:t>
            </a:r>
            <a:r>
              <a:rPr sz="2000" spc="-5" dirty="0">
                <a:latin typeface="Calibri"/>
                <a:cs typeface="Calibri"/>
              </a:rPr>
              <a:t>sp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678568" y="4373123"/>
            <a:ext cx="460565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612775" algn="l"/>
                <a:tab pos="1746250" algn="l"/>
                <a:tab pos="2728595" algn="l"/>
              </a:tabLst>
            </a:pPr>
            <a:r>
              <a:rPr sz="2800" spc="-30" dirty="0">
                <a:latin typeface="Calibri"/>
                <a:cs typeface="Calibri"/>
              </a:rPr>
              <a:t>—	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25" dirty="0">
                <a:latin typeface="Calibri"/>
                <a:cs typeface="Calibri"/>
              </a:rPr>
              <a:t>t</a:t>
            </a:r>
            <a:r>
              <a:rPr sz="2800" spc="-20" dirty="0">
                <a:latin typeface="Calibri"/>
                <a:cs typeface="Calibri"/>
              </a:rPr>
              <a:t>ems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fr</a:t>
            </a:r>
            <a:r>
              <a:rPr sz="2800" spc="-10" dirty="0">
                <a:latin typeface="Calibri"/>
                <a:cs typeface="Calibri"/>
              </a:rPr>
              <a:t>o</a:t>
            </a:r>
            <a:r>
              <a:rPr sz="2800" spc="-25" dirty="0">
                <a:latin typeface="Calibri"/>
                <a:cs typeface="Calibri"/>
              </a:rPr>
              <a:t>m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sp</a:t>
            </a:r>
            <a:r>
              <a:rPr sz="2800" spc="-15" dirty="0">
                <a:latin typeface="Calibri"/>
                <a:cs typeface="Calibri"/>
              </a:rPr>
              <a:t>o</a:t>
            </a:r>
            <a:r>
              <a:rPr sz="2800" spc="-20" dirty="0">
                <a:latin typeface="Calibri"/>
                <a:cs typeface="Calibri"/>
              </a:rPr>
              <a:t>ntaneous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973958"/>
            <a:ext cx="10385425" cy="398017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b="1" i="1" spc="-15" dirty="0">
                <a:latin typeface="Calibri"/>
                <a:cs typeface="Calibri"/>
              </a:rPr>
              <a:t>Collis</a:t>
            </a:r>
            <a:r>
              <a:rPr sz="2800" b="1" i="1" spc="-25" dirty="0">
                <a:latin typeface="Calibri"/>
                <a:cs typeface="Calibri"/>
              </a:rPr>
              <a:t>i</a:t>
            </a:r>
            <a:r>
              <a:rPr sz="2800" b="1" i="1" spc="-20" dirty="0">
                <a:latin typeface="Calibri"/>
                <a:cs typeface="Calibri"/>
              </a:rPr>
              <a:t>o</a:t>
            </a:r>
            <a:r>
              <a:rPr sz="2800" b="1" i="1" dirty="0">
                <a:latin typeface="Calibri"/>
                <a:cs typeface="Calibri"/>
              </a:rPr>
              <a:t>n</a:t>
            </a:r>
            <a:r>
              <a:rPr sz="2800" b="1" i="1" spc="-15" dirty="0">
                <a:latin typeface="Calibri"/>
                <a:cs typeface="Calibri"/>
              </a:rPr>
              <a:t>-</a:t>
            </a:r>
            <a:r>
              <a:rPr sz="2800" b="1" i="1" spc="-10" dirty="0">
                <a:latin typeface="Calibri"/>
                <a:cs typeface="Calibri"/>
              </a:rPr>
              <a:t>in</a:t>
            </a:r>
            <a:r>
              <a:rPr sz="2800" b="1" i="1" spc="-15" dirty="0">
                <a:latin typeface="Calibri"/>
                <a:cs typeface="Calibri"/>
              </a:rPr>
              <a:t>duced</a:t>
            </a:r>
            <a:r>
              <a:rPr sz="2800" b="1" i="1" spc="180" dirty="0">
                <a:latin typeface="Times New Roman"/>
                <a:cs typeface="Times New Roman"/>
              </a:rPr>
              <a:t> </a:t>
            </a:r>
            <a:r>
              <a:rPr sz="2800" b="1" i="1" spc="-15" dirty="0">
                <a:latin typeface="Calibri"/>
                <a:cs typeface="Calibri"/>
              </a:rPr>
              <a:t>d</a:t>
            </a:r>
            <a:r>
              <a:rPr sz="2800" b="1" i="1" spc="-10" dirty="0">
                <a:latin typeface="Calibri"/>
                <a:cs typeface="Calibri"/>
              </a:rPr>
              <a:t>a</a:t>
            </a:r>
            <a:r>
              <a:rPr sz="2800" b="1" i="1" spc="-15" dirty="0">
                <a:latin typeface="Calibri"/>
                <a:cs typeface="Calibri"/>
              </a:rPr>
              <a:t>mping</a:t>
            </a:r>
            <a:r>
              <a:rPr sz="2800" b="1" i="1" spc="175" dirty="0">
                <a:latin typeface="Times New Roman"/>
                <a:cs typeface="Times New Roman"/>
              </a:rPr>
              <a:t> </a:t>
            </a:r>
            <a:r>
              <a:rPr sz="2800" i="1" spc="-20" dirty="0">
                <a:latin typeface="Calibri"/>
                <a:cs typeface="Calibri"/>
              </a:rPr>
              <a:t>w</a:t>
            </a:r>
            <a:r>
              <a:rPr sz="2800" i="1" dirty="0">
                <a:latin typeface="Calibri"/>
                <a:cs typeface="Calibri"/>
              </a:rPr>
              <a:t>h</a:t>
            </a:r>
            <a:r>
              <a:rPr sz="2800" i="1" spc="-15" dirty="0">
                <a:latin typeface="Calibri"/>
                <a:cs typeface="Calibri"/>
              </a:rPr>
              <a:t>en</a:t>
            </a:r>
            <a:r>
              <a:rPr sz="2800" i="1" spc="170" dirty="0">
                <a:latin typeface="Times New Roman"/>
                <a:cs typeface="Times New Roman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co</a:t>
            </a:r>
            <a:r>
              <a:rPr sz="2800" i="1" spc="-5" dirty="0">
                <a:latin typeface="Calibri"/>
                <a:cs typeface="Calibri"/>
              </a:rPr>
              <a:t>l</a:t>
            </a:r>
            <a:r>
              <a:rPr sz="2800" i="1" dirty="0">
                <a:latin typeface="Calibri"/>
                <a:cs typeface="Calibri"/>
              </a:rPr>
              <a:t>l</a:t>
            </a:r>
            <a:r>
              <a:rPr sz="2800" i="1" spc="5" dirty="0">
                <a:latin typeface="Calibri"/>
                <a:cs typeface="Calibri"/>
              </a:rPr>
              <a:t>i</a:t>
            </a:r>
            <a:r>
              <a:rPr sz="2800" i="1" spc="-20" dirty="0">
                <a:latin typeface="Calibri"/>
                <a:cs typeface="Calibri"/>
              </a:rPr>
              <a:t>s</a:t>
            </a:r>
            <a:r>
              <a:rPr sz="2800" i="1" spc="-10" dirty="0">
                <a:latin typeface="Calibri"/>
                <a:cs typeface="Calibri"/>
              </a:rPr>
              <a:t>i</a:t>
            </a:r>
            <a:r>
              <a:rPr sz="2800" i="1" spc="-25" dirty="0">
                <a:latin typeface="Calibri"/>
                <a:cs typeface="Calibri"/>
              </a:rPr>
              <a:t>o</a:t>
            </a:r>
            <a:r>
              <a:rPr sz="2800" i="1" spc="-20" dirty="0">
                <a:latin typeface="Calibri"/>
                <a:cs typeface="Calibri"/>
              </a:rPr>
              <a:t>n</a:t>
            </a:r>
            <a:r>
              <a:rPr sz="2800" i="1" spc="-15" dirty="0">
                <a:latin typeface="Calibri"/>
                <a:cs typeface="Calibri"/>
              </a:rPr>
              <a:t>s</a:t>
            </a:r>
            <a:r>
              <a:rPr sz="2800" i="1" spc="180" dirty="0">
                <a:latin typeface="Times New Roman"/>
                <a:cs typeface="Times New Roman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chan</a:t>
            </a:r>
            <a:r>
              <a:rPr sz="2800" i="1" spc="-20" dirty="0">
                <a:latin typeface="Calibri"/>
                <a:cs typeface="Calibri"/>
              </a:rPr>
              <a:t>g</a:t>
            </a:r>
            <a:r>
              <a:rPr sz="2800" i="1" spc="-15" dirty="0">
                <a:latin typeface="Calibri"/>
                <a:cs typeface="Calibri"/>
              </a:rPr>
              <a:t>e</a:t>
            </a:r>
            <a:r>
              <a:rPr sz="2800" i="1" spc="170" dirty="0">
                <a:latin typeface="Times New Roman"/>
                <a:cs typeface="Times New Roman"/>
              </a:rPr>
              <a:t> </a:t>
            </a:r>
            <a:r>
              <a:rPr sz="2800" i="1" spc="-25" dirty="0">
                <a:latin typeface="Calibri"/>
                <a:cs typeface="Calibri"/>
              </a:rPr>
              <a:t>amp</a:t>
            </a:r>
            <a:r>
              <a:rPr sz="2800" i="1" spc="-10" dirty="0">
                <a:latin typeface="Calibri"/>
                <a:cs typeface="Calibri"/>
              </a:rPr>
              <a:t>l</a:t>
            </a:r>
            <a:r>
              <a:rPr sz="2800" i="1" spc="5" dirty="0">
                <a:latin typeface="Calibri"/>
                <a:cs typeface="Calibri"/>
              </a:rPr>
              <a:t>i</a:t>
            </a:r>
            <a:r>
              <a:rPr sz="2800" i="1" spc="-15" dirty="0">
                <a:latin typeface="Calibri"/>
                <a:cs typeface="Calibri"/>
              </a:rPr>
              <a:t>tude</a:t>
            </a:r>
            <a:r>
              <a:rPr sz="2800" i="1" spc="175" dirty="0">
                <a:latin typeface="Times New Roman"/>
                <a:cs typeface="Times New Roman"/>
              </a:rPr>
              <a:t> </a:t>
            </a:r>
            <a:r>
              <a:rPr sz="2800" i="1" spc="-20" dirty="0">
                <a:latin typeface="Calibri"/>
                <a:cs typeface="Calibri"/>
              </a:rPr>
              <a:t>o</a:t>
            </a:r>
            <a:r>
              <a:rPr sz="2800" i="1" spc="-10" dirty="0">
                <a:latin typeface="Calibri"/>
                <a:cs typeface="Calibri"/>
              </a:rPr>
              <a:t>r</a:t>
            </a:r>
            <a:r>
              <a:rPr sz="2800" i="1" spc="180" dirty="0">
                <a:latin typeface="Times New Roman"/>
                <a:cs typeface="Times New Roman"/>
              </a:rPr>
              <a:t> </a:t>
            </a:r>
            <a:r>
              <a:rPr sz="2800" i="1" spc="-20" dirty="0">
                <a:latin typeface="Calibri"/>
                <a:cs typeface="Calibri"/>
              </a:rPr>
              <a:t>ph</a:t>
            </a:r>
            <a:r>
              <a:rPr sz="2800" i="1" spc="-10" dirty="0">
                <a:latin typeface="Calibri"/>
                <a:cs typeface="Calibri"/>
              </a:rPr>
              <a:t>a</a:t>
            </a:r>
            <a:r>
              <a:rPr sz="2800" i="1" spc="-20" dirty="0">
                <a:latin typeface="Calibri"/>
                <a:cs typeface="Calibri"/>
              </a:rPr>
              <a:t>se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10"/>
              </a:spcBef>
            </a:pPr>
            <a:r>
              <a:rPr sz="2800" spc="-20" dirty="0">
                <a:latin typeface="Calibri"/>
                <a:cs typeface="Calibri"/>
              </a:rPr>
              <a:t>w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thout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alteri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part</a:t>
            </a:r>
            <a:r>
              <a:rPr sz="2800" spc="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c</a:t>
            </a:r>
            <a:r>
              <a:rPr sz="2800" spc="-5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vel</a:t>
            </a:r>
            <a:r>
              <a:rPr sz="2800" spc="-20" dirty="0">
                <a:latin typeface="Calibri"/>
                <a:cs typeface="Calibri"/>
              </a:rPr>
              <a:t>oc</a:t>
            </a:r>
            <a:r>
              <a:rPr sz="2800" spc="-10" dirty="0">
                <a:latin typeface="Calibri"/>
                <a:cs typeface="Calibri"/>
              </a:rPr>
              <a:t>ity.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814"/>
              </a:spcBef>
              <a:buFont typeface="Calibri"/>
              <a:buAutoNum type="arabicPeriod" startAt="3"/>
              <a:tabLst>
                <a:tab pos="363855" algn="l"/>
              </a:tabLst>
            </a:pPr>
            <a:r>
              <a:rPr sz="2800" b="1" spc="-15" dirty="0">
                <a:latin typeface="Calibri"/>
                <a:cs typeface="Calibri"/>
              </a:rPr>
              <a:t>Key</a:t>
            </a:r>
            <a:r>
              <a:rPr sz="2800" b="1" spc="-70" dirty="0">
                <a:latin typeface="Times New Roman"/>
                <a:cs typeface="Times New Roman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Ex</a:t>
            </a:r>
            <a:r>
              <a:rPr sz="2800" b="1" spc="-5" dirty="0">
                <a:latin typeface="Calibri"/>
                <a:cs typeface="Calibri"/>
              </a:rPr>
              <a:t>p</a:t>
            </a:r>
            <a:r>
              <a:rPr sz="2800" b="1" spc="-20" dirty="0">
                <a:latin typeface="Calibri"/>
                <a:cs typeface="Calibri"/>
              </a:rPr>
              <a:t>eriment</a:t>
            </a:r>
            <a:r>
              <a:rPr sz="2800" b="1" dirty="0">
                <a:latin typeface="Calibri"/>
                <a:cs typeface="Calibri"/>
              </a:rPr>
              <a:t>a</a:t>
            </a:r>
            <a:r>
              <a:rPr sz="2800" b="1" spc="-10" dirty="0">
                <a:latin typeface="Calibri"/>
                <a:cs typeface="Calibri"/>
              </a:rPr>
              <a:t>l</a:t>
            </a:r>
            <a:r>
              <a:rPr sz="2800" b="1" spc="-70" dirty="0">
                <a:latin typeface="Times New Roman"/>
                <a:cs typeface="Times New Roman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Signature</a:t>
            </a:r>
            <a:endParaRPr sz="2800">
              <a:latin typeface="Calibri"/>
              <a:cs typeface="Calibri"/>
            </a:endParaRPr>
          </a:p>
          <a:p>
            <a:pPr marL="12700" marR="5080">
              <a:lnSpc>
                <a:spcPct val="127200"/>
              </a:lnSpc>
              <a:spcBef>
                <a:spcPts val="894"/>
              </a:spcBef>
              <a:tabLst>
                <a:tab pos="1072515" algn="l"/>
                <a:tab pos="2440305" algn="l"/>
                <a:tab pos="3829685" algn="l"/>
                <a:tab pos="4583430" algn="l"/>
                <a:tab pos="5632450" algn="l"/>
                <a:tab pos="6439535" algn="l"/>
                <a:tab pos="7666990" algn="l"/>
                <a:tab pos="8271509" algn="l"/>
                <a:tab pos="9034145" algn="l"/>
              </a:tabLst>
            </a:pPr>
            <a:r>
              <a:rPr sz="2800" i="1" spc="-20" dirty="0">
                <a:latin typeface="Calibri"/>
                <a:cs typeface="Calibri"/>
              </a:rPr>
              <a:t>Ever</a:t>
            </a:r>
            <a:r>
              <a:rPr sz="2800" i="1" spc="-15" dirty="0">
                <a:latin typeface="Calibri"/>
                <a:cs typeface="Calibri"/>
              </a:rPr>
              <a:t>y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spc="-20" dirty="0">
                <a:latin typeface="Calibri"/>
                <a:cs typeface="Calibri"/>
              </a:rPr>
              <a:t>pa</a:t>
            </a:r>
            <a:r>
              <a:rPr sz="2800" i="1" spc="0" dirty="0">
                <a:latin typeface="Calibri"/>
                <a:cs typeface="Calibri"/>
              </a:rPr>
              <a:t>r</a:t>
            </a:r>
            <a:r>
              <a:rPr sz="2800" i="1" spc="-10" dirty="0">
                <a:latin typeface="Calibri"/>
                <a:cs typeface="Calibri"/>
              </a:rPr>
              <a:t>tic</a:t>
            </a:r>
            <a:r>
              <a:rPr sz="2800" i="1" spc="-5" dirty="0">
                <a:latin typeface="Calibri"/>
                <a:cs typeface="Calibri"/>
              </a:rPr>
              <a:t>l</a:t>
            </a:r>
            <a:r>
              <a:rPr sz="2800" i="1" spc="-15" dirty="0">
                <a:latin typeface="Calibri"/>
                <a:cs typeface="Calibri"/>
              </a:rPr>
              <a:t>e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spc="-15" dirty="0">
                <a:latin typeface="Calibri"/>
                <a:cs typeface="Calibri"/>
              </a:rPr>
              <a:t>exh</a:t>
            </a:r>
            <a:r>
              <a:rPr sz="2800" i="1" spc="-20" dirty="0">
                <a:latin typeface="Calibri"/>
                <a:cs typeface="Calibri"/>
              </a:rPr>
              <a:t>ib</a:t>
            </a:r>
            <a:r>
              <a:rPr sz="2800" i="1" spc="-5" dirty="0">
                <a:latin typeface="Calibri"/>
                <a:cs typeface="Calibri"/>
              </a:rPr>
              <a:t>i</a:t>
            </a:r>
            <a:r>
              <a:rPr sz="2800" i="1" spc="-15" dirty="0">
                <a:latin typeface="Calibri"/>
                <a:cs typeface="Calibri"/>
              </a:rPr>
              <a:t>ts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spc="-15" dirty="0">
                <a:latin typeface="Calibri"/>
                <a:cs typeface="Calibri"/>
              </a:rPr>
              <a:t>the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spc="-25" dirty="0">
                <a:latin typeface="Calibri"/>
                <a:cs typeface="Calibri"/>
              </a:rPr>
              <a:t>sam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sh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pe</a:t>
            </a:r>
            <a:r>
              <a:rPr sz="2800" spc="-10" dirty="0">
                <a:latin typeface="Calibri"/>
                <a:cs typeface="Calibri"/>
              </a:rPr>
              <a:t>,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5" dirty="0">
                <a:latin typeface="Calibri"/>
                <a:cs typeface="Calibri"/>
              </a:rPr>
              <a:t>o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Calibri"/>
                <a:cs typeface="Calibri"/>
              </a:rPr>
              <a:t>t</a:t>
            </a:r>
            <a:r>
              <a:rPr sz="2800" spc="-20" dirty="0">
                <a:latin typeface="Calibri"/>
                <a:cs typeface="Calibri"/>
              </a:rPr>
              <a:t>h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obs</a:t>
            </a:r>
            <a:r>
              <a:rPr sz="2800" spc="-10" dirty="0">
                <a:latin typeface="Calibri"/>
                <a:cs typeface="Calibri"/>
              </a:rPr>
              <a:t>e</a:t>
            </a:r>
            <a:r>
              <a:rPr sz="2800" spc="-15" dirty="0">
                <a:latin typeface="Calibri"/>
                <a:cs typeface="Calibri"/>
              </a:rPr>
              <a:t>rved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macros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20" dirty="0">
                <a:latin typeface="Calibri"/>
                <a:cs typeface="Calibri"/>
              </a:rPr>
              <a:t>op</a:t>
            </a:r>
            <a:r>
              <a:rPr sz="2800" spc="-10" dirty="0">
                <a:latin typeface="Calibri"/>
                <a:cs typeface="Calibri"/>
              </a:rPr>
              <a:t>ic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prof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equals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th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ng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10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-pa</a:t>
            </a:r>
            <a:r>
              <a:rPr sz="2800" spc="-5" dirty="0">
                <a:latin typeface="Calibri"/>
                <a:cs typeface="Calibri"/>
              </a:rPr>
              <a:t>r</a:t>
            </a:r>
            <a:r>
              <a:rPr sz="2800" spc="-10" dirty="0">
                <a:latin typeface="Calibri"/>
                <a:cs typeface="Calibri"/>
              </a:rPr>
              <a:t>tic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prof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25" dirty="0">
                <a:latin typeface="Calibri"/>
                <a:cs typeface="Calibri"/>
              </a:rPr>
              <a:t>e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12700" marR="5715">
              <a:lnSpc>
                <a:spcPct val="127200"/>
              </a:lnSpc>
              <a:spcBef>
                <a:spcPts val="894"/>
              </a:spcBef>
              <a:buFont typeface="Calibri"/>
              <a:buAutoNum type="arabicPeriod" startAt="4"/>
              <a:tabLst>
                <a:tab pos="424815" algn="l"/>
                <a:tab pos="2631440" algn="l"/>
                <a:tab pos="4258945" algn="l"/>
                <a:tab pos="4721860" algn="l"/>
                <a:tab pos="5400040" algn="l"/>
                <a:tab pos="7064375" algn="l"/>
                <a:tab pos="8592820" algn="l"/>
                <a:tab pos="9108440" algn="l"/>
                <a:tab pos="9732645" algn="l"/>
              </a:tabLst>
            </a:pPr>
            <a:r>
              <a:rPr sz="2800" b="1" spc="-20" dirty="0">
                <a:latin typeface="Calibri"/>
                <a:cs typeface="Calibri"/>
              </a:rPr>
              <a:t>Math</a:t>
            </a:r>
            <a:r>
              <a:rPr sz="2800" b="1" spc="-5" dirty="0">
                <a:latin typeface="Calibri"/>
                <a:cs typeface="Calibri"/>
              </a:rPr>
              <a:t>e</a:t>
            </a:r>
            <a:r>
              <a:rPr sz="2800" b="1" spc="-20" dirty="0">
                <a:latin typeface="Calibri"/>
                <a:cs typeface="Calibri"/>
              </a:rPr>
              <a:t>mati</a:t>
            </a:r>
            <a:r>
              <a:rPr sz="2800" b="1" spc="-5" dirty="0">
                <a:latin typeface="Calibri"/>
                <a:cs typeface="Calibri"/>
              </a:rPr>
              <a:t>c</a:t>
            </a:r>
            <a:r>
              <a:rPr sz="2800" b="1" spc="-15" dirty="0">
                <a:latin typeface="Calibri"/>
                <a:cs typeface="Calibri"/>
              </a:rPr>
              <a:t>al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20" dirty="0">
                <a:latin typeface="Calibri"/>
                <a:cs typeface="Calibri"/>
              </a:rPr>
              <a:t>P</a:t>
            </a:r>
            <a:r>
              <a:rPr sz="2800" b="1" dirty="0">
                <a:latin typeface="Calibri"/>
                <a:cs typeface="Calibri"/>
              </a:rPr>
              <a:t>r</a:t>
            </a:r>
            <a:r>
              <a:rPr sz="2800" b="1" spc="-15" dirty="0">
                <a:latin typeface="Calibri"/>
                <a:cs typeface="Calibri"/>
              </a:rPr>
              <a:t>otot</a:t>
            </a:r>
            <a:r>
              <a:rPr sz="2800" b="1" spc="-30" dirty="0">
                <a:latin typeface="Calibri"/>
                <a:cs typeface="Calibri"/>
              </a:rPr>
              <a:t>y</a:t>
            </a:r>
            <a:r>
              <a:rPr sz="2800" b="1" spc="-10" dirty="0">
                <a:latin typeface="Calibri"/>
                <a:cs typeface="Calibri"/>
              </a:rPr>
              <a:t>p</a:t>
            </a:r>
            <a:r>
              <a:rPr sz="2800" b="1" spc="-15" dirty="0">
                <a:latin typeface="Calibri"/>
                <a:cs typeface="Calibri"/>
              </a:rPr>
              <a:t>e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spc="-30" dirty="0">
                <a:latin typeface="Calibri"/>
                <a:cs typeface="Calibri"/>
              </a:rPr>
              <a:t>—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20" dirty="0">
                <a:latin typeface="Calibri"/>
                <a:cs typeface="Calibri"/>
              </a:rPr>
              <a:t>Th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L</a:t>
            </a:r>
            <a:r>
              <a:rPr sz="2800" spc="-5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ren</a:t>
            </a:r>
            <a:r>
              <a:rPr sz="2800" spc="-25" dirty="0">
                <a:latin typeface="Calibri"/>
                <a:cs typeface="Calibri"/>
              </a:rPr>
              <a:t>t</a:t>
            </a:r>
            <a:r>
              <a:rPr sz="2800" spc="-10" dirty="0">
                <a:latin typeface="Calibri"/>
                <a:cs typeface="Calibri"/>
              </a:rPr>
              <a:t>zia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d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scusse</a:t>
            </a:r>
            <a:r>
              <a:rPr sz="2800" spc="-15" dirty="0">
                <a:latin typeface="Calibri"/>
                <a:cs typeface="Calibri"/>
              </a:rPr>
              <a:t>d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Calibri"/>
                <a:cs typeface="Calibri"/>
              </a:rPr>
              <a:t>t</a:t>
            </a:r>
            <a:r>
              <a:rPr sz="2800" spc="-20" dirty="0">
                <a:latin typeface="Calibri"/>
                <a:cs typeface="Calibri"/>
              </a:rPr>
              <a:t>h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ne</a:t>
            </a:r>
            <a:r>
              <a:rPr sz="2800" spc="0" dirty="0">
                <a:latin typeface="Calibri"/>
                <a:cs typeface="Calibri"/>
              </a:rPr>
              <a:t>x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spc="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de.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5063</TotalTime>
  <Words>1873</Words>
  <Application>Microsoft Office PowerPoint</Application>
  <PresentationFormat>Widescreen</PresentationFormat>
  <Paragraphs>293</Paragraphs>
  <Slides>38</Slides>
  <Notes>38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3" baseType="lpstr">
      <vt:lpstr>Calibri</vt:lpstr>
      <vt:lpstr>Cambria Math</vt:lpstr>
      <vt:lpstr>Symbol</vt:lpstr>
      <vt:lpstr>Times New Roman</vt:lpstr>
      <vt:lpstr>Office Theme</vt:lpstr>
      <vt:lpstr>PowerPoint Presentation</vt:lpstr>
      <vt:lpstr>Slide 1: Scope &amp; Learning Goals</vt:lpstr>
      <vt:lpstr>PowerPoint Presentation</vt:lpstr>
      <vt:lpstr>PowerPoint Presentation</vt:lpstr>
      <vt:lpstr>Slide 2: What Exactly Is a “Spectral Line”?</vt:lpstr>
      <vt:lpstr>Essential Symbols (with SI Units)</vt:lpstr>
      <vt:lpstr>PowerPoint Presentation</vt:lpstr>
      <vt:lpstr>Slide 3: Defining Homogeneous Broadening</vt:lpstr>
      <vt:lpstr>PowerPoint Presentation</vt:lpstr>
      <vt:lpstr>Slide 4: The Lorentzian Line Shape</vt:lpstr>
      <vt:lpstr>PowerPoint Presentation</vt:lpstr>
      <vt:lpstr>PowerPoint Presentation</vt:lpstr>
      <vt:lpstr>PowerPoint Presentation</vt:lpstr>
      <vt:lpstr>Slide 5: Introducing Inhomogeneous Broadening</vt:lpstr>
      <vt:lpstr>PowerPoint Presentation</vt:lpstr>
      <vt:lpstr>Slide 6: Doppler Broadening — Fundamental Kinematics</vt:lpstr>
      <vt:lpstr>PowerPoint Presentation</vt:lpstr>
      <vt:lpstr>PowerPoint Presentation</vt:lpstr>
      <vt:lpstr>PowerPoint Presentation</vt:lpstr>
      <vt:lpstr>Slide 7: Velocity Sub-Grouping — “Homogeneous Islands”</vt:lpstr>
      <vt:lpstr>PowerPoint Presentation</vt:lpstr>
      <vt:lpstr>saturation</vt:lpstr>
      <vt:lpstr>Slide 8: Collisional Broadening — Two Fundamental</vt:lpstr>
      <vt:lpstr>PowerPoint Presentation</vt:lpstr>
      <vt:lpstr>PowerPoint Presentation</vt:lpstr>
      <vt:lpstr>Slide 9: Velocity-Changing Collisions (VCC) — New</vt:lpstr>
      <vt:lpstr>PowerPoint Presentation</vt:lpstr>
      <vt:lpstr>PowerPoint Presentation</vt:lpstr>
      <vt:lpstr>Slide 10: Collision Frequency vs Radiation Interaction</vt:lpstr>
      <vt:lpstr>Interaction Time with Laser Field</vt:lpstr>
      <vt:lpstr>PowerPoint Presentation</vt:lpstr>
      <vt:lpstr>Slide 11: Spectroscopic Consequences</vt:lpstr>
      <vt:lpstr>PowerPoint Presentation</vt:lpstr>
      <vt:lpstr>Slide 12: Dicke Narrowing — When Collisions Reduce</vt:lpstr>
      <vt:lpstr>PowerPoint Presentation</vt:lpstr>
      <vt:lpstr>PowerPoint Presentation</vt:lpstr>
      <vt:lpstr>Slide 13: Summary &amp; Next Steps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Online2PDF.com</dc:creator>
  <cp:lastModifiedBy>Muhammad Ashraf Gondal</cp:lastModifiedBy>
  <cp:revision>29</cp:revision>
  <dcterms:created xsi:type="dcterms:W3CDTF">2025-05-29T18:40:02Z</dcterms:created>
  <dcterms:modified xsi:type="dcterms:W3CDTF">2025-09-23T10:29:44Z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2025-05-29T00:00:00Z</vt:filetime>
  </property>
  <property fmtid="{D5CDD505-2E9C-101B-9397-08002B2CF9AE}" pid="3" name="LastSaved">
    <vt:filetime>2025-05-29T00:00:00Z</vt:filetime>
  </property>
</Properties>
</file>