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507" r:id="rId2"/>
    <p:sldId id="509" r:id="rId3"/>
    <p:sldId id="510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1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4E3C7-97FC-4C6E-9781-02EC234CAEE8}" v="3" dt="2025-09-21T14:03:51.0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0" autoAdjust="0"/>
    <p:restoredTop sz="94660"/>
  </p:normalViewPr>
  <p:slideViewPr>
    <p:cSldViewPr>
      <p:cViewPr>
        <p:scale>
          <a:sx n="38" d="100"/>
          <a:sy n="38" d="100"/>
        </p:scale>
        <p:origin x="1168" y="8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66FDB018-6DCB-4C45-AD79-0503A3C215E7}"/>
    <pc:docChg chg="undo custSel delSld modSld sldOrd">
      <pc:chgData name="Muhammad Ashraf Gondal" userId="774cbc70-5d26-454a-b932-9f3b504957aa" providerId="ADAL" clId="{66FDB018-6DCB-4C45-AD79-0503A3C215E7}" dt="2025-09-21T19:54:59.986" v="101" actId="729"/>
      <pc:docMkLst>
        <pc:docMk/>
      </pc:docMkLst>
      <pc:sldChg chg="del">
        <pc:chgData name="Muhammad Ashraf Gondal" userId="774cbc70-5d26-454a-b932-9f3b504957aa" providerId="ADAL" clId="{66FDB018-6DCB-4C45-AD79-0503A3C215E7}" dt="2025-09-14T20:23:12.402" v="0" actId="47"/>
        <pc:sldMkLst>
          <pc:docMk/>
          <pc:sldMk cId="0" sldId="508"/>
        </pc:sldMkLst>
      </pc:sldChg>
      <pc:sldChg chg="addSp delSp modSp mod">
        <pc:chgData name="Muhammad Ashraf Gondal" userId="774cbc70-5d26-454a-b932-9f3b504957aa" providerId="ADAL" clId="{66FDB018-6DCB-4C45-AD79-0503A3C215E7}" dt="2025-09-21T14:05:17.276" v="88" actId="20577"/>
        <pc:sldMkLst>
          <pc:docMk/>
          <pc:sldMk cId="0" sldId="510"/>
        </pc:sldMkLst>
        <pc:spChg chg="mod">
          <ac:chgData name="Muhammad Ashraf Gondal" userId="774cbc70-5d26-454a-b932-9f3b504957aa" providerId="ADAL" clId="{66FDB018-6DCB-4C45-AD79-0503A3C215E7}" dt="2025-09-21T13:38:52.376" v="1" actId="207"/>
          <ac:spMkLst>
            <pc:docMk/>
            <pc:sldMk cId="0" sldId="510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66FDB018-6DCB-4C45-AD79-0503A3C215E7}" dt="2025-09-21T14:05:17.276" v="88" actId="20577"/>
          <ac:spMkLst>
            <pc:docMk/>
            <pc:sldMk cId="0" sldId="510"/>
            <ac:spMk id="8" creationId="{00000000-0000-0000-0000-000000000000}"/>
          </ac:spMkLst>
        </pc:spChg>
        <pc:spChg chg="del">
          <ac:chgData name="Muhammad Ashraf Gondal" userId="774cbc70-5d26-454a-b932-9f3b504957aa" providerId="ADAL" clId="{66FDB018-6DCB-4C45-AD79-0503A3C215E7}" dt="2025-09-21T13:40:54.043" v="35" actId="478"/>
          <ac:spMkLst>
            <pc:docMk/>
            <pc:sldMk cId="0" sldId="510"/>
            <ac:spMk id="9" creationId="{00000000-0000-0000-0000-000000000000}"/>
          </ac:spMkLst>
        </pc:spChg>
        <pc:spChg chg="add mod">
          <ac:chgData name="Muhammad Ashraf Gondal" userId="774cbc70-5d26-454a-b932-9f3b504957aa" providerId="ADAL" clId="{66FDB018-6DCB-4C45-AD79-0503A3C215E7}" dt="2025-09-21T14:04:17.013" v="84" actId="1076"/>
          <ac:spMkLst>
            <pc:docMk/>
            <pc:sldMk cId="0" sldId="510"/>
            <ac:spMk id="11" creationId="{336158DE-DE70-4FC8-3BA2-FCA1C75D70B1}"/>
          </ac:spMkLst>
        </pc:spChg>
      </pc:sldChg>
      <pc:sldChg chg="del">
        <pc:chgData name="Muhammad Ashraf Gondal" userId="774cbc70-5d26-454a-b932-9f3b504957aa" providerId="ADAL" clId="{66FDB018-6DCB-4C45-AD79-0503A3C215E7}" dt="2025-09-21T13:41:29.850" v="43" actId="47"/>
        <pc:sldMkLst>
          <pc:docMk/>
          <pc:sldMk cId="0" sldId="511"/>
        </pc:sldMkLst>
      </pc:sldChg>
      <pc:sldChg chg="modSp mod">
        <pc:chgData name="Muhammad Ashraf Gondal" userId="774cbc70-5d26-454a-b932-9f3b504957aa" providerId="ADAL" clId="{66FDB018-6DCB-4C45-AD79-0503A3C215E7}" dt="2025-09-21T13:42:55.370" v="48" actId="20577"/>
        <pc:sldMkLst>
          <pc:docMk/>
          <pc:sldMk cId="0" sldId="513"/>
        </pc:sldMkLst>
        <pc:spChg chg="mod">
          <ac:chgData name="Muhammad Ashraf Gondal" userId="774cbc70-5d26-454a-b932-9f3b504957aa" providerId="ADAL" clId="{66FDB018-6DCB-4C45-AD79-0503A3C215E7}" dt="2025-09-21T13:42:41.348" v="44" actId="207"/>
          <ac:spMkLst>
            <pc:docMk/>
            <pc:sldMk cId="0" sldId="513"/>
            <ac:spMk id="6" creationId="{00000000-0000-0000-0000-000000000000}"/>
          </ac:spMkLst>
        </pc:spChg>
        <pc:spChg chg="mod">
          <ac:chgData name="Muhammad Ashraf Gondal" userId="774cbc70-5d26-454a-b932-9f3b504957aa" providerId="ADAL" clId="{66FDB018-6DCB-4C45-AD79-0503A3C215E7}" dt="2025-09-21T13:42:55.370" v="48" actId="20577"/>
          <ac:spMkLst>
            <pc:docMk/>
            <pc:sldMk cId="0" sldId="513"/>
            <ac:spMk id="9" creationId="{00000000-0000-0000-0000-000000000000}"/>
          </ac:spMkLst>
        </pc:spChg>
      </pc:sldChg>
      <pc:sldChg chg="modSp mod">
        <pc:chgData name="Muhammad Ashraf Gondal" userId="774cbc70-5d26-454a-b932-9f3b504957aa" providerId="ADAL" clId="{66FDB018-6DCB-4C45-AD79-0503A3C215E7}" dt="2025-09-21T13:43:26.547" v="49" actId="207"/>
        <pc:sldMkLst>
          <pc:docMk/>
          <pc:sldMk cId="0" sldId="515"/>
        </pc:sldMkLst>
        <pc:spChg chg="mod">
          <ac:chgData name="Muhammad Ashraf Gondal" userId="774cbc70-5d26-454a-b932-9f3b504957aa" providerId="ADAL" clId="{66FDB018-6DCB-4C45-AD79-0503A3C215E7}" dt="2025-09-21T13:43:26.547" v="49" actId="207"/>
          <ac:spMkLst>
            <pc:docMk/>
            <pc:sldMk cId="0" sldId="515"/>
            <ac:spMk id="12" creationId="{00000000-0000-0000-0000-000000000000}"/>
          </ac:spMkLst>
        </pc:spChg>
      </pc:sldChg>
      <pc:sldChg chg="modSp mod">
        <pc:chgData name="Muhammad Ashraf Gondal" userId="774cbc70-5d26-454a-b932-9f3b504957aa" providerId="ADAL" clId="{66FDB018-6DCB-4C45-AD79-0503A3C215E7}" dt="2025-09-21T13:44:20.750" v="50" actId="207"/>
        <pc:sldMkLst>
          <pc:docMk/>
          <pc:sldMk cId="0" sldId="518"/>
        </pc:sldMkLst>
        <pc:spChg chg="mod">
          <ac:chgData name="Muhammad Ashraf Gondal" userId="774cbc70-5d26-454a-b932-9f3b504957aa" providerId="ADAL" clId="{66FDB018-6DCB-4C45-AD79-0503A3C215E7}" dt="2025-09-21T13:44:20.750" v="50" actId="207"/>
          <ac:spMkLst>
            <pc:docMk/>
            <pc:sldMk cId="0" sldId="518"/>
            <ac:spMk id="8" creationId="{00000000-0000-0000-0000-000000000000}"/>
          </ac:spMkLst>
        </pc:spChg>
      </pc:sldChg>
      <pc:sldChg chg="ord">
        <pc:chgData name="Muhammad Ashraf Gondal" userId="774cbc70-5d26-454a-b932-9f3b504957aa" providerId="ADAL" clId="{66FDB018-6DCB-4C45-AD79-0503A3C215E7}" dt="2025-09-21T19:51:48.225" v="90"/>
        <pc:sldMkLst>
          <pc:docMk/>
          <pc:sldMk cId="0" sldId="542"/>
        </pc:sldMkLst>
      </pc:sldChg>
      <pc:sldChg chg="mod modShow">
        <pc:chgData name="Muhammad Ashraf Gondal" userId="774cbc70-5d26-454a-b932-9f3b504957aa" providerId="ADAL" clId="{66FDB018-6DCB-4C45-AD79-0503A3C215E7}" dt="2025-09-21T19:54:00.769" v="91" actId="729"/>
        <pc:sldMkLst>
          <pc:docMk/>
          <pc:sldMk cId="0" sldId="543"/>
        </pc:sldMkLst>
      </pc:sldChg>
      <pc:sldChg chg="mod modShow">
        <pc:chgData name="Muhammad Ashraf Gondal" userId="774cbc70-5d26-454a-b932-9f3b504957aa" providerId="ADAL" clId="{66FDB018-6DCB-4C45-AD79-0503A3C215E7}" dt="2025-09-21T19:54:03.417" v="92" actId="729"/>
        <pc:sldMkLst>
          <pc:docMk/>
          <pc:sldMk cId="0" sldId="544"/>
        </pc:sldMkLst>
      </pc:sldChg>
      <pc:sldChg chg="mod modShow">
        <pc:chgData name="Muhammad Ashraf Gondal" userId="774cbc70-5d26-454a-b932-9f3b504957aa" providerId="ADAL" clId="{66FDB018-6DCB-4C45-AD79-0503A3C215E7}" dt="2025-09-21T19:54:06.239" v="93" actId="729"/>
        <pc:sldMkLst>
          <pc:docMk/>
          <pc:sldMk cId="0" sldId="545"/>
        </pc:sldMkLst>
      </pc:sldChg>
      <pc:sldChg chg="mod modShow">
        <pc:chgData name="Muhammad Ashraf Gondal" userId="774cbc70-5d26-454a-b932-9f3b504957aa" providerId="ADAL" clId="{66FDB018-6DCB-4C45-AD79-0503A3C215E7}" dt="2025-09-21T19:54:11.370" v="94" actId="729"/>
        <pc:sldMkLst>
          <pc:docMk/>
          <pc:sldMk cId="0" sldId="546"/>
        </pc:sldMkLst>
      </pc:sldChg>
      <pc:sldChg chg="mod modShow">
        <pc:chgData name="Muhammad Ashraf Gondal" userId="774cbc70-5d26-454a-b932-9f3b504957aa" providerId="ADAL" clId="{66FDB018-6DCB-4C45-AD79-0503A3C215E7}" dt="2025-09-21T19:54:16.549" v="95" actId="729"/>
        <pc:sldMkLst>
          <pc:docMk/>
          <pc:sldMk cId="0" sldId="547"/>
        </pc:sldMkLst>
      </pc:sldChg>
      <pc:sldChg chg="mod modShow">
        <pc:chgData name="Muhammad Ashraf Gondal" userId="774cbc70-5d26-454a-b932-9f3b504957aa" providerId="ADAL" clId="{66FDB018-6DCB-4C45-AD79-0503A3C215E7}" dt="2025-09-21T19:54:19.066" v="96" actId="729"/>
        <pc:sldMkLst>
          <pc:docMk/>
          <pc:sldMk cId="0" sldId="548"/>
        </pc:sldMkLst>
      </pc:sldChg>
      <pc:sldChg chg="mod modShow">
        <pc:chgData name="Muhammad Ashraf Gondal" userId="774cbc70-5d26-454a-b932-9f3b504957aa" providerId="ADAL" clId="{66FDB018-6DCB-4C45-AD79-0503A3C215E7}" dt="2025-09-21T19:54:23.022" v="97" actId="729"/>
        <pc:sldMkLst>
          <pc:docMk/>
          <pc:sldMk cId="0" sldId="549"/>
        </pc:sldMkLst>
      </pc:sldChg>
      <pc:sldChg chg="mod modShow">
        <pc:chgData name="Muhammad Ashraf Gondal" userId="774cbc70-5d26-454a-b932-9f3b504957aa" providerId="ADAL" clId="{66FDB018-6DCB-4C45-AD79-0503A3C215E7}" dt="2025-09-21T19:54:27.310" v="98" actId="729"/>
        <pc:sldMkLst>
          <pc:docMk/>
          <pc:sldMk cId="0" sldId="550"/>
        </pc:sldMkLst>
      </pc:sldChg>
      <pc:sldChg chg="mod modShow">
        <pc:chgData name="Muhammad Ashraf Gondal" userId="774cbc70-5d26-454a-b932-9f3b504957aa" providerId="ADAL" clId="{66FDB018-6DCB-4C45-AD79-0503A3C215E7}" dt="2025-09-21T19:54:30.378" v="99" actId="729"/>
        <pc:sldMkLst>
          <pc:docMk/>
          <pc:sldMk cId="0" sldId="551"/>
        </pc:sldMkLst>
      </pc:sldChg>
      <pc:sldChg chg="mod modShow">
        <pc:chgData name="Muhammad Ashraf Gondal" userId="774cbc70-5d26-454a-b932-9f3b504957aa" providerId="ADAL" clId="{66FDB018-6DCB-4C45-AD79-0503A3C215E7}" dt="2025-09-21T19:54:59.986" v="101" actId="729"/>
        <pc:sldMkLst>
          <pc:docMk/>
          <pc:sldMk cId="0" sldId="5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59" y="2091568"/>
            <a:ext cx="10314305" cy="71755"/>
          </a:xfrm>
          <a:custGeom>
            <a:avLst/>
            <a:gdLst/>
            <a:ahLst/>
            <a:cxnLst/>
            <a:rect l="l" t="t" r="r" b="b"/>
            <a:pathLst>
              <a:path w="10314305" h="71755">
                <a:moveTo>
                  <a:pt x="0" y="71627"/>
                </a:moveTo>
                <a:lnTo>
                  <a:pt x="10314187" y="71627"/>
                </a:lnTo>
                <a:lnTo>
                  <a:pt x="1031418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1963" y="762000"/>
            <a:ext cx="10339070" cy="281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8570" marR="5080" indent="-2516505">
              <a:lnSpc>
                <a:spcPct val="1272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3.4</a:t>
            </a:r>
            <a:r>
              <a:rPr sz="8700" b="1" spc="-2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Transit</a:t>
            </a:r>
            <a:r>
              <a:rPr sz="8700" b="1" spc="1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8700" b="1" spc="-5" dirty="0">
                <a:solidFill>
                  <a:srgbClr val="0000FF"/>
                </a:solidFill>
                <a:latin typeface="Calibri"/>
                <a:cs typeface="Calibri"/>
              </a:rPr>
              <a:t>Time</a:t>
            </a:r>
            <a:r>
              <a:rPr sz="8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Broadening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3627" y="3777365"/>
            <a:ext cx="5283200" cy="71755"/>
          </a:xfrm>
          <a:custGeom>
            <a:avLst/>
            <a:gdLst/>
            <a:ahLst/>
            <a:cxnLst/>
            <a:rect l="l" t="t" r="r" b="b"/>
            <a:pathLst>
              <a:path w="5283200" h="71754">
                <a:moveTo>
                  <a:pt x="0" y="71627"/>
                </a:moveTo>
                <a:lnTo>
                  <a:pt x="5282823" y="71627"/>
                </a:lnTo>
                <a:lnTo>
                  <a:pt x="5282823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776" y="1238318"/>
            <a:ext cx="7283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0272" y="915765"/>
            <a:ext cx="163068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1712" y="1449166"/>
            <a:ext cx="144589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3.0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6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2959" y="1425946"/>
            <a:ext cx="1619250" cy="0"/>
          </a:xfrm>
          <a:custGeom>
            <a:avLst/>
            <a:gdLst/>
            <a:ahLst/>
            <a:cxnLst/>
            <a:rect l="l" t="t" r="r" b="b"/>
            <a:pathLst>
              <a:path w="1619250">
                <a:moveTo>
                  <a:pt x="0" y="0"/>
                </a:moveTo>
                <a:lnTo>
                  <a:pt x="16187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075" y="1185513"/>
            <a:ext cx="253301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2380615" algn="l"/>
              </a:tabLst>
            </a:pPr>
            <a:r>
              <a:rPr sz="2800" spc="-25" dirty="0">
                <a:latin typeface="Cambria Math"/>
                <a:cs typeface="Cambria Math"/>
              </a:rPr>
              <a:t>=	3</a:t>
            </a:r>
            <a:r>
              <a:rPr sz="2800" spc="-15" dirty="0">
                <a:latin typeface="Cambria Math"/>
                <a:cs typeface="Cambria Math"/>
              </a:rPr>
              <a:t>.3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0732" y="1238318"/>
            <a:ext cx="168973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0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13" y="2002759"/>
            <a:ext cx="10299687" cy="163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97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Many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mic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exc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state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sses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mbria Math"/>
                <a:cs typeface="Cambria Math"/>
              </a:rPr>
              <a:t>𝜏</a:t>
            </a:r>
            <a:r>
              <a:rPr sz="3000" spc="-7" baseline="-16666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baseline="-16666" dirty="0">
                <a:solidFill>
                  <a:srgbClr val="FF0000"/>
                </a:solidFill>
                <a:latin typeface="Calibri"/>
                <a:cs typeface="Calibri"/>
              </a:rPr>
              <a:t>p </a:t>
            </a:r>
            <a:r>
              <a:rPr sz="3000" spc="-7" baseline="-1666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≈</a:t>
            </a:r>
            <a:r>
              <a:rPr sz="2800" spc="15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800" spc="-10" dirty="0">
                <a:solidFill>
                  <a:srgbClr val="FF0000"/>
                </a:solidFill>
                <a:latin typeface="Cambria Math"/>
                <a:cs typeface="Cambria Math"/>
              </a:rPr>
              <a:t>0</a:t>
            </a:r>
            <a:r>
              <a:rPr sz="3000" spc="-82" baseline="29166" dirty="0">
                <a:solidFill>
                  <a:srgbClr val="FF0000"/>
                </a:solidFill>
                <a:latin typeface="Cambria Math"/>
                <a:cs typeface="Cambria Math"/>
              </a:rPr>
              <a:t>−</a:t>
            </a:r>
            <a:r>
              <a:rPr sz="3000" spc="225" baseline="29166" dirty="0">
                <a:solidFill>
                  <a:srgbClr val="FF0000"/>
                </a:solidFill>
                <a:latin typeface="Cambria Math"/>
                <a:cs typeface="Cambria Math"/>
              </a:rPr>
              <a:t>8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800" spc="-5" dirty="0">
                <a:solidFill>
                  <a:srgbClr val="FF0000"/>
                </a:solidFill>
                <a:latin typeface="Cambria Math"/>
                <a:cs typeface="Cambria Math"/>
              </a:rPr>
              <a:t>0</a:t>
            </a:r>
            <a:r>
              <a:rPr sz="3000" spc="-82" baseline="29166" dirty="0">
                <a:solidFill>
                  <a:srgbClr val="FF0000"/>
                </a:solidFill>
                <a:latin typeface="Cambria Math"/>
                <a:cs typeface="Cambria Math"/>
              </a:rPr>
              <a:t>−</a:t>
            </a:r>
            <a:r>
              <a:rPr sz="3000" spc="60" baseline="29166" dirty="0">
                <a:solidFill>
                  <a:srgbClr val="FF0000"/>
                </a:solidFill>
                <a:latin typeface="Cambria Math"/>
                <a:cs typeface="Cambria Math"/>
              </a:rPr>
              <a:t>7</a:t>
            </a:r>
            <a:r>
              <a:rPr sz="3000" baseline="29166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3000" spc="262" baseline="29166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mbria Math"/>
                <a:cs typeface="Cambria Math"/>
              </a:rPr>
              <a:t>𝑇</a:t>
            </a:r>
            <a:r>
              <a:rPr sz="280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10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ll</a:t>
            </a:r>
            <a:r>
              <a:rPr sz="28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shorter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even</a:t>
            </a:r>
            <a:r>
              <a:rPr sz="28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atom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28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8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tra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-time</a:t>
            </a:r>
            <a:r>
              <a:rPr sz="28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mited</a:t>
            </a:r>
            <a:r>
              <a:rPr sz="28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fas</a:t>
            </a:r>
            <a:r>
              <a:rPr sz="2800" spc="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experi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me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ts.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80342"/>
            <a:ext cx="10362565" cy="627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72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Dep</a:t>
            </a:r>
            <a:r>
              <a:rPr sz="2800" spc="-10" dirty="0">
                <a:latin typeface="Calibri"/>
                <a:cs typeface="Calibri"/>
              </a:rPr>
              <a:t>ict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traversi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3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cl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ltr</a:t>
            </a:r>
            <a:r>
              <a:rPr sz="2800" spc="1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shor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vs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bar.]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15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380342"/>
            <a:ext cx="10354939" cy="6276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765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5: Fin</a:t>
            </a:r>
            <a:r>
              <a:rPr dirty="0"/>
              <a:t>i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-15" dirty="0"/>
              <a:t>-</a:t>
            </a:r>
            <a:r>
              <a:rPr spc="-25" dirty="0"/>
              <a:t>Duration</a:t>
            </a:r>
            <a:r>
              <a:rPr spc="5" dirty="0"/>
              <a:t> </a:t>
            </a:r>
            <a:r>
              <a:rPr spc="-20" dirty="0"/>
              <a:t>Oscil</a:t>
            </a:r>
            <a:r>
              <a:rPr spc="0" dirty="0"/>
              <a:t>l</a:t>
            </a:r>
            <a:r>
              <a:rPr spc="-15" dirty="0"/>
              <a:t>ator</a:t>
            </a:r>
            <a:r>
              <a:rPr spc="-20" dirty="0"/>
              <a:t> </a:t>
            </a:r>
            <a:r>
              <a:rPr spc="-25" dirty="0"/>
              <a:t>Model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/>
              <a:t>Physical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9319" y="1676329"/>
            <a:ext cx="10292081" cy="3705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21907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Ana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ogy</a:t>
            </a:r>
            <a:endParaRPr sz="3400" dirty="0">
              <a:latin typeface="Calibri"/>
              <a:cs typeface="Calibri"/>
            </a:endParaRPr>
          </a:p>
          <a:p>
            <a:pPr marL="462280" marR="8255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Model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15" dirty="0"/>
              <a:t>an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15" dirty="0"/>
              <a:t>atom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spc="-10" dirty="0"/>
              <a:t>r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15" dirty="0"/>
              <a:t>mole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5" dirty="0"/>
              <a:t>le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15" dirty="0"/>
              <a:t>as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l</a:t>
            </a:r>
            <a:r>
              <a:rPr spc="-15" dirty="0"/>
              <a:t>assical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15" dirty="0"/>
              <a:t>electr</a:t>
            </a:r>
            <a:r>
              <a:rPr spc="-25" dirty="0"/>
              <a:t>i</a:t>
            </a:r>
            <a:r>
              <a:rPr spc="-15" dirty="0"/>
              <a:t>c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po</a:t>
            </a:r>
            <a:r>
              <a:rPr spc="-15" dirty="0"/>
              <a:t>le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(os</a:t>
            </a:r>
            <a:r>
              <a:rPr spc="-10" dirty="0"/>
              <a:t>c</a:t>
            </a:r>
            <a:r>
              <a:rPr dirty="0"/>
              <a:t>i</a:t>
            </a:r>
            <a:r>
              <a:rPr spc="5" dirty="0"/>
              <a:t>l</a:t>
            </a:r>
            <a:r>
              <a:rPr dirty="0"/>
              <a:t>l</a:t>
            </a:r>
            <a:r>
              <a:rPr spc="-15" dirty="0"/>
              <a:t>ator)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natur</a:t>
            </a:r>
            <a:r>
              <a:rPr spc="-5" dirty="0"/>
              <a:t>a</a:t>
            </a:r>
            <a:r>
              <a:rPr dirty="0"/>
              <a:t>l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fre</a:t>
            </a:r>
            <a:r>
              <a:rPr spc="-25" dirty="0"/>
              <a:t>q</a:t>
            </a:r>
            <a:r>
              <a:rPr spc="-20" dirty="0"/>
              <a:t>ue</a:t>
            </a:r>
            <a:r>
              <a:rPr dirty="0"/>
              <a:t>n</a:t>
            </a:r>
            <a:r>
              <a:rPr spc="-15" dirty="0"/>
              <a:t>cy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/>
              <a:t>.</a:t>
            </a:r>
            <a:endParaRPr sz="2800" dirty="0">
              <a:latin typeface="Cambria Math"/>
              <a:cs typeface="Cambria Math"/>
            </a:endParaRP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Th</a:t>
            </a:r>
            <a:r>
              <a:rPr spc="-15" dirty="0"/>
              <a:t>e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po</a:t>
            </a:r>
            <a:r>
              <a:rPr spc="-15" dirty="0"/>
              <a:t>le</a:t>
            </a:r>
            <a:r>
              <a:rPr spc="24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15" dirty="0"/>
              <a:t>s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5" dirty="0"/>
              <a:t>exc</a:t>
            </a:r>
            <a:r>
              <a:rPr spc="-5" dirty="0"/>
              <a:t>i</a:t>
            </a:r>
            <a:r>
              <a:rPr spc="-15" dirty="0"/>
              <a:t>ted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5" dirty="0"/>
              <a:t>and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spc="-20" dirty="0"/>
              <a:t>osc</a:t>
            </a:r>
            <a:r>
              <a:rPr dirty="0"/>
              <a:t>ill</a:t>
            </a:r>
            <a:r>
              <a:rPr spc="-15" dirty="0"/>
              <a:t>ates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20" dirty="0"/>
              <a:t>dur</a:t>
            </a:r>
            <a:r>
              <a:rPr spc="-10" dirty="0"/>
              <a:t>i</a:t>
            </a:r>
            <a:r>
              <a:rPr spc="-5" dirty="0"/>
              <a:t>n</a:t>
            </a:r>
            <a:r>
              <a:rPr spc="-15" dirty="0"/>
              <a:t>g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5" dirty="0"/>
              <a:t>f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0" dirty="0"/>
              <a:t>ite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nterv</a:t>
            </a:r>
            <a:r>
              <a:rPr spc="-5" dirty="0"/>
              <a:t>a</a:t>
            </a:r>
            <a:r>
              <a:rPr dirty="0"/>
              <a:t>l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mbria Math"/>
                <a:cs typeface="Cambria Math"/>
              </a:rPr>
              <a:t>0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≤</a:t>
            </a:r>
            <a:r>
              <a:rPr spc="165" dirty="0">
                <a:latin typeface="Cambria Math"/>
                <a:cs typeface="Cambria Math"/>
              </a:rPr>
              <a:t> </a:t>
            </a:r>
            <a:r>
              <a:rPr spc="-30" dirty="0">
                <a:latin typeface="Cambria Math"/>
                <a:cs typeface="Cambria Math"/>
              </a:rPr>
              <a:t>𝑡</a:t>
            </a:r>
            <a:r>
              <a:rPr spc="22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≤</a:t>
            </a:r>
          </a:p>
          <a:p>
            <a:pPr marL="462280">
              <a:lnSpc>
                <a:spcPct val="100000"/>
              </a:lnSpc>
              <a:spcBef>
                <a:spcPts val="910"/>
              </a:spcBef>
            </a:pPr>
            <a:r>
              <a:rPr spc="25" dirty="0">
                <a:latin typeface="Cambria Math"/>
                <a:cs typeface="Cambria Math"/>
              </a:rPr>
              <a:t>𝑇</a:t>
            </a:r>
            <a:r>
              <a:rPr dirty="0"/>
              <a:t>.</a:t>
            </a: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Math</a:t>
            </a:r>
            <a:r>
              <a:rPr spc="-10" dirty="0"/>
              <a:t>e</a:t>
            </a:r>
            <a:r>
              <a:rPr spc="-20" dirty="0"/>
              <a:t>ma</a:t>
            </a:r>
            <a:r>
              <a:rPr dirty="0"/>
              <a:t>ti</a:t>
            </a:r>
            <a:r>
              <a:rPr spc="-10" dirty="0"/>
              <a:t>cal</a:t>
            </a:r>
            <a:r>
              <a:rPr dirty="0"/>
              <a:t>l</a:t>
            </a:r>
            <a:r>
              <a:rPr spc="-10" dirty="0"/>
              <a:t>y,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posi</a:t>
            </a:r>
            <a:r>
              <a:rPr spc="-10" dirty="0"/>
              <a:t>ti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co</a:t>
            </a:r>
            <a:r>
              <a:rPr spc="-10" dirty="0"/>
              <a:t>o</a:t>
            </a:r>
            <a:r>
              <a:rPr spc="-15" dirty="0"/>
              <a:t>rdi</a:t>
            </a:r>
            <a:r>
              <a:rPr spc="-20" dirty="0"/>
              <a:t>nate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9708" y="1113350"/>
            <a:ext cx="67056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976" dirty="0">
                <a:latin typeface="Cambria Math"/>
                <a:cs typeface="Cambria Math"/>
              </a:rPr>
              <a:t>𝑥</a:t>
            </a:r>
            <a:r>
              <a:rPr sz="2800" spc="-10" dirty="0">
                <a:latin typeface="Cambria Math"/>
                <a:cs typeface="Cambria Math"/>
              </a:rPr>
              <a:t>(</a:t>
            </a:r>
            <a:r>
              <a:rPr sz="4200" spc="52" baseline="-2976" dirty="0">
                <a:latin typeface="Cambria Math"/>
                <a:cs typeface="Cambria Math"/>
              </a:rPr>
              <a:t>𝑡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1150" y="1130114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4258" y="927422"/>
            <a:ext cx="1947545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42" baseline="-28769" dirty="0">
                <a:latin typeface="Cambria Math"/>
                <a:cs typeface="Cambria Math"/>
              </a:rPr>
              <a:t>{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c</a:t>
            </a:r>
            <a:r>
              <a:rPr sz="2800" spc="-15" dirty="0">
                <a:latin typeface="Cambria Math"/>
                <a:cs typeface="Cambria Math"/>
              </a:rPr>
              <a:t>os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746" y="944186"/>
            <a:ext cx="1591945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5129" y="1372430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8" y="1939854"/>
            <a:ext cx="10383520" cy="282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7099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sudd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shu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-of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emu</a:t>
            </a:r>
            <a:r>
              <a:rPr sz="2800" spc="-15" dirty="0">
                <a:latin typeface="Calibri"/>
                <a:cs typeface="Calibri"/>
              </a:rPr>
              <a:t>lates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tic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Goa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emitted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pectru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urier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900"/>
              </a:spcBef>
            </a:pP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7084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6: </a:t>
            </a:r>
            <a:r>
              <a:rPr spc="-20" dirty="0"/>
              <a:t>Four</a:t>
            </a:r>
            <a:r>
              <a:rPr spc="-5" dirty="0"/>
              <a:t>i</a:t>
            </a:r>
            <a:r>
              <a:rPr spc="-20" dirty="0"/>
              <a:t>er Trans</a:t>
            </a:r>
            <a:r>
              <a:rPr spc="-5" dirty="0"/>
              <a:t>f</a:t>
            </a:r>
            <a:r>
              <a:rPr spc="-20" dirty="0"/>
              <a:t>orm</a:t>
            </a:r>
            <a:r>
              <a:rPr spc="-5" dirty="0"/>
              <a:t> </a:t>
            </a:r>
            <a:r>
              <a:rPr spc="-20" dirty="0">
                <a:latin typeface="Calibri"/>
                <a:cs typeface="Calibri"/>
              </a:rPr>
              <a:t>— </a:t>
            </a:r>
            <a:r>
              <a:rPr spc="-15" dirty="0"/>
              <a:t>St</a:t>
            </a:r>
            <a:r>
              <a:rPr spc="-5" dirty="0"/>
              <a:t>e</a:t>
            </a:r>
            <a:r>
              <a:rPr spc="-20" dirty="0"/>
              <a:t>p-b</a:t>
            </a:r>
            <a:r>
              <a:rPr spc="-25" dirty="0"/>
              <a:t>y</a:t>
            </a:r>
            <a:r>
              <a:rPr spc="-15" dirty="0"/>
              <a:t>-Step</a:t>
            </a:r>
            <a:r>
              <a:rPr spc="-20" dirty="0"/>
              <a:t> </a:t>
            </a:r>
            <a:r>
              <a:rPr spc="-15" dirty="0"/>
              <a:t>Integ</a:t>
            </a:r>
            <a:r>
              <a:rPr spc="-5" dirty="0"/>
              <a:t>r</a:t>
            </a:r>
            <a:r>
              <a:rPr spc="-15" dirty="0"/>
              <a:t>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6616" y="2677356"/>
            <a:ext cx="8153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aseline="-2976" dirty="0">
                <a:latin typeface="Cambria Math"/>
                <a:cs typeface="Cambria Math"/>
              </a:rPr>
              <a:t>𝐴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5946" y="2985204"/>
            <a:ext cx="66611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8651" y="2881762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1754434"/>
            <a:ext cx="4702810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tral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650"/>
              </a:spcBef>
            </a:pPr>
            <a:r>
              <a:rPr sz="2000" spc="60" dirty="0">
                <a:latin typeface="Cambria Math"/>
                <a:cs typeface="Cambria Math"/>
              </a:rPr>
              <a:t>𝑇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2838" y="2424372"/>
            <a:ext cx="5123562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>
              <a:lnSpc>
                <a:spcPts val="274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ts val="2740"/>
              </a:lnSpc>
              <a:tabLst>
                <a:tab pos="728345" algn="l"/>
                <a:tab pos="1203960" algn="l"/>
                <a:tab pos="1655445" algn="l"/>
                <a:tab pos="212026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	</a:t>
            </a: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30" baseline="29166" dirty="0">
                <a:latin typeface="Cambria Math"/>
                <a:cs typeface="Cambria Math"/>
              </a:rPr>
              <a:t>𝑖𝜔𝑡</a:t>
            </a:r>
            <a:r>
              <a:rPr sz="3000" spc="300" baseline="2916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1359535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8" y="3593657"/>
            <a:ext cx="48647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Expres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exponent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7708" y="4277819"/>
            <a:ext cx="138938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cos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6954" y="4241771"/>
            <a:ext cx="41832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95" dirty="0">
                <a:latin typeface="Cambria Math"/>
                <a:cs typeface="Cambria Math"/>
              </a:rPr>
              <a:t>(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2475" spc="209" baseline="20202" dirty="0">
                <a:latin typeface="Cambria Math"/>
                <a:cs typeface="Cambria Math"/>
              </a:rPr>
              <a:t>0</a:t>
            </a:r>
            <a:r>
              <a:rPr sz="3000" spc="330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14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125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2475" spc="209" baseline="20202" dirty="0">
                <a:latin typeface="Cambria Math"/>
                <a:cs typeface="Cambria Math"/>
              </a:rPr>
              <a:t>0</a:t>
            </a:r>
            <a:r>
              <a:rPr sz="3000" spc="577" baseline="29166" dirty="0">
                <a:latin typeface="Cambria Math"/>
                <a:cs typeface="Cambria Math"/>
              </a:rPr>
              <a:t>𝑡</a:t>
            </a:r>
            <a:r>
              <a:rPr sz="2800" spc="90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300" y="4968679"/>
            <a:ext cx="52666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erm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te</a:t>
            </a:r>
            <a:r>
              <a:rPr sz="2800" spc="-15" dirty="0">
                <a:latin typeface="Calibri"/>
                <a:cs typeface="Calibri"/>
              </a:rPr>
              <a:t>rm: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836" y="1227650"/>
            <a:ext cx="8159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" baseline="-2976" dirty="0">
                <a:latin typeface="Cambria Math"/>
                <a:cs typeface="Cambria Math"/>
              </a:rPr>
              <a:t>𝐴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6200" y="1244414"/>
            <a:ext cx="101726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583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9626" y="974666"/>
            <a:ext cx="3587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9690" y="1535498"/>
            <a:ext cx="86233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2392" y="1432041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04946" y="920337"/>
            <a:ext cx="468630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ts val="2385"/>
              </a:lnSpc>
            </a:pPr>
            <a:r>
              <a:rPr sz="2000" spc="60" dirty="0">
                <a:latin typeface="Cambria Math"/>
                <a:cs typeface="Cambria Math"/>
              </a:rPr>
              <a:t>𝑇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3345"/>
              </a:lnSpc>
            </a:pP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90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0" y="1143000"/>
            <a:ext cx="45427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" baseline="-20833" dirty="0">
                <a:latin typeface="Cambria Math"/>
                <a:cs typeface="Cambria Math"/>
              </a:rPr>
              <a:t>[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15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85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+</a:t>
            </a:r>
            <a:r>
              <a:rPr sz="4200" spc="7" baseline="-20833" dirty="0">
                <a:latin typeface="Cambria Math"/>
                <a:cs typeface="Cambria Math"/>
              </a:rPr>
              <a:t> 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-40" dirty="0">
                <a:latin typeface="Cambria Math"/>
                <a:cs typeface="Cambria Math"/>
              </a:rPr>
              <a:t>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260" dirty="0">
                <a:latin typeface="Cambria Math"/>
                <a:cs typeface="Cambria Math"/>
              </a:rPr>
              <a:t>𝜔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385" dirty="0">
                <a:latin typeface="Cambria Math"/>
                <a:cs typeface="Cambria Math"/>
              </a:rPr>
              <a:t>𝑡</a:t>
            </a:r>
            <a:r>
              <a:rPr sz="4200" spc="7" baseline="-20833" dirty="0">
                <a:latin typeface="Cambria Math"/>
                <a:cs typeface="Cambria Math"/>
              </a:rPr>
              <a:t>]</a:t>
            </a:r>
            <a:r>
              <a:rPr sz="4200" spc="-52" baseline="-20833" dirty="0">
                <a:latin typeface="Cambria Math"/>
                <a:cs typeface="Cambria Math"/>
              </a:rPr>
              <a:t>𝑑</a:t>
            </a:r>
            <a:r>
              <a:rPr sz="4200" spc="52" baseline="-20833" dirty="0">
                <a:latin typeface="Cambria Math"/>
                <a:cs typeface="Cambria Math"/>
              </a:rPr>
              <a:t>𝑡</a:t>
            </a:r>
            <a:r>
              <a:rPr sz="4200" spc="-15" baseline="-20833" dirty="0">
                <a:latin typeface="Cambria Math"/>
                <a:cs typeface="Cambria Math"/>
              </a:rPr>
              <a:t>.</a:t>
            </a:r>
            <a:endParaRPr sz="4200" baseline="-20833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2144070"/>
            <a:ext cx="45427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Eva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4139" y="2780000"/>
            <a:ext cx="1773555" cy="101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ts val="1870"/>
              </a:lnSpc>
            </a:pPr>
            <a:r>
              <a:rPr sz="2000" spc="60" dirty="0">
                <a:latin typeface="Cambria Math"/>
                <a:cs typeface="Cambria Math"/>
              </a:rPr>
              <a:t>𝑇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2830"/>
              </a:lnSpc>
              <a:tabLst>
                <a:tab pos="463550" algn="l"/>
                <a:tab pos="1414145" algn="l"/>
              </a:tabLst>
            </a:pPr>
            <a:r>
              <a:rPr sz="4200" spc="907" baseline="-20833" dirty="0">
                <a:latin typeface="Cambria Math"/>
                <a:cs typeface="Cambria Math"/>
              </a:rPr>
              <a:t>∫	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160" dirty="0">
                <a:latin typeface="Cambria Math"/>
                <a:cs typeface="Cambria Math"/>
              </a:rPr>
              <a:t>𝑖𝛥𝜔</a:t>
            </a:r>
            <a:r>
              <a:rPr sz="2000" spc="-75" dirty="0">
                <a:latin typeface="Cambria Math"/>
                <a:cs typeface="Cambria Math"/>
              </a:rPr>
              <a:t> 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4200" spc="-52" baseline="-20833" dirty="0">
                <a:latin typeface="Cambria Math"/>
                <a:cs typeface="Cambria Math"/>
              </a:rPr>
              <a:t>𝑑𝑡</a:t>
            </a:r>
            <a:endParaRPr sz="4200" baseline="-20833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1125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7721" y="3104338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1210" y="2834328"/>
            <a:ext cx="2019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6282" y="2781524"/>
            <a:ext cx="6381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40" dirty="0">
                <a:latin typeface="Cambria Math"/>
                <a:cs typeface="Cambria Math"/>
              </a:rPr>
              <a:t>𝑖𝛥𝜔𝑇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3915" y="3291718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3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09515" y="2834328"/>
            <a:ext cx="5536565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5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612775">
              <a:lnSpc>
                <a:spcPts val="2745"/>
              </a:lnSpc>
              <a:tabLst>
                <a:tab pos="1100455" algn="l"/>
                <a:tab pos="3700779" algn="l"/>
              </a:tabLst>
            </a:pPr>
            <a:r>
              <a:rPr sz="2800" spc="-10" dirty="0">
                <a:latin typeface="Cambria Math"/>
                <a:cs typeface="Cambria Math"/>
              </a:rPr>
              <a:t>,	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7930" y="3343606"/>
            <a:ext cx="6146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𝑖𝛥𝜔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703" y="4003491"/>
            <a:ext cx="10386060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72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Keep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te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47" baseline="-16666" dirty="0">
                <a:latin typeface="Cambria Math"/>
                <a:cs typeface="Cambria Math"/>
              </a:rPr>
              <a:t>0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0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(rotat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rap</a:t>
            </a:r>
            <a:r>
              <a:rPr sz="2800" spc="-20" dirty="0">
                <a:latin typeface="Calibri"/>
                <a:cs typeface="Calibri"/>
              </a:rPr>
              <a:t>id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m.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7171" y="945553"/>
            <a:ext cx="921448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7: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Resu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ting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Intens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ty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Pro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ile</a:t>
            </a:r>
            <a:r>
              <a:rPr sz="3400" b="1" u="heavy" spc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35" dirty="0">
                <a:solidFill>
                  <a:srgbClr val="0000FF"/>
                </a:solidFill>
                <a:latin typeface="Calibri"/>
                <a:cs typeface="Calibri"/>
              </a:rPr>
              <a:t>—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Sinc</a:t>
            </a:r>
            <a:r>
              <a:rPr sz="3675" spc="172" baseline="28344" dirty="0">
                <a:solidFill>
                  <a:srgbClr val="0000FF"/>
                </a:solidFill>
                <a:latin typeface="Cambria Math"/>
                <a:cs typeface="Cambria Math"/>
              </a:rPr>
              <a:t>𝟐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Function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74246"/>
            <a:ext cx="309753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ficatio</a:t>
            </a:r>
            <a:r>
              <a:rPr sz="2800" spc="-20" dirty="0">
                <a:latin typeface="Calibri"/>
                <a:cs typeface="Calibri"/>
              </a:rPr>
              <a:t>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938" y="2721552"/>
            <a:ext cx="81470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aseline="-2976" dirty="0">
                <a:latin typeface="Cambria Math"/>
                <a:cs typeface="Cambria Math"/>
              </a:rPr>
              <a:t>𝐴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5839" y="3029401"/>
            <a:ext cx="86233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28544" y="2925958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7386" y="2960821"/>
            <a:ext cx="155384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4043" y="2925958"/>
            <a:ext cx="2040889" cy="0"/>
          </a:xfrm>
          <a:custGeom>
            <a:avLst/>
            <a:gdLst/>
            <a:ahLst/>
            <a:cxnLst/>
            <a:rect l="l" t="t" r="r" b="b"/>
            <a:pathLst>
              <a:path w="2040890">
                <a:moveTo>
                  <a:pt x="0" y="0"/>
                </a:moveTo>
                <a:lnTo>
                  <a:pt x="204063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37303" y="2738316"/>
            <a:ext cx="352297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0750" algn="l"/>
                <a:tab pos="3437254" algn="l"/>
              </a:tabLst>
            </a:pPr>
            <a:r>
              <a:rPr sz="2800" spc="-25" dirty="0">
                <a:latin typeface="Cambria Math"/>
                <a:cs typeface="Cambria Math"/>
              </a:rPr>
              <a:t>≈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	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5775" y="2468568"/>
            <a:ext cx="3587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1353" y="2405095"/>
            <a:ext cx="2066289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7" baseline="2777" dirty="0">
                <a:latin typeface="Cambria Math"/>
                <a:cs typeface="Cambria Math"/>
              </a:rPr>
              <a:t>(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60" dirty="0">
                <a:latin typeface="Cambria Math"/>
                <a:cs typeface="Cambria Math"/>
              </a:rPr>
              <a:t>𝑇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85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−</a:t>
            </a:r>
            <a:r>
              <a:rPr sz="4200" spc="7" baseline="-20833" dirty="0">
                <a:latin typeface="Cambria Math"/>
                <a:cs typeface="Cambria Math"/>
              </a:rPr>
              <a:t> </a:t>
            </a:r>
            <a:r>
              <a:rPr sz="4200" spc="-30" baseline="-20833" dirty="0">
                <a:latin typeface="Cambria Math"/>
                <a:cs typeface="Cambria Math"/>
              </a:rPr>
              <a:t>1</a:t>
            </a:r>
            <a:endParaRPr sz="4200" baseline="-20833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00" y="3581886"/>
            <a:ext cx="528193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dirty="0">
                <a:latin typeface="Cambria Math"/>
                <a:cs typeface="Cambria Math"/>
              </a:rPr>
              <a:t>𝐴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1061" y="4547948"/>
            <a:ext cx="73215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82" baseline="-2976" dirty="0">
                <a:latin typeface="Cambria Math"/>
                <a:cs typeface="Cambria Math"/>
              </a:rPr>
              <a:t>𝐼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6129" y="4564712"/>
            <a:ext cx="7207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30" dirty="0">
                <a:latin typeface="Cambria Math"/>
                <a:cs typeface="Cambria Math"/>
              </a:rPr>
              <a:t>𝐶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5186" y="4241779"/>
            <a:ext cx="2940685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0313" y="4775560"/>
            <a:ext cx="157861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0000" algn="l"/>
              </a:tabLst>
            </a:pP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4808" y="495539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77895" y="4752344"/>
            <a:ext cx="2915920" cy="0"/>
          </a:xfrm>
          <a:custGeom>
            <a:avLst/>
            <a:gdLst/>
            <a:ahLst/>
            <a:cxnLst/>
            <a:rect l="l" t="t" r="r" b="b"/>
            <a:pathLst>
              <a:path w="2915920">
                <a:moveTo>
                  <a:pt x="0" y="0"/>
                </a:moveTo>
                <a:lnTo>
                  <a:pt x="291567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0863" y="4564705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1700" y="5425706"/>
            <a:ext cx="3061970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𝐶</a:t>
            </a:r>
            <a:r>
              <a:rPr sz="2800" spc="2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-209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8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0856" y="5386617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2267" y="5305555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293" y="967046"/>
            <a:ext cx="10151110" cy="477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Centra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  <a:tabLst>
                <a:tab pos="5828665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Zero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𝑇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ℤ</a:t>
            </a:r>
            <a:r>
              <a:rPr sz="2800" spc="-20" dirty="0">
                <a:latin typeface="Cambria Math"/>
                <a:cs typeface="Cambria Math"/>
              </a:rPr>
              <a:t>\{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}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obe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chara</a:t>
            </a:r>
            <a:r>
              <a:rPr sz="2800" spc="-10" dirty="0">
                <a:latin typeface="Calibri"/>
                <a:cs typeface="Calibri"/>
              </a:rPr>
              <a:t>cteri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rectangu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ndow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(Four</a:t>
            </a:r>
            <a:r>
              <a:rPr sz="2800" spc="-10" dirty="0">
                <a:latin typeface="Calibri"/>
                <a:cs typeface="Calibri"/>
              </a:rPr>
              <a:t>ier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transform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box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fw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(HWHM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059180" algn="ctr">
              <a:lnSpc>
                <a:spcPts val="2740"/>
              </a:lnSpc>
              <a:spcBef>
                <a:spcPts val="1500"/>
              </a:spcBef>
            </a:pP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.6</a:t>
            </a:r>
            <a:endParaRPr sz="2800">
              <a:latin typeface="Cambria Math"/>
              <a:cs typeface="Cambria Math"/>
            </a:endParaRPr>
          </a:p>
          <a:p>
            <a:pPr marR="213360" algn="ctr">
              <a:lnSpc>
                <a:spcPts val="2740"/>
              </a:lnSpc>
              <a:tabLst>
                <a:tab pos="869950" algn="l"/>
                <a:tab pos="1476375" algn="l"/>
                <a:tab pos="1819275" algn="l"/>
              </a:tabLst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55" dirty="0">
                <a:latin typeface="Cambria Math"/>
                <a:cs typeface="Cambria Math"/>
              </a:rPr>
              <a:t>𝜔</a:t>
            </a:r>
            <a:r>
              <a:rPr sz="3000" spc="89" baseline="-16666" dirty="0">
                <a:latin typeface="Cambria Math"/>
                <a:cs typeface="Cambria Math"/>
              </a:rPr>
              <a:t>𝑇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44" baseline="-37698" dirty="0">
                <a:latin typeface="Cambria Math"/>
                <a:cs typeface="Cambria Math"/>
              </a:rPr>
              <a:t>𝑇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00703"/>
            <a:ext cx="10358755" cy="647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c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20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ann</a:t>
            </a:r>
            <a:r>
              <a:rPr sz="2800" spc="-20" dirty="0">
                <a:latin typeface="Calibri"/>
                <a:cs typeface="Calibri"/>
              </a:rPr>
              <a:t>otate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WHM,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obes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zer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ngs.]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4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00703"/>
            <a:ext cx="10342869" cy="6472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5907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8:</a:t>
            </a:r>
            <a:r>
              <a:rPr spc="-25" dirty="0"/>
              <a:t> Conn</a:t>
            </a:r>
            <a:r>
              <a:rPr spc="-10" dirty="0"/>
              <a:t>e</a:t>
            </a:r>
            <a:r>
              <a:rPr spc="-20" dirty="0"/>
              <a:t>ct</a:t>
            </a:r>
            <a:r>
              <a:rPr dirty="0"/>
              <a:t>i</a:t>
            </a:r>
            <a:r>
              <a:rPr spc="-20" dirty="0"/>
              <a:t>ng</a:t>
            </a:r>
            <a:r>
              <a:rPr spc="-15" dirty="0"/>
              <a:t> </a:t>
            </a:r>
            <a:r>
              <a:rPr spc="-25" dirty="0"/>
              <a:t>Mod</a:t>
            </a:r>
            <a:r>
              <a:rPr spc="-10" dirty="0"/>
              <a:t>e</a:t>
            </a:r>
            <a:r>
              <a:rPr spc="-15" dirty="0"/>
              <a:t>l to a Rectangular</a:t>
            </a:r>
            <a:r>
              <a:rPr spc="0" dirty="0"/>
              <a:t> </a:t>
            </a:r>
            <a:r>
              <a:rPr spc="-15" dirty="0"/>
              <a:t>Lase</a:t>
            </a:r>
            <a:r>
              <a:rPr dirty="0"/>
              <a:t>r</a:t>
            </a:r>
            <a:r>
              <a:rPr spc="-15" dirty="0"/>
              <a:t> </a:t>
            </a:r>
            <a:r>
              <a:rPr spc="-25" dirty="0"/>
              <a:t>Beam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2280" marR="6350" indent="-228600">
              <a:lnSpc>
                <a:spcPct val="127099"/>
              </a:lnSpc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Re</a:t>
            </a:r>
            <a:r>
              <a:rPr spc="-5" dirty="0"/>
              <a:t>c</a:t>
            </a:r>
            <a:r>
              <a:rPr spc="-15" dirty="0"/>
              <a:t>tangul</a:t>
            </a:r>
            <a:r>
              <a:rPr spc="-10" dirty="0"/>
              <a:t>ar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0" dirty="0"/>
              <a:t>spat</a:t>
            </a:r>
            <a:r>
              <a:rPr spc="-10" dirty="0"/>
              <a:t>ia</a:t>
            </a:r>
            <a:r>
              <a:rPr dirty="0"/>
              <a:t>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30" dirty="0"/>
              <a:t>n</a:t>
            </a:r>
            <a:r>
              <a:rPr spc="-15" dirty="0"/>
              <a:t>tens</a:t>
            </a:r>
            <a:r>
              <a:rPr spc="-5" dirty="0"/>
              <a:t>i</a:t>
            </a:r>
            <a:r>
              <a:rPr spc="-15" dirty="0"/>
              <a:t>ty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0" dirty="0"/>
              <a:t>prof</a:t>
            </a:r>
            <a:r>
              <a:rPr dirty="0"/>
              <a:t>il</a:t>
            </a:r>
            <a:r>
              <a:rPr spc="-15" dirty="0"/>
              <a:t>e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mbria Math"/>
                <a:cs typeface="Cambria Math"/>
              </a:rPr>
              <a:t>⇒</a:t>
            </a:r>
            <a:r>
              <a:rPr spc="105" dirty="0">
                <a:latin typeface="Cambria Math"/>
                <a:cs typeface="Cambria Math"/>
              </a:rPr>
              <a:t> </a:t>
            </a:r>
            <a:r>
              <a:rPr spc="-20" dirty="0"/>
              <a:t>part</a:t>
            </a:r>
            <a:r>
              <a:rPr spc="-5" dirty="0"/>
              <a:t>i</a:t>
            </a:r>
            <a:r>
              <a:rPr spc="-15" dirty="0"/>
              <a:t>c</a:t>
            </a:r>
            <a:r>
              <a:rPr spc="-5" dirty="0"/>
              <a:t>l</a:t>
            </a:r>
            <a:r>
              <a:rPr spc="-15" dirty="0"/>
              <a:t>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5" dirty="0"/>
              <a:t>experiences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consta</a:t>
            </a:r>
            <a:r>
              <a:rPr spc="-10" dirty="0"/>
              <a:t>nt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fie</a:t>
            </a:r>
            <a:r>
              <a:rPr spc="-5" dirty="0"/>
              <a:t>l</a:t>
            </a:r>
            <a:r>
              <a:rPr spc="-15" dirty="0"/>
              <a:t>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ampl</a:t>
            </a:r>
            <a:r>
              <a:rPr spc="5" dirty="0"/>
              <a:t>i</a:t>
            </a:r>
            <a:r>
              <a:rPr spc="-15" dirty="0"/>
              <a:t>tu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w</a:t>
            </a:r>
            <a:r>
              <a:rPr spc="-20" dirty="0"/>
              <a:t>h</a:t>
            </a:r>
            <a:r>
              <a:rPr spc="-10" dirty="0"/>
              <a:t>i</a:t>
            </a:r>
            <a:r>
              <a:rPr dirty="0"/>
              <a:t>l</a:t>
            </a:r>
            <a:r>
              <a:rPr spc="-15"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ns</a:t>
            </a:r>
            <a:r>
              <a:rPr spc="-10" dirty="0"/>
              <a:t>i</a:t>
            </a:r>
            <a:r>
              <a:rPr spc="-20" dirty="0"/>
              <a:t>d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0" dirty="0"/>
              <a:t>beam.</a:t>
            </a:r>
          </a:p>
          <a:p>
            <a:pPr marL="46228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462915" algn="l"/>
                <a:tab pos="2212340" algn="l"/>
                <a:tab pos="3036570" algn="l"/>
                <a:tab pos="4699000" algn="l"/>
                <a:tab pos="6361430" algn="l"/>
                <a:tab pos="7726680" algn="l"/>
                <a:tab pos="8368665" algn="l"/>
              </a:tabLst>
            </a:pPr>
            <a:r>
              <a:rPr spc="-15" dirty="0"/>
              <a:t>Interact</a:t>
            </a:r>
            <a:r>
              <a:rPr spc="-5" dirty="0"/>
              <a:t>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time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30" dirty="0">
                <a:latin typeface="Cambria Math"/>
                <a:cs typeface="Cambria Math"/>
              </a:rPr>
              <a:t>𝑇</a:t>
            </a:r>
            <a:r>
              <a:rPr spc="225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55" dirty="0">
                <a:latin typeface="Cambria Math"/>
                <a:cs typeface="Cambria Math"/>
              </a:rPr>
              <a:t>𝑑</a:t>
            </a:r>
            <a:r>
              <a:rPr spc="-20" dirty="0">
                <a:latin typeface="Cambria Math"/>
                <a:cs typeface="Cambria Math"/>
              </a:rPr>
              <a:t>/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/>
              <a:t>effectively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/>
              <a:t>replaces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/>
              <a:t>t</a:t>
            </a:r>
            <a:r>
              <a:rPr sz="2800" spc="-20" dirty="0"/>
              <a:t>h</a:t>
            </a:r>
            <a:r>
              <a:rPr sz="2800" spc="-15" dirty="0"/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/>
              <a:t>ma</a:t>
            </a:r>
            <a:r>
              <a:rPr sz="2800" dirty="0"/>
              <a:t>t</a:t>
            </a:r>
            <a:r>
              <a:rPr sz="2800" spc="-25" dirty="0"/>
              <a:t>hem</a:t>
            </a:r>
            <a:r>
              <a:rPr sz="2800" spc="-5" dirty="0"/>
              <a:t>a</a:t>
            </a:r>
            <a:r>
              <a:rPr sz="2800" spc="-10" dirty="0"/>
              <a:t>tical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/>
              <a:t>w</a:t>
            </a:r>
            <a:r>
              <a:rPr sz="2800" spc="-5" dirty="0"/>
              <a:t>i</a:t>
            </a:r>
            <a:r>
              <a:rPr sz="2800" spc="-20" dirty="0"/>
              <a:t>ndow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/>
              <a:t>l</a:t>
            </a:r>
            <a:r>
              <a:rPr sz="2800" spc="-15" dirty="0"/>
              <a:t>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/>
              <a:t>i</a:t>
            </a:r>
            <a:r>
              <a:rPr sz="2800" spc="-15" dirty="0"/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/>
              <a:t>t</a:t>
            </a:r>
            <a:r>
              <a:rPr sz="2800" spc="-20" dirty="0"/>
              <a:t>h</a:t>
            </a:r>
            <a:r>
              <a:rPr sz="2800" spc="-15" dirty="0"/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/>
              <a:t>osc</a:t>
            </a:r>
            <a:r>
              <a:rPr sz="2800" dirty="0"/>
              <a:t>ill</a:t>
            </a:r>
            <a:r>
              <a:rPr sz="2800" spc="-15" dirty="0"/>
              <a:t>ator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mode</a:t>
            </a:r>
            <a:r>
              <a:rPr sz="2800" spc="-15" dirty="0"/>
              <a:t>l</a:t>
            </a:r>
            <a:r>
              <a:rPr sz="2800" dirty="0"/>
              <a:t>.</a:t>
            </a:r>
            <a:endParaRPr sz="2800">
              <a:latin typeface="Times New Roman"/>
              <a:cs typeface="Times New Roman"/>
            </a:endParaRP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Theref</a:t>
            </a:r>
            <a:r>
              <a:rPr spc="-5" dirty="0"/>
              <a:t>o</a:t>
            </a:r>
            <a:r>
              <a:rPr spc="-15" dirty="0"/>
              <a:t>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6342" y="5181933"/>
            <a:ext cx="89598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04" baseline="11904" dirty="0">
                <a:latin typeface="Cambria Math"/>
                <a:cs typeface="Cambria Math"/>
              </a:rPr>
              <a:t>𝛿</a:t>
            </a:r>
            <a:r>
              <a:rPr sz="4200" spc="-52" baseline="11904" dirty="0">
                <a:latin typeface="Cambria Math"/>
                <a:cs typeface="Cambria Math"/>
              </a:rPr>
              <a:t>𝜔</a:t>
            </a:r>
            <a:r>
              <a:rPr sz="2000" dirty="0">
                <a:latin typeface="Calibri"/>
                <a:cs typeface="Calibri"/>
              </a:rPr>
              <a:t>rect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8195" y="5181933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≃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1565" y="4896945"/>
            <a:ext cx="98044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.6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endParaRPr sz="4200" baseline="1984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0374" y="5421141"/>
            <a:ext cx="2317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4251" y="5369564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5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5227" y="4866644"/>
            <a:ext cx="2707005" cy="0"/>
          </a:xfrm>
          <a:custGeom>
            <a:avLst/>
            <a:gdLst/>
            <a:ahLst/>
            <a:cxnLst/>
            <a:rect l="l" t="t" r="r" b="b"/>
            <a:pathLst>
              <a:path w="2707004">
                <a:moveTo>
                  <a:pt x="0" y="0"/>
                </a:moveTo>
                <a:lnTo>
                  <a:pt x="270688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5227" y="5784031"/>
            <a:ext cx="2707005" cy="0"/>
          </a:xfrm>
          <a:custGeom>
            <a:avLst/>
            <a:gdLst/>
            <a:ahLst/>
            <a:cxnLst/>
            <a:rect l="l" t="t" r="r" b="b"/>
            <a:pathLst>
              <a:path w="2707004">
                <a:moveTo>
                  <a:pt x="0" y="0"/>
                </a:moveTo>
                <a:lnTo>
                  <a:pt x="270688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6657" y="4855153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307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0666" y="4855153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307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99407" y="5181925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62674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1: </a:t>
            </a:r>
            <a:r>
              <a:rPr spc="-25" dirty="0"/>
              <a:t>Trans</a:t>
            </a:r>
            <a:r>
              <a:rPr dirty="0"/>
              <a:t>i</a:t>
            </a:r>
            <a:r>
              <a:rPr spc="-10" dirty="0"/>
              <a:t>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40" dirty="0"/>
              <a:t>W</a:t>
            </a:r>
            <a:r>
              <a:rPr spc="-5" dirty="0"/>
              <a:t>h</a:t>
            </a:r>
            <a:r>
              <a:rPr spc="-15" dirty="0"/>
              <a:t>y It </a:t>
            </a:r>
            <a:r>
              <a:rPr spc="-20" dirty="0"/>
              <a:t>Matt</a:t>
            </a:r>
            <a:r>
              <a:rPr spc="-10" dirty="0"/>
              <a:t>e</a:t>
            </a:r>
            <a:r>
              <a:rPr spc="-20" dirty="0"/>
              <a:t>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4920" cy="392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715" indent="-228600" algn="just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ievable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lut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rtic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ckly,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endParaRPr sz="280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15"/>
              </a:spcBef>
            </a:pP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shor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taneo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spc="165" baseline="-16666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000"/>
              </a:lnSpc>
              <a:spcBef>
                <a:spcPts val="122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short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regime,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erta</a:t>
            </a:r>
            <a:r>
              <a:rPr sz="2800" spc="-20" dirty="0">
                <a:latin typeface="Calibri"/>
                <a:cs typeface="Calibri"/>
              </a:rPr>
              <a:t>int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ndow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2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uncerta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nty: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shorte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broad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5" y="968684"/>
            <a:ext cx="10380345" cy="430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sym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l: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rect </a:t>
            </a:r>
            <a:r>
              <a:rPr sz="3000" spc="-240" baseline="-16666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15" baseline="1984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ameter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m).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doub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lves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reduc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22" rIns="0" bIns="0" rtlCol="0">
            <a:spAutoFit/>
          </a:bodyPr>
          <a:lstStyle/>
          <a:p>
            <a:pPr marL="17843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9: </a:t>
            </a:r>
            <a:r>
              <a:rPr spc="-20" dirty="0"/>
              <a:t>Rea</a:t>
            </a:r>
            <a:r>
              <a:rPr dirty="0"/>
              <a:t>l</a:t>
            </a:r>
            <a:r>
              <a:rPr spc="-15" dirty="0"/>
              <a:t>istic</a:t>
            </a:r>
            <a:r>
              <a:rPr spc="-25" dirty="0"/>
              <a:t> </a:t>
            </a:r>
            <a:r>
              <a:rPr spc="-15" dirty="0"/>
              <a:t>Laser</a:t>
            </a:r>
            <a:r>
              <a:rPr spc="-5" dirty="0"/>
              <a:t> </a:t>
            </a:r>
            <a:r>
              <a:rPr spc="-20" dirty="0"/>
              <a:t>Beams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5" dirty="0"/>
              <a:t>Gaussian</a:t>
            </a:r>
            <a:r>
              <a:rPr spc="0" dirty="0"/>
              <a:t> </a:t>
            </a:r>
            <a:r>
              <a:rPr spc="-15" dirty="0"/>
              <a:t>Spatial</a:t>
            </a:r>
            <a:r>
              <a:rPr spc="-20" dirty="0"/>
              <a:t>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41734"/>
            <a:ext cx="3905250" cy="299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92430" indent="-228600">
              <a:lnSpc>
                <a:spcPct val="127099"/>
              </a:lnSpc>
              <a:buFont typeface="Symbol"/>
              <a:buChar char=""/>
              <a:tabLst>
                <a:tab pos="470534" algn="l"/>
                <a:tab pos="2557780" algn="l"/>
              </a:tabLst>
            </a:pPr>
            <a:r>
              <a:rPr sz="2800" spc="-25" dirty="0">
                <a:latin typeface="Calibri"/>
                <a:cs typeface="Calibri"/>
              </a:rPr>
              <a:t>Fundam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00</a:t>
            </a:r>
            <a:r>
              <a:rPr sz="3000" spc="2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rd</a:t>
            </a:r>
            <a:r>
              <a:rPr sz="2800" spc="-20" dirty="0">
                <a:latin typeface="Calibri"/>
                <a:cs typeface="Calibri"/>
              </a:rPr>
              <a:t>ina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ectric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tude:</a:t>
            </a:r>
            <a:endParaRPr sz="2800">
              <a:latin typeface="Calibri"/>
              <a:cs typeface="Calibri"/>
            </a:endParaRPr>
          </a:p>
          <a:p>
            <a:pPr marR="14604" algn="r">
              <a:lnSpc>
                <a:spcPct val="100000"/>
              </a:lnSpc>
              <a:spcBef>
                <a:spcPts val="2375"/>
              </a:spcBef>
            </a:pP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2794" y="1766819"/>
            <a:ext cx="6702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1080" algn="l"/>
                <a:tab pos="2447925" algn="l"/>
                <a:tab pos="3475990" algn="l"/>
                <a:tab pos="3960495" algn="l"/>
                <a:tab pos="5430520" algn="l"/>
                <a:tab pos="5875020" algn="l"/>
              </a:tabLst>
            </a:pP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2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ensity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va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Ga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5" dirty="0">
                <a:latin typeface="Calibri"/>
                <a:cs typeface="Calibri"/>
              </a:rPr>
              <a:t>ian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radi</a:t>
            </a:r>
            <a:r>
              <a:rPr sz="2800" spc="-10" dirty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8175" y="3584261"/>
            <a:ext cx="342265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 algn="ctr">
              <a:lnSpc>
                <a:spcPts val="1295"/>
              </a:lnSpc>
              <a:tabLst>
                <a:tab pos="553720" algn="l"/>
              </a:tabLst>
            </a:pPr>
            <a:r>
              <a:rPr sz="1650" spc="60" dirty="0">
                <a:latin typeface="Cambria Math"/>
                <a:cs typeface="Cambria Math"/>
              </a:rPr>
              <a:t>2	</a:t>
            </a:r>
            <a:r>
              <a:rPr sz="2475" spc="89" baseline="1683" dirty="0">
                <a:latin typeface="Cambria Math"/>
                <a:cs typeface="Cambria Math"/>
              </a:rPr>
              <a:t>2</a:t>
            </a:r>
            <a:endParaRPr sz="2475" baseline="1683">
              <a:latin typeface="Cambria Math"/>
              <a:cs typeface="Cambria Math"/>
            </a:endParaRPr>
          </a:p>
          <a:p>
            <a:pPr algn="ctr">
              <a:lnSpc>
                <a:spcPts val="2675"/>
              </a:lnSpc>
              <a:tabLst>
                <a:tab pos="482600" algn="l"/>
                <a:tab pos="156781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75" baseline="29166" dirty="0">
                <a:latin typeface="Cambria Math"/>
                <a:cs typeface="Cambria Math"/>
              </a:rPr>
              <a:t>−</a:t>
            </a:r>
            <a:r>
              <a:rPr sz="3000" spc="330" baseline="29166" dirty="0">
                <a:latin typeface="Cambria Math"/>
                <a:cs typeface="Cambria Math"/>
              </a:rPr>
              <a:t>𝑟</a:t>
            </a:r>
            <a:r>
              <a:rPr sz="3000" baseline="29166" dirty="0">
                <a:latin typeface="Cambria Math"/>
                <a:cs typeface="Cambria Math"/>
              </a:rPr>
              <a:t>	/</a:t>
            </a:r>
            <a:r>
              <a:rPr sz="3000" spc="232" baseline="29166" dirty="0">
                <a:latin typeface="Cambria Math"/>
                <a:cs typeface="Cambria Math"/>
              </a:rPr>
              <a:t>𝑤</a:t>
            </a:r>
            <a:r>
              <a:rPr sz="2475" spc="89" baseline="18518" dirty="0">
                <a:latin typeface="Cambria Math"/>
                <a:cs typeface="Cambria Math"/>
              </a:rPr>
              <a:t>0</a:t>
            </a:r>
            <a:r>
              <a:rPr sz="2475" baseline="18518" dirty="0">
                <a:latin typeface="Cambria Math"/>
                <a:cs typeface="Cambria Math"/>
              </a:rPr>
              <a:t> </a:t>
            </a:r>
            <a:r>
              <a:rPr sz="2475" spc="112" baseline="18518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5003617"/>
            <a:ext cx="7344409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30" dirty="0">
                <a:latin typeface="Cambria Math"/>
                <a:cs typeface="Cambria Math"/>
              </a:rPr>
              <a:t>𝑤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20" dirty="0">
                <a:latin typeface="Calibri"/>
                <a:cs typeface="Calibri"/>
              </a:rPr>
              <a:t>iu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(m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ich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47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20" dirty="0">
                <a:latin typeface="Cambria Math"/>
                <a:cs typeface="Cambria Math"/>
              </a:rPr>
              <a:t>𝑒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60000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899"/>
              </a:lnSpc>
              <a:buFont typeface="Symbol"/>
              <a:buChar char=""/>
              <a:tabLst>
                <a:tab pos="241935" algn="l"/>
                <a:tab pos="1398905" algn="l"/>
                <a:tab pos="2468880" algn="l"/>
                <a:tab pos="4112260" algn="l"/>
                <a:tab pos="6104890" algn="l"/>
                <a:tab pos="6579870" algn="l"/>
                <a:tab pos="7484109" algn="l"/>
                <a:tab pos="8766175" algn="l"/>
                <a:tab pos="9576435" algn="l"/>
                <a:tab pos="9970135" algn="l"/>
              </a:tabLst>
            </a:pPr>
            <a:r>
              <a:rPr sz="2800" spc="-20" dirty="0">
                <a:latin typeface="Calibri"/>
                <a:cs typeface="Calibri"/>
              </a:rPr>
              <a:t>Force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amp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tude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proport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𝛼𝐸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zabi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marR="1397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envel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nve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ope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</a:t>
            </a:r>
            <a:r>
              <a:rPr sz="2800" spc="-10" dirty="0">
                <a:latin typeface="Calibri"/>
                <a:cs typeface="Calibri"/>
              </a:rPr>
              <a:t>ns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ier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</a:t>
            </a:r>
            <a:r>
              <a:rPr sz="2800" spc="-20" dirty="0">
                <a:latin typeface="Calibri"/>
                <a:cs typeface="Calibri"/>
              </a:rPr>
              <a:t>nsf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rm.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aussian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shap</a:t>
            </a:r>
            <a:r>
              <a:rPr sz="2800" spc="-10" dirty="0">
                <a:latin typeface="Calibri"/>
                <a:cs typeface="Calibri"/>
              </a:rPr>
              <a:t>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9513" y="4338779"/>
            <a:ext cx="73152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976" dirty="0">
                <a:latin typeface="Cambria Math"/>
                <a:cs typeface="Cambria Math"/>
              </a:rPr>
              <a:t>𝐼</a:t>
            </a:r>
            <a:r>
              <a:rPr sz="2800" spc="-10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3439" y="4355543"/>
            <a:ext cx="18484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0" dirty="0">
                <a:latin typeface="Cambria Math"/>
                <a:cs typeface="Cambria Math"/>
              </a:rPr>
              <a:t>p</a:t>
            </a:r>
            <a:r>
              <a:rPr sz="2800" spc="-155" dirty="0">
                <a:latin typeface="Cambria Math"/>
                <a:cs typeface="Cambria Math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5278" y="4032990"/>
            <a:ext cx="208280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6402" y="4566772"/>
            <a:ext cx="86042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1984" dirty="0">
                <a:latin typeface="Cambria Math"/>
                <a:cs typeface="Cambria Math"/>
              </a:rPr>
              <a:t>2</a:t>
            </a:r>
            <a:r>
              <a:rPr sz="4200" spc="-209" baseline="-198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3000" spc="60" baseline="19444" dirty="0">
                <a:latin typeface="Cambria Math"/>
                <a:cs typeface="Cambria Math"/>
              </a:rPr>
              <a:t>2</a:t>
            </a:r>
            <a:endParaRPr sz="3000" baseline="19444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7967" y="4543175"/>
            <a:ext cx="2071370" cy="0"/>
          </a:xfrm>
          <a:custGeom>
            <a:avLst/>
            <a:gdLst/>
            <a:ahLst/>
            <a:cxnLst/>
            <a:rect l="l" t="t" r="r" b="b"/>
            <a:pathLst>
              <a:path w="2071370">
                <a:moveTo>
                  <a:pt x="0" y="0"/>
                </a:moveTo>
                <a:lnTo>
                  <a:pt x="20711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47920" y="4355536"/>
            <a:ext cx="234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5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3" y="12057"/>
            <a:ext cx="12158980" cy="682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635">
              <a:lnSpc>
                <a:spcPct val="100000"/>
              </a:lnSpc>
              <a:tabLst>
                <a:tab pos="2200275" algn="l"/>
                <a:tab pos="4008754" algn="l"/>
                <a:tab pos="6144895" algn="l"/>
                <a:tab pos="6645909" algn="l"/>
                <a:tab pos="8148320" algn="l"/>
                <a:tab pos="9171305" algn="l"/>
                <a:tab pos="1058227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Cros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show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𝑤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  <a:p>
            <a:pPr marL="889635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over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tempor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doma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4050">
              <a:latin typeface="Times New Roman"/>
              <a:cs typeface="Times New Roman"/>
            </a:endParaRPr>
          </a:p>
          <a:p>
            <a:pPr marL="88963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33" y="12057"/>
            <a:ext cx="12158710" cy="6828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10:</a:t>
            </a:r>
            <a:r>
              <a:rPr spc="-20" dirty="0"/>
              <a:t> Transi</a:t>
            </a:r>
            <a:r>
              <a:rPr spc="0" dirty="0"/>
              <a:t>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Lim</a:t>
            </a:r>
            <a:r>
              <a:rPr dirty="0"/>
              <a:t>i</a:t>
            </a:r>
            <a:r>
              <a:rPr spc="-20" dirty="0"/>
              <a:t>ted </a:t>
            </a:r>
            <a:r>
              <a:rPr spc="-30" dirty="0"/>
              <a:t>W</a:t>
            </a:r>
            <a:r>
              <a:rPr spc="-15" dirty="0"/>
              <a:t>idth</a:t>
            </a:r>
            <a:r>
              <a:rPr spc="-20" dirty="0"/>
              <a:t> </a:t>
            </a:r>
            <a:r>
              <a:rPr spc="5" dirty="0"/>
              <a:t>f</a:t>
            </a:r>
            <a:r>
              <a:rPr spc="-20" dirty="0"/>
              <a:t>or </a:t>
            </a:r>
            <a:r>
              <a:rPr spc="-25" dirty="0"/>
              <a:t>Gaussi</a:t>
            </a:r>
            <a:r>
              <a:rPr spc="-5" dirty="0"/>
              <a:t>a</a:t>
            </a:r>
            <a:r>
              <a:rPr spc="-15" dirty="0"/>
              <a:t>n Be</a:t>
            </a:r>
            <a:r>
              <a:rPr spc="-25" dirty="0"/>
              <a:t>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6487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WHM)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quenc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853" y="2660592"/>
            <a:ext cx="6000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5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6331" y="284823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619" y="2630302"/>
            <a:ext cx="689610" cy="0"/>
          </a:xfrm>
          <a:custGeom>
            <a:avLst/>
            <a:gdLst/>
            <a:ahLst/>
            <a:cxnLst/>
            <a:rect l="l" t="t" r="r" b="b"/>
            <a:pathLst>
              <a:path w="689609">
                <a:moveTo>
                  <a:pt x="0" y="0"/>
                </a:moveTo>
                <a:lnTo>
                  <a:pt x="6891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5140" y="284823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5050" y="2375604"/>
            <a:ext cx="4315460" cy="90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8105" algn="r">
              <a:lnSpc>
                <a:spcPts val="28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065"/>
              </a:lnSpc>
              <a:tabLst>
                <a:tab pos="495300" algn="l"/>
                <a:tab pos="1358265" algn="l"/>
                <a:tab pos="2616835" algn="l"/>
                <a:tab pos="3214370" algn="l"/>
                <a:tab pos="422973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" dirty="0">
                <a:latin typeface="Cambria Math"/>
                <a:cs typeface="Cambria Math"/>
              </a:rPr>
              <a:t>2	√2ln2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889000">
              <a:lnSpc>
                <a:spcPts val="2620"/>
              </a:lnSpc>
              <a:tabLst>
                <a:tab pos="3877310" algn="l"/>
              </a:tabLst>
            </a:pPr>
            <a:r>
              <a:rPr sz="2800" spc="-30" dirty="0">
                <a:latin typeface="Cambria Math"/>
                <a:cs typeface="Cambria Math"/>
              </a:rPr>
              <a:t>𝑤	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3627" y="2375604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0" y="3462593"/>
            <a:ext cx="53778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Conver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(Hz):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5614" y="4380308"/>
            <a:ext cx="10210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2315" algn="l"/>
              </a:tabLst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8719" y="4110179"/>
            <a:ext cx="6007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8635" y="4619576"/>
            <a:ext cx="4330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11424" y="4567559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12803" y="4094931"/>
            <a:ext cx="1535797" cy="64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8105" algn="r">
              <a:lnSpc>
                <a:spcPts val="2805"/>
              </a:lnSpc>
            </a:pPr>
            <a:r>
              <a:rPr sz="2800" u="heavy" spc="-10" dirty="0">
                <a:latin typeface="Cambria Math"/>
                <a:cs typeface="Cambria Math"/>
              </a:rPr>
              <a:t>|</a:t>
            </a:r>
            <a:r>
              <a:rPr sz="4200" u="heavy" spc="75" baseline="-1984" dirty="0">
                <a:latin typeface="Cambria Math"/>
                <a:cs typeface="Cambria Math"/>
              </a:rPr>
              <a:t>𝑣</a:t>
            </a:r>
            <a:r>
              <a:rPr sz="2800" u="heavy" spc="-10" dirty="0">
                <a:latin typeface="Cambria Math"/>
                <a:cs typeface="Cambria Math"/>
              </a:rPr>
              <a:t>|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ts val="2065"/>
              </a:lnSpc>
              <a:tabLst>
                <a:tab pos="492125" algn="l"/>
                <a:tab pos="1505585" algn="l"/>
              </a:tabLst>
            </a:pPr>
            <a:r>
              <a:rPr sz="2800" spc="-25" dirty="0">
                <a:latin typeface="Cambria Math"/>
                <a:cs typeface="Cambria Math"/>
              </a:rPr>
              <a:t>≈	0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lang="en-US" sz="2800" spc="-15" dirty="0">
                <a:latin typeface="Cambria Math"/>
                <a:cs typeface="Cambria Math"/>
              </a:rPr>
              <a:t>  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300" y="5182039"/>
            <a:ext cx="30289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Symbo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ons: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60000" cy="229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20" dirty="0">
                <a:latin typeface="Calibri"/>
                <a:cs typeface="Calibri"/>
              </a:rPr>
              <a:t>iu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(m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15" baseline="1984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  <a:tab pos="1205865" algn="l"/>
                <a:tab pos="2110105" algn="l"/>
                <a:tab pos="3239135" algn="l"/>
                <a:tab pos="3685540" algn="l"/>
                <a:tab pos="5508625" algn="l"/>
                <a:tab pos="5839460" algn="l"/>
                <a:tab pos="6524625" algn="l"/>
                <a:tab pos="7883525" algn="l"/>
                <a:tab pos="8851265" algn="l"/>
                <a:tab pos="9229090" algn="l"/>
                <a:tab pos="9783445" algn="l"/>
              </a:tabLst>
            </a:pP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relates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range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(to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ater):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2203" y="4026359"/>
            <a:ext cx="7816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2920" algn="l"/>
              </a:tabLst>
            </a:pPr>
            <a:r>
              <a:rPr sz="2800" spc="-30" dirty="0">
                <a:latin typeface="Cambria Math"/>
                <a:cs typeface="Cambria Math"/>
              </a:rPr>
              <a:t>𝑤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6040" y="3982163"/>
            <a:ext cx="2971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90" dirty="0">
                <a:latin typeface="Cambria Math"/>
                <a:cs typeface="Cambria Math"/>
              </a:rPr>
              <a:t>√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7574" y="3962400"/>
            <a:ext cx="4368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𝜆𝑅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8844" y="4267200"/>
            <a:ext cx="434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0263" y="43434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800" y="39624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79722" y="4026351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77724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7627" y="993770"/>
            <a:ext cx="25425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ort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0" dirty="0">
                <a:latin typeface="Calibri"/>
                <a:cs typeface="Calibri"/>
              </a:rPr>
              <a:t>ties: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8521" y="993770"/>
            <a:ext cx="1027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uce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7082" y="993770"/>
            <a:ext cx="8534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1644" y="993770"/>
            <a:ext cx="14738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5630" algn="l"/>
              </a:tabLst>
            </a:pP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either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6557" y="983810"/>
            <a:ext cx="243078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7660" algn="l"/>
                <a:tab pos="2106295" algn="l"/>
              </a:tabLst>
            </a:pPr>
            <a:r>
              <a:rPr sz="2800" spc="-15" dirty="0">
                <a:latin typeface="Calibri"/>
                <a:cs typeface="Calibri"/>
              </a:rPr>
              <a:t>enlarg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696" y="1509590"/>
            <a:ext cx="2341880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eri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30" baseline="1984" dirty="0">
                <a:latin typeface="Cambria Math"/>
                <a:cs typeface="Cambria Math"/>
              </a:rPr>
              <a:t>|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277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11: </a:t>
            </a:r>
            <a:r>
              <a:rPr spc="-25" dirty="0"/>
              <a:t>How</a:t>
            </a:r>
            <a:r>
              <a:rPr spc="-20" dirty="0"/>
              <a:t> To</a:t>
            </a:r>
            <a:r>
              <a:rPr spc="-15" dirty="0"/>
              <a:t> Re</a:t>
            </a:r>
            <a:r>
              <a:rPr spc="-20" dirty="0"/>
              <a:t>duce </a:t>
            </a:r>
            <a:r>
              <a:rPr spc="-25" dirty="0"/>
              <a:t>Trans</a:t>
            </a:r>
            <a:r>
              <a:rPr dirty="0"/>
              <a:t>it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507855" cy="3761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Strateg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Increa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ameter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𝑤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enses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-of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power.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Strateg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Reduce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30" baseline="1984" dirty="0">
                <a:latin typeface="Cambria Math"/>
                <a:cs typeface="Cambria Math"/>
              </a:rPr>
              <a:t>|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cry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buffe</a:t>
            </a:r>
            <a:r>
              <a:rPr sz="2800" spc="3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dramat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educt</a:t>
            </a:r>
            <a:r>
              <a:rPr sz="2800" spc="-20" dirty="0">
                <a:latin typeface="Calibri"/>
                <a:cs typeface="Calibri"/>
              </a:rPr>
              <a:t>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4920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762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Strateg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ties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supp</a:t>
            </a:r>
            <a:r>
              <a:rPr sz="2800" spc="-10" dirty="0">
                <a:latin typeface="Calibri"/>
                <a:cs typeface="Calibri"/>
              </a:rPr>
              <a:t>ort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verif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Vo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2,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4270"/>
              </a:lnSpc>
              <a:spcBef>
                <a:spcPts val="295"/>
              </a:spcBef>
              <a:tabLst>
                <a:tab pos="905510" algn="l"/>
                <a:tab pos="1362075" algn="l"/>
                <a:tab pos="2122170" algn="l"/>
                <a:tab pos="4442460" algn="l"/>
                <a:tab pos="6101080" algn="l"/>
                <a:tab pos="6980555" algn="l"/>
                <a:tab pos="8486775" algn="l"/>
                <a:tab pos="9462770" algn="l"/>
              </a:tabLst>
            </a:pPr>
            <a:r>
              <a:rPr sz="2800" spc="-15" dirty="0">
                <a:latin typeface="Calibri"/>
                <a:cs typeface="Calibri"/>
              </a:rPr>
              <a:t>2.3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2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9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15" dirty="0">
                <a:latin typeface="Calibri"/>
                <a:cs typeface="Calibri"/>
              </a:rPr>
              <a:t>2;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reco</a:t>
            </a:r>
            <a:r>
              <a:rPr sz="2800" spc="-5" dirty="0">
                <a:latin typeface="Calibri"/>
                <a:cs typeface="Calibri"/>
              </a:rPr>
              <a:t>rd-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both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methods.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" y="487689"/>
            <a:ext cx="11191240" cy="591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0" marR="402590">
              <a:lnSpc>
                <a:spcPct val="127099"/>
              </a:lnSpc>
              <a:tabLst>
                <a:tab pos="1805305" algn="l"/>
                <a:tab pos="3679190" algn="l"/>
                <a:tab pos="5388610" algn="l"/>
                <a:tab pos="7200265" algn="l"/>
                <a:tab pos="9395460" algn="l"/>
                <a:tab pos="9963150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4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chart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com</a:t>
            </a:r>
            <a:r>
              <a:rPr sz="2800" spc="-10" dirty="0">
                <a:latin typeface="Calibri"/>
                <a:cs typeface="Calibri"/>
              </a:rPr>
              <a:t>pari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manipu</a:t>
            </a:r>
            <a:r>
              <a:rPr sz="2800" spc="-10" dirty="0">
                <a:latin typeface="Calibri"/>
                <a:cs typeface="Calibri"/>
              </a:rPr>
              <a:t>lat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beam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velocity,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erimental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ps.]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4050">
              <a:latin typeface="Times New Roman"/>
              <a:cs typeface="Times New Roman"/>
            </a:endParaRPr>
          </a:p>
          <a:p>
            <a:pPr marL="42672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" y="533400"/>
            <a:ext cx="11190853" cy="590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9365" cy="10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Trans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me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bro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den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efore</a:t>
            </a:r>
            <a:r>
              <a:rPr sz="2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rep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natur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fet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im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mited)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broaden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nan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mechan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ver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0555" y="2639256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3259" y="2602870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90059" y="2415228"/>
            <a:ext cx="19088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" algn="l"/>
                <a:tab pos="1579245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5" dirty="0">
                <a:latin typeface="Cambria Math"/>
                <a:cs typeface="Cambria Math"/>
              </a:rPr>
              <a:t>=	≪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5711" y="2145480"/>
            <a:ext cx="2317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0399" y="2415228"/>
            <a:ext cx="50990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spc="179" baseline="-16666" dirty="0">
                <a:latin typeface="Calibri"/>
                <a:cs typeface="Calibri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1600" y="2837376"/>
            <a:ext cx="10384790" cy="219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899"/>
              </a:lnSpc>
              <a:tabLst>
                <a:tab pos="1075055" algn="l"/>
                <a:tab pos="1435735" algn="l"/>
                <a:tab pos="1755775" algn="l"/>
                <a:tab pos="3157220" algn="l"/>
                <a:tab pos="4116704" algn="l"/>
                <a:tab pos="5580380" algn="l"/>
                <a:tab pos="6316345" algn="l"/>
                <a:tab pos="6887845" algn="l"/>
                <a:tab pos="7207884" algn="l"/>
                <a:tab pos="8216265" algn="l"/>
                <a:tab pos="8654415" algn="l"/>
                <a:tab pos="9280525" algn="l"/>
              </a:tabLst>
            </a:pPr>
            <a:r>
              <a:rPr lang="en-US" sz="2800" spc="-1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here</a:t>
            </a:r>
            <a:endParaRPr lang="en-US" sz="2800" spc="-15" dirty="0">
              <a:latin typeface="Calibri"/>
              <a:cs typeface="Calibri"/>
            </a:endParaRPr>
          </a:p>
          <a:p>
            <a:pPr marL="12700" marR="5080">
              <a:lnSpc>
                <a:spcPct val="127899"/>
              </a:lnSpc>
              <a:tabLst>
                <a:tab pos="1075055" algn="l"/>
                <a:tab pos="1435735" algn="l"/>
                <a:tab pos="1755775" algn="l"/>
                <a:tab pos="3157220" algn="l"/>
                <a:tab pos="4116704" algn="l"/>
                <a:tab pos="5580380" algn="l"/>
                <a:tab pos="6316345" algn="l"/>
                <a:tab pos="6887845" algn="l"/>
                <a:tab pos="7207884" algn="l"/>
                <a:tab pos="8216265" algn="l"/>
                <a:tab pos="8654415" algn="l"/>
                <a:tab pos="9280525" algn="l"/>
              </a:tabLst>
            </a:pP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𝑑	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effective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lang="en-US" sz="2800" dirty="0">
                <a:latin typeface="Times New Roman"/>
                <a:cs typeface="Times New Roman"/>
              </a:rPr>
              <a:t>laser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meter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[m],</a:t>
            </a:r>
            <a:r>
              <a:rPr sz="2800" dirty="0">
                <a:latin typeface="Times New Roman"/>
                <a:cs typeface="Times New Roman"/>
              </a:rPr>
              <a:t>	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27899"/>
              </a:lnSpc>
              <a:tabLst>
                <a:tab pos="1075055" algn="l"/>
                <a:tab pos="1435735" algn="l"/>
                <a:tab pos="1755775" algn="l"/>
                <a:tab pos="3157220" algn="l"/>
                <a:tab pos="4116704" algn="l"/>
                <a:tab pos="5580380" algn="l"/>
                <a:tab pos="6316345" algn="l"/>
                <a:tab pos="6887845" algn="l"/>
                <a:tab pos="7207884" algn="l"/>
                <a:tab pos="8216265" algn="l"/>
                <a:tab pos="8654415" algn="l"/>
                <a:tab pos="9280525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perpend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[m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lang="en-US" sz="2800" spc="-20" dirty="0">
              <a:latin typeface="Calibri"/>
              <a:cs typeface="Calibri"/>
            </a:endParaRPr>
          </a:p>
          <a:p>
            <a:pPr marL="12700" marR="5080">
              <a:lnSpc>
                <a:spcPct val="127899"/>
              </a:lnSpc>
              <a:tabLst>
                <a:tab pos="1075055" algn="l"/>
                <a:tab pos="1435735" algn="l"/>
                <a:tab pos="1755775" algn="l"/>
                <a:tab pos="3157220" algn="l"/>
                <a:tab pos="4116704" algn="l"/>
                <a:tab pos="5580380" algn="l"/>
                <a:tab pos="6316345" algn="l"/>
                <a:tab pos="6887845" algn="l"/>
                <a:tab pos="7207884" algn="l"/>
                <a:tab pos="8216265" algn="l"/>
                <a:tab pos="8654415" algn="l"/>
                <a:tab pos="9280525" algn="l"/>
              </a:tabLst>
            </a:pPr>
            <a:r>
              <a:rPr lang="en-US" sz="2800" spc="-20" dirty="0">
                <a:latin typeface="Calibri"/>
                <a:cs typeface="Calibri"/>
              </a:rPr>
              <a:t>𝜏</a:t>
            </a:r>
            <a:r>
              <a:rPr lang="en-US" sz="2800" spc="-20" baseline="-25000" dirty="0" err="1">
                <a:latin typeface="Calibri"/>
                <a:cs typeface="Calibri"/>
              </a:rPr>
              <a:t>sp</a:t>
            </a:r>
            <a:r>
              <a:rPr lang="en-US" sz="2800" spc="-20" dirty="0">
                <a:latin typeface="Calibri"/>
                <a:cs typeface="Calibri"/>
              </a:rPr>
              <a:t>       = spontaneous lifetime</a:t>
            </a:r>
            <a:endParaRPr sz="2800" spc="-20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158DE-DE70-4FC8-3BA2-FCA1C75D70B1}"/>
              </a:ext>
            </a:extLst>
          </p:cNvPr>
          <p:cNvSpPr txBox="1"/>
          <p:nvPr/>
        </p:nvSpPr>
        <p:spPr>
          <a:xfrm>
            <a:off x="762000" y="5405632"/>
            <a:ext cx="9448800" cy="84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Understa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lang="en-US" sz="2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pre</a:t>
            </a:r>
            <a:r>
              <a:rPr lang="en-US" sz="20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cti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lang="en-US" sz="20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lang="en-US" sz="2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miti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lang="en-US" sz="2000" b="1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lang="en-US" sz="2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lang="en-US" sz="20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effect</a:t>
            </a:r>
            <a:r>
              <a:rPr lang="en-US" sz="20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essential</a:t>
            </a:r>
            <a:r>
              <a:rPr lang="en-US" sz="20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lang="en-US"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ig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en-US" sz="2000" b="1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prec</a:t>
            </a:r>
            <a:r>
              <a:rPr lang="en-US" sz="2000" b="1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2000" b="1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2000" b="1" spc="-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spec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ro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scopy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2000" b="1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frequ</a:t>
            </a:r>
            <a:r>
              <a:rPr lang="en-US" sz="20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nc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2000" b="1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stand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rds,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2000" b="1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lang="en-US"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5" dirty="0">
                <a:solidFill>
                  <a:srgbClr val="FF0000"/>
                </a:solidFill>
                <a:latin typeface="Calibri"/>
                <a:cs typeface="Calibri"/>
              </a:rPr>
              <a:t>Dopp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en-US" sz="2000" b="1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sz="2000" b="1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ree</a:t>
            </a:r>
            <a:r>
              <a:rPr lang="en-US"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5" dirty="0">
                <a:solidFill>
                  <a:srgbClr val="FF0000"/>
                </a:solidFill>
                <a:latin typeface="Calibri"/>
                <a:cs typeface="Calibri"/>
              </a:rPr>
              <a:t>techniq</a:t>
            </a: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ues</a:t>
            </a:r>
            <a:r>
              <a:rPr lang="en-US" sz="1800" b="1" spc="-20" dirty="0">
                <a:latin typeface="Calibri"/>
                <a:cs typeface="Calibri"/>
              </a:rPr>
              <a:t>.</a:t>
            </a:r>
            <a:endParaRPr lang="en-US" sz="1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619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12:</a:t>
            </a:r>
            <a:r>
              <a:rPr spc="-20" dirty="0"/>
              <a:t> Transi</a:t>
            </a:r>
            <a:r>
              <a:rPr dirty="0"/>
              <a:t>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 vs Na</a:t>
            </a:r>
            <a:r>
              <a:rPr spc="-5" dirty="0"/>
              <a:t>t</a:t>
            </a:r>
            <a:r>
              <a:rPr spc="-15" dirty="0"/>
              <a:t>ural</a:t>
            </a:r>
            <a:r>
              <a:rPr spc="-5" dirty="0"/>
              <a:t> </a:t>
            </a:r>
            <a:r>
              <a:rPr spc="-40" dirty="0"/>
              <a:t>W</a:t>
            </a:r>
            <a:r>
              <a:rPr dirty="0"/>
              <a:t>i</a:t>
            </a:r>
            <a:r>
              <a:rPr spc="-30" dirty="0"/>
              <a:t>d</a:t>
            </a:r>
            <a:r>
              <a:rPr spc="-15" dirty="0"/>
              <a:t>th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</a:p>
        </p:txBody>
      </p:sp>
      <p:sp>
        <p:nvSpPr>
          <p:cNvPr id="3" name="object 3"/>
          <p:cNvSpPr/>
          <p:nvPr/>
        </p:nvSpPr>
        <p:spPr>
          <a:xfrm>
            <a:off x="4827147" y="3802511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297" y="1661409"/>
            <a:ext cx="6307455" cy="312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4104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Example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3.6(a)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trogen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herma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ty:</a:t>
            </a:r>
            <a:endParaRPr sz="2800">
              <a:latin typeface="Calibri"/>
              <a:cs typeface="Calibri"/>
            </a:endParaRPr>
          </a:p>
          <a:p>
            <a:pPr marL="3696335">
              <a:lnSpc>
                <a:spcPct val="100000"/>
              </a:lnSpc>
              <a:spcBef>
                <a:spcPts val="1845"/>
              </a:spcBef>
              <a:tabLst>
                <a:tab pos="4117340" algn="l"/>
                <a:tab pos="4599940" algn="l"/>
              </a:tabLst>
            </a:pPr>
            <a:r>
              <a:rPr sz="2800" spc="-30" dirty="0">
                <a:latin typeface="Cambria Math"/>
                <a:cs typeface="Cambria Math"/>
              </a:rPr>
              <a:t>𝑣	</a:t>
            </a:r>
            <a:r>
              <a:rPr sz="2800" spc="-25" dirty="0">
                <a:latin typeface="Cambria Math"/>
                <a:cs typeface="Cambria Math"/>
              </a:rPr>
              <a:t>=	60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3240" y="5067625"/>
            <a:ext cx="272516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  <a:tab pos="984885" algn="l"/>
              </a:tabLst>
            </a:pPr>
            <a:r>
              <a:rPr sz="2800" spc="-30" dirty="0">
                <a:latin typeface="Cambria Math"/>
                <a:cs typeface="Cambria Math"/>
              </a:rPr>
              <a:t>𝑤	</a:t>
            </a: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0" dirty="0">
                <a:latin typeface="Cambria Math"/>
                <a:cs typeface="Cambria Math"/>
              </a:rPr>
              <a:t>0.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4131" y="5014821"/>
            <a:ext cx="26041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  <a:tab pos="2234565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368109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Hz):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5619" y="1862016"/>
            <a:ext cx="5156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5616" y="1591886"/>
            <a:ext cx="2900559" cy="62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6325">
              <a:lnSpc>
                <a:spcPts val="2745"/>
              </a:lnSpc>
              <a:tabLst>
                <a:tab pos="1590040" algn="l"/>
              </a:tabLst>
            </a:pPr>
            <a:r>
              <a:rPr sz="2800" spc="-10" dirty="0">
                <a:latin typeface="Cambria Math"/>
                <a:cs typeface="Cambria Math"/>
              </a:rPr>
              <a:t>	</a:t>
            </a:r>
            <a:r>
              <a:rPr sz="2800" u="heavy" spc="-25" dirty="0">
                <a:latin typeface="Cambria Math"/>
                <a:cs typeface="Cambria Math"/>
              </a:rPr>
              <a:t>600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ts val="2005"/>
              </a:lnSpc>
              <a:tabLst>
                <a:tab pos="490855" algn="l"/>
              </a:tabLst>
            </a:pPr>
            <a:r>
              <a:rPr sz="2800" spc="-25" dirty="0">
                <a:latin typeface="Cambria Math"/>
                <a:cs typeface="Cambria Math"/>
              </a:rPr>
              <a:t>≈	0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lang="en-US" sz="2800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4</a:t>
            </a:r>
            <a:endParaRPr sz="3000" baseline="23611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6175" y="1809211"/>
            <a:ext cx="44488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2050414" algn="l"/>
                <a:tab pos="2627630" algn="l"/>
                <a:tab pos="31115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5" dirty="0">
                <a:latin typeface="Cambria Math"/>
                <a:cs typeface="Cambria Math"/>
              </a:rPr>
              <a:t>2.4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MH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4" y="2665278"/>
            <a:ext cx="10384790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90" baseline="-16666" dirty="0">
                <a:latin typeface="Cambria Math"/>
                <a:cs typeface="Cambria Math"/>
              </a:rPr>
              <a:t>𝑛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7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kHz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transit-time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exceeds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natura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∼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24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619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13:</a:t>
            </a:r>
            <a:r>
              <a:rPr spc="-20" dirty="0"/>
              <a:t> Transi</a:t>
            </a:r>
            <a:r>
              <a:rPr dirty="0"/>
              <a:t>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 vs Na</a:t>
            </a:r>
            <a:r>
              <a:rPr spc="-5" dirty="0"/>
              <a:t>t</a:t>
            </a:r>
            <a:r>
              <a:rPr spc="-15" dirty="0"/>
              <a:t>ural</a:t>
            </a:r>
            <a:r>
              <a:rPr spc="-5" dirty="0"/>
              <a:t> </a:t>
            </a:r>
            <a:r>
              <a:rPr spc="-40" dirty="0"/>
              <a:t>W</a:t>
            </a:r>
            <a:r>
              <a:rPr dirty="0"/>
              <a:t>i</a:t>
            </a:r>
            <a:r>
              <a:rPr spc="-30" dirty="0"/>
              <a:t>d</a:t>
            </a:r>
            <a:r>
              <a:rPr spc="-15" dirty="0"/>
              <a:t>th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</a:p>
        </p:txBody>
      </p:sp>
      <p:sp>
        <p:nvSpPr>
          <p:cNvPr id="3" name="object 3"/>
          <p:cNvSpPr/>
          <p:nvPr/>
        </p:nvSpPr>
        <p:spPr>
          <a:xfrm>
            <a:off x="3436863" y="4438019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661409"/>
            <a:ext cx="7637145" cy="380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8540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Example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3.6(b)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standar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methane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(C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3000" spc="225" baseline="-16666" dirty="0">
                <a:latin typeface="Cambria Math"/>
                <a:cs typeface="Cambria Math"/>
              </a:rPr>
              <a:t>4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endParaRPr sz="2800">
              <a:latin typeface="Calibri"/>
              <a:cs typeface="Calibri"/>
            </a:endParaRPr>
          </a:p>
          <a:p>
            <a:pPr marL="2292350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9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𝜇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speed:</a:t>
            </a:r>
            <a:endParaRPr sz="2800">
              <a:latin typeface="Calibri"/>
              <a:cs typeface="Calibri"/>
            </a:endParaRPr>
          </a:p>
          <a:p>
            <a:pPr marL="2293620" algn="ctr">
              <a:lnSpc>
                <a:spcPct val="100000"/>
              </a:lnSpc>
              <a:spcBef>
                <a:spcPts val="1850"/>
              </a:spcBef>
              <a:tabLst>
                <a:tab pos="4514215" algn="l"/>
              </a:tabLst>
            </a:pPr>
            <a:r>
              <a:rPr sz="2800" spc="-30" dirty="0">
                <a:latin typeface="Cambria Math"/>
                <a:cs typeface="Cambria Math"/>
              </a:rPr>
              <a:t>𝑣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7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cm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70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t: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kH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1073840"/>
            <a:ext cx="503745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Requir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5671" y="99160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3667" y="127659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92986" y="958437"/>
            <a:ext cx="210883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2735" algn="l"/>
              </a:tabLst>
            </a:pPr>
            <a:r>
              <a:rPr sz="3000" spc="120" baseline="45833" dirty="0">
                <a:latin typeface="Cambria Math"/>
                <a:cs typeface="Cambria Math"/>
              </a:rPr>
              <a:t>𝑣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kHz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0977" y="1347057"/>
            <a:ext cx="23367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𝑤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62556" y="1869429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0888" y="2278258"/>
            <a:ext cx="988060" cy="0"/>
          </a:xfrm>
          <a:custGeom>
            <a:avLst/>
            <a:gdLst/>
            <a:ahLst/>
            <a:cxnLst/>
            <a:rect l="l" t="t" r="r" b="b"/>
            <a:pathLst>
              <a:path w="988060">
                <a:moveTo>
                  <a:pt x="0" y="0"/>
                </a:moveTo>
                <a:lnTo>
                  <a:pt x="9875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5671" y="2278258"/>
            <a:ext cx="1382395" cy="0"/>
          </a:xfrm>
          <a:custGeom>
            <a:avLst/>
            <a:gdLst/>
            <a:ahLst/>
            <a:cxnLst/>
            <a:rect l="l" t="t" r="r" b="b"/>
            <a:pathLst>
              <a:path w="1382395">
                <a:moveTo>
                  <a:pt x="0" y="0"/>
                </a:moveTo>
                <a:lnTo>
                  <a:pt x="13822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36483" y="2090616"/>
            <a:ext cx="63176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19350" algn="l"/>
                <a:tab pos="4851400" algn="l"/>
              </a:tabLst>
            </a:pP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0.4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9842" y="1820868"/>
            <a:ext cx="2190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𝑣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8186" y="2329883"/>
            <a:ext cx="13044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7711" y="1820868"/>
            <a:ext cx="6165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7</a:t>
            </a:r>
            <a:r>
              <a:rPr sz="2800" spc="-20" dirty="0">
                <a:latin typeface="Cambria Math"/>
                <a:cs typeface="Cambria Math"/>
              </a:rPr>
              <a:t>00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2994" y="2301463"/>
            <a:ext cx="139382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4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2959297"/>
            <a:ext cx="10386695" cy="16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4699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70534" algn="l"/>
                <a:tab pos="1849120" algn="l"/>
                <a:tab pos="3702685" algn="l"/>
                <a:tab pos="6704330" algn="l"/>
                <a:tab pos="7482205" algn="l"/>
                <a:tab pos="870902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ctical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frequen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1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-stand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cel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emplo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avities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ent.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408" y="415948"/>
            <a:ext cx="9615805" cy="615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ars: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vs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tr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var</a:t>
            </a:r>
            <a:r>
              <a:rPr sz="1200" spc="-15" dirty="0">
                <a:latin typeface="Calibri"/>
                <a:cs typeface="Calibri"/>
              </a:rPr>
              <a:t>yi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beam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ameter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20" dirty="0">
                <a:latin typeface="Calibri"/>
                <a:cs typeface="Calibri"/>
              </a:rPr>
              <a:t>H</a:t>
            </a:r>
            <a:r>
              <a:rPr sz="1275" spc="82" baseline="-16339" dirty="0">
                <a:latin typeface="Cambria Math"/>
                <a:cs typeface="Cambria Math"/>
              </a:rPr>
              <a:t>4</a:t>
            </a:r>
            <a:r>
              <a:rPr sz="1200" spc="-5" dirty="0">
                <a:latin typeface="Calibri"/>
                <a:cs typeface="Calibri"/>
              </a:rPr>
              <a:t>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7408" y="415948"/>
            <a:ext cx="9615796" cy="6151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14: </a:t>
            </a:r>
            <a:r>
              <a:rPr spc="-20" dirty="0"/>
              <a:t>Beyond</a:t>
            </a:r>
            <a:r>
              <a:rPr spc="-25" dirty="0"/>
              <a:t> P</a:t>
            </a:r>
            <a:r>
              <a:rPr dirty="0"/>
              <a:t>l</a:t>
            </a:r>
            <a:r>
              <a:rPr spc="-20" dirty="0"/>
              <a:t>ane</a:t>
            </a:r>
            <a:r>
              <a:rPr spc="5" dirty="0"/>
              <a:t> </a:t>
            </a:r>
            <a:r>
              <a:rPr spc="-25" dirty="0"/>
              <a:t>Waves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/>
              <a:t>Cu</a:t>
            </a:r>
            <a:r>
              <a:rPr spc="-10" dirty="0"/>
              <a:t>r</a:t>
            </a:r>
            <a:r>
              <a:rPr spc="-25" dirty="0"/>
              <a:t>ved</a:t>
            </a:r>
            <a:r>
              <a:rPr spc="-5" dirty="0"/>
              <a:t> </a:t>
            </a:r>
            <a:r>
              <a:rPr spc="-25" dirty="0"/>
              <a:t>Phase</a:t>
            </a:r>
            <a:r>
              <a:rPr spc="0" dirty="0"/>
              <a:t> </a:t>
            </a:r>
            <a:r>
              <a:rPr spc="-15" dirty="0"/>
              <a:t>Fronts in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21907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Focused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ams</a:t>
            </a:r>
            <a:endParaRPr sz="3400" dirty="0">
              <a:latin typeface="Calibri"/>
              <a:cs typeface="Calibri"/>
            </a:endParaRPr>
          </a:p>
          <a:p>
            <a:pPr marL="462280" marR="1143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Re</a:t>
            </a:r>
            <a:r>
              <a:rPr spc="-10" dirty="0"/>
              <a:t>a</a:t>
            </a:r>
            <a:r>
              <a:rPr dirty="0"/>
              <a:t>l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spc="-15" dirty="0"/>
              <a:t>Gaussian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20" dirty="0"/>
              <a:t>bea</a:t>
            </a:r>
            <a:r>
              <a:rPr spc="-15" dirty="0"/>
              <a:t>ms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spc="-20" dirty="0"/>
              <a:t>posses</a:t>
            </a:r>
            <a:r>
              <a:rPr spc="-15" dirty="0"/>
              <a:t>s</a:t>
            </a:r>
            <a:r>
              <a:rPr spc="260" dirty="0">
                <a:latin typeface="Times New Roman"/>
                <a:cs typeface="Times New Roman"/>
              </a:rPr>
              <a:t> </a:t>
            </a:r>
            <a:r>
              <a:rPr spc="-20" dirty="0"/>
              <a:t>spher</a:t>
            </a:r>
            <a:r>
              <a:rPr spc="-10" dirty="0"/>
              <a:t>ical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20" dirty="0"/>
              <a:t>phas</a:t>
            </a:r>
            <a:r>
              <a:rPr spc="-15" dirty="0"/>
              <a:t>e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10" dirty="0"/>
              <a:t>ro</a:t>
            </a:r>
            <a:r>
              <a:rPr spc="-20" dirty="0"/>
              <a:t>nt</a:t>
            </a:r>
            <a:r>
              <a:rPr spc="-15" dirty="0"/>
              <a:t>s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10" dirty="0"/>
              <a:t>r</a:t>
            </a:r>
            <a:r>
              <a:rPr spc="-5" dirty="0"/>
              <a:t>a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u</a:t>
            </a:r>
            <a:r>
              <a:rPr spc="-15" dirty="0"/>
              <a:t>s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20" dirty="0"/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curva</a:t>
            </a:r>
            <a:r>
              <a:rPr spc="-5" dirty="0"/>
              <a:t>t</a:t>
            </a:r>
            <a:r>
              <a:rPr spc="-20" dirty="0"/>
              <a:t>ur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45" dirty="0">
                <a:latin typeface="Cambria Math"/>
                <a:cs typeface="Cambria Math"/>
              </a:rPr>
              <a:t>𝑅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/>
              <a:t>.</a:t>
            </a:r>
            <a:endParaRPr sz="2800" dirty="0">
              <a:latin typeface="Cambria Math"/>
              <a:cs typeface="Cambria Math"/>
            </a:endParaRP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Atom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mo</a:t>
            </a:r>
            <a:r>
              <a:rPr spc="-5" dirty="0"/>
              <a:t>v</a:t>
            </a:r>
            <a:r>
              <a:rPr dirty="0"/>
              <a:t>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ra</a:t>
            </a:r>
            <a:r>
              <a:rPr spc="-20" dirty="0"/>
              <a:t>d</a:t>
            </a:r>
            <a:r>
              <a:rPr spc="-10" dirty="0"/>
              <a:t>ia</a:t>
            </a:r>
            <a:r>
              <a:rPr spc="-5" dirty="0"/>
              <a:t>l</a:t>
            </a:r>
            <a:r>
              <a:rPr dirty="0"/>
              <a:t>l</a:t>
            </a:r>
            <a:r>
              <a:rPr spc="-15" dirty="0"/>
              <a:t>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(a</a:t>
            </a:r>
            <a:r>
              <a:rPr spc="-10" dirty="0"/>
              <a:t>l</a:t>
            </a:r>
            <a:r>
              <a:rPr spc="-20" dirty="0"/>
              <a:t>on</a:t>
            </a:r>
            <a:r>
              <a:rPr spc="-15" dirty="0"/>
              <a:t>g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25" dirty="0">
                <a:latin typeface="Cambria Math"/>
                <a:cs typeface="Cambria Math"/>
              </a:rPr>
              <a:t>𝑟</a:t>
            </a:r>
            <a:r>
              <a:rPr spc="-10" dirty="0"/>
              <a:t>)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expe</a:t>
            </a:r>
            <a:r>
              <a:rPr spc="-25" dirty="0"/>
              <a:t>r</a:t>
            </a:r>
            <a:r>
              <a:rPr dirty="0"/>
              <a:t>i</a:t>
            </a:r>
            <a:r>
              <a:rPr spc="-15" dirty="0"/>
              <a:t>en</a:t>
            </a:r>
            <a:r>
              <a:rPr spc="-5" dirty="0"/>
              <a:t>c</a:t>
            </a:r>
            <a:r>
              <a:rPr spc="-15" dirty="0"/>
              <a:t>es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spat</a:t>
            </a:r>
            <a:r>
              <a:rPr spc="-10" dirty="0"/>
              <a:t>ia</a:t>
            </a:r>
            <a:r>
              <a:rPr dirty="0"/>
              <a:t>l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phas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variat</a:t>
            </a:r>
            <a:r>
              <a:rPr dirty="0"/>
              <a:t>i</a:t>
            </a:r>
            <a:r>
              <a:rPr spc="-20" dirty="0"/>
              <a:t>on.</a:t>
            </a: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Max</a:t>
            </a:r>
            <a:r>
              <a:rPr spc="-5" dirty="0"/>
              <a:t>i</a:t>
            </a:r>
            <a:r>
              <a:rPr spc="-20" dirty="0"/>
              <a:t>mum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20" dirty="0"/>
              <a:t>ong</a:t>
            </a:r>
            <a:r>
              <a:rPr dirty="0"/>
              <a:t>i</a:t>
            </a:r>
            <a:r>
              <a:rPr spc="-15" dirty="0"/>
              <a:t>tu</a:t>
            </a:r>
            <a:r>
              <a:rPr spc="-30" dirty="0"/>
              <a:t>d</a:t>
            </a:r>
            <a:r>
              <a:rPr dirty="0"/>
              <a:t>i</a:t>
            </a:r>
            <a:r>
              <a:rPr spc="-20" dirty="0"/>
              <a:t>na</a:t>
            </a:r>
            <a:r>
              <a:rPr spc="-10" dirty="0"/>
              <a:t>l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20" dirty="0"/>
              <a:t>phas</a:t>
            </a:r>
            <a:r>
              <a:rPr spc="-15" dirty="0"/>
              <a:t>e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spc="-20" dirty="0"/>
              <a:t>sh</a:t>
            </a:r>
            <a:r>
              <a:rPr spc="-10" dirty="0"/>
              <a:t>i</a:t>
            </a:r>
            <a:r>
              <a:rPr spc="-15" dirty="0"/>
              <a:t>f</a:t>
            </a:r>
            <a:r>
              <a:rPr spc="-10" dirty="0"/>
              <a:t>t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spc="-20" dirty="0"/>
              <a:t>bet</a:t>
            </a:r>
            <a:r>
              <a:rPr spc="-10" dirty="0"/>
              <a:t>w</a:t>
            </a:r>
            <a:r>
              <a:rPr spc="-15" dirty="0"/>
              <a:t>een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15" dirty="0"/>
              <a:t>cent</a:t>
            </a:r>
            <a:r>
              <a:rPr spc="-10" dirty="0"/>
              <a:t>er</a:t>
            </a:r>
            <a:r>
              <a:rPr spc="24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mbria Math"/>
                <a:cs typeface="Cambria Math"/>
              </a:rPr>
              <a:t>𝑟</a:t>
            </a:r>
            <a:r>
              <a:rPr spc="21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75" dirty="0">
                <a:latin typeface="Cambria Math"/>
                <a:cs typeface="Cambria Math"/>
              </a:rPr>
              <a:t> </a:t>
            </a:r>
            <a:r>
              <a:rPr spc="-20" dirty="0">
                <a:latin typeface="Cambria Math"/>
                <a:cs typeface="Cambria Math"/>
              </a:rPr>
              <a:t>0</a:t>
            </a:r>
            <a:r>
              <a:rPr spc="295" dirty="0">
                <a:latin typeface="Cambria Math"/>
                <a:cs typeface="Cambria Math"/>
              </a:rPr>
              <a:t> </a:t>
            </a:r>
            <a:r>
              <a:rPr spc="-15" dirty="0"/>
              <a:t>and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15" dirty="0"/>
              <a:t>ed</a:t>
            </a:r>
            <a:r>
              <a:rPr spc="-10" dirty="0"/>
              <a:t>g</a:t>
            </a:r>
            <a:r>
              <a:rPr spc="-15" dirty="0"/>
              <a:t>e</a:t>
            </a:r>
          </a:p>
          <a:p>
            <a:pPr marL="462280">
              <a:lnSpc>
                <a:spcPct val="100000"/>
              </a:lnSpc>
              <a:spcBef>
                <a:spcPts val="900"/>
              </a:spcBef>
            </a:pPr>
            <a:r>
              <a:rPr spc="-30" dirty="0">
                <a:latin typeface="Cambria Math"/>
                <a:cs typeface="Cambria Math"/>
              </a:rPr>
              <a:t>𝑟</a:t>
            </a:r>
            <a:r>
              <a:rPr spc="225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-405" dirty="0">
                <a:latin typeface="Cambria Math"/>
                <a:cs typeface="Cambria Math"/>
              </a:rPr>
              <a:t>𝑟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10" dirty="0"/>
              <a:t>: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2691" y="1186502"/>
            <a:ext cx="8578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3856" y="916754"/>
            <a:ext cx="690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2𝜋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6433" y="1425770"/>
            <a:ext cx="209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6556" y="1374129"/>
            <a:ext cx="675640" cy="0"/>
          </a:xfrm>
          <a:custGeom>
            <a:avLst/>
            <a:gdLst/>
            <a:ahLst/>
            <a:cxnLst/>
            <a:rect l="l" t="t" r="r" b="b"/>
            <a:pathLst>
              <a:path w="675640">
                <a:moveTo>
                  <a:pt x="0" y="0"/>
                </a:moveTo>
                <a:lnTo>
                  <a:pt x="6754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9242" y="1186502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1983936"/>
            <a:ext cx="4929505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nce.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Geometry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1860" y="3322270"/>
            <a:ext cx="5096510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18840" algn="l"/>
                <a:tab pos="4180840" algn="l"/>
                <a:tab pos="4914265" algn="l"/>
              </a:tabLst>
            </a:pP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45" dirty="0">
                <a:latin typeface="Cambria Math"/>
                <a:cs typeface="Cambria Math"/>
              </a:rPr>
              <a:t>𝑅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1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44" baseline="41666" dirty="0">
                <a:latin typeface="Cambria Math"/>
                <a:cs typeface="Cambria Math"/>
              </a:rPr>
              <a:t>𝑟</a:t>
            </a:r>
            <a:endParaRPr sz="4200" baseline="41666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9624" y="3269465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0543" y="3831287"/>
            <a:ext cx="508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93223" y="3779642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377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87315" y="3592011"/>
            <a:ext cx="155130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2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𝑅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0" y="4391083"/>
            <a:ext cx="1688464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Theref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7286" y="1322138"/>
            <a:ext cx="8591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9975" y="999585"/>
            <a:ext cx="62420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2675" y="1509765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4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69411" y="1561406"/>
            <a:ext cx="17595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0605" algn="l"/>
              </a:tabLst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1938" y="1322138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3606" y="999585"/>
            <a:ext cx="6851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00387" y="1509765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69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692" y="977889"/>
            <a:ext cx="2901950" cy="0"/>
          </a:xfrm>
          <a:custGeom>
            <a:avLst/>
            <a:gdLst/>
            <a:ahLst/>
            <a:cxnLst/>
            <a:rect l="l" t="t" r="r" b="b"/>
            <a:pathLst>
              <a:path w="2901950">
                <a:moveTo>
                  <a:pt x="0" y="0"/>
                </a:moveTo>
                <a:lnTo>
                  <a:pt x="29019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692" y="1924293"/>
            <a:ext cx="2901950" cy="0"/>
          </a:xfrm>
          <a:custGeom>
            <a:avLst/>
            <a:gdLst/>
            <a:ahLst/>
            <a:cxnLst/>
            <a:rect l="l" t="t" r="r" b="b"/>
            <a:pathLst>
              <a:path w="2901950">
                <a:moveTo>
                  <a:pt x="0" y="0"/>
                </a:moveTo>
                <a:lnTo>
                  <a:pt x="29019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9121" y="966460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4">
                <a:moveTo>
                  <a:pt x="0" y="0"/>
                </a:moveTo>
                <a:lnTo>
                  <a:pt x="0" y="969263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98202" y="966460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4">
                <a:moveTo>
                  <a:pt x="0" y="0"/>
                </a:moveTo>
                <a:lnTo>
                  <a:pt x="0" y="969263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96943" y="1322138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158" y="350529"/>
            <a:ext cx="9179560" cy="609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iagr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sp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avef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ith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center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re,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sho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Cambria Math"/>
                <a:cs typeface="Cambria Math"/>
              </a:rPr>
              <a:t>𝑅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Cambria Math"/>
                <a:cs typeface="Cambria Math"/>
              </a:rPr>
              <a:t>𝑟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Cambria Math"/>
                <a:cs typeface="Cambria Math"/>
              </a:rPr>
              <a:t>𝑥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ase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ift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regi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158" y="350529"/>
            <a:ext cx="9179566" cy="6099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753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15: Lin</a:t>
            </a:r>
            <a:r>
              <a:rPr spc="-10" dirty="0"/>
              <a:t>e</a:t>
            </a:r>
            <a:r>
              <a:rPr spc="-25" dirty="0"/>
              <a:t>width</a:t>
            </a:r>
            <a:r>
              <a:rPr spc="-5" dirty="0"/>
              <a:t> </a:t>
            </a:r>
            <a:r>
              <a:rPr spc="-25" dirty="0"/>
              <a:t>I</a:t>
            </a:r>
            <a:r>
              <a:rPr spc="-10" dirty="0"/>
              <a:t>n</a:t>
            </a:r>
            <a:r>
              <a:rPr spc="-20" dirty="0"/>
              <a:t>cluding</a:t>
            </a:r>
            <a:r>
              <a:rPr spc="15" dirty="0"/>
              <a:t> </a:t>
            </a:r>
            <a:r>
              <a:rPr spc="-30" dirty="0"/>
              <a:t>W</a:t>
            </a:r>
            <a:r>
              <a:rPr spc="-20" dirty="0"/>
              <a:t>av</a:t>
            </a:r>
            <a:r>
              <a:rPr spc="5" dirty="0"/>
              <a:t>e</a:t>
            </a:r>
            <a:r>
              <a:rPr spc="-15" dirty="0"/>
              <a:t>-Front </a:t>
            </a:r>
            <a:r>
              <a:rPr spc="-25" dirty="0"/>
              <a:t>Cu</a:t>
            </a:r>
            <a:r>
              <a:rPr spc="-5" dirty="0"/>
              <a:t>r</a:t>
            </a:r>
            <a:r>
              <a:rPr spc="-25" dirty="0"/>
              <a:t>vature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301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curvature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[1</a:t>
            </a:r>
            <a:r>
              <a:rPr sz="2800" spc="-25" dirty="0">
                <a:latin typeface="Calibri"/>
                <a:cs typeface="Calibri"/>
              </a:rPr>
              <a:t>0</a:t>
            </a:r>
            <a:r>
              <a:rPr sz="2800" spc="-10" dirty="0">
                <a:latin typeface="Calibri"/>
                <a:cs typeface="Calibri"/>
              </a:rPr>
              <a:t>5]: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1368" y="3499225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27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9212" y="3281050"/>
            <a:ext cx="688975" cy="0"/>
          </a:xfrm>
          <a:custGeom>
            <a:avLst/>
            <a:gdLst/>
            <a:ahLst/>
            <a:cxnLst/>
            <a:rect l="l" t="t" r="r" b="b"/>
            <a:pathLst>
              <a:path w="688975">
                <a:moveTo>
                  <a:pt x="0" y="0"/>
                </a:moveTo>
                <a:lnTo>
                  <a:pt x="6888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9309" y="3308547"/>
            <a:ext cx="374015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36089" algn="l"/>
              </a:tabLst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√2ln2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440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8662" y="3026352"/>
            <a:ext cx="7124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1984" dirty="0">
                <a:latin typeface="Cambria Math"/>
                <a:cs typeface="Cambria Math"/>
              </a:rPr>
              <a:t>2</a:t>
            </a:r>
            <a:r>
              <a:rPr sz="4200" spc="-209" baseline="-198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4402" y="3550870"/>
            <a:ext cx="2882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3946" y="2988780"/>
            <a:ext cx="73406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2818" y="3550863"/>
            <a:ext cx="50545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96628" y="3499225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8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07838" y="2908008"/>
            <a:ext cx="1014730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>
              <a:lnSpc>
                <a:spcPts val="218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3140"/>
              </a:lnSpc>
              <a:tabLst>
                <a:tab pos="377825" algn="l"/>
              </a:tabLst>
            </a:pPr>
            <a:r>
              <a:rPr sz="4200" spc="660" baseline="-20833" dirty="0">
                <a:latin typeface="Cambria Math"/>
                <a:cs typeface="Cambria Math"/>
              </a:rPr>
              <a:t>)	</a:t>
            </a:r>
            <a:r>
              <a:rPr sz="4200" spc="-97" baseline="-20833" dirty="0">
                <a:latin typeface="Cambria Math"/>
                <a:cs typeface="Cambria Math"/>
              </a:rPr>
              <a:t>]</a:t>
            </a:r>
            <a:r>
              <a:rPr sz="2000" spc="40" dirty="0">
                <a:latin typeface="Cambria Math"/>
                <a:cs typeface="Cambria Math"/>
              </a:rPr>
              <a:t>1</a:t>
            </a:r>
            <a:r>
              <a:rPr sz="2000" spc="-10" dirty="0">
                <a:latin typeface="Cambria Math"/>
                <a:cs typeface="Cambria Math"/>
              </a:rPr>
              <a:t>/</a:t>
            </a:r>
            <a:r>
              <a:rPr sz="2000" spc="150" dirty="0">
                <a:latin typeface="Cambria Math"/>
                <a:cs typeface="Cambria Math"/>
              </a:rPr>
              <a:t>2</a:t>
            </a:r>
            <a:r>
              <a:rPr sz="4200" spc="-15" baseline="-20833" dirty="0">
                <a:latin typeface="Cambria Math"/>
                <a:cs typeface="Cambria Math"/>
              </a:rPr>
              <a:t>.</a:t>
            </a:r>
            <a:endParaRPr sz="4200" baseline="-20833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0" y="4224586"/>
            <a:ext cx="57365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onent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7178" y="5142300"/>
            <a:ext cx="148882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37" baseline="-16666" dirty="0">
                <a:latin typeface="Cambria Math"/>
                <a:cs typeface="Cambria Math"/>
              </a:rPr>
              <a:t>𝑡</a:t>
            </a:r>
            <a:r>
              <a:rPr sz="3000" spc="330" baseline="-16666" dirty="0">
                <a:latin typeface="Cambria Math"/>
                <a:cs typeface="Cambria Math"/>
              </a:rPr>
              <a:t>𝑙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7799" y="4857313"/>
            <a:ext cx="7124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1984" dirty="0">
                <a:latin typeface="Cambria Math"/>
                <a:cs typeface="Cambria Math"/>
              </a:rPr>
              <a:t>2</a:t>
            </a:r>
            <a:r>
              <a:rPr sz="4200" spc="-209" baseline="-198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63539" y="5381510"/>
            <a:ext cx="2882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0503" y="5329940"/>
            <a:ext cx="685165" cy="0"/>
          </a:xfrm>
          <a:custGeom>
            <a:avLst/>
            <a:gdLst/>
            <a:ahLst/>
            <a:cxnLst/>
            <a:rect l="l" t="t" r="r" b="b"/>
            <a:pathLst>
              <a:path w="685164">
                <a:moveTo>
                  <a:pt x="0" y="0"/>
                </a:moveTo>
                <a:lnTo>
                  <a:pt x="68458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08591" y="5112008"/>
            <a:ext cx="688975" cy="0"/>
          </a:xfrm>
          <a:custGeom>
            <a:avLst/>
            <a:gdLst/>
            <a:ahLst/>
            <a:cxnLst/>
            <a:rect l="l" t="t" r="r" b="b"/>
            <a:pathLst>
              <a:path w="688975">
                <a:moveTo>
                  <a:pt x="0" y="0"/>
                </a:moveTo>
                <a:lnTo>
                  <a:pt x="6888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62730" y="5139253"/>
            <a:ext cx="1020444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√2ln</a:t>
            </a:r>
            <a:r>
              <a:rPr sz="2800" spc="-10" dirty="0">
                <a:latin typeface="Cambria Math"/>
                <a:cs typeface="Cambria Math"/>
              </a:rPr>
              <a:t>2.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5098" y="990563"/>
            <a:ext cx="973836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2: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Comput</a:t>
            </a:r>
            <a:r>
              <a:rPr sz="3400" b="1" u="heavy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 The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 T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rans</a:t>
            </a:r>
            <a:r>
              <a:rPr sz="3400" b="1" u="heavy" spc="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t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me</a:t>
            </a:r>
            <a:r>
              <a:rPr sz="3400" b="1" u="heavy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5" dirty="0">
                <a:solidFill>
                  <a:srgbClr val="0000FF"/>
                </a:solidFill>
                <a:latin typeface="Cambria Math"/>
                <a:cs typeface="Cambria Math"/>
              </a:rPr>
              <a:t>𝑻</a:t>
            </a:r>
            <a:r>
              <a:rPr sz="3400" spc="2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400" b="1" u="heavy" spc="-35" dirty="0">
                <a:solidFill>
                  <a:srgbClr val="0000FF"/>
                </a:solidFill>
                <a:latin typeface="Calibri"/>
                <a:cs typeface="Calibri"/>
              </a:rPr>
              <a:t>—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-b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-Step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85380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Assume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rica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mmetric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9" y="2418390"/>
            <a:ext cx="57880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741045" algn="l"/>
                <a:tab pos="2124075" algn="l"/>
                <a:tab pos="3059430" algn="l"/>
                <a:tab pos="421513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gnitude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0636" y="2418276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3012" y="2443476"/>
            <a:ext cx="33731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6985" algn="l"/>
              </a:tabLst>
            </a:pPr>
            <a:r>
              <a:rPr sz="2800" spc="-15" dirty="0">
                <a:latin typeface="Calibri"/>
                <a:cs typeface="Calibri"/>
              </a:rPr>
              <a:t>travels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approxi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60" y="2984496"/>
            <a:ext cx="4827270" cy="126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perpend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cul</a:t>
            </a:r>
            <a:r>
              <a:rPr sz="2800" spc="-10" dirty="0">
                <a:latin typeface="Calibri"/>
                <a:cs typeface="Calibri"/>
              </a:rPr>
              <a:t>arly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cr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150">
              <a:latin typeface="Times New Roman"/>
              <a:cs typeface="Times New Roman"/>
            </a:endParaRPr>
          </a:p>
          <a:p>
            <a:pPr marR="55244" algn="r">
              <a:lnSpc>
                <a:spcPct val="100000"/>
              </a:lnSpc>
              <a:tabLst>
                <a:tab pos="436880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3202" y="3595066"/>
            <a:ext cx="2317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8046" y="4088843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40723" y="4052447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0300" y="4723315"/>
            <a:ext cx="37680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its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heck: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71774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Intro</a:t>
            </a:r>
            <a:r>
              <a:rPr sz="2800" spc="-20" dirty="0">
                <a:latin typeface="Calibri"/>
                <a:cs typeface="Calibri"/>
              </a:rPr>
              <a:t>duc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imens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ameter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8601" y="2153100"/>
            <a:ext cx="5067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2171" y="2101474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4">
                <a:moveTo>
                  <a:pt x="0" y="0"/>
                </a:moveTo>
                <a:lnTo>
                  <a:pt x="7242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18303" y="1913832"/>
            <a:ext cx="17551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69414" algn="l"/>
              </a:tabLst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9468" y="1590898"/>
            <a:ext cx="7359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0492" y="3401690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4">
                <a:moveTo>
                  <a:pt x="0" y="0"/>
                </a:moveTo>
                <a:lnTo>
                  <a:pt x="381637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0492" y="3932051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4">
                <a:moveTo>
                  <a:pt x="0" y="0"/>
                </a:moveTo>
                <a:lnTo>
                  <a:pt x="381637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1921" y="3390269"/>
            <a:ext cx="0" cy="553720"/>
          </a:xfrm>
          <a:custGeom>
            <a:avLst/>
            <a:gdLst/>
            <a:ahLst/>
            <a:cxnLst/>
            <a:rect l="l" t="t" r="r" b="b"/>
            <a:pathLst>
              <a:path h="553720">
                <a:moveTo>
                  <a:pt x="0" y="0"/>
                </a:moveTo>
                <a:lnTo>
                  <a:pt x="0" y="553211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55402" y="3390269"/>
            <a:ext cx="0" cy="553720"/>
          </a:xfrm>
          <a:custGeom>
            <a:avLst/>
            <a:gdLst/>
            <a:ahLst/>
            <a:cxnLst/>
            <a:rect l="l" t="t" r="r" b="b"/>
            <a:pathLst>
              <a:path h="553720">
                <a:moveTo>
                  <a:pt x="0" y="0"/>
                </a:moveTo>
                <a:lnTo>
                  <a:pt x="0" y="553211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9" y="2715571"/>
            <a:ext cx="9280525" cy="256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Compac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orm:</a:t>
            </a:r>
            <a:endParaRPr sz="2800">
              <a:latin typeface="Calibri"/>
              <a:cs typeface="Calibri"/>
            </a:endParaRPr>
          </a:p>
          <a:p>
            <a:pPr marL="3332479">
              <a:lnSpc>
                <a:spcPct val="100000"/>
              </a:lnSpc>
              <a:spcBef>
                <a:spcPts val="2640"/>
              </a:spcBef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37" baseline="-16666" dirty="0">
                <a:latin typeface="Cambria Math"/>
                <a:cs typeface="Cambria Math"/>
              </a:rPr>
              <a:t>𝑡</a:t>
            </a:r>
            <a:r>
              <a:rPr sz="3000" spc="330" baseline="-16666" dirty="0">
                <a:latin typeface="Cambria Math"/>
                <a:cs typeface="Cambria Math"/>
              </a:rPr>
              <a:t>𝑙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33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(1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80" dirty="0">
                <a:latin typeface="Cambria Math"/>
                <a:cs typeface="Cambria Math"/>
              </a:rPr>
              <a:t>𝜙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75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spc="-15" baseline="29166" dirty="0">
                <a:latin typeface="Cambria Math"/>
                <a:cs typeface="Cambria Math"/>
              </a:rPr>
              <a:t>/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187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244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Curvat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drature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ignif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≳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0574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16:</a:t>
            </a:r>
            <a:r>
              <a:rPr spc="-20" dirty="0"/>
              <a:t> Condition</a:t>
            </a:r>
            <a:r>
              <a:rPr spc="15" dirty="0"/>
              <a:t> </a:t>
            </a:r>
            <a:r>
              <a:rPr spc="-20" dirty="0"/>
              <a:t>For</a:t>
            </a:r>
            <a:r>
              <a:rPr spc="-15" dirty="0"/>
              <a:t> N</a:t>
            </a:r>
            <a:r>
              <a:rPr spc="-25" dirty="0"/>
              <a:t>eg</a:t>
            </a:r>
            <a:r>
              <a:rPr spc="-5" dirty="0"/>
              <a:t>l</a:t>
            </a:r>
            <a:r>
              <a:rPr spc="-15" dirty="0"/>
              <a:t>igible</a:t>
            </a:r>
            <a:r>
              <a:rPr spc="-25" dirty="0"/>
              <a:t> Curv</a:t>
            </a:r>
            <a:r>
              <a:rPr spc="-10" dirty="0"/>
              <a:t>a</a:t>
            </a:r>
            <a:r>
              <a:rPr spc="-15" dirty="0"/>
              <a:t>ture</a:t>
            </a:r>
            <a:r>
              <a:rPr spc="-5" dirty="0"/>
              <a:t> </a:t>
            </a:r>
            <a:r>
              <a:rPr spc="-20" dirty="0"/>
              <a:t>Broadening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88047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Require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vari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over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2537" y="2688024"/>
            <a:ext cx="24866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66570" algn="l"/>
              </a:tabLst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3702" y="2365471"/>
            <a:ext cx="73406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2574" y="2927293"/>
            <a:ext cx="50545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6412" y="2875666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4">
                <a:moveTo>
                  <a:pt x="0" y="0"/>
                </a:moveTo>
                <a:lnTo>
                  <a:pt x="7242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3490025"/>
            <a:ext cx="20256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6903" y="4518992"/>
            <a:ext cx="6788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8236" y="4196058"/>
            <a:ext cx="4565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95" baseline="-20833" dirty="0">
                <a:latin typeface="Cambria Math"/>
                <a:cs typeface="Cambria Math"/>
              </a:rPr>
              <a:t>𝑤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6513" y="4758261"/>
            <a:ext cx="209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10939" y="470662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8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7312" y="4174367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09">
                <a:moveTo>
                  <a:pt x="0" y="0"/>
                </a:moveTo>
                <a:lnTo>
                  <a:pt x="136271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7312" y="5121152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09">
                <a:moveTo>
                  <a:pt x="0" y="0"/>
                </a:moveTo>
                <a:lnTo>
                  <a:pt x="136271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8742" y="4163007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5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8581" y="4163007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5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27322" y="4518985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300" y="5402960"/>
            <a:ext cx="23971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80181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Large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(f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vefronts)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s</a:t>
            </a:r>
            <a:r>
              <a:rPr sz="2800" spc="-15" dirty="0">
                <a:latin typeface="Calibri"/>
                <a:cs typeface="Calibri"/>
              </a:rPr>
              <a:t>mal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phase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9" y="1643817"/>
            <a:ext cx="7277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7636" y="1658942"/>
            <a:ext cx="917130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5205" algn="l"/>
                <a:tab pos="1616075" algn="l"/>
                <a:tab pos="3222625" algn="l"/>
                <a:tab pos="3988435" algn="l"/>
                <a:tab pos="5090160" algn="l"/>
                <a:tab pos="6131560" algn="l"/>
                <a:tab pos="7760970" algn="l"/>
              </a:tabLst>
            </a:pP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5" dirty="0">
                <a:latin typeface="Cambria Math"/>
                <a:cs typeface="Cambria Math"/>
              </a:rPr>
              <a:t>𝑅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Calibri"/>
                <a:cs typeface="Calibri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↑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curvature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6" y="2211828"/>
            <a:ext cx="10154920" cy="159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arl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strat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ign: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choose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ocus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ics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73672"/>
            <a:ext cx="9594215" cy="636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[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GE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2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QUIR</a:t>
            </a:r>
            <a:r>
              <a:rPr sz="1700" spc="-20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Pl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sh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w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𝛿</a:t>
            </a:r>
            <a:r>
              <a:rPr sz="2000" spc="45" dirty="0">
                <a:latin typeface="Cambria Math"/>
                <a:cs typeface="Cambria Math"/>
              </a:rPr>
              <a:t>𝜔</a:t>
            </a:r>
            <a:r>
              <a:rPr sz="2000" dirty="0">
                <a:latin typeface="Cambria Math"/>
                <a:cs typeface="Cambria Math"/>
              </a:rPr>
              <a:t>/</a:t>
            </a:r>
            <a:r>
              <a:rPr sz="2000" spc="60" dirty="0">
                <a:latin typeface="Cambria Math"/>
                <a:cs typeface="Cambria Math"/>
              </a:rPr>
              <a:t>𝛿</a:t>
            </a:r>
            <a:r>
              <a:rPr sz="2000" spc="-5" dirty="0">
                <a:latin typeface="Cambria Math"/>
                <a:cs typeface="Cambria Math"/>
              </a:rPr>
              <a:t>𝜔</a:t>
            </a:r>
            <a:r>
              <a:rPr sz="2175" spc="225" baseline="-15325" dirty="0">
                <a:latin typeface="Cambria Math"/>
                <a:cs typeface="Cambria Math"/>
              </a:rPr>
              <a:t>𝑡</a:t>
            </a:r>
            <a:r>
              <a:rPr sz="2175" spc="232" baseline="-15325" dirty="0">
                <a:latin typeface="Cambria Math"/>
                <a:cs typeface="Cambria Math"/>
              </a:rPr>
              <a:t>𝑙</a:t>
            </a:r>
            <a:r>
              <a:rPr sz="2175" baseline="-15325" dirty="0">
                <a:latin typeface="Cambria Math"/>
                <a:cs typeface="Cambria Math"/>
              </a:rPr>
              <a:t> </a:t>
            </a:r>
            <a:r>
              <a:rPr sz="2175" spc="-179" baseline="-15325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ve</a:t>
            </a:r>
            <a:r>
              <a:rPr sz="1700" spc="-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𝛥</a:t>
            </a:r>
            <a:r>
              <a:rPr sz="2000" dirty="0">
                <a:latin typeface="Cambria Math"/>
                <a:cs typeface="Cambria Math"/>
              </a:rPr>
              <a:t>𝜙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w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th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h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es</a:t>
            </a:r>
            <a:r>
              <a:rPr sz="1700" dirty="0">
                <a:latin typeface="Calibri"/>
                <a:cs typeface="Calibri"/>
              </a:rPr>
              <a:t>h</a:t>
            </a:r>
            <a:r>
              <a:rPr sz="1700" spc="-5" dirty="0">
                <a:latin typeface="Calibri"/>
                <a:cs typeface="Calibri"/>
              </a:rPr>
              <a:t>ol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5" dirty="0">
                <a:latin typeface="Calibri"/>
                <a:cs typeface="Calibri"/>
              </a:rPr>
              <a:t>.]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5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73672"/>
            <a:ext cx="9594219" cy="6361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17: </a:t>
            </a:r>
            <a:r>
              <a:rPr spc="-25" dirty="0"/>
              <a:t>Nu</a:t>
            </a:r>
            <a:r>
              <a:rPr spc="-45" dirty="0"/>
              <a:t>m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15" dirty="0"/>
              <a:t>ical</a:t>
            </a:r>
            <a:r>
              <a:rPr spc="-20" dirty="0"/>
              <a:t> Ex</a:t>
            </a:r>
            <a:r>
              <a:rPr spc="-15" dirty="0"/>
              <a:t>a</a:t>
            </a:r>
            <a:r>
              <a:rPr spc="-25" dirty="0"/>
              <a:t>mple</a:t>
            </a:r>
            <a:r>
              <a:rPr dirty="0"/>
              <a:t> </a:t>
            </a:r>
            <a:r>
              <a:rPr spc="-15" dirty="0"/>
              <a:t>3.7</a:t>
            </a:r>
            <a:r>
              <a:rPr spc="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/>
              <a:t>Qua</a:t>
            </a:r>
            <a:r>
              <a:rPr spc="-10" dirty="0"/>
              <a:t>n</a:t>
            </a:r>
            <a:r>
              <a:rPr spc="-15" dirty="0"/>
              <a:t>tify</a:t>
            </a:r>
            <a:r>
              <a:rPr spc="-5" dirty="0"/>
              <a:t>i</a:t>
            </a:r>
            <a:r>
              <a:rPr spc="-20" dirty="0"/>
              <a:t>ng Cur</a:t>
            </a:r>
            <a:r>
              <a:rPr spc="-15" dirty="0"/>
              <a:t>v</a:t>
            </a:r>
            <a:r>
              <a:rPr spc="-20" dirty="0"/>
              <a:t>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892165" cy="375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8135" algn="r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Ef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ects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Waveleng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R="22860" algn="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𝜇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20" dirty="0">
                <a:latin typeface="Calibri"/>
                <a:cs typeface="Calibri"/>
              </a:rPr>
              <a:t>ius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814"/>
              </a:spcBef>
            </a:pP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9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ired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58267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Comput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equired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urvatur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1111" y="1913832"/>
            <a:ext cx="15881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9370" algn="l"/>
              </a:tabLst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2444" y="1590898"/>
            <a:ext cx="4565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95" baseline="-20833" dirty="0">
                <a:latin typeface="Cambria Math"/>
                <a:cs typeface="Cambria Math"/>
              </a:rPr>
              <a:t>𝑤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0460" y="2153100"/>
            <a:ext cx="209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65141" y="210147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2276" y="1590898"/>
            <a:ext cx="208915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5" dirty="0">
                <a:latin typeface="Cambria Math"/>
                <a:cs typeface="Cambria Math"/>
              </a:rPr>
              <a:t>1.0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0877" y="2124679"/>
            <a:ext cx="163068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1.0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6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74963" y="2101474"/>
            <a:ext cx="207645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9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37407" y="1861027"/>
            <a:ext cx="475170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1035" algn="l"/>
                <a:tab pos="4231640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308" y="2677891"/>
            <a:ext cx="713994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277431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(fo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strong)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87780" y="3849754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5539" y="3849754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58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43536" y="3662115"/>
            <a:ext cx="650303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07514" algn="l"/>
                <a:tab pos="5636260" algn="l"/>
              </a:tabLst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5081" y="3339562"/>
            <a:ext cx="4021454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25295" algn="l"/>
              </a:tabLst>
            </a:pP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8525" y="3901391"/>
            <a:ext cx="434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𝑅𝜆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02833" y="3872962"/>
            <a:ext cx="347726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3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02" baseline="23611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6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1700" y="4427699"/>
            <a:ext cx="841692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80" dirty="0">
                <a:latin typeface="Cambria Math"/>
                <a:cs typeface="Cambria Math"/>
              </a:rPr>
              <a:t>𝜙</a:t>
            </a:r>
            <a:r>
              <a:rPr sz="3000" spc="247" baseline="29166" dirty="0">
                <a:latin typeface="Cambria Math"/>
                <a:cs typeface="Cambria Math"/>
              </a:rPr>
              <a:t>2</a:t>
            </a:r>
            <a:r>
              <a:rPr sz="2800" spc="-75" dirty="0">
                <a:latin typeface="Cambria Math"/>
                <a:cs typeface="Cambria Math"/>
              </a:rPr>
              <a:t>)</a:t>
            </a:r>
            <a:r>
              <a:rPr sz="3000" spc="44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6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times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31005"/>
            <a:ext cx="1015809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2085975" algn="l"/>
                <a:tab pos="2678430" algn="l"/>
                <a:tab pos="4166235" algn="l"/>
                <a:tab pos="5153660" algn="l"/>
                <a:tab pos="6319520" algn="l"/>
                <a:tab pos="6731000" algn="l"/>
                <a:tab pos="7498080" algn="l"/>
                <a:tab pos="8552815" algn="l"/>
                <a:tab pos="9227820" algn="l"/>
                <a:tab pos="9834245" algn="l"/>
              </a:tabLst>
            </a:pPr>
            <a:r>
              <a:rPr sz="2800" spc="-20" dirty="0">
                <a:latin typeface="Calibri"/>
                <a:cs typeface="Calibri"/>
              </a:rPr>
              <a:t>Conc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wor</a:t>
            </a:r>
            <a:r>
              <a:rPr sz="2800" spc="-10" dirty="0">
                <a:latin typeface="Calibri"/>
                <a:cs typeface="Calibri"/>
              </a:rPr>
              <a:t>k,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ensure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reduce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𝑤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03812"/>
            <a:ext cx="8549640" cy="6231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co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Cambria Math"/>
                <a:cs typeface="Cambria Math"/>
              </a:rPr>
              <a:t>𝑅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𝛥</a:t>
            </a:r>
            <a:r>
              <a:rPr sz="1400" spc="25" dirty="0">
                <a:latin typeface="Cambria Math"/>
                <a:cs typeface="Cambria Math"/>
              </a:rPr>
              <a:t>𝜙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re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ment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ct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403812"/>
            <a:ext cx="8549639" cy="6230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778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18: </a:t>
            </a:r>
            <a:r>
              <a:rPr spc="-20" dirty="0"/>
              <a:t>Key Tak</a:t>
            </a:r>
            <a:r>
              <a:rPr spc="-10" dirty="0"/>
              <a:t>e</a:t>
            </a:r>
            <a:r>
              <a:rPr spc="-20" dirty="0"/>
              <a:t>aways &amp; Expe</a:t>
            </a:r>
            <a:r>
              <a:rPr spc="-10" dirty="0"/>
              <a:t>r</a:t>
            </a:r>
            <a:r>
              <a:rPr spc="-20" dirty="0"/>
              <a:t>imental </a:t>
            </a:r>
            <a:r>
              <a:rPr spc="-25" dirty="0"/>
              <a:t>Guid</a:t>
            </a:r>
            <a:r>
              <a:rPr spc="-10" dirty="0"/>
              <a:t>e</a:t>
            </a:r>
            <a:r>
              <a:rPr spc="-15" dirty="0"/>
              <a:t>lines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7990" rIns="0" bIns="0" rtlCol="0">
            <a:spAutoFit/>
          </a:bodyPr>
          <a:lstStyle/>
          <a:p>
            <a:pPr marL="462280" marR="5080" indent="-228600">
              <a:lnSpc>
                <a:spcPct val="127099"/>
              </a:lnSpc>
              <a:buFont typeface="Symbol"/>
              <a:buChar char=""/>
              <a:tabLst>
                <a:tab pos="462915" algn="l"/>
                <a:tab pos="7637780" algn="l"/>
              </a:tabLst>
            </a:pPr>
            <a:r>
              <a:rPr spc="-20" dirty="0"/>
              <a:t>Trans</a:t>
            </a:r>
            <a:r>
              <a:rPr spc="-10" dirty="0"/>
              <a:t>i</a:t>
            </a:r>
            <a:r>
              <a:rPr spc="-5" dirty="0"/>
              <a:t>t</a:t>
            </a:r>
            <a:r>
              <a:rPr spc="-15" dirty="0"/>
              <a:t>-</a:t>
            </a:r>
            <a:r>
              <a:rPr spc="-10" dirty="0"/>
              <a:t>t</a:t>
            </a:r>
            <a:r>
              <a:rPr spc="0" dirty="0"/>
              <a:t>i</a:t>
            </a:r>
            <a:r>
              <a:rPr spc="-20" dirty="0"/>
              <a:t>me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spc="-20" dirty="0"/>
              <a:t>broaden</a:t>
            </a:r>
            <a:r>
              <a:rPr spc="-5" dirty="0"/>
              <a:t>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spc="-20" dirty="0"/>
              <a:t>sc</a:t>
            </a:r>
            <a:r>
              <a:rPr spc="-10" dirty="0"/>
              <a:t>a</a:t>
            </a:r>
            <a:r>
              <a:rPr dirty="0"/>
              <a:t>l</a:t>
            </a:r>
            <a:r>
              <a:rPr spc="-15" dirty="0"/>
              <a:t>es</a:t>
            </a:r>
            <a:r>
              <a:rPr spc="29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5" dirty="0"/>
              <a:t>i</a:t>
            </a:r>
            <a:r>
              <a:rPr spc="-20" dirty="0"/>
              <a:t>near</a:t>
            </a:r>
            <a:r>
              <a:rPr spc="-5" dirty="0"/>
              <a:t>l</a:t>
            </a:r>
            <a:r>
              <a:rPr spc="-15" dirty="0"/>
              <a:t>y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/>
              <a:t>and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/>
              <a:t>i</a:t>
            </a:r>
            <a:r>
              <a:rPr sz="2800" spc="-20" dirty="0"/>
              <a:t>nvers</a:t>
            </a:r>
            <a:r>
              <a:rPr sz="2800" spc="-15" dirty="0"/>
              <a:t>e</a:t>
            </a:r>
            <a:r>
              <a:rPr sz="2800" spc="15" dirty="0"/>
              <a:t>l</a:t>
            </a:r>
            <a:r>
              <a:rPr sz="2800" spc="-15" dirty="0"/>
              <a:t>y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/>
              <a:t>with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/>
              <a:t>bea</a:t>
            </a:r>
            <a:r>
              <a:rPr sz="2800" spc="-25" dirty="0"/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/>
              <a:t>s</a:t>
            </a:r>
            <a:r>
              <a:rPr sz="2800" spc="-10" dirty="0"/>
              <a:t>ize: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/>
              <a:t>mit</a:t>
            </a:r>
            <a:r>
              <a:rPr sz="2800" spc="-5" dirty="0"/>
              <a:t>i</a:t>
            </a:r>
            <a:r>
              <a:rPr sz="2800" spc="-15" dirty="0"/>
              <a:t>gate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/>
              <a:t>b</a:t>
            </a:r>
            <a:r>
              <a:rPr sz="2800" spc="-15" dirty="0"/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/>
              <a:t>c</a:t>
            </a:r>
            <a:r>
              <a:rPr sz="2800" spc="-20" dirty="0"/>
              <a:t>oo</a:t>
            </a:r>
            <a:r>
              <a:rPr sz="2800" spc="-10" dirty="0"/>
              <a:t>l</a:t>
            </a:r>
            <a:r>
              <a:rPr sz="2800" dirty="0"/>
              <a:t>i</a:t>
            </a:r>
            <a:r>
              <a:rPr sz="2800" spc="-20" dirty="0"/>
              <a:t>n</a:t>
            </a:r>
            <a:r>
              <a:rPr sz="2800" spc="-15" dirty="0"/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/>
              <a:t>an</a:t>
            </a:r>
            <a:r>
              <a:rPr sz="2800" spc="-30" dirty="0"/>
              <a:t>d</a:t>
            </a:r>
            <a:r>
              <a:rPr sz="2800" spc="-20" dirty="0"/>
              <a:t>/</a:t>
            </a:r>
            <a:r>
              <a:rPr sz="2800" spc="-5" dirty="0"/>
              <a:t>o</a:t>
            </a:r>
            <a:r>
              <a:rPr sz="2800" spc="-10" dirty="0"/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be</a:t>
            </a:r>
            <a:r>
              <a:rPr sz="2800" spc="-5" dirty="0"/>
              <a:t>a</a:t>
            </a:r>
            <a:r>
              <a:rPr sz="2800" spc="-25" dirty="0"/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/>
              <a:t>expan</a:t>
            </a:r>
            <a:r>
              <a:rPr sz="2800" spc="-20" dirty="0"/>
              <a:t>s</a:t>
            </a:r>
            <a:r>
              <a:rPr sz="2800" spc="-10" dirty="0"/>
              <a:t>i</a:t>
            </a:r>
            <a:r>
              <a:rPr sz="2800" spc="-20" dirty="0"/>
              <a:t>on.</a:t>
            </a:r>
            <a:endParaRPr sz="2800">
              <a:latin typeface="Times New Roman"/>
              <a:cs typeface="Times New Roman"/>
            </a:endParaRPr>
          </a:p>
          <a:p>
            <a:pPr marL="462280" marR="10795" indent="-228600">
              <a:lnSpc>
                <a:spcPct val="127899"/>
              </a:lnSpc>
              <a:spcBef>
                <a:spcPts val="1030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Gaussian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25" dirty="0"/>
              <a:t>beam</a:t>
            </a:r>
            <a:r>
              <a:rPr spc="-15" dirty="0"/>
              <a:t>s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10" dirty="0"/>
              <a:t>gi</a:t>
            </a:r>
            <a:r>
              <a:rPr dirty="0"/>
              <a:t>v</a:t>
            </a:r>
            <a:r>
              <a:rPr spc="-15" dirty="0"/>
              <a:t>e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spc="-15" dirty="0"/>
              <a:t>Gaussi</a:t>
            </a:r>
            <a:r>
              <a:rPr dirty="0"/>
              <a:t>a</a:t>
            </a:r>
            <a:r>
              <a:rPr spc="-15" dirty="0"/>
              <a:t>n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5" dirty="0"/>
              <a:t>i</a:t>
            </a:r>
            <a:r>
              <a:rPr spc="-20" dirty="0"/>
              <a:t>n</a:t>
            </a:r>
            <a:r>
              <a:rPr spc="-15" dirty="0"/>
              <a:t>e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20" dirty="0"/>
              <a:t>sh</a:t>
            </a:r>
            <a:r>
              <a:rPr spc="-10" dirty="0"/>
              <a:t>a</a:t>
            </a:r>
            <a:r>
              <a:rPr spc="-20" dirty="0"/>
              <a:t>pes</a:t>
            </a:r>
            <a:r>
              <a:rPr spc="-10" dirty="0"/>
              <a:t>;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15" dirty="0"/>
              <a:t>rect</a:t>
            </a:r>
            <a:r>
              <a:rPr spc="-5" dirty="0"/>
              <a:t>a</a:t>
            </a:r>
            <a:r>
              <a:rPr spc="-20" dirty="0"/>
              <a:t>ngu</a:t>
            </a:r>
            <a:r>
              <a:rPr spc="-10" dirty="0"/>
              <a:t>lar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spc="-20" dirty="0"/>
              <a:t>be</a:t>
            </a:r>
            <a:r>
              <a:rPr spc="-5" dirty="0"/>
              <a:t>a</a:t>
            </a:r>
            <a:r>
              <a:rPr spc="-20" dirty="0"/>
              <a:t>ms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15" dirty="0"/>
              <a:t>give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s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0" dirty="0"/>
              <a:t>c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0" dirty="0"/>
              <a:t>prof</a:t>
            </a:r>
            <a:r>
              <a:rPr sz="2800" spc="-10" dirty="0"/>
              <a:t>i</a:t>
            </a:r>
            <a:r>
              <a:rPr sz="2800" dirty="0"/>
              <a:t>l</a:t>
            </a:r>
            <a:r>
              <a:rPr sz="2800" spc="-15" dirty="0"/>
              <a:t>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/>
              <a:t>cho</a:t>
            </a:r>
            <a:r>
              <a:rPr sz="2800" spc="-5" dirty="0"/>
              <a:t>o</a:t>
            </a:r>
            <a:r>
              <a:rPr sz="2800" spc="-20" dirty="0"/>
              <a:t>s</a:t>
            </a:r>
            <a:r>
              <a:rPr sz="2800" spc="-15" dirty="0"/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geome</a:t>
            </a:r>
            <a:r>
              <a:rPr sz="2800" dirty="0"/>
              <a:t>t</a:t>
            </a:r>
            <a:r>
              <a:rPr sz="2800" spc="-15" dirty="0"/>
              <a:t>ry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de</a:t>
            </a:r>
            <a:r>
              <a:rPr sz="2800" spc="-10" dirty="0"/>
              <a:t>l</a:t>
            </a:r>
            <a:r>
              <a:rPr sz="2800" spc="5" dirty="0"/>
              <a:t>i</a:t>
            </a:r>
            <a:r>
              <a:rPr sz="2800" spc="-20" dirty="0"/>
              <a:t>berate</a:t>
            </a:r>
            <a:r>
              <a:rPr sz="2800" dirty="0"/>
              <a:t>l</a:t>
            </a:r>
            <a:r>
              <a:rPr sz="2800" spc="-10" dirty="0"/>
              <a:t>y.</a:t>
            </a:r>
            <a:endParaRPr sz="2800">
              <a:latin typeface="Times New Roman"/>
              <a:cs typeface="Times New Roman"/>
            </a:endParaRP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  <a:tab pos="2316480" algn="l"/>
                <a:tab pos="3908425" algn="l"/>
                <a:tab pos="4610735" algn="l"/>
                <a:tab pos="6626859" algn="l"/>
                <a:tab pos="7905750" algn="l"/>
                <a:tab pos="9453880" algn="l"/>
              </a:tabLst>
            </a:pPr>
            <a:r>
              <a:rPr spc="-20" dirty="0"/>
              <a:t>Wave</a:t>
            </a:r>
            <a:r>
              <a:rPr spc="-5" dirty="0"/>
              <a:t>-</a:t>
            </a:r>
            <a:r>
              <a:rPr spc="-15" dirty="0"/>
              <a:t>fr</a:t>
            </a:r>
            <a:r>
              <a:rPr spc="-10" dirty="0"/>
              <a:t>o</a:t>
            </a:r>
            <a:r>
              <a:rPr spc="-20" dirty="0"/>
              <a:t>n</a:t>
            </a:r>
            <a:r>
              <a:rPr spc="-10" dirty="0"/>
              <a:t>t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curvature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15" dirty="0"/>
              <a:t>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su</a:t>
            </a:r>
            <a:r>
              <a:rPr spc="-30" dirty="0"/>
              <a:t>b</a:t>
            </a:r>
            <a:r>
              <a:rPr spc="-20" dirty="0"/>
              <a:t>sta</a:t>
            </a:r>
            <a:r>
              <a:rPr spc="-10" dirty="0"/>
              <a:t>ntia</a:t>
            </a:r>
            <a:r>
              <a:rPr dirty="0"/>
              <a:t>l</a:t>
            </a:r>
            <a:r>
              <a:rPr spc="5" dirty="0"/>
              <a:t>l</a:t>
            </a:r>
            <a:r>
              <a:rPr spc="-15" dirty="0"/>
              <a:t>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enlarge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li</a:t>
            </a:r>
            <a:r>
              <a:rPr spc="-25" dirty="0"/>
              <a:t>new</a:t>
            </a:r>
            <a:r>
              <a:rPr spc="-5" dirty="0"/>
              <a:t>i</a:t>
            </a:r>
            <a:r>
              <a:rPr spc="-20" dirty="0"/>
              <a:t>dt</a:t>
            </a:r>
            <a:r>
              <a:rPr spc="-15" dirty="0"/>
              <a:t>h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un</a:t>
            </a:r>
            <a:r>
              <a:rPr spc="-15" dirty="0"/>
              <a:t>less</a:t>
            </a:r>
          </a:p>
          <a:p>
            <a:pPr marL="462280">
              <a:lnSpc>
                <a:spcPct val="100000"/>
              </a:lnSpc>
              <a:spcBef>
                <a:spcPts val="950"/>
              </a:spcBef>
            </a:pPr>
            <a:r>
              <a:rPr spc="-30" dirty="0">
                <a:latin typeface="Cambria Math"/>
                <a:cs typeface="Cambria Math"/>
              </a:rPr>
              <a:t>𝑅</a:t>
            </a:r>
            <a:r>
              <a:rPr spc="24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≫</a:t>
            </a:r>
            <a:r>
              <a:rPr spc="165" dirty="0">
                <a:latin typeface="Cambria Math"/>
                <a:cs typeface="Cambria Math"/>
              </a:rPr>
              <a:t> </a:t>
            </a:r>
            <a:r>
              <a:rPr spc="130" dirty="0">
                <a:latin typeface="Cambria Math"/>
                <a:cs typeface="Cambria Math"/>
              </a:rPr>
              <a:t>𝑤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dirty="0"/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6" y="968684"/>
            <a:ext cx="10386060" cy="3388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stand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rds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(e.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.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3000" spc="60" baseline="-16666" dirty="0">
                <a:latin typeface="Cambria Math"/>
                <a:cs typeface="Cambria Math"/>
              </a:rPr>
              <a:t>4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3000" spc="-27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3.39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µm)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deman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m-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waist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ltr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-co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thin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natur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dths.</a:t>
            </a:r>
            <a:endParaRPr sz="2800">
              <a:latin typeface="Calibri"/>
              <a:cs typeface="Calibri"/>
            </a:endParaRPr>
          </a:p>
          <a:p>
            <a:pPr marL="469900" marR="10795" indent="-228600" algn="just">
              <a:lnSpc>
                <a:spcPct val="127200"/>
              </a:lnSpc>
              <a:spcBef>
                <a:spcPts val="106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Futur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ier: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trapp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enable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spc="165" baseline="-16666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elimi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transi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altogether.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0252" y="856610"/>
            <a:ext cx="309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6788" y="1327245"/>
            <a:ext cx="86042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7" baseline="-16865" dirty="0">
                <a:latin typeface="Calibri"/>
                <a:cs typeface="Calibri"/>
              </a:rPr>
              <a:t>m</a:t>
            </a:r>
            <a:r>
              <a:rPr sz="4200" spc="-7" baseline="-16865" dirty="0">
                <a:latin typeface="Calibri"/>
                <a:cs typeface="Calibri"/>
              </a:rPr>
              <a:t> </a:t>
            </a:r>
            <a:r>
              <a:rPr sz="4200" spc="-22" baseline="-16865" dirty="0">
                <a:latin typeface="Calibri"/>
                <a:cs typeface="Calibri"/>
              </a:rPr>
              <a:t>s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4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9481" y="1304025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70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3970" y="1116398"/>
            <a:ext cx="514731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1088390" algn="l"/>
                <a:tab pos="1840864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5" dirty="0">
                <a:latin typeface="Calibri"/>
                <a:cs typeface="Calibri"/>
              </a:rPr>
              <a:t>s	</a:t>
            </a:r>
            <a:r>
              <a:rPr sz="2800" spc="-25" dirty="0">
                <a:latin typeface="Cambria Math"/>
                <a:cs typeface="Cambria Math"/>
              </a:rPr>
              <a:t>→	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has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units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13" y="1918404"/>
            <a:ext cx="10159365" cy="1609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8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ctical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port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e: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herma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pop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typi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hundred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solidFill>
                  <a:srgbClr val="FF0000"/>
                </a:solidFill>
                <a:latin typeface="Cambria Math"/>
                <a:cs typeface="Cambria Math"/>
              </a:rPr>
              <a:t>|</a:t>
            </a:r>
            <a:r>
              <a:rPr sz="2800" spc="50" dirty="0">
                <a:solidFill>
                  <a:srgbClr val="FF0000"/>
                </a:solidFill>
                <a:latin typeface="Cambria Math"/>
                <a:cs typeface="Cambria Math"/>
              </a:rPr>
              <a:t>𝑣</a:t>
            </a:r>
            <a:r>
              <a:rPr sz="4200" spc="-15" baseline="1984" dirty="0">
                <a:solidFill>
                  <a:srgbClr val="FF0000"/>
                </a:solidFill>
                <a:latin typeface="Cambria Math"/>
                <a:cs typeface="Cambria Math"/>
              </a:rPr>
              <a:t>|</a:t>
            </a:r>
            <a:r>
              <a:rPr sz="4200" spc="52" baseline="1984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reach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800" spc="-20" dirty="0">
                <a:solidFill>
                  <a:srgbClr val="FF0000"/>
                </a:solidFill>
                <a:latin typeface="Cambria Math"/>
                <a:cs typeface="Cambria Math"/>
              </a:rPr>
              <a:t>0</a:t>
            </a:r>
            <a:r>
              <a:rPr sz="3000" spc="232" baseline="29166" dirty="0">
                <a:solidFill>
                  <a:srgbClr val="FF0000"/>
                </a:solidFill>
                <a:latin typeface="Cambria Math"/>
                <a:cs typeface="Cambria Math"/>
              </a:rPr>
              <a:t>6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800" spc="-20" dirty="0">
                <a:solidFill>
                  <a:srgbClr val="FF0000"/>
                </a:solidFill>
                <a:latin typeface="Cambria Math"/>
                <a:cs typeface="Cambria Math"/>
              </a:rPr>
              <a:t>0</a:t>
            </a:r>
            <a:r>
              <a:rPr sz="3000" spc="60" baseline="29166" dirty="0">
                <a:solidFill>
                  <a:srgbClr val="FF0000"/>
                </a:solidFill>
                <a:latin typeface="Cambria Math"/>
                <a:cs typeface="Cambria Math"/>
              </a:rPr>
              <a:t>8</a:t>
            </a:r>
            <a:r>
              <a:rPr sz="3000" spc="22" baseline="29166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spc="-60" baseline="29166" dirty="0">
                <a:solidFill>
                  <a:srgbClr val="FF0000"/>
                </a:solidFill>
                <a:latin typeface="Cambria Math"/>
                <a:cs typeface="Cambria Math"/>
              </a:rPr>
              <a:t>−</a:t>
            </a:r>
            <a:r>
              <a:rPr sz="3000" spc="195" baseline="29166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0313" y="3688145"/>
            <a:ext cx="17780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Theref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2866" y="3713231"/>
            <a:ext cx="80346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2040" algn="l"/>
                <a:tab pos="3772535" algn="l"/>
                <a:tab pos="5097780" algn="l"/>
                <a:tab pos="5974080" algn="l"/>
                <a:tab pos="7399655" algn="l"/>
              </a:tabLst>
            </a:pPr>
            <a:r>
              <a:rPr sz="2800" spc="-15" dirty="0">
                <a:latin typeface="Calibri"/>
                <a:cs typeface="Calibri"/>
              </a:rPr>
              <a:t>even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mil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metr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-sc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beam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0" dirty="0">
                <a:latin typeface="Calibri"/>
                <a:cs typeface="Calibri"/>
              </a:rPr>
              <a:t>b-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9" y="4254251"/>
            <a:ext cx="10380345" cy="10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>
              <a:lnSpc>
                <a:spcPct val="127200"/>
              </a:lnSpc>
              <a:tabLst>
                <a:tab pos="2488565" algn="l"/>
                <a:tab pos="4238625" algn="l"/>
                <a:tab pos="5293995" algn="l"/>
                <a:tab pos="6396990" algn="l"/>
                <a:tab pos="6859905" algn="l"/>
                <a:tab pos="8583930" algn="l"/>
                <a:tab pos="9638030" algn="l"/>
              </a:tabLst>
            </a:pPr>
            <a:r>
              <a:rPr sz="2800" spc="-15" dirty="0">
                <a:latin typeface="Calibri"/>
                <a:cs typeface="Calibri"/>
              </a:rPr>
              <a:t>microse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teract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order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magn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(µ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ms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978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3: </a:t>
            </a:r>
            <a:r>
              <a:rPr spc="-20" dirty="0"/>
              <a:t>Numeric</a:t>
            </a:r>
            <a:r>
              <a:rPr spc="-15" dirty="0"/>
              <a:t>al Illustration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/>
              <a:t>Example</a:t>
            </a:r>
            <a:r>
              <a:rPr spc="-5" dirty="0"/>
              <a:t> </a:t>
            </a:r>
            <a:r>
              <a:rPr spc="-20" dirty="0"/>
              <a:t>1 (Molecu</a:t>
            </a:r>
            <a:r>
              <a:rPr spc="-15" dirty="0"/>
              <a:t>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556885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am)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Given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mal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3028" y="3061666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9204" y="3023840"/>
            <a:ext cx="62395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  <a:tab pos="2048510" algn="l"/>
                <a:tab pos="3266440" algn="l"/>
                <a:tab pos="3749675" algn="l"/>
                <a:tab pos="5302885" algn="l"/>
              </a:tabLst>
            </a:pPr>
            <a:r>
              <a:rPr sz="2800" spc="-25" dirty="0">
                <a:latin typeface="Cambria Math"/>
                <a:cs typeface="Cambria Math"/>
              </a:rPr>
              <a:t>=	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cm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4" y="3722375"/>
            <a:ext cx="2947670" cy="1699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845"/>
              </a:spcBef>
            </a:pP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81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2450" y="4373831"/>
            <a:ext cx="172593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643" y="4321026"/>
            <a:ext cx="26041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  <a:tab pos="2234565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9859" y="1238318"/>
            <a:ext cx="7283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856" y="915765"/>
            <a:ext cx="20485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1330" algn="l"/>
              </a:tabLst>
            </a:pPr>
            <a:r>
              <a:rPr sz="2800" spc="-15" dirty="0">
                <a:latin typeface="Cambria Math"/>
                <a:cs typeface="Cambria Math"/>
              </a:rPr>
              <a:t>1.0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0356" y="1449166"/>
            <a:ext cx="241554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7180" algn="l"/>
              </a:tabLst>
            </a:pP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1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3043" y="1425946"/>
            <a:ext cx="2404110" cy="0"/>
          </a:xfrm>
          <a:custGeom>
            <a:avLst/>
            <a:gdLst/>
            <a:ahLst/>
            <a:cxnLst/>
            <a:rect l="l" t="t" r="r" b="b"/>
            <a:pathLst>
              <a:path w="2404110">
                <a:moveTo>
                  <a:pt x="0" y="0"/>
                </a:moveTo>
                <a:lnTo>
                  <a:pt x="24036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60495" y="1185513"/>
            <a:ext cx="23882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  <a:tab pos="2235835" algn="l"/>
              </a:tabLst>
            </a:pPr>
            <a:r>
              <a:rPr sz="2800" spc="-25" dirty="0">
                <a:latin typeface="Cambria Math"/>
                <a:cs typeface="Cambria Math"/>
              </a:rPr>
              <a:t>=	2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37848" y="1238318"/>
            <a:ext cx="1672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" dirty="0">
                <a:latin typeface="Cambria Math"/>
                <a:cs typeface="Cambria Math"/>
              </a:rPr>
              <a:t>2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𝜇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13" y="2040438"/>
            <a:ext cx="78289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spontane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rov</a:t>
            </a:r>
            <a:r>
              <a:rPr sz="2800" spc="-20" dirty="0">
                <a:latin typeface="Calibri"/>
                <a:cs typeface="Calibri"/>
              </a:rPr>
              <a:t>ibra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8007" y="2718504"/>
            <a:ext cx="42100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44" baseline="11904" dirty="0">
                <a:latin typeface="Cambria Math"/>
                <a:cs typeface="Cambria Math"/>
              </a:rPr>
              <a:t>𝜏</a:t>
            </a:r>
            <a:r>
              <a:rPr sz="2000" spc="-5" dirty="0">
                <a:latin typeface="Calibri"/>
                <a:cs typeface="Calibri"/>
              </a:rPr>
              <a:t>sp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5895" y="2718504"/>
            <a:ext cx="123444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sz="2800" spc="-20" dirty="0">
                <a:latin typeface="Cambria Math"/>
                <a:cs typeface="Cambria Math"/>
              </a:rPr>
              <a:t>∼	1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2623" y="2665700"/>
            <a:ext cx="158115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1356360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17" y="3395537"/>
            <a:ext cx="10158095" cy="10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32100"/>
              </a:lnSpc>
              <a:buFont typeface="Symbol"/>
              <a:buChar char=""/>
              <a:tabLst>
                <a:tab pos="241935" algn="l"/>
                <a:tab pos="1160145" algn="l"/>
                <a:tab pos="3182620" algn="l"/>
                <a:tab pos="3671570" algn="l"/>
                <a:tab pos="5548630" algn="l"/>
                <a:tab pos="7369809" algn="l"/>
                <a:tab pos="9068435" algn="l"/>
                <a:tab pos="9584690" algn="l"/>
              </a:tabLst>
            </a:pP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spc="179" baseline="-16666" dirty="0">
                <a:latin typeface="Calibri"/>
                <a:cs typeface="Calibri"/>
              </a:rPr>
              <a:t>p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transit-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me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broaden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nate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order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magn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de.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57193"/>
            <a:ext cx="9810750" cy="599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[</a:t>
            </a:r>
            <a:r>
              <a:rPr sz="1000" spc="-10" dirty="0">
                <a:latin typeface="Calibri"/>
                <a:cs typeface="Calibri"/>
              </a:rPr>
              <a:t>IM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QUIRE</a:t>
            </a:r>
            <a:r>
              <a:rPr sz="1000" spc="-1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Pro</a:t>
            </a:r>
            <a:r>
              <a:rPr sz="1000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ide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ch</a:t>
            </a:r>
            <a:r>
              <a:rPr sz="1000" spc="-15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atic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ho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mol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cu</a:t>
            </a:r>
            <a:r>
              <a:rPr sz="1000" spc="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ar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b</a:t>
            </a:r>
            <a:r>
              <a:rPr sz="1000" spc="-10" dirty="0">
                <a:latin typeface="Calibri"/>
                <a:cs typeface="Calibri"/>
              </a:rPr>
              <a:t>eam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cro</a:t>
            </a:r>
            <a:r>
              <a:rPr sz="1000" dirty="0">
                <a:latin typeface="Calibri"/>
                <a:cs typeface="Calibri"/>
              </a:rPr>
              <a:t>ss</a:t>
            </a:r>
            <a:r>
              <a:rPr sz="1000" spc="-5" dirty="0">
                <a:latin typeface="Calibri"/>
                <a:cs typeface="Calibri"/>
              </a:rPr>
              <a:t>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circular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la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beam;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lude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lab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diam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ter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Cambria Math"/>
                <a:cs typeface="Cambria Math"/>
              </a:rPr>
              <a:t>𝑑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oc</a:t>
            </a:r>
            <a:r>
              <a:rPr sz="1000" spc="-5" dirty="0">
                <a:latin typeface="Calibri"/>
                <a:cs typeface="Calibri"/>
              </a:rPr>
              <a:t>ity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ctor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385" dirty="0">
                <a:latin typeface="Cambria Math"/>
                <a:cs typeface="Cambria Math"/>
              </a:rPr>
              <a:t>𝑣</a:t>
            </a:r>
            <a:r>
              <a:rPr sz="1000" spc="30" dirty="0">
                <a:latin typeface="Cambria Math"/>
                <a:cs typeface="Cambria Math"/>
              </a:rPr>
              <a:t>⃗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path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length,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had</a:t>
            </a:r>
            <a:r>
              <a:rPr sz="1000" spc="-10" dirty="0">
                <a:latin typeface="Calibri"/>
                <a:cs typeface="Calibri"/>
              </a:rPr>
              <a:t>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interaction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gi</a:t>
            </a:r>
            <a:r>
              <a:rPr sz="1000" spc="-15" dirty="0">
                <a:latin typeface="Calibri"/>
                <a:cs typeface="Calibri"/>
              </a:rPr>
              <a:t>o</a:t>
            </a:r>
            <a:r>
              <a:rPr sz="1000" spc="-10" dirty="0">
                <a:latin typeface="Calibri"/>
                <a:cs typeface="Calibri"/>
              </a:rPr>
              <a:t>n.]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457193"/>
            <a:ext cx="9791699" cy="5993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016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4: </a:t>
            </a:r>
            <a:r>
              <a:rPr spc="-20" dirty="0"/>
              <a:t>Numeric</a:t>
            </a:r>
            <a:r>
              <a:rPr spc="-15" dirty="0"/>
              <a:t>al Illustration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/>
              <a:t>Example</a:t>
            </a:r>
            <a:r>
              <a:rPr spc="-5" dirty="0"/>
              <a:t> </a:t>
            </a:r>
            <a:r>
              <a:rPr spc="-15" dirty="0"/>
              <a:t>2 (Fast</a:t>
            </a:r>
            <a:r>
              <a:rPr spc="-25" dirty="0"/>
              <a:t> </a:t>
            </a:r>
            <a:r>
              <a:rPr spc="-5" dirty="0"/>
              <a:t>I</a:t>
            </a:r>
            <a:r>
              <a:rPr spc="-20"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2776977" y="3125602"/>
            <a:ext cx="204470" cy="0"/>
          </a:xfrm>
          <a:custGeom>
            <a:avLst/>
            <a:gdLst/>
            <a:ahLst/>
            <a:cxnLst/>
            <a:rect l="l" t="t" r="r" b="b"/>
            <a:pathLst>
              <a:path w="204469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661409"/>
            <a:ext cx="8295640" cy="246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385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am)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1633855" algn="ctr">
              <a:lnSpc>
                <a:spcPct val="100000"/>
              </a:lnSpc>
              <a:spcBef>
                <a:spcPts val="1835"/>
              </a:spcBef>
              <a:tabLst>
                <a:tab pos="2055495" algn="l"/>
                <a:tab pos="2538730" algn="l"/>
                <a:tab pos="4091940" algn="l"/>
                <a:tab pos="5309870" algn="l"/>
                <a:tab pos="5793105" algn="l"/>
                <a:tab pos="7346315" algn="l"/>
              </a:tabLst>
            </a:pPr>
            <a:r>
              <a:rPr sz="2800" spc="-30" dirty="0">
                <a:latin typeface="Cambria Math"/>
                <a:cs typeface="Cambria Math"/>
              </a:rPr>
              <a:t>𝑣	</a:t>
            </a: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5" dirty="0">
                <a:latin typeface="Cambria Math"/>
                <a:cs typeface="Cambria Math"/>
              </a:rPr>
              <a:t>3.0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8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cm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7728" y="4343400"/>
            <a:ext cx="26041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7040" algn="l"/>
                <a:tab pos="930275" algn="l"/>
              </a:tabLst>
            </a:pPr>
            <a:r>
              <a:rPr sz="2800" spc="-30" dirty="0">
                <a:latin typeface="Cambria Math"/>
                <a:cs typeface="Cambria Math"/>
              </a:rPr>
              <a:t>𝑑	</a:t>
            </a:r>
            <a:r>
              <a:rPr sz="2800" spc="-25" dirty="0">
                <a:latin typeface="Cambria Math"/>
                <a:cs typeface="Cambria Math"/>
              </a:rPr>
              <a:t>=	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643" y="4340831"/>
            <a:ext cx="26041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  <a:tab pos="2234565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17" y="5034211"/>
            <a:ext cx="20847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5140</TotalTime>
  <Words>2918</Words>
  <Application>Microsoft Office PowerPoint</Application>
  <PresentationFormat>Widescreen</PresentationFormat>
  <Paragraphs>521</Paragraphs>
  <Slides>49</Slides>
  <Notes>49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Calibri</vt:lpstr>
      <vt:lpstr>Cambria Math</vt:lpstr>
      <vt:lpstr>Symbol</vt:lpstr>
      <vt:lpstr>Times New Roman</vt:lpstr>
      <vt:lpstr>Office Theme</vt:lpstr>
      <vt:lpstr>PowerPoint Presentation</vt:lpstr>
      <vt:lpstr>Slide 1: Transit-Time Broadening — Why It Matters</vt:lpstr>
      <vt:lpstr>PowerPoint Presentation</vt:lpstr>
      <vt:lpstr>PowerPoint Presentation</vt:lpstr>
      <vt:lpstr>PowerPoint Presentation</vt:lpstr>
      <vt:lpstr>Slide 3: Numerical Illustration — Example 1 (Molecular</vt:lpstr>
      <vt:lpstr>PowerPoint Presentation</vt:lpstr>
      <vt:lpstr>PowerPoint Presentation</vt:lpstr>
      <vt:lpstr>Slide 4: Numerical Illustration — Example 2 (Fast Ion</vt:lpstr>
      <vt:lpstr>PowerPoint Presentation</vt:lpstr>
      <vt:lpstr>PowerPoint Presentation</vt:lpstr>
      <vt:lpstr>Slide 5: Finite-Duration Oscillator Model — Physical</vt:lpstr>
      <vt:lpstr>PowerPoint Presentation</vt:lpstr>
      <vt:lpstr>Slide 6: Fourier Transform — Step-by-Step Integration</vt:lpstr>
      <vt:lpstr>PowerPoint Presentation</vt:lpstr>
      <vt:lpstr>PowerPoint Presentation</vt:lpstr>
      <vt:lpstr>PowerPoint Presentation</vt:lpstr>
      <vt:lpstr>PowerPoint Presentation</vt:lpstr>
      <vt:lpstr>Slide 8: Connecting Model to a Rectangular Laser Beam</vt:lpstr>
      <vt:lpstr>PowerPoint Presentation</vt:lpstr>
      <vt:lpstr>Slide 9: Realistic Laser Beams — Gaussian Spatial Profile</vt:lpstr>
      <vt:lpstr>PowerPoint Presentation</vt:lpstr>
      <vt:lpstr>PowerPoint Presentation</vt:lpstr>
      <vt:lpstr>Slide 10: Transit-Time Limited Width for Gaussian Beam</vt:lpstr>
      <vt:lpstr>PowerPoint Presentation</vt:lpstr>
      <vt:lpstr>PowerPoint Presentation</vt:lpstr>
      <vt:lpstr>Slide 11: How To Reduce Transit-Time Broadening</vt:lpstr>
      <vt:lpstr>PowerPoint Presentation</vt:lpstr>
      <vt:lpstr>PowerPoint Presentation</vt:lpstr>
      <vt:lpstr>Slide 12: Transit-Time Broadening vs Natural Width —</vt:lpstr>
      <vt:lpstr>PowerPoint Presentation</vt:lpstr>
      <vt:lpstr>Slide 13: Transit-Time Broadening vs Natural Width —</vt:lpstr>
      <vt:lpstr>PowerPoint Presentation</vt:lpstr>
      <vt:lpstr>PowerPoint Presentation</vt:lpstr>
      <vt:lpstr>Slide 14: Beyond Plane Waves — Curved Phase Fronts in</vt:lpstr>
      <vt:lpstr>PowerPoint Presentation</vt:lpstr>
      <vt:lpstr>PowerPoint Presentation</vt:lpstr>
      <vt:lpstr>PowerPoint Presentation</vt:lpstr>
      <vt:lpstr>Slide 15: Linewidth Including Wave-Front Curvature</vt:lpstr>
      <vt:lpstr>PowerPoint Presentation</vt:lpstr>
      <vt:lpstr>Slide 16: Condition For Negligible Curvature Broadening</vt:lpstr>
      <vt:lpstr>PowerPoint Presentation</vt:lpstr>
      <vt:lpstr>PowerPoint Presentation</vt:lpstr>
      <vt:lpstr>Slide 17: Numerical Example 3.7 — Quantifying Curvature</vt:lpstr>
      <vt:lpstr>PowerPoint Presentation</vt:lpstr>
      <vt:lpstr>PowerPoint Presentation</vt:lpstr>
      <vt:lpstr>PowerPoint Presentation</vt:lpstr>
      <vt:lpstr>Slide 18: Key Takeaways &amp; Experimental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Muhammad Ashraf Gondal</cp:lastModifiedBy>
  <cp:revision>27</cp:revision>
  <dcterms:created xsi:type="dcterms:W3CDTF">2025-05-29T18:40:02Z</dcterms:created>
  <dcterms:modified xsi:type="dcterms:W3CDTF">2025-09-21T19:55:10Z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