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318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32" r:id="rId16"/>
    <p:sldId id="333" r:id="rId17"/>
    <p:sldId id="334" r:id="rId18"/>
    <p:sldId id="335" r:id="rId19"/>
    <p:sldId id="336" r:id="rId20"/>
    <p:sldId id="337" r:id="rId21"/>
    <p:sldId id="338" r:id="rId22"/>
    <p:sldId id="339" r:id="rId23"/>
    <p:sldId id="340" r:id="rId24"/>
    <p:sldId id="341" r:id="rId25"/>
    <p:sldId id="342" r:id="rId26"/>
    <p:sldId id="343" r:id="rId27"/>
    <p:sldId id="344" r:id="rId28"/>
    <p:sldId id="385" r:id="rId29"/>
    <p:sldId id="423" r:id="rId30"/>
    <p:sldId id="424" r:id="rId31"/>
    <p:sldId id="425" r:id="rId32"/>
  </p:sldIdLst>
  <p:sldSz cx="12192000" cy="6858000"/>
  <p:notesSz cx="12192000" cy="6858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ECE740-B941-4AD9-89E4-66121992B8B3}" v="2" dt="2025-09-08T17:49:13.53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530" autoAdjust="0"/>
    <p:restoredTop sz="94660"/>
  </p:normalViewPr>
  <p:slideViewPr>
    <p:cSldViewPr>
      <p:cViewPr varScale="1">
        <p:scale>
          <a:sx n="67" d="100"/>
          <a:sy n="67" d="100"/>
        </p:scale>
        <p:origin x="48" y="2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hammad Ashraf Gondal" userId="774cbc70-5d26-454a-b932-9f3b504957aa" providerId="ADAL" clId="{0D560D3A-E328-4B4C-93FA-A6BD627CE2F2}"/>
    <pc:docChg chg="addSld delSld modSld">
      <pc:chgData name="Muhammad Ashraf Gondal" userId="774cbc70-5d26-454a-b932-9f3b504957aa" providerId="ADAL" clId="{0D560D3A-E328-4B4C-93FA-A6BD627CE2F2}" dt="2025-08-18T13:11:35.844" v="2"/>
      <pc:docMkLst>
        <pc:docMk/>
      </pc:docMkLst>
      <pc:sldChg chg="add del">
        <pc:chgData name="Muhammad Ashraf Gondal" userId="774cbc70-5d26-454a-b932-9f3b504957aa" providerId="ADAL" clId="{0D560D3A-E328-4B4C-93FA-A6BD627CE2F2}" dt="2025-08-18T13:11:31.919" v="1" actId="47"/>
        <pc:sldMkLst>
          <pc:docMk/>
          <pc:sldMk cId="1685024958" sldId="344"/>
        </pc:sldMkLst>
      </pc:sldChg>
      <pc:sldChg chg="add">
        <pc:chgData name="Muhammad Ashraf Gondal" userId="774cbc70-5d26-454a-b932-9f3b504957aa" providerId="ADAL" clId="{0D560D3A-E328-4B4C-93FA-A6BD627CE2F2}" dt="2025-08-18T13:11:35.844" v="2"/>
        <pc:sldMkLst>
          <pc:docMk/>
          <pc:sldMk cId="3554717913" sldId="344"/>
        </pc:sldMkLst>
      </pc:sldChg>
      <pc:sldChg chg="add del">
        <pc:chgData name="Muhammad Ashraf Gondal" userId="774cbc70-5d26-454a-b932-9f3b504957aa" providerId="ADAL" clId="{0D560D3A-E328-4B4C-93FA-A6BD627CE2F2}" dt="2025-08-18T13:11:31.919" v="1" actId="47"/>
        <pc:sldMkLst>
          <pc:docMk/>
          <pc:sldMk cId="729451053" sldId="383"/>
        </pc:sldMkLst>
      </pc:sldChg>
      <pc:sldChg chg="add">
        <pc:chgData name="Muhammad Ashraf Gondal" userId="774cbc70-5d26-454a-b932-9f3b504957aa" providerId="ADAL" clId="{0D560D3A-E328-4B4C-93FA-A6BD627CE2F2}" dt="2025-08-18T13:11:35.844" v="2"/>
        <pc:sldMkLst>
          <pc:docMk/>
          <pc:sldMk cId="464760017" sldId="385"/>
        </pc:sldMkLst>
      </pc:sldChg>
      <pc:sldChg chg="add del">
        <pc:chgData name="Muhammad Ashraf Gondal" userId="774cbc70-5d26-454a-b932-9f3b504957aa" providerId="ADAL" clId="{0D560D3A-E328-4B4C-93FA-A6BD627CE2F2}" dt="2025-08-18T13:11:31.919" v="1" actId="47"/>
        <pc:sldMkLst>
          <pc:docMk/>
          <pc:sldMk cId="2331067386" sldId="416"/>
        </pc:sldMkLst>
      </pc:sldChg>
      <pc:sldChg chg="add del">
        <pc:chgData name="Muhammad Ashraf Gondal" userId="774cbc70-5d26-454a-b932-9f3b504957aa" providerId="ADAL" clId="{0D560D3A-E328-4B4C-93FA-A6BD627CE2F2}" dt="2025-08-18T13:11:31.919" v="1" actId="47"/>
        <pc:sldMkLst>
          <pc:docMk/>
          <pc:sldMk cId="3493654163" sldId="418"/>
        </pc:sldMkLst>
      </pc:sldChg>
      <pc:sldChg chg="add del">
        <pc:chgData name="Muhammad Ashraf Gondal" userId="774cbc70-5d26-454a-b932-9f3b504957aa" providerId="ADAL" clId="{0D560D3A-E328-4B4C-93FA-A6BD627CE2F2}" dt="2025-08-18T13:11:31.919" v="1" actId="47"/>
        <pc:sldMkLst>
          <pc:docMk/>
          <pc:sldMk cId="3117701204" sldId="419"/>
        </pc:sldMkLst>
      </pc:sldChg>
      <pc:sldChg chg="add del">
        <pc:chgData name="Muhammad Ashraf Gondal" userId="774cbc70-5d26-454a-b932-9f3b504957aa" providerId="ADAL" clId="{0D560D3A-E328-4B4C-93FA-A6BD627CE2F2}" dt="2025-08-18T13:11:31.919" v="1" actId="47"/>
        <pc:sldMkLst>
          <pc:docMk/>
          <pc:sldMk cId="3430536117" sldId="422"/>
        </pc:sldMkLst>
      </pc:sldChg>
      <pc:sldChg chg="add del">
        <pc:chgData name="Muhammad Ashraf Gondal" userId="774cbc70-5d26-454a-b932-9f3b504957aa" providerId="ADAL" clId="{0D560D3A-E328-4B4C-93FA-A6BD627CE2F2}" dt="2025-08-18T13:11:31.919" v="1" actId="47"/>
        <pc:sldMkLst>
          <pc:docMk/>
          <pc:sldMk cId="3766295350" sldId="423"/>
        </pc:sldMkLst>
      </pc:sldChg>
      <pc:sldChg chg="add">
        <pc:chgData name="Muhammad Ashraf Gondal" userId="774cbc70-5d26-454a-b932-9f3b504957aa" providerId="ADAL" clId="{0D560D3A-E328-4B4C-93FA-A6BD627CE2F2}" dt="2025-08-18T13:11:35.844" v="2"/>
        <pc:sldMkLst>
          <pc:docMk/>
          <pc:sldMk cId="3794196734" sldId="423"/>
        </pc:sldMkLst>
      </pc:sldChg>
      <pc:sldChg chg="add">
        <pc:chgData name="Muhammad Ashraf Gondal" userId="774cbc70-5d26-454a-b932-9f3b504957aa" providerId="ADAL" clId="{0D560D3A-E328-4B4C-93FA-A6BD627CE2F2}" dt="2025-08-18T13:11:35.844" v="2"/>
        <pc:sldMkLst>
          <pc:docMk/>
          <pc:sldMk cId="3045295488" sldId="424"/>
        </pc:sldMkLst>
      </pc:sldChg>
      <pc:sldChg chg="add">
        <pc:chgData name="Muhammad Ashraf Gondal" userId="774cbc70-5d26-454a-b932-9f3b504957aa" providerId="ADAL" clId="{0D560D3A-E328-4B4C-93FA-A6BD627CE2F2}" dt="2025-08-18T13:11:35.844" v="2"/>
        <pc:sldMkLst>
          <pc:docMk/>
          <pc:sldMk cId="3362402019" sldId="425"/>
        </pc:sldMkLst>
      </pc:sldChg>
    </pc:docChg>
  </pc:docChgLst>
  <pc:docChgLst>
    <pc:chgData name="Muhammad Ashraf Gondal" userId="774cbc70-5d26-454a-b932-9f3b504957aa" providerId="ADAL" clId="{CDECE740-B941-4AD9-89E4-66121992B8B3}"/>
    <pc:docChg chg="modSld">
      <pc:chgData name="Muhammad Ashraf Gondal" userId="774cbc70-5d26-454a-b932-9f3b504957aa" providerId="ADAL" clId="{CDECE740-B941-4AD9-89E4-66121992B8B3}" dt="2025-09-08T17:49:13.520" v="2" actId="20577"/>
      <pc:docMkLst>
        <pc:docMk/>
      </pc:docMkLst>
      <pc:sldChg chg="modSp mod">
        <pc:chgData name="Muhammad Ashraf Gondal" userId="774cbc70-5d26-454a-b932-9f3b504957aa" providerId="ADAL" clId="{CDECE740-B941-4AD9-89E4-66121992B8B3}" dt="2025-09-08T17:49:13.520" v="2" actId="20577"/>
        <pc:sldMkLst>
          <pc:docMk/>
          <pc:sldMk cId="1529263766" sldId="328"/>
        </pc:sldMkLst>
        <pc:spChg chg="mod">
          <ac:chgData name="Muhammad Ashraf Gondal" userId="774cbc70-5d26-454a-b932-9f3b504957aa" providerId="ADAL" clId="{CDECE740-B941-4AD9-89E4-66121992B8B3}" dt="2025-09-08T17:49:13.520" v="2" actId="20577"/>
          <ac:spMkLst>
            <pc:docMk/>
            <pc:sldMk cId="1529263766" sldId="328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1903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67077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513904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288696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153858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896315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601470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817937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893873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93912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218719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2970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025100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978586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49025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582190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20184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189961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526370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16617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128208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433200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03735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208880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13206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60656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01019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 u="heavy">
                <a:solidFill>
                  <a:schemeClr val="hlink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 u="heavy">
                <a:solidFill>
                  <a:schemeClr val="hlink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 u="heavy">
                <a:solidFill>
                  <a:schemeClr val="hlink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1700" y="933037"/>
            <a:ext cx="10388598" cy="4959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 u="heavy">
                <a:solidFill>
                  <a:schemeClr val="hlink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9319" y="1676329"/>
            <a:ext cx="10373361" cy="42360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MHZ2qllCP0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24349" y="2091568"/>
            <a:ext cx="7541895" cy="71755"/>
          </a:xfrm>
          <a:custGeom>
            <a:avLst/>
            <a:gdLst/>
            <a:ahLst/>
            <a:cxnLst/>
            <a:rect l="l" t="t" r="r" b="b"/>
            <a:pathLst>
              <a:path w="7541895" h="71755">
                <a:moveTo>
                  <a:pt x="0" y="71627"/>
                </a:moveTo>
                <a:lnTo>
                  <a:pt x="7541635" y="71627"/>
                </a:lnTo>
                <a:lnTo>
                  <a:pt x="7541635" y="0"/>
                </a:lnTo>
                <a:lnTo>
                  <a:pt x="0" y="0"/>
                </a:lnTo>
                <a:lnTo>
                  <a:pt x="0" y="71627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996689" y="3777365"/>
            <a:ext cx="8195945" cy="71755"/>
          </a:xfrm>
          <a:custGeom>
            <a:avLst/>
            <a:gdLst/>
            <a:ahLst/>
            <a:cxnLst/>
            <a:rect l="l" t="t" r="r" b="b"/>
            <a:pathLst>
              <a:path w="8195945" h="71754">
                <a:moveTo>
                  <a:pt x="0" y="71627"/>
                </a:moveTo>
                <a:lnTo>
                  <a:pt x="8195431" y="71627"/>
                </a:lnTo>
                <a:lnTo>
                  <a:pt x="8195431" y="0"/>
                </a:lnTo>
                <a:lnTo>
                  <a:pt x="0" y="0"/>
                </a:lnTo>
                <a:lnTo>
                  <a:pt x="0" y="71627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84375" y="753110"/>
            <a:ext cx="8226425" cy="4504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1905" algn="ctr">
              <a:lnSpc>
                <a:spcPct val="127200"/>
              </a:lnSpc>
            </a:pPr>
            <a:r>
              <a:rPr sz="8700" b="1" spc="-60" dirty="0">
                <a:solidFill>
                  <a:srgbClr val="0000FF"/>
                </a:solidFill>
                <a:latin typeface="Calibri"/>
                <a:cs typeface="Calibri"/>
              </a:rPr>
              <a:t>Chap</a:t>
            </a:r>
            <a:r>
              <a:rPr sz="8700" b="1" spc="-25" dirty="0">
                <a:solidFill>
                  <a:srgbClr val="0000FF"/>
                </a:solidFill>
                <a:latin typeface="Calibri"/>
                <a:cs typeface="Calibri"/>
              </a:rPr>
              <a:t>.</a:t>
            </a:r>
            <a:r>
              <a:rPr sz="8700" b="1" spc="-18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8700" b="1" spc="-45" dirty="0">
                <a:solidFill>
                  <a:srgbClr val="0000FF"/>
                </a:solidFill>
                <a:latin typeface="Calibri"/>
                <a:cs typeface="Calibri"/>
              </a:rPr>
              <a:t>3</a:t>
            </a:r>
            <a:r>
              <a:rPr sz="8700" b="1" spc="-21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8700" b="1" spc="-50" dirty="0">
                <a:solidFill>
                  <a:srgbClr val="0000FF"/>
                </a:solidFill>
                <a:latin typeface="Calibri"/>
                <a:cs typeface="Calibri"/>
              </a:rPr>
              <a:t>Width</a:t>
            </a:r>
            <a:r>
              <a:rPr sz="8700" b="1" spc="-18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8700" b="1" spc="-65" dirty="0">
                <a:solidFill>
                  <a:srgbClr val="0000FF"/>
                </a:solidFill>
                <a:latin typeface="Calibri"/>
                <a:cs typeface="Calibri"/>
              </a:rPr>
              <a:t>&amp;</a:t>
            </a:r>
            <a:r>
              <a:rPr sz="8700" b="1" spc="-2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8700" b="1" spc="-5" dirty="0">
                <a:solidFill>
                  <a:srgbClr val="0000FF"/>
                </a:solidFill>
                <a:latin typeface="Calibri"/>
                <a:cs typeface="Calibri"/>
              </a:rPr>
              <a:t>Profil</a:t>
            </a:r>
            <a:r>
              <a:rPr sz="8700" b="1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8700" b="1" spc="-19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8700" b="1" spc="5" dirty="0">
                <a:solidFill>
                  <a:srgbClr val="0000FF"/>
                </a:solidFill>
                <a:latin typeface="Calibri"/>
                <a:cs typeface="Calibri"/>
              </a:rPr>
              <a:t>o</a:t>
            </a:r>
            <a:r>
              <a:rPr sz="8700" b="1" dirty="0">
                <a:solidFill>
                  <a:srgbClr val="0000FF"/>
                </a:solidFill>
                <a:latin typeface="Calibri"/>
                <a:cs typeface="Calibri"/>
              </a:rPr>
              <a:t>f</a:t>
            </a:r>
            <a:r>
              <a:rPr sz="8700" b="1" spc="-22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8700" b="1" spc="5" dirty="0">
                <a:solidFill>
                  <a:srgbClr val="0000FF"/>
                </a:solidFill>
                <a:latin typeface="Calibri"/>
                <a:cs typeface="Calibri"/>
              </a:rPr>
              <a:t>Spectral</a:t>
            </a:r>
            <a:r>
              <a:rPr sz="8700" b="1" spc="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8700" b="1" dirty="0">
                <a:solidFill>
                  <a:srgbClr val="0000FF"/>
                </a:solidFill>
                <a:latin typeface="Calibri"/>
                <a:cs typeface="Calibri"/>
              </a:rPr>
              <a:t>Lines</a:t>
            </a:r>
            <a:endParaRPr sz="8700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0780" y="5464814"/>
            <a:ext cx="2329180" cy="71755"/>
          </a:xfrm>
          <a:custGeom>
            <a:avLst/>
            <a:gdLst/>
            <a:ahLst/>
            <a:cxnLst/>
            <a:rect l="l" t="t" r="r" b="b"/>
            <a:pathLst>
              <a:path w="2329179" h="71754">
                <a:moveTo>
                  <a:pt x="0" y="71627"/>
                </a:moveTo>
                <a:lnTo>
                  <a:pt x="2328934" y="71627"/>
                </a:lnTo>
                <a:lnTo>
                  <a:pt x="2328934" y="0"/>
                </a:lnTo>
                <a:lnTo>
                  <a:pt x="0" y="0"/>
                </a:lnTo>
                <a:lnTo>
                  <a:pt x="0" y="71627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01700" y="6182740"/>
            <a:ext cx="853122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latin typeface="Calibri"/>
                <a:cs typeface="Calibri"/>
              </a:rPr>
              <a:t>Prepar</a:t>
            </a:r>
            <a:r>
              <a:rPr sz="1600" b="1" spc="-5" dirty="0">
                <a:latin typeface="Calibri"/>
                <a:cs typeface="Calibri"/>
              </a:rPr>
              <a:t>e</a:t>
            </a:r>
            <a:r>
              <a:rPr sz="1600" b="1" spc="-10" dirty="0">
                <a:latin typeface="Calibri"/>
                <a:cs typeface="Calibri"/>
              </a:rPr>
              <a:t>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b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Dist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Pr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0" dirty="0">
                <a:latin typeface="Calibri"/>
                <a:cs typeface="Calibri"/>
              </a:rPr>
              <a:t>f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Dr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M.A.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G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nd</a:t>
            </a:r>
            <a:r>
              <a:rPr sz="1600" b="1" spc="-10" dirty="0">
                <a:latin typeface="Calibri"/>
                <a:cs typeface="Calibri"/>
              </a:rPr>
              <a:t>al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fo</a:t>
            </a:r>
            <a:r>
              <a:rPr sz="1600" b="1" spc="-10" dirty="0">
                <a:latin typeface="Calibri"/>
                <a:cs typeface="Calibri"/>
              </a:rPr>
              <a:t>r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Ph</a:t>
            </a:r>
            <a:r>
              <a:rPr sz="1600" b="1" dirty="0">
                <a:latin typeface="Calibri"/>
                <a:cs typeface="Calibri"/>
              </a:rPr>
              <a:t>y</a:t>
            </a:r>
            <a:r>
              <a:rPr sz="1600" b="1" spc="-10" dirty="0">
                <a:latin typeface="Calibri"/>
                <a:cs typeface="Calibri"/>
              </a:rPr>
              <a:t>s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6</a:t>
            </a:r>
            <a:r>
              <a:rPr sz="1600" b="1" spc="-15" dirty="0">
                <a:latin typeface="Calibri"/>
                <a:cs typeface="Calibri"/>
              </a:rPr>
              <a:t>0</a:t>
            </a:r>
            <a:r>
              <a:rPr sz="1600" b="1" spc="-10" dirty="0">
                <a:latin typeface="Calibri"/>
                <a:cs typeface="Calibri"/>
              </a:rPr>
              <a:t>8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Calibri"/>
                <a:cs typeface="Calibri"/>
              </a:rPr>
              <a:t>L</a:t>
            </a:r>
            <a:r>
              <a:rPr sz="1600" b="1" spc="-10" dirty="0">
                <a:latin typeface="Calibri"/>
                <a:cs typeface="Calibri"/>
              </a:rPr>
              <a:t>aser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Spec</a:t>
            </a:r>
            <a:r>
              <a:rPr sz="1600" b="1" spc="-5" dirty="0">
                <a:latin typeface="Calibri"/>
                <a:cs typeface="Calibri"/>
              </a:rPr>
              <a:t>t</a:t>
            </a:r>
            <a:r>
              <a:rPr sz="1600" b="1" spc="-15" dirty="0">
                <a:latin typeface="Calibri"/>
                <a:cs typeface="Calibri"/>
              </a:rPr>
              <a:t>ros</a:t>
            </a:r>
            <a:r>
              <a:rPr sz="1600" b="1" spc="-5" dirty="0">
                <a:latin typeface="Calibri"/>
                <a:cs typeface="Calibri"/>
              </a:rPr>
              <a:t>c</a:t>
            </a:r>
            <a:r>
              <a:rPr sz="1600" b="1" spc="-10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p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c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urs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in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KFUPM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(Te</a:t>
            </a:r>
            <a:r>
              <a:rPr sz="1600" b="1" dirty="0">
                <a:latin typeface="Calibri"/>
                <a:cs typeface="Calibri"/>
              </a:rPr>
              <a:t>r</a:t>
            </a:r>
            <a:r>
              <a:rPr sz="1600" b="1" spc="-15" dirty="0">
                <a:latin typeface="Calibri"/>
                <a:cs typeface="Calibri"/>
              </a:rPr>
              <a:t>m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25</a:t>
            </a:r>
            <a:r>
              <a:rPr sz="1600" b="1" spc="-5" dirty="0">
                <a:latin typeface="Calibri"/>
                <a:cs typeface="Calibri"/>
              </a:rPr>
              <a:t>1)</a:t>
            </a:r>
            <a:endParaRPr sz="16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9381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23622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4: Full </a:t>
            </a:r>
            <a:r>
              <a:rPr spc="-30" dirty="0"/>
              <a:t>W</a:t>
            </a:r>
            <a:r>
              <a:rPr spc="-15" dirty="0"/>
              <a:t>idth</a:t>
            </a:r>
            <a:r>
              <a:rPr spc="-20" dirty="0"/>
              <a:t> </a:t>
            </a:r>
            <a:r>
              <a:rPr spc="-15" dirty="0"/>
              <a:t>at Half</a:t>
            </a:r>
            <a:r>
              <a:rPr spc="-5" dirty="0"/>
              <a:t> </a:t>
            </a:r>
            <a:r>
              <a:rPr spc="-20" dirty="0"/>
              <a:t>Maxim</a:t>
            </a:r>
            <a:r>
              <a:rPr spc="-25" dirty="0"/>
              <a:t>um</a:t>
            </a:r>
            <a:r>
              <a:rPr spc="-20" dirty="0"/>
              <a:t> </a:t>
            </a:r>
            <a:r>
              <a:rPr spc="-15" dirty="0"/>
              <a:t>(F</a:t>
            </a:r>
            <a:r>
              <a:rPr spc="-25" dirty="0"/>
              <a:t>WHM)</a:t>
            </a:r>
            <a:r>
              <a:rPr spc="0" dirty="0"/>
              <a:t> </a:t>
            </a:r>
            <a:r>
              <a:rPr spc="-35" dirty="0">
                <a:latin typeface="Calibri"/>
                <a:cs typeface="Calibri"/>
              </a:rPr>
              <a:t>—</a:t>
            </a:r>
            <a:r>
              <a:rPr dirty="0">
                <a:latin typeface="Calibri"/>
                <a:cs typeface="Calibri"/>
              </a:rPr>
              <a:t> </a:t>
            </a:r>
            <a:r>
              <a:rPr spc="-20" dirty="0"/>
              <a:t>Formal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6060" marR="222250" algn="ctr">
              <a:lnSpc>
                <a:spcPct val="100000"/>
              </a:lnSpc>
            </a:pP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De</a:t>
            </a:r>
            <a:r>
              <a:rPr sz="3400" b="1" u="heavy" spc="-10" dirty="0">
                <a:solidFill>
                  <a:srgbClr val="0000FF"/>
                </a:solidFill>
                <a:latin typeface="Calibri"/>
                <a:cs typeface="Calibri"/>
              </a:rPr>
              <a:t>f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init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3400" b="1" u="heavy" spc="-35" dirty="0">
                <a:solidFill>
                  <a:srgbClr val="0000FF"/>
                </a:solidFill>
                <a:latin typeface="Calibri"/>
                <a:cs typeface="Calibri"/>
              </a:rPr>
              <a:t>o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n</a:t>
            </a:r>
            <a:endParaRPr sz="3400">
              <a:latin typeface="Calibri"/>
              <a:cs typeface="Calibri"/>
            </a:endParaRPr>
          </a:p>
          <a:p>
            <a:pPr marL="462280" marR="5080" indent="-228600">
              <a:lnSpc>
                <a:spcPct val="126800"/>
              </a:lnSpc>
              <a:spcBef>
                <a:spcPts val="1295"/>
              </a:spcBef>
              <a:buFont typeface="Symbol"/>
              <a:buChar char=""/>
              <a:tabLst>
                <a:tab pos="462915" algn="l"/>
              </a:tabLst>
            </a:pPr>
            <a:r>
              <a:rPr spc="-15" dirty="0"/>
              <a:t>Identify</a:t>
            </a:r>
            <a:r>
              <a:rPr spc="235" dirty="0">
                <a:latin typeface="Times New Roman"/>
                <a:cs typeface="Times New Roman"/>
              </a:rPr>
              <a:t> </a:t>
            </a:r>
            <a:r>
              <a:rPr spc="-15" dirty="0"/>
              <a:t>the</a:t>
            </a:r>
            <a:r>
              <a:rPr spc="235" dirty="0">
                <a:latin typeface="Times New Roman"/>
                <a:cs typeface="Times New Roman"/>
              </a:rPr>
              <a:t> </a:t>
            </a:r>
            <a:r>
              <a:rPr spc="-15" dirty="0"/>
              <a:t>two</a:t>
            </a:r>
            <a:r>
              <a:rPr spc="235" dirty="0">
                <a:latin typeface="Times New Roman"/>
                <a:cs typeface="Times New Roman"/>
              </a:rPr>
              <a:t> </a:t>
            </a:r>
            <a:r>
              <a:rPr spc="-20" dirty="0"/>
              <a:t>fre</a:t>
            </a:r>
            <a:r>
              <a:rPr spc="-25" dirty="0"/>
              <a:t>q</a:t>
            </a:r>
            <a:r>
              <a:rPr spc="-20" dirty="0"/>
              <a:t>uen</a:t>
            </a:r>
            <a:r>
              <a:rPr spc="-10" dirty="0"/>
              <a:t>c</a:t>
            </a:r>
            <a:r>
              <a:rPr dirty="0"/>
              <a:t>i</a:t>
            </a:r>
            <a:r>
              <a:rPr spc="-15" dirty="0"/>
              <a:t>es</a:t>
            </a:r>
            <a:r>
              <a:rPr spc="235" dirty="0">
                <a:latin typeface="Times New Roman"/>
                <a:cs typeface="Times New Roman"/>
              </a:rPr>
              <a:t> </a:t>
            </a:r>
            <a:r>
              <a:rPr spc="-15" dirty="0"/>
              <a:t>where</a:t>
            </a:r>
            <a:r>
              <a:rPr spc="225" dirty="0">
                <a:latin typeface="Times New Roman"/>
                <a:cs typeface="Times New Roman"/>
              </a:rPr>
              <a:t> </a:t>
            </a:r>
            <a:r>
              <a:rPr spc="-15" dirty="0"/>
              <a:t>the</a:t>
            </a:r>
            <a:r>
              <a:rPr spc="235" dirty="0">
                <a:latin typeface="Times New Roman"/>
                <a:cs typeface="Times New Roman"/>
              </a:rPr>
              <a:t> </a:t>
            </a:r>
            <a:r>
              <a:rPr dirty="0"/>
              <a:t>i</a:t>
            </a:r>
            <a:r>
              <a:rPr spc="-20" dirty="0"/>
              <a:t>ntens</a:t>
            </a:r>
            <a:r>
              <a:rPr spc="-5" dirty="0"/>
              <a:t>i</a:t>
            </a:r>
            <a:r>
              <a:rPr spc="-15" dirty="0"/>
              <a:t>ty</a:t>
            </a:r>
            <a:r>
              <a:rPr spc="225" dirty="0">
                <a:latin typeface="Times New Roman"/>
                <a:cs typeface="Times New Roman"/>
              </a:rPr>
              <a:t> </a:t>
            </a:r>
            <a:r>
              <a:rPr spc="-20" dirty="0"/>
              <a:t>drop</a:t>
            </a:r>
            <a:r>
              <a:rPr spc="-15" dirty="0"/>
              <a:t>s</a:t>
            </a:r>
            <a:r>
              <a:rPr spc="240" dirty="0">
                <a:latin typeface="Times New Roman"/>
                <a:cs typeface="Times New Roman"/>
              </a:rPr>
              <a:t> </a:t>
            </a:r>
            <a:r>
              <a:rPr spc="-15" dirty="0"/>
              <a:t>to</a:t>
            </a:r>
            <a:r>
              <a:rPr spc="229" dirty="0">
                <a:latin typeface="Times New Roman"/>
                <a:cs typeface="Times New Roman"/>
              </a:rPr>
              <a:t> </a:t>
            </a:r>
            <a:r>
              <a:rPr spc="-20" dirty="0"/>
              <a:t>on</a:t>
            </a:r>
            <a:r>
              <a:rPr spc="25" dirty="0"/>
              <a:t>e</a:t>
            </a:r>
            <a:r>
              <a:rPr spc="-5" dirty="0"/>
              <a:t>-</a:t>
            </a:r>
            <a:r>
              <a:rPr spc="-20" dirty="0"/>
              <a:t>ha</a:t>
            </a:r>
            <a:r>
              <a:rPr spc="-10" dirty="0"/>
              <a:t>lf</a:t>
            </a:r>
            <a:r>
              <a:rPr spc="-10" dirty="0">
                <a:latin typeface="Times New Roman"/>
                <a:cs typeface="Times New Roman"/>
              </a:rPr>
              <a:t> </a:t>
            </a:r>
            <a:r>
              <a:rPr spc="-20" dirty="0"/>
              <a:t>o</a:t>
            </a:r>
            <a:r>
              <a:rPr spc="-10" dirty="0"/>
              <a:t>f</a:t>
            </a:r>
            <a:r>
              <a:rPr spc="-70" dirty="0">
                <a:latin typeface="Times New Roman"/>
                <a:cs typeface="Times New Roman"/>
              </a:rPr>
              <a:t> </a:t>
            </a:r>
            <a:r>
              <a:rPr spc="5" dirty="0"/>
              <a:t>i</a:t>
            </a:r>
            <a:r>
              <a:rPr spc="-15" dirty="0"/>
              <a:t>ts</a:t>
            </a:r>
            <a:r>
              <a:rPr spc="-70" dirty="0">
                <a:latin typeface="Times New Roman"/>
                <a:cs typeface="Times New Roman"/>
              </a:rPr>
              <a:t> </a:t>
            </a:r>
            <a:r>
              <a:rPr spc="-20" dirty="0"/>
              <a:t>pea</a:t>
            </a:r>
            <a:r>
              <a:rPr spc="-15" dirty="0"/>
              <a:t>k</a:t>
            </a:r>
            <a:r>
              <a:rPr spc="-65" dirty="0">
                <a:latin typeface="Times New Roman"/>
                <a:cs typeface="Times New Roman"/>
              </a:rPr>
              <a:t> </a:t>
            </a:r>
            <a:r>
              <a:rPr spc="-15" dirty="0"/>
              <a:t>va</a:t>
            </a:r>
            <a:r>
              <a:rPr spc="-5" dirty="0"/>
              <a:t>l</a:t>
            </a:r>
            <a:r>
              <a:rPr spc="-20" dirty="0"/>
              <a:t>ue: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220082" y="3848051"/>
            <a:ext cx="2273300" cy="4483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482725" algn="l"/>
              </a:tabLst>
            </a:pPr>
            <a:r>
              <a:rPr sz="4200" spc="82" baseline="-2976" dirty="0">
                <a:latin typeface="Cambria Math"/>
                <a:cs typeface="Cambria Math"/>
              </a:rPr>
              <a:t>𝐼</a:t>
            </a:r>
            <a:r>
              <a:rPr sz="2800" spc="-15" dirty="0">
                <a:latin typeface="Cambria Math"/>
                <a:cs typeface="Cambria Math"/>
              </a:rPr>
              <a:t>(</a:t>
            </a:r>
            <a:r>
              <a:rPr sz="4200" spc="-225" baseline="-2976" dirty="0">
                <a:latin typeface="Cambria Math"/>
                <a:cs typeface="Cambria Math"/>
              </a:rPr>
              <a:t>𝜈</a:t>
            </a:r>
            <a:r>
              <a:rPr sz="3000" spc="232" baseline="-19444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)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4200" spc="75" baseline="-2976" dirty="0">
                <a:latin typeface="Cambria Math"/>
                <a:cs typeface="Cambria Math"/>
              </a:rPr>
              <a:t>𝐼</a:t>
            </a:r>
            <a:r>
              <a:rPr sz="2800" spc="-15" dirty="0">
                <a:latin typeface="Cambria Math"/>
                <a:cs typeface="Cambria Math"/>
              </a:rPr>
              <a:t>(</a:t>
            </a:r>
            <a:r>
              <a:rPr sz="4200" spc="-135" baseline="-2976" dirty="0">
                <a:latin typeface="Cambria Math"/>
                <a:cs typeface="Cambria Math"/>
              </a:rPr>
              <a:t>𝜈</a:t>
            </a:r>
            <a:r>
              <a:rPr sz="3000" spc="247" baseline="-19444" dirty="0">
                <a:latin typeface="Cambria Math"/>
                <a:cs typeface="Cambria Math"/>
              </a:rPr>
              <a:t>2</a:t>
            </a:r>
            <a:r>
              <a:rPr sz="2800" spc="-15" dirty="0">
                <a:latin typeface="Cambria Math"/>
                <a:cs typeface="Cambria Math"/>
              </a:rPr>
              <a:t>)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06111" y="3864815"/>
            <a:ext cx="176974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490980" algn="l"/>
              </a:tabLst>
            </a:pPr>
            <a:r>
              <a:rPr sz="2800" spc="-25" dirty="0">
                <a:latin typeface="Cambria Math"/>
                <a:cs typeface="Cambria Math"/>
              </a:rPr>
              <a:t>=	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67762" y="3578303"/>
            <a:ext cx="803910" cy="4483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82" baseline="-2976" dirty="0">
                <a:latin typeface="Cambria Math"/>
                <a:cs typeface="Cambria Math"/>
              </a:rPr>
              <a:t>𝐼</a:t>
            </a:r>
            <a:r>
              <a:rPr sz="2800" spc="-15" dirty="0">
                <a:latin typeface="Cambria Math"/>
                <a:cs typeface="Cambria Math"/>
              </a:rPr>
              <a:t>(</a:t>
            </a:r>
            <a:r>
              <a:rPr sz="4200" spc="-135" baseline="-2976" dirty="0">
                <a:latin typeface="Cambria Math"/>
                <a:cs typeface="Cambria Math"/>
              </a:rPr>
              <a:t>𝜈</a:t>
            </a:r>
            <a:r>
              <a:rPr sz="3000" spc="232" baseline="-19444" dirty="0">
                <a:latin typeface="Cambria Math"/>
                <a:cs typeface="Cambria Math"/>
              </a:rPr>
              <a:t>0</a:t>
            </a:r>
            <a:r>
              <a:rPr sz="2800" spc="-15" dirty="0">
                <a:latin typeface="Cambria Math"/>
                <a:cs typeface="Cambria Math"/>
              </a:rPr>
              <a:t>)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7323" y="4104083"/>
            <a:ext cx="2222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2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180447" y="4052447"/>
            <a:ext cx="777240" cy="0"/>
          </a:xfrm>
          <a:custGeom>
            <a:avLst/>
            <a:gdLst/>
            <a:ahLst/>
            <a:cxnLst/>
            <a:rect l="l" t="t" r="r" b="b"/>
            <a:pathLst>
              <a:path w="777240">
                <a:moveTo>
                  <a:pt x="0" y="0"/>
                </a:moveTo>
                <a:lnTo>
                  <a:pt x="77723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130300" y="4663879"/>
            <a:ext cx="7924800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Fu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Widt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Ha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Max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mum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(ab</a:t>
            </a:r>
            <a:r>
              <a:rPr sz="2800" spc="-1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reviatio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F</a:t>
            </a:r>
            <a:r>
              <a:rPr sz="2800" spc="-20" dirty="0">
                <a:latin typeface="Calibri"/>
                <a:cs typeface="Calibri"/>
              </a:rPr>
              <a:t>WHM)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84547" y="5335790"/>
            <a:ext cx="89154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12775" algn="l"/>
              </a:tabLst>
            </a:pPr>
            <a:r>
              <a:rPr sz="2800" spc="-35" dirty="0">
                <a:latin typeface="Cambria Math"/>
                <a:cs typeface="Cambria Math"/>
              </a:rPr>
              <a:t>𝛿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68112" y="5335790"/>
            <a:ext cx="1339215" cy="431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0" dirty="0">
                <a:latin typeface="Cambria Math"/>
                <a:cs typeface="Cambria Math"/>
              </a:rPr>
              <a:t>|</a:t>
            </a:r>
            <a:r>
              <a:rPr sz="2800" spc="-85" dirty="0">
                <a:latin typeface="Cambria Math"/>
                <a:cs typeface="Cambria Math"/>
              </a:rPr>
              <a:t>𝜈</a:t>
            </a:r>
            <a:r>
              <a:rPr sz="3000" spc="60" baseline="-16666" dirty="0">
                <a:latin typeface="Cambria Math"/>
                <a:cs typeface="Cambria Math"/>
              </a:rPr>
              <a:t>2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-217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−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-150" dirty="0">
                <a:latin typeface="Cambria Math"/>
                <a:cs typeface="Cambria Math"/>
              </a:rPr>
              <a:t>𝜈</a:t>
            </a:r>
            <a:r>
              <a:rPr sz="3000" spc="232" baseline="-166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mbria Math"/>
                <a:cs typeface="Cambria Math"/>
              </a:rPr>
              <a:t>|</a:t>
            </a:r>
            <a:endParaRPr sz="2800">
              <a:latin typeface="Cambria Math"/>
              <a:cs typeface="Cambria Math"/>
            </a:endParaRPr>
          </a:p>
        </p:txBody>
      </p:sp>
    </p:spTree>
    <p:extLst>
      <p:ext uri="{BB962C8B-B14F-4D97-AF65-F5344CB8AC3E}">
        <p14:creationId xmlns:p14="http://schemas.microsoft.com/office/powerpoint/2010/main" val="1987911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68684"/>
            <a:ext cx="9171940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Ofte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symbo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𝛤</a:t>
            </a:r>
            <a:r>
              <a:rPr sz="2800" spc="105" dirty="0">
                <a:latin typeface="Cambria Math"/>
                <a:cs typeface="Cambria Math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o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use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f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FW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q</a:t>
            </a:r>
            <a:r>
              <a:rPr sz="2800" spc="-20" dirty="0">
                <a:latin typeface="Calibri"/>
                <a:cs typeface="Calibri"/>
              </a:rPr>
              <a:t>uant</a:t>
            </a:r>
            <a:r>
              <a:rPr sz="2800" dirty="0">
                <a:latin typeface="Calibri"/>
                <a:cs typeface="Calibri"/>
              </a:rPr>
              <a:t>u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opt</a:t>
            </a:r>
            <a:r>
              <a:rPr sz="2800" spc="-10" dirty="0">
                <a:latin typeface="Calibri"/>
                <a:cs typeface="Calibri"/>
              </a:rPr>
              <a:t>ic</a:t>
            </a:r>
            <a:r>
              <a:rPr sz="2800" spc="-15" dirty="0">
                <a:latin typeface="Calibri"/>
                <a:cs typeface="Calibri"/>
              </a:rPr>
              <a:t>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97" y="1643817"/>
            <a:ext cx="1772285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5" dirty="0">
                <a:latin typeface="Calibri"/>
                <a:cs typeface="Calibri"/>
              </a:rPr>
              <a:t>Ha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5" dirty="0">
                <a:latin typeface="Calibri"/>
                <a:cs typeface="Calibri"/>
              </a:rPr>
              <a:t>f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98819" y="1658942"/>
            <a:ext cx="8190230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22605" algn="l"/>
                <a:tab pos="2846070" algn="l"/>
                <a:tab pos="4344670" algn="l"/>
                <a:tab pos="5509260" algn="l"/>
                <a:tab pos="6485255" algn="l"/>
                <a:tab pos="7196455" algn="l"/>
                <a:tab pos="7637780" algn="l"/>
              </a:tabLst>
            </a:pP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15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ha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0" dirty="0">
                <a:latin typeface="Calibri"/>
                <a:cs typeface="Calibri"/>
              </a:rPr>
              <a:t>f</a:t>
            </a:r>
            <a:r>
              <a:rPr sz="2800" spc="-5" dirty="0">
                <a:latin typeface="Calibri"/>
                <a:cs typeface="Calibri"/>
              </a:rPr>
              <a:t>-</a:t>
            </a:r>
            <a:r>
              <a:rPr sz="2800" spc="-20" dirty="0">
                <a:latin typeface="Calibri"/>
                <a:cs typeface="Calibri"/>
              </a:rPr>
              <a:t>max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mum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libri"/>
                <a:cs typeface="Calibri"/>
              </a:rPr>
              <a:t>(HW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20" dirty="0">
                <a:latin typeface="Calibri"/>
                <a:cs typeface="Calibri"/>
              </a:rPr>
              <a:t>M)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equals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35" dirty="0">
                <a:latin typeface="Cambria Math"/>
                <a:cs typeface="Cambria Math"/>
              </a:rPr>
              <a:t>𝛿</a:t>
            </a:r>
            <a:r>
              <a:rPr sz="2800" spc="55" dirty="0">
                <a:latin typeface="Cambria Math"/>
                <a:cs typeface="Cambria Math"/>
              </a:rPr>
              <a:t>𝜈</a:t>
            </a:r>
            <a:r>
              <a:rPr sz="2800" spc="-20" dirty="0">
                <a:latin typeface="Cambria Math"/>
                <a:cs typeface="Cambria Math"/>
              </a:rPr>
              <a:t>/2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0" dirty="0">
                <a:latin typeface="Calibri"/>
                <a:cs typeface="Calibri"/>
              </a:rPr>
              <a:t>bu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1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ess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1696" y="2211828"/>
            <a:ext cx="10385425" cy="4251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common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2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opt</a:t>
            </a:r>
            <a:r>
              <a:rPr sz="2800" spc="-10" dirty="0">
                <a:latin typeface="Calibri"/>
                <a:cs typeface="Calibri"/>
              </a:rPr>
              <a:t>ics.</a:t>
            </a:r>
            <a:endParaRPr sz="2800" dirty="0">
              <a:latin typeface="Calibri"/>
              <a:cs typeface="Calibri"/>
            </a:endParaRPr>
          </a:p>
          <a:p>
            <a:pPr marL="469900" marR="5080" indent="-228600" algn="just">
              <a:lnSpc>
                <a:spcPct val="127000"/>
              </a:lnSpc>
              <a:spcBef>
                <a:spcPts val="1060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Th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FWHM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most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pract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cal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1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-nu</a:t>
            </a:r>
            <a:r>
              <a:rPr sz="2800" spc="-15" dirty="0">
                <a:latin typeface="Calibri"/>
                <a:cs typeface="Calibri"/>
              </a:rPr>
              <a:t>m</a:t>
            </a:r>
            <a:r>
              <a:rPr sz="2800" spc="-20" dirty="0">
                <a:latin typeface="Calibri"/>
                <a:cs typeface="Calibri"/>
              </a:rPr>
              <a:t>be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chara</a:t>
            </a:r>
            <a:r>
              <a:rPr sz="2800" spc="-10" dirty="0">
                <a:latin typeface="Calibri"/>
                <a:cs typeface="Calibri"/>
              </a:rPr>
              <a:t>cteri</a:t>
            </a:r>
            <a:r>
              <a:rPr sz="2800" spc="-20" dirty="0">
                <a:latin typeface="Calibri"/>
                <a:cs typeface="Calibri"/>
              </a:rPr>
              <a:t>sat</a:t>
            </a:r>
            <a:r>
              <a:rPr sz="2800" spc="-10" dirty="0">
                <a:latin typeface="Calibri"/>
                <a:cs typeface="Calibri"/>
              </a:rPr>
              <a:t>io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spc="-15" dirty="0">
                <a:latin typeface="Calibri"/>
                <a:cs typeface="Calibri"/>
              </a:rPr>
              <a:t>’s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bre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dth</a:t>
            </a:r>
            <a:r>
              <a:rPr sz="2800" spc="-10" dirty="0">
                <a:latin typeface="Calibri"/>
                <a:cs typeface="Calibri"/>
              </a:rPr>
              <a:t>;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irectly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read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of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otte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spc="-20" dirty="0">
                <a:latin typeface="Calibri"/>
                <a:cs typeface="Calibri"/>
              </a:rPr>
              <a:t>pe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trum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fitted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mathema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cal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y.</a:t>
            </a:r>
            <a:endParaRPr lang="en-US" sz="2800" spc="-10" dirty="0">
              <a:latin typeface="Calibri"/>
              <a:cs typeface="Calibri"/>
            </a:endParaRPr>
          </a:p>
          <a:p>
            <a:pPr marL="469900" marR="5080" indent="-228600" algn="just">
              <a:lnSpc>
                <a:spcPct val="127000"/>
              </a:lnSpc>
              <a:spcBef>
                <a:spcPts val="1060"/>
              </a:spcBef>
              <a:buFont typeface="Symbol"/>
              <a:buChar char=""/>
              <a:tabLst>
                <a:tab pos="470534" algn="l"/>
              </a:tabLst>
            </a:pPr>
            <a:r>
              <a:rPr lang="en-US" sz="2800" dirty="0">
                <a:cs typeface="Calibri"/>
                <a:hlinkClick r:id="rId3"/>
              </a:rPr>
              <a:t>https://www.youtube.com/watch?v=uMHZ2qllCP0</a:t>
            </a:r>
            <a:endParaRPr lang="en-US" sz="2800" dirty="0">
              <a:cs typeface="Calibri"/>
            </a:endParaRPr>
          </a:p>
          <a:p>
            <a:pPr marL="469900" marR="5080" indent="-228600" algn="just">
              <a:lnSpc>
                <a:spcPct val="127000"/>
              </a:lnSpc>
              <a:spcBef>
                <a:spcPts val="1060"/>
              </a:spcBef>
              <a:buFont typeface="Symbol"/>
              <a:buChar char=""/>
              <a:tabLst>
                <a:tab pos="470534" algn="l"/>
              </a:tabLst>
            </a:pP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9263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20764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5:</a:t>
            </a:r>
            <a:r>
              <a:rPr spc="-20" dirty="0"/>
              <a:t> </a:t>
            </a:r>
            <a:r>
              <a:rPr spc="-25" dirty="0"/>
              <a:t>Conv</a:t>
            </a:r>
            <a:r>
              <a:rPr spc="-10" dirty="0"/>
              <a:t>e</a:t>
            </a:r>
            <a:r>
              <a:rPr spc="-20" dirty="0"/>
              <a:t>rting</a:t>
            </a:r>
            <a:r>
              <a:rPr spc="0" dirty="0"/>
              <a:t> </a:t>
            </a:r>
            <a:r>
              <a:rPr spc="-20" dirty="0"/>
              <a:t>F</a:t>
            </a:r>
            <a:r>
              <a:rPr spc="-25" dirty="0"/>
              <a:t>W</a:t>
            </a:r>
            <a:r>
              <a:rPr spc="-30" dirty="0"/>
              <a:t>HM</a:t>
            </a:r>
            <a:r>
              <a:rPr spc="-15" dirty="0"/>
              <a:t> </a:t>
            </a:r>
            <a:r>
              <a:rPr spc="-20" dirty="0"/>
              <a:t>B</a:t>
            </a:r>
            <a:r>
              <a:rPr spc="-15" dirty="0"/>
              <a:t>et</a:t>
            </a:r>
            <a:r>
              <a:rPr spc="-25" dirty="0"/>
              <a:t>we</a:t>
            </a:r>
            <a:r>
              <a:rPr spc="-10" dirty="0"/>
              <a:t>e</a:t>
            </a:r>
            <a:r>
              <a:rPr spc="-20" dirty="0"/>
              <a:t>n Frequ</a:t>
            </a:r>
            <a:r>
              <a:rPr spc="-15" dirty="0"/>
              <a:t>ency,</a:t>
            </a:r>
            <a:r>
              <a:rPr spc="-20" dirty="0"/>
              <a:t> </a:t>
            </a:r>
            <a:r>
              <a:rPr spc="-15" dirty="0"/>
              <a:t>Angular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1661409"/>
            <a:ext cx="7712709" cy="37865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70175" algn="ctr">
              <a:lnSpc>
                <a:spcPct val="100000"/>
              </a:lnSpc>
            </a:pP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Fr</a:t>
            </a:r>
            <a:r>
              <a:rPr sz="3400" b="1" u="heavy" spc="-10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quency,</a:t>
            </a:r>
            <a:r>
              <a:rPr sz="3400" b="1" u="heavy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and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30" dirty="0">
                <a:solidFill>
                  <a:srgbClr val="0000FF"/>
                </a:solidFill>
                <a:latin typeface="Calibri"/>
                <a:cs typeface="Calibri"/>
              </a:rPr>
              <a:t>W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avelength</a:t>
            </a:r>
            <a:endParaRPr sz="3400">
              <a:latin typeface="Calibri"/>
              <a:cs typeface="Calibri"/>
            </a:endParaRPr>
          </a:p>
          <a:p>
            <a:pPr marL="307340" indent="-294640">
              <a:lnSpc>
                <a:spcPct val="100000"/>
              </a:lnSpc>
              <a:spcBef>
                <a:spcPts val="2030"/>
              </a:spcBef>
              <a:buAutoNum type="arabicPeriod"/>
              <a:tabLst>
                <a:tab pos="307975" algn="l"/>
              </a:tabLst>
            </a:pP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Freque</a:t>
            </a:r>
            <a:r>
              <a:rPr sz="3000" b="1" u="heavy" spc="-1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000" b="1" u="heavy" spc="-5" dirty="0">
                <a:solidFill>
                  <a:srgbClr val="FF0000"/>
                </a:solidFill>
                <a:latin typeface="Calibri"/>
                <a:cs typeface="Calibri"/>
              </a:rPr>
              <a:t>cy</a:t>
            </a:r>
            <a:r>
              <a:rPr sz="3000" b="1" u="heavy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mbria Math"/>
                <a:cs typeface="Cambria Math"/>
              </a:rPr>
              <a:t>↔</a:t>
            </a:r>
            <a:r>
              <a:rPr sz="3000" b="1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b="1" u="heavy" spc="-3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000" b="1" u="heavy" spc="-20" dirty="0">
                <a:solidFill>
                  <a:srgbClr val="FF0000"/>
                </a:solidFill>
                <a:latin typeface="Calibri"/>
                <a:cs typeface="Calibri"/>
              </a:rPr>
              <a:t>gula</a:t>
            </a:r>
            <a:r>
              <a:rPr sz="3000" b="1" u="heavy" dirty="0">
                <a:solidFill>
                  <a:srgbClr val="FF0000"/>
                </a:solidFill>
                <a:latin typeface="Calibri"/>
                <a:cs typeface="Calibri"/>
              </a:rPr>
              <a:t>r Frequenc</a:t>
            </a:r>
            <a:r>
              <a:rPr sz="3000" b="1" u="heavy" spc="-1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endParaRPr sz="3000">
              <a:latin typeface="Calibri"/>
              <a:cs typeface="Calibri"/>
            </a:endParaRPr>
          </a:p>
          <a:p>
            <a:pPr marL="469900" lvl="1" indent="-228600">
              <a:lnSpc>
                <a:spcPct val="100000"/>
              </a:lnSpc>
              <a:spcBef>
                <a:spcPts val="2035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Def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iti</a:t>
            </a:r>
            <a:r>
              <a:rPr sz="2800" spc="-20" dirty="0">
                <a:latin typeface="Calibri"/>
                <a:cs typeface="Calibri"/>
              </a:rPr>
              <a:t>on:</a:t>
            </a:r>
            <a:endParaRPr sz="2800">
              <a:latin typeface="Calibri"/>
              <a:cs typeface="Calibri"/>
            </a:endParaRPr>
          </a:p>
          <a:p>
            <a:pPr marL="2663190" algn="ctr">
              <a:lnSpc>
                <a:spcPct val="100000"/>
              </a:lnSpc>
              <a:spcBef>
                <a:spcPts val="1810"/>
              </a:spcBef>
              <a:tabLst>
                <a:tab pos="3147695" algn="l"/>
                <a:tab pos="3630929" algn="l"/>
              </a:tabLst>
            </a:pPr>
            <a:r>
              <a:rPr sz="2800" spc="-30" dirty="0">
                <a:latin typeface="Cambria Math"/>
                <a:cs typeface="Cambria Math"/>
              </a:rPr>
              <a:t>𝜔	</a:t>
            </a:r>
            <a:r>
              <a:rPr sz="2800" spc="-25" dirty="0">
                <a:latin typeface="Cambria Math"/>
                <a:cs typeface="Cambria Math"/>
              </a:rPr>
              <a:t>=	2</a:t>
            </a:r>
            <a:r>
              <a:rPr sz="2800" spc="-30" dirty="0">
                <a:latin typeface="Cambria Math"/>
                <a:cs typeface="Cambria Math"/>
              </a:rPr>
              <a:t>𝜋</a:t>
            </a:r>
            <a:r>
              <a:rPr sz="2800" spc="-9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endParaRPr sz="2800">
              <a:latin typeface="Cambria Math"/>
              <a:cs typeface="Cambria Math"/>
            </a:endParaRPr>
          </a:p>
          <a:p>
            <a:pPr marL="469900" lvl="1" indent="-228600">
              <a:lnSpc>
                <a:spcPct val="100000"/>
              </a:lnSpc>
              <a:spcBef>
                <a:spcPts val="1800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Theref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sma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fferent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ite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dths:</a:t>
            </a:r>
            <a:endParaRPr sz="2800">
              <a:latin typeface="Calibri"/>
              <a:cs typeface="Calibri"/>
            </a:endParaRPr>
          </a:p>
          <a:p>
            <a:pPr marL="2662555" algn="ctr">
              <a:lnSpc>
                <a:spcPct val="100000"/>
              </a:lnSpc>
              <a:spcBef>
                <a:spcPts val="1800"/>
              </a:spcBef>
              <a:tabLst>
                <a:tab pos="3337560" algn="l"/>
                <a:tab pos="3821429" algn="l"/>
              </a:tabLst>
            </a:pPr>
            <a:r>
              <a:rPr sz="2800" spc="-35" dirty="0">
                <a:latin typeface="Cambria Math"/>
                <a:cs typeface="Cambria Math"/>
              </a:rPr>
              <a:t>𝛿</a:t>
            </a:r>
            <a:r>
              <a:rPr sz="2800" spc="-30" dirty="0">
                <a:latin typeface="Cambria Math"/>
                <a:cs typeface="Cambria Math"/>
              </a:rPr>
              <a:t>𝜔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30" dirty="0">
                <a:latin typeface="Cambria Math"/>
                <a:cs typeface="Cambria Math"/>
              </a:rPr>
              <a:t>𝜋</a:t>
            </a:r>
            <a:r>
              <a:rPr sz="2800" spc="-90" dirty="0">
                <a:latin typeface="Cambria Math"/>
                <a:cs typeface="Cambria Math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𝛿𝜈</a:t>
            </a:r>
            <a:endParaRPr sz="2800">
              <a:latin typeface="Cambria Math"/>
              <a:cs typeface="Cambria Math"/>
            </a:endParaRPr>
          </a:p>
        </p:txBody>
      </p:sp>
    </p:spTree>
    <p:extLst>
      <p:ext uri="{BB962C8B-B14F-4D97-AF65-F5344CB8AC3E}">
        <p14:creationId xmlns:p14="http://schemas.microsoft.com/office/powerpoint/2010/main" val="2041380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7887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u="none" spc="-15" dirty="0">
                <a:solidFill>
                  <a:srgbClr val="FF0000"/>
                </a:solidFill>
              </a:rPr>
              <a:t>2.</a:t>
            </a:r>
            <a:r>
              <a:rPr sz="3000" u="none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u="none" dirty="0">
                <a:solidFill>
                  <a:srgbClr val="FF0000"/>
                </a:solidFill>
              </a:rPr>
              <a:t>Freque</a:t>
            </a:r>
            <a:r>
              <a:rPr sz="3000" u="none" spc="-10" dirty="0">
                <a:solidFill>
                  <a:srgbClr val="FF0000"/>
                </a:solidFill>
              </a:rPr>
              <a:t>n</a:t>
            </a:r>
            <a:r>
              <a:rPr sz="3000" u="none" spc="-5" dirty="0">
                <a:solidFill>
                  <a:srgbClr val="FF0000"/>
                </a:solidFill>
              </a:rPr>
              <a:t>c</a:t>
            </a:r>
            <a:r>
              <a:rPr sz="3000" u="none" dirty="0">
                <a:solidFill>
                  <a:srgbClr val="FF0000"/>
                </a:solidFill>
              </a:rPr>
              <a:t>y</a:t>
            </a:r>
            <a:r>
              <a:rPr sz="3000" u="none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000" b="0" u="none" dirty="0">
                <a:solidFill>
                  <a:srgbClr val="FF0000"/>
                </a:solidFill>
                <a:latin typeface="Cambria Math"/>
                <a:cs typeface="Cambria Math"/>
              </a:rPr>
              <a:t>↔</a:t>
            </a:r>
            <a:r>
              <a:rPr sz="3000" b="0" u="none" spc="20" dirty="0">
                <a:solidFill>
                  <a:srgbClr val="FF0000"/>
                </a:solidFill>
                <a:latin typeface="Cambria Math"/>
                <a:cs typeface="Cambria Math"/>
              </a:rPr>
              <a:t> </a:t>
            </a:r>
            <a:r>
              <a:rPr sz="3000" u="none" spc="-20" dirty="0">
                <a:solidFill>
                  <a:srgbClr val="FF0000"/>
                </a:solidFill>
              </a:rPr>
              <a:t>Wavelength</a:t>
            </a:r>
            <a:endParaRPr sz="3000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pc="-25" dirty="0"/>
              <a:t>D</a:t>
            </a:r>
            <a:r>
              <a:rPr spc="-10" dirty="0"/>
              <a:t>i</a:t>
            </a:r>
            <a:r>
              <a:rPr spc="-20" dirty="0"/>
              <a:t>spers</a:t>
            </a:r>
            <a:r>
              <a:rPr spc="-10" dirty="0"/>
              <a:t>io</a:t>
            </a:r>
            <a:r>
              <a:rPr spc="-15" dirty="0"/>
              <a:t>n</a:t>
            </a:r>
            <a:r>
              <a:rPr spc="-65" dirty="0">
                <a:latin typeface="Times New Roman"/>
                <a:cs typeface="Times New Roman"/>
              </a:rPr>
              <a:t> </a:t>
            </a:r>
            <a:r>
              <a:rPr spc="-15" dirty="0"/>
              <a:t>relat</a:t>
            </a:r>
            <a:r>
              <a:rPr spc="-5" dirty="0"/>
              <a:t>i</a:t>
            </a:r>
            <a:r>
              <a:rPr spc="-20" dirty="0"/>
              <a:t>o</a:t>
            </a:r>
            <a:r>
              <a:rPr spc="-15" dirty="0"/>
              <a:t>n</a:t>
            </a:r>
            <a:r>
              <a:rPr spc="-70" dirty="0">
                <a:latin typeface="Times New Roman"/>
                <a:cs typeface="Times New Roman"/>
              </a:rPr>
              <a:t> </a:t>
            </a:r>
            <a:r>
              <a:rPr spc="-20" dirty="0"/>
              <a:t>o</a:t>
            </a:r>
            <a:r>
              <a:rPr spc="-10" dirty="0"/>
              <a:t>f</a:t>
            </a:r>
            <a:r>
              <a:rPr spc="-65" dirty="0">
                <a:latin typeface="Times New Roman"/>
                <a:cs typeface="Times New Roman"/>
              </a:rPr>
              <a:t> </a:t>
            </a:r>
            <a:r>
              <a:rPr dirty="0"/>
              <a:t>l</a:t>
            </a:r>
            <a:r>
              <a:rPr spc="5" dirty="0"/>
              <a:t>i</a:t>
            </a:r>
            <a:r>
              <a:rPr spc="-15" dirty="0"/>
              <a:t>ght</a:t>
            </a:r>
            <a:r>
              <a:rPr spc="-75" dirty="0">
                <a:latin typeface="Times New Roman"/>
                <a:cs typeface="Times New Roman"/>
              </a:rPr>
              <a:t> </a:t>
            </a:r>
            <a:r>
              <a:rPr dirty="0"/>
              <a:t>i</a:t>
            </a:r>
            <a:r>
              <a:rPr spc="-15" dirty="0"/>
              <a:t>n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spc="-15" dirty="0"/>
              <a:t>vacuum:</a:t>
            </a:r>
          </a:p>
          <a:p>
            <a:pPr marR="220979" algn="ctr">
              <a:lnSpc>
                <a:spcPct val="100000"/>
              </a:lnSpc>
              <a:spcBef>
                <a:spcPts val="1814"/>
              </a:spcBef>
              <a:tabLst>
                <a:tab pos="393065" algn="l"/>
                <a:tab pos="876300" algn="l"/>
              </a:tabLst>
            </a:pPr>
            <a:r>
              <a:rPr spc="-30" dirty="0">
                <a:latin typeface="Cambria Math"/>
                <a:cs typeface="Cambria Math"/>
              </a:rPr>
              <a:t>𝑐	</a:t>
            </a:r>
            <a:r>
              <a:rPr spc="-25" dirty="0">
                <a:latin typeface="Cambria Math"/>
                <a:cs typeface="Cambria Math"/>
              </a:rPr>
              <a:t>=	</a:t>
            </a:r>
            <a:r>
              <a:rPr spc="-30" dirty="0">
                <a:latin typeface="Cambria Math"/>
                <a:cs typeface="Cambria Math"/>
              </a:rPr>
              <a:t>𝜈</a:t>
            </a:r>
            <a:r>
              <a:rPr spc="-75" dirty="0">
                <a:latin typeface="Cambria Math"/>
                <a:cs typeface="Cambria Math"/>
              </a:rPr>
              <a:t> </a:t>
            </a:r>
            <a:r>
              <a:rPr spc="-30" dirty="0">
                <a:latin typeface="Cambria Math"/>
                <a:cs typeface="Cambria Math"/>
              </a:rPr>
              <a:t>𝜆</a:t>
            </a:r>
          </a:p>
          <a:p>
            <a:pPr marL="12700">
              <a:lnSpc>
                <a:spcPct val="100000"/>
              </a:lnSpc>
              <a:spcBef>
                <a:spcPts val="1800"/>
              </a:spcBef>
            </a:pPr>
            <a:r>
              <a:rPr spc="-15" dirty="0">
                <a:latin typeface="Symbol"/>
                <a:cs typeface="Symbol"/>
              </a:rPr>
              <a:t></a:t>
            </a:r>
            <a:r>
              <a:rPr spc="-185" dirty="0">
                <a:latin typeface="Times New Roman"/>
                <a:cs typeface="Times New Roman"/>
              </a:rPr>
              <a:t> </a:t>
            </a:r>
            <a:r>
              <a:rPr spc="-30" dirty="0">
                <a:latin typeface="Cambria Math"/>
                <a:cs typeface="Cambria Math"/>
              </a:rPr>
              <a:t>𝑐</a:t>
            </a:r>
            <a:r>
              <a:rPr spc="254" dirty="0">
                <a:latin typeface="Cambria Math"/>
                <a:cs typeface="Cambria Math"/>
              </a:rPr>
              <a:t> </a:t>
            </a:r>
            <a:r>
              <a:rPr spc="-25" dirty="0">
                <a:latin typeface="Cambria Math"/>
                <a:cs typeface="Cambria Math"/>
              </a:rPr>
              <a:t>=</a:t>
            </a:r>
            <a:r>
              <a:rPr spc="160" dirty="0">
                <a:latin typeface="Cambria Math"/>
                <a:cs typeface="Cambria Math"/>
              </a:rPr>
              <a:t> </a:t>
            </a:r>
            <a:r>
              <a:rPr spc="-25" dirty="0">
                <a:latin typeface="Cambria Math"/>
                <a:cs typeface="Cambria Math"/>
              </a:rPr>
              <a:t>2</a:t>
            </a:r>
            <a:r>
              <a:rPr spc="-10" dirty="0">
                <a:latin typeface="Cambria Math"/>
                <a:cs typeface="Cambria Math"/>
              </a:rPr>
              <a:t>.</a:t>
            </a:r>
            <a:r>
              <a:rPr spc="-25" dirty="0">
                <a:latin typeface="Cambria Math"/>
                <a:cs typeface="Cambria Math"/>
              </a:rPr>
              <a:t>99</a:t>
            </a:r>
            <a:r>
              <a:rPr spc="-20" dirty="0">
                <a:latin typeface="Cambria Math"/>
                <a:cs typeface="Cambria Math"/>
              </a:rPr>
              <a:t>7</a:t>
            </a:r>
            <a:r>
              <a:rPr spc="-150" dirty="0">
                <a:latin typeface="Cambria Math"/>
                <a:cs typeface="Cambria Math"/>
              </a:rPr>
              <a:t> </a:t>
            </a:r>
            <a:r>
              <a:rPr spc="-25" dirty="0">
                <a:latin typeface="Cambria Math"/>
                <a:cs typeface="Cambria Math"/>
              </a:rPr>
              <a:t>92</a:t>
            </a:r>
            <a:r>
              <a:rPr spc="-20" dirty="0">
                <a:latin typeface="Cambria Math"/>
                <a:cs typeface="Cambria Math"/>
              </a:rPr>
              <a:t>4</a:t>
            </a:r>
            <a:r>
              <a:rPr spc="-135" dirty="0">
                <a:latin typeface="Cambria Math"/>
                <a:cs typeface="Cambria Math"/>
              </a:rPr>
              <a:t> </a:t>
            </a:r>
            <a:r>
              <a:rPr spc="-25" dirty="0">
                <a:latin typeface="Cambria Math"/>
                <a:cs typeface="Cambria Math"/>
              </a:rPr>
              <a:t>5</a:t>
            </a:r>
            <a:r>
              <a:rPr spc="-20" dirty="0">
                <a:latin typeface="Cambria Math"/>
                <a:cs typeface="Cambria Math"/>
              </a:rPr>
              <a:t>8</a:t>
            </a:r>
            <a:r>
              <a:rPr spc="10" dirty="0">
                <a:latin typeface="Cambria Math"/>
                <a:cs typeface="Cambria Math"/>
              </a:rPr>
              <a:t> </a:t>
            </a:r>
            <a:r>
              <a:rPr spc="-20" dirty="0">
                <a:latin typeface="Cambria Math"/>
                <a:cs typeface="Cambria Math"/>
              </a:rPr>
              <a:t>×</a:t>
            </a:r>
            <a:r>
              <a:rPr dirty="0">
                <a:latin typeface="Cambria Math"/>
                <a:cs typeface="Cambria Math"/>
              </a:rPr>
              <a:t> </a:t>
            </a:r>
            <a:r>
              <a:rPr spc="-25" dirty="0">
                <a:latin typeface="Cambria Math"/>
                <a:cs typeface="Cambria Math"/>
              </a:rPr>
              <a:t>1</a:t>
            </a:r>
            <a:r>
              <a:rPr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8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m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65" dirty="0">
                <a:latin typeface="Cambria Math"/>
                <a:cs typeface="Cambria Math"/>
              </a:rPr>
              <a:t>s</a:t>
            </a:r>
            <a:r>
              <a:rPr sz="3000" spc="-60" baseline="29166" dirty="0">
                <a:latin typeface="Cambria Math"/>
                <a:cs typeface="Cambria Math"/>
              </a:rPr>
              <a:t>−</a:t>
            </a:r>
            <a:r>
              <a:rPr sz="3000" spc="225" baseline="29166" dirty="0">
                <a:latin typeface="Cambria Math"/>
                <a:cs typeface="Cambria Math"/>
              </a:rPr>
              <a:t>1</a:t>
            </a:r>
            <a:r>
              <a:rPr sz="2800" dirty="0"/>
              <a:t>.</a:t>
            </a:r>
            <a:endParaRPr sz="2800">
              <a:latin typeface="Cambria Math"/>
              <a:cs typeface="Cambria Math"/>
            </a:endParaRPr>
          </a:p>
          <a:p>
            <a:pPr marL="241300" marR="5080" indent="-228600">
              <a:lnSpc>
                <a:spcPct val="127099"/>
              </a:lnSpc>
              <a:spcBef>
                <a:spcPts val="1045"/>
              </a:spcBef>
              <a:buFont typeface="Symbol"/>
              <a:buChar char=""/>
              <a:tabLst>
                <a:tab pos="241935" algn="l"/>
              </a:tabLst>
            </a:pPr>
            <a:r>
              <a:rPr spc="-25" dirty="0"/>
              <a:t>D</a:t>
            </a:r>
            <a:r>
              <a:rPr spc="-10" dirty="0"/>
              <a:t>i</a:t>
            </a:r>
            <a:r>
              <a:rPr spc="-20" dirty="0"/>
              <a:t>fferent</a:t>
            </a:r>
            <a:r>
              <a:rPr spc="-5" dirty="0"/>
              <a:t>i</a:t>
            </a:r>
            <a:r>
              <a:rPr spc="-10" dirty="0"/>
              <a:t>a</a:t>
            </a:r>
            <a:r>
              <a:rPr spc="-15" dirty="0"/>
              <a:t>te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-20" dirty="0"/>
              <a:t>bot</a:t>
            </a:r>
            <a:r>
              <a:rPr spc="-15" dirty="0"/>
              <a:t>h</a:t>
            </a:r>
            <a:r>
              <a:rPr spc="50" dirty="0">
                <a:latin typeface="Times New Roman"/>
                <a:cs typeface="Times New Roman"/>
              </a:rPr>
              <a:t> </a:t>
            </a:r>
            <a:r>
              <a:rPr spc="-20" dirty="0"/>
              <a:t>s</a:t>
            </a:r>
            <a:r>
              <a:rPr spc="-10" dirty="0"/>
              <a:t>i</a:t>
            </a:r>
            <a:r>
              <a:rPr spc="-20" dirty="0"/>
              <a:t>de</a:t>
            </a:r>
            <a:r>
              <a:rPr spc="-15" dirty="0"/>
              <a:t>s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-20" dirty="0"/>
              <a:t>w</a:t>
            </a:r>
            <a:r>
              <a:rPr spc="-5" dirty="0"/>
              <a:t>i</a:t>
            </a:r>
            <a:r>
              <a:rPr spc="-15" dirty="0"/>
              <a:t>th</a:t>
            </a:r>
            <a:r>
              <a:rPr spc="30" dirty="0">
                <a:latin typeface="Times New Roman"/>
                <a:cs typeface="Times New Roman"/>
              </a:rPr>
              <a:t> </a:t>
            </a:r>
            <a:r>
              <a:rPr spc="-15" dirty="0"/>
              <a:t>respect</a:t>
            </a:r>
            <a:r>
              <a:rPr spc="35" dirty="0">
                <a:latin typeface="Times New Roman"/>
                <a:cs typeface="Times New Roman"/>
              </a:rPr>
              <a:t> </a:t>
            </a:r>
            <a:r>
              <a:rPr spc="-15" dirty="0"/>
              <a:t>to</a:t>
            </a:r>
            <a:r>
              <a:rPr spc="50" dirty="0">
                <a:latin typeface="Times New Roman"/>
                <a:cs typeface="Times New Roman"/>
              </a:rPr>
              <a:t> </a:t>
            </a:r>
            <a:r>
              <a:rPr spc="-15" dirty="0"/>
              <a:t>the</a:t>
            </a:r>
            <a:r>
              <a:rPr spc="35" dirty="0">
                <a:latin typeface="Times New Roman"/>
                <a:cs typeface="Times New Roman"/>
              </a:rPr>
              <a:t> </a:t>
            </a:r>
            <a:r>
              <a:rPr spc="-15" dirty="0"/>
              <a:t>variab</a:t>
            </a:r>
            <a:r>
              <a:rPr spc="0" dirty="0"/>
              <a:t>l</a:t>
            </a:r>
            <a:r>
              <a:rPr spc="-15" dirty="0"/>
              <a:t>es</a:t>
            </a:r>
            <a:r>
              <a:rPr spc="35" dirty="0">
                <a:latin typeface="Times New Roman"/>
                <a:cs typeface="Times New Roman"/>
              </a:rPr>
              <a:t> </a:t>
            </a:r>
            <a:r>
              <a:rPr spc="-15" dirty="0"/>
              <a:t>to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-15" dirty="0"/>
              <a:t>relate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25" dirty="0"/>
              <a:t>sma</a:t>
            </a:r>
            <a:r>
              <a:rPr spc="-10" dirty="0"/>
              <a:t>l</a:t>
            </a:r>
            <a:r>
              <a:rPr dirty="0"/>
              <a:t>l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15" dirty="0"/>
              <a:t>changes:</a:t>
            </a:r>
          </a:p>
          <a:p>
            <a:pPr marR="221615" algn="ctr">
              <a:lnSpc>
                <a:spcPct val="100000"/>
              </a:lnSpc>
              <a:spcBef>
                <a:spcPts val="1814"/>
              </a:spcBef>
              <a:tabLst>
                <a:tab pos="414020" algn="l"/>
                <a:tab pos="897255" algn="l"/>
                <a:tab pos="1726564" algn="l"/>
                <a:tab pos="2190115" algn="l"/>
              </a:tabLst>
            </a:pPr>
            <a:r>
              <a:rPr spc="-20" dirty="0">
                <a:latin typeface="Cambria Math"/>
                <a:cs typeface="Cambria Math"/>
              </a:rPr>
              <a:t>0	</a:t>
            </a:r>
            <a:r>
              <a:rPr spc="-25" dirty="0">
                <a:latin typeface="Cambria Math"/>
                <a:cs typeface="Cambria Math"/>
              </a:rPr>
              <a:t>=	</a:t>
            </a:r>
            <a:r>
              <a:rPr spc="-30" dirty="0">
                <a:latin typeface="Cambria Math"/>
                <a:cs typeface="Cambria Math"/>
              </a:rPr>
              <a:t>𝜆</a:t>
            </a:r>
            <a:r>
              <a:rPr spc="-100" dirty="0">
                <a:latin typeface="Cambria Math"/>
                <a:cs typeface="Cambria Math"/>
              </a:rPr>
              <a:t> </a:t>
            </a:r>
            <a:r>
              <a:rPr spc="-35" dirty="0">
                <a:latin typeface="Cambria Math"/>
                <a:cs typeface="Cambria Math"/>
              </a:rPr>
              <a:t>𝛿</a:t>
            </a:r>
            <a:r>
              <a:rPr spc="-30" dirty="0">
                <a:latin typeface="Cambria Math"/>
                <a:cs typeface="Cambria Math"/>
              </a:rPr>
              <a:t>𝜈</a:t>
            </a:r>
            <a:r>
              <a:rPr dirty="0">
                <a:latin typeface="Cambria Math"/>
                <a:cs typeface="Cambria Math"/>
              </a:rPr>
              <a:t>	</a:t>
            </a:r>
            <a:r>
              <a:rPr spc="-25" dirty="0">
                <a:latin typeface="Cambria Math"/>
                <a:cs typeface="Cambria Math"/>
              </a:rPr>
              <a:t>+</a:t>
            </a:r>
            <a:r>
              <a:rPr dirty="0">
                <a:latin typeface="Cambria Math"/>
                <a:cs typeface="Cambria Math"/>
              </a:rPr>
              <a:t>	</a:t>
            </a:r>
            <a:r>
              <a:rPr spc="-30" dirty="0">
                <a:latin typeface="Cambria Math"/>
                <a:cs typeface="Cambria Math"/>
              </a:rPr>
              <a:t>𝜈</a:t>
            </a:r>
            <a:r>
              <a:rPr spc="-60" dirty="0">
                <a:latin typeface="Cambria Math"/>
                <a:cs typeface="Cambria Math"/>
              </a:rPr>
              <a:t> </a:t>
            </a:r>
            <a:r>
              <a:rPr spc="-35" dirty="0">
                <a:latin typeface="Cambria Math"/>
                <a:cs typeface="Cambria Math"/>
              </a:rPr>
              <a:t>𝛿𝜆</a:t>
            </a:r>
          </a:p>
          <a:p>
            <a:pPr marL="241300" indent="-228600">
              <a:lnSpc>
                <a:spcPct val="100000"/>
              </a:lnSpc>
              <a:spcBef>
                <a:spcPts val="1800"/>
              </a:spcBef>
              <a:buFont typeface="Symbol"/>
              <a:buChar char=""/>
              <a:tabLst>
                <a:tab pos="241935" algn="l"/>
              </a:tabLst>
            </a:pPr>
            <a:r>
              <a:rPr spc="-20" dirty="0"/>
              <a:t>So</a:t>
            </a:r>
            <a:r>
              <a:rPr spc="-15" dirty="0"/>
              <a:t>lve</a:t>
            </a:r>
            <a:r>
              <a:rPr spc="-70" dirty="0">
                <a:latin typeface="Times New Roman"/>
                <a:cs typeface="Times New Roman"/>
              </a:rPr>
              <a:t> </a:t>
            </a:r>
            <a:r>
              <a:rPr spc="-15" dirty="0"/>
              <a:t>for</a:t>
            </a:r>
            <a:r>
              <a:rPr spc="-65" dirty="0">
                <a:latin typeface="Times New Roman"/>
                <a:cs typeface="Times New Roman"/>
              </a:rPr>
              <a:t> </a:t>
            </a:r>
            <a:r>
              <a:rPr spc="-35" dirty="0">
                <a:latin typeface="Cambria Math"/>
                <a:cs typeface="Cambria Math"/>
              </a:rPr>
              <a:t>𝛿</a:t>
            </a:r>
            <a:r>
              <a:rPr spc="20" dirty="0">
                <a:latin typeface="Cambria Math"/>
                <a:cs typeface="Cambria Math"/>
              </a:rPr>
              <a:t>𝜆</a:t>
            </a:r>
            <a:r>
              <a:rPr spc="-1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556532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84429" y="1327245"/>
            <a:ext cx="372745" cy="408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165" baseline="-16865" dirty="0">
                <a:latin typeface="Cambria Math"/>
                <a:cs typeface="Cambria Math"/>
              </a:rPr>
              <a:t>𝜈</a:t>
            </a:r>
            <a:r>
              <a:rPr sz="2000" spc="40" dirty="0">
                <a:latin typeface="Cambria Math"/>
                <a:cs typeface="Cambria Math"/>
              </a:rPr>
              <a:t>2</a:t>
            </a:r>
            <a:endParaRPr sz="2000">
              <a:latin typeface="Cambria Math"/>
              <a:cs typeface="Cambria Math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397111" y="1304025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>
                <a:moveTo>
                  <a:pt x="0" y="0"/>
                </a:moveTo>
                <a:lnTo>
                  <a:pt x="359663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919602" y="1116398"/>
            <a:ext cx="234124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09600" algn="l"/>
                <a:tab pos="1092835" algn="l"/>
                <a:tab pos="1957070" algn="l"/>
              </a:tabLst>
            </a:pPr>
            <a:r>
              <a:rPr sz="2800" spc="-35" dirty="0">
                <a:latin typeface="Cambria Math"/>
                <a:cs typeface="Cambria Math"/>
              </a:rPr>
              <a:t>𝛿</a:t>
            </a:r>
            <a:r>
              <a:rPr sz="2800" spc="-30" dirty="0">
                <a:latin typeface="Cambria Math"/>
                <a:cs typeface="Cambria Math"/>
              </a:rPr>
              <a:t>𝜆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−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35" dirty="0">
                <a:latin typeface="Cambria Math"/>
                <a:cs typeface="Cambria Math"/>
              </a:rPr>
              <a:t>𝛿𝜈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75869" y="846650"/>
            <a:ext cx="18923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𝑐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300" y="1916994"/>
            <a:ext cx="10158095" cy="162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ct val="1268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Negative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gn: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rease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f</a:t>
            </a:r>
            <a:r>
              <a:rPr sz="2800" spc="-15" dirty="0">
                <a:latin typeface="Calibri"/>
                <a:cs typeface="Calibri"/>
              </a:rPr>
              <a:t>requ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corre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spc="-20" dirty="0">
                <a:latin typeface="Calibri"/>
                <a:cs typeface="Calibri"/>
              </a:rPr>
              <a:t>pon</a:t>
            </a:r>
            <a:r>
              <a:rPr sz="2800" spc="-5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dec</a:t>
            </a:r>
            <a:r>
              <a:rPr sz="2800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ease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velength;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magn</a:t>
            </a:r>
            <a:r>
              <a:rPr sz="2800" spc="-1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u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</a:t>
            </a:r>
            <a:r>
              <a:rPr sz="2800" spc="-20" dirty="0">
                <a:latin typeface="Calibri"/>
                <a:cs typeface="Calibri"/>
              </a:rPr>
              <a:t>ha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mat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ers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dths.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8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Magnit</a:t>
            </a:r>
            <a:r>
              <a:rPr sz="2800" spc="-5" dirty="0">
                <a:latin typeface="Calibri"/>
                <a:cs typeface="Calibri"/>
              </a:rPr>
              <a:t>u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wavelength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F</a:t>
            </a:r>
            <a:r>
              <a:rPr sz="2800" spc="-20" dirty="0">
                <a:latin typeface="Calibri"/>
                <a:cs typeface="Calibri"/>
              </a:rPr>
              <a:t>WHM: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204844" y="4229230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>
                <a:moveTo>
                  <a:pt x="0" y="0"/>
                </a:moveTo>
                <a:lnTo>
                  <a:pt x="359974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886071" y="4041591"/>
            <a:ext cx="241808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835025" algn="l"/>
                <a:tab pos="1797050" algn="l"/>
              </a:tabLst>
            </a:pPr>
            <a:r>
              <a:rPr sz="2800" spc="-10" dirty="0">
                <a:latin typeface="Cambria Math"/>
                <a:cs typeface="Cambria Math"/>
              </a:rPr>
              <a:t>|</a:t>
            </a:r>
            <a:r>
              <a:rPr sz="2800" spc="-35" dirty="0">
                <a:latin typeface="Cambria Math"/>
                <a:cs typeface="Cambria Math"/>
              </a:rPr>
              <a:t>𝛿</a:t>
            </a:r>
            <a:r>
              <a:rPr sz="2800" spc="20" dirty="0">
                <a:latin typeface="Cambria Math"/>
                <a:cs typeface="Cambria Math"/>
              </a:rPr>
              <a:t>𝜆</a:t>
            </a:r>
            <a:r>
              <a:rPr sz="2800" spc="-10" dirty="0">
                <a:latin typeface="Cambria Math"/>
                <a:cs typeface="Cambria Math"/>
              </a:rPr>
              <a:t>|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10" dirty="0">
                <a:latin typeface="Cambria Math"/>
                <a:cs typeface="Cambria Math"/>
              </a:rPr>
              <a:t>|</a:t>
            </a:r>
            <a:r>
              <a:rPr sz="2800" spc="-35" dirty="0">
                <a:latin typeface="Cambria Math"/>
                <a:cs typeface="Cambria Math"/>
              </a:rPr>
              <a:t>𝛿</a:t>
            </a:r>
            <a:r>
              <a:rPr sz="2800" spc="50" dirty="0">
                <a:latin typeface="Cambria Math"/>
                <a:cs typeface="Cambria Math"/>
              </a:rPr>
              <a:t>𝜈</a:t>
            </a:r>
            <a:r>
              <a:rPr sz="2800" spc="-10" dirty="0">
                <a:latin typeface="Cambria Math"/>
                <a:cs typeface="Cambria Math"/>
              </a:rPr>
              <a:t>|</a:t>
            </a:r>
            <a:endParaRPr sz="2800" dirty="0">
              <a:latin typeface="Cambria Math"/>
              <a:cs typeface="Cambria Math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83842" y="3771851"/>
            <a:ext cx="18923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𝑐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92140" y="4114800"/>
            <a:ext cx="66586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179" baseline="-16865" dirty="0">
                <a:latin typeface="Cambria Math"/>
                <a:cs typeface="Cambria Math"/>
              </a:rPr>
              <a:t>𝜈</a:t>
            </a:r>
            <a:r>
              <a:rPr sz="2000" spc="40" dirty="0">
                <a:latin typeface="Cambria Math"/>
                <a:cs typeface="Cambria Math"/>
              </a:rPr>
              <a:t>2</a:t>
            </a:r>
            <a:endParaRPr sz="2000" dirty="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757044" y="3820798"/>
            <a:ext cx="2676525" cy="0"/>
          </a:xfrm>
          <a:custGeom>
            <a:avLst/>
            <a:gdLst/>
            <a:ahLst/>
            <a:cxnLst/>
            <a:rect l="l" t="t" r="r" b="b"/>
            <a:pathLst>
              <a:path w="2676525">
                <a:moveTo>
                  <a:pt x="0" y="0"/>
                </a:moveTo>
                <a:lnTo>
                  <a:pt x="2676406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757044" y="4648200"/>
            <a:ext cx="2676525" cy="0"/>
          </a:xfrm>
          <a:custGeom>
            <a:avLst/>
            <a:gdLst/>
            <a:ahLst/>
            <a:cxnLst/>
            <a:rect l="l" t="t" r="r" b="b"/>
            <a:pathLst>
              <a:path w="2676525">
                <a:moveTo>
                  <a:pt x="0" y="0"/>
                </a:moveTo>
                <a:lnTo>
                  <a:pt x="2676406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768474" y="3809369"/>
            <a:ext cx="0" cy="844550"/>
          </a:xfrm>
          <a:custGeom>
            <a:avLst/>
            <a:gdLst/>
            <a:ahLst/>
            <a:cxnLst/>
            <a:rect l="l" t="t" r="r" b="b"/>
            <a:pathLst>
              <a:path h="844550">
                <a:moveTo>
                  <a:pt x="0" y="0"/>
                </a:moveTo>
                <a:lnTo>
                  <a:pt x="0" y="844295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422002" y="3809369"/>
            <a:ext cx="0" cy="844550"/>
          </a:xfrm>
          <a:custGeom>
            <a:avLst/>
            <a:gdLst/>
            <a:ahLst/>
            <a:cxnLst/>
            <a:rect l="l" t="t" r="r" b="b"/>
            <a:pathLst>
              <a:path h="844550">
                <a:moveTo>
                  <a:pt x="0" y="0"/>
                </a:moveTo>
                <a:lnTo>
                  <a:pt x="0" y="844295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130300" y="4926007"/>
            <a:ext cx="10159365" cy="9467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ct val="126800"/>
              </a:lnSpc>
              <a:buFont typeface="Symbol"/>
              <a:buChar char=""/>
              <a:tabLst>
                <a:tab pos="241935" algn="l"/>
                <a:tab pos="1383665" algn="l"/>
                <a:tab pos="3030855" algn="l"/>
                <a:tab pos="4104640" algn="l"/>
                <a:tab pos="4432300" algn="l"/>
                <a:tab pos="4836160" algn="l"/>
                <a:tab pos="5441950" algn="l"/>
                <a:tab pos="5889625" algn="l"/>
                <a:tab pos="6328410" algn="l"/>
                <a:tab pos="6657975" algn="l"/>
                <a:tab pos="7061200" algn="l"/>
                <a:tab pos="7828915" algn="l"/>
                <a:tab pos="8347075" algn="l"/>
                <a:tab pos="9260840" algn="l"/>
                <a:tab pos="9877425" algn="l"/>
              </a:tabLst>
            </a:pPr>
            <a:r>
              <a:rPr sz="2800" spc="-20" dirty="0">
                <a:latin typeface="Calibri"/>
                <a:cs typeface="Calibri"/>
              </a:rPr>
              <a:t>T</a:t>
            </a:r>
            <a:r>
              <a:rPr sz="2800" spc="-10" dirty="0">
                <a:latin typeface="Calibri"/>
                <a:cs typeface="Calibri"/>
              </a:rPr>
              <a:t>y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ical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3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borator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usage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30" dirty="0">
                <a:latin typeface="Cambria Math"/>
                <a:cs typeface="Cambria Math"/>
              </a:rPr>
              <a:t>𝜆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Å;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THz</a:t>
            </a:r>
            <a:r>
              <a:rPr sz="2800" spc="-10" dirty="0">
                <a:latin typeface="Calibri"/>
                <a:cs typeface="Calibri"/>
              </a:rPr>
              <a:t>;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35" dirty="0">
                <a:latin typeface="Cambria Math"/>
                <a:cs typeface="Cambria Math"/>
              </a:rPr>
              <a:t>𝛿</a:t>
            </a:r>
            <a:r>
              <a:rPr sz="2800" spc="-30" dirty="0">
                <a:latin typeface="Cambria Math"/>
                <a:cs typeface="Cambria Math"/>
              </a:rPr>
              <a:t>𝜆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0" dirty="0">
                <a:latin typeface="Calibri"/>
                <a:cs typeface="Calibri"/>
              </a:rPr>
              <a:t>ofte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es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5" dirty="0">
                <a:latin typeface="Calibri"/>
                <a:cs typeface="Calibri"/>
              </a:rPr>
              <a:t>icometres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(</a:t>
            </a:r>
            <a:r>
              <a:rPr sz="2800" spc="-25" dirty="0">
                <a:latin typeface="Calibri"/>
                <a:cs typeface="Calibri"/>
              </a:rPr>
              <a:t>pm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ra</a:t>
            </a:r>
            <a:r>
              <a:rPr sz="2800" spc="-1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for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opt</a:t>
            </a:r>
            <a:r>
              <a:rPr sz="2800" spc="-10" dirty="0">
                <a:latin typeface="Calibri"/>
                <a:cs typeface="Calibri"/>
              </a:rPr>
              <a:t>ical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transiti</a:t>
            </a:r>
            <a:r>
              <a:rPr sz="2800" spc="-20" dirty="0">
                <a:latin typeface="Calibri"/>
                <a:cs typeface="Calibri"/>
              </a:rPr>
              <a:t>ons.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2485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109156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6:</a:t>
            </a:r>
            <a:r>
              <a:rPr spc="-20" dirty="0"/>
              <a:t> Uni</a:t>
            </a:r>
            <a:r>
              <a:rPr spc="-5" dirty="0"/>
              <a:t>t</a:t>
            </a:r>
            <a:r>
              <a:rPr spc="-20" dirty="0"/>
              <a:t>-Independent </a:t>
            </a:r>
            <a:r>
              <a:rPr spc="-15" dirty="0"/>
              <a:t>Relative</a:t>
            </a:r>
            <a:r>
              <a:rPr dirty="0"/>
              <a:t> </a:t>
            </a:r>
            <a:r>
              <a:rPr spc="-20" dirty="0"/>
              <a:t>Ha</a:t>
            </a:r>
            <a:r>
              <a:rPr dirty="0"/>
              <a:t>l</a:t>
            </a:r>
            <a:r>
              <a:rPr spc="-25" dirty="0"/>
              <a:t>fwidths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754434"/>
            <a:ext cx="8336280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Def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ve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(d</a:t>
            </a:r>
            <a:r>
              <a:rPr sz="2800" spc="-15" dirty="0">
                <a:latin typeface="Calibri"/>
                <a:cs typeface="Calibri"/>
              </a:rPr>
              <a:t>imens</a:t>
            </a:r>
            <a:r>
              <a:rPr sz="2800" spc="-20" dirty="0">
                <a:latin typeface="Calibri"/>
                <a:cs typeface="Calibri"/>
              </a:rPr>
              <a:t>ion</a:t>
            </a:r>
            <a:r>
              <a:rPr sz="2800" spc="-15" dirty="0">
                <a:latin typeface="Calibri"/>
                <a:cs typeface="Calibri"/>
              </a:rPr>
              <a:t>les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variable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50" dirty="0">
                <a:latin typeface="Cambria Math"/>
                <a:cs typeface="Cambria Math"/>
              </a:rPr>
              <a:t>𝑥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900044" y="2834518"/>
            <a:ext cx="392430" cy="0"/>
          </a:xfrm>
          <a:custGeom>
            <a:avLst/>
            <a:gdLst/>
            <a:ahLst/>
            <a:cxnLst/>
            <a:rect l="l" t="t" r="r" b="b"/>
            <a:pathLst>
              <a:path w="392429">
                <a:moveTo>
                  <a:pt x="0" y="0"/>
                </a:moveTo>
                <a:lnTo>
                  <a:pt x="391978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771515" y="2646876"/>
            <a:ext cx="64833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20065" algn="l"/>
              </a:tabLst>
            </a:pPr>
            <a:r>
              <a:rPr sz="2800" spc="15" dirty="0">
                <a:latin typeface="Cambria Math"/>
                <a:cs typeface="Cambria Math"/>
              </a:rPr>
              <a:t>|	|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87339" y="2377128"/>
            <a:ext cx="40449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5" dirty="0">
                <a:latin typeface="Cambria Math"/>
                <a:cs typeface="Cambria Math"/>
              </a:rPr>
              <a:t>𝛿𝑥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83351" y="2886144"/>
            <a:ext cx="214629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𝑥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30300" y="3459545"/>
            <a:ext cx="8848725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Start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th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𝑥</a:t>
            </a:r>
            <a:r>
              <a:rPr sz="2800" spc="24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spc="105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us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arl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er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onvers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ve: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554351" y="4550795"/>
            <a:ext cx="382905" cy="0"/>
          </a:xfrm>
          <a:custGeom>
            <a:avLst/>
            <a:gdLst/>
            <a:ahLst/>
            <a:cxnLst/>
            <a:rect l="l" t="t" r="r" b="b"/>
            <a:pathLst>
              <a:path w="382904">
                <a:moveTo>
                  <a:pt x="0" y="0"/>
                </a:moveTo>
                <a:lnTo>
                  <a:pt x="382523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866515" y="4550795"/>
            <a:ext cx="457834" cy="0"/>
          </a:xfrm>
          <a:custGeom>
            <a:avLst/>
            <a:gdLst/>
            <a:ahLst/>
            <a:cxnLst/>
            <a:rect l="l" t="t" r="r" b="b"/>
            <a:pathLst>
              <a:path w="457835">
                <a:moveTo>
                  <a:pt x="0" y="0"/>
                </a:moveTo>
                <a:lnTo>
                  <a:pt x="457510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253599" y="4550795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099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427346" y="4363156"/>
            <a:ext cx="333629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09270" algn="l"/>
                <a:tab pos="841375" algn="l"/>
                <a:tab pos="1324610" algn="l"/>
                <a:tab pos="1896110" algn="l"/>
                <a:tab pos="2228215" algn="l"/>
                <a:tab pos="2711450" algn="l"/>
                <a:tab pos="3208655" algn="l"/>
              </a:tabLst>
            </a:pPr>
            <a:r>
              <a:rPr sz="2800" spc="15" dirty="0">
                <a:latin typeface="Cambria Math"/>
                <a:cs typeface="Cambria Math"/>
              </a:rPr>
              <a:t>|	|	</a:t>
            </a:r>
            <a:r>
              <a:rPr sz="2800" spc="-25" dirty="0">
                <a:latin typeface="Cambria Math"/>
                <a:cs typeface="Cambria Math"/>
              </a:rPr>
              <a:t>=	</a:t>
            </a:r>
            <a:r>
              <a:rPr sz="2800" spc="15" dirty="0">
                <a:latin typeface="Cambria Math"/>
                <a:cs typeface="Cambria Math"/>
              </a:rPr>
              <a:t>|	|	</a:t>
            </a:r>
            <a:r>
              <a:rPr sz="2800" spc="-25" dirty="0">
                <a:latin typeface="Cambria Math"/>
                <a:cs typeface="Cambria Math"/>
              </a:rPr>
              <a:t>=	</a:t>
            </a:r>
            <a:r>
              <a:rPr sz="2800" spc="15" dirty="0">
                <a:latin typeface="Cambria Math"/>
                <a:cs typeface="Cambria Math"/>
              </a:rPr>
              <a:t>|	|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41646" y="4093407"/>
            <a:ext cx="309880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324610" algn="l"/>
                <a:tab pos="2711450" algn="l"/>
              </a:tabLst>
            </a:pPr>
            <a:r>
              <a:rPr sz="2800" spc="-35" dirty="0">
                <a:latin typeface="Cambria Math"/>
                <a:cs typeface="Cambria Math"/>
              </a:rPr>
              <a:t>𝛿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35" dirty="0">
                <a:latin typeface="Cambria Math"/>
                <a:cs typeface="Cambria Math"/>
              </a:rPr>
              <a:t>𝛿</a:t>
            </a:r>
            <a:r>
              <a:rPr sz="2800" spc="-30" dirty="0">
                <a:latin typeface="Cambria Math"/>
                <a:cs typeface="Cambria Math"/>
              </a:rPr>
              <a:t>𝜔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35" dirty="0">
                <a:latin typeface="Cambria Math"/>
                <a:cs typeface="Cambria Math"/>
              </a:rPr>
              <a:t>𝛿𝜆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636134" y="4602805"/>
            <a:ext cx="290893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325880" algn="l"/>
                <a:tab pos="2711450" algn="l"/>
              </a:tabLst>
            </a:pPr>
            <a:r>
              <a:rPr sz="2800" spc="-30" dirty="0">
                <a:latin typeface="Cambria Math"/>
                <a:cs typeface="Cambria Math"/>
              </a:rPr>
              <a:t>𝜈	𝜔	𝜆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300" y="5177468"/>
            <a:ext cx="4700905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Der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vat</a:t>
            </a:r>
            <a:r>
              <a:rPr sz="2800" spc="-20" dirty="0">
                <a:latin typeface="Calibri"/>
                <a:cs typeface="Calibri"/>
              </a:rPr>
              <a:t>io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examp</a:t>
            </a:r>
            <a:r>
              <a:rPr sz="2800" spc="-15" dirty="0">
                <a:latin typeface="Calibri"/>
                <a:cs typeface="Calibri"/>
              </a:rPr>
              <a:t>le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spc="2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→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25" dirty="0">
                <a:latin typeface="Cambria Math"/>
                <a:cs typeface="Cambria Math"/>
              </a:rPr>
              <a:t>𝜔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39516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34030" y="927422"/>
            <a:ext cx="473709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5" dirty="0">
                <a:latin typeface="Cambria Math"/>
                <a:cs typeface="Cambria Math"/>
              </a:rPr>
              <a:t>𝛿𝜔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46732" y="1384797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19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703447" y="1384797"/>
            <a:ext cx="857250" cy="0"/>
          </a:xfrm>
          <a:custGeom>
            <a:avLst/>
            <a:gdLst/>
            <a:ahLst/>
            <a:cxnLst/>
            <a:rect l="l" t="t" r="r" b="b"/>
            <a:pathLst>
              <a:path w="857250">
                <a:moveTo>
                  <a:pt x="0" y="0"/>
                </a:moveTo>
                <a:lnTo>
                  <a:pt x="856798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630042" y="1436438"/>
            <a:ext cx="291973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167765" algn="l"/>
                <a:tab pos="2725420" algn="l"/>
              </a:tabLst>
            </a:pPr>
            <a:r>
              <a:rPr sz="2800" spc="-30" dirty="0">
                <a:latin typeface="Cambria Math"/>
                <a:cs typeface="Cambria Math"/>
              </a:rPr>
              <a:t>𝜔	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30" dirty="0">
                <a:latin typeface="Cambria Math"/>
                <a:cs typeface="Cambria Math"/>
              </a:rPr>
              <a:t>𝜋</a:t>
            </a:r>
            <a:r>
              <a:rPr sz="2800" spc="-8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07639" y="1197170"/>
            <a:ext cx="184848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570355" algn="l"/>
              </a:tabLst>
            </a:pPr>
            <a:r>
              <a:rPr sz="2800" spc="-25" dirty="0">
                <a:latin typeface="Cambria Math"/>
                <a:cs typeface="Cambria Math"/>
              </a:rPr>
              <a:t>=	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90747" y="927422"/>
            <a:ext cx="87185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30" dirty="0">
                <a:latin typeface="Cambria Math"/>
                <a:cs typeface="Cambria Math"/>
              </a:rPr>
              <a:t>𝜋</a:t>
            </a:r>
            <a:r>
              <a:rPr sz="2800" spc="-80" dirty="0">
                <a:latin typeface="Cambria Math"/>
                <a:cs typeface="Cambria Math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𝛿𝜈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48530" y="927422"/>
            <a:ext cx="39624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5" dirty="0">
                <a:latin typeface="Cambria Math"/>
                <a:cs typeface="Cambria Math"/>
              </a:rPr>
              <a:t>𝛿𝜈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261219" y="1384797"/>
            <a:ext cx="382905" cy="0"/>
          </a:xfrm>
          <a:custGeom>
            <a:avLst/>
            <a:gdLst/>
            <a:ahLst/>
            <a:cxnLst/>
            <a:rect l="l" t="t" r="r" b="b"/>
            <a:pathLst>
              <a:path w="382904">
                <a:moveTo>
                  <a:pt x="0" y="0"/>
                </a:moveTo>
                <a:lnTo>
                  <a:pt x="382523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130300" y="1999290"/>
            <a:ext cx="6697980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Der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vat</a:t>
            </a:r>
            <a:r>
              <a:rPr sz="2800" spc="-20" dirty="0">
                <a:latin typeface="Calibri"/>
                <a:cs typeface="Calibri"/>
              </a:rPr>
              <a:t>io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examp</a:t>
            </a:r>
            <a:r>
              <a:rPr sz="2800" spc="-15" dirty="0">
                <a:latin typeface="Calibri"/>
                <a:cs typeface="Calibri"/>
              </a:rPr>
              <a:t>le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spc="2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→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𝜆</a:t>
            </a:r>
            <a:r>
              <a:rPr sz="2800" spc="5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(us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spc="24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75" dirty="0">
                <a:latin typeface="Cambria Math"/>
                <a:cs typeface="Cambria Math"/>
              </a:rPr>
              <a:t> </a:t>
            </a:r>
            <a:r>
              <a:rPr sz="2800" spc="50" dirty="0">
                <a:latin typeface="Cambria Math"/>
                <a:cs typeface="Cambria Math"/>
              </a:rPr>
              <a:t>𝑐</a:t>
            </a:r>
            <a:r>
              <a:rPr sz="2800" spc="-5" dirty="0">
                <a:latin typeface="Cambria Math"/>
                <a:cs typeface="Cambria Math"/>
              </a:rPr>
              <a:t>/</a:t>
            </a:r>
            <a:r>
              <a:rPr sz="2800" spc="0" dirty="0">
                <a:latin typeface="Cambria Math"/>
                <a:cs typeface="Cambria Math"/>
              </a:rPr>
              <a:t>𝜆</a:t>
            </a:r>
            <a:r>
              <a:rPr sz="2800" spc="-10" dirty="0">
                <a:latin typeface="Calibri"/>
                <a:cs typeface="Calibri"/>
              </a:rPr>
              <a:t>):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838071" y="3090550"/>
            <a:ext cx="382905" cy="0"/>
          </a:xfrm>
          <a:custGeom>
            <a:avLst/>
            <a:gdLst/>
            <a:ahLst/>
            <a:cxnLst/>
            <a:rect l="l" t="t" r="r" b="b"/>
            <a:pathLst>
              <a:path w="382904">
                <a:moveTo>
                  <a:pt x="0" y="0"/>
                </a:moveTo>
                <a:lnTo>
                  <a:pt x="382523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305683" y="3090550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099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825361" y="2633160"/>
            <a:ext cx="333946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480185" algn="l"/>
                <a:tab pos="2955290" algn="l"/>
              </a:tabLst>
            </a:pPr>
            <a:r>
              <a:rPr sz="2800" spc="-35" dirty="0">
                <a:latin typeface="Cambria Math"/>
                <a:cs typeface="Cambria Math"/>
              </a:rPr>
              <a:t>𝛿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35" dirty="0">
                <a:latin typeface="Cambria Math"/>
                <a:cs typeface="Cambria Math"/>
              </a:rPr>
              <a:t>𝛿</a:t>
            </a:r>
            <a:r>
              <a:rPr sz="2800" spc="-30" dirty="0">
                <a:latin typeface="Cambria Math"/>
                <a:cs typeface="Cambria Math"/>
              </a:rPr>
              <a:t>𝜆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35" dirty="0">
                <a:latin typeface="Cambria Math"/>
                <a:cs typeface="Cambria Math"/>
              </a:rPr>
              <a:t>𝛿𝜈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19849" y="3142438"/>
            <a:ext cx="314960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480185" algn="l"/>
                <a:tab pos="2955290" algn="l"/>
              </a:tabLst>
            </a:pPr>
            <a:r>
              <a:rPr sz="2800" spc="-30" dirty="0">
                <a:latin typeface="Cambria Math"/>
                <a:cs typeface="Cambria Math"/>
              </a:rPr>
              <a:t>𝜈	𝜆	𝜈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781159" y="3090550"/>
            <a:ext cx="382905" cy="0"/>
          </a:xfrm>
          <a:custGeom>
            <a:avLst/>
            <a:gdLst/>
            <a:ahLst/>
            <a:cxnLst/>
            <a:rect l="l" t="t" r="r" b="b"/>
            <a:pathLst>
              <a:path w="382904">
                <a:moveTo>
                  <a:pt x="0" y="0"/>
                </a:moveTo>
                <a:lnTo>
                  <a:pt x="382523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425826" y="2902908"/>
            <a:ext cx="344297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94030" algn="l"/>
                <a:tab pos="1595755" algn="l"/>
                <a:tab pos="2240915" algn="l"/>
                <a:tab pos="2737485" algn="l"/>
              </a:tabLst>
            </a:pPr>
            <a:r>
              <a:rPr sz="2800" spc="-25" dirty="0">
                <a:latin typeface="Cambria Math"/>
                <a:cs typeface="Cambria Math"/>
              </a:rPr>
              <a:t>=	−	⇒	</a:t>
            </a:r>
            <a:r>
              <a:rPr sz="2800" spc="15" dirty="0">
                <a:latin typeface="Cambria Math"/>
                <a:cs typeface="Cambria Math"/>
              </a:rPr>
              <a:t>|	|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15" dirty="0">
                <a:latin typeface="Cambria Math"/>
                <a:cs typeface="Cambria Math"/>
              </a:rPr>
              <a:t>|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842891" y="2633160"/>
            <a:ext cx="39941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5" dirty="0">
                <a:latin typeface="Cambria Math"/>
                <a:cs typeface="Cambria Math"/>
              </a:rPr>
              <a:t>𝛿𝜆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937379" y="3142438"/>
            <a:ext cx="2095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𝜆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855579" y="3090550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0999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225415" y="2902908"/>
            <a:ext cx="14033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15" dirty="0">
                <a:latin typeface="Cambria Math"/>
                <a:cs typeface="Cambria Math"/>
              </a:rPr>
              <a:t>|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30300" y="3715577"/>
            <a:ext cx="1485265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P</a:t>
            </a:r>
            <a:r>
              <a:rPr sz="2800" spc="-20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ctical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877175" y="3740663"/>
            <a:ext cx="840486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061845" algn="l"/>
                <a:tab pos="3051810" algn="l"/>
                <a:tab pos="4430395" algn="l"/>
                <a:tab pos="5544820" algn="l"/>
                <a:tab pos="6053455" algn="l"/>
                <a:tab pos="7317740" algn="l"/>
                <a:tab pos="7874000" algn="l"/>
              </a:tabLst>
            </a:pP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mport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nce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onc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relat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ve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known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any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359151" y="4283207"/>
            <a:ext cx="9929495" cy="146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27200"/>
              </a:lnSpc>
            </a:pPr>
            <a:r>
              <a:rPr sz="2800" spc="-15" dirty="0">
                <a:latin typeface="Calibri"/>
                <a:cs typeface="Calibri"/>
              </a:rPr>
              <a:t>represen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5" dirty="0">
                <a:latin typeface="Calibri"/>
                <a:cs typeface="Calibri"/>
              </a:rPr>
              <a:t>mm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iate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known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2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14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other</a:t>
            </a:r>
            <a:r>
              <a:rPr sz="2800" spc="35" dirty="0">
                <a:latin typeface="Calibri"/>
                <a:cs typeface="Calibri"/>
              </a:rPr>
              <a:t>s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xtreme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conveni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   </a:t>
            </a:r>
            <a:r>
              <a:rPr sz="2800" spc="-3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  </a:t>
            </a:r>
            <a:r>
              <a:rPr sz="2800" spc="3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compar</a:t>
            </a:r>
            <a:r>
              <a:rPr sz="2800" spc="-20" dirty="0">
                <a:latin typeface="Calibri"/>
                <a:cs typeface="Calibri"/>
              </a:rPr>
              <a:t>in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   </a:t>
            </a:r>
            <a:r>
              <a:rPr sz="2800" spc="-33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microwave,</a:t>
            </a:r>
            <a:r>
              <a:rPr sz="2800" dirty="0">
                <a:latin typeface="Times New Roman"/>
                <a:cs typeface="Times New Roman"/>
              </a:rPr>
              <a:t>  </a:t>
            </a:r>
            <a:r>
              <a:rPr sz="2800" spc="3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nfrar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   </a:t>
            </a:r>
            <a:r>
              <a:rPr sz="2800" spc="-3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vi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  </a:t>
            </a:r>
            <a:r>
              <a:rPr sz="2800" spc="34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10" dirty="0">
                <a:latin typeface="Calibri"/>
                <a:cs typeface="Calibri"/>
              </a:rPr>
              <a:t>ltravi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spectros</a:t>
            </a:r>
            <a:r>
              <a:rPr sz="280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op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resul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5" dirty="0">
                <a:latin typeface="Calibri"/>
                <a:cs typeface="Calibri"/>
              </a:rPr>
              <a:t>ommo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foot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018412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32194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7: </a:t>
            </a:r>
            <a:r>
              <a:rPr spc="-20" dirty="0"/>
              <a:t>Kernel</a:t>
            </a:r>
            <a:r>
              <a:rPr dirty="0"/>
              <a:t> </a:t>
            </a:r>
            <a:r>
              <a:rPr spc="-20" dirty="0"/>
              <a:t>and</a:t>
            </a:r>
            <a:r>
              <a:rPr spc="-25" dirty="0"/>
              <a:t> Wing</a:t>
            </a:r>
            <a:r>
              <a:rPr dirty="0"/>
              <a:t>s</a:t>
            </a:r>
            <a:r>
              <a:rPr spc="-40" dirty="0">
                <a:latin typeface="Calibri"/>
                <a:cs typeface="Calibri"/>
              </a:rPr>
              <a:t>—</a:t>
            </a:r>
            <a:r>
              <a:rPr spc="-20" dirty="0"/>
              <a:t>Anatomy of</a:t>
            </a:r>
            <a:r>
              <a:rPr spc="-5" dirty="0"/>
              <a:t> </a:t>
            </a:r>
            <a:r>
              <a:rPr spc="-15" dirty="0"/>
              <a:t>a Spe</a:t>
            </a:r>
            <a:r>
              <a:rPr spc="-20" dirty="0"/>
              <a:t>ctral</a:t>
            </a:r>
            <a:r>
              <a:rPr spc="0" dirty="0"/>
              <a:t> </a:t>
            </a:r>
            <a:r>
              <a:rPr spc="-10" dirty="0"/>
              <a:t>L</a:t>
            </a:r>
            <a:r>
              <a:rPr spc="-15" dirty="0"/>
              <a:t>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7" y="1754434"/>
            <a:ext cx="10153650" cy="4210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Ker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(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ore):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Frequ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nterva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50" dirty="0">
                <a:latin typeface="Cambria Math"/>
                <a:cs typeface="Cambria Math"/>
              </a:rPr>
              <a:t>𝜈</a:t>
            </a:r>
            <a:r>
              <a:rPr sz="3000" spc="60" baseline="-16666" dirty="0">
                <a:latin typeface="Cambria Math"/>
                <a:cs typeface="Cambria Math"/>
              </a:rPr>
              <a:t>1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15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≤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spc="2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≤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spc="232" baseline="-16666" dirty="0">
                <a:latin typeface="Cambria Math"/>
                <a:cs typeface="Cambria Math"/>
              </a:rPr>
              <a:t>2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1300" marR="5080" indent="-228600" algn="just">
              <a:lnSpc>
                <a:spcPct val="127099"/>
              </a:lnSpc>
              <a:spcBef>
                <a:spcPts val="104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Conta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254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ha</a:t>
            </a:r>
            <a:r>
              <a:rPr sz="2800" spc="-10" dirty="0">
                <a:latin typeface="Calibri"/>
                <a:cs typeface="Calibri"/>
              </a:rPr>
              <a:t>lf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max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mum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ntens</a:t>
            </a:r>
            <a:r>
              <a:rPr sz="2800" spc="-5" dirty="0">
                <a:latin typeface="Calibri"/>
                <a:cs typeface="Calibri"/>
              </a:rPr>
              <a:t>it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spc="2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typi</a:t>
            </a:r>
            <a:r>
              <a:rPr sz="2800" spc="-10" dirty="0">
                <a:latin typeface="Calibri"/>
                <a:cs typeface="Calibri"/>
              </a:rPr>
              <a:t>cal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Calibri"/>
                <a:cs typeface="Calibri"/>
              </a:rPr>
              <a:t>d</a:t>
            </a:r>
            <a:r>
              <a:rPr sz="2800" spc="-25" dirty="0">
                <a:latin typeface="Calibri"/>
                <a:cs typeface="Calibri"/>
              </a:rPr>
              <a:t>om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nated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15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1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probab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phys</a:t>
            </a:r>
            <a:r>
              <a:rPr sz="2800" spc="-10" dirty="0">
                <a:latin typeface="Calibri"/>
                <a:cs typeface="Calibri"/>
              </a:rPr>
              <a:t>ica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broaden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proces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1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(e.</a:t>
            </a:r>
            <a:r>
              <a:rPr sz="2800" spc="-5" dirty="0">
                <a:latin typeface="Calibri"/>
                <a:cs typeface="Calibri"/>
              </a:rPr>
              <a:t>g</a:t>
            </a:r>
            <a:r>
              <a:rPr sz="2800" spc="-15" dirty="0">
                <a:latin typeface="Calibri"/>
                <a:cs typeface="Calibri"/>
              </a:rPr>
              <a:t>.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Dopp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spc="1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gases)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7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Wings: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55"/>
              </a:spcBef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spc="-10" dirty="0">
                <a:latin typeface="Calibri"/>
                <a:cs typeface="Calibri"/>
              </a:rPr>
              <a:t>g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spc="24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&lt;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150" dirty="0">
                <a:latin typeface="Cambria Math"/>
                <a:cs typeface="Cambria Math"/>
              </a:rPr>
              <a:t>𝜈</a:t>
            </a:r>
            <a:r>
              <a:rPr sz="3000" spc="60" baseline="-16666" dirty="0">
                <a:latin typeface="Cambria Math"/>
                <a:cs typeface="Cambria Math"/>
              </a:rPr>
              <a:t>1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-202" baseline="-16666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spc="2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&gt;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spc="225" baseline="-16666" dirty="0">
                <a:latin typeface="Cambria Math"/>
                <a:cs typeface="Cambria Math"/>
              </a:rPr>
              <a:t>2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24681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68684"/>
            <a:ext cx="1513840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Intens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83914" y="993770"/>
            <a:ext cx="839978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860425" algn="l"/>
                <a:tab pos="2117090" algn="l"/>
                <a:tab pos="2874010" algn="l"/>
                <a:tab pos="3964940" algn="l"/>
                <a:tab pos="4537710" algn="l"/>
                <a:tab pos="5573395" algn="l"/>
                <a:tab pos="6561455" algn="l"/>
                <a:tab pos="7656195" algn="l"/>
              </a:tabLst>
            </a:pPr>
            <a:r>
              <a:rPr sz="2800" spc="-20" dirty="0">
                <a:latin typeface="Calibri"/>
                <a:cs typeface="Calibri"/>
              </a:rPr>
              <a:t>fa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rap</a:t>
            </a:r>
            <a:r>
              <a:rPr sz="2800" spc="-2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ly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bu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neve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exa</a:t>
            </a:r>
            <a:r>
              <a:rPr sz="2800" spc="-10" dirty="0">
                <a:latin typeface="Calibri"/>
                <a:cs typeface="Calibri"/>
              </a:rPr>
              <a:t>ct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zero</a:t>
            </a:r>
            <a:r>
              <a:rPr sz="2800" spc="-10" dirty="0">
                <a:latin typeface="Calibri"/>
                <a:cs typeface="Calibri"/>
              </a:rPr>
              <a:t>;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rry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300" y="1534790"/>
            <a:ext cx="10153015" cy="3571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>
              <a:lnSpc>
                <a:spcPct val="127200"/>
              </a:lnSpc>
              <a:tabLst>
                <a:tab pos="2082800" algn="l"/>
                <a:tab pos="2538095" algn="l"/>
                <a:tab pos="4149725" algn="l"/>
                <a:tab pos="5466080" algn="l"/>
                <a:tab pos="7422515" algn="l"/>
                <a:tab pos="8244840" algn="l"/>
                <a:tab pos="8713470" algn="l"/>
              </a:tabLst>
            </a:pP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ngerpr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additio</a:t>
            </a:r>
            <a:r>
              <a:rPr sz="2800" spc="-20" dirty="0">
                <a:latin typeface="Calibri"/>
                <a:cs typeface="Calibri"/>
              </a:rPr>
              <a:t>na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phys</a:t>
            </a:r>
            <a:r>
              <a:rPr sz="2800" spc="-10" dirty="0">
                <a:latin typeface="Calibri"/>
                <a:cs typeface="Calibri"/>
              </a:rPr>
              <a:t>ica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mechanism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su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col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onal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broaden</a:t>
            </a:r>
            <a:r>
              <a:rPr sz="2800" spc="-5" dirty="0">
                <a:latin typeface="Calibri"/>
                <a:cs typeface="Calibri"/>
              </a:rPr>
              <a:t>in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or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quan</a:t>
            </a:r>
            <a:r>
              <a:rPr sz="2800" spc="0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rference.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8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Win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hav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ou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ete</a:t>
            </a:r>
            <a:r>
              <a:rPr sz="2800" spc="-15" dirty="0">
                <a:latin typeface="Calibri"/>
                <a:cs typeface="Calibri"/>
              </a:rPr>
              <a:t>rmi</a:t>
            </a: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1155700" lvl="1" indent="-685800">
              <a:lnSpc>
                <a:spcPct val="100000"/>
              </a:lnSpc>
              <a:spcBef>
                <a:spcPts val="1800"/>
              </a:spcBef>
              <a:buFont typeface="Calibri"/>
              <a:buAutoNum type="arabicPeriod"/>
              <a:tabLst>
                <a:tab pos="1156335" algn="l"/>
              </a:tabLst>
            </a:pP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se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ga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ba</a:t>
            </a:r>
            <a:r>
              <a:rPr sz="2800" spc="-10" dirty="0">
                <a:latin typeface="Calibri"/>
                <a:cs typeface="Calibri"/>
              </a:rPr>
              <a:t>n</a:t>
            </a:r>
            <a:r>
              <a:rPr sz="2800" spc="-25" dirty="0">
                <a:latin typeface="Calibri"/>
                <a:cs typeface="Calibri"/>
              </a:rPr>
              <a:t>dw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0" dirty="0">
                <a:latin typeface="Calibri"/>
                <a:cs typeface="Calibri"/>
              </a:rPr>
              <a:t>h,</a:t>
            </a:r>
            <a:endParaRPr sz="2800">
              <a:latin typeface="Calibri"/>
              <a:cs typeface="Calibri"/>
            </a:endParaRPr>
          </a:p>
          <a:p>
            <a:pPr marL="1155700" lvl="1" indent="-685800">
              <a:lnSpc>
                <a:spcPct val="100000"/>
              </a:lnSpc>
              <a:spcBef>
                <a:spcPts val="1810"/>
              </a:spcBef>
              <a:buFont typeface="Calibri"/>
              <a:buAutoNum type="arabicPeriod"/>
              <a:tabLst>
                <a:tab pos="1156335" algn="l"/>
              </a:tabLst>
            </a:pPr>
            <a:r>
              <a:rPr sz="2800" spc="-15" dirty="0">
                <a:latin typeface="Calibri"/>
                <a:cs typeface="Calibri"/>
              </a:rPr>
              <a:t>radiat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tran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spc="-20" dirty="0">
                <a:latin typeface="Calibri"/>
                <a:cs typeface="Calibri"/>
              </a:rPr>
              <a:t>por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ste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ar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tmospher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s,</a:t>
            </a:r>
            <a:endParaRPr sz="2800">
              <a:latin typeface="Calibri"/>
              <a:cs typeface="Calibri"/>
            </a:endParaRPr>
          </a:p>
          <a:p>
            <a:pPr marL="1155700" lvl="1" indent="-685800">
              <a:lnSpc>
                <a:spcPct val="100000"/>
              </a:lnSpc>
              <a:spcBef>
                <a:spcPts val="1814"/>
              </a:spcBef>
              <a:buFont typeface="Calibri"/>
              <a:buAutoNum type="arabicPeriod"/>
              <a:tabLst>
                <a:tab pos="1156335" algn="l"/>
              </a:tabLst>
            </a:pP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curacy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mits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atmos</a:t>
            </a:r>
            <a:r>
              <a:rPr sz="2800" spc="-10" dirty="0">
                <a:latin typeface="Calibri"/>
                <a:cs typeface="Calibri"/>
              </a:rPr>
              <a:t>p</a:t>
            </a:r>
            <a:r>
              <a:rPr sz="2800" spc="-20" dirty="0">
                <a:latin typeface="Calibri"/>
                <a:cs typeface="Calibri"/>
              </a:rPr>
              <a:t>her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remote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46359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68684"/>
            <a:ext cx="10152380" cy="9467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ct val="126800"/>
              </a:lnSpc>
              <a:buFont typeface="Symbol"/>
              <a:buChar char=""/>
              <a:tabLst>
                <a:tab pos="241935" algn="l"/>
                <a:tab pos="848994" algn="l"/>
                <a:tab pos="2018664" algn="l"/>
                <a:tab pos="3674110" algn="l"/>
                <a:tab pos="4638040" algn="l"/>
                <a:tab pos="5550535" algn="l"/>
                <a:tab pos="6740525" algn="l"/>
                <a:tab pos="8143240" algn="l"/>
              </a:tabLst>
            </a:pP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pre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mode</a:t>
            </a:r>
            <a:r>
              <a:rPr sz="2800" spc="-1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ofte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require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ff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rent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ma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25" dirty="0">
                <a:latin typeface="Calibri"/>
                <a:cs typeface="Calibri"/>
              </a:rPr>
              <a:t>hem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tical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treatm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(e.</a:t>
            </a:r>
            <a:r>
              <a:rPr sz="2800" spc="-5" dirty="0">
                <a:latin typeface="Calibri"/>
                <a:cs typeface="Calibri"/>
              </a:rPr>
              <a:t>g</a:t>
            </a:r>
            <a:r>
              <a:rPr sz="2800" spc="-15" dirty="0">
                <a:latin typeface="Calibri"/>
                <a:cs typeface="Calibri"/>
              </a:rPr>
              <a:t>.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oren</a:t>
            </a:r>
            <a:r>
              <a:rPr sz="2800" spc="-25" dirty="0">
                <a:latin typeface="Calibri"/>
                <a:cs typeface="Calibri"/>
              </a:rPr>
              <a:t>t</a:t>
            </a:r>
            <a:r>
              <a:rPr sz="2800" spc="-10" dirty="0">
                <a:latin typeface="Calibri"/>
                <a:cs typeface="Calibri"/>
              </a:rPr>
              <a:t>zia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ta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)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8522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901700" y="6182740"/>
            <a:ext cx="853122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latin typeface="Calibri"/>
                <a:cs typeface="Calibri"/>
              </a:rPr>
              <a:t>Prepar</a:t>
            </a:r>
            <a:r>
              <a:rPr sz="1600" b="1" spc="-5" dirty="0">
                <a:latin typeface="Calibri"/>
                <a:cs typeface="Calibri"/>
              </a:rPr>
              <a:t>e</a:t>
            </a:r>
            <a:r>
              <a:rPr sz="1600" b="1" spc="-10" dirty="0">
                <a:latin typeface="Calibri"/>
                <a:cs typeface="Calibri"/>
              </a:rPr>
              <a:t>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b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Dist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Pr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0" dirty="0">
                <a:latin typeface="Calibri"/>
                <a:cs typeface="Calibri"/>
              </a:rPr>
              <a:t>f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Dr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M.A.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G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nd</a:t>
            </a:r>
            <a:r>
              <a:rPr sz="1600" b="1" spc="-10" dirty="0">
                <a:latin typeface="Calibri"/>
                <a:cs typeface="Calibri"/>
              </a:rPr>
              <a:t>al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fo</a:t>
            </a:r>
            <a:r>
              <a:rPr sz="1600" b="1" spc="-10" dirty="0">
                <a:latin typeface="Calibri"/>
                <a:cs typeface="Calibri"/>
              </a:rPr>
              <a:t>r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Ph</a:t>
            </a:r>
            <a:r>
              <a:rPr sz="1600" b="1" dirty="0">
                <a:latin typeface="Calibri"/>
                <a:cs typeface="Calibri"/>
              </a:rPr>
              <a:t>y</a:t>
            </a:r>
            <a:r>
              <a:rPr sz="1600" b="1" spc="-10" dirty="0">
                <a:latin typeface="Calibri"/>
                <a:cs typeface="Calibri"/>
              </a:rPr>
              <a:t>s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6</a:t>
            </a:r>
            <a:r>
              <a:rPr sz="1600" b="1" spc="-15" dirty="0">
                <a:latin typeface="Calibri"/>
                <a:cs typeface="Calibri"/>
              </a:rPr>
              <a:t>0</a:t>
            </a:r>
            <a:r>
              <a:rPr sz="1600" b="1" spc="-10" dirty="0">
                <a:latin typeface="Calibri"/>
                <a:cs typeface="Calibri"/>
              </a:rPr>
              <a:t>8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Calibri"/>
                <a:cs typeface="Calibri"/>
              </a:rPr>
              <a:t>L</a:t>
            </a:r>
            <a:r>
              <a:rPr sz="1600" b="1" spc="-10" dirty="0">
                <a:latin typeface="Calibri"/>
                <a:cs typeface="Calibri"/>
              </a:rPr>
              <a:t>aser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Spec</a:t>
            </a:r>
            <a:r>
              <a:rPr sz="1600" b="1" spc="-5" dirty="0">
                <a:latin typeface="Calibri"/>
                <a:cs typeface="Calibri"/>
              </a:rPr>
              <a:t>t</a:t>
            </a:r>
            <a:r>
              <a:rPr sz="1600" b="1" spc="-15" dirty="0">
                <a:latin typeface="Calibri"/>
                <a:cs typeface="Calibri"/>
              </a:rPr>
              <a:t>ros</a:t>
            </a:r>
            <a:r>
              <a:rPr sz="1600" b="1" spc="-5" dirty="0">
                <a:latin typeface="Calibri"/>
                <a:cs typeface="Calibri"/>
              </a:rPr>
              <a:t>c</a:t>
            </a:r>
            <a:r>
              <a:rPr sz="1600" b="1" spc="-10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p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c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urs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in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KFUPM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(Te</a:t>
            </a:r>
            <a:r>
              <a:rPr sz="1600" b="1" dirty="0">
                <a:latin typeface="Calibri"/>
                <a:cs typeface="Calibri"/>
              </a:rPr>
              <a:t>r</a:t>
            </a:r>
            <a:r>
              <a:rPr sz="1600" b="1" spc="-15" dirty="0">
                <a:latin typeface="Calibri"/>
                <a:cs typeface="Calibri"/>
              </a:rPr>
              <a:t>m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25</a:t>
            </a:r>
            <a:r>
              <a:rPr sz="1600" b="1" spc="-5" dirty="0">
                <a:latin typeface="Calibri"/>
                <a:cs typeface="Calibri"/>
              </a:rPr>
              <a:t>1)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36449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1: Spectral Lin</a:t>
            </a:r>
            <a:r>
              <a:rPr spc="-10" dirty="0"/>
              <a:t>es</a:t>
            </a:r>
            <a:r>
              <a:rPr spc="-40" dirty="0">
                <a:latin typeface="Calibri"/>
                <a:cs typeface="Calibri"/>
              </a:rPr>
              <a:t>—</a:t>
            </a:r>
            <a:r>
              <a:rPr spc="-30" dirty="0"/>
              <a:t>Why</a:t>
            </a:r>
            <a:r>
              <a:rPr spc="-5" dirty="0"/>
              <a:t> </a:t>
            </a:r>
            <a:r>
              <a:rPr spc="-25" dirty="0"/>
              <a:t>Th</a:t>
            </a:r>
            <a:r>
              <a:rPr spc="-10" dirty="0"/>
              <a:t>e</a:t>
            </a:r>
            <a:r>
              <a:rPr spc="-15" dirty="0"/>
              <a:t>y A</a:t>
            </a:r>
            <a:r>
              <a:rPr spc="-10" dirty="0"/>
              <a:t>r</a:t>
            </a:r>
            <a:r>
              <a:rPr spc="-20" dirty="0"/>
              <a:t>e</a:t>
            </a:r>
            <a:r>
              <a:rPr spc="-15" dirty="0"/>
              <a:t> </a:t>
            </a:r>
            <a:r>
              <a:rPr spc="-20" dirty="0"/>
              <a:t>Never</a:t>
            </a:r>
            <a:r>
              <a:rPr spc="-5" dirty="0"/>
              <a:t> </a:t>
            </a:r>
            <a:r>
              <a:rPr spc="-15" dirty="0"/>
              <a:t>Infinitely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7" y="1661409"/>
            <a:ext cx="10158095" cy="4111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222250" algn="ctr">
              <a:lnSpc>
                <a:spcPct val="100000"/>
              </a:lnSpc>
            </a:pP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Narrow</a:t>
            </a:r>
            <a:endParaRPr sz="3400">
              <a:latin typeface="Calibri"/>
              <a:cs typeface="Calibri"/>
            </a:endParaRPr>
          </a:p>
          <a:p>
            <a:pPr marL="241300" marR="6985" indent="-228600">
              <a:lnSpc>
                <a:spcPct val="126800"/>
              </a:lnSpc>
              <a:spcBef>
                <a:spcPts val="129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Spectros</a:t>
            </a:r>
            <a:r>
              <a:rPr sz="2800" spc="0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op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dete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ts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scret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transiti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betwe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qu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nt</a:t>
            </a:r>
            <a:r>
              <a:rPr sz="2800" spc="-15" dirty="0">
                <a:latin typeface="Calibri"/>
                <a:cs typeface="Calibri"/>
              </a:rPr>
              <a:t>ized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ene</a:t>
            </a:r>
            <a:r>
              <a:rPr sz="2800" spc="-20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gy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evels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of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ms,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mo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ecules,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ons.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ct val="127099"/>
              </a:lnSpc>
              <a:spcBef>
                <a:spcPts val="106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Idea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zed</a:t>
            </a:r>
            <a:r>
              <a:rPr sz="2800" spc="1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5" dirty="0">
                <a:latin typeface="Calibri"/>
                <a:cs typeface="Calibri"/>
              </a:rPr>
              <a:t>icture:</a:t>
            </a:r>
            <a:r>
              <a:rPr sz="2800" spc="14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13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transi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1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pro</a:t>
            </a:r>
            <a:r>
              <a:rPr sz="2800" spc="-5" dirty="0">
                <a:latin typeface="Calibri"/>
                <a:cs typeface="Calibri"/>
              </a:rPr>
              <a:t>d</a:t>
            </a: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es</a:t>
            </a:r>
            <a:r>
              <a:rPr sz="2800" spc="13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1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</a:t>
            </a:r>
            <a:r>
              <a:rPr sz="2800" spc="-15" dirty="0">
                <a:latin typeface="Calibri"/>
                <a:cs typeface="Calibri"/>
              </a:rPr>
              <a:t>le</a:t>
            </a:r>
            <a:r>
              <a:rPr sz="2800" spc="1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frequ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185" dirty="0">
                <a:latin typeface="Times New Roman"/>
                <a:cs typeface="Times New Roman"/>
              </a:rPr>
              <a:t> 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104" baseline="-16666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or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velength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𝜆</a:t>
            </a:r>
            <a:r>
              <a:rPr sz="3000" spc="225" baseline="-16666" dirty="0">
                <a:latin typeface="Cambria Math"/>
                <a:cs typeface="Cambria Math"/>
              </a:rPr>
              <a:t>0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1300" marR="12065" indent="-228600">
              <a:lnSpc>
                <a:spcPct val="126800"/>
              </a:lnSpc>
              <a:spcBef>
                <a:spcPts val="107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Re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aboratory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obs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rvat</a:t>
            </a:r>
            <a:r>
              <a:rPr sz="2800" spc="-20" dirty="0">
                <a:latin typeface="Calibri"/>
                <a:cs typeface="Calibri"/>
              </a:rPr>
              <a:t>ion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tensity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str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but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ov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mal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but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ite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fre</a:t>
            </a:r>
            <a:r>
              <a:rPr sz="2800" spc="-5" dirty="0">
                <a:latin typeface="Calibri"/>
                <a:cs typeface="Calibri"/>
              </a:rPr>
              <a:t>q</a:t>
            </a:r>
            <a:r>
              <a:rPr sz="2800" spc="-20" dirty="0">
                <a:latin typeface="Calibri"/>
                <a:cs typeface="Calibri"/>
              </a:rPr>
              <a:t>uenc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nterva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50" dirty="0">
                <a:latin typeface="Cambria Math"/>
                <a:cs typeface="Cambria Math"/>
              </a:rPr>
              <a:t>𝐼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50" dirty="0">
                <a:latin typeface="Cambria Math"/>
                <a:cs typeface="Cambria Math"/>
              </a:rPr>
              <a:t>𝜈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02915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428000"/>
            <a:ext cx="8549640" cy="6159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700" spc="-5" dirty="0">
                <a:latin typeface="Calibri"/>
                <a:cs typeface="Calibri"/>
              </a:rPr>
              <a:t>[IMAGE</a:t>
            </a:r>
            <a:r>
              <a:rPr sz="700" spc="-2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R</a:t>
            </a:r>
            <a:r>
              <a:rPr sz="700" spc="-10" dirty="0">
                <a:latin typeface="Calibri"/>
                <a:cs typeface="Calibri"/>
              </a:rPr>
              <a:t>E</a:t>
            </a:r>
            <a:r>
              <a:rPr sz="700" spc="-5" dirty="0">
                <a:latin typeface="Calibri"/>
                <a:cs typeface="Calibri"/>
              </a:rPr>
              <a:t>Q</a:t>
            </a:r>
            <a:r>
              <a:rPr sz="700" spc="-10" dirty="0">
                <a:latin typeface="Calibri"/>
                <a:cs typeface="Calibri"/>
              </a:rPr>
              <a:t>U</a:t>
            </a:r>
            <a:r>
              <a:rPr sz="700" spc="-5" dirty="0">
                <a:latin typeface="Calibri"/>
                <a:cs typeface="Calibri"/>
              </a:rPr>
              <a:t>I</a:t>
            </a:r>
            <a:r>
              <a:rPr sz="700" dirty="0">
                <a:latin typeface="Calibri"/>
                <a:cs typeface="Calibri"/>
              </a:rPr>
              <a:t>R</a:t>
            </a:r>
            <a:r>
              <a:rPr sz="700" spc="-10" dirty="0">
                <a:latin typeface="Calibri"/>
                <a:cs typeface="Calibri"/>
              </a:rPr>
              <a:t>E</a:t>
            </a:r>
            <a:r>
              <a:rPr sz="700" spc="-5" dirty="0">
                <a:latin typeface="Calibri"/>
                <a:cs typeface="Calibri"/>
              </a:rPr>
              <a:t>D: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I</a:t>
            </a:r>
            <a:r>
              <a:rPr sz="700" dirty="0">
                <a:latin typeface="Calibri"/>
                <a:cs typeface="Calibri"/>
              </a:rPr>
              <a:t>n</a:t>
            </a:r>
            <a:r>
              <a:rPr sz="700" spc="-10" dirty="0">
                <a:latin typeface="Calibri"/>
                <a:cs typeface="Calibri"/>
              </a:rPr>
              <a:t>t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dirty="0">
                <a:latin typeface="Calibri"/>
                <a:cs typeface="Calibri"/>
              </a:rPr>
              <a:t>n</a:t>
            </a:r>
            <a:r>
              <a:rPr sz="700" spc="-5" dirty="0">
                <a:latin typeface="Calibri"/>
                <a:cs typeface="Calibri"/>
              </a:rPr>
              <a:t>s</a:t>
            </a:r>
            <a:r>
              <a:rPr sz="700" spc="-10" dirty="0">
                <a:latin typeface="Calibri"/>
                <a:cs typeface="Calibri"/>
              </a:rPr>
              <a:t>it</a:t>
            </a:r>
            <a:r>
              <a:rPr sz="700" spc="-5" dirty="0">
                <a:latin typeface="Calibri"/>
                <a:cs typeface="Calibri"/>
              </a:rPr>
              <a:t>y</a:t>
            </a:r>
            <a:r>
              <a:rPr sz="700" spc="-25" dirty="0">
                <a:latin typeface="Times New Roman"/>
                <a:cs typeface="Times New Roman"/>
              </a:rPr>
              <a:t> </a:t>
            </a:r>
            <a:r>
              <a:rPr sz="700" spc="-10" dirty="0">
                <a:latin typeface="Calibri"/>
                <a:cs typeface="Calibri"/>
              </a:rPr>
              <a:t>v</a:t>
            </a:r>
            <a:r>
              <a:rPr sz="700" spc="0" dirty="0">
                <a:latin typeface="Calibri"/>
                <a:cs typeface="Calibri"/>
              </a:rPr>
              <a:t>e</a:t>
            </a:r>
            <a:r>
              <a:rPr sz="700" spc="-10" dirty="0">
                <a:latin typeface="Calibri"/>
                <a:cs typeface="Calibri"/>
              </a:rPr>
              <a:t>r</a:t>
            </a:r>
            <a:r>
              <a:rPr sz="700" spc="-5" dirty="0">
                <a:latin typeface="Calibri"/>
                <a:cs typeface="Calibri"/>
              </a:rPr>
              <a:t>s</a:t>
            </a:r>
            <a:r>
              <a:rPr sz="700" dirty="0">
                <a:latin typeface="Calibri"/>
                <a:cs typeface="Calibri"/>
              </a:rPr>
              <a:t>u</a:t>
            </a:r>
            <a:r>
              <a:rPr sz="700" spc="-5" dirty="0">
                <a:latin typeface="Calibri"/>
                <a:cs typeface="Calibri"/>
              </a:rPr>
              <a:t>s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f</a:t>
            </a:r>
            <a:r>
              <a:rPr sz="700" spc="-10" dirty="0">
                <a:latin typeface="Calibri"/>
                <a:cs typeface="Calibri"/>
              </a:rPr>
              <a:t>r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dirty="0">
                <a:latin typeface="Calibri"/>
                <a:cs typeface="Calibri"/>
              </a:rPr>
              <a:t>qu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dirty="0">
                <a:latin typeface="Calibri"/>
                <a:cs typeface="Calibri"/>
              </a:rPr>
              <a:t>nc</a:t>
            </a:r>
            <a:r>
              <a:rPr sz="700" spc="-5" dirty="0">
                <a:latin typeface="Calibri"/>
                <a:cs typeface="Calibri"/>
              </a:rPr>
              <a:t>y</a:t>
            </a:r>
            <a:r>
              <a:rPr sz="700" spc="-2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p</a:t>
            </a:r>
            <a:r>
              <a:rPr sz="700" spc="-10" dirty="0">
                <a:latin typeface="Calibri"/>
                <a:cs typeface="Calibri"/>
              </a:rPr>
              <a:t>l</a:t>
            </a:r>
            <a:r>
              <a:rPr sz="700" spc="-5" dirty="0">
                <a:latin typeface="Calibri"/>
                <a:cs typeface="Calibri"/>
              </a:rPr>
              <a:t>ot</a:t>
            </a:r>
            <a:r>
              <a:rPr sz="700" spc="-2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w</a:t>
            </a:r>
            <a:r>
              <a:rPr sz="700" spc="-10" dirty="0">
                <a:latin typeface="Calibri"/>
                <a:cs typeface="Calibri"/>
              </a:rPr>
              <a:t>it</a:t>
            </a:r>
            <a:r>
              <a:rPr sz="700" spc="-5" dirty="0">
                <a:latin typeface="Calibri"/>
                <a:cs typeface="Calibri"/>
              </a:rPr>
              <a:t>h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co</a:t>
            </a:r>
            <a:r>
              <a:rPr sz="700" spc="-10" dirty="0">
                <a:latin typeface="Calibri"/>
                <a:cs typeface="Calibri"/>
              </a:rPr>
              <a:t>l</a:t>
            </a:r>
            <a:r>
              <a:rPr sz="700" spc="-5" dirty="0">
                <a:latin typeface="Calibri"/>
                <a:cs typeface="Calibri"/>
              </a:rPr>
              <a:t>o</a:t>
            </a:r>
            <a:r>
              <a:rPr sz="700" dirty="0">
                <a:latin typeface="Calibri"/>
                <a:cs typeface="Calibri"/>
              </a:rPr>
              <a:t>u</a:t>
            </a:r>
            <a:r>
              <a:rPr sz="700" spc="-10" dirty="0">
                <a:latin typeface="Calibri"/>
                <a:cs typeface="Calibri"/>
              </a:rPr>
              <a:t>r</a:t>
            </a:r>
            <a:r>
              <a:rPr sz="700" spc="-5" dirty="0">
                <a:latin typeface="Calibri"/>
                <a:cs typeface="Calibri"/>
              </a:rPr>
              <a:t>ed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s</a:t>
            </a:r>
            <a:r>
              <a:rPr sz="700" dirty="0">
                <a:latin typeface="Calibri"/>
                <a:cs typeface="Calibri"/>
              </a:rPr>
              <a:t>h</a:t>
            </a:r>
            <a:r>
              <a:rPr sz="700" spc="-5" dirty="0">
                <a:latin typeface="Calibri"/>
                <a:cs typeface="Calibri"/>
              </a:rPr>
              <a:t>a</a:t>
            </a:r>
            <a:r>
              <a:rPr sz="700" dirty="0">
                <a:latin typeface="Calibri"/>
                <a:cs typeface="Calibri"/>
              </a:rPr>
              <a:t>d</a:t>
            </a:r>
            <a:r>
              <a:rPr sz="700" spc="-10" dirty="0">
                <a:latin typeface="Calibri"/>
                <a:cs typeface="Calibri"/>
              </a:rPr>
              <a:t>i</a:t>
            </a:r>
            <a:r>
              <a:rPr sz="700" dirty="0">
                <a:latin typeface="Calibri"/>
                <a:cs typeface="Calibri"/>
              </a:rPr>
              <a:t>n</a:t>
            </a:r>
            <a:r>
              <a:rPr sz="700" spc="-10" dirty="0">
                <a:latin typeface="Calibri"/>
                <a:cs typeface="Calibri"/>
              </a:rPr>
              <a:t>g</a:t>
            </a:r>
            <a:r>
              <a:rPr sz="700" spc="-5" dirty="0">
                <a:latin typeface="Calibri"/>
                <a:cs typeface="Calibri"/>
              </a:rPr>
              <a:t>: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ce</a:t>
            </a:r>
            <a:r>
              <a:rPr sz="700" dirty="0">
                <a:latin typeface="Calibri"/>
                <a:cs typeface="Calibri"/>
              </a:rPr>
              <a:t>n</a:t>
            </a:r>
            <a:r>
              <a:rPr sz="700" spc="-10" dirty="0">
                <a:latin typeface="Calibri"/>
                <a:cs typeface="Calibri"/>
              </a:rPr>
              <a:t>tr</a:t>
            </a:r>
            <a:r>
              <a:rPr sz="700" spc="-5" dirty="0">
                <a:latin typeface="Calibri"/>
                <a:cs typeface="Calibri"/>
              </a:rPr>
              <a:t>al</a:t>
            </a:r>
            <a:r>
              <a:rPr sz="700" spc="-25" dirty="0">
                <a:latin typeface="Times New Roman"/>
                <a:cs typeface="Times New Roman"/>
              </a:rPr>
              <a:t> </a:t>
            </a:r>
            <a:r>
              <a:rPr sz="700" spc="-15" dirty="0">
                <a:latin typeface="Calibri"/>
                <a:cs typeface="Calibri"/>
              </a:rPr>
              <a:t>k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spc="0" dirty="0">
                <a:latin typeface="Calibri"/>
                <a:cs typeface="Calibri"/>
              </a:rPr>
              <a:t>r</a:t>
            </a:r>
            <a:r>
              <a:rPr sz="700" dirty="0">
                <a:latin typeface="Calibri"/>
                <a:cs typeface="Calibri"/>
              </a:rPr>
              <a:t>n</a:t>
            </a:r>
            <a:r>
              <a:rPr sz="700" spc="-5" dirty="0">
                <a:latin typeface="Calibri"/>
                <a:cs typeface="Calibri"/>
              </a:rPr>
              <a:t>el</a:t>
            </a:r>
            <a:r>
              <a:rPr sz="700" spc="-25" dirty="0">
                <a:latin typeface="Times New Roman"/>
                <a:cs typeface="Times New Roman"/>
              </a:rPr>
              <a:t> </a:t>
            </a:r>
            <a:r>
              <a:rPr sz="700" spc="-10" dirty="0">
                <a:latin typeface="Calibri"/>
                <a:cs typeface="Calibri"/>
              </a:rPr>
              <a:t>r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spc="-10" dirty="0">
                <a:latin typeface="Calibri"/>
                <a:cs typeface="Calibri"/>
              </a:rPr>
              <a:t>gi</a:t>
            </a:r>
            <a:r>
              <a:rPr sz="700" spc="-5" dirty="0">
                <a:latin typeface="Calibri"/>
                <a:cs typeface="Calibri"/>
              </a:rPr>
              <a:t>on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s</a:t>
            </a:r>
            <a:r>
              <a:rPr sz="700" dirty="0">
                <a:latin typeface="Calibri"/>
                <a:cs typeface="Calibri"/>
              </a:rPr>
              <a:t>h</a:t>
            </a:r>
            <a:r>
              <a:rPr sz="700" spc="-5" dirty="0">
                <a:latin typeface="Calibri"/>
                <a:cs typeface="Calibri"/>
              </a:rPr>
              <a:t>a</a:t>
            </a:r>
            <a:r>
              <a:rPr sz="700" dirty="0">
                <a:latin typeface="Calibri"/>
                <a:cs typeface="Calibri"/>
              </a:rPr>
              <a:t>d</a:t>
            </a:r>
            <a:r>
              <a:rPr sz="700" spc="-5" dirty="0">
                <a:latin typeface="Calibri"/>
                <a:cs typeface="Calibri"/>
              </a:rPr>
              <a:t>ed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d</a:t>
            </a:r>
            <a:r>
              <a:rPr sz="700" spc="-10" dirty="0">
                <a:latin typeface="Calibri"/>
                <a:cs typeface="Calibri"/>
              </a:rPr>
              <a:t>i</a:t>
            </a:r>
            <a:r>
              <a:rPr sz="700" spc="-5" dirty="0">
                <a:latin typeface="Calibri"/>
                <a:cs typeface="Calibri"/>
              </a:rPr>
              <a:t>ffere</a:t>
            </a:r>
            <a:r>
              <a:rPr sz="700" dirty="0">
                <a:latin typeface="Calibri"/>
                <a:cs typeface="Calibri"/>
              </a:rPr>
              <a:t>n</a:t>
            </a:r>
            <a:r>
              <a:rPr sz="700" spc="-10" dirty="0">
                <a:latin typeface="Calibri"/>
                <a:cs typeface="Calibri"/>
              </a:rPr>
              <a:t>tly</a:t>
            </a:r>
            <a:r>
              <a:rPr sz="700" spc="-5" dirty="0">
                <a:latin typeface="Calibri"/>
                <a:cs typeface="Calibri"/>
              </a:rPr>
              <a:t>,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w</a:t>
            </a:r>
            <a:r>
              <a:rPr sz="700" spc="-10" dirty="0">
                <a:latin typeface="Calibri"/>
                <a:cs typeface="Calibri"/>
              </a:rPr>
              <a:t>i</a:t>
            </a:r>
            <a:r>
              <a:rPr sz="700" dirty="0">
                <a:latin typeface="Calibri"/>
                <a:cs typeface="Calibri"/>
              </a:rPr>
              <a:t>n</a:t>
            </a:r>
            <a:r>
              <a:rPr sz="700" spc="-10" dirty="0">
                <a:latin typeface="Calibri"/>
                <a:cs typeface="Calibri"/>
              </a:rPr>
              <a:t>g</a:t>
            </a:r>
            <a:r>
              <a:rPr sz="700" spc="-5" dirty="0">
                <a:latin typeface="Calibri"/>
                <a:cs typeface="Calibri"/>
              </a:rPr>
              <a:t>s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15" dirty="0">
                <a:latin typeface="Calibri"/>
                <a:cs typeface="Calibri"/>
              </a:rPr>
              <a:t>l</a:t>
            </a:r>
            <a:r>
              <a:rPr sz="700" spc="-5" dirty="0">
                <a:latin typeface="Calibri"/>
                <a:cs typeface="Calibri"/>
              </a:rPr>
              <a:t>a</a:t>
            </a:r>
            <a:r>
              <a:rPr sz="700" dirty="0">
                <a:latin typeface="Calibri"/>
                <a:cs typeface="Calibri"/>
              </a:rPr>
              <a:t>b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spc="50" dirty="0">
                <a:latin typeface="Calibri"/>
                <a:cs typeface="Calibri"/>
              </a:rPr>
              <a:t>l</a:t>
            </a:r>
            <a:r>
              <a:rPr sz="700" spc="-10" dirty="0">
                <a:latin typeface="Calibri"/>
                <a:cs typeface="Calibri"/>
              </a:rPr>
              <a:t>l</a:t>
            </a:r>
            <a:r>
              <a:rPr sz="700" spc="0" dirty="0">
                <a:latin typeface="Calibri"/>
                <a:cs typeface="Calibri"/>
              </a:rPr>
              <a:t>e</a:t>
            </a:r>
            <a:r>
              <a:rPr sz="700" dirty="0">
                <a:latin typeface="Calibri"/>
                <a:cs typeface="Calibri"/>
              </a:rPr>
              <a:t>d</a:t>
            </a:r>
            <a:r>
              <a:rPr sz="700" spc="-5" dirty="0">
                <a:latin typeface="Calibri"/>
                <a:cs typeface="Calibri"/>
              </a:rPr>
              <a:t>,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ha</a:t>
            </a:r>
            <a:r>
              <a:rPr sz="700" spc="-10" dirty="0">
                <a:latin typeface="Calibri"/>
                <a:cs typeface="Calibri"/>
              </a:rPr>
              <a:t>l</a:t>
            </a:r>
            <a:r>
              <a:rPr sz="700" dirty="0">
                <a:latin typeface="Calibri"/>
                <a:cs typeface="Calibri"/>
              </a:rPr>
              <a:t>f</a:t>
            </a:r>
            <a:r>
              <a:rPr sz="700" spc="-5" dirty="0">
                <a:latin typeface="Calibri"/>
                <a:cs typeface="Calibri"/>
              </a:rPr>
              <a:t>-</a:t>
            </a:r>
            <a:r>
              <a:rPr sz="700" spc="-15" dirty="0">
                <a:latin typeface="Calibri"/>
                <a:cs typeface="Calibri"/>
              </a:rPr>
              <a:t>m</a:t>
            </a:r>
            <a:r>
              <a:rPr sz="700" spc="-5" dirty="0">
                <a:latin typeface="Calibri"/>
                <a:cs typeface="Calibri"/>
              </a:rPr>
              <a:t>ax</a:t>
            </a:r>
            <a:r>
              <a:rPr sz="700" spc="-15" dirty="0">
                <a:latin typeface="Calibri"/>
                <a:cs typeface="Calibri"/>
              </a:rPr>
              <a:t>im</a:t>
            </a:r>
            <a:r>
              <a:rPr sz="700" dirty="0">
                <a:latin typeface="Calibri"/>
                <a:cs typeface="Calibri"/>
              </a:rPr>
              <a:t>u</a:t>
            </a:r>
            <a:r>
              <a:rPr sz="700" spc="-10" dirty="0">
                <a:latin typeface="Calibri"/>
                <a:cs typeface="Calibri"/>
              </a:rPr>
              <a:t>m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10" dirty="0">
                <a:latin typeface="Calibri"/>
                <a:cs typeface="Calibri"/>
              </a:rPr>
              <a:t>l</a:t>
            </a:r>
            <a:r>
              <a:rPr sz="700" spc="-5" dirty="0">
                <a:latin typeface="Calibri"/>
                <a:cs typeface="Calibri"/>
              </a:rPr>
              <a:t>evel</a:t>
            </a:r>
            <a:r>
              <a:rPr sz="700" spc="-10" dirty="0">
                <a:latin typeface="Times New Roman"/>
                <a:cs typeface="Times New Roman"/>
              </a:rPr>
              <a:t> </a:t>
            </a:r>
            <a:r>
              <a:rPr sz="700" spc="-20" dirty="0">
                <a:latin typeface="Calibri"/>
                <a:cs typeface="Calibri"/>
              </a:rPr>
              <a:t>m</a:t>
            </a:r>
            <a:r>
              <a:rPr sz="700" spc="0" dirty="0">
                <a:latin typeface="Calibri"/>
                <a:cs typeface="Calibri"/>
              </a:rPr>
              <a:t>a</a:t>
            </a:r>
            <a:r>
              <a:rPr sz="700" spc="-10" dirty="0">
                <a:latin typeface="Calibri"/>
                <a:cs typeface="Calibri"/>
              </a:rPr>
              <a:t>rk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dirty="0">
                <a:latin typeface="Calibri"/>
                <a:cs typeface="Calibri"/>
              </a:rPr>
              <a:t>d</a:t>
            </a:r>
            <a:r>
              <a:rPr sz="700" spc="-5" dirty="0">
                <a:latin typeface="Calibri"/>
                <a:cs typeface="Calibri"/>
              </a:rPr>
              <a:t>.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I</a:t>
            </a:r>
            <a:r>
              <a:rPr sz="700" dirty="0">
                <a:latin typeface="Calibri"/>
                <a:cs typeface="Calibri"/>
              </a:rPr>
              <a:t>nc</a:t>
            </a:r>
            <a:r>
              <a:rPr sz="700" spc="-10" dirty="0">
                <a:latin typeface="Calibri"/>
                <a:cs typeface="Calibri"/>
              </a:rPr>
              <a:t>l</a:t>
            </a:r>
            <a:r>
              <a:rPr sz="700" dirty="0">
                <a:latin typeface="Calibri"/>
                <a:cs typeface="Calibri"/>
              </a:rPr>
              <a:t>ud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spc="-20" dirty="0">
                <a:latin typeface="Times New Roman"/>
                <a:cs typeface="Times New Roman"/>
              </a:rPr>
              <a:t> </a:t>
            </a:r>
            <a:r>
              <a:rPr sz="700" spc="-10" dirty="0">
                <a:latin typeface="Calibri"/>
                <a:cs typeface="Calibri"/>
              </a:rPr>
              <a:t>l</a:t>
            </a:r>
            <a:r>
              <a:rPr sz="700" spc="-5" dirty="0">
                <a:latin typeface="Calibri"/>
                <a:cs typeface="Calibri"/>
              </a:rPr>
              <a:t>o</a:t>
            </a:r>
            <a:r>
              <a:rPr sz="700" spc="-10" dirty="0">
                <a:latin typeface="Calibri"/>
                <a:cs typeface="Calibri"/>
              </a:rPr>
              <a:t>g</a:t>
            </a:r>
            <a:r>
              <a:rPr sz="700" spc="-5" dirty="0">
                <a:latin typeface="Calibri"/>
                <a:cs typeface="Calibri"/>
              </a:rPr>
              <a:t>a</a:t>
            </a:r>
            <a:r>
              <a:rPr sz="700" spc="-10" dirty="0">
                <a:latin typeface="Calibri"/>
                <a:cs typeface="Calibri"/>
              </a:rPr>
              <a:t>rit</a:t>
            </a:r>
            <a:r>
              <a:rPr sz="700" dirty="0">
                <a:latin typeface="Calibri"/>
                <a:cs typeface="Calibri"/>
              </a:rPr>
              <a:t>hm</a:t>
            </a:r>
            <a:r>
              <a:rPr sz="700" spc="-10" dirty="0">
                <a:latin typeface="Calibri"/>
                <a:cs typeface="Calibri"/>
              </a:rPr>
              <a:t>i</a:t>
            </a:r>
            <a:r>
              <a:rPr sz="700" spc="-5" dirty="0">
                <a:latin typeface="Calibri"/>
                <a:cs typeface="Calibri"/>
              </a:rPr>
              <a:t>c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15" dirty="0">
                <a:latin typeface="Calibri"/>
                <a:cs typeface="Calibri"/>
              </a:rPr>
              <a:t>i</a:t>
            </a:r>
            <a:r>
              <a:rPr sz="700" dirty="0">
                <a:latin typeface="Calibri"/>
                <a:cs typeface="Calibri"/>
              </a:rPr>
              <a:t>n</a:t>
            </a:r>
            <a:r>
              <a:rPr sz="700" spc="-5" dirty="0">
                <a:latin typeface="Calibri"/>
                <a:cs typeface="Calibri"/>
              </a:rPr>
              <a:t>set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10" dirty="0">
                <a:latin typeface="Calibri"/>
                <a:cs typeface="Calibri"/>
              </a:rPr>
              <a:t>t</a:t>
            </a:r>
            <a:r>
              <a:rPr sz="700" spc="-5" dirty="0">
                <a:latin typeface="Calibri"/>
                <a:cs typeface="Calibri"/>
              </a:rPr>
              <a:t>o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h</a:t>
            </a:r>
            <a:r>
              <a:rPr sz="700" spc="-10" dirty="0">
                <a:latin typeface="Calibri"/>
                <a:cs typeface="Calibri"/>
              </a:rPr>
              <a:t>ig</a:t>
            </a:r>
            <a:r>
              <a:rPr sz="700" dirty="0">
                <a:latin typeface="Calibri"/>
                <a:cs typeface="Calibri"/>
              </a:rPr>
              <a:t>hl</a:t>
            </a:r>
            <a:r>
              <a:rPr sz="700" spc="-10" dirty="0">
                <a:latin typeface="Calibri"/>
                <a:cs typeface="Calibri"/>
              </a:rPr>
              <a:t>ig</a:t>
            </a:r>
            <a:r>
              <a:rPr sz="700" dirty="0">
                <a:latin typeface="Calibri"/>
                <a:cs typeface="Calibri"/>
              </a:rPr>
              <a:t>h</a:t>
            </a:r>
            <a:r>
              <a:rPr sz="700" spc="-5" dirty="0">
                <a:latin typeface="Calibri"/>
                <a:cs typeface="Calibri"/>
              </a:rPr>
              <a:t>t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s</a:t>
            </a:r>
            <a:r>
              <a:rPr sz="700" spc="-10" dirty="0">
                <a:latin typeface="Calibri"/>
                <a:cs typeface="Calibri"/>
              </a:rPr>
              <a:t>l</a:t>
            </a:r>
            <a:r>
              <a:rPr sz="700" spc="-5" dirty="0">
                <a:latin typeface="Calibri"/>
                <a:cs typeface="Calibri"/>
              </a:rPr>
              <a:t>ow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w</a:t>
            </a:r>
            <a:r>
              <a:rPr sz="700" spc="-10" dirty="0">
                <a:latin typeface="Calibri"/>
                <a:cs typeface="Calibri"/>
              </a:rPr>
              <a:t>i</a:t>
            </a:r>
            <a:r>
              <a:rPr sz="700" dirty="0">
                <a:latin typeface="Calibri"/>
                <a:cs typeface="Calibri"/>
              </a:rPr>
              <a:t>n</a:t>
            </a:r>
            <a:r>
              <a:rPr sz="700" spc="-5" dirty="0">
                <a:latin typeface="Calibri"/>
                <a:cs typeface="Calibri"/>
              </a:rPr>
              <a:t>g</a:t>
            </a:r>
            <a:r>
              <a:rPr sz="700" spc="-2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de</a:t>
            </a:r>
            <a:r>
              <a:rPr sz="700" dirty="0">
                <a:latin typeface="Calibri"/>
                <a:cs typeface="Calibri"/>
              </a:rPr>
              <a:t>c</a:t>
            </a:r>
            <a:r>
              <a:rPr sz="700" spc="-5" dirty="0">
                <a:latin typeface="Calibri"/>
                <a:cs typeface="Calibri"/>
              </a:rPr>
              <a:t>a</a:t>
            </a:r>
            <a:r>
              <a:rPr sz="700" spc="-10" dirty="0">
                <a:latin typeface="Calibri"/>
                <a:cs typeface="Calibri"/>
              </a:rPr>
              <a:t>y</a:t>
            </a:r>
            <a:r>
              <a:rPr sz="700" spc="-5" dirty="0">
                <a:latin typeface="Calibri"/>
                <a:cs typeface="Calibri"/>
              </a:rPr>
              <a:t>.]</a:t>
            </a:r>
            <a:endParaRPr sz="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2"/>
              </a:spcBef>
            </a:pPr>
            <a:endParaRPr sz="8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1"/>
              </a:spcBef>
            </a:pPr>
            <a:endParaRPr sz="3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1600" b="1" spc="-15" dirty="0">
                <a:latin typeface="Calibri"/>
                <a:cs typeface="Calibri"/>
              </a:rPr>
              <a:t>Prepar</a:t>
            </a:r>
            <a:r>
              <a:rPr sz="1600" b="1" spc="-5" dirty="0">
                <a:latin typeface="Calibri"/>
                <a:cs typeface="Calibri"/>
              </a:rPr>
              <a:t>e</a:t>
            </a:r>
            <a:r>
              <a:rPr sz="1600" b="1" spc="-10" dirty="0">
                <a:latin typeface="Calibri"/>
                <a:cs typeface="Calibri"/>
              </a:rPr>
              <a:t>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b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Dist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Pr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0" dirty="0">
                <a:latin typeface="Calibri"/>
                <a:cs typeface="Calibri"/>
              </a:rPr>
              <a:t>f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Dr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M.A.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G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nd</a:t>
            </a:r>
            <a:r>
              <a:rPr sz="1600" b="1" spc="-10" dirty="0">
                <a:latin typeface="Calibri"/>
                <a:cs typeface="Calibri"/>
              </a:rPr>
              <a:t>al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fo</a:t>
            </a:r>
            <a:r>
              <a:rPr sz="1600" b="1" spc="-10" dirty="0">
                <a:latin typeface="Calibri"/>
                <a:cs typeface="Calibri"/>
              </a:rPr>
              <a:t>r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Ph</a:t>
            </a:r>
            <a:r>
              <a:rPr sz="1600" b="1" dirty="0">
                <a:latin typeface="Calibri"/>
                <a:cs typeface="Calibri"/>
              </a:rPr>
              <a:t>y</a:t>
            </a:r>
            <a:r>
              <a:rPr sz="1600" b="1" spc="-10" dirty="0">
                <a:latin typeface="Calibri"/>
                <a:cs typeface="Calibri"/>
              </a:rPr>
              <a:t>s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6</a:t>
            </a:r>
            <a:r>
              <a:rPr sz="1600" b="1" spc="-15" dirty="0">
                <a:latin typeface="Calibri"/>
                <a:cs typeface="Calibri"/>
              </a:rPr>
              <a:t>0</a:t>
            </a:r>
            <a:r>
              <a:rPr sz="1600" b="1" spc="-10" dirty="0">
                <a:latin typeface="Calibri"/>
                <a:cs typeface="Calibri"/>
              </a:rPr>
              <a:t>8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Calibri"/>
                <a:cs typeface="Calibri"/>
              </a:rPr>
              <a:t>L</a:t>
            </a:r>
            <a:r>
              <a:rPr sz="1600" b="1" spc="-10" dirty="0">
                <a:latin typeface="Calibri"/>
                <a:cs typeface="Calibri"/>
              </a:rPr>
              <a:t>aser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Spec</a:t>
            </a:r>
            <a:r>
              <a:rPr sz="1600" b="1" spc="-5" dirty="0">
                <a:latin typeface="Calibri"/>
                <a:cs typeface="Calibri"/>
              </a:rPr>
              <a:t>t</a:t>
            </a:r>
            <a:r>
              <a:rPr sz="1600" b="1" spc="-15" dirty="0">
                <a:latin typeface="Calibri"/>
                <a:cs typeface="Calibri"/>
              </a:rPr>
              <a:t>ros</a:t>
            </a:r>
            <a:r>
              <a:rPr sz="1600" b="1" spc="-5" dirty="0">
                <a:latin typeface="Calibri"/>
                <a:cs typeface="Calibri"/>
              </a:rPr>
              <a:t>c</a:t>
            </a:r>
            <a:r>
              <a:rPr sz="1600" b="1" spc="-10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p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c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urs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in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KFUPM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(Te</a:t>
            </a:r>
            <a:r>
              <a:rPr sz="1600" b="1" dirty="0">
                <a:latin typeface="Calibri"/>
                <a:cs typeface="Calibri"/>
              </a:rPr>
              <a:t>r</a:t>
            </a:r>
            <a:r>
              <a:rPr sz="1600" b="1" spc="-15" dirty="0">
                <a:latin typeface="Calibri"/>
                <a:cs typeface="Calibri"/>
              </a:rPr>
              <a:t>m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25</a:t>
            </a:r>
            <a:r>
              <a:rPr sz="1600" b="1" spc="-5" dirty="0">
                <a:latin typeface="Calibri"/>
                <a:cs typeface="Calibri"/>
              </a:rPr>
              <a:t>1)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14400" y="428000"/>
            <a:ext cx="8549395" cy="61594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537671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1524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8: </a:t>
            </a:r>
            <a:r>
              <a:rPr spc="-40" dirty="0"/>
              <a:t>O</a:t>
            </a:r>
            <a:r>
              <a:rPr spc="-25" dirty="0"/>
              <a:t>ve</a:t>
            </a:r>
            <a:r>
              <a:rPr spc="-5" dirty="0"/>
              <a:t>r</a:t>
            </a:r>
            <a:r>
              <a:rPr spc="-25" dirty="0"/>
              <a:t>view</a:t>
            </a:r>
            <a:r>
              <a:rPr spc="-15" dirty="0"/>
              <a:t> of</a:t>
            </a:r>
            <a:r>
              <a:rPr spc="-20" dirty="0"/>
              <a:t> </a:t>
            </a:r>
            <a:r>
              <a:rPr spc="-15" dirty="0"/>
              <a:t>B</a:t>
            </a:r>
            <a:r>
              <a:rPr spc="-25" dirty="0"/>
              <a:t>road</a:t>
            </a:r>
            <a:r>
              <a:rPr spc="-5" dirty="0"/>
              <a:t>e</a:t>
            </a:r>
            <a:r>
              <a:rPr spc="-20" dirty="0"/>
              <a:t>ning Mechan</a:t>
            </a:r>
            <a:r>
              <a:rPr dirty="0"/>
              <a:t>i</a:t>
            </a:r>
            <a:r>
              <a:rPr spc="-20" dirty="0"/>
              <a:t>sms</a:t>
            </a:r>
            <a:r>
              <a:rPr spc="-15" dirty="0"/>
              <a:t> (Context</a:t>
            </a:r>
            <a:r>
              <a:rPr spc="-25" dirty="0"/>
              <a:t> </a:t>
            </a:r>
            <a:r>
              <a:rPr spc="5" dirty="0"/>
              <a:t>f</a:t>
            </a:r>
            <a:r>
              <a:rPr spc="-20" dirty="0"/>
              <a:t>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661409"/>
            <a:ext cx="10157460" cy="1674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220345" algn="ctr">
              <a:lnSpc>
                <a:spcPct val="100000"/>
              </a:lnSpc>
            </a:pP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Late</a:t>
            </a:r>
            <a:r>
              <a:rPr sz="3400" b="1" u="heavy" dirty="0">
                <a:solidFill>
                  <a:srgbClr val="0000FF"/>
                </a:solidFill>
                <a:latin typeface="Calibri"/>
                <a:cs typeface="Calibri"/>
              </a:rPr>
              <a:t>r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 Sections)</a:t>
            </a:r>
            <a:endParaRPr sz="3400">
              <a:latin typeface="Calibri"/>
              <a:cs typeface="Calibri"/>
            </a:endParaRPr>
          </a:p>
          <a:p>
            <a:pPr marL="241300" marR="5080" indent="-228600">
              <a:lnSpc>
                <a:spcPct val="126800"/>
              </a:lnSpc>
              <a:spcBef>
                <a:spcPts val="1295"/>
              </a:spcBef>
              <a:buFont typeface="Symbol"/>
              <a:buChar char=""/>
              <a:tabLst>
                <a:tab pos="241935" algn="l"/>
                <a:tab pos="1468755" algn="l"/>
                <a:tab pos="2940050" algn="l"/>
                <a:tab pos="5819140" algn="l"/>
                <a:tab pos="7846059" algn="l"/>
                <a:tab pos="9102725" algn="l"/>
                <a:tab pos="9661525" algn="l"/>
              </a:tabLst>
            </a:pPr>
            <a:r>
              <a:rPr sz="2800" spc="-15" dirty="0">
                <a:latin typeface="Calibri"/>
                <a:cs typeface="Calibri"/>
              </a:rPr>
              <a:t>Natural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(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fet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me)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bro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den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10" dirty="0">
                <a:latin typeface="Calibri"/>
                <a:cs typeface="Calibri"/>
              </a:rPr>
              <a:t>g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ite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5" dirty="0">
                <a:latin typeface="Calibri"/>
                <a:cs typeface="Calibri"/>
              </a:rPr>
              <a:t>x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ted</a:t>
            </a:r>
            <a:r>
              <a:rPr sz="2800" spc="-20" dirty="0">
                <a:latin typeface="Calibri"/>
                <a:cs typeface="Calibri"/>
              </a:rPr>
              <a:t>-stat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fet</a:t>
            </a:r>
            <a:r>
              <a:rPr sz="2800" spc="-15" dirty="0">
                <a:latin typeface="Calibri"/>
                <a:cs typeface="Calibri"/>
              </a:rPr>
              <a:t>ime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via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ene</a:t>
            </a:r>
            <a:r>
              <a:rPr sz="2800" spc="-20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10" dirty="0">
                <a:latin typeface="Calibri"/>
                <a:cs typeface="Calibri"/>
              </a:rPr>
              <a:t>y</a:t>
            </a:r>
            <a:r>
              <a:rPr sz="2800" spc="-20" dirty="0">
                <a:latin typeface="Calibri"/>
                <a:cs typeface="Calibri"/>
              </a:rPr>
              <a:t>–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me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unc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rta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nc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le.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297" y="3619565"/>
            <a:ext cx="1415415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5" dirty="0">
                <a:latin typeface="Calibri"/>
                <a:cs typeface="Calibri"/>
              </a:rPr>
              <a:t>Dopp</a:t>
            </a:r>
            <a:r>
              <a:rPr sz="2800" spc="-10" dirty="0">
                <a:latin typeface="Calibri"/>
                <a:cs typeface="Calibri"/>
              </a:rPr>
              <a:t>ler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46418" y="3644651"/>
            <a:ext cx="833882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687830" algn="l"/>
                <a:tab pos="3266440" algn="l"/>
                <a:tab pos="6831330" algn="l"/>
                <a:tab pos="8030209" algn="l"/>
              </a:tabLst>
            </a:pPr>
            <a:r>
              <a:rPr sz="2800" spc="-20" dirty="0">
                <a:latin typeface="Calibri"/>
                <a:cs typeface="Calibri"/>
              </a:rPr>
              <a:t>(therm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motion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bro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den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15" dirty="0">
                <a:latin typeface="Calibri"/>
                <a:cs typeface="Calibri"/>
              </a:rPr>
              <a:t>g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spc="-20" dirty="0">
                <a:latin typeface="Calibri"/>
                <a:cs typeface="Calibri"/>
              </a:rPr>
              <a:t>Dopp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fts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of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297" y="4187195"/>
            <a:ext cx="8852535" cy="15989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emitti</a:t>
            </a:r>
            <a:r>
              <a:rPr sz="2800" spc="-20" dirty="0">
                <a:latin typeface="Calibri"/>
                <a:cs typeface="Calibri"/>
              </a:rPr>
              <a:t>ng/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bsorb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rtic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es;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Gaussian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ape.</a:t>
            </a:r>
            <a:endParaRPr sz="2800">
              <a:latin typeface="Calibri"/>
              <a:cs typeface="Calibri"/>
            </a:endParaRPr>
          </a:p>
          <a:p>
            <a:pPr marL="241300" marR="5080" indent="-228600">
              <a:lnSpc>
                <a:spcPct val="126800"/>
              </a:lnSpc>
              <a:spcBef>
                <a:spcPts val="1070"/>
              </a:spcBef>
              <a:buFont typeface="Symbol"/>
              <a:buChar char=""/>
              <a:tabLst>
                <a:tab pos="241935" algn="l"/>
                <a:tab pos="1919605" algn="l"/>
                <a:tab pos="3598545" algn="l"/>
                <a:tab pos="7774305" algn="l"/>
                <a:tab pos="8533130" algn="l"/>
              </a:tabLst>
            </a:pPr>
            <a:r>
              <a:rPr sz="2800" spc="-20" dirty="0">
                <a:latin typeface="Calibri"/>
                <a:cs typeface="Calibri"/>
              </a:rPr>
              <a:t>Co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(pressu</a:t>
            </a:r>
            <a:r>
              <a:rPr sz="2800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e)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broaden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10" dirty="0">
                <a:latin typeface="Calibri"/>
                <a:cs typeface="Calibri"/>
              </a:rPr>
              <a:t>g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spc="-20" dirty="0">
                <a:latin typeface="Calibri"/>
                <a:cs typeface="Calibri"/>
              </a:rPr>
              <a:t>per</a:t>
            </a:r>
            <a:r>
              <a:rPr sz="2800" spc="0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urbat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du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dirty="0">
                <a:latin typeface="Calibri"/>
                <a:cs typeface="Calibri"/>
              </a:rPr>
              <a:t>lli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ons</a:t>
            </a:r>
            <a:r>
              <a:rPr sz="2800" spc="-10" dirty="0">
                <a:latin typeface="Calibri"/>
                <a:cs typeface="Calibri"/>
              </a:rPr>
              <a:t>;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Lorentz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shape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depe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20" dirty="0">
                <a:latin typeface="Calibri"/>
                <a:cs typeface="Calibri"/>
              </a:rPr>
              <a:t>den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gas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pressure.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168733" y="4864232"/>
            <a:ext cx="111633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libri"/>
                <a:cs typeface="Calibri"/>
              </a:rPr>
              <a:t>part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98510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68684"/>
            <a:ext cx="1078230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Stark,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40763" y="993770"/>
            <a:ext cx="88455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517015" algn="l"/>
                <a:tab pos="2318385" algn="l"/>
                <a:tab pos="3369310" algn="l"/>
                <a:tab pos="5526405" algn="l"/>
              </a:tabLst>
            </a:pPr>
            <a:r>
              <a:rPr sz="2800" spc="-20" dirty="0">
                <a:latin typeface="Calibri"/>
                <a:cs typeface="Calibri"/>
              </a:rPr>
              <a:t>Z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eman,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ot</a:t>
            </a:r>
            <a:r>
              <a:rPr sz="2800" spc="-1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fie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0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-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20" dirty="0">
                <a:latin typeface="Calibri"/>
                <a:cs typeface="Calibri"/>
              </a:rPr>
              <a:t>uce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bro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den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</a:t>
            </a:r>
            <a:r>
              <a:rPr sz="2800" dirty="0">
                <a:latin typeface="Calibri"/>
                <a:cs typeface="Calibri"/>
              </a:rPr>
              <a:t>s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xternal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1534790"/>
            <a:ext cx="10381615" cy="2257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>
              <a:lnSpc>
                <a:spcPct val="100000"/>
              </a:lnSpc>
            </a:pPr>
            <a:r>
              <a:rPr sz="2800" spc="-15" dirty="0">
                <a:latin typeface="Calibri"/>
                <a:cs typeface="Calibri"/>
              </a:rPr>
              <a:t>ele</a:t>
            </a:r>
            <a:r>
              <a:rPr sz="2800" spc="-10" dirty="0">
                <a:latin typeface="Calibri"/>
                <a:cs typeface="Calibri"/>
              </a:rPr>
              <a:t>ctric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magnetic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fie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sp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t/shif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evel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469900" marR="5080" indent="-228600">
              <a:lnSpc>
                <a:spcPct val="127099"/>
              </a:lnSpc>
              <a:spcBef>
                <a:spcPts val="1060"/>
              </a:spcBef>
              <a:buFont typeface="Symbol"/>
              <a:buChar char=""/>
              <a:tabLst>
                <a:tab pos="470534" algn="l"/>
                <a:tab pos="2517140" algn="l"/>
                <a:tab pos="5687695" algn="l"/>
                <a:tab pos="7340600" algn="l"/>
                <a:tab pos="7819390" algn="l"/>
                <a:tab pos="10057765" algn="l"/>
              </a:tabLst>
            </a:pPr>
            <a:r>
              <a:rPr sz="2800" spc="-15" dirty="0">
                <a:latin typeface="Calibri"/>
                <a:cs typeface="Calibri"/>
              </a:rPr>
              <a:t>Instrum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nt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broaden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0" dirty="0">
                <a:latin typeface="Calibri"/>
                <a:cs typeface="Calibri"/>
              </a:rPr>
              <a:t>g</a:t>
            </a:r>
            <a:r>
              <a:rPr sz="2800" spc="-30" dirty="0">
                <a:latin typeface="Calibri"/>
                <a:cs typeface="Calibri"/>
              </a:rPr>
              <a:t>—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mited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reso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ut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spectrog</a:t>
            </a:r>
            <a:r>
              <a:rPr sz="2800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aphs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or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nterfer</a:t>
            </a:r>
            <a:r>
              <a:rPr sz="2800" spc="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meters;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mus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de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onvo</a:t>
            </a:r>
            <a:r>
              <a:rPr sz="2800" spc="-10" dirty="0">
                <a:latin typeface="Calibri"/>
                <a:cs typeface="Calibri"/>
              </a:rPr>
              <a:t>lve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o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rec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ver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ntr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prof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5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89700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643890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9:</a:t>
            </a:r>
            <a:r>
              <a:rPr spc="-20" dirty="0"/>
              <a:t> Typical</a:t>
            </a:r>
            <a:r>
              <a:rPr spc="-5" dirty="0"/>
              <a:t> </a:t>
            </a:r>
            <a:r>
              <a:rPr spc="-25" dirty="0"/>
              <a:t>Ord</a:t>
            </a:r>
            <a:r>
              <a:rPr spc="-15" dirty="0"/>
              <a:t>e</a:t>
            </a:r>
            <a:r>
              <a:rPr spc="-20" dirty="0"/>
              <a:t>rs of Magnitud</a:t>
            </a:r>
            <a:r>
              <a:rPr spc="5" dirty="0"/>
              <a:t>e</a:t>
            </a:r>
            <a:r>
              <a:rPr spc="-40" dirty="0">
                <a:latin typeface="Calibri"/>
                <a:cs typeface="Calibri"/>
              </a:rPr>
              <a:t>—</a:t>
            </a:r>
            <a:r>
              <a:rPr spc="-30" dirty="0"/>
              <a:t>Why</a:t>
            </a:r>
            <a:r>
              <a:rPr spc="-15" dirty="0"/>
              <a:t> Widths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297" y="1661409"/>
            <a:ext cx="8548370" cy="3836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78585" algn="ctr">
              <a:lnSpc>
                <a:spcPct val="100000"/>
              </a:lnSpc>
            </a:pP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Matter</a:t>
            </a:r>
            <a:endParaRPr sz="34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19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Natural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20" dirty="0">
                <a:latin typeface="Calibri"/>
                <a:cs typeface="Calibri"/>
              </a:rPr>
              <a:t>ew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typi</a:t>
            </a:r>
            <a:r>
              <a:rPr sz="2800" spc="-10" dirty="0">
                <a:latin typeface="Calibri"/>
                <a:cs typeface="Calibri"/>
              </a:rPr>
              <a:t>cal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wed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opt</a:t>
            </a:r>
            <a:r>
              <a:rPr sz="2800" spc="-10" dirty="0">
                <a:latin typeface="Calibri"/>
                <a:cs typeface="Calibri"/>
              </a:rPr>
              <a:t>ic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transiti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25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5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630" dirty="0">
                <a:latin typeface="Cambria Math"/>
                <a:cs typeface="Cambria Math"/>
              </a:rPr>
              <a:t>𝛤</a:t>
            </a:r>
            <a:r>
              <a:rPr sz="3000" baseline="-16666" dirty="0">
                <a:latin typeface="Calibri"/>
                <a:cs typeface="Calibri"/>
              </a:rPr>
              <a:t>nat </a:t>
            </a:r>
            <a:r>
              <a:rPr sz="3000" spc="-22" baseline="-16666" dirty="0">
                <a:latin typeface="Calibri"/>
                <a:cs typeface="Calibri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∼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60" baseline="29166" dirty="0">
                <a:latin typeface="Cambria Math"/>
                <a:cs typeface="Cambria Math"/>
              </a:rPr>
              <a:t>7</a:t>
            </a:r>
            <a:r>
              <a:rPr sz="3000" spc="225" baseline="291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H</a:t>
            </a:r>
            <a:r>
              <a:rPr sz="2800" spc="-15" dirty="0">
                <a:latin typeface="Cambria Math"/>
                <a:cs typeface="Cambria Math"/>
              </a:rPr>
              <a:t>z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(≈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few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MHz).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5" dirty="0">
                <a:latin typeface="Calibri"/>
                <a:cs typeface="Calibri"/>
              </a:rPr>
              <a:t>Dopp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(</a:t>
            </a:r>
            <a:r>
              <a:rPr sz="2800" spc="-25" dirty="0">
                <a:latin typeface="Cambria Math"/>
                <a:cs typeface="Cambria Math"/>
              </a:rPr>
              <a:t>𝜆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15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58</a:t>
            </a:r>
            <a:r>
              <a:rPr sz="2800" spc="-20" dirty="0">
                <a:latin typeface="Cambria Math"/>
                <a:cs typeface="Cambria Math"/>
              </a:rPr>
              <a:t>9</a:t>
            </a:r>
            <a:r>
              <a:rPr sz="2800" spc="-13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nm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30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35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K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60"/>
              </a:spcBef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80" dirty="0">
                <a:latin typeface="Cambria Math"/>
                <a:cs typeface="Cambria Math"/>
              </a:rPr>
              <a:t>𝛿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spc="89" baseline="-16666" dirty="0">
                <a:latin typeface="Cambria Math"/>
                <a:cs typeface="Cambria Math"/>
              </a:rPr>
              <a:t>𝐷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89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≈</a:t>
            </a:r>
            <a:r>
              <a:rPr sz="2800" spc="15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15" dirty="0">
                <a:latin typeface="Cambria Math"/>
                <a:cs typeface="Cambria Math"/>
              </a:rPr>
              <a:t>.5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GH</a:t>
            </a:r>
            <a:r>
              <a:rPr sz="2800" spc="-10" dirty="0">
                <a:latin typeface="Cambria Math"/>
                <a:cs typeface="Cambria Math"/>
              </a:rPr>
              <a:t>z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5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Co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at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atm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sam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transiti</a:t>
            </a:r>
            <a:r>
              <a:rPr sz="2800" spc="-20" dirty="0">
                <a:latin typeface="Calibri"/>
                <a:cs typeface="Calibri"/>
              </a:rPr>
              <a:t>on: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23214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696" y="968684"/>
            <a:ext cx="10386060" cy="45859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70534" algn="l"/>
              </a:tabLst>
            </a:pPr>
            <a:r>
              <a:rPr sz="2800" spc="-630" dirty="0">
                <a:latin typeface="Cambria Math"/>
                <a:cs typeface="Cambria Math"/>
              </a:rPr>
              <a:t>𝛤</a:t>
            </a:r>
            <a:r>
              <a:rPr sz="3000" baseline="-16666" dirty="0">
                <a:latin typeface="Calibri"/>
                <a:cs typeface="Calibri"/>
              </a:rPr>
              <a:t>coll </a:t>
            </a:r>
            <a:r>
              <a:rPr sz="3000" spc="-15" baseline="-16666" dirty="0">
                <a:latin typeface="Calibri"/>
                <a:cs typeface="Calibri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∼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10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MH</a:t>
            </a:r>
            <a:r>
              <a:rPr sz="2800" spc="-5" dirty="0">
                <a:latin typeface="Cambria Math"/>
                <a:cs typeface="Cambria Math"/>
              </a:rPr>
              <a:t>z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469900" marR="5080" indent="-228600" algn="just">
              <a:lnSpc>
                <a:spcPct val="127200"/>
              </a:lnSpc>
              <a:spcBef>
                <a:spcPts val="1040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tra</a:t>
            </a:r>
            <a:r>
              <a:rPr sz="2800" spc="-20" dirty="0">
                <a:latin typeface="Calibri"/>
                <a:cs typeface="Calibri"/>
              </a:rPr>
              <a:t>-h</a:t>
            </a:r>
            <a:r>
              <a:rPr sz="2800" spc="-15" dirty="0">
                <a:latin typeface="Calibri"/>
                <a:cs typeface="Calibri"/>
              </a:rPr>
              <a:t>igh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reso</a:t>
            </a:r>
            <a:r>
              <a:rPr sz="2800" spc="-20" dirty="0">
                <a:latin typeface="Calibri"/>
                <a:cs typeface="Calibri"/>
              </a:rPr>
              <a:t>lut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spectr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ters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(F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br</a:t>
            </a:r>
            <a:r>
              <a:rPr sz="2800" spc="15" dirty="0">
                <a:latin typeface="Calibri"/>
                <a:cs typeface="Calibri"/>
              </a:rPr>
              <a:t>y</a:t>
            </a:r>
            <a:r>
              <a:rPr sz="2800" spc="-20" dirty="0">
                <a:latin typeface="Calibri"/>
                <a:cs typeface="Calibri"/>
              </a:rPr>
              <a:t>–</a:t>
            </a:r>
            <a:r>
              <a:rPr sz="2800" spc="-15" dirty="0">
                <a:latin typeface="Calibri"/>
                <a:cs typeface="Calibri"/>
              </a:rPr>
              <a:t>Pé</a:t>
            </a:r>
            <a:r>
              <a:rPr sz="2800" spc="-20" dirty="0">
                <a:latin typeface="Calibri"/>
                <a:cs typeface="Calibri"/>
              </a:rPr>
              <a:t>ro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Four</a:t>
            </a:r>
            <a:r>
              <a:rPr sz="2800" spc="-10" dirty="0">
                <a:latin typeface="Calibri"/>
                <a:cs typeface="Calibri"/>
              </a:rPr>
              <a:t>ier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tran</a:t>
            </a:r>
            <a:r>
              <a:rPr sz="2800" dirty="0">
                <a:latin typeface="Calibri"/>
                <a:cs typeface="Calibri"/>
              </a:rPr>
              <a:t>s</a:t>
            </a:r>
            <a:r>
              <a:rPr sz="2800" spc="-20" dirty="0">
                <a:latin typeface="Calibri"/>
                <a:cs typeface="Calibri"/>
              </a:rPr>
              <a:t>form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nterfer</a:t>
            </a:r>
            <a:r>
              <a:rPr sz="2800" spc="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meter</a:t>
            </a:r>
            <a:r>
              <a:rPr sz="2800" spc="-25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resolve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35" dirty="0">
                <a:latin typeface="Cambria Math"/>
                <a:cs typeface="Cambria Math"/>
              </a:rPr>
              <a:t>𝛿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spc="165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libri"/>
                <a:cs typeface="Calibri"/>
              </a:rPr>
              <a:t>dow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≲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1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MHz</a:t>
            </a:r>
            <a:r>
              <a:rPr sz="2800" spc="8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unde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fa</a:t>
            </a:r>
            <a:r>
              <a:rPr sz="2800" spc="-10" dirty="0">
                <a:latin typeface="Calibri"/>
                <a:cs typeface="Calibri"/>
              </a:rPr>
              <a:t>v</a:t>
            </a:r>
            <a:r>
              <a:rPr sz="2800" spc="-20" dirty="0">
                <a:latin typeface="Calibri"/>
                <a:cs typeface="Calibri"/>
              </a:rPr>
              <a:t>ourab</a:t>
            </a:r>
            <a:r>
              <a:rPr sz="2800" spc="-15" dirty="0">
                <a:latin typeface="Calibri"/>
                <a:cs typeface="Calibri"/>
              </a:rPr>
              <a:t>le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condi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469900" marR="10795" indent="-228600" algn="just">
              <a:lnSpc>
                <a:spcPct val="127000"/>
              </a:lnSpc>
              <a:spcBef>
                <a:spcPts val="1060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20" dirty="0">
                <a:latin typeface="Calibri"/>
                <a:cs typeface="Calibri"/>
              </a:rPr>
              <a:t>Conte</a:t>
            </a:r>
            <a:r>
              <a:rPr sz="2800" spc="-10" dirty="0">
                <a:latin typeface="Calibri"/>
                <a:cs typeface="Calibri"/>
              </a:rPr>
              <a:t>xt: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se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dirty="0">
                <a:latin typeface="Calibri"/>
                <a:cs typeface="Calibri"/>
              </a:rPr>
              <a:t>li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254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25" dirty="0">
                <a:latin typeface="Calibri"/>
                <a:cs typeface="Calibri"/>
              </a:rPr>
              <a:t>om</a:t>
            </a:r>
            <a:r>
              <a:rPr sz="2800" spc="-10" dirty="0">
                <a:latin typeface="Calibri"/>
                <a:cs typeface="Calibri"/>
              </a:rPr>
              <a:t>ic</a:t>
            </a:r>
            <a:r>
              <a:rPr sz="2800" spc="2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25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cks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require</a:t>
            </a:r>
            <a:r>
              <a:rPr sz="2800" spc="25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narro</a:t>
            </a:r>
            <a:r>
              <a:rPr sz="2800" spc="-10" dirty="0">
                <a:latin typeface="Calibri"/>
                <a:cs typeface="Calibri"/>
              </a:rPr>
              <a:t>w</a:t>
            </a:r>
            <a:r>
              <a:rPr sz="2800" spc="-15" dirty="0">
                <a:latin typeface="Calibri"/>
                <a:cs typeface="Calibri"/>
              </a:rPr>
              <a:t>ed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z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2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su</a:t>
            </a:r>
            <a:r>
              <a:rPr sz="2800" spc="-10" dirty="0">
                <a:latin typeface="Calibri"/>
                <a:cs typeface="Calibri"/>
              </a:rPr>
              <a:t>b</a:t>
            </a:r>
            <a:r>
              <a:rPr sz="2800" spc="-20" dirty="0">
                <a:latin typeface="Calibri"/>
                <a:cs typeface="Calibri"/>
              </a:rPr>
              <a:t>-Hz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dem</a:t>
            </a:r>
            <a:r>
              <a:rPr sz="2800" spc="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extreme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sup</a:t>
            </a:r>
            <a:r>
              <a:rPr sz="2800" spc="-10" dirty="0">
                <a:latin typeface="Calibri"/>
                <a:cs typeface="Calibri"/>
              </a:rPr>
              <a:t>p</a:t>
            </a:r>
            <a:r>
              <a:rPr sz="2800" spc="-15" dirty="0">
                <a:latin typeface="Calibri"/>
                <a:cs typeface="Calibri"/>
              </a:rPr>
              <a:t>ress</a:t>
            </a:r>
            <a:r>
              <a:rPr sz="2800" spc="-20" dirty="0">
                <a:latin typeface="Calibri"/>
                <a:cs typeface="Calibri"/>
              </a:rPr>
              <a:t>io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1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al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12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broaden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sources.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25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16004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609600" y="933036"/>
            <a:ext cx="13411200" cy="593522"/>
          </a:xfrm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193675" algn="ctr"/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20" dirty="0"/>
              <a:t>1</a:t>
            </a:r>
            <a:r>
              <a:rPr spc="-30" dirty="0"/>
              <a:t>0</a:t>
            </a:r>
            <a:r>
              <a:rPr spc="-10" dirty="0"/>
              <a:t>: </a:t>
            </a:r>
            <a:r>
              <a:rPr spc="-30" dirty="0"/>
              <a:t>Why</a:t>
            </a:r>
            <a:r>
              <a:rPr spc="-5" dirty="0"/>
              <a:t> </a:t>
            </a:r>
            <a:r>
              <a:rPr spc="-20" dirty="0"/>
              <a:t>Sp</a:t>
            </a:r>
            <a:r>
              <a:rPr spc="-10" dirty="0"/>
              <a:t>e</a:t>
            </a:r>
            <a:r>
              <a:rPr spc="-20" dirty="0"/>
              <a:t>ctroscopists</a:t>
            </a:r>
            <a:r>
              <a:rPr spc="25" dirty="0"/>
              <a:t> </a:t>
            </a:r>
            <a:r>
              <a:rPr spc="-15" dirty="0"/>
              <a:t>P</a:t>
            </a:r>
            <a:r>
              <a:rPr spc="-20" dirty="0"/>
              <a:t>ref</a:t>
            </a:r>
            <a:r>
              <a:rPr spc="-10" dirty="0"/>
              <a:t>e</a:t>
            </a:r>
            <a:r>
              <a:rPr dirty="0"/>
              <a:t>r</a:t>
            </a:r>
            <a:r>
              <a:rPr spc="-15" dirty="0"/>
              <a:t> A</a:t>
            </a:r>
            <a:r>
              <a:rPr spc="-20" dirty="0"/>
              <a:t>ng</a:t>
            </a:r>
            <a:r>
              <a:rPr spc="-35" dirty="0"/>
              <a:t>u</a:t>
            </a:r>
            <a:r>
              <a:rPr spc="-15" dirty="0"/>
              <a:t>lar</a:t>
            </a:r>
            <a:r>
              <a:rPr spc="-5" dirty="0"/>
              <a:t> </a:t>
            </a:r>
            <a:r>
              <a:rPr spc="-15" dirty="0"/>
              <a:t>Fr</a:t>
            </a:r>
            <a:r>
              <a:rPr spc="-10" dirty="0"/>
              <a:t>e</a:t>
            </a:r>
            <a:r>
              <a:rPr spc="-30" dirty="0"/>
              <a:t>q</a:t>
            </a:r>
            <a:r>
              <a:rPr spc="-20" dirty="0"/>
              <a:t>uency</a:t>
            </a:r>
            <a:r>
              <a:rPr lang="en-US" spc="-20" dirty="0"/>
              <a:t> </a:t>
            </a:r>
            <a:r>
              <a:rPr lang="en-US" sz="3400" spc="-35" dirty="0">
                <a:solidFill>
                  <a:srgbClr val="0000FF"/>
                </a:solidFill>
                <a:latin typeface="Cambria Math"/>
                <a:cs typeface="Cambria Math"/>
              </a:rPr>
              <a:t>𝝎</a:t>
            </a:r>
            <a:endParaRPr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1130300" y="1647788"/>
            <a:ext cx="10158095" cy="21678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2005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Th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Schr</a:t>
            </a:r>
            <a:r>
              <a:rPr sz="2800" spc="-5" dirty="0">
                <a:latin typeface="Calibri"/>
                <a:cs typeface="Calibri"/>
              </a:rPr>
              <a:t>ö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nge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qu</a:t>
            </a:r>
            <a:r>
              <a:rPr sz="2800" spc="-10" dirty="0">
                <a:latin typeface="Calibri"/>
                <a:cs typeface="Calibri"/>
              </a:rPr>
              <a:t>ati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conta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2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254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phas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fa</a:t>
            </a:r>
            <a:r>
              <a:rPr sz="2800" spc="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tor</a:t>
            </a:r>
            <a:r>
              <a:rPr sz="2800" spc="280" dirty="0">
                <a:latin typeface="Times New Roman"/>
                <a:cs typeface="Times New Roman"/>
              </a:rPr>
              <a:t> </a:t>
            </a:r>
            <a:r>
              <a:rPr sz="2800" spc="110" dirty="0">
                <a:latin typeface="Cambria Math"/>
                <a:cs typeface="Cambria Math"/>
              </a:rPr>
              <a:t>𝑒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330" baseline="29166" dirty="0">
                <a:latin typeface="Cambria Math"/>
                <a:cs typeface="Cambria Math"/>
              </a:rPr>
              <a:t>𝑖𝜔</a:t>
            </a:r>
            <a:r>
              <a:rPr sz="3000" spc="577" baseline="29166" dirty="0">
                <a:latin typeface="Cambria Math"/>
                <a:cs typeface="Cambria Math"/>
              </a:rPr>
              <a:t>𝑡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24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maki</a:t>
            </a:r>
            <a:r>
              <a:rPr sz="2800" spc="-20" dirty="0">
                <a:latin typeface="Calibri"/>
                <a:cs typeface="Calibri"/>
              </a:rPr>
              <a:t>ng</a:t>
            </a:r>
            <a:endParaRPr sz="2800" dirty="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900"/>
              </a:spcBef>
            </a:pPr>
            <a:r>
              <a:rPr sz="2800" spc="-30" dirty="0">
                <a:latin typeface="Cambria Math"/>
                <a:cs typeface="Cambria Math"/>
              </a:rPr>
              <a:t>𝜔</a:t>
            </a:r>
            <a:r>
              <a:rPr sz="2800" spc="75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na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ur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variable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quan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u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dynam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cs.</a:t>
            </a:r>
            <a:endParaRPr sz="2800" dirty="0">
              <a:latin typeface="Calibri"/>
              <a:cs typeface="Calibri"/>
            </a:endParaRPr>
          </a:p>
          <a:p>
            <a:pPr marL="241300" marR="7620" indent="-228600">
              <a:lnSpc>
                <a:spcPct val="127099"/>
              </a:lnSpc>
              <a:spcBef>
                <a:spcPts val="106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Four</a:t>
            </a:r>
            <a:r>
              <a:rPr sz="2800" spc="-10" dirty="0">
                <a:latin typeface="Calibri"/>
                <a:cs typeface="Calibri"/>
              </a:rPr>
              <a:t>ier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tra</a:t>
            </a:r>
            <a:r>
              <a:rPr sz="2800" spc="-20" dirty="0">
                <a:latin typeface="Calibri"/>
                <a:cs typeface="Calibri"/>
              </a:rPr>
              <a:t>nsform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–</a:t>
            </a:r>
            <a:r>
              <a:rPr sz="2800" spc="-5" dirty="0">
                <a:latin typeface="Calibri"/>
                <a:cs typeface="Calibri"/>
              </a:rPr>
              <a:t>f</a:t>
            </a:r>
            <a:r>
              <a:rPr sz="2800" spc="-15" dirty="0">
                <a:latin typeface="Calibri"/>
                <a:cs typeface="Calibri"/>
              </a:rPr>
              <a:t>requ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un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erta</a:t>
            </a:r>
            <a:r>
              <a:rPr sz="2800" spc="-20" dirty="0">
                <a:latin typeface="Calibri"/>
                <a:cs typeface="Calibri"/>
              </a:rPr>
              <a:t>int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relat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appear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eaner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without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10" dirty="0">
                <a:latin typeface="Calibri"/>
                <a:cs typeface="Calibri"/>
              </a:rPr>
              <a:t>x</a:t>
            </a:r>
            <a:r>
              <a:rPr sz="2800" spc="-15" dirty="0">
                <a:latin typeface="Calibri"/>
                <a:cs typeface="Calibri"/>
              </a:rPr>
              <a:t>tra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30" dirty="0">
                <a:latin typeface="Cambria Math"/>
                <a:cs typeface="Cambria Math"/>
              </a:rPr>
              <a:t>𝜋</a:t>
            </a:r>
            <a:r>
              <a:rPr sz="2800" spc="9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fa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tors: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60418" y="5031057"/>
            <a:ext cx="129921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𝛥𝜔</a:t>
            </a:r>
            <a:r>
              <a:rPr sz="2800" spc="-9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𝛥𝑡</a:t>
            </a:r>
            <a:r>
              <a:rPr sz="2800" spc="22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≥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246247" y="5218688"/>
            <a:ext cx="196850" cy="0"/>
          </a:xfrm>
          <a:custGeom>
            <a:avLst/>
            <a:gdLst/>
            <a:ahLst/>
            <a:cxnLst/>
            <a:rect l="l" t="t" r="r" b="b"/>
            <a:pathLst>
              <a:path w="196850">
                <a:moveTo>
                  <a:pt x="0" y="0"/>
                </a:moveTo>
                <a:lnTo>
                  <a:pt x="196595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233543" y="4761301"/>
            <a:ext cx="3089275" cy="889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778760" algn="l"/>
              </a:tabLst>
            </a:pPr>
            <a:r>
              <a:rPr sz="2800" spc="-20" dirty="0">
                <a:latin typeface="Cambria Math"/>
                <a:cs typeface="Cambria Math"/>
              </a:rPr>
              <a:t>1	1</a:t>
            </a:r>
            <a:endParaRPr sz="2800">
              <a:latin typeface="Cambria Math"/>
              <a:cs typeface="Cambria Math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  <a:tabLst>
                <a:tab pos="2668905" algn="l"/>
              </a:tabLst>
            </a:pPr>
            <a:r>
              <a:rPr sz="2800" spc="-20" dirty="0">
                <a:latin typeface="Cambria Math"/>
                <a:cs typeface="Cambria Math"/>
              </a:rPr>
              <a:t>2	</a:t>
            </a:r>
            <a:r>
              <a:rPr sz="2800" spc="-25" dirty="0">
                <a:latin typeface="Cambria Math"/>
                <a:cs typeface="Cambria Math"/>
              </a:rPr>
              <a:t>4</a:t>
            </a:r>
            <a:r>
              <a:rPr sz="2800" spc="-30" dirty="0">
                <a:latin typeface="Cambria Math"/>
                <a:cs typeface="Cambria Math"/>
              </a:rPr>
              <a:t>𝜋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44671" y="5031049"/>
            <a:ext cx="1971675" cy="390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57555" algn="l"/>
              </a:tabLst>
            </a:pPr>
            <a:r>
              <a:rPr sz="2800" spc="-15" dirty="0">
                <a:latin typeface="Calibri"/>
                <a:cs typeface="Calibri"/>
              </a:rPr>
              <a:t>vs.	</a:t>
            </a:r>
            <a:r>
              <a:rPr sz="2800" spc="-30" dirty="0">
                <a:latin typeface="Cambria Math"/>
                <a:cs typeface="Cambria Math"/>
              </a:rPr>
              <a:t>𝛥𝜈</a:t>
            </a:r>
            <a:r>
              <a:rPr sz="2800" spc="-60" dirty="0">
                <a:latin typeface="Cambria Math"/>
                <a:cs typeface="Cambria Math"/>
              </a:rPr>
              <a:t> </a:t>
            </a:r>
            <a:r>
              <a:rPr sz="2800" spc="-30" dirty="0">
                <a:latin typeface="Cambria Math"/>
                <a:cs typeface="Cambria Math"/>
              </a:rPr>
              <a:t>𝛥𝑡</a:t>
            </a:r>
            <a:r>
              <a:rPr sz="2800" spc="22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≥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902823" y="5218688"/>
            <a:ext cx="416559" cy="0"/>
          </a:xfrm>
          <a:custGeom>
            <a:avLst/>
            <a:gdLst/>
            <a:ahLst/>
            <a:cxnLst/>
            <a:rect l="l" t="t" r="r" b="b"/>
            <a:pathLst>
              <a:path w="416559">
                <a:moveTo>
                  <a:pt x="0" y="0"/>
                </a:moveTo>
                <a:lnTo>
                  <a:pt x="41605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39800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5" y="968684"/>
            <a:ext cx="10384790" cy="4041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70534" algn="l"/>
                <a:tab pos="3554729" algn="l"/>
                <a:tab pos="4662170" algn="l"/>
                <a:tab pos="6176645" algn="l"/>
                <a:tab pos="7129145" algn="l"/>
                <a:tab pos="8339455" algn="l"/>
              </a:tabLst>
            </a:pPr>
            <a:r>
              <a:rPr sz="2800" spc="-15" dirty="0">
                <a:latin typeface="Calibri"/>
                <a:cs typeface="Calibri"/>
              </a:rPr>
              <a:t>Pe</a:t>
            </a:r>
            <a:r>
              <a:rPr sz="2800" spc="-20" dirty="0">
                <a:latin typeface="Calibri"/>
                <a:cs typeface="Calibri"/>
              </a:rPr>
              <a:t>r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urbat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n-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heor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matrix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ele</a:t>
            </a:r>
            <a:r>
              <a:rPr sz="2800" spc="-40" dirty="0">
                <a:latin typeface="Calibri"/>
                <a:cs typeface="Calibri"/>
              </a:rPr>
              <a:t>m</a:t>
            </a:r>
            <a:r>
              <a:rPr sz="2800" spc="-15" dirty="0">
                <a:latin typeface="Calibri"/>
                <a:cs typeface="Calibri"/>
              </a:rPr>
              <a:t>ents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ofte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nvo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5" dirty="0">
                <a:latin typeface="Calibri"/>
                <a:cs typeface="Calibri"/>
              </a:rPr>
              <a:t>v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libri"/>
                <a:cs typeface="Calibri"/>
              </a:rPr>
              <a:t>denom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nators</a:t>
            </a:r>
            <a:endParaRPr sz="28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900"/>
              </a:spcBef>
            </a:pPr>
            <a:r>
              <a:rPr sz="2800" spc="-35" dirty="0">
                <a:latin typeface="Cambria Math"/>
                <a:cs typeface="Cambria Math"/>
              </a:rPr>
              <a:t>𝜔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r>
              <a:rPr sz="3000" baseline="-16666" dirty="0">
                <a:latin typeface="Cambria Math"/>
                <a:cs typeface="Cambria Math"/>
              </a:rPr>
              <a:t> </a:t>
            </a:r>
            <a:r>
              <a:rPr sz="3000" spc="-217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−</a:t>
            </a:r>
            <a:r>
              <a:rPr sz="2800" spc="5" dirty="0">
                <a:latin typeface="Cambria Math"/>
                <a:cs typeface="Cambria Math"/>
              </a:rPr>
              <a:t> </a:t>
            </a:r>
            <a:r>
              <a:rPr sz="2800" spc="35" dirty="0">
                <a:latin typeface="Cambria Math"/>
                <a:cs typeface="Cambria Math"/>
              </a:rPr>
              <a:t>𝜔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g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avo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35" dirty="0">
                <a:latin typeface="Cambria Math"/>
                <a:cs typeface="Cambria Math"/>
              </a:rPr>
              <a:t>𝜋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469900" marR="5080" indent="-228600">
              <a:lnSpc>
                <a:spcPct val="127099"/>
              </a:lnSpc>
              <a:spcBef>
                <a:spcPts val="1060"/>
              </a:spcBef>
              <a:buFont typeface="Symbol"/>
              <a:buChar char=""/>
              <a:tabLst>
                <a:tab pos="470534" algn="l"/>
                <a:tab pos="991869" algn="l"/>
                <a:tab pos="2457450" algn="l"/>
                <a:tab pos="4929505" algn="l"/>
                <a:tab pos="5791835" algn="l"/>
                <a:tab pos="6690359" algn="l"/>
                <a:tab pos="7247890" algn="l"/>
                <a:tab pos="7686675" algn="l"/>
                <a:tab pos="8510905" algn="l"/>
                <a:tab pos="9176385" algn="l"/>
              </a:tabLst>
            </a:pPr>
            <a:r>
              <a:rPr sz="2800" spc="-15" dirty="0">
                <a:latin typeface="Calibri"/>
                <a:cs typeface="Calibri"/>
              </a:rPr>
              <a:t>In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p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ott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g,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spectr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scop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st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may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st</a:t>
            </a:r>
            <a:r>
              <a:rPr sz="2800" spc="-15" dirty="0">
                <a:latin typeface="Calibri"/>
                <a:cs typeface="Calibri"/>
              </a:rPr>
              <a:t>ick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30" dirty="0">
                <a:latin typeface="Cambria Math"/>
                <a:cs typeface="Cambria Math"/>
              </a:rPr>
              <a:t>𝜈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20" dirty="0">
                <a:latin typeface="Calibri"/>
                <a:cs typeface="Calibri"/>
              </a:rPr>
              <a:t>(Hz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fo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1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</a:t>
            </a:r>
            <a:r>
              <a:rPr sz="2800" spc="-25" dirty="0">
                <a:latin typeface="Calibri"/>
                <a:cs typeface="Calibri"/>
              </a:rPr>
              <a:t>u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ve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frequ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sc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e,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bu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gebraic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Calibri"/>
                <a:cs typeface="Calibri"/>
              </a:rPr>
              <a:t>d</a:t>
            </a:r>
            <a:r>
              <a:rPr sz="2800" spc="-15" dirty="0">
                <a:latin typeface="Calibri"/>
                <a:cs typeface="Calibri"/>
              </a:rPr>
              <a:t>erivatio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most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alw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ys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dop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25" dirty="0">
                <a:latin typeface="Cambria Math"/>
                <a:cs typeface="Cambria Math"/>
              </a:rPr>
              <a:t>𝜔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469900" marR="5080" indent="-228600">
              <a:lnSpc>
                <a:spcPct val="126800"/>
              </a:lnSpc>
              <a:spcBef>
                <a:spcPts val="1070"/>
              </a:spcBef>
              <a:buFont typeface="Symbol"/>
              <a:buChar char=""/>
              <a:tabLst>
                <a:tab pos="470534" algn="l"/>
              </a:tabLst>
            </a:pPr>
            <a:r>
              <a:rPr sz="2800" spc="-15" dirty="0">
                <a:latin typeface="Calibri"/>
                <a:cs typeface="Calibri"/>
              </a:rPr>
              <a:t>Conversi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is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straightforw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rd;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ys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k</a:t>
            </a:r>
            <a:r>
              <a:rPr sz="2800" spc="-3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ep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track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of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units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(r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d </a:t>
            </a:r>
            <a:r>
              <a:rPr sz="2800" spc="35" dirty="0">
                <a:latin typeface="Calibri"/>
                <a:cs typeface="Calibri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</a:t>
            </a:r>
            <a:r>
              <a:rPr sz="3000" baseline="29166" dirty="0">
                <a:latin typeface="Cambria Math"/>
                <a:cs typeface="Cambria Math"/>
              </a:rPr>
              <a:t> </a:t>
            </a:r>
            <a:r>
              <a:rPr sz="3000" spc="-165" baseline="29166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libri"/>
                <a:cs typeface="Calibri"/>
              </a:rPr>
              <a:t>vs.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Hz).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06834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EE3DB-5BD0-F46B-4417-5907DB69A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36CFD27B-80B1-821D-BEDA-DCB5496D7D74}"/>
              </a:ext>
            </a:extLst>
          </p:cNvPr>
          <p:cNvSpPr txBox="1">
            <a:spLocks/>
          </p:cNvSpPr>
          <p:nvPr/>
        </p:nvSpPr>
        <p:spPr>
          <a:xfrm>
            <a:off x="3282442" y="381000"/>
            <a:ext cx="562711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5080"/>
            <a:r>
              <a:rPr lang="en-SG" sz="3600" b="1" u="sng" kern="0" spc="-15" dirty="0">
                <a:solidFill>
                  <a:srgbClr val="0000FF"/>
                </a:solidFill>
              </a:rPr>
              <a:t>Chap. 3 Problems &amp; Solutions</a:t>
            </a:r>
          </a:p>
        </p:txBody>
      </p:sp>
      <p:pic>
        <p:nvPicPr>
          <p:cNvPr id="3" name="Picture 2" descr="A math equations and formulas&#10;&#10;AI-generated content may be incorrect.">
            <a:extLst>
              <a:ext uri="{FF2B5EF4-FFF2-40B4-BE49-F238E27FC236}">
                <a16:creationId xmlns:a16="http://schemas.microsoft.com/office/drawing/2014/main" id="{9DBB33A0-6450-7872-9B1A-0862463876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143000"/>
            <a:ext cx="11734800" cy="217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7179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DFE6B-5A57-1DC0-52B8-2FB8BF6E0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45F79794-F472-84D9-2299-E0F01B141F4C}"/>
              </a:ext>
            </a:extLst>
          </p:cNvPr>
          <p:cNvSpPr txBox="1">
            <a:spLocks/>
          </p:cNvSpPr>
          <p:nvPr/>
        </p:nvSpPr>
        <p:spPr>
          <a:xfrm>
            <a:off x="3282442" y="381000"/>
            <a:ext cx="562711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5080"/>
            <a:r>
              <a:rPr lang="en-SG" sz="3600" b="1" u="sng" kern="0" spc="-15">
                <a:solidFill>
                  <a:srgbClr val="0000FF"/>
                </a:solidFill>
              </a:rPr>
              <a:t>Chap. 3 Problems &amp; Solutions</a:t>
            </a:r>
            <a:endParaRPr lang="en-SG" sz="3600" b="1" u="sng" kern="0" spc="-15" dirty="0">
              <a:solidFill>
                <a:srgbClr val="0000FF"/>
              </a:solidFill>
            </a:endParaRPr>
          </a:p>
        </p:txBody>
      </p:sp>
      <p:pic>
        <p:nvPicPr>
          <p:cNvPr id="5" name="Picture 4" descr="A math equations and formulas&#10;&#10;AI-generated content may be incorrect.">
            <a:extLst>
              <a:ext uri="{FF2B5EF4-FFF2-40B4-BE49-F238E27FC236}">
                <a16:creationId xmlns:a16="http://schemas.microsoft.com/office/drawing/2014/main" id="{B7EF2ECF-57F0-7430-0048-D22749020E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009644"/>
            <a:ext cx="8915400" cy="5674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7600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EC4DD-E683-9397-F244-BA0D259BD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CB2FCF87-DF2C-14DB-A296-E071F9E533B6}"/>
              </a:ext>
            </a:extLst>
          </p:cNvPr>
          <p:cNvSpPr txBox="1">
            <a:spLocks/>
          </p:cNvSpPr>
          <p:nvPr/>
        </p:nvSpPr>
        <p:spPr>
          <a:xfrm>
            <a:off x="3282442" y="381000"/>
            <a:ext cx="562711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5080"/>
            <a:r>
              <a:rPr lang="en-SG" sz="3600" b="1" u="sng" kern="0" spc="-15">
                <a:solidFill>
                  <a:srgbClr val="0000FF"/>
                </a:solidFill>
              </a:rPr>
              <a:t>Chap. 3 Problems &amp; Solutions</a:t>
            </a:r>
            <a:endParaRPr lang="en-SG" sz="3600" b="1" u="sng" kern="0" spc="-15" dirty="0">
              <a:solidFill>
                <a:srgbClr val="0000FF"/>
              </a:solidFill>
            </a:endParaRPr>
          </a:p>
        </p:txBody>
      </p:sp>
      <p:pic>
        <p:nvPicPr>
          <p:cNvPr id="3" name="Picture 2" descr="A math equations on a white background&#10;&#10;AI-generated content may be incorrect.">
            <a:extLst>
              <a:ext uri="{FF2B5EF4-FFF2-40B4-BE49-F238E27FC236}">
                <a16:creationId xmlns:a16="http://schemas.microsoft.com/office/drawing/2014/main" id="{06563C10-2C2D-3548-F7F7-AF16AD4F04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74"/>
          <a:stretch>
            <a:fillRect/>
          </a:stretch>
        </p:blipFill>
        <p:spPr>
          <a:xfrm>
            <a:off x="381000" y="1066800"/>
            <a:ext cx="11430000" cy="559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196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901700" y="6182740"/>
            <a:ext cx="853122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latin typeface="Calibri"/>
                <a:cs typeface="Calibri"/>
              </a:rPr>
              <a:t>Prepar</a:t>
            </a:r>
            <a:r>
              <a:rPr sz="1600" b="1" spc="-5" dirty="0">
                <a:latin typeface="Calibri"/>
                <a:cs typeface="Calibri"/>
              </a:rPr>
              <a:t>e</a:t>
            </a:r>
            <a:r>
              <a:rPr sz="1600" b="1" spc="-10" dirty="0">
                <a:latin typeface="Calibri"/>
                <a:cs typeface="Calibri"/>
              </a:rPr>
              <a:t>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b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Dist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Pr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0" dirty="0">
                <a:latin typeface="Calibri"/>
                <a:cs typeface="Calibri"/>
              </a:rPr>
              <a:t>f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Dr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M.A.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G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nd</a:t>
            </a:r>
            <a:r>
              <a:rPr sz="1600" b="1" spc="-10" dirty="0">
                <a:latin typeface="Calibri"/>
                <a:cs typeface="Calibri"/>
              </a:rPr>
              <a:t>al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fo</a:t>
            </a:r>
            <a:r>
              <a:rPr sz="1600" b="1" spc="-10" dirty="0">
                <a:latin typeface="Calibri"/>
                <a:cs typeface="Calibri"/>
              </a:rPr>
              <a:t>r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Ph</a:t>
            </a:r>
            <a:r>
              <a:rPr sz="1600" b="1" dirty="0">
                <a:latin typeface="Calibri"/>
                <a:cs typeface="Calibri"/>
              </a:rPr>
              <a:t>y</a:t>
            </a:r>
            <a:r>
              <a:rPr sz="1600" b="1" spc="-10" dirty="0">
                <a:latin typeface="Calibri"/>
                <a:cs typeface="Calibri"/>
              </a:rPr>
              <a:t>s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6</a:t>
            </a:r>
            <a:r>
              <a:rPr sz="1600" b="1" spc="-15" dirty="0">
                <a:latin typeface="Calibri"/>
                <a:cs typeface="Calibri"/>
              </a:rPr>
              <a:t>0</a:t>
            </a:r>
            <a:r>
              <a:rPr sz="1600" b="1" spc="-10" dirty="0">
                <a:latin typeface="Calibri"/>
                <a:cs typeface="Calibri"/>
              </a:rPr>
              <a:t>8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Calibri"/>
                <a:cs typeface="Calibri"/>
              </a:rPr>
              <a:t>L</a:t>
            </a:r>
            <a:r>
              <a:rPr sz="1600" b="1" spc="-10" dirty="0">
                <a:latin typeface="Calibri"/>
                <a:cs typeface="Calibri"/>
              </a:rPr>
              <a:t>aser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Spec</a:t>
            </a:r>
            <a:r>
              <a:rPr sz="1600" b="1" spc="-5" dirty="0">
                <a:latin typeface="Calibri"/>
                <a:cs typeface="Calibri"/>
              </a:rPr>
              <a:t>t</a:t>
            </a:r>
            <a:r>
              <a:rPr sz="1600" b="1" spc="-15" dirty="0">
                <a:latin typeface="Calibri"/>
                <a:cs typeface="Calibri"/>
              </a:rPr>
              <a:t>ros</a:t>
            </a:r>
            <a:r>
              <a:rPr sz="1600" b="1" spc="-5" dirty="0">
                <a:latin typeface="Calibri"/>
                <a:cs typeface="Calibri"/>
              </a:rPr>
              <a:t>c</a:t>
            </a:r>
            <a:r>
              <a:rPr sz="1600" b="1" spc="-10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p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c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urs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in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KFUPM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(Te</a:t>
            </a:r>
            <a:r>
              <a:rPr sz="1600" b="1" dirty="0">
                <a:latin typeface="Calibri"/>
                <a:cs typeface="Calibri"/>
              </a:rPr>
              <a:t>r</a:t>
            </a:r>
            <a:r>
              <a:rPr sz="1600" b="1" spc="-15" dirty="0">
                <a:latin typeface="Calibri"/>
                <a:cs typeface="Calibri"/>
              </a:rPr>
              <a:t>m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25</a:t>
            </a:r>
            <a:r>
              <a:rPr sz="1600" b="1" spc="-5" dirty="0">
                <a:latin typeface="Calibri"/>
                <a:cs typeface="Calibri"/>
              </a:rPr>
              <a:t>1)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30300" y="968684"/>
            <a:ext cx="10154285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  <a:tab pos="2418080" algn="l"/>
                <a:tab pos="3357879" algn="l"/>
                <a:tab pos="4792980" algn="l"/>
                <a:tab pos="5609590" algn="l"/>
                <a:tab pos="7168515" algn="l"/>
                <a:tab pos="7479030" algn="l"/>
                <a:tab pos="9312910" algn="l"/>
              </a:tabLst>
            </a:pPr>
            <a:r>
              <a:rPr sz="2800" spc="-20" dirty="0">
                <a:latin typeface="Calibri"/>
                <a:cs typeface="Calibri"/>
              </a:rPr>
              <a:t>Conse</a:t>
            </a:r>
            <a:r>
              <a:rPr sz="2800" spc="-5" dirty="0">
                <a:latin typeface="Calibri"/>
                <a:cs typeface="Calibri"/>
              </a:rPr>
              <a:t>q</a:t>
            </a:r>
            <a:r>
              <a:rPr sz="2800" spc="-20" dirty="0">
                <a:latin typeface="Calibri"/>
                <a:cs typeface="Calibri"/>
              </a:rPr>
              <a:t>uen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e: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every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Calibri"/>
                <a:cs typeface="Calibri"/>
              </a:rPr>
              <a:t>“</a:t>
            </a:r>
            <a:r>
              <a:rPr sz="2800" spc="-20" dirty="0">
                <a:latin typeface="Calibri"/>
                <a:cs typeface="Calibri"/>
              </a:rPr>
              <a:t>spectra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e”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20" dirty="0">
                <a:latin typeface="Calibri"/>
                <a:cs typeface="Calibri"/>
              </a:rPr>
              <a:t>possesse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measurable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w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dth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300" y="1534790"/>
            <a:ext cx="7032625" cy="1602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>
              <a:lnSpc>
                <a:spcPct val="127200"/>
              </a:lnSpc>
              <a:tabLst>
                <a:tab pos="1013460" algn="l"/>
                <a:tab pos="1414145" algn="l"/>
                <a:tab pos="3589020" algn="l"/>
                <a:tab pos="4678680" algn="l"/>
                <a:tab pos="6159500" algn="l"/>
              </a:tabLst>
            </a:pPr>
            <a:r>
              <a:rPr sz="2800" spc="-15" dirty="0">
                <a:latin typeface="Calibri"/>
                <a:cs typeface="Calibri"/>
              </a:rPr>
              <a:t>and</a:t>
            </a:r>
            <a:r>
              <a:rPr sz="2800" spc="-15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15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ara</a:t>
            </a:r>
            <a:r>
              <a:rPr sz="2800" spc="-10" dirty="0">
                <a:latin typeface="Calibri"/>
                <a:cs typeface="Calibri"/>
              </a:rPr>
              <a:t>cteri</a:t>
            </a:r>
            <a:r>
              <a:rPr sz="2800" spc="-20" dirty="0">
                <a:latin typeface="Calibri"/>
                <a:cs typeface="Calibri"/>
              </a:rPr>
              <a:t>st</a:t>
            </a:r>
            <a:r>
              <a:rPr sz="2800" spc="-10" dirty="0">
                <a:latin typeface="Calibri"/>
                <a:cs typeface="Calibri"/>
              </a:rPr>
              <a:t>ic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shap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(prof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e),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wh</a:t>
            </a:r>
            <a:r>
              <a:rPr sz="2800" spc="-1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c</a:t>
            </a:r>
            <a:r>
              <a:rPr sz="2800" spc="-15" dirty="0">
                <a:latin typeface="Calibri"/>
                <a:cs typeface="Calibri"/>
              </a:rPr>
              <a:t>h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nformat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n.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1980"/>
              </a:spcBef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Understa</a:t>
            </a:r>
            <a:r>
              <a:rPr sz="2800" spc="-10" dirty="0">
                <a:latin typeface="Calibri"/>
                <a:cs typeface="Calibri"/>
              </a:rPr>
              <a:t>n</a:t>
            </a:r>
            <a:r>
              <a:rPr sz="2800" spc="-20" dirty="0">
                <a:latin typeface="Calibri"/>
                <a:cs typeface="Calibri"/>
              </a:rPr>
              <a:t>d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dth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essenti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f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15" dirty="0">
                <a:latin typeface="Calibri"/>
                <a:cs typeface="Calibri"/>
              </a:rPr>
              <a:t>r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66521" y="1534790"/>
            <a:ext cx="291465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971550" algn="l"/>
                <a:tab pos="1744345" algn="l"/>
              </a:tabLst>
            </a:pP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rry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rich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ph</a:t>
            </a:r>
            <a:r>
              <a:rPr sz="2800" spc="-10" dirty="0">
                <a:latin typeface="Calibri"/>
                <a:cs typeface="Calibri"/>
              </a:rPr>
              <a:t>y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ical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87751" y="3411478"/>
            <a:ext cx="8540750" cy="2221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8500" indent="-685800">
              <a:lnSpc>
                <a:spcPct val="100000"/>
              </a:lnSpc>
              <a:buFont typeface="Calibri"/>
              <a:buAutoNum type="arabicPeriod"/>
              <a:tabLst>
                <a:tab pos="698500" algn="l"/>
              </a:tabLst>
            </a:pPr>
            <a:r>
              <a:rPr sz="2800" i="1" spc="-20" dirty="0">
                <a:latin typeface="Calibri"/>
                <a:cs typeface="Calibri"/>
              </a:rPr>
              <a:t>prec</a:t>
            </a:r>
            <a:r>
              <a:rPr sz="2800" i="1" spc="-10" dirty="0">
                <a:latin typeface="Calibri"/>
                <a:cs typeface="Calibri"/>
              </a:rPr>
              <a:t>is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15" dirty="0">
                <a:latin typeface="Calibri"/>
                <a:cs typeface="Calibri"/>
              </a:rPr>
              <a:t>n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35" dirty="0">
                <a:latin typeface="Calibri"/>
                <a:cs typeface="Calibri"/>
              </a:rPr>
              <a:t>m</a:t>
            </a:r>
            <a:r>
              <a:rPr sz="2800" i="1" spc="-15" dirty="0">
                <a:latin typeface="Calibri"/>
                <a:cs typeface="Calibri"/>
              </a:rPr>
              <a:t>etrol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g</a:t>
            </a:r>
            <a:r>
              <a:rPr sz="2800" i="1" spc="-15" dirty="0">
                <a:latin typeface="Calibri"/>
                <a:cs typeface="Calibri"/>
              </a:rPr>
              <a:t>y</a:t>
            </a:r>
            <a:r>
              <a:rPr sz="2800" i="1" spc="-60" dirty="0">
                <a:latin typeface="Times New Roman"/>
                <a:cs typeface="Times New Roman"/>
              </a:rPr>
              <a:t> </a:t>
            </a:r>
            <a:r>
              <a:rPr sz="2800" i="1" spc="-5" dirty="0">
                <a:latin typeface="Calibri"/>
                <a:cs typeface="Calibri"/>
              </a:rPr>
              <a:t>(</a:t>
            </a:r>
            <a:r>
              <a:rPr sz="2800" i="1" spc="-20" dirty="0">
                <a:latin typeface="Calibri"/>
                <a:cs typeface="Calibri"/>
              </a:rPr>
              <a:t>atom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c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cl</a:t>
            </a:r>
            <a:r>
              <a:rPr sz="2800" i="1" spc="-20" dirty="0">
                <a:latin typeface="Calibri"/>
                <a:cs typeface="Calibri"/>
              </a:rPr>
              <a:t>ock</a:t>
            </a:r>
            <a:r>
              <a:rPr sz="2800" i="1" spc="-10" dirty="0">
                <a:latin typeface="Calibri"/>
                <a:cs typeface="Calibri"/>
              </a:rPr>
              <a:t>s</a:t>
            </a:r>
            <a:r>
              <a:rPr sz="2800" i="1" spc="-15" dirty="0">
                <a:latin typeface="Calibri"/>
                <a:cs typeface="Calibri"/>
              </a:rPr>
              <a:t>),</a:t>
            </a:r>
            <a:endParaRPr sz="2800">
              <a:latin typeface="Calibri"/>
              <a:cs typeface="Calibri"/>
            </a:endParaRPr>
          </a:p>
          <a:p>
            <a:pPr marL="698500" indent="-685800">
              <a:lnSpc>
                <a:spcPct val="100000"/>
              </a:lnSpc>
              <a:spcBef>
                <a:spcPts val="1475"/>
              </a:spcBef>
              <a:buFont typeface="Calibri"/>
              <a:buAutoNum type="arabicPeriod"/>
              <a:tabLst>
                <a:tab pos="698500" algn="l"/>
              </a:tabLst>
            </a:pPr>
            <a:r>
              <a:rPr sz="2800" i="1" spc="-20" dirty="0">
                <a:latin typeface="Calibri"/>
                <a:cs typeface="Calibri"/>
              </a:rPr>
              <a:t>d</a:t>
            </a:r>
            <a:r>
              <a:rPr sz="2800" i="1" spc="-10" dirty="0">
                <a:latin typeface="Calibri"/>
                <a:cs typeface="Calibri"/>
              </a:rPr>
              <a:t>ia</a:t>
            </a:r>
            <a:r>
              <a:rPr sz="2800" i="1" spc="-20" dirty="0">
                <a:latin typeface="Calibri"/>
                <a:cs typeface="Calibri"/>
              </a:rPr>
              <a:t>gn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20" dirty="0">
                <a:latin typeface="Calibri"/>
                <a:cs typeface="Calibri"/>
              </a:rPr>
              <a:t>st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30" dirty="0">
                <a:latin typeface="Calibri"/>
                <a:cs typeface="Calibri"/>
              </a:rPr>
              <a:t>c</a:t>
            </a:r>
            <a:r>
              <a:rPr sz="2800" i="1" spc="-15" dirty="0">
                <a:latin typeface="Calibri"/>
                <a:cs typeface="Calibri"/>
              </a:rPr>
              <a:t>s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o</a:t>
            </a:r>
            <a:r>
              <a:rPr sz="2800" i="1" spc="-10" dirty="0">
                <a:latin typeface="Calibri"/>
                <a:cs typeface="Calibri"/>
              </a:rPr>
              <a:t>f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astr</a:t>
            </a:r>
            <a:r>
              <a:rPr sz="2800" i="1" spc="-5" dirty="0">
                <a:latin typeface="Calibri"/>
                <a:cs typeface="Calibri"/>
              </a:rPr>
              <a:t>o</a:t>
            </a:r>
            <a:r>
              <a:rPr sz="2800" i="1" spc="-25" dirty="0">
                <a:latin typeface="Calibri"/>
                <a:cs typeface="Calibri"/>
              </a:rPr>
              <a:t>p</a:t>
            </a:r>
            <a:r>
              <a:rPr sz="2800" i="1" spc="-20" dirty="0">
                <a:latin typeface="Calibri"/>
                <a:cs typeface="Calibri"/>
              </a:rPr>
              <a:t>hys</a:t>
            </a:r>
            <a:r>
              <a:rPr sz="2800" i="1" spc="-5" dirty="0">
                <a:latin typeface="Calibri"/>
                <a:cs typeface="Calibri"/>
              </a:rPr>
              <a:t>i</a:t>
            </a:r>
            <a:r>
              <a:rPr sz="2800" i="1" spc="-15" dirty="0">
                <a:latin typeface="Calibri"/>
                <a:cs typeface="Calibri"/>
              </a:rPr>
              <a:t>cal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an</a:t>
            </a:r>
            <a:r>
              <a:rPr sz="2800" i="1" spc="-15" dirty="0">
                <a:latin typeface="Calibri"/>
                <a:cs typeface="Calibri"/>
              </a:rPr>
              <a:t>d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5" dirty="0">
                <a:latin typeface="Calibri"/>
                <a:cs typeface="Calibri"/>
              </a:rPr>
              <a:t>l</a:t>
            </a:r>
            <a:r>
              <a:rPr sz="2800" i="1" spc="-20" dirty="0">
                <a:latin typeface="Calibri"/>
                <a:cs typeface="Calibri"/>
              </a:rPr>
              <a:t>ab</a:t>
            </a:r>
            <a:r>
              <a:rPr sz="2800" i="1" spc="-10" dirty="0">
                <a:latin typeface="Calibri"/>
                <a:cs typeface="Calibri"/>
              </a:rPr>
              <a:t>o</a:t>
            </a:r>
            <a:r>
              <a:rPr sz="2800" i="1" spc="-15" dirty="0">
                <a:latin typeface="Calibri"/>
                <a:cs typeface="Calibri"/>
              </a:rPr>
              <a:t>ratory</a:t>
            </a:r>
            <a:r>
              <a:rPr sz="2800" i="1" spc="-75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p</a:t>
            </a:r>
            <a:r>
              <a:rPr sz="2800" i="1" spc="-10" dirty="0">
                <a:latin typeface="Calibri"/>
                <a:cs typeface="Calibri"/>
              </a:rPr>
              <a:t>la</a:t>
            </a:r>
            <a:r>
              <a:rPr sz="2800" i="1" spc="-20" dirty="0">
                <a:latin typeface="Calibri"/>
                <a:cs typeface="Calibri"/>
              </a:rPr>
              <a:t>smas,</a:t>
            </a:r>
            <a:endParaRPr sz="2800">
              <a:latin typeface="Calibri"/>
              <a:cs typeface="Calibri"/>
            </a:endParaRPr>
          </a:p>
          <a:p>
            <a:pPr marL="698500" indent="-685800">
              <a:lnSpc>
                <a:spcPct val="100000"/>
              </a:lnSpc>
              <a:spcBef>
                <a:spcPts val="1465"/>
              </a:spcBef>
              <a:buFont typeface="Calibri"/>
              <a:buAutoNum type="arabicPeriod"/>
              <a:tabLst>
                <a:tab pos="698500" algn="l"/>
              </a:tabLst>
            </a:pP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-20" dirty="0">
                <a:latin typeface="Calibri"/>
                <a:cs typeface="Calibri"/>
              </a:rPr>
              <a:t>a</a:t>
            </a:r>
            <a:r>
              <a:rPr sz="2800" i="1" spc="-10" dirty="0">
                <a:latin typeface="Calibri"/>
                <a:cs typeface="Calibri"/>
              </a:rPr>
              <a:t>s</a:t>
            </a:r>
            <a:r>
              <a:rPr sz="2800" i="1" spc="-15" dirty="0">
                <a:latin typeface="Calibri"/>
                <a:cs typeface="Calibri"/>
              </a:rPr>
              <a:t>er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des</a:t>
            </a:r>
            <a:r>
              <a:rPr sz="2800" i="1" spc="-10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g</a:t>
            </a:r>
            <a:r>
              <a:rPr sz="2800" i="1" spc="-15" dirty="0">
                <a:latin typeface="Calibri"/>
                <a:cs typeface="Calibri"/>
              </a:rPr>
              <a:t>n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a</a:t>
            </a:r>
            <a:r>
              <a:rPr sz="2800" i="1" spc="-20" dirty="0">
                <a:latin typeface="Calibri"/>
                <a:cs typeface="Calibri"/>
              </a:rPr>
              <a:t>n</a:t>
            </a:r>
            <a:r>
              <a:rPr sz="2800" i="1" spc="-15" dirty="0">
                <a:latin typeface="Calibri"/>
                <a:cs typeface="Calibri"/>
              </a:rPr>
              <a:t>d</a:t>
            </a:r>
            <a:r>
              <a:rPr sz="2800" i="1" spc="-6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frequenc</a:t>
            </a:r>
            <a:r>
              <a:rPr sz="2800" i="1" spc="-15" dirty="0">
                <a:latin typeface="Calibri"/>
                <a:cs typeface="Calibri"/>
              </a:rPr>
              <a:t>y</a:t>
            </a:r>
            <a:r>
              <a:rPr sz="2800" i="1" spc="-6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st</a:t>
            </a:r>
            <a:r>
              <a:rPr sz="2800" i="1" spc="-10" dirty="0">
                <a:latin typeface="Calibri"/>
                <a:cs typeface="Calibri"/>
              </a:rPr>
              <a:t>a</a:t>
            </a:r>
            <a:r>
              <a:rPr sz="2800" i="1" spc="-5" dirty="0">
                <a:latin typeface="Calibri"/>
                <a:cs typeface="Calibri"/>
              </a:rPr>
              <a:t>b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5" dirty="0">
                <a:latin typeface="Calibri"/>
                <a:cs typeface="Calibri"/>
              </a:rPr>
              <a:t>l</a:t>
            </a:r>
            <a:r>
              <a:rPr sz="2800" i="1" dirty="0">
                <a:latin typeface="Calibri"/>
                <a:cs typeface="Calibri"/>
              </a:rPr>
              <a:t>i</a:t>
            </a:r>
            <a:r>
              <a:rPr sz="2800" i="1" spc="-20" dirty="0">
                <a:latin typeface="Calibri"/>
                <a:cs typeface="Calibri"/>
              </a:rPr>
              <a:t>sat</a:t>
            </a:r>
            <a:r>
              <a:rPr sz="2800" i="1" spc="-10" dirty="0">
                <a:latin typeface="Calibri"/>
                <a:cs typeface="Calibri"/>
              </a:rPr>
              <a:t>io</a:t>
            </a:r>
            <a:r>
              <a:rPr sz="2800" i="1" spc="-20" dirty="0">
                <a:latin typeface="Calibri"/>
                <a:cs typeface="Calibri"/>
              </a:rPr>
              <a:t>n,</a:t>
            </a:r>
            <a:endParaRPr sz="2800">
              <a:latin typeface="Calibri"/>
              <a:cs typeface="Calibri"/>
            </a:endParaRPr>
          </a:p>
          <a:p>
            <a:pPr marL="698500" indent="-685800">
              <a:lnSpc>
                <a:spcPct val="100000"/>
              </a:lnSpc>
              <a:spcBef>
                <a:spcPts val="1475"/>
              </a:spcBef>
              <a:buFont typeface="Calibri"/>
              <a:buAutoNum type="arabicPeriod"/>
              <a:tabLst>
                <a:tab pos="698500" algn="l"/>
              </a:tabLst>
            </a:pPr>
            <a:r>
              <a:rPr sz="2800" i="1" spc="-20" dirty="0">
                <a:latin typeface="Calibri"/>
                <a:cs typeface="Calibri"/>
              </a:rPr>
              <a:t>fund</a:t>
            </a:r>
            <a:r>
              <a:rPr sz="2800" i="1" spc="-10" dirty="0">
                <a:latin typeface="Calibri"/>
                <a:cs typeface="Calibri"/>
              </a:rPr>
              <a:t>a</a:t>
            </a:r>
            <a:r>
              <a:rPr sz="2800" i="1" spc="-15" dirty="0">
                <a:latin typeface="Calibri"/>
                <a:cs typeface="Calibri"/>
              </a:rPr>
              <a:t>ment</a:t>
            </a:r>
            <a:r>
              <a:rPr sz="2800" i="1" spc="-10" dirty="0">
                <a:latin typeface="Calibri"/>
                <a:cs typeface="Calibri"/>
              </a:rPr>
              <a:t>a</a:t>
            </a:r>
            <a:r>
              <a:rPr sz="2800" i="1" dirty="0">
                <a:latin typeface="Calibri"/>
                <a:cs typeface="Calibri"/>
              </a:rPr>
              <a:t>l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tests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5" dirty="0">
                <a:latin typeface="Calibri"/>
                <a:cs typeface="Calibri"/>
              </a:rPr>
              <a:t>o</a:t>
            </a:r>
            <a:r>
              <a:rPr sz="2800" i="1" spc="-10" dirty="0">
                <a:latin typeface="Calibri"/>
                <a:cs typeface="Calibri"/>
              </a:rPr>
              <a:t>f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q</a:t>
            </a:r>
            <a:r>
              <a:rPr sz="2800" i="1" spc="-10" dirty="0">
                <a:latin typeface="Calibri"/>
                <a:cs typeface="Calibri"/>
              </a:rPr>
              <a:t>u</a:t>
            </a:r>
            <a:r>
              <a:rPr sz="2800" i="1" spc="-20" dirty="0">
                <a:latin typeface="Calibri"/>
                <a:cs typeface="Calibri"/>
              </a:rPr>
              <a:t>antu</a:t>
            </a:r>
            <a:r>
              <a:rPr sz="2800" i="1" spc="-25" dirty="0">
                <a:latin typeface="Calibri"/>
                <a:cs typeface="Calibri"/>
              </a:rPr>
              <a:t>m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e</a:t>
            </a:r>
            <a:r>
              <a:rPr sz="2800" i="1" spc="-5" dirty="0">
                <a:latin typeface="Calibri"/>
                <a:cs typeface="Calibri"/>
              </a:rPr>
              <a:t>l</a:t>
            </a:r>
            <a:r>
              <a:rPr sz="2800" i="1" spc="-15" dirty="0">
                <a:latin typeface="Calibri"/>
                <a:cs typeface="Calibri"/>
              </a:rPr>
              <a:t>ectrody</a:t>
            </a:r>
            <a:r>
              <a:rPr sz="2800" i="1" spc="-10" dirty="0">
                <a:latin typeface="Calibri"/>
                <a:cs typeface="Calibri"/>
              </a:rPr>
              <a:t>n</a:t>
            </a:r>
            <a:r>
              <a:rPr sz="2800" i="1" spc="-25" dirty="0">
                <a:latin typeface="Calibri"/>
                <a:cs typeface="Calibri"/>
              </a:rPr>
              <a:t>am</a:t>
            </a:r>
            <a:r>
              <a:rPr sz="2800" i="1" spc="-10" dirty="0">
                <a:latin typeface="Calibri"/>
                <a:cs typeface="Calibri"/>
              </a:rPr>
              <a:t>ics</a:t>
            </a:r>
            <a:r>
              <a:rPr sz="2800" i="1" spc="-65" dirty="0">
                <a:latin typeface="Times New Roman"/>
                <a:cs typeface="Times New Roman"/>
              </a:rPr>
              <a:t> </a:t>
            </a:r>
            <a:r>
              <a:rPr sz="2800" i="1" spc="-5" dirty="0">
                <a:latin typeface="Calibri"/>
                <a:cs typeface="Calibri"/>
              </a:rPr>
              <a:t>(</a:t>
            </a:r>
            <a:r>
              <a:rPr sz="2800" i="1" spc="-25" dirty="0">
                <a:latin typeface="Calibri"/>
                <a:cs typeface="Calibri"/>
              </a:rPr>
              <a:t>QE</a:t>
            </a:r>
            <a:r>
              <a:rPr sz="2800" i="1" spc="-30" dirty="0">
                <a:latin typeface="Calibri"/>
                <a:cs typeface="Calibri"/>
              </a:rPr>
              <a:t>D</a:t>
            </a:r>
            <a:r>
              <a:rPr sz="2800" i="1" spc="-15" dirty="0">
                <a:latin typeface="Calibri"/>
                <a:cs typeface="Calibri"/>
              </a:rPr>
              <a:t>).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3291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FE85E-D8E4-7CF6-37FA-C65DA6563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9B83F766-9A33-7B7D-69EA-2CAE5C0DDC7A}"/>
              </a:ext>
            </a:extLst>
          </p:cNvPr>
          <p:cNvSpPr txBox="1">
            <a:spLocks/>
          </p:cNvSpPr>
          <p:nvPr/>
        </p:nvSpPr>
        <p:spPr>
          <a:xfrm>
            <a:off x="3282442" y="381000"/>
            <a:ext cx="562711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5080"/>
            <a:r>
              <a:rPr lang="en-SG" sz="3600" b="1" u="sng" kern="0" spc="-15">
                <a:solidFill>
                  <a:srgbClr val="0000FF"/>
                </a:solidFill>
              </a:rPr>
              <a:t>Chap. 3 Problems &amp; Solutions</a:t>
            </a:r>
            <a:endParaRPr lang="en-SG" sz="3600" b="1" u="sng" kern="0" spc="-15" dirty="0">
              <a:solidFill>
                <a:srgbClr val="0000FF"/>
              </a:solidFill>
            </a:endParaRPr>
          </a:p>
        </p:txBody>
      </p:sp>
      <p:pic>
        <p:nvPicPr>
          <p:cNvPr id="2" name="Picture 1" descr="A math equations on a white background&#10;&#10;AI-generated content may be incorrect.">
            <a:extLst>
              <a:ext uri="{FF2B5EF4-FFF2-40B4-BE49-F238E27FC236}">
                <a16:creationId xmlns:a16="http://schemas.microsoft.com/office/drawing/2014/main" id="{A45FE037-760F-54AC-B038-8E4092C3F7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368"/>
          <a:stretch>
            <a:fillRect/>
          </a:stretch>
        </p:blipFill>
        <p:spPr>
          <a:xfrm>
            <a:off x="114300" y="1180648"/>
            <a:ext cx="11963400" cy="449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2954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2B385-58BB-FC8C-6DF1-7EFF8E325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F12B2D83-DB07-CCB1-7A58-3175180C8939}"/>
              </a:ext>
            </a:extLst>
          </p:cNvPr>
          <p:cNvSpPr txBox="1">
            <a:spLocks/>
          </p:cNvSpPr>
          <p:nvPr/>
        </p:nvSpPr>
        <p:spPr>
          <a:xfrm>
            <a:off x="3282442" y="381000"/>
            <a:ext cx="562711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5080"/>
            <a:r>
              <a:rPr lang="en-SG" sz="3600" b="1" u="sng" kern="0" spc="-15">
                <a:solidFill>
                  <a:srgbClr val="0000FF"/>
                </a:solidFill>
              </a:rPr>
              <a:t>Chap. 3 Problems &amp; Solutions</a:t>
            </a:r>
            <a:endParaRPr lang="en-SG" sz="3600" b="1" u="sng" kern="0" spc="-15" dirty="0">
              <a:solidFill>
                <a:srgbClr val="0000FF"/>
              </a:solidFill>
            </a:endParaRPr>
          </a:p>
        </p:txBody>
      </p:sp>
      <p:pic>
        <p:nvPicPr>
          <p:cNvPr id="3" name="Picture 2" descr="A math equations and formulas&#10;&#10;AI-generated content may be incorrect.">
            <a:extLst>
              <a:ext uri="{FF2B5EF4-FFF2-40B4-BE49-F238E27FC236}">
                <a16:creationId xmlns:a16="http://schemas.microsoft.com/office/drawing/2014/main" id="{4865195E-435C-0D9F-F577-9C757B78B5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967654"/>
            <a:ext cx="11056189" cy="5814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402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901700" y="6182740"/>
            <a:ext cx="853122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latin typeface="Calibri"/>
                <a:cs typeface="Calibri"/>
              </a:rPr>
              <a:t>Prepar</a:t>
            </a:r>
            <a:r>
              <a:rPr sz="1600" b="1" spc="-5" dirty="0">
                <a:latin typeface="Calibri"/>
                <a:cs typeface="Calibri"/>
              </a:rPr>
              <a:t>e</a:t>
            </a:r>
            <a:r>
              <a:rPr sz="1600" b="1" spc="-10" dirty="0">
                <a:latin typeface="Calibri"/>
                <a:cs typeface="Calibri"/>
              </a:rPr>
              <a:t>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b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Dist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Pr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0" dirty="0">
                <a:latin typeface="Calibri"/>
                <a:cs typeface="Calibri"/>
              </a:rPr>
              <a:t>f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Dr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M.A.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G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nd</a:t>
            </a:r>
            <a:r>
              <a:rPr sz="1600" b="1" spc="-10" dirty="0">
                <a:latin typeface="Calibri"/>
                <a:cs typeface="Calibri"/>
              </a:rPr>
              <a:t>al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fo</a:t>
            </a:r>
            <a:r>
              <a:rPr sz="1600" b="1" spc="-10" dirty="0">
                <a:latin typeface="Calibri"/>
                <a:cs typeface="Calibri"/>
              </a:rPr>
              <a:t>r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Ph</a:t>
            </a:r>
            <a:r>
              <a:rPr sz="1600" b="1" dirty="0">
                <a:latin typeface="Calibri"/>
                <a:cs typeface="Calibri"/>
              </a:rPr>
              <a:t>y</a:t>
            </a:r>
            <a:r>
              <a:rPr sz="1600" b="1" spc="-10" dirty="0">
                <a:latin typeface="Calibri"/>
                <a:cs typeface="Calibri"/>
              </a:rPr>
              <a:t>s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6</a:t>
            </a:r>
            <a:r>
              <a:rPr sz="1600" b="1" spc="-15" dirty="0">
                <a:latin typeface="Calibri"/>
                <a:cs typeface="Calibri"/>
              </a:rPr>
              <a:t>0</a:t>
            </a:r>
            <a:r>
              <a:rPr sz="1600" b="1" spc="-10" dirty="0">
                <a:latin typeface="Calibri"/>
                <a:cs typeface="Calibri"/>
              </a:rPr>
              <a:t>8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Calibri"/>
                <a:cs typeface="Calibri"/>
              </a:rPr>
              <a:t>L</a:t>
            </a:r>
            <a:r>
              <a:rPr sz="1600" b="1" spc="-10" dirty="0">
                <a:latin typeface="Calibri"/>
                <a:cs typeface="Calibri"/>
              </a:rPr>
              <a:t>aser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Spec</a:t>
            </a:r>
            <a:r>
              <a:rPr sz="1600" b="1" spc="-5" dirty="0">
                <a:latin typeface="Calibri"/>
                <a:cs typeface="Calibri"/>
              </a:rPr>
              <a:t>t</a:t>
            </a:r>
            <a:r>
              <a:rPr sz="1600" b="1" spc="-15" dirty="0">
                <a:latin typeface="Calibri"/>
                <a:cs typeface="Calibri"/>
              </a:rPr>
              <a:t>ros</a:t>
            </a:r>
            <a:r>
              <a:rPr sz="1600" b="1" spc="-5" dirty="0">
                <a:latin typeface="Calibri"/>
                <a:cs typeface="Calibri"/>
              </a:rPr>
              <a:t>c</a:t>
            </a:r>
            <a:r>
              <a:rPr sz="1600" b="1" spc="-10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p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c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urs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in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KFUPM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(Te</a:t>
            </a:r>
            <a:r>
              <a:rPr sz="1600" b="1" dirty="0">
                <a:latin typeface="Calibri"/>
                <a:cs typeface="Calibri"/>
              </a:rPr>
              <a:t>r</a:t>
            </a:r>
            <a:r>
              <a:rPr sz="1600" b="1" spc="-15" dirty="0">
                <a:latin typeface="Calibri"/>
                <a:cs typeface="Calibri"/>
              </a:rPr>
              <a:t>m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25</a:t>
            </a:r>
            <a:r>
              <a:rPr sz="1600" b="1" spc="-5" dirty="0">
                <a:latin typeface="Calibri"/>
                <a:cs typeface="Calibri"/>
              </a:rPr>
              <a:t>1)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622" rIns="0" bIns="0" rtlCol="0">
            <a:spAutoFit/>
          </a:bodyPr>
          <a:lstStyle/>
          <a:p>
            <a:pPr marL="374015">
              <a:lnSpc>
                <a:spcPct val="100000"/>
              </a:lnSpc>
            </a:pPr>
            <a:r>
              <a:rPr spc="-15" dirty="0"/>
              <a:t>Sl</a:t>
            </a:r>
            <a:r>
              <a:rPr spc="-5" dirty="0"/>
              <a:t>i</a:t>
            </a:r>
            <a:r>
              <a:rPr spc="-20" dirty="0"/>
              <a:t>de</a:t>
            </a:r>
            <a:r>
              <a:rPr spc="-5" dirty="0"/>
              <a:t> </a:t>
            </a:r>
            <a:r>
              <a:rPr spc="-15" dirty="0"/>
              <a:t>2: </a:t>
            </a:r>
            <a:r>
              <a:rPr spc="-20" dirty="0"/>
              <a:t>Energy </a:t>
            </a:r>
            <a:r>
              <a:rPr spc="-15" dirty="0"/>
              <a:t>Le</a:t>
            </a:r>
            <a:r>
              <a:rPr spc="-25" dirty="0"/>
              <a:t>ve</a:t>
            </a:r>
            <a:r>
              <a:rPr dirty="0"/>
              <a:t>l</a:t>
            </a:r>
            <a:r>
              <a:rPr spc="-15" dirty="0"/>
              <a:t>s</a:t>
            </a:r>
            <a:r>
              <a:rPr dirty="0"/>
              <a:t> </a:t>
            </a:r>
            <a:r>
              <a:rPr spc="-25" dirty="0"/>
              <a:t>&amp;</a:t>
            </a:r>
            <a:r>
              <a:rPr spc="-15" dirty="0"/>
              <a:t> </a:t>
            </a:r>
            <a:r>
              <a:rPr spc="-20" dirty="0"/>
              <a:t>the </a:t>
            </a:r>
            <a:r>
              <a:rPr spc="-25" dirty="0"/>
              <a:t>C</a:t>
            </a:r>
            <a:r>
              <a:rPr spc="-10" dirty="0"/>
              <a:t>e</a:t>
            </a:r>
            <a:r>
              <a:rPr spc="-15" dirty="0"/>
              <a:t>ntral (Resonance)</a:t>
            </a:r>
            <a:r>
              <a:rPr dirty="0"/>
              <a:t> </a:t>
            </a:r>
            <a:r>
              <a:rPr spc="-15" dirty="0"/>
              <a:t>Fr</a:t>
            </a:r>
            <a:r>
              <a:rPr spc="-10" dirty="0"/>
              <a:t>e</a:t>
            </a:r>
            <a:r>
              <a:rPr spc="-15" dirty="0"/>
              <a:t>q.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462280" indent="-228600">
              <a:lnSpc>
                <a:spcPct val="100000"/>
              </a:lnSpc>
              <a:buFont typeface="Symbol"/>
              <a:buChar char=""/>
              <a:tabLst>
                <a:tab pos="462915" algn="l"/>
              </a:tabLst>
            </a:pPr>
            <a:r>
              <a:rPr spc="-20" dirty="0"/>
              <a:t>T</a:t>
            </a:r>
            <a:r>
              <a:rPr spc="-15" dirty="0"/>
              <a:t>wo</a:t>
            </a:r>
            <a:r>
              <a:rPr spc="-70" dirty="0">
                <a:latin typeface="Times New Roman"/>
                <a:cs typeface="Times New Roman"/>
              </a:rPr>
              <a:t> </a:t>
            </a:r>
            <a:r>
              <a:rPr spc="-20" dirty="0"/>
              <a:t>st</a:t>
            </a:r>
            <a:r>
              <a:rPr spc="-10" dirty="0"/>
              <a:t>ati</a:t>
            </a:r>
            <a:r>
              <a:rPr spc="-20" dirty="0"/>
              <a:t>o</a:t>
            </a:r>
            <a:r>
              <a:rPr spc="-25" dirty="0"/>
              <a:t>n</a:t>
            </a:r>
            <a:r>
              <a:rPr spc="-15" dirty="0"/>
              <a:t>ary</a:t>
            </a:r>
            <a:r>
              <a:rPr spc="-60" dirty="0">
                <a:latin typeface="Times New Roman"/>
                <a:cs typeface="Times New Roman"/>
              </a:rPr>
              <a:t> </a:t>
            </a:r>
            <a:r>
              <a:rPr spc="-20" dirty="0"/>
              <a:t>stat</a:t>
            </a:r>
            <a:r>
              <a:rPr spc="-5" dirty="0"/>
              <a:t>e</a:t>
            </a:r>
            <a:r>
              <a:rPr spc="-15" dirty="0"/>
              <a:t>s</a:t>
            </a:r>
            <a:r>
              <a:rPr spc="-70" dirty="0">
                <a:latin typeface="Times New Roman"/>
                <a:cs typeface="Times New Roman"/>
              </a:rPr>
              <a:t> </a:t>
            </a:r>
            <a:r>
              <a:rPr spc="-20" dirty="0"/>
              <a:t>o</a:t>
            </a:r>
            <a:r>
              <a:rPr spc="-10" dirty="0"/>
              <a:t>f</a:t>
            </a:r>
            <a:r>
              <a:rPr spc="-65" dirty="0">
                <a:latin typeface="Times New Roman"/>
                <a:cs typeface="Times New Roman"/>
              </a:rPr>
              <a:t> </a:t>
            </a:r>
            <a:r>
              <a:rPr spc="-15" dirty="0"/>
              <a:t>a</a:t>
            </a:r>
            <a:r>
              <a:rPr spc="-65" dirty="0">
                <a:latin typeface="Times New Roman"/>
                <a:cs typeface="Times New Roman"/>
              </a:rPr>
              <a:t> </a:t>
            </a:r>
            <a:r>
              <a:rPr spc="-20" dirty="0"/>
              <a:t>qu</a:t>
            </a:r>
            <a:r>
              <a:rPr spc="-10" dirty="0"/>
              <a:t>a</a:t>
            </a:r>
            <a:r>
              <a:rPr spc="-20" dirty="0"/>
              <a:t>ntu</a:t>
            </a:r>
            <a:r>
              <a:rPr spc="-25" dirty="0"/>
              <a:t>m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spc="-20" dirty="0"/>
              <a:t>sys</a:t>
            </a:r>
            <a:r>
              <a:rPr dirty="0"/>
              <a:t>t</a:t>
            </a:r>
            <a:r>
              <a:rPr spc="-15" dirty="0"/>
              <a:t>em:</a:t>
            </a:r>
          </a:p>
          <a:p>
            <a:pPr marL="46228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462915" algn="l"/>
              </a:tabLst>
            </a:pPr>
            <a:r>
              <a:rPr spc="-15" dirty="0"/>
              <a:t>Upper</a:t>
            </a:r>
            <a:r>
              <a:rPr spc="-80" dirty="0">
                <a:latin typeface="Times New Roman"/>
                <a:cs typeface="Times New Roman"/>
              </a:rPr>
              <a:t> </a:t>
            </a:r>
            <a:r>
              <a:rPr spc="-15" dirty="0"/>
              <a:t>(</a:t>
            </a:r>
            <a:r>
              <a:rPr spc="-10" dirty="0"/>
              <a:t>i</a:t>
            </a:r>
            <a:r>
              <a:rPr spc="-20" dirty="0"/>
              <a:t>n</a:t>
            </a:r>
            <a:r>
              <a:rPr spc="0" dirty="0"/>
              <a:t>i</a:t>
            </a:r>
            <a:r>
              <a:rPr spc="-10" dirty="0"/>
              <a:t>tia</a:t>
            </a:r>
            <a:r>
              <a:rPr dirty="0"/>
              <a:t>l</a:t>
            </a:r>
            <a:r>
              <a:rPr spc="-10" dirty="0"/>
              <a:t>)</a:t>
            </a:r>
            <a:r>
              <a:rPr spc="-65" dirty="0">
                <a:latin typeface="Times New Roman"/>
                <a:cs typeface="Times New Roman"/>
              </a:rPr>
              <a:t> </a:t>
            </a:r>
            <a:r>
              <a:rPr spc="-20" dirty="0"/>
              <a:t>stat</a:t>
            </a:r>
            <a:r>
              <a:rPr spc="-15" dirty="0"/>
              <a:t>e</a:t>
            </a:r>
            <a:r>
              <a:rPr spc="-65" dirty="0">
                <a:latin typeface="Times New Roman"/>
                <a:cs typeface="Times New Roman"/>
              </a:rPr>
              <a:t> </a:t>
            </a:r>
            <a:r>
              <a:rPr spc="-15" dirty="0"/>
              <a:t>ene</a:t>
            </a:r>
            <a:r>
              <a:rPr spc="-25" dirty="0"/>
              <a:t>r</a:t>
            </a:r>
            <a:r>
              <a:rPr spc="-15" dirty="0"/>
              <a:t>gy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spc="-185" dirty="0">
                <a:latin typeface="Cambria Math"/>
                <a:cs typeface="Cambria Math"/>
              </a:rPr>
              <a:t>𝐸</a:t>
            </a:r>
            <a:r>
              <a:rPr sz="3000" baseline="-16666" dirty="0">
                <a:latin typeface="Calibri"/>
                <a:cs typeface="Calibri"/>
              </a:rPr>
              <a:t>i </a:t>
            </a:r>
            <a:r>
              <a:rPr sz="3000" spc="-232" baseline="-16666" dirty="0">
                <a:latin typeface="Calibri"/>
                <a:cs typeface="Calibri"/>
              </a:rPr>
              <a:t> </a:t>
            </a:r>
            <a:r>
              <a:rPr sz="2800" spc="-20" dirty="0"/>
              <a:t>(un</a:t>
            </a:r>
            <a:r>
              <a:rPr sz="2800" spc="-10" dirty="0"/>
              <a:t>its: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/>
              <a:t>J).</a:t>
            </a:r>
            <a:endParaRPr sz="2800">
              <a:latin typeface="Times New Roman"/>
              <a:cs typeface="Times New Roman"/>
            </a:endParaRPr>
          </a:p>
          <a:p>
            <a:pPr marL="462280" indent="-228600">
              <a:lnSpc>
                <a:spcPct val="100000"/>
              </a:lnSpc>
              <a:spcBef>
                <a:spcPts val="1955"/>
              </a:spcBef>
              <a:buFont typeface="Symbol"/>
              <a:buChar char=""/>
              <a:tabLst>
                <a:tab pos="462915" algn="l"/>
              </a:tabLst>
            </a:pPr>
            <a:r>
              <a:rPr spc="-20" dirty="0"/>
              <a:t>Lo</a:t>
            </a:r>
            <a:r>
              <a:rPr spc="-15" dirty="0"/>
              <a:t>wer</a:t>
            </a:r>
            <a:r>
              <a:rPr spc="-70" dirty="0">
                <a:latin typeface="Times New Roman"/>
                <a:cs typeface="Times New Roman"/>
              </a:rPr>
              <a:t> </a:t>
            </a:r>
            <a:r>
              <a:rPr spc="-15" dirty="0"/>
              <a:t>(f</a:t>
            </a:r>
            <a:r>
              <a:rPr spc="-5" dirty="0"/>
              <a:t>i</a:t>
            </a:r>
            <a:r>
              <a:rPr spc="-20" dirty="0"/>
              <a:t>na</a:t>
            </a:r>
            <a:r>
              <a:rPr spc="-10" dirty="0"/>
              <a:t>l)</a:t>
            </a:r>
            <a:r>
              <a:rPr spc="-65" dirty="0">
                <a:latin typeface="Times New Roman"/>
                <a:cs typeface="Times New Roman"/>
              </a:rPr>
              <a:t> </a:t>
            </a:r>
            <a:r>
              <a:rPr spc="-20" dirty="0"/>
              <a:t>stat</a:t>
            </a:r>
            <a:r>
              <a:rPr spc="-15" dirty="0"/>
              <a:t>e</a:t>
            </a:r>
            <a:r>
              <a:rPr spc="-60" dirty="0">
                <a:latin typeface="Times New Roman"/>
                <a:cs typeface="Times New Roman"/>
              </a:rPr>
              <a:t> </a:t>
            </a:r>
            <a:r>
              <a:rPr spc="-25" dirty="0"/>
              <a:t>e</a:t>
            </a:r>
            <a:r>
              <a:rPr spc="-20" dirty="0"/>
              <a:t>nerg</a:t>
            </a:r>
            <a:r>
              <a:rPr spc="-15" dirty="0"/>
              <a:t>y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185" dirty="0">
                <a:latin typeface="Cambria Math"/>
                <a:cs typeface="Cambria Math"/>
              </a:rPr>
              <a:t>𝐸</a:t>
            </a:r>
            <a:r>
              <a:rPr sz="3000" baseline="-16666" dirty="0">
                <a:latin typeface="Calibri"/>
                <a:cs typeface="Calibri"/>
              </a:rPr>
              <a:t>k </a:t>
            </a:r>
            <a:r>
              <a:rPr sz="3000" spc="-225" baseline="-16666" dirty="0">
                <a:latin typeface="Calibri"/>
                <a:cs typeface="Calibri"/>
              </a:rPr>
              <a:t> </a:t>
            </a:r>
            <a:r>
              <a:rPr sz="2800" spc="-20" dirty="0"/>
              <a:t>(un</a:t>
            </a:r>
            <a:r>
              <a:rPr sz="2800" dirty="0"/>
              <a:t>i</a:t>
            </a:r>
            <a:r>
              <a:rPr sz="2800" spc="-10" dirty="0"/>
              <a:t>ts: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/>
              <a:t>J).</a:t>
            </a:r>
            <a:endParaRPr sz="2800">
              <a:latin typeface="Times New Roman"/>
              <a:cs typeface="Times New Roman"/>
            </a:endParaRPr>
          </a:p>
          <a:p>
            <a:pPr marL="462280" marR="5080" indent="-228600">
              <a:lnSpc>
                <a:spcPct val="126800"/>
              </a:lnSpc>
              <a:spcBef>
                <a:spcPts val="1065"/>
              </a:spcBef>
              <a:buFont typeface="Symbol"/>
              <a:buChar char=""/>
              <a:tabLst>
                <a:tab pos="462915" algn="l"/>
                <a:tab pos="1600200" algn="l"/>
                <a:tab pos="3225800" algn="l"/>
                <a:tab pos="3971290" algn="l"/>
                <a:tab pos="4846955" algn="l"/>
                <a:tab pos="5360035" algn="l"/>
                <a:tab pos="6735445" algn="l"/>
                <a:tab pos="8668385" algn="l"/>
                <a:tab pos="9128125" algn="l"/>
              </a:tabLst>
            </a:pPr>
            <a:r>
              <a:rPr spc="-20" dirty="0"/>
              <a:t>Energ</a:t>
            </a:r>
            <a:r>
              <a:rPr spc="-15" dirty="0"/>
              <a:t>y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20" dirty="0"/>
              <a:t>d</a:t>
            </a:r>
            <a:r>
              <a:rPr spc="-10" dirty="0"/>
              <a:t>i</a:t>
            </a:r>
            <a:r>
              <a:rPr spc="-5" dirty="0"/>
              <a:t>f</a:t>
            </a:r>
            <a:r>
              <a:rPr spc="-20" dirty="0"/>
              <a:t>feren</a:t>
            </a:r>
            <a:r>
              <a:rPr spc="-15" dirty="0"/>
              <a:t>ce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5" dirty="0"/>
              <a:t>t</a:t>
            </a:r>
            <a:r>
              <a:rPr spc="-20" dirty="0"/>
              <a:t>h</a:t>
            </a:r>
            <a:r>
              <a:rPr spc="-5" dirty="0"/>
              <a:t>a</a:t>
            </a:r>
            <a:r>
              <a:rPr spc="-10" dirty="0"/>
              <a:t>t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15" dirty="0"/>
              <a:t>must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20" dirty="0"/>
              <a:t>b</a:t>
            </a:r>
            <a:r>
              <a:rPr spc="-15" dirty="0"/>
              <a:t>e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20" dirty="0"/>
              <a:t>suppl</a:t>
            </a:r>
            <a:r>
              <a:rPr spc="5" dirty="0"/>
              <a:t>i</a:t>
            </a:r>
            <a:r>
              <a:rPr spc="-15" dirty="0"/>
              <a:t>ed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15" dirty="0"/>
              <a:t>(</a:t>
            </a:r>
            <a:r>
              <a:rPr spc="-10" dirty="0"/>
              <a:t>a</a:t>
            </a:r>
            <a:r>
              <a:rPr spc="-20" dirty="0"/>
              <a:t>bsor</a:t>
            </a:r>
            <a:r>
              <a:rPr spc="-25" dirty="0"/>
              <a:t>p</a:t>
            </a:r>
            <a:r>
              <a:rPr spc="-10" dirty="0"/>
              <a:t>t</a:t>
            </a:r>
            <a:r>
              <a:rPr spc="0" dirty="0"/>
              <a:t>i</a:t>
            </a:r>
            <a:r>
              <a:rPr spc="-20" dirty="0"/>
              <a:t>on</a:t>
            </a:r>
            <a:r>
              <a:rPr spc="-10" dirty="0"/>
              <a:t>)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20" dirty="0"/>
              <a:t>o</a:t>
            </a:r>
            <a:r>
              <a:rPr spc="-10" dirty="0"/>
              <a:t>r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15" dirty="0"/>
              <a:t>released</a:t>
            </a:r>
            <a:r>
              <a:rPr spc="-10" dirty="0">
                <a:latin typeface="Times New Roman"/>
                <a:cs typeface="Times New Roman"/>
              </a:rPr>
              <a:t> </a:t>
            </a:r>
            <a:r>
              <a:rPr spc="-20" dirty="0"/>
              <a:t>(em</a:t>
            </a:r>
            <a:r>
              <a:rPr spc="-10" dirty="0"/>
              <a:t>i</a:t>
            </a:r>
            <a:r>
              <a:rPr spc="-20" dirty="0"/>
              <a:t>ss</a:t>
            </a:r>
            <a:r>
              <a:rPr spc="-5" dirty="0"/>
              <a:t>i</a:t>
            </a:r>
            <a:r>
              <a:rPr spc="-20" dirty="0"/>
              <a:t>on):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870823" y="4983813"/>
            <a:ext cx="96139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800" spc="-30" dirty="0">
                <a:latin typeface="Cambria Math"/>
                <a:cs typeface="Cambria Math"/>
              </a:rPr>
              <a:t>𝛥𝐸	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24492" y="4983813"/>
            <a:ext cx="1281430" cy="438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86409" algn="l"/>
                <a:tab pos="949960" algn="l"/>
              </a:tabLst>
            </a:pPr>
            <a:r>
              <a:rPr sz="2800" spc="-180" dirty="0">
                <a:latin typeface="Cambria Math"/>
                <a:cs typeface="Cambria Math"/>
              </a:rPr>
              <a:t>𝐸</a:t>
            </a:r>
            <a:r>
              <a:rPr sz="3000" baseline="-16666" dirty="0">
                <a:latin typeface="Calibri"/>
                <a:cs typeface="Calibri"/>
              </a:rPr>
              <a:t>i	</a:t>
            </a:r>
            <a:r>
              <a:rPr sz="2800" spc="-25" dirty="0">
                <a:latin typeface="Cambria Math"/>
                <a:cs typeface="Cambria Math"/>
              </a:rPr>
              <a:t>−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spc="-185" dirty="0">
                <a:latin typeface="Cambria Math"/>
                <a:cs typeface="Cambria Math"/>
              </a:rPr>
              <a:t>𝐸</a:t>
            </a:r>
            <a:r>
              <a:rPr sz="3000" baseline="-16666" dirty="0">
                <a:latin typeface="Calibri"/>
                <a:cs typeface="Calibri"/>
              </a:rPr>
              <a:t>k</a:t>
            </a:r>
            <a:endParaRPr sz="3000" baseline="-16666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5534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968684"/>
            <a:ext cx="9979025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15" dirty="0">
                <a:latin typeface="Calibri"/>
                <a:cs typeface="Calibri"/>
              </a:rPr>
              <a:t>Planc</a:t>
            </a:r>
            <a:r>
              <a:rPr sz="2800" spc="-10" dirty="0">
                <a:latin typeface="Calibri"/>
                <a:cs typeface="Calibri"/>
              </a:rPr>
              <a:t>k</a:t>
            </a:r>
            <a:r>
              <a:rPr sz="2800" spc="-20" dirty="0">
                <a:latin typeface="Calibri"/>
                <a:cs typeface="Calibri"/>
              </a:rPr>
              <a:t>–E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nste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relat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nk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energy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electromag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etic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frequenc</a:t>
            </a:r>
            <a:r>
              <a:rPr sz="2800" spc="-5" dirty="0">
                <a:latin typeface="Calibri"/>
                <a:cs typeface="Calibri"/>
              </a:rPr>
              <a:t>y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37175" y="1862016"/>
            <a:ext cx="843915" cy="431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65785" algn="l"/>
              </a:tabLst>
            </a:pP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r>
              <a:rPr sz="3000" baseline="-16666" dirty="0">
                <a:latin typeface="Cambria Math"/>
                <a:cs typeface="Cambria Math"/>
              </a:rPr>
              <a:t>	</a:t>
            </a:r>
            <a:r>
              <a:rPr sz="2800" spc="-25" dirty="0">
                <a:latin typeface="Cambria Math"/>
                <a:cs typeface="Cambria Math"/>
              </a:rPr>
              <a:t>=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73757" y="1591886"/>
            <a:ext cx="466090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30" dirty="0">
                <a:latin typeface="Cambria Math"/>
                <a:cs typeface="Cambria Math"/>
              </a:rPr>
              <a:t>𝛥𝐸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98726" y="2101284"/>
            <a:ext cx="22288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20" dirty="0">
                <a:latin typeface="Cambria Math"/>
                <a:cs typeface="Cambria Math"/>
              </a:rPr>
              <a:t>ℎ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386443" y="2049658"/>
            <a:ext cx="454659" cy="0"/>
          </a:xfrm>
          <a:custGeom>
            <a:avLst/>
            <a:gdLst/>
            <a:ahLst/>
            <a:cxnLst/>
            <a:rect l="l" t="t" r="r" b="b"/>
            <a:pathLst>
              <a:path w="454659">
                <a:moveTo>
                  <a:pt x="0" y="0"/>
                </a:moveTo>
                <a:lnTo>
                  <a:pt x="454151" y="0"/>
                </a:lnTo>
              </a:path>
            </a:pathLst>
          </a:custGeom>
          <a:ln w="241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30297" y="2627599"/>
            <a:ext cx="10909303" cy="23823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15" dirty="0">
                <a:latin typeface="Symbol"/>
                <a:cs typeface="Symbol"/>
              </a:rPr>
              <a:t></a:t>
            </a:r>
            <a:r>
              <a:rPr sz="2800" spc="-18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ℎ</a:t>
            </a:r>
            <a:r>
              <a:rPr sz="2800" spc="204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sz="2800" spc="160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6.</a:t>
            </a:r>
            <a:r>
              <a:rPr sz="2800" spc="-25" dirty="0">
                <a:latin typeface="Cambria Math"/>
                <a:cs typeface="Cambria Math"/>
              </a:rPr>
              <a:t>62</a:t>
            </a:r>
            <a:r>
              <a:rPr sz="2800" spc="-20" dirty="0">
                <a:latin typeface="Cambria Math"/>
                <a:cs typeface="Cambria Math"/>
              </a:rPr>
              <a:t>6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07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5</a:t>
            </a:r>
            <a:r>
              <a:rPr sz="2800" spc="20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×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1</a:t>
            </a:r>
            <a:r>
              <a:rPr sz="2800" spc="-20" dirty="0">
                <a:latin typeface="Cambria Math"/>
                <a:cs typeface="Cambria Math"/>
              </a:rPr>
              <a:t>0</a:t>
            </a:r>
            <a:r>
              <a:rPr sz="3000" spc="-60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34</a:t>
            </a:r>
            <a:r>
              <a:rPr sz="3000" spc="202" baseline="29166" dirty="0">
                <a:latin typeface="Cambria Math"/>
                <a:cs typeface="Cambria Math"/>
              </a:rPr>
              <a:t> </a:t>
            </a:r>
            <a:r>
              <a:rPr sz="2800" spc="-10" dirty="0">
                <a:latin typeface="Cambria Math"/>
                <a:cs typeface="Cambria Math"/>
              </a:rPr>
              <a:t>J</a:t>
            </a:r>
            <a:r>
              <a:rPr sz="2800" spc="-155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s</a:t>
            </a:r>
            <a:r>
              <a:rPr sz="2800" spc="1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libri"/>
                <a:cs typeface="Calibri"/>
              </a:rPr>
              <a:t>(def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c</a:t>
            </a:r>
            <a:r>
              <a:rPr sz="2800" spc="-20" dirty="0">
                <a:latin typeface="Calibri"/>
                <a:cs typeface="Calibri"/>
              </a:rPr>
              <a:t>onsta</a:t>
            </a:r>
            <a:r>
              <a:rPr sz="2800" spc="-10" dirty="0">
                <a:latin typeface="Calibri"/>
                <a:cs typeface="Calibri"/>
              </a:rPr>
              <a:t>nt).</a:t>
            </a:r>
            <a:endParaRPr sz="2800" dirty="0">
              <a:latin typeface="Calibri"/>
              <a:cs typeface="Calibri"/>
            </a:endParaRPr>
          </a:p>
          <a:p>
            <a:pPr marL="241300" marR="5080" indent="-228600">
              <a:lnSpc>
                <a:spcPct val="127099"/>
              </a:lnSpc>
              <a:spcBef>
                <a:spcPts val="1045"/>
              </a:spcBef>
              <a:buFont typeface="Symbol"/>
              <a:buChar char=""/>
              <a:tabLst>
                <a:tab pos="241935" algn="l"/>
                <a:tab pos="696595" algn="l"/>
              </a:tabLst>
            </a:pP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r>
              <a:rPr sz="3000" baseline="-16666" dirty="0">
                <a:latin typeface="Cambria Math"/>
                <a:cs typeface="Cambria Math"/>
              </a:rPr>
              <a:t>	</a:t>
            </a:r>
            <a:r>
              <a:rPr sz="2800" spc="-20" dirty="0">
                <a:latin typeface="Calibri"/>
                <a:cs typeface="Calibri"/>
              </a:rPr>
              <a:t>(Gree</a:t>
            </a:r>
            <a:r>
              <a:rPr sz="2800" spc="-15" dirty="0">
                <a:latin typeface="Calibri"/>
                <a:cs typeface="Calibri"/>
              </a:rPr>
              <a:t>k</a:t>
            </a:r>
            <a:r>
              <a:rPr sz="2800" spc="25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etter</a:t>
            </a:r>
            <a:r>
              <a:rPr sz="2800" spc="23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nu</a:t>
            </a:r>
            <a:r>
              <a:rPr sz="2800" spc="-10" dirty="0">
                <a:latin typeface="Calibri"/>
                <a:cs typeface="Calibri"/>
              </a:rPr>
              <a:t>)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the</a:t>
            </a:r>
            <a:r>
              <a:rPr sz="2800" spc="23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cent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spc="-10" dirty="0">
                <a:latin typeface="Calibri"/>
                <a:cs typeface="Calibri"/>
              </a:rPr>
              <a:t>al</a:t>
            </a:r>
            <a:r>
              <a:rPr sz="2800" spc="25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r</a:t>
            </a:r>
            <a:r>
              <a:rPr sz="2800" spc="24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resonance</a:t>
            </a:r>
            <a:r>
              <a:rPr sz="2800" spc="2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frequ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25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24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hert</a:t>
            </a:r>
            <a:r>
              <a:rPr sz="2800" spc="-15" dirty="0">
                <a:latin typeface="Calibri"/>
                <a:cs typeface="Calibri"/>
              </a:rPr>
              <a:t>z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(Hz).</a:t>
            </a:r>
            <a:endParaRPr sz="2800" dirty="0">
              <a:latin typeface="Calibri"/>
              <a:cs typeface="Calibri"/>
            </a:endParaRPr>
          </a:p>
          <a:p>
            <a:pPr marL="469900" marR="991869" indent="-457200">
              <a:lnSpc>
                <a:spcPct val="154600"/>
              </a:lnSpc>
              <a:spcBef>
                <a:spcPts val="135"/>
              </a:spcBef>
              <a:buFont typeface="Arial" panose="020B0604020202020204" pitchFamily="34" charset="0"/>
              <a:buChar char="•"/>
              <a:tabLst>
                <a:tab pos="241935" algn="l"/>
                <a:tab pos="3208655" algn="l"/>
                <a:tab pos="3662679" algn="l"/>
                <a:tab pos="5309235" algn="l"/>
              </a:tabLst>
            </a:pPr>
            <a:r>
              <a:rPr lang="en-US" sz="2800" spc="-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Alternati</a:t>
            </a:r>
            <a:r>
              <a:rPr sz="2800" spc="-5" dirty="0">
                <a:latin typeface="Calibri"/>
                <a:cs typeface="Calibri"/>
              </a:rPr>
              <a:t>v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ngu</a:t>
            </a:r>
            <a:r>
              <a:rPr sz="2800" spc="-10" dirty="0">
                <a:latin typeface="Calibri"/>
                <a:cs typeface="Calibri"/>
              </a:rPr>
              <a:t>la</a:t>
            </a:r>
            <a:r>
              <a:rPr sz="2800" dirty="0">
                <a:latin typeface="Calibri"/>
                <a:cs typeface="Calibri"/>
              </a:rPr>
              <a:t>r</a:t>
            </a:r>
            <a:r>
              <a:rPr sz="2800" spc="-5" dirty="0">
                <a:latin typeface="Calibri"/>
                <a:cs typeface="Calibri"/>
              </a:rPr>
              <a:t>-</a:t>
            </a:r>
            <a:r>
              <a:rPr sz="2800" spc="-20" dirty="0">
                <a:latin typeface="Calibri"/>
                <a:cs typeface="Calibri"/>
              </a:rPr>
              <a:t>frequ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nc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notat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on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mi</a:t>
            </a:r>
            <a:r>
              <a:rPr sz="2800" spc="-20" dirty="0">
                <a:latin typeface="Calibri"/>
                <a:cs typeface="Calibri"/>
              </a:rPr>
              <a:t>nate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ctors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35" dirty="0">
                <a:latin typeface="Cambria Math"/>
                <a:cs typeface="Cambria Math"/>
              </a:rPr>
              <a:t>𝜋</a:t>
            </a:r>
            <a:r>
              <a:rPr sz="2800" spc="-10" dirty="0">
                <a:latin typeface="Calibri"/>
                <a:cs typeface="Calibri"/>
              </a:rPr>
              <a:t>:</a:t>
            </a:r>
            <a:endParaRPr lang="en-US" sz="2800" spc="-10" dirty="0">
              <a:latin typeface="Times New Roman"/>
              <a:cs typeface="Times New Roman"/>
            </a:endParaRPr>
          </a:p>
          <a:p>
            <a:pPr marL="12700" marR="991869" algn="ctr">
              <a:lnSpc>
                <a:spcPct val="154600"/>
              </a:lnSpc>
              <a:spcBef>
                <a:spcPts val="135"/>
              </a:spcBef>
              <a:tabLst>
                <a:tab pos="241935" algn="l"/>
                <a:tab pos="3208655" algn="l"/>
                <a:tab pos="3662679" algn="l"/>
                <a:tab pos="5309235" algn="l"/>
              </a:tabLst>
            </a:pPr>
            <a:r>
              <a:rPr lang="el-GR" sz="2800" spc="-25" dirty="0">
                <a:latin typeface="Cambria Math"/>
                <a:cs typeface="Cambria Math"/>
              </a:rPr>
              <a:t>ω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r>
              <a:rPr lang="en-US" sz="3000" spc="60" baseline="-16666" dirty="0">
                <a:latin typeface="Cambria Math"/>
                <a:cs typeface="Cambria Math"/>
              </a:rPr>
              <a:t> </a:t>
            </a:r>
            <a:r>
              <a:rPr sz="2800" spc="-25" dirty="0">
                <a:latin typeface="Cambria Math"/>
                <a:cs typeface="Cambria Math"/>
              </a:rPr>
              <a:t>=</a:t>
            </a:r>
            <a:r>
              <a:rPr lang="en-US" sz="2800" spc="-25" dirty="0">
                <a:latin typeface="Cambria Math"/>
                <a:cs typeface="Cambria Math"/>
              </a:rPr>
              <a:t>  </a:t>
            </a:r>
            <a:r>
              <a:rPr sz="2800" spc="-25" dirty="0">
                <a:latin typeface="Cambria Math"/>
                <a:cs typeface="Cambria Math"/>
              </a:rPr>
              <a:t>2</a:t>
            </a:r>
            <a:r>
              <a:rPr sz="2800" spc="-20" dirty="0">
                <a:latin typeface="Cambria Math"/>
                <a:cs typeface="Cambria Math"/>
              </a:rPr>
              <a:t>π</a:t>
            </a:r>
            <a:r>
              <a:rPr sz="2800" spc="-155" dirty="0">
                <a:latin typeface="Cambria Math"/>
                <a:cs typeface="Cambria Math"/>
              </a:rPr>
              <a:t> </a:t>
            </a:r>
            <a:r>
              <a:rPr sz="2800" spc="-20" dirty="0">
                <a:latin typeface="Cambria Math"/>
                <a:cs typeface="Cambria Math"/>
              </a:rPr>
              <a:t>ν</a:t>
            </a:r>
            <a:r>
              <a:rPr sz="3000" spc="232" baseline="-16666" dirty="0">
                <a:latin typeface="Cambria Math"/>
                <a:cs typeface="Cambria Math"/>
              </a:rPr>
              <a:t>0</a:t>
            </a:r>
            <a:r>
              <a:rPr sz="2800" spc="-10" dirty="0">
                <a:latin typeface="Cambria Math"/>
                <a:cs typeface="Cambria Math"/>
              </a:rPr>
              <a:t>,</a:t>
            </a:r>
            <a:r>
              <a:rPr lang="en-US" sz="2800" spc="-10" dirty="0">
                <a:latin typeface="Cambria Math"/>
                <a:cs typeface="Cambria Math"/>
              </a:rPr>
              <a:t>	</a:t>
            </a:r>
            <a:r>
              <a:rPr sz="2800" spc="-15" dirty="0">
                <a:latin typeface="Cambria Math"/>
                <a:cs typeface="Cambria Math"/>
              </a:rPr>
              <a:t>uni</a:t>
            </a:r>
            <a:r>
              <a:rPr sz="2800" spc="-5" dirty="0">
                <a:latin typeface="Cambria Math"/>
                <a:cs typeface="Cambria Math"/>
              </a:rPr>
              <a:t>t</a:t>
            </a:r>
            <a:r>
              <a:rPr sz="2800" spc="-10" dirty="0">
                <a:latin typeface="Cambria Math"/>
                <a:cs typeface="Cambria Math"/>
              </a:rPr>
              <a:t>s:</a:t>
            </a:r>
            <a:r>
              <a:rPr sz="2800" dirty="0">
                <a:latin typeface="Cambria Math"/>
                <a:cs typeface="Cambria Math"/>
              </a:rPr>
              <a:t> </a:t>
            </a:r>
            <a:r>
              <a:rPr sz="2800" spc="-15" dirty="0">
                <a:latin typeface="Cambria Math"/>
                <a:cs typeface="Cambria Math"/>
              </a:rPr>
              <a:t>rad</a:t>
            </a:r>
            <a:r>
              <a:rPr sz="2800" spc="-150" dirty="0">
                <a:latin typeface="Cambria Math"/>
                <a:cs typeface="Cambria Math"/>
              </a:rPr>
              <a:t> </a:t>
            </a:r>
            <a:r>
              <a:rPr sz="2800" spc="85" dirty="0">
                <a:latin typeface="Cambria Math"/>
                <a:cs typeface="Cambria Math"/>
              </a:rPr>
              <a:t>s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60" baseline="29166" dirty="0">
                <a:latin typeface="Cambria Math"/>
                <a:cs typeface="Cambria Math"/>
              </a:rPr>
              <a:t>1</a:t>
            </a:r>
            <a:endParaRPr sz="3000" baseline="29166" dirty="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700" y="6182740"/>
            <a:ext cx="853122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latin typeface="Calibri"/>
                <a:cs typeface="Calibri"/>
              </a:rPr>
              <a:t>Prepar</a:t>
            </a:r>
            <a:r>
              <a:rPr sz="1600" b="1" spc="-5" dirty="0">
                <a:latin typeface="Calibri"/>
                <a:cs typeface="Calibri"/>
              </a:rPr>
              <a:t>e</a:t>
            </a:r>
            <a:r>
              <a:rPr sz="1600" b="1" spc="-10" dirty="0">
                <a:latin typeface="Calibri"/>
                <a:cs typeface="Calibri"/>
              </a:rPr>
              <a:t>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b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Dist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Pr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0" dirty="0">
                <a:latin typeface="Calibri"/>
                <a:cs typeface="Calibri"/>
              </a:rPr>
              <a:t>f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Dr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M.A.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G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nd</a:t>
            </a:r>
            <a:r>
              <a:rPr sz="1600" b="1" spc="-10" dirty="0">
                <a:latin typeface="Calibri"/>
                <a:cs typeface="Calibri"/>
              </a:rPr>
              <a:t>al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fo</a:t>
            </a:r>
            <a:r>
              <a:rPr sz="1600" b="1" spc="-10" dirty="0">
                <a:latin typeface="Calibri"/>
                <a:cs typeface="Calibri"/>
              </a:rPr>
              <a:t>r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Ph</a:t>
            </a:r>
            <a:r>
              <a:rPr sz="1600" b="1" dirty="0">
                <a:latin typeface="Calibri"/>
                <a:cs typeface="Calibri"/>
              </a:rPr>
              <a:t>y</a:t>
            </a:r>
            <a:r>
              <a:rPr sz="1600" b="1" spc="-10" dirty="0">
                <a:latin typeface="Calibri"/>
                <a:cs typeface="Calibri"/>
              </a:rPr>
              <a:t>s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6</a:t>
            </a:r>
            <a:r>
              <a:rPr sz="1600" b="1" spc="-15" dirty="0">
                <a:latin typeface="Calibri"/>
                <a:cs typeface="Calibri"/>
              </a:rPr>
              <a:t>0</a:t>
            </a:r>
            <a:r>
              <a:rPr sz="1600" b="1" spc="-10" dirty="0">
                <a:latin typeface="Calibri"/>
                <a:cs typeface="Calibri"/>
              </a:rPr>
              <a:t>8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Calibri"/>
                <a:cs typeface="Calibri"/>
              </a:rPr>
              <a:t>L</a:t>
            </a:r>
            <a:r>
              <a:rPr sz="1600" b="1" spc="-10" dirty="0">
                <a:latin typeface="Calibri"/>
                <a:cs typeface="Calibri"/>
              </a:rPr>
              <a:t>aser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Spec</a:t>
            </a:r>
            <a:r>
              <a:rPr sz="1600" b="1" spc="-5" dirty="0">
                <a:latin typeface="Calibri"/>
                <a:cs typeface="Calibri"/>
              </a:rPr>
              <a:t>t</a:t>
            </a:r>
            <a:r>
              <a:rPr sz="1600" b="1" spc="-15" dirty="0">
                <a:latin typeface="Calibri"/>
                <a:cs typeface="Calibri"/>
              </a:rPr>
              <a:t>ros</a:t>
            </a:r>
            <a:r>
              <a:rPr sz="1600" b="1" spc="-5" dirty="0">
                <a:latin typeface="Calibri"/>
                <a:cs typeface="Calibri"/>
              </a:rPr>
              <a:t>c</a:t>
            </a:r>
            <a:r>
              <a:rPr sz="1600" b="1" spc="-10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p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c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urs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in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KFUPM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(Te</a:t>
            </a:r>
            <a:r>
              <a:rPr sz="1600" b="1" dirty="0">
                <a:latin typeface="Calibri"/>
                <a:cs typeface="Calibri"/>
              </a:rPr>
              <a:t>r</a:t>
            </a:r>
            <a:r>
              <a:rPr sz="1600" b="1" spc="-15" dirty="0">
                <a:latin typeface="Calibri"/>
                <a:cs typeface="Calibri"/>
              </a:rPr>
              <a:t>m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25</a:t>
            </a:r>
            <a:r>
              <a:rPr sz="1600" b="1" spc="-5" dirty="0">
                <a:latin typeface="Calibri"/>
                <a:cs typeface="Calibri"/>
              </a:rPr>
              <a:t>1)</a:t>
            </a:r>
            <a:endParaRPr sz="16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3576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01700" y="6182740"/>
            <a:ext cx="853122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latin typeface="Calibri"/>
                <a:cs typeface="Calibri"/>
              </a:rPr>
              <a:t>Prepar</a:t>
            </a:r>
            <a:r>
              <a:rPr sz="1600" b="1" spc="-5" dirty="0">
                <a:latin typeface="Calibri"/>
                <a:cs typeface="Calibri"/>
              </a:rPr>
              <a:t>e</a:t>
            </a:r>
            <a:r>
              <a:rPr sz="1600" b="1" spc="-10" dirty="0">
                <a:latin typeface="Calibri"/>
                <a:cs typeface="Calibri"/>
              </a:rPr>
              <a:t>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b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Dist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Pr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0" dirty="0">
                <a:latin typeface="Calibri"/>
                <a:cs typeface="Calibri"/>
              </a:rPr>
              <a:t>f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Dr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M.A.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G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nd</a:t>
            </a:r>
            <a:r>
              <a:rPr sz="1600" b="1" spc="-10" dirty="0">
                <a:latin typeface="Calibri"/>
                <a:cs typeface="Calibri"/>
              </a:rPr>
              <a:t>al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fo</a:t>
            </a:r>
            <a:r>
              <a:rPr sz="1600" b="1" spc="-10" dirty="0">
                <a:latin typeface="Calibri"/>
                <a:cs typeface="Calibri"/>
              </a:rPr>
              <a:t>r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Ph</a:t>
            </a:r>
            <a:r>
              <a:rPr sz="1600" b="1" dirty="0">
                <a:latin typeface="Calibri"/>
                <a:cs typeface="Calibri"/>
              </a:rPr>
              <a:t>y</a:t>
            </a:r>
            <a:r>
              <a:rPr sz="1600" b="1" spc="-10" dirty="0">
                <a:latin typeface="Calibri"/>
                <a:cs typeface="Calibri"/>
              </a:rPr>
              <a:t>s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6</a:t>
            </a:r>
            <a:r>
              <a:rPr sz="1600" b="1" spc="-15" dirty="0">
                <a:latin typeface="Calibri"/>
                <a:cs typeface="Calibri"/>
              </a:rPr>
              <a:t>0</a:t>
            </a:r>
            <a:r>
              <a:rPr sz="1600" b="1" spc="-10" dirty="0">
                <a:latin typeface="Calibri"/>
                <a:cs typeface="Calibri"/>
              </a:rPr>
              <a:t>8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Calibri"/>
                <a:cs typeface="Calibri"/>
              </a:rPr>
              <a:t>L</a:t>
            </a:r>
            <a:r>
              <a:rPr sz="1600" b="1" spc="-10" dirty="0">
                <a:latin typeface="Calibri"/>
                <a:cs typeface="Calibri"/>
              </a:rPr>
              <a:t>aser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Spec</a:t>
            </a:r>
            <a:r>
              <a:rPr sz="1600" b="1" spc="-5" dirty="0">
                <a:latin typeface="Calibri"/>
                <a:cs typeface="Calibri"/>
              </a:rPr>
              <a:t>t</a:t>
            </a:r>
            <a:r>
              <a:rPr sz="1600" b="1" spc="-15" dirty="0">
                <a:latin typeface="Calibri"/>
                <a:cs typeface="Calibri"/>
              </a:rPr>
              <a:t>ros</a:t>
            </a:r>
            <a:r>
              <a:rPr sz="1600" b="1" spc="-5" dirty="0">
                <a:latin typeface="Calibri"/>
                <a:cs typeface="Calibri"/>
              </a:rPr>
              <a:t>c</a:t>
            </a:r>
            <a:r>
              <a:rPr sz="1600" b="1" spc="-10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p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c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urs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in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KFUPM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(Te</a:t>
            </a:r>
            <a:r>
              <a:rPr sz="1600" b="1" dirty="0">
                <a:latin typeface="Calibri"/>
                <a:cs typeface="Calibri"/>
              </a:rPr>
              <a:t>r</a:t>
            </a:r>
            <a:r>
              <a:rPr sz="1600" b="1" spc="-15" dirty="0">
                <a:latin typeface="Calibri"/>
                <a:cs typeface="Calibri"/>
              </a:rPr>
              <a:t>m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25</a:t>
            </a:r>
            <a:r>
              <a:rPr sz="1600" b="1" spc="-5" dirty="0">
                <a:latin typeface="Calibri"/>
                <a:cs typeface="Calibri"/>
              </a:rPr>
              <a:t>1)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01709" y="968684"/>
            <a:ext cx="10384790" cy="1623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marR="5080" indent="-228600">
              <a:lnSpc>
                <a:spcPct val="131400"/>
              </a:lnSpc>
              <a:buFont typeface="Symbol"/>
              <a:buChar char=""/>
              <a:tabLst>
                <a:tab pos="470534" algn="l"/>
                <a:tab pos="904875" algn="l"/>
                <a:tab pos="2973070" algn="l"/>
                <a:tab pos="4580255" algn="l"/>
                <a:tab pos="5504180" algn="l"/>
                <a:tab pos="5929630" algn="l"/>
                <a:tab pos="6309995" algn="l"/>
                <a:tab pos="7246620" algn="l"/>
                <a:tab pos="8179434" algn="l"/>
                <a:tab pos="9952355" algn="l"/>
              </a:tabLst>
            </a:pPr>
            <a:r>
              <a:rPr sz="2800" spc="-15" dirty="0">
                <a:latin typeface="Calibri"/>
                <a:cs typeface="Calibri"/>
              </a:rPr>
              <a:t>In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spectr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scop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spc="-3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rature,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us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30" dirty="0">
                <a:latin typeface="Cambria Math"/>
                <a:cs typeface="Cambria Math"/>
              </a:rPr>
              <a:t>𝜔</a:t>
            </a:r>
            <a:r>
              <a:rPr sz="2800" dirty="0">
                <a:latin typeface="Cambria Math"/>
                <a:cs typeface="Cambria Math"/>
              </a:rPr>
              <a:t>	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ofte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more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conveni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0" dirty="0">
                <a:latin typeface="Calibri"/>
                <a:cs typeface="Calibri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for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qu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ntum</a:t>
            </a:r>
            <a:r>
              <a:rPr sz="2800" spc="-5" dirty="0">
                <a:latin typeface="Calibri"/>
                <a:cs typeface="Calibri"/>
              </a:rPr>
              <a:t>-</a:t>
            </a:r>
            <a:r>
              <a:rPr sz="2800" spc="-20" dirty="0">
                <a:latin typeface="Calibri"/>
                <a:cs typeface="Calibri"/>
              </a:rPr>
              <a:t>mechan</a:t>
            </a:r>
            <a:r>
              <a:rPr sz="2800" spc="-15" dirty="0">
                <a:latin typeface="Calibri"/>
                <a:cs typeface="Calibri"/>
              </a:rPr>
              <a:t>i</a:t>
            </a:r>
            <a:r>
              <a:rPr sz="2800" spc="-10" dirty="0">
                <a:latin typeface="Calibri"/>
                <a:cs typeface="Calibri"/>
              </a:rPr>
              <a:t>cal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express</a:t>
            </a:r>
            <a:r>
              <a:rPr sz="2800" spc="-20" dirty="0">
                <a:latin typeface="Calibri"/>
                <a:cs typeface="Calibri"/>
              </a:rPr>
              <a:t>i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nvo</a:t>
            </a:r>
            <a:r>
              <a:rPr sz="2800" spc="-10" dirty="0">
                <a:latin typeface="Calibri"/>
                <a:cs typeface="Calibri"/>
              </a:rPr>
              <a:t>lvi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phase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120" dirty="0">
                <a:latin typeface="Cambria Math"/>
                <a:cs typeface="Cambria Math"/>
              </a:rPr>
              <a:t>𝑒</a:t>
            </a:r>
            <a:r>
              <a:rPr sz="3000" spc="-60" baseline="29166" dirty="0">
                <a:latin typeface="Cambria Math"/>
                <a:cs typeface="Cambria Math"/>
              </a:rPr>
              <a:t>−</a:t>
            </a:r>
            <a:r>
              <a:rPr sz="3000" spc="330" baseline="29166" dirty="0">
                <a:latin typeface="Cambria Math"/>
                <a:cs typeface="Cambria Math"/>
              </a:rPr>
              <a:t>𝑖𝜔</a:t>
            </a:r>
            <a:r>
              <a:rPr sz="3000" spc="562" baseline="29166" dirty="0">
                <a:latin typeface="Cambria Math"/>
                <a:cs typeface="Cambria Math"/>
              </a:rPr>
              <a:t>𝑡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14"/>
              </a:spcBef>
            </a:pPr>
            <a:r>
              <a:rPr sz="2800" spc="-15" dirty="0">
                <a:latin typeface="Calibri"/>
                <a:cs typeface="Calibri"/>
              </a:rPr>
              <a:t>---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7494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901700" y="6182740"/>
            <a:ext cx="853122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latin typeface="Calibri"/>
                <a:cs typeface="Calibri"/>
              </a:rPr>
              <a:t>Prepar</a:t>
            </a:r>
            <a:r>
              <a:rPr sz="1600" b="1" spc="-5" dirty="0">
                <a:latin typeface="Calibri"/>
                <a:cs typeface="Calibri"/>
              </a:rPr>
              <a:t>e</a:t>
            </a:r>
            <a:r>
              <a:rPr sz="1600" b="1" spc="-10" dirty="0">
                <a:latin typeface="Calibri"/>
                <a:cs typeface="Calibri"/>
              </a:rPr>
              <a:t>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b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Dist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Pr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0" dirty="0">
                <a:latin typeface="Calibri"/>
                <a:cs typeface="Calibri"/>
              </a:rPr>
              <a:t>f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Dr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M.A.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G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nd</a:t>
            </a:r>
            <a:r>
              <a:rPr sz="1600" b="1" spc="-10" dirty="0">
                <a:latin typeface="Calibri"/>
                <a:cs typeface="Calibri"/>
              </a:rPr>
              <a:t>al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fo</a:t>
            </a:r>
            <a:r>
              <a:rPr sz="1600" b="1" spc="-10" dirty="0">
                <a:latin typeface="Calibri"/>
                <a:cs typeface="Calibri"/>
              </a:rPr>
              <a:t>r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Ph</a:t>
            </a:r>
            <a:r>
              <a:rPr sz="1600" b="1" dirty="0">
                <a:latin typeface="Calibri"/>
                <a:cs typeface="Calibri"/>
              </a:rPr>
              <a:t>y</a:t>
            </a:r>
            <a:r>
              <a:rPr sz="1600" b="1" spc="-10" dirty="0">
                <a:latin typeface="Calibri"/>
                <a:cs typeface="Calibri"/>
              </a:rPr>
              <a:t>s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6</a:t>
            </a:r>
            <a:r>
              <a:rPr sz="1600" b="1" spc="-15" dirty="0">
                <a:latin typeface="Calibri"/>
                <a:cs typeface="Calibri"/>
              </a:rPr>
              <a:t>0</a:t>
            </a:r>
            <a:r>
              <a:rPr sz="1600" b="1" spc="-10" dirty="0">
                <a:latin typeface="Calibri"/>
                <a:cs typeface="Calibri"/>
              </a:rPr>
              <a:t>8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Calibri"/>
                <a:cs typeface="Calibri"/>
              </a:rPr>
              <a:t>L</a:t>
            </a:r>
            <a:r>
              <a:rPr sz="1600" b="1" spc="-10" dirty="0">
                <a:latin typeface="Calibri"/>
                <a:cs typeface="Calibri"/>
              </a:rPr>
              <a:t>aser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Spec</a:t>
            </a:r>
            <a:r>
              <a:rPr sz="1600" b="1" spc="-5" dirty="0">
                <a:latin typeface="Calibri"/>
                <a:cs typeface="Calibri"/>
              </a:rPr>
              <a:t>t</a:t>
            </a:r>
            <a:r>
              <a:rPr sz="1600" b="1" spc="-15" dirty="0">
                <a:latin typeface="Calibri"/>
                <a:cs typeface="Calibri"/>
              </a:rPr>
              <a:t>ros</a:t>
            </a:r>
            <a:r>
              <a:rPr sz="1600" b="1" spc="-5" dirty="0">
                <a:latin typeface="Calibri"/>
                <a:cs typeface="Calibri"/>
              </a:rPr>
              <a:t>c</a:t>
            </a:r>
            <a:r>
              <a:rPr sz="1600" b="1" spc="-10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p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c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urs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in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KFUPM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(Te</a:t>
            </a:r>
            <a:r>
              <a:rPr sz="1600" b="1" dirty="0">
                <a:latin typeface="Calibri"/>
                <a:cs typeface="Calibri"/>
              </a:rPr>
              <a:t>r</a:t>
            </a:r>
            <a:r>
              <a:rPr sz="1600" b="1" spc="-15" dirty="0">
                <a:latin typeface="Calibri"/>
                <a:cs typeface="Calibri"/>
              </a:rPr>
              <a:t>m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25</a:t>
            </a:r>
            <a:r>
              <a:rPr sz="1600" b="1" spc="-5" dirty="0">
                <a:latin typeface="Calibri"/>
                <a:cs typeface="Calibri"/>
              </a:rPr>
              <a:t>1)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404619" y="972275"/>
            <a:ext cx="7380605" cy="462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Sl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de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3: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 Defin</a:t>
            </a:r>
            <a:r>
              <a:rPr sz="3400" b="1" u="heavy" spc="0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3400" b="1" u="heavy" spc="-10" dirty="0">
                <a:solidFill>
                  <a:srgbClr val="0000FF"/>
                </a:solidFill>
                <a:latin typeface="Calibri"/>
                <a:cs typeface="Calibri"/>
              </a:rPr>
              <a:t>ti</a:t>
            </a:r>
            <a:r>
              <a:rPr sz="3400" b="1" u="heavy" spc="-35" dirty="0">
                <a:solidFill>
                  <a:srgbClr val="0000FF"/>
                </a:solidFill>
                <a:latin typeface="Calibri"/>
                <a:cs typeface="Calibri"/>
              </a:rPr>
              <a:t>o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n of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the Line</a:t>
            </a:r>
            <a:r>
              <a:rPr sz="3400" b="1" u="heavy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u="heavy" spc="-25" dirty="0">
                <a:solidFill>
                  <a:srgbClr val="0000FF"/>
                </a:solidFill>
                <a:latin typeface="Calibri"/>
                <a:cs typeface="Calibri"/>
              </a:rPr>
              <a:t>P</a:t>
            </a:r>
            <a:r>
              <a:rPr sz="3400" b="1" u="heavy" spc="-10" dirty="0">
                <a:solidFill>
                  <a:srgbClr val="0000FF"/>
                </a:solidFill>
                <a:latin typeface="Calibri"/>
                <a:cs typeface="Calibri"/>
              </a:rPr>
              <a:t>r</a:t>
            </a:r>
            <a:r>
              <a:rPr sz="3400" b="1" u="heavy" spc="-35" dirty="0">
                <a:solidFill>
                  <a:srgbClr val="0000FF"/>
                </a:solidFill>
                <a:latin typeface="Calibri"/>
                <a:cs typeface="Calibri"/>
              </a:rPr>
              <a:t>o</a:t>
            </a:r>
            <a:r>
              <a:rPr sz="3400" b="1" u="heavy" spc="-20" dirty="0">
                <a:solidFill>
                  <a:srgbClr val="0000FF"/>
                </a:solidFill>
                <a:latin typeface="Calibri"/>
                <a:cs typeface="Calibri"/>
              </a:rPr>
              <a:t>f</a:t>
            </a:r>
            <a:r>
              <a:rPr sz="3400" b="1" u="heavy" spc="-5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sz="3400" b="1" u="heavy" spc="-15" dirty="0">
                <a:solidFill>
                  <a:srgbClr val="0000FF"/>
                </a:solidFill>
                <a:latin typeface="Calibri"/>
                <a:cs typeface="Calibri"/>
              </a:rPr>
              <a:t>le</a:t>
            </a:r>
            <a:r>
              <a:rPr sz="3400" b="1" u="heavy" spc="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spc="-30" dirty="0">
                <a:solidFill>
                  <a:srgbClr val="0000FF"/>
                </a:solidFill>
                <a:latin typeface="Cambria Math"/>
                <a:cs typeface="Cambria Math"/>
              </a:rPr>
              <a:t>𝑰</a:t>
            </a:r>
            <a:r>
              <a:rPr sz="5100" spc="-37" baseline="2450" dirty="0">
                <a:solidFill>
                  <a:srgbClr val="0000FF"/>
                </a:solidFill>
                <a:latin typeface="Cambria Math"/>
                <a:cs typeface="Cambria Math"/>
              </a:rPr>
              <a:t>(</a:t>
            </a:r>
            <a:r>
              <a:rPr sz="3400" spc="-45" dirty="0">
                <a:solidFill>
                  <a:srgbClr val="0000FF"/>
                </a:solidFill>
                <a:latin typeface="Cambria Math"/>
                <a:cs typeface="Cambria Math"/>
              </a:rPr>
              <a:t>𝝂</a:t>
            </a:r>
            <a:r>
              <a:rPr sz="5100" spc="-22" baseline="2450" dirty="0">
                <a:solidFill>
                  <a:srgbClr val="0000FF"/>
                </a:solidFill>
                <a:latin typeface="Cambria Math"/>
                <a:cs typeface="Cambria Math"/>
              </a:rPr>
              <a:t>)</a:t>
            </a:r>
            <a:endParaRPr sz="5100" baseline="2450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300" y="1754434"/>
            <a:ext cx="9073515" cy="380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Exper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5" dirty="0">
                <a:latin typeface="Calibri"/>
                <a:cs typeface="Calibri"/>
              </a:rPr>
              <a:t>m</a:t>
            </a:r>
            <a:r>
              <a:rPr sz="2800" spc="-10" dirty="0">
                <a:latin typeface="Calibri"/>
                <a:cs typeface="Calibri"/>
              </a:rPr>
              <a:t>e</a:t>
            </a:r>
            <a:r>
              <a:rPr sz="2800" spc="-20" dirty="0">
                <a:latin typeface="Calibri"/>
                <a:cs typeface="Calibri"/>
              </a:rPr>
              <a:t>nt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recorded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nten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ty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s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fu</a:t>
            </a:r>
            <a:r>
              <a:rPr sz="2800" spc="-3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ct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f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Calibri"/>
                <a:cs typeface="Calibri"/>
              </a:rPr>
              <a:t>f</a:t>
            </a:r>
            <a:r>
              <a:rPr sz="2800" spc="-15" dirty="0">
                <a:latin typeface="Calibri"/>
                <a:cs typeface="Calibri"/>
              </a:rPr>
              <a:t>requency: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47821" y="2429134"/>
            <a:ext cx="895350" cy="471170"/>
          </a:xfrm>
          <a:prstGeom prst="rect">
            <a:avLst/>
          </a:prstGeom>
          <a:ln w="24129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9380">
              <a:lnSpc>
                <a:spcPct val="100000"/>
              </a:lnSpc>
            </a:pPr>
            <a:r>
              <a:rPr sz="4200" spc="75" baseline="-2976" dirty="0">
                <a:latin typeface="Cambria Math"/>
                <a:cs typeface="Cambria Math"/>
              </a:rPr>
              <a:t>𝐼</a:t>
            </a:r>
            <a:r>
              <a:rPr sz="2800" spc="-15" dirty="0">
                <a:latin typeface="Cambria Math"/>
                <a:cs typeface="Cambria Math"/>
              </a:rPr>
              <a:t>(</a:t>
            </a:r>
            <a:r>
              <a:rPr sz="4200" spc="82" baseline="-2976" dirty="0">
                <a:latin typeface="Cambria Math"/>
                <a:cs typeface="Cambria Math"/>
              </a:rPr>
              <a:t>𝜈</a:t>
            </a:r>
            <a:r>
              <a:rPr sz="2800" spc="-15" dirty="0">
                <a:latin typeface="Cambria Math"/>
                <a:cs typeface="Cambria Math"/>
              </a:rPr>
              <a:t>)</a:t>
            </a:r>
            <a:endParaRPr sz="28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469692" rIns="0" bIns="0" rtlCol="0">
            <a:spAutoFit/>
          </a:bodyPr>
          <a:lstStyle/>
          <a:p>
            <a:pPr marL="462280" indent="-228600">
              <a:lnSpc>
                <a:spcPct val="100000"/>
              </a:lnSpc>
              <a:buFont typeface="Symbol"/>
              <a:buChar char=""/>
              <a:tabLst>
                <a:tab pos="462915" algn="l"/>
              </a:tabLst>
            </a:pPr>
            <a:r>
              <a:rPr spc="-20" dirty="0"/>
              <a:t>Un</a:t>
            </a:r>
            <a:r>
              <a:rPr spc="-15" dirty="0"/>
              <a:t>its</a:t>
            </a:r>
            <a:r>
              <a:rPr spc="-70" dirty="0">
                <a:latin typeface="Times New Roman"/>
                <a:cs typeface="Times New Roman"/>
              </a:rPr>
              <a:t> </a:t>
            </a:r>
            <a:r>
              <a:rPr spc="-20" dirty="0"/>
              <a:t>de</a:t>
            </a:r>
            <a:r>
              <a:rPr spc="-10" dirty="0"/>
              <a:t>p</a:t>
            </a:r>
            <a:r>
              <a:rPr spc="-15" dirty="0"/>
              <a:t>end</a:t>
            </a:r>
            <a:r>
              <a:rPr spc="-75" dirty="0">
                <a:latin typeface="Times New Roman"/>
                <a:cs typeface="Times New Roman"/>
              </a:rPr>
              <a:t> </a:t>
            </a:r>
            <a:r>
              <a:rPr spc="-10" dirty="0"/>
              <a:t>o</a:t>
            </a:r>
            <a:r>
              <a:rPr spc="-15" dirty="0"/>
              <a:t>n</a:t>
            </a:r>
            <a:r>
              <a:rPr spc="-65" dirty="0">
                <a:latin typeface="Times New Roman"/>
                <a:cs typeface="Times New Roman"/>
              </a:rPr>
              <a:t> </a:t>
            </a:r>
            <a:r>
              <a:rPr spc="-15" dirty="0">
                <a:latin typeface="Calibri"/>
                <a:cs typeface="Calibri"/>
              </a:rPr>
              <a:t>dete</a:t>
            </a:r>
            <a:r>
              <a:rPr spc="-10" dirty="0">
                <a:latin typeface="Calibri"/>
                <a:cs typeface="Calibri"/>
              </a:rPr>
              <a:t>c</a:t>
            </a:r>
            <a:r>
              <a:rPr spc="-15" dirty="0">
                <a:latin typeface="Calibri"/>
                <a:cs typeface="Calibri"/>
              </a:rPr>
              <a:t>tor: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W</a:t>
            </a:r>
            <a:r>
              <a:rPr spc="-5" dirty="0">
                <a:latin typeface="Calibri"/>
                <a:cs typeface="Calibri"/>
              </a:rPr>
              <a:t> </a:t>
            </a:r>
            <a:r>
              <a:rPr spc="-15" dirty="0">
                <a:latin typeface="Calibri"/>
                <a:cs typeface="Calibri"/>
              </a:rPr>
              <a:t>cm</a:t>
            </a:r>
            <a:r>
              <a:rPr sz="3000" spc="-60" baseline="29166" dirty="0">
                <a:latin typeface="Cambria Math"/>
                <a:cs typeface="Cambria Math"/>
              </a:rPr>
              <a:t>−</a:t>
            </a:r>
            <a:r>
              <a:rPr sz="3000" spc="195" baseline="29166" dirty="0">
                <a:latin typeface="Cambria Math"/>
                <a:cs typeface="Cambria Math"/>
              </a:rPr>
              <a:t>2</a:t>
            </a:r>
            <a:r>
              <a:rPr sz="2800" spc="-10" dirty="0">
                <a:latin typeface="Calibri"/>
                <a:cs typeface="Calibri"/>
              </a:rPr>
              <a:t> </a:t>
            </a:r>
            <a:r>
              <a:rPr sz="2800" spc="-20" dirty="0"/>
              <a:t>Hz</a:t>
            </a:r>
            <a:r>
              <a:rPr sz="3000" spc="-82" baseline="29166" dirty="0">
                <a:latin typeface="Cambria Math"/>
                <a:cs typeface="Cambria Math"/>
              </a:rPr>
              <a:t>−</a:t>
            </a:r>
            <a:r>
              <a:rPr sz="3000" spc="225" baseline="29166" dirty="0">
                <a:latin typeface="Cambria Math"/>
                <a:cs typeface="Cambria Math"/>
              </a:rPr>
              <a:t>1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unts </a:t>
            </a:r>
            <a:r>
              <a:rPr sz="2800" spc="0" dirty="0">
                <a:latin typeface="Calibri"/>
                <a:cs typeface="Calibri"/>
              </a:rPr>
              <a:t>s</a:t>
            </a:r>
            <a:r>
              <a:rPr sz="3000" spc="-60" baseline="29166" dirty="0">
                <a:latin typeface="Cambria Math"/>
                <a:cs typeface="Cambria Math"/>
              </a:rPr>
              <a:t>−</a:t>
            </a:r>
            <a:r>
              <a:rPr sz="3000" spc="209" baseline="29166" dirty="0">
                <a:latin typeface="Cambria Math"/>
                <a:cs typeface="Cambria Math"/>
              </a:rPr>
              <a:t>1</a:t>
            </a:r>
            <a:r>
              <a:rPr sz="2800" spc="-10" dirty="0"/>
              <a:t>,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5" dirty="0"/>
              <a:t>etc.</a:t>
            </a:r>
            <a:endParaRPr sz="2800">
              <a:latin typeface="Times New Roman"/>
              <a:cs typeface="Times New Roman"/>
            </a:endParaRPr>
          </a:p>
          <a:p>
            <a:pPr marL="462280" indent="-228600">
              <a:lnSpc>
                <a:spcPct val="100000"/>
              </a:lnSpc>
              <a:spcBef>
                <a:spcPts val="1964"/>
              </a:spcBef>
              <a:buFont typeface="Symbol"/>
              <a:buChar char=""/>
              <a:tabLst>
                <a:tab pos="462915" algn="l"/>
              </a:tabLst>
            </a:pPr>
            <a:r>
              <a:rPr spc="-20" dirty="0"/>
              <a:t>Centra</a:t>
            </a:r>
            <a:r>
              <a:rPr spc="-10" dirty="0"/>
              <a:t>l</a:t>
            </a:r>
            <a:r>
              <a:rPr spc="-55" dirty="0">
                <a:latin typeface="Times New Roman"/>
                <a:cs typeface="Times New Roman"/>
              </a:rPr>
              <a:t> </a:t>
            </a:r>
            <a:r>
              <a:rPr spc="-20" dirty="0"/>
              <a:t>max</a:t>
            </a:r>
            <a:r>
              <a:rPr dirty="0"/>
              <a:t>i</a:t>
            </a:r>
            <a:r>
              <a:rPr spc="-20" dirty="0"/>
              <a:t>mum</a:t>
            </a:r>
            <a:r>
              <a:rPr spc="-75" dirty="0">
                <a:latin typeface="Times New Roman"/>
                <a:cs typeface="Times New Roman"/>
              </a:rPr>
              <a:t> </a:t>
            </a:r>
            <a:r>
              <a:rPr spc="-10" dirty="0"/>
              <a:t>o</a:t>
            </a:r>
            <a:r>
              <a:rPr spc="-15" dirty="0"/>
              <a:t>c</a:t>
            </a:r>
            <a:r>
              <a:rPr spc="-10" dirty="0"/>
              <a:t>c</a:t>
            </a:r>
            <a:r>
              <a:rPr spc="-20" dirty="0"/>
              <a:t>ur</a:t>
            </a:r>
            <a:r>
              <a:rPr spc="-15" dirty="0"/>
              <a:t>s</a:t>
            </a:r>
            <a:r>
              <a:rPr spc="-75" dirty="0">
                <a:latin typeface="Times New Roman"/>
                <a:cs typeface="Times New Roman"/>
              </a:rPr>
              <a:t> </a:t>
            </a:r>
            <a:r>
              <a:rPr spc="-10" dirty="0"/>
              <a:t>at</a:t>
            </a:r>
            <a:r>
              <a:rPr spc="-55" dirty="0">
                <a:latin typeface="Times New Roman"/>
                <a:cs typeface="Times New Roman"/>
              </a:rPr>
              <a:t> </a:t>
            </a:r>
            <a:r>
              <a:rPr spc="-30" dirty="0">
                <a:latin typeface="Cambria Math"/>
                <a:cs typeface="Cambria Math"/>
              </a:rPr>
              <a:t>𝜈</a:t>
            </a:r>
            <a:r>
              <a:rPr spc="240" dirty="0">
                <a:latin typeface="Cambria Math"/>
                <a:cs typeface="Cambria Math"/>
              </a:rPr>
              <a:t> </a:t>
            </a:r>
            <a:r>
              <a:rPr spc="-25" dirty="0">
                <a:latin typeface="Cambria Math"/>
                <a:cs typeface="Cambria Math"/>
              </a:rPr>
              <a:t>=</a:t>
            </a:r>
            <a:r>
              <a:rPr spc="160" dirty="0">
                <a:latin typeface="Cambria Math"/>
                <a:cs typeface="Cambria Math"/>
              </a:rPr>
              <a:t> </a:t>
            </a:r>
            <a:r>
              <a:rPr spc="-85" dirty="0">
                <a:latin typeface="Cambria Math"/>
                <a:cs typeface="Cambria Math"/>
              </a:rPr>
              <a:t>𝜈</a:t>
            </a:r>
            <a:r>
              <a:rPr sz="3000" spc="232" baseline="-16666" dirty="0">
                <a:latin typeface="Cambria Math"/>
                <a:cs typeface="Cambria Math"/>
              </a:rPr>
              <a:t>0</a:t>
            </a:r>
            <a:r>
              <a:rPr sz="2800" dirty="0"/>
              <a:t>.</a:t>
            </a:r>
            <a:endParaRPr sz="2800">
              <a:latin typeface="Cambria Math"/>
              <a:cs typeface="Cambria Math"/>
            </a:endParaRPr>
          </a:p>
          <a:p>
            <a:pPr marL="462280" marR="5080" indent="-228600">
              <a:lnSpc>
                <a:spcPct val="127099"/>
              </a:lnSpc>
              <a:spcBef>
                <a:spcPts val="1045"/>
              </a:spcBef>
              <a:buFont typeface="Symbol"/>
              <a:buChar char=""/>
              <a:tabLst>
                <a:tab pos="462915" algn="l"/>
                <a:tab pos="1147445" algn="l"/>
                <a:tab pos="2660015" algn="l"/>
                <a:tab pos="4269105" algn="l"/>
                <a:tab pos="6212840" algn="l"/>
                <a:tab pos="6994525" algn="l"/>
                <a:tab pos="7410450" algn="l"/>
                <a:tab pos="8042275" algn="l"/>
                <a:tab pos="9213850" algn="l"/>
                <a:tab pos="9660255" algn="l"/>
                <a:tab pos="10145395" algn="l"/>
              </a:tabLst>
            </a:pPr>
            <a:r>
              <a:rPr spc="-20" dirty="0"/>
              <a:t>Th</a:t>
            </a:r>
            <a:r>
              <a:rPr spc="-15" dirty="0"/>
              <a:t>e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20" dirty="0"/>
              <a:t>com</a:t>
            </a:r>
            <a:r>
              <a:rPr spc="-10" dirty="0"/>
              <a:t>p</a:t>
            </a:r>
            <a:r>
              <a:rPr dirty="0"/>
              <a:t>l</a:t>
            </a:r>
            <a:r>
              <a:rPr spc="-15" dirty="0"/>
              <a:t>ete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20" dirty="0"/>
              <a:t>fu</a:t>
            </a:r>
            <a:r>
              <a:rPr spc="-25" dirty="0"/>
              <a:t>n</a:t>
            </a:r>
            <a:r>
              <a:rPr spc="-15" dirty="0"/>
              <a:t>ct</a:t>
            </a:r>
            <a:r>
              <a:rPr spc="5" dirty="0"/>
              <a:t>i</a:t>
            </a:r>
            <a:r>
              <a:rPr spc="-20" dirty="0"/>
              <a:t>ona</a:t>
            </a:r>
            <a:r>
              <a:rPr spc="-10" dirty="0"/>
              <a:t>l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-20" dirty="0"/>
              <a:t>dependen</a:t>
            </a:r>
            <a:r>
              <a:rPr spc="-5" dirty="0"/>
              <a:t>c</a:t>
            </a:r>
            <a:r>
              <a:rPr spc="-15" dirty="0"/>
              <a:t>e</a:t>
            </a:r>
            <a:r>
              <a:rPr dirty="0">
                <a:latin typeface="Times New Roman"/>
                <a:cs typeface="Times New Roman"/>
              </a:rPr>
              <a:t>	</a:t>
            </a:r>
            <a:r>
              <a:rPr spc="55" dirty="0">
                <a:latin typeface="Cambria Math"/>
                <a:cs typeface="Cambria Math"/>
              </a:rPr>
              <a:t>𝐼</a:t>
            </a:r>
            <a:r>
              <a:rPr sz="4200" spc="-22" baseline="2976" dirty="0">
                <a:latin typeface="Cambria Math"/>
                <a:cs typeface="Cambria Math"/>
              </a:rPr>
              <a:t>(</a:t>
            </a:r>
            <a:r>
              <a:rPr sz="2800" spc="50" dirty="0">
                <a:latin typeface="Cambria Math"/>
                <a:cs typeface="Cambria Math"/>
              </a:rPr>
              <a:t>𝜈</a:t>
            </a:r>
            <a:r>
              <a:rPr sz="4200" spc="-22" baseline="2976" dirty="0">
                <a:latin typeface="Cambria Math"/>
                <a:cs typeface="Cambria Math"/>
              </a:rPr>
              <a:t>)</a:t>
            </a:r>
            <a:r>
              <a:rPr sz="4200" baseline="2976" dirty="0">
                <a:latin typeface="Cambria Math"/>
                <a:cs typeface="Cambria Math"/>
              </a:rPr>
              <a:t>	</a:t>
            </a:r>
            <a:r>
              <a:rPr sz="2800" dirty="0"/>
              <a:t>i</a:t>
            </a:r>
            <a:r>
              <a:rPr sz="2800" spc="-15" dirty="0"/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/>
              <a:t>the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/>
              <a:t>vici</a:t>
            </a:r>
            <a:r>
              <a:rPr sz="2800" spc="-20" dirty="0"/>
              <a:t>n</a:t>
            </a:r>
            <a:r>
              <a:rPr sz="2800" spc="-10" dirty="0"/>
              <a:t>ity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/>
              <a:t>o</a:t>
            </a:r>
            <a:r>
              <a:rPr sz="2800" spc="-10" dirty="0"/>
              <a:t>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90" dirty="0">
                <a:latin typeface="Cambria Math"/>
                <a:cs typeface="Cambria Math"/>
              </a:rPr>
              <a:t>𝜈</a:t>
            </a:r>
            <a:r>
              <a:rPr sz="3000" spc="60" baseline="-16666" dirty="0">
                <a:latin typeface="Cambria Math"/>
                <a:cs typeface="Cambria Math"/>
              </a:rPr>
              <a:t>0</a:t>
            </a:r>
            <a:r>
              <a:rPr sz="3000" baseline="-16666" dirty="0">
                <a:latin typeface="Cambria Math"/>
                <a:cs typeface="Cambria Math"/>
              </a:rPr>
              <a:t>	</a:t>
            </a:r>
            <a:r>
              <a:rPr sz="2800" dirty="0"/>
              <a:t>i</a:t>
            </a:r>
            <a:r>
              <a:rPr sz="2800" spc="-15" dirty="0"/>
              <a:t>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/>
              <a:t>c</a:t>
            </a:r>
            <a:r>
              <a:rPr sz="2800" spc="-10" dirty="0"/>
              <a:t>a</a:t>
            </a:r>
            <a:r>
              <a:rPr sz="2800" dirty="0"/>
              <a:t>l</a:t>
            </a:r>
            <a:r>
              <a:rPr sz="2800" spc="5" dirty="0"/>
              <a:t>l</a:t>
            </a:r>
            <a:r>
              <a:rPr sz="2800" spc="-15" dirty="0"/>
              <a:t>ed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15" dirty="0"/>
              <a:t>the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/>
              <a:t>l</a:t>
            </a:r>
            <a:r>
              <a:rPr sz="2800" spc="5" dirty="0"/>
              <a:t>i</a:t>
            </a:r>
            <a:r>
              <a:rPr sz="2800" spc="-20" dirty="0"/>
              <a:t>n</a:t>
            </a:r>
            <a:r>
              <a:rPr sz="2800" spc="-15" dirty="0"/>
              <a:t>e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20" dirty="0"/>
              <a:t>prof</a:t>
            </a:r>
            <a:r>
              <a:rPr sz="2800" spc="-10" dirty="0"/>
              <a:t>i</a:t>
            </a:r>
            <a:r>
              <a:rPr sz="2800" dirty="0"/>
              <a:t>l</a:t>
            </a:r>
            <a:r>
              <a:rPr sz="2800" spc="-15" dirty="0"/>
              <a:t>e.</a:t>
            </a:r>
            <a:endParaRPr sz="2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29949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901700" y="6182740"/>
            <a:ext cx="853122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latin typeface="Calibri"/>
                <a:cs typeface="Calibri"/>
              </a:rPr>
              <a:t>Prepar</a:t>
            </a:r>
            <a:r>
              <a:rPr sz="1600" b="1" spc="-5" dirty="0">
                <a:latin typeface="Calibri"/>
                <a:cs typeface="Calibri"/>
              </a:rPr>
              <a:t>e</a:t>
            </a:r>
            <a:r>
              <a:rPr sz="1600" b="1" spc="-10" dirty="0">
                <a:latin typeface="Calibri"/>
                <a:cs typeface="Calibri"/>
              </a:rPr>
              <a:t>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b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Dist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Pr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0" dirty="0">
                <a:latin typeface="Calibri"/>
                <a:cs typeface="Calibri"/>
              </a:rPr>
              <a:t>f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Dr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M.A.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G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nd</a:t>
            </a:r>
            <a:r>
              <a:rPr sz="1600" b="1" spc="-10" dirty="0">
                <a:latin typeface="Calibri"/>
                <a:cs typeface="Calibri"/>
              </a:rPr>
              <a:t>al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fo</a:t>
            </a:r>
            <a:r>
              <a:rPr sz="1600" b="1" spc="-10" dirty="0">
                <a:latin typeface="Calibri"/>
                <a:cs typeface="Calibri"/>
              </a:rPr>
              <a:t>r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Ph</a:t>
            </a:r>
            <a:r>
              <a:rPr sz="1600" b="1" dirty="0">
                <a:latin typeface="Calibri"/>
                <a:cs typeface="Calibri"/>
              </a:rPr>
              <a:t>y</a:t>
            </a:r>
            <a:r>
              <a:rPr sz="1600" b="1" spc="-10" dirty="0">
                <a:latin typeface="Calibri"/>
                <a:cs typeface="Calibri"/>
              </a:rPr>
              <a:t>s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6</a:t>
            </a:r>
            <a:r>
              <a:rPr sz="1600" b="1" spc="-15" dirty="0">
                <a:latin typeface="Calibri"/>
                <a:cs typeface="Calibri"/>
              </a:rPr>
              <a:t>0</a:t>
            </a:r>
            <a:r>
              <a:rPr sz="1600" b="1" spc="-10" dirty="0">
                <a:latin typeface="Calibri"/>
                <a:cs typeface="Calibri"/>
              </a:rPr>
              <a:t>8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Calibri"/>
                <a:cs typeface="Calibri"/>
              </a:rPr>
              <a:t>L</a:t>
            </a:r>
            <a:r>
              <a:rPr sz="1600" b="1" spc="-10" dirty="0">
                <a:latin typeface="Calibri"/>
                <a:cs typeface="Calibri"/>
              </a:rPr>
              <a:t>aser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Spec</a:t>
            </a:r>
            <a:r>
              <a:rPr sz="1600" b="1" spc="-5" dirty="0">
                <a:latin typeface="Calibri"/>
                <a:cs typeface="Calibri"/>
              </a:rPr>
              <a:t>t</a:t>
            </a:r>
            <a:r>
              <a:rPr sz="1600" b="1" spc="-15" dirty="0">
                <a:latin typeface="Calibri"/>
                <a:cs typeface="Calibri"/>
              </a:rPr>
              <a:t>ros</a:t>
            </a:r>
            <a:r>
              <a:rPr sz="1600" b="1" spc="-5" dirty="0">
                <a:latin typeface="Calibri"/>
                <a:cs typeface="Calibri"/>
              </a:rPr>
              <a:t>c</a:t>
            </a:r>
            <a:r>
              <a:rPr sz="1600" b="1" spc="-10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p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c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urs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in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KFUPM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(Te</a:t>
            </a:r>
            <a:r>
              <a:rPr sz="1600" b="1" dirty="0">
                <a:latin typeface="Calibri"/>
                <a:cs typeface="Calibri"/>
              </a:rPr>
              <a:t>r</a:t>
            </a:r>
            <a:r>
              <a:rPr sz="1600" b="1" spc="-15" dirty="0">
                <a:latin typeface="Calibri"/>
                <a:cs typeface="Calibri"/>
              </a:rPr>
              <a:t>m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25</a:t>
            </a:r>
            <a:r>
              <a:rPr sz="1600" b="1" spc="-5" dirty="0">
                <a:latin typeface="Calibri"/>
                <a:cs typeface="Calibri"/>
              </a:rPr>
              <a:t>1)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30300" y="968684"/>
            <a:ext cx="10150475" cy="9467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ct val="126800"/>
              </a:lnSpc>
              <a:buFont typeface="Symbol"/>
              <a:buChar char=""/>
              <a:tabLst>
                <a:tab pos="241935" algn="l"/>
                <a:tab pos="1761489" algn="l"/>
                <a:tab pos="3335020" algn="l"/>
                <a:tab pos="4591685" algn="l"/>
                <a:tab pos="5975985" algn="l"/>
                <a:tab pos="6445250" algn="l"/>
                <a:tab pos="7317740" algn="l"/>
                <a:tab pos="8525510" algn="l"/>
              </a:tabLst>
            </a:pPr>
            <a:r>
              <a:rPr sz="2800" spc="-25" dirty="0">
                <a:latin typeface="Calibri"/>
                <a:cs typeface="Calibri"/>
              </a:rPr>
              <a:t>Comm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ana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yt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cal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mode</a:t>
            </a:r>
            <a:r>
              <a:rPr sz="2800" spc="-15" dirty="0">
                <a:latin typeface="Calibri"/>
                <a:cs typeface="Calibri"/>
              </a:rPr>
              <a:t>ls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(stud</a:t>
            </a:r>
            <a:r>
              <a:rPr sz="2800" spc="-10" dirty="0">
                <a:latin typeface="Calibri"/>
                <a:cs typeface="Calibri"/>
              </a:rPr>
              <a:t>ie</a:t>
            </a:r>
            <a:r>
              <a:rPr sz="2800" spc="-15" dirty="0">
                <a:latin typeface="Calibri"/>
                <a:cs typeface="Calibri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0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ter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des)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Lo</a:t>
            </a:r>
            <a:r>
              <a:rPr sz="2800" spc="-5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entzia</a:t>
            </a:r>
            <a:r>
              <a:rPr sz="2800" spc="-10" dirty="0">
                <a:latin typeface="Calibri"/>
                <a:cs typeface="Calibri"/>
              </a:rPr>
              <a:t>n,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Gaussian,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Calibri"/>
                <a:cs typeface="Calibri"/>
              </a:rPr>
              <a:t>Vo</a:t>
            </a:r>
            <a:r>
              <a:rPr sz="2800" spc="-10" dirty="0">
                <a:latin typeface="Calibri"/>
                <a:cs typeface="Calibri"/>
              </a:rPr>
              <a:t>igt,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etc.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300" y="2186742"/>
            <a:ext cx="789940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Font typeface="Symbol"/>
              <a:buChar char=""/>
              <a:tabLst>
                <a:tab pos="241935" algn="l"/>
              </a:tabLst>
            </a:pPr>
            <a:r>
              <a:rPr sz="2800" spc="-20" dirty="0">
                <a:latin typeface="Calibri"/>
                <a:cs typeface="Calibri"/>
              </a:rPr>
              <a:t>The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40714" y="2211828"/>
            <a:ext cx="914209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203960" algn="l"/>
                <a:tab pos="2652395" algn="l"/>
                <a:tab pos="4053840" algn="l"/>
                <a:tab pos="5952490" algn="l"/>
                <a:tab pos="8089900" algn="l"/>
              </a:tabLst>
            </a:pPr>
            <a:r>
              <a:rPr sz="2800" spc="-20" dirty="0">
                <a:latin typeface="Calibri"/>
                <a:cs typeface="Calibri"/>
              </a:rPr>
              <a:t>prof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encodes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phys</a:t>
            </a:r>
            <a:r>
              <a:rPr sz="2800" spc="-10" dirty="0">
                <a:latin typeface="Calibri"/>
                <a:cs typeface="Calibri"/>
              </a:rPr>
              <a:t>ica</a:t>
            </a:r>
            <a:r>
              <a:rPr sz="2800" dirty="0">
                <a:latin typeface="Calibri"/>
                <a:cs typeface="Calibri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broaden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mec</a:t>
            </a:r>
            <a:r>
              <a:rPr sz="2800" spc="-10" dirty="0">
                <a:latin typeface="Calibri"/>
                <a:cs typeface="Calibri"/>
              </a:rPr>
              <a:t>h</a:t>
            </a:r>
            <a:r>
              <a:rPr sz="2800" spc="-15" dirty="0">
                <a:latin typeface="Calibri"/>
                <a:cs typeface="Calibri"/>
              </a:rPr>
              <a:t>ani</a:t>
            </a:r>
            <a:r>
              <a:rPr sz="2800" spc="-20" dirty="0">
                <a:latin typeface="Calibri"/>
                <a:cs typeface="Calibri"/>
              </a:rPr>
              <a:t>sms</a:t>
            </a:r>
            <a:r>
              <a:rPr sz="2800" spc="-10" dirty="0">
                <a:latin typeface="Calibri"/>
                <a:cs typeface="Calibri"/>
              </a:rPr>
              <a:t>: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15" dirty="0">
                <a:latin typeface="Calibri"/>
                <a:cs typeface="Calibri"/>
              </a:rPr>
              <a:t>tural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59151" y="2754372"/>
            <a:ext cx="9924415" cy="9232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27200"/>
              </a:lnSpc>
              <a:tabLst>
                <a:tab pos="1438275" algn="l"/>
                <a:tab pos="2826385" algn="l"/>
                <a:tab pos="3915410" algn="l"/>
                <a:tab pos="5548630" algn="l"/>
                <a:tab pos="6965315" algn="l"/>
                <a:tab pos="8054340" algn="l"/>
              </a:tabLst>
            </a:pPr>
            <a:r>
              <a:rPr sz="2800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fet</a:t>
            </a:r>
            <a:r>
              <a:rPr sz="2800" spc="-15" dirty="0">
                <a:latin typeface="Calibri"/>
                <a:cs typeface="Calibri"/>
              </a:rPr>
              <a:t>ime,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25" dirty="0">
                <a:latin typeface="Calibri"/>
                <a:cs typeface="Calibri"/>
              </a:rPr>
              <a:t>Dopp</a:t>
            </a:r>
            <a:r>
              <a:rPr sz="2800" spc="-10" dirty="0">
                <a:latin typeface="Calibri"/>
                <a:cs typeface="Calibri"/>
              </a:rPr>
              <a:t>ler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0" dirty="0">
                <a:latin typeface="Calibri"/>
                <a:cs typeface="Calibri"/>
              </a:rPr>
              <a:t>s</a:t>
            </a:r>
            <a:r>
              <a:rPr sz="2800" spc="-20" dirty="0">
                <a:latin typeface="Calibri"/>
                <a:cs typeface="Calibri"/>
              </a:rPr>
              <a:t>h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fts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co</a:t>
            </a:r>
            <a:r>
              <a:rPr sz="2800" dirty="0">
                <a:latin typeface="Calibri"/>
                <a:cs typeface="Calibri"/>
              </a:rPr>
              <a:t>ll</a:t>
            </a:r>
            <a:r>
              <a:rPr sz="2800" spc="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ons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ex</a:t>
            </a:r>
            <a:r>
              <a:rPr sz="2800" spc="-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ernal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Calibri"/>
                <a:cs typeface="Calibri"/>
              </a:rPr>
              <a:t>fie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spc="-20" dirty="0">
                <a:latin typeface="Calibri"/>
                <a:cs typeface="Calibri"/>
              </a:rPr>
              <a:t>ds</a:t>
            </a:r>
            <a:r>
              <a:rPr sz="2800" spc="-10" dirty="0">
                <a:latin typeface="Calibri"/>
                <a:cs typeface="Calibri"/>
              </a:rPr>
              <a:t>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spc="-15" dirty="0">
                <a:latin typeface="Calibri"/>
                <a:cs typeface="Calibri"/>
              </a:rPr>
              <a:t>str</a:t>
            </a:r>
            <a:r>
              <a:rPr sz="2800" spc="-5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mental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15" dirty="0">
                <a:latin typeface="Calibri"/>
                <a:cs typeface="Calibri"/>
              </a:rPr>
              <a:t>reso</a:t>
            </a:r>
            <a:r>
              <a:rPr sz="2800" spc="-20" dirty="0">
                <a:latin typeface="Calibri"/>
                <a:cs typeface="Calibri"/>
              </a:rPr>
              <a:t>lut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o</a:t>
            </a:r>
            <a:r>
              <a:rPr sz="2800" spc="-5" dirty="0">
                <a:latin typeface="Calibri"/>
                <a:cs typeface="Calibri"/>
              </a:rPr>
              <a:t>n</a:t>
            </a:r>
            <a:r>
              <a:rPr sz="280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3382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676275"/>
            <a:ext cx="9318625" cy="5798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700" spc="-5" dirty="0">
                <a:latin typeface="Calibri"/>
                <a:cs typeface="Calibri"/>
              </a:rPr>
              <a:t>[IMAGE</a:t>
            </a:r>
            <a:r>
              <a:rPr sz="700" spc="-2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R</a:t>
            </a:r>
            <a:r>
              <a:rPr sz="700" spc="-10" dirty="0">
                <a:latin typeface="Calibri"/>
                <a:cs typeface="Calibri"/>
              </a:rPr>
              <a:t>E</a:t>
            </a:r>
            <a:r>
              <a:rPr sz="700" spc="-5" dirty="0">
                <a:latin typeface="Calibri"/>
                <a:cs typeface="Calibri"/>
              </a:rPr>
              <a:t>Q</a:t>
            </a:r>
            <a:r>
              <a:rPr sz="700" spc="-10" dirty="0">
                <a:latin typeface="Calibri"/>
                <a:cs typeface="Calibri"/>
              </a:rPr>
              <a:t>U</a:t>
            </a:r>
            <a:r>
              <a:rPr sz="700" spc="-5" dirty="0">
                <a:latin typeface="Calibri"/>
                <a:cs typeface="Calibri"/>
              </a:rPr>
              <a:t>I</a:t>
            </a:r>
            <a:r>
              <a:rPr sz="700" dirty="0">
                <a:latin typeface="Calibri"/>
                <a:cs typeface="Calibri"/>
              </a:rPr>
              <a:t>R</a:t>
            </a:r>
            <a:r>
              <a:rPr sz="700" spc="-10" dirty="0">
                <a:latin typeface="Calibri"/>
                <a:cs typeface="Calibri"/>
              </a:rPr>
              <a:t>E</a:t>
            </a:r>
            <a:r>
              <a:rPr sz="700" spc="-5" dirty="0">
                <a:latin typeface="Calibri"/>
                <a:cs typeface="Calibri"/>
              </a:rPr>
              <a:t>D: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P</a:t>
            </a:r>
            <a:r>
              <a:rPr sz="700" spc="-10" dirty="0">
                <a:latin typeface="Calibri"/>
                <a:cs typeface="Calibri"/>
              </a:rPr>
              <a:t>r</a:t>
            </a:r>
            <a:r>
              <a:rPr sz="700" spc="-5" dirty="0">
                <a:latin typeface="Calibri"/>
                <a:cs typeface="Calibri"/>
              </a:rPr>
              <a:t>o</a:t>
            </a:r>
            <a:r>
              <a:rPr sz="700" spc="-10" dirty="0">
                <a:latin typeface="Calibri"/>
                <a:cs typeface="Calibri"/>
              </a:rPr>
              <a:t>vi</a:t>
            </a:r>
            <a:r>
              <a:rPr sz="700" dirty="0">
                <a:latin typeface="Calibri"/>
                <a:cs typeface="Calibri"/>
              </a:rPr>
              <a:t>d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spc="-20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a</a:t>
            </a:r>
            <a:r>
              <a:rPr sz="700" spc="-20" dirty="0">
                <a:latin typeface="Times New Roman"/>
                <a:cs typeface="Times New Roman"/>
              </a:rPr>
              <a:t> </a:t>
            </a:r>
            <a:r>
              <a:rPr sz="700" spc="-15" dirty="0">
                <a:latin typeface="Calibri"/>
                <a:cs typeface="Calibri"/>
              </a:rPr>
              <a:t>l</a:t>
            </a:r>
            <a:r>
              <a:rPr sz="700" spc="-5" dirty="0">
                <a:latin typeface="Calibri"/>
                <a:cs typeface="Calibri"/>
              </a:rPr>
              <a:t>a</a:t>
            </a:r>
            <a:r>
              <a:rPr sz="700" dirty="0">
                <a:latin typeface="Calibri"/>
                <a:cs typeface="Calibri"/>
              </a:rPr>
              <a:t>b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dirty="0">
                <a:latin typeface="Calibri"/>
                <a:cs typeface="Calibri"/>
              </a:rPr>
              <a:t>l</a:t>
            </a:r>
            <a:r>
              <a:rPr sz="700" spc="-10" dirty="0">
                <a:latin typeface="Calibri"/>
                <a:cs typeface="Calibri"/>
              </a:rPr>
              <a:t>l</a:t>
            </a:r>
            <a:r>
              <a:rPr sz="700" spc="-5" dirty="0">
                <a:latin typeface="Calibri"/>
                <a:cs typeface="Calibri"/>
              </a:rPr>
              <a:t>ed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p</a:t>
            </a:r>
            <a:r>
              <a:rPr sz="700" spc="-10" dirty="0">
                <a:latin typeface="Calibri"/>
                <a:cs typeface="Calibri"/>
              </a:rPr>
              <a:t>l</a:t>
            </a:r>
            <a:r>
              <a:rPr sz="700" spc="-5" dirty="0">
                <a:latin typeface="Calibri"/>
                <a:cs typeface="Calibri"/>
              </a:rPr>
              <a:t>ot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of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15" dirty="0">
                <a:latin typeface="Calibri"/>
                <a:cs typeface="Calibri"/>
              </a:rPr>
              <a:t>i</a:t>
            </a:r>
            <a:r>
              <a:rPr sz="700" dirty="0">
                <a:latin typeface="Calibri"/>
                <a:cs typeface="Calibri"/>
              </a:rPr>
              <a:t>n</a:t>
            </a:r>
            <a:r>
              <a:rPr sz="700" spc="-10" dirty="0">
                <a:latin typeface="Calibri"/>
                <a:cs typeface="Calibri"/>
              </a:rPr>
              <a:t>t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dirty="0">
                <a:latin typeface="Calibri"/>
                <a:cs typeface="Calibri"/>
              </a:rPr>
              <a:t>n</a:t>
            </a:r>
            <a:r>
              <a:rPr sz="700" spc="-5" dirty="0">
                <a:latin typeface="Calibri"/>
                <a:cs typeface="Calibri"/>
              </a:rPr>
              <a:t>s</a:t>
            </a:r>
            <a:r>
              <a:rPr sz="700" spc="-10" dirty="0">
                <a:latin typeface="Calibri"/>
                <a:cs typeface="Calibri"/>
              </a:rPr>
              <a:t>it</a:t>
            </a:r>
            <a:r>
              <a:rPr sz="700" spc="-5" dirty="0">
                <a:latin typeface="Calibri"/>
                <a:cs typeface="Calibri"/>
              </a:rPr>
              <a:t>y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10" dirty="0">
                <a:latin typeface="Calibri"/>
                <a:cs typeface="Calibri"/>
              </a:rPr>
              <a:t>v</a:t>
            </a:r>
            <a:r>
              <a:rPr sz="700" spc="-5" dirty="0">
                <a:latin typeface="Calibri"/>
                <a:cs typeface="Calibri"/>
              </a:rPr>
              <a:t>ers</a:t>
            </a:r>
            <a:r>
              <a:rPr sz="700" dirty="0">
                <a:latin typeface="Calibri"/>
                <a:cs typeface="Calibri"/>
              </a:rPr>
              <a:t>u</a:t>
            </a:r>
            <a:r>
              <a:rPr sz="700" spc="-5" dirty="0">
                <a:latin typeface="Calibri"/>
                <a:cs typeface="Calibri"/>
              </a:rPr>
              <a:t>s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f</a:t>
            </a:r>
            <a:r>
              <a:rPr sz="700" spc="-10" dirty="0">
                <a:latin typeface="Calibri"/>
                <a:cs typeface="Calibri"/>
              </a:rPr>
              <a:t>r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dirty="0">
                <a:latin typeface="Calibri"/>
                <a:cs typeface="Calibri"/>
              </a:rPr>
              <a:t>qu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dirty="0">
                <a:latin typeface="Calibri"/>
                <a:cs typeface="Calibri"/>
              </a:rPr>
              <a:t>nc</a:t>
            </a:r>
            <a:r>
              <a:rPr sz="700" spc="-10" dirty="0">
                <a:latin typeface="Calibri"/>
                <a:cs typeface="Calibri"/>
              </a:rPr>
              <a:t>y</a:t>
            </a:r>
            <a:r>
              <a:rPr sz="700" spc="-5" dirty="0">
                <a:latin typeface="Calibri"/>
                <a:cs typeface="Calibri"/>
              </a:rPr>
              <a:t>.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S</a:t>
            </a:r>
            <a:r>
              <a:rPr sz="700" dirty="0">
                <a:latin typeface="Calibri"/>
                <a:cs typeface="Calibri"/>
              </a:rPr>
              <a:t>h</a:t>
            </a:r>
            <a:r>
              <a:rPr sz="700" spc="-5" dirty="0">
                <a:latin typeface="Calibri"/>
                <a:cs typeface="Calibri"/>
              </a:rPr>
              <a:t>ow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a</a:t>
            </a:r>
            <a:r>
              <a:rPr sz="700" spc="-20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s</a:t>
            </a:r>
            <a:r>
              <a:rPr sz="700" spc="-10" dirty="0">
                <a:latin typeface="Calibri"/>
                <a:cs typeface="Calibri"/>
              </a:rPr>
              <a:t>ymm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dirty="0">
                <a:latin typeface="Calibri"/>
                <a:cs typeface="Calibri"/>
              </a:rPr>
              <a:t>t</a:t>
            </a:r>
            <a:r>
              <a:rPr sz="700" spc="-10" dirty="0">
                <a:latin typeface="Calibri"/>
                <a:cs typeface="Calibri"/>
              </a:rPr>
              <a:t>ri</a:t>
            </a:r>
            <a:r>
              <a:rPr sz="700" spc="-5" dirty="0">
                <a:latin typeface="Calibri"/>
                <a:cs typeface="Calibri"/>
              </a:rPr>
              <a:t>c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peak</a:t>
            </a:r>
            <a:r>
              <a:rPr sz="700" spc="-2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ce</a:t>
            </a:r>
            <a:r>
              <a:rPr sz="700" dirty="0">
                <a:latin typeface="Calibri"/>
                <a:cs typeface="Calibri"/>
              </a:rPr>
              <a:t>n</a:t>
            </a:r>
            <a:r>
              <a:rPr sz="700" spc="-10" dirty="0">
                <a:latin typeface="Calibri"/>
                <a:cs typeface="Calibri"/>
              </a:rPr>
              <a:t>tr</a:t>
            </a:r>
            <a:r>
              <a:rPr sz="700" spc="-5" dirty="0">
                <a:latin typeface="Calibri"/>
                <a:cs typeface="Calibri"/>
              </a:rPr>
              <a:t>ed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0" dirty="0">
                <a:latin typeface="Calibri"/>
                <a:cs typeface="Calibri"/>
              </a:rPr>
              <a:t>a</a:t>
            </a:r>
            <a:r>
              <a:rPr sz="700" spc="-5" dirty="0">
                <a:latin typeface="Calibri"/>
                <a:cs typeface="Calibri"/>
              </a:rPr>
              <a:t>t</a:t>
            </a:r>
            <a:r>
              <a:rPr sz="700" spc="30" dirty="0">
                <a:latin typeface="Times New Roman"/>
                <a:cs typeface="Times New Roman"/>
              </a:rPr>
              <a:t> </a:t>
            </a:r>
            <a:r>
              <a:rPr sz="100" spc="-10" dirty="0">
                <a:latin typeface="Cambria Math"/>
                <a:cs typeface="Cambria Math"/>
              </a:rPr>
              <a:t>𝜈</a:t>
            </a:r>
            <a:r>
              <a:rPr sz="100" dirty="0">
                <a:latin typeface="Cambria Math"/>
                <a:cs typeface="Cambria Math"/>
              </a:rPr>
              <a:t>0</a:t>
            </a:r>
            <a:r>
              <a:rPr sz="100" spc="-5" dirty="0">
                <a:latin typeface="Cambria Math"/>
                <a:cs typeface="Cambria Math"/>
              </a:rPr>
              <a:t> </a:t>
            </a:r>
            <a:r>
              <a:rPr sz="700" spc="-5" dirty="0">
                <a:latin typeface="Calibri"/>
                <a:cs typeface="Calibri"/>
              </a:rPr>
              <a:t>,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20" dirty="0">
                <a:latin typeface="Calibri"/>
                <a:cs typeface="Calibri"/>
              </a:rPr>
              <a:t>m</a:t>
            </a:r>
            <a:r>
              <a:rPr sz="700" spc="-5" dirty="0">
                <a:latin typeface="Calibri"/>
                <a:cs typeface="Calibri"/>
              </a:rPr>
              <a:t>a</a:t>
            </a:r>
            <a:r>
              <a:rPr sz="700" spc="-10" dirty="0">
                <a:latin typeface="Calibri"/>
                <a:cs typeface="Calibri"/>
              </a:rPr>
              <a:t>r</a:t>
            </a:r>
            <a:r>
              <a:rPr sz="700" spc="-5" dirty="0">
                <a:latin typeface="Calibri"/>
                <a:cs typeface="Calibri"/>
              </a:rPr>
              <a:t>k</a:t>
            </a:r>
            <a:r>
              <a:rPr sz="700" spc="-2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I</a:t>
            </a:r>
            <a:r>
              <a:rPr sz="700" spc="5" dirty="0">
                <a:latin typeface="Calibri"/>
                <a:cs typeface="Calibri"/>
              </a:rPr>
              <a:t>(</a:t>
            </a:r>
            <a:r>
              <a:rPr sz="100" spc="-10" dirty="0">
                <a:latin typeface="Cambria Math"/>
                <a:cs typeface="Cambria Math"/>
              </a:rPr>
              <a:t>𝜈</a:t>
            </a:r>
            <a:r>
              <a:rPr sz="100" dirty="0">
                <a:latin typeface="Cambria Math"/>
                <a:cs typeface="Cambria Math"/>
              </a:rPr>
              <a:t>0</a:t>
            </a:r>
            <a:r>
              <a:rPr sz="100" spc="-5" dirty="0">
                <a:latin typeface="Cambria Math"/>
                <a:cs typeface="Cambria Math"/>
              </a:rPr>
              <a:t> </a:t>
            </a:r>
            <a:r>
              <a:rPr sz="700" spc="-5" dirty="0">
                <a:latin typeface="Calibri"/>
                <a:cs typeface="Calibri"/>
              </a:rPr>
              <a:t>),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ha</a:t>
            </a:r>
            <a:r>
              <a:rPr sz="700" spc="-10" dirty="0">
                <a:latin typeface="Calibri"/>
                <a:cs typeface="Calibri"/>
              </a:rPr>
              <a:t>l</a:t>
            </a:r>
            <a:r>
              <a:rPr sz="700" dirty="0">
                <a:latin typeface="Calibri"/>
                <a:cs typeface="Calibri"/>
              </a:rPr>
              <a:t>f</a:t>
            </a:r>
            <a:r>
              <a:rPr sz="700" spc="-5" dirty="0">
                <a:latin typeface="Calibri"/>
                <a:cs typeface="Calibri"/>
              </a:rPr>
              <a:t>-</a:t>
            </a:r>
            <a:r>
              <a:rPr sz="700" spc="-15" dirty="0">
                <a:latin typeface="Calibri"/>
                <a:cs typeface="Calibri"/>
              </a:rPr>
              <a:t>m</a:t>
            </a:r>
            <a:r>
              <a:rPr sz="700" spc="-5" dirty="0">
                <a:latin typeface="Calibri"/>
                <a:cs typeface="Calibri"/>
              </a:rPr>
              <a:t>ax</a:t>
            </a:r>
            <a:r>
              <a:rPr sz="700" spc="-15" dirty="0">
                <a:latin typeface="Calibri"/>
                <a:cs typeface="Calibri"/>
              </a:rPr>
              <a:t>im</a:t>
            </a:r>
            <a:r>
              <a:rPr sz="700" dirty="0">
                <a:latin typeface="Calibri"/>
                <a:cs typeface="Calibri"/>
              </a:rPr>
              <a:t>u</a:t>
            </a:r>
            <a:r>
              <a:rPr sz="700" spc="-10" dirty="0">
                <a:latin typeface="Calibri"/>
                <a:cs typeface="Calibri"/>
              </a:rPr>
              <a:t>m</a:t>
            </a:r>
            <a:r>
              <a:rPr sz="700" spc="-25" dirty="0">
                <a:latin typeface="Times New Roman"/>
                <a:cs typeface="Times New Roman"/>
              </a:rPr>
              <a:t> </a:t>
            </a:r>
            <a:r>
              <a:rPr sz="700" spc="-15" dirty="0">
                <a:latin typeface="Calibri"/>
                <a:cs typeface="Calibri"/>
              </a:rPr>
              <a:t>l</a:t>
            </a:r>
            <a:r>
              <a:rPr sz="700" spc="0" dirty="0">
                <a:latin typeface="Calibri"/>
                <a:cs typeface="Calibri"/>
              </a:rPr>
              <a:t>e</a:t>
            </a:r>
            <a:r>
              <a:rPr sz="700" spc="-10" dirty="0">
                <a:latin typeface="Calibri"/>
                <a:cs typeface="Calibri"/>
              </a:rPr>
              <a:t>v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spc="-10" dirty="0">
                <a:latin typeface="Calibri"/>
                <a:cs typeface="Calibri"/>
              </a:rPr>
              <a:t>l</a:t>
            </a:r>
            <a:r>
              <a:rPr sz="700" spc="-5" dirty="0">
                <a:latin typeface="Calibri"/>
                <a:cs typeface="Calibri"/>
              </a:rPr>
              <a:t>,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a</a:t>
            </a:r>
            <a:r>
              <a:rPr sz="700" dirty="0">
                <a:latin typeface="Calibri"/>
                <a:cs typeface="Calibri"/>
              </a:rPr>
              <a:t>n</a:t>
            </a:r>
            <a:r>
              <a:rPr sz="700" spc="-5" dirty="0">
                <a:latin typeface="Calibri"/>
                <a:cs typeface="Calibri"/>
              </a:rPr>
              <a:t>d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bo</a:t>
            </a:r>
            <a:r>
              <a:rPr sz="700" spc="-10" dirty="0">
                <a:latin typeface="Calibri"/>
                <a:cs typeface="Calibri"/>
              </a:rPr>
              <a:t>t</a:t>
            </a:r>
            <a:r>
              <a:rPr sz="700" spc="-5" dirty="0">
                <a:latin typeface="Calibri"/>
                <a:cs typeface="Calibri"/>
              </a:rPr>
              <a:t>h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f</a:t>
            </a:r>
            <a:r>
              <a:rPr sz="700" spc="-10" dirty="0">
                <a:latin typeface="Calibri"/>
                <a:cs typeface="Calibri"/>
              </a:rPr>
              <a:t>r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dirty="0">
                <a:latin typeface="Calibri"/>
                <a:cs typeface="Calibri"/>
              </a:rPr>
              <a:t>qu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dirty="0">
                <a:latin typeface="Calibri"/>
                <a:cs typeface="Calibri"/>
              </a:rPr>
              <a:t>nc</a:t>
            </a:r>
            <a:r>
              <a:rPr sz="700" spc="-10" dirty="0">
                <a:latin typeface="Calibri"/>
                <a:cs typeface="Calibri"/>
              </a:rPr>
              <a:t>i</a:t>
            </a:r>
            <a:r>
              <a:rPr sz="700" spc="-5" dirty="0">
                <a:latin typeface="Calibri"/>
                <a:cs typeface="Calibri"/>
              </a:rPr>
              <a:t>es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100" spc="-10" dirty="0">
                <a:latin typeface="Cambria Math"/>
                <a:cs typeface="Cambria Math"/>
              </a:rPr>
              <a:t>𝜈</a:t>
            </a:r>
            <a:r>
              <a:rPr sz="100" dirty="0">
                <a:latin typeface="Cambria Math"/>
                <a:cs typeface="Cambria Math"/>
              </a:rPr>
              <a:t>1              </a:t>
            </a:r>
            <a:r>
              <a:rPr sz="100" spc="-5" dirty="0">
                <a:latin typeface="Cambria Math"/>
                <a:cs typeface="Cambria Math"/>
              </a:rPr>
              <a:t> </a:t>
            </a:r>
            <a:r>
              <a:rPr sz="700" spc="-5" dirty="0">
                <a:latin typeface="Calibri"/>
                <a:cs typeface="Calibri"/>
              </a:rPr>
              <a:t>a</a:t>
            </a:r>
            <a:r>
              <a:rPr sz="700" dirty="0">
                <a:latin typeface="Calibri"/>
                <a:cs typeface="Calibri"/>
              </a:rPr>
              <a:t>n</a:t>
            </a:r>
            <a:r>
              <a:rPr sz="700" spc="-5" dirty="0">
                <a:latin typeface="Calibri"/>
                <a:cs typeface="Calibri"/>
              </a:rPr>
              <a:t>d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100" spc="-10" dirty="0">
                <a:latin typeface="Cambria Math"/>
                <a:cs typeface="Cambria Math"/>
              </a:rPr>
              <a:t>𝜈</a:t>
            </a:r>
            <a:r>
              <a:rPr sz="100" dirty="0">
                <a:latin typeface="Cambria Math"/>
                <a:cs typeface="Cambria Math"/>
              </a:rPr>
              <a:t>2</a:t>
            </a:r>
            <a:r>
              <a:rPr sz="100" spc="-5" dirty="0">
                <a:latin typeface="Cambria Math"/>
                <a:cs typeface="Cambria Math"/>
              </a:rPr>
              <a:t> </a:t>
            </a:r>
            <a:r>
              <a:rPr sz="700" spc="-5" dirty="0">
                <a:latin typeface="Calibri"/>
                <a:cs typeface="Calibri"/>
              </a:rPr>
              <a:t>.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Axes: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dirty="0">
                <a:latin typeface="Calibri"/>
                <a:cs typeface="Calibri"/>
              </a:rPr>
              <a:t>h</a:t>
            </a:r>
            <a:r>
              <a:rPr sz="700" spc="-5" dirty="0">
                <a:latin typeface="Calibri"/>
                <a:cs typeface="Calibri"/>
              </a:rPr>
              <a:t>o</a:t>
            </a:r>
            <a:r>
              <a:rPr sz="700" spc="-10" dirty="0">
                <a:latin typeface="Calibri"/>
                <a:cs typeface="Calibri"/>
              </a:rPr>
              <a:t>ri</a:t>
            </a:r>
            <a:r>
              <a:rPr sz="700" spc="-5" dirty="0">
                <a:latin typeface="Calibri"/>
                <a:cs typeface="Calibri"/>
              </a:rPr>
              <a:t>z</a:t>
            </a:r>
            <a:r>
              <a:rPr sz="700" dirty="0">
                <a:latin typeface="Calibri"/>
                <a:cs typeface="Calibri"/>
              </a:rPr>
              <a:t>on</a:t>
            </a:r>
            <a:r>
              <a:rPr sz="700" spc="-10" dirty="0">
                <a:latin typeface="Calibri"/>
                <a:cs typeface="Calibri"/>
              </a:rPr>
              <a:t>t</a:t>
            </a:r>
            <a:r>
              <a:rPr sz="700" spc="-5" dirty="0">
                <a:latin typeface="Calibri"/>
                <a:cs typeface="Calibri"/>
              </a:rPr>
              <a:t>al—f</a:t>
            </a:r>
            <a:r>
              <a:rPr sz="700" spc="-10" dirty="0">
                <a:latin typeface="Calibri"/>
                <a:cs typeface="Calibri"/>
              </a:rPr>
              <a:t>r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dirty="0">
                <a:latin typeface="Calibri"/>
                <a:cs typeface="Calibri"/>
              </a:rPr>
              <a:t>qu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dirty="0">
                <a:latin typeface="Calibri"/>
                <a:cs typeface="Calibri"/>
              </a:rPr>
              <a:t>nc</a:t>
            </a:r>
            <a:r>
              <a:rPr sz="700" spc="-5" dirty="0">
                <a:latin typeface="Calibri"/>
                <a:cs typeface="Calibri"/>
              </a:rPr>
              <a:t>y</a:t>
            </a:r>
            <a:r>
              <a:rPr sz="700" spc="-2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(Hz),</a:t>
            </a:r>
            <a:r>
              <a:rPr sz="700" spc="-15" dirty="0">
                <a:latin typeface="Times New Roman"/>
                <a:cs typeface="Times New Roman"/>
              </a:rPr>
              <a:t> </a:t>
            </a:r>
            <a:r>
              <a:rPr sz="700" spc="-10" dirty="0">
                <a:latin typeface="Calibri"/>
                <a:cs typeface="Calibri"/>
              </a:rPr>
              <a:t>v</a:t>
            </a:r>
            <a:r>
              <a:rPr sz="700" spc="-5" dirty="0">
                <a:latin typeface="Calibri"/>
                <a:cs typeface="Calibri"/>
              </a:rPr>
              <a:t>er</a:t>
            </a:r>
            <a:r>
              <a:rPr sz="700" spc="-15" dirty="0">
                <a:latin typeface="Calibri"/>
                <a:cs typeface="Calibri"/>
              </a:rPr>
              <a:t>t</a:t>
            </a:r>
            <a:r>
              <a:rPr sz="700" spc="-10" dirty="0">
                <a:latin typeface="Calibri"/>
                <a:cs typeface="Calibri"/>
              </a:rPr>
              <a:t>i</a:t>
            </a:r>
            <a:r>
              <a:rPr sz="700" dirty="0">
                <a:latin typeface="Calibri"/>
                <a:cs typeface="Calibri"/>
              </a:rPr>
              <a:t>c</a:t>
            </a:r>
            <a:r>
              <a:rPr sz="700" spc="-5" dirty="0">
                <a:latin typeface="Calibri"/>
                <a:cs typeface="Calibri"/>
              </a:rPr>
              <a:t>a</a:t>
            </a:r>
            <a:r>
              <a:rPr sz="700" dirty="0">
                <a:latin typeface="Calibri"/>
                <a:cs typeface="Calibri"/>
              </a:rPr>
              <a:t>l</a:t>
            </a:r>
            <a:r>
              <a:rPr sz="700" spc="-5" dirty="0">
                <a:latin typeface="Calibri"/>
                <a:cs typeface="Calibri"/>
              </a:rPr>
              <a:t>—</a:t>
            </a:r>
            <a:r>
              <a:rPr sz="700" spc="-10" dirty="0">
                <a:latin typeface="Calibri"/>
                <a:cs typeface="Calibri"/>
              </a:rPr>
              <a:t>i</a:t>
            </a:r>
            <a:r>
              <a:rPr sz="700" dirty="0">
                <a:latin typeface="Calibri"/>
                <a:cs typeface="Calibri"/>
              </a:rPr>
              <a:t>n</a:t>
            </a:r>
            <a:r>
              <a:rPr sz="700" spc="-10" dirty="0">
                <a:latin typeface="Calibri"/>
                <a:cs typeface="Calibri"/>
              </a:rPr>
              <a:t>t</a:t>
            </a:r>
            <a:r>
              <a:rPr sz="700" spc="-5" dirty="0">
                <a:latin typeface="Calibri"/>
                <a:cs typeface="Calibri"/>
              </a:rPr>
              <a:t>e</a:t>
            </a:r>
            <a:r>
              <a:rPr sz="700" dirty="0">
                <a:latin typeface="Calibri"/>
                <a:cs typeface="Calibri"/>
              </a:rPr>
              <a:t>n</a:t>
            </a:r>
            <a:r>
              <a:rPr sz="700" spc="-5" dirty="0">
                <a:latin typeface="Calibri"/>
                <a:cs typeface="Calibri"/>
              </a:rPr>
              <a:t>s</a:t>
            </a:r>
            <a:r>
              <a:rPr sz="700" spc="-10" dirty="0">
                <a:latin typeface="Calibri"/>
                <a:cs typeface="Calibri"/>
              </a:rPr>
              <a:t>it</a:t>
            </a:r>
            <a:r>
              <a:rPr sz="700" spc="-5" dirty="0">
                <a:latin typeface="Calibri"/>
                <a:cs typeface="Calibri"/>
              </a:rPr>
              <a:t>y</a:t>
            </a:r>
            <a:r>
              <a:rPr sz="700" spc="-10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(a</a:t>
            </a:r>
            <a:r>
              <a:rPr sz="700" spc="-10" dirty="0">
                <a:latin typeface="Calibri"/>
                <a:cs typeface="Calibri"/>
              </a:rPr>
              <a:t>r</a:t>
            </a:r>
            <a:r>
              <a:rPr sz="700" dirty="0">
                <a:latin typeface="Calibri"/>
                <a:cs typeface="Calibri"/>
              </a:rPr>
              <a:t>b</a:t>
            </a:r>
            <a:r>
              <a:rPr sz="700" spc="-10" dirty="0">
                <a:latin typeface="Calibri"/>
                <a:cs typeface="Calibri"/>
              </a:rPr>
              <a:t>itr</a:t>
            </a:r>
            <a:r>
              <a:rPr sz="700" spc="0" dirty="0">
                <a:latin typeface="Calibri"/>
                <a:cs typeface="Calibri"/>
              </a:rPr>
              <a:t>a</a:t>
            </a:r>
            <a:r>
              <a:rPr sz="700" spc="-10" dirty="0">
                <a:latin typeface="Calibri"/>
                <a:cs typeface="Calibri"/>
              </a:rPr>
              <a:t>r</a:t>
            </a:r>
            <a:r>
              <a:rPr sz="700" spc="-5" dirty="0">
                <a:latin typeface="Calibri"/>
                <a:cs typeface="Calibri"/>
              </a:rPr>
              <a:t>y</a:t>
            </a:r>
            <a:r>
              <a:rPr sz="700" spc="-25" dirty="0">
                <a:latin typeface="Times New Roman"/>
                <a:cs typeface="Times New Roman"/>
              </a:rPr>
              <a:t> </a:t>
            </a:r>
            <a:r>
              <a:rPr sz="700" spc="-5" dirty="0">
                <a:latin typeface="Calibri"/>
                <a:cs typeface="Calibri"/>
              </a:rPr>
              <a:t>u</a:t>
            </a:r>
            <a:r>
              <a:rPr sz="700" dirty="0">
                <a:latin typeface="Calibri"/>
                <a:cs typeface="Calibri"/>
              </a:rPr>
              <a:t>ni</a:t>
            </a:r>
            <a:r>
              <a:rPr sz="700" spc="-10" dirty="0">
                <a:latin typeface="Calibri"/>
                <a:cs typeface="Calibri"/>
              </a:rPr>
              <a:t>t</a:t>
            </a:r>
            <a:r>
              <a:rPr sz="700" spc="-5" dirty="0">
                <a:latin typeface="Calibri"/>
                <a:cs typeface="Calibri"/>
              </a:rPr>
              <a:t>s)</a:t>
            </a:r>
            <a:r>
              <a:rPr sz="700" spc="5" dirty="0">
                <a:latin typeface="Calibri"/>
                <a:cs typeface="Calibri"/>
              </a:rPr>
              <a:t>.</a:t>
            </a:r>
            <a:r>
              <a:rPr sz="700" spc="-5" dirty="0">
                <a:latin typeface="Calibri"/>
                <a:cs typeface="Calibri"/>
              </a:rPr>
              <a:t>]</a:t>
            </a:r>
            <a:endParaRPr sz="7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7"/>
              </a:spcBef>
            </a:pPr>
            <a:endParaRPr sz="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1600" b="1" spc="-15" dirty="0">
                <a:latin typeface="Calibri"/>
                <a:cs typeface="Calibri"/>
              </a:rPr>
              <a:t>Prepar</a:t>
            </a:r>
            <a:r>
              <a:rPr sz="1600" b="1" spc="-5" dirty="0">
                <a:latin typeface="Calibri"/>
                <a:cs typeface="Calibri"/>
              </a:rPr>
              <a:t>e</a:t>
            </a:r>
            <a:r>
              <a:rPr sz="1600" b="1" spc="-10" dirty="0">
                <a:latin typeface="Calibri"/>
                <a:cs typeface="Calibri"/>
              </a:rPr>
              <a:t>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b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Dist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Pr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0" dirty="0">
                <a:latin typeface="Calibri"/>
                <a:cs typeface="Calibri"/>
              </a:rPr>
              <a:t>f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Dr</a:t>
            </a:r>
            <a:r>
              <a:rPr sz="1600" b="1" spc="-5" dirty="0">
                <a:latin typeface="Calibri"/>
                <a:cs typeface="Calibri"/>
              </a:rPr>
              <a:t>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M.A.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G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nd</a:t>
            </a:r>
            <a:r>
              <a:rPr sz="1600" b="1" spc="-10" dirty="0">
                <a:latin typeface="Calibri"/>
                <a:cs typeface="Calibri"/>
              </a:rPr>
              <a:t>al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fo</a:t>
            </a:r>
            <a:r>
              <a:rPr sz="1600" b="1" spc="-10" dirty="0">
                <a:latin typeface="Calibri"/>
                <a:cs typeface="Calibri"/>
              </a:rPr>
              <a:t>r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Ph</a:t>
            </a:r>
            <a:r>
              <a:rPr sz="1600" b="1" dirty="0">
                <a:latin typeface="Calibri"/>
                <a:cs typeface="Calibri"/>
              </a:rPr>
              <a:t>y</a:t>
            </a:r>
            <a:r>
              <a:rPr sz="1600" b="1" spc="-10" dirty="0">
                <a:latin typeface="Calibri"/>
                <a:cs typeface="Calibri"/>
              </a:rPr>
              <a:t>s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6</a:t>
            </a:r>
            <a:r>
              <a:rPr sz="1600" b="1" spc="-15" dirty="0">
                <a:latin typeface="Calibri"/>
                <a:cs typeface="Calibri"/>
              </a:rPr>
              <a:t>0</a:t>
            </a:r>
            <a:r>
              <a:rPr sz="1600" b="1" spc="-10" dirty="0">
                <a:latin typeface="Calibri"/>
                <a:cs typeface="Calibri"/>
              </a:rPr>
              <a:t>8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Calibri"/>
                <a:cs typeface="Calibri"/>
              </a:rPr>
              <a:t>L</a:t>
            </a:r>
            <a:r>
              <a:rPr sz="1600" b="1" spc="-10" dirty="0">
                <a:latin typeface="Calibri"/>
                <a:cs typeface="Calibri"/>
              </a:rPr>
              <a:t>aser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Spec</a:t>
            </a:r>
            <a:r>
              <a:rPr sz="1600" b="1" spc="-5" dirty="0">
                <a:latin typeface="Calibri"/>
                <a:cs typeface="Calibri"/>
              </a:rPr>
              <a:t>t</a:t>
            </a:r>
            <a:r>
              <a:rPr sz="1600" b="1" spc="-15" dirty="0">
                <a:latin typeface="Calibri"/>
                <a:cs typeface="Calibri"/>
              </a:rPr>
              <a:t>ros</a:t>
            </a:r>
            <a:r>
              <a:rPr sz="1600" b="1" spc="-5" dirty="0">
                <a:latin typeface="Calibri"/>
                <a:cs typeface="Calibri"/>
              </a:rPr>
              <a:t>c</a:t>
            </a:r>
            <a:r>
              <a:rPr sz="1600" b="1" spc="-10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p</a:t>
            </a:r>
            <a:r>
              <a:rPr sz="1600" b="1" spc="-10" dirty="0">
                <a:latin typeface="Calibri"/>
                <a:cs typeface="Calibri"/>
              </a:rPr>
              <a:t>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c</a:t>
            </a:r>
            <a:r>
              <a:rPr sz="1600" b="1" spc="-5" dirty="0">
                <a:latin typeface="Calibri"/>
                <a:cs typeface="Calibri"/>
              </a:rPr>
              <a:t>o</a:t>
            </a:r>
            <a:r>
              <a:rPr sz="1600" b="1" spc="-15" dirty="0">
                <a:latin typeface="Calibri"/>
                <a:cs typeface="Calibri"/>
              </a:rPr>
              <a:t>urs</a:t>
            </a:r>
            <a:r>
              <a:rPr sz="1600" b="1" spc="-10" dirty="0">
                <a:latin typeface="Calibri"/>
                <a:cs typeface="Calibri"/>
              </a:rPr>
              <a:t>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in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KFUPM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(Te</a:t>
            </a:r>
            <a:r>
              <a:rPr sz="1600" b="1" dirty="0">
                <a:latin typeface="Calibri"/>
                <a:cs typeface="Calibri"/>
              </a:rPr>
              <a:t>r</a:t>
            </a:r>
            <a:r>
              <a:rPr sz="1600" b="1" spc="-15" dirty="0">
                <a:latin typeface="Calibri"/>
                <a:cs typeface="Calibri"/>
              </a:rPr>
              <a:t>m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25</a:t>
            </a:r>
            <a:r>
              <a:rPr sz="1600" b="1" spc="-5" dirty="0">
                <a:latin typeface="Calibri"/>
                <a:cs typeface="Calibri"/>
              </a:rPr>
              <a:t>1)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16305" y="676275"/>
            <a:ext cx="9316608" cy="57988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99579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5086</TotalTime>
  <Words>1869</Words>
  <Application>Microsoft Office PowerPoint</Application>
  <PresentationFormat>Widescreen</PresentationFormat>
  <Paragraphs>238</Paragraphs>
  <Slides>31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Cambria Math</vt:lpstr>
      <vt:lpstr>Symbol</vt:lpstr>
      <vt:lpstr>Times New Roman</vt:lpstr>
      <vt:lpstr>Office Theme</vt:lpstr>
      <vt:lpstr>PowerPoint Presentation</vt:lpstr>
      <vt:lpstr>Slide 1: Spectral Lines—Why They Are Never Infinitely</vt:lpstr>
      <vt:lpstr>PowerPoint Presentation</vt:lpstr>
      <vt:lpstr>Slide 2: Energy Levels &amp; the Central (Resonance) Freq.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Slide 4: Full Width at Half Maximum (FWHM) — Formal</vt:lpstr>
      <vt:lpstr>PowerPoint Presentation</vt:lpstr>
      <vt:lpstr>Slide 5: Converting FWHM Between Frequency, Angular</vt:lpstr>
      <vt:lpstr>2. Frequency ↔ Wavelength</vt:lpstr>
      <vt:lpstr>PowerPoint Presentation</vt:lpstr>
      <vt:lpstr>Slide 6: Unit-Independent Relative Halfwidths</vt:lpstr>
      <vt:lpstr>PowerPoint Presentation</vt:lpstr>
      <vt:lpstr>Slide 7: Kernel and Wings—Anatomy of a Spectral Line</vt:lpstr>
      <vt:lpstr>PowerPoint Presentation</vt:lpstr>
      <vt:lpstr>PowerPoint Presentation</vt:lpstr>
      <vt:lpstr>PowerPoint Presentation</vt:lpstr>
      <vt:lpstr>Slide 8: Overview of Broadening Mechanisms (Context for</vt:lpstr>
      <vt:lpstr>PowerPoint Presentation</vt:lpstr>
      <vt:lpstr>Slide 9: Typical Orders of Magnitude—Why Widths</vt:lpstr>
      <vt:lpstr>PowerPoint Presentation</vt:lpstr>
      <vt:lpstr>Slide 10: Why Spectroscopists Prefer Angular Frequency 𝝎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Online2PDF.com</dc:creator>
  <cp:lastModifiedBy>Muhammad Ashraf Gondal</cp:lastModifiedBy>
  <cp:revision>27</cp:revision>
  <dcterms:created xsi:type="dcterms:W3CDTF">2025-05-29T18:40:02Z</dcterms:created>
  <dcterms:modified xsi:type="dcterms:W3CDTF">2025-09-08T17:49:41Z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2025-05-29T00:00:00Z</vt:filetime>
  </property>
  <property fmtid="{D5CDD505-2E9C-101B-9397-08002B2CF9AE}" pid="3" name="LastSaved">
    <vt:filetime>2025-05-29T00:00:00Z</vt:filetime>
  </property>
</Properties>
</file>