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19" r:id="rId2"/>
    <p:sldId id="420"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50" r:id="rId32"/>
    <p:sldId id="451" r:id="rId33"/>
    <p:sldId id="449" r:id="rId34"/>
    <p:sldId id="452" r:id="rId35"/>
    <p:sldId id="453" r:id="rId36"/>
    <p:sldId id="454" r:id="rId37"/>
    <p:sldId id="455" r:id="rId38"/>
    <p:sldId id="456" r:id="rId39"/>
    <p:sldId id="457" r:id="rId40"/>
    <p:sldId id="458" r:id="rId41"/>
    <p:sldId id="459" r:id="rId42"/>
    <p:sldId id="460" r:id="rId43"/>
    <p:sldId id="461" r:id="rId44"/>
    <p:sldId id="462" r:id="rId45"/>
    <p:sldId id="463" r:id="rId46"/>
    <p:sldId id="464" r:id="rId47"/>
    <p:sldId id="465" r:id="rId48"/>
    <p:sldId id="466" r:id="rId49"/>
    <p:sldId id="467" r:id="rId50"/>
    <p:sldId id="468" r:id="rId51"/>
    <p:sldId id="469" r:id="rId52"/>
    <p:sldId id="470" r:id="rId53"/>
    <p:sldId id="471" r:id="rId54"/>
    <p:sldId id="472" r:id="rId55"/>
    <p:sldId id="473" r:id="rId56"/>
    <p:sldId id="316" r:id="rId57"/>
    <p:sldId id="317" r:id="rId58"/>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09928-0CB0-4AC4-A1A1-BE2FCCF90E54}" v="1" dt="2025-08-18T13:07:29.7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46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AE570E8E-F9E3-478F-A17D-6907CE13334E}"/>
    <pc:docChg chg="undo custSel modSld">
      <pc:chgData name="Muhammad Ashraf Gondal" userId="774cbc70-5d26-454a-b932-9f3b504957aa" providerId="ADAL" clId="{AE570E8E-F9E3-478F-A17D-6907CE13334E}" dt="2025-06-17T18:59:46.661" v="523" actId="20577"/>
      <pc:docMkLst>
        <pc:docMk/>
      </pc:docMkLst>
      <pc:sldChg chg="modNotes">
        <pc:chgData name="Muhammad Ashraf Gondal" userId="774cbc70-5d26-454a-b932-9f3b504957aa" providerId="ADAL" clId="{AE570E8E-F9E3-478F-A17D-6907CE13334E}" dt="2025-06-15T22:30:38.327" v="23" actId="27636"/>
        <pc:sldMkLst>
          <pc:docMk/>
          <pc:sldMk cId="0" sldId="419"/>
        </pc:sldMkLst>
      </pc:sldChg>
      <pc:sldChg chg="modSp mod modNotes">
        <pc:chgData name="Muhammad Ashraf Gondal" userId="774cbc70-5d26-454a-b932-9f3b504957aa" providerId="ADAL" clId="{AE570E8E-F9E3-478F-A17D-6907CE13334E}" dt="2025-06-17T17:52:41.792" v="136" actId="20577"/>
        <pc:sldMkLst>
          <pc:docMk/>
          <pc:sldMk cId="0" sldId="420"/>
        </pc:sldMkLst>
      </pc:sldChg>
      <pc:sldChg chg="addSp delSp modSp mod modNotes">
        <pc:chgData name="Muhammad Ashraf Gondal" userId="774cbc70-5d26-454a-b932-9f3b504957aa" providerId="ADAL" clId="{AE570E8E-F9E3-478F-A17D-6907CE13334E}" dt="2025-06-17T17:58:55.774" v="236" actId="20577"/>
        <pc:sldMkLst>
          <pc:docMk/>
          <pc:sldMk cId="0" sldId="421"/>
        </pc:sldMkLst>
      </pc:sldChg>
      <pc:sldChg chg="addSp modSp mod modNotes">
        <pc:chgData name="Muhammad Ashraf Gondal" userId="774cbc70-5d26-454a-b932-9f3b504957aa" providerId="ADAL" clId="{AE570E8E-F9E3-478F-A17D-6907CE13334E}" dt="2025-06-17T18:00:54.347" v="240" actId="14100"/>
        <pc:sldMkLst>
          <pc:docMk/>
          <pc:sldMk cId="0" sldId="422"/>
        </pc:sldMkLst>
      </pc:sldChg>
      <pc:sldChg chg="modNotes">
        <pc:chgData name="Muhammad Ashraf Gondal" userId="774cbc70-5d26-454a-b932-9f3b504957aa" providerId="ADAL" clId="{AE570E8E-F9E3-478F-A17D-6907CE13334E}" dt="2025-06-15T22:30:38.358" v="27" actId="27636"/>
        <pc:sldMkLst>
          <pc:docMk/>
          <pc:sldMk cId="0" sldId="423"/>
        </pc:sldMkLst>
      </pc:sldChg>
      <pc:sldChg chg="modSp mod modNotes">
        <pc:chgData name="Muhammad Ashraf Gondal" userId="774cbc70-5d26-454a-b932-9f3b504957aa" providerId="ADAL" clId="{AE570E8E-F9E3-478F-A17D-6907CE13334E}" dt="2025-06-15T22:30:49.702" v="80" actId="20577"/>
        <pc:sldMkLst>
          <pc:docMk/>
          <pc:sldMk cId="0" sldId="424"/>
        </pc:sldMkLst>
      </pc:sldChg>
      <pc:sldChg chg="addSp modSp mod modNotes">
        <pc:chgData name="Muhammad Ashraf Gondal" userId="774cbc70-5d26-454a-b932-9f3b504957aa" providerId="ADAL" clId="{AE570E8E-F9E3-478F-A17D-6907CE13334E}" dt="2025-06-17T18:05:16.298" v="254" actId="1076"/>
        <pc:sldMkLst>
          <pc:docMk/>
          <pc:sldMk cId="0" sldId="425"/>
        </pc:sldMkLst>
      </pc:sldChg>
      <pc:sldChg chg="modNotes">
        <pc:chgData name="Muhammad Ashraf Gondal" userId="774cbc70-5d26-454a-b932-9f3b504957aa" providerId="ADAL" clId="{AE570E8E-F9E3-478F-A17D-6907CE13334E}" dt="2025-06-15T22:30:38.374" v="30" actId="27636"/>
        <pc:sldMkLst>
          <pc:docMk/>
          <pc:sldMk cId="0" sldId="426"/>
        </pc:sldMkLst>
      </pc:sldChg>
      <pc:sldChg chg="modNotes">
        <pc:chgData name="Muhammad Ashraf Gondal" userId="774cbc70-5d26-454a-b932-9f3b504957aa" providerId="ADAL" clId="{AE570E8E-F9E3-478F-A17D-6907CE13334E}" dt="2025-06-15T22:30:38.389" v="31" actId="27636"/>
        <pc:sldMkLst>
          <pc:docMk/>
          <pc:sldMk cId="0" sldId="427"/>
        </pc:sldMkLst>
      </pc:sldChg>
      <pc:sldChg chg="modNotes">
        <pc:chgData name="Muhammad Ashraf Gondal" userId="774cbc70-5d26-454a-b932-9f3b504957aa" providerId="ADAL" clId="{AE570E8E-F9E3-478F-A17D-6907CE13334E}" dt="2025-06-15T22:30:38.389" v="32" actId="27636"/>
        <pc:sldMkLst>
          <pc:docMk/>
          <pc:sldMk cId="0" sldId="428"/>
        </pc:sldMkLst>
      </pc:sldChg>
      <pc:sldChg chg="modNotes">
        <pc:chgData name="Muhammad Ashraf Gondal" userId="774cbc70-5d26-454a-b932-9f3b504957aa" providerId="ADAL" clId="{AE570E8E-F9E3-478F-A17D-6907CE13334E}" dt="2025-06-15T22:30:38.389" v="33" actId="27636"/>
        <pc:sldMkLst>
          <pc:docMk/>
          <pc:sldMk cId="0" sldId="429"/>
        </pc:sldMkLst>
      </pc:sldChg>
      <pc:sldChg chg="modSp mod modNotes">
        <pc:chgData name="Muhammad Ashraf Gondal" userId="774cbc70-5d26-454a-b932-9f3b504957aa" providerId="ADAL" clId="{AE570E8E-F9E3-478F-A17D-6907CE13334E}" dt="2025-06-17T18:07:23.617" v="287" actId="20577"/>
        <pc:sldMkLst>
          <pc:docMk/>
          <pc:sldMk cId="0" sldId="430"/>
        </pc:sldMkLst>
      </pc:sldChg>
      <pc:sldChg chg="addSp modSp mod modNotes">
        <pc:chgData name="Muhammad Ashraf Gondal" userId="774cbc70-5d26-454a-b932-9f3b504957aa" providerId="ADAL" clId="{AE570E8E-F9E3-478F-A17D-6907CE13334E}" dt="2025-06-17T18:10:36.824" v="294" actId="14100"/>
        <pc:sldMkLst>
          <pc:docMk/>
          <pc:sldMk cId="0" sldId="431"/>
        </pc:sldMkLst>
      </pc:sldChg>
      <pc:sldChg chg="modNotes">
        <pc:chgData name="Muhammad Ashraf Gondal" userId="774cbc70-5d26-454a-b932-9f3b504957aa" providerId="ADAL" clId="{AE570E8E-F9E3-478F-A17D-6907CE13334E}" dt="2025-06-15T22:30:38.405" v="36" actId="27636"/>
        <pc:sldMkLst>
          <pc:docMk/>
          <pc:sldMk cId="0" sldId="432"/>
        </pc:sldMkLst>
      </pc:sldChg>
      <pc:sldChg chg="addSp modSp mod modNotes">
        <pc:chgData name="Muhammad Ashraf Gondal" userId="774cbc70-5d26-454a-b932-9f3b504957aa" providerId="ADAL" clId="{AE570E8E-F9E3-478F-A17D-6907CE13334E}" dt="2025-06-17T18:17:15.593" v="325" actId="20577"/>
        <pc:sldMkLst>
          <pc:docMk/>
          <pc:sldMk cId="0" sldId="433"/>
        </pc:sldMkLst>
      </pc:sldChg>
      <pc:sldChg chg="modNotes">
        <pc:chgData name="Muhammad Ashraf Gondal" userId="774cbc70-5d26-454a-b932-9f3b504957aa" providerId="ADAL" clId="{AE570E8E-F9E3-478F-A17D-6907CE13334E}" dt="2025-06-15T22:30:38.420" v="38" actId="27636"/>
        <pc:sldMkLst>
          <pc:docMk/>
          <pc:sldMk cId="0" sldId="434"/>
        </pc:sldMkLst>
      </pc:sldChg>
      <pc:sldChg chg="modSp mod modNotes">
        <pc:chgData name="Muhammad Ashraf Gondal" userId="774cbc70-5d26-454a-b932-9f3b504957aa" providerId="ADAL" clId="{AE570E8E-F9E3-478F-A17D-6907CE13334E}" dt="2025-06-17T18:25:05.173" v="360" actId="20577"/>
        <pc:sldMkLst>
          <pc:docMk/>
          <pc:sldMk cId="0" sldId="435"/>
        </pc:sldMkLst>
      </pc:sldChg>
      <pc:sldChg chg="modSp mod modNotes">
        <pc:chgData name="Muhammad Ashraf Gondal" userId="774cbc70-5d26-454a-b932-9f3b504957aa" providerId="ADAL" clId="{AE570E8E-F9E3-478F-A17D-6907CE13334E}" dt="2025-06-17T18:26:29.257" v="402" actId="20577"/>
        <pc:sldMkLst>
          <pc:docMk/>
          <pc:sldMk cId="0" sldId="436"/>
        </pc:sldMkLst>
      </pc:sldChg>
      <pc:sldChg chg="modNotes">
        <pc:chgData name="Muhammad Ashraf Gondal" userId="774cbc70-5d26-454a-b932-9f3b504957aa" providerId="ADAL" clId="{AE570E8E-F9E3-478F-A17D-6907CE13334E}" dt="2025-06-15T22:30:38.443" v="41" actId="27636"/>
        <pc:sldMkLst>
          <pc:docMk/>
          <pc:sldMk cId="0" sldId="437"/>
        </pc:sldMkLst>
      </pc:sldChg>
      <pc:sldChg chg="modNotes">
        <pc:chgData name="Muhammad Ashraf Gondal" userId="774cbc70-5d26-454a-b932-9f3b504957aa" providerId="ADAL" clId="{AE570E8E-F9E3-478F-A17D-6907CE13334E}" dt="2025-06-15T22:30:38.443" v="42" actId="27636"/>
        <pc:sldMkLst>
          <pc:docMk/>
          <pc:sldMk cId="0" sldId="438"/>
        </pc:sldMkLst>
      </pc:sldChg>
      <pc:sldChg chg="modSp mod modNotes">
        <pc:chgData name="Muhammad Ashraf Gondal" userId="774cbc70-5d26-454a-b932-9f3b504957aa" providerId="ADAL" clId="{AE570E8E-F9E3-478F-A17D-6907CE13334E}" dt="2025-06-17T18:44:43.011" v="406" actId="20577"/>
        <pc:sldMkLst>
          <pc:docMk/>
          <pc:sldMk cId="0" sldId="439"/>
        </pc:sldMkLst>
      </pc:sldChg>
      <pc:sldChg chg="modNotes">
        <pc:chgData name="Muhammad Ashraf Gondal" userId="774cbc70-5d26-454a-b932-9f3b504957aa" providerId="ADAL" clId="{AE570E8E-F9E3-478F-A17D-6907CE13334E}" dt="2025-06-15T22:30:38.458" v="44" actId="27636"/>
        <pc:sldMkLst>
          <pc:docMk/>
          <pc:sldMk cId="0" sldId="440"/>
        </pc:sldMkLst>
      </pc:sldChg>
      <pc:sldChg chg="modNotes">
        <pc:chgData name="Muhammad Ashraf Gondal" userId="774cbc70-5d26-454a-b932-9f3b504957aa" providerId="ADAL" clId="{AE570E8E-F9E3-478F-A17D-6907CE13334E}" dt="2025-06-15T22:30:38.458" v="45" actId="27636"/>
        <pc:sldMkLst>
          <pc:docMk/>
          <pc:sldMk cId="0" sldId="441"/>
        </pc:sldMkLst>
      </pc:sldChg>
      <pc:sldChg chg="modSp mod modNotes">
        <pc:chgData name="Muhammad Ashraf Gondal" userId="774cbc70-5d26-454a-b932-9f3b504957aa" providerId="ADAL" clId="{AE570E8E-F9E3-478F-A17D-6907CE13334E}" dt="2025-06-17T18:57:03.116" v="501" actId="20577"/>
        <pc:sldMkLst>
          <pc:docMk/>
          <pc:sldMk cId="0" sldId="442"/>
        </pc:sldMkLst>
      </pc:sldChg>
      <pc:sldChg chg="addSp delSp modSp mod modNotes">
        <pc:chgData name="Muhammad Ashraf Gondal" userId="774cbc70-5d26-454a-b932-9f3b504957aa" providerId="ADAL" clId="{AE570E8E-F9E3-478F-A17D-6907CE13334E}" dt="2025-06-17T18:54:01.030" v="485" actId="1076"/>
        <pc:sldMkLst>
          <pc:docMk/>
          <pc:sldMk cId="0" sldId="443"/>
        </pc:sldMkLst>
      </pc:sldChg>
      <pc:sldChg chg="modNotes">
        <pc:chgData name="Muhammad Ashraf Gondal" userId="774cbc70-5d26-454a-b932-9f3b504957aa" providerId="ADAL" clId="{AE570E8E-F9E3-478F-A17D-6907CE13334E}" dt="2025-06-15T22:30:38.489" v="48" actId="27636"/>
        <pc:sldMkLst>
          <pc:docMk/>
          <pc:sldMk cId="0" sldId="444"/>
        </pc:sldMkLst>
      </pc:sldChg>
      <pc:sldChg chg="modSp mod modNotes">
        <pc:chgData name="Muhammad Ashraf Gondal" userId="774cbc70-5d26-454a-b932-9f3b504957aa" providerId="ADAL" clId="{AE570E8E-F9E3-478F-A17D-6907CE13334E}" dt="2025-06-17T18:59:46.661" v="523" actId="20577"/>
        <pc:sldMkLst>
          <pc:docMk/>
          <pc:sldMk cId="0" sldId="445"/>
        </pc:sldMkLst>
      </pc:sldChg>
      <pc:sldChg chg="addSp modSp mod modNotes">
        <pc:chgData name="Muhammad Ashraf Gondal" userId="774cbc70-5d26-454a-b932-9f3b504957aa" providerId="ADAL" clId="{AE570E8E-F9E3-478F-A17D-6907CE13334E}" dt="2025-06-15T22:52:07.745" v="91" actId="164"/>
        <pc:sldMkLst>
          <pc:docMk/>
          <pc:sldMk cId="0" sldId="446"/>
        </pc:sldMkLst>
      </pc:sldChg>
      <pc:sldChg chg="modNotes">
        <pc:chgData name="Muhammad Ashraf Gondal" userId="774cbc70-5d26-454a-b932-9f3b504957aa" providerId="ADAL" clId="{AE570E8E-F9E3-478F-A17D-6907CE13334E}" dt="2025-06-15T22:30:38.505" v="51" actId="27636"/>
        <pc:sldMkLst>
          <pc:docMk/>
          <pc:sldMk cId="0" sldId="447"/>
        </pc:sldMkLst>
      </pc:sldChg>
      <pc:sldChg chg="modNotes">
        <pc:chgData name="Muhammad Ashraf Gondal" userId="774cbc70-5d26-454a-b932-9f3b504957aa" providerId="ADAL" clId="{AE570E8E-F9E3-478F-A17D-6907CE13334E}" dt="2025-06-15T22:30:38.505" v="52" actId="27636"/>
        <pc:sldMkLst>
          <pc:docMk/>
          <pc:sldMk cId="0" sldId="448"/>
        </pc:sldMkLst>
      </pc:sldChg>
      <pc:sldChg chg="modNotes">
        <pc:chgData name="Muhammad Ashraf Gondal" userId="774cbc70-5d26-454a-b932-9f3b504957aa" providerId="ADAL" clId="{AE570E8E-F9E3-478F-A17D-6907CE13334E}" dt="2025-06-15T22:30:38.505" v="53" actId="27636"/>
        <pc:sldMkLst>
          <pc:docMk/>
          <pc:sldMk cId="0" sldId="449"/>
        </pc:sldMkLst>
      </pc:sldChg>
      <pc:sldChg chg="addSp modSp mod modNotes">
        <pc:chgData name="Muhammad Ashraf Gondal" userId="774cbc70-5d26-454a-b932-9f3b504957aa" providerId="ADAL" clId="{AE570E8E-F9E3-478F-A17D-6907CE13334E}" dt="2025-06-15T22:53:01.476" v="95" actId="164"/>
        <pc:sldMkLst>
          <pc:docMk/>
          <pc:sldMk cId="0" sldId="450"/>
        </pc:sldMkLst>
      </pc:sldChg>
      <pc:sldChg chg="modNotes">
        <pc:chgData name="Muhammad Ashraf Gondal" userId="774cbc70-5d26-454a-b932-9f3b504957aa" providerId="ADAL" clId="{AE570E8E-F9E3-478F-A17D-6907CE13334E}" dt="2025-06-15T22:30:38.521" v="55" actId="27636"/>
        <pc:sldMkLst>
          <pc:docMk/>
          <pc:sldMk cId="0" sldId="451"/>
        </pc:sldMkLst>
      </pc:sldChg>
      <pc:sldChg chg="modNotes">
        <pc:chgData name="Muhammad Ashraf Gondal" userId="774cbc70-5d26-454a-b932-9f3b504957aa" providerId="ADAL" clId="{AE570E8E-F9E3-478F-A17D-6907CE13334E}" dt="2025-06-15T22:30:38.536" v="56" actId="27636"/>
        <pc:sldMkLst>
          <pc:docMk/>
          <pc:sldMk cId="0" sldId="452"/>
        </pc:sldMkLst>
      </pc:sldChg>
      <pc:sldChg chg="modNotes">
        <pc:chgData name="Muhammad Ashraf Gondal" userId="774cbc70-5d26-454a-b932-9f3b504957aa" providerId="ADAL" clId="{AE570E8E-F9E3-478F-A17D-6907CE13334E}" dt="2025-06-15T22:30:38.543" v="57" actId="27636"/>
        <pc:sldMkLst>
          <pc:docMk/>
          <pc:sldMk cId="0" sldId="453"/>
        </pc:sldMkLst>
      </pc:sldChg>
      <pc:sldChg chg="modNotes">
        <pc:chgData name="Muhammad Ashraf Gondal" userId="774cbc70-5d26-454a-b932-9f3b504957aa" providerId="ADAL" clId="{AE570E8E-F9E3-478F-A17D-6907CE13334E}" dt="2025-06-15T22:30:38.543" v="58" actId="27636"/>
        <pc:sldMkLst>
          <pc:docMk/>
          <pc:sldMk cId="0" sldId="454"/>
        </pc:sldMkLst>
      </pc:sldChg>
      <pc:sldChg chg="modNotes">
        <pc:chgData name="Muhammad Ashraf Gondal" userId="774cbc70-5d26-454a-b932-9f3b504957aa" providerId="ADAL" clId="{AE570E8E-F9E3-478F-A17D-6907CE13334E}" dt="2025-06-15T22:30:38.543" v="59" actId="27636"/>
        <pc:sldMkLst>
          <pc:docMk/>
          <pc:sldMk cId="0" sldId="455"/>
        </pc:sldMkLst>
      </pc:sldChg>
      <pc:sldChg chg="modNotes">
        <pc:chgData name="Muhammad Ashraf Gondal" userId="774cbc70-5d26-454a-b932-9f3b504957aa" providerId="ADAL" clId="{AE570E8E-F9E3-478F-A17D-6907CE13334E}" dt="2025-06-15T22:30:38.558" v="60" actId="27636"/>
        <pc:sldMkLst>
          <pc:docMk/>
          <pc:sldMk cId="0" sldId="456"/>
        </pc:sldMkLst>
      </pc:sldChg>
      <pc:sldChg chg="modNotes">
        <pc:chgData name="Muhammad Ashraf Gondal" userId="774cbc70-5d26-454a-b932-9f3b504957aa" providerId="ADAL" clId="{AE570E8E-F9E3-478F-A17D-6907CE13334E}" dt="2025-06-15T22:30:38.558" v="61" actId="27636"/>
        <pc:sldMkLst>
          <pc:docMk/>
          <pc:sldMk cId="0" sldId="457"/>
        </pc:sldMkLst>
      </pc:sldChg>
      <pc:sldChg chg="modNotes">
        <pc:chgData name="Muhammad Ashraf Gondal" userId="774cbc70-5d26-454a-b932-9f3b504957aa" providerId="ADAL" clId="{AE570E8E-F9E3-478F-A17D-6907CE13334E}" dt="2025-06-15T22:30:38.574" v="62" actId="27636"/>
        <pc:sldMkLst>
          <pc:docMk/>
          <pc:sldMk cId="0" sldId="458"/>
        </pc:sldMkLst>
      </pc:sldChg>
      <pc:sldChg chg="modNotes">
        <pc:chgData name="Muhammad Ashraf Gondal" userId="774cbc70-5d26-454a-b932-9f3b504957aa" providerId="ADAL" clId="{AE570E8E-F9E3-478F-A17D-6907CE13334E}" dt="2025-06-15T22:30:38.574" v="63" actId="27636"/>
        <pc:sldMkLst>
          <pc:docMk/>
          <pc:sldMk cId="0" sldId="459"/>
        </pc:sldMkLst>
      </pc:sldChg>
      <pc:sldChg chg="modNotes">
        <pc:chgData name="Muhammad Ashraf Gondal" userId="774cbc70-5d26-454a-b932-9f3b504957aa" providerId="ADAL" clId="{AE570E8E-F9E3-478F-A17D-6907CE13334E}" dt="2025-06-15T22:30:38.574" v="64" actId="27636"/>
        <pc:sldMkLst>
          <pc:docMk/>
          <pc:sldMk cId="0" sldId="460"/>
        </pc:sldMkLst>
      </pc:sldChg>
      <pc:sldChg chg="modNotes">
        <pc:chgData name="Muhammad Ashraf Gondal" userId="774cbc70-5d26-454a-b932-9f3b504957aa" providerId="ADAL" clId="{AE570E8E-F9E3-478F-A17D-6907CE13334E}" dt="2025-06-15T22:30:38.590" v="65" actId="27636"/>
        <pc:sldMkLst>
          <pc:docMk/>
          <pc:sldMk cId="0" sldId="461"/>
        </pc:sldMkLst>
      </pc:sldChg>
      <pc:sldChg chg="modNotes">
        <pc:chgData name="Muhammad Ashraf Gondal" userId="774cbc70-5d26-454a-b932-9f3b504957aa" providerId="ADAL" clId="{AE570E8E-F9E3-478F-A17D-6907CE13334E}" dt="2025-06-15T22:30:38.605" v="66" actId="27636"/>
        <pc:sldMkLst>
          <pc:docMk/>
          <pc:sldMk cId="0" sldId="462"/>
        </pc:sldMkLst>
      </pc:sldChg>
      <pc:sldChg chg="modNotes">
        <pc:chgData name="Muhammad Ashraf Gondal" userId="774cbc70-5d26-454a-b932-9f3b504957aa" providerId="ADAL" clId="{AE570E8E-F9E3-478F-A17D-6907CE13334E}" dt="2025-06-15T22:30:38.605" v="67" actId="27636"/>
        <pc:sldMkLst>
          <pc:docMk/>
          <pc:sldMk cId="0" sldId="463"/>
        </pc:sldMkLst>
      </pc:sldChg>
      <pc:sldChg chg="addSp modSp mod modNotes">
        <pc:chgData name="Muhammad Ashraf Gondal" userId="774cbc70-5d26-454a-b932-9f3b504957aa" providerId="ADAL" clId="{AE570E8E-F9E3-478F-A17D-6907CE13334E}" dt="2025-06-15T22:54:43.725" v="103" actId="164"/>
        <pc:sldMkLst>
          <pc:docMk/>
          <pc:sldMk cId="0" sldId="464"/>
        </pc:sldMkLst>
      </pc:sldChg>
      <pc:sldChg chg="modNotes">
        <pc:chgData name="Muhammad Ashraf Gondal" userId="774cbc70-5d26-454a-b932-9f3b504957aa" providerId="ADAL" clId="{AE570E8E-F9E3-478F-A17D-6907CE13334E}" dt="2025-06-15T22:30:38.621" v="69" actId="27636"/>
        <pc:sldMkLst>
          <pc:docMk/>
          <pc:sldMk cId="0" sldId="465"/>
        </pc:sldMkLst>
      </pc:sldChg>
      <pc:sldChg chg="modNotes">
        <pc:chgData name="Muhammad Ashraf Gondal" userId="774cbc70-5d26-454a-b932-9f3b504957aa" providerId="ADAL" clId="{AE570E8E-F9E3-478F-A17D-6907CE13334E}" dt="2025-06-15T22:30:38.621" v="70" actId="27636"/>
        <pc:sldMkLst>
          <pc:docMk/>
          <pc:sldMk cId="0" sldId="466"/>
        </pc:sldMkLst>
      </pc:sldChg>
      <pc:sldChg chg="modNotes">
        <pc:chgData name="Muhammad Ashraf Gondal" userId="774cbc70-5d26-454a-b932-9f3b504957aa" providerId="ADAL" clId="{AE570E8E-F9E3-478F-A17D-6907CE13334E}" dt="2025-06-15T22:30:38.637" v="71" actId="27636"/>
        <pc:sldMkLst>
          <pc:docMk/>
          <pc:sldMk cId="0" sldId="467"/>
        </pc:sldMkLst>
      </pc:sldChg>
      <pc:sldChg chg="modNotes">
        <pc:chgData name="Muhammad Ashraf Gondal" userId="774cbc70-5d26-454a-b932-9f3b504957aa" providerId="ADAL" clId="{AE570E8E-F9E3-478F-A17D-6907CE13334E}" dt="2025-06-15T22:30:38.643" v="72" actId="27636"/>
        <pc:sldMkLst>
          <pc:docMk/>
          <pc:sldMk cId="0" sldId="468"/>
        </pc:sldMkLst>
      </pc:sldChg>
      <pc:sldChg chg="modNotes">
        <pc:chgData name="Muhammad Ashraf Gondal" userId="774cbc70-5d26-454a-b932-9f3b504957aa" providerId="ADAL" clId="{AE570E8E-F9E3-478F-A17D-6907CE13334E}" dt="2025-06-15T22:30:38.643" v="73" actId="27636"/>
        <pc:sldMkLst>
          <pc:docMk/>
          <pc:sldMk cId="0" sldId="469"/>
        </pc:sldMkLst>
      </pc:sldChg>
      <pc:sldChg chg="modNotes">
        <pc:chgData name="Muhammad Ashraf Gondal" userId="774cbc70-5d26-454a-b932-9f3b504957aa" providerId="ADAL" clId="{AE570E8E-F9E3-478F-A17D-6907CE13334E}" dt="2025-06-15T22:30:38.659" v="74" actId="27636"/>
        <pc:sldMkLst>
          <pc:docMk/>
          <pc:sldMk cId="0" sldId="470"/>
        </pc:sldMkLst>
      </pc:sldChg>
      <pc:sldChg chg="modNotes">
        <pc:chgData name="Muhammad Ashraf Gondal" userId="774cbc70-5d26-454a-b932-9f3b504957aa" providerId="ADAL" clId="{AE570E8E-F9E3-478F-A17D-6907CE13334E}" dt="2025-06-15T22:30:38.666" v="75" actId="27636"/>
        <pc:sldMkLst>
          <pc:docMk/>
          <pc:sldMk cId="0" sldId="471"/>
        </pc:sldMkLst>
      </pc:sldChg>
      <pc:sldChg chg="modNotes">
        <pc:chgData name="Muhammad Ashraf Gondal" userId="774cbc70-5d26-454a-b932-9f3b504957aa" providerId="ADAL" clId="{AE570E8E-F9E3-478F-A17D-6907CE13334E}" dt="2025-06-15T22:30:38.672" v="76" actId="27636"/>
        <pc:sldMkLst>
          <pc:docMk/>
          <pc:sldMk cId="0" sldId="472"/>
        </pc:sldMkLst>
      </pc:sldChg>
      <pc:sldChg chg="modNotes">
        <pc:chgData name="Muhammad Ashraf Gondal" userId="774cbc70-5d26-454a-b932-9f3b504957aa" providerId="ADAL" clId="{AE570E8E-F9E3-478F-A17D-6907CE13334E}" dt="2025-06-15T22:30:38.678" v="77" actId="27636"/>
        <pc:sldMkLst>
          <pc:docMk/>
          <pc:sldMk cId="0" sldId="473"/>
        </pc:sldMkLst>
      </pc:sldChg>
    </pc:docChg>
  </pc:docChgLst>
  <pc:docChgLst>
    <pc:chgData name="Muhammad Ashraf Gondal" userId="774cbc70-5d26-454a-b932-9f3b504957aa" providerId="ADAL" clId="{0293CCEF-2CFC-4B4F-8E39-66894F557B4A}"/>
    <pc:docChg chg="undo custSel modSld sldOrd">
      <pc:chgData name="Muhammad Ashraf Gondal" userId="774cbc70-5d26-454a-b932-9f3b504957aa" providerId="ADAL" clId="{0293CCEF-2CFC-4B4F-8E39-66894F557B4A}" dt="2025-07-08T18:43:05.856" v="258" actId="14100"/>
      <pc:docMkLst>
        <pc:docMk/>
      </pc:docMkLst>
      <pc:sldChg chg="modSp mod">
        <pc:chgData name="Muhammad Ashraf Gondal" userId="774cbc70-5d26-454a-b932-9f3b504957aa" providerId="ADAL" clId="{0293CCEF-2CFC-4B4F-8E39-66894F557B4A}" dt="2025-07-08T17:47:30.593" v="17" actId="20577"/>
        <pc:sldMkLst>
          <pc:docMk/>
          <pc:sldMk cId="0" sldId="442"/>
        </pc:sldMkLst>
      </pc:sldChg>
      <pc:sldChg chg="addSp modSp mod">
        <pc:chgData name="Muhammad Ashraf Gondal" userId="774cbc70-5d26-454a-b932-9f3b504957aa" providerId="ADAL" clId="{0293CCEF-2CFC-4B4F-8E39-66894F557B4A}" dt="2025-07-08T18:38:42.297" v="229" actId="20577"/>
        <pc:sldMkLst>
          <pc:docMk/>
          <pc:sldMk cId="0" sldId="445"/>
        </pc:sldMkLst>
      </pc:sldChg>
      <pc:sldChg chg="addSp modSp mod">
        <pc:chgData name="Muhammad Ashraf Gondal" userId="774cbc70-5d26-454a-b932-9f3b504957aa" providerId="ADAL" clId="{0293CCEF-2CFC-4B4F-8E39-66894F557B4A}" dt="2025-07-08T18:43:05.856" v="258" actId="14100"/>
        <pc:sldMkLst>
          <pc:docMk/>
          <pc:sldMk cId="0" sldId="447"/>
        </pc:sldMkLst>
      </pc:sldChg>
      <pc:sldChg chg="ord">
        <pc:chgData name="Muhammad Ashraf Gondal" userId="774cbc70-5d26-454a-b932-9f3b504957aa" providerId="ADAL" clId="{0293CCEF-2CFC-4B4F-8E39-66894F557B4A}" dt="2025-07-08T17:32:58.624" v="10"/>
        <pc:sldMkLst>
          <pc:docMk/>
          <pc:sldMk cId="0" sldId="449"/>
        </pc:sldMkLst>
      </pc:sldChg>
      <pc:sldChg chg="addSp delSp modSp mod">
        <pc:chgData name="Muhammad Ashraf Gondal" userId="774cbc70-5d26-454a-b932-9f3b504957aa" providerId="ADAL" clId="{0293CCEF-2CFC-4B4F-8E39-66894F557B4A}" dt="2025-07-08T18:30:20.046" v="213" actId="20577"/>
        <pc:sldMkLst>
          <pc:docMk/>
          <pc:sldMk cId="0" sldId="450"/>
        </pc:sldMkLst>
      </pc:sldChg>
      <pc:sldChg chg="addSp modSp mod">
        <pc:chgData name="Muhammad Ashraf Gondal" userId="774cbc70-5d26-454a-b932-9f3b504957aa" providerId="ADAL" clId="{0293CCEF-2CFC-4B4F-8E39-66894F557B4A}" dt="2025-07-08T18:26:28.203" v="189" actId="207"/>
        <pc:sldMkLst>
          <pc:docMk/>
          <pc:sldMk cId="0" sldId="451"/>
        </pc:sldMkLst>
      </pc:sldChg>
    </pc:docChg>
  </pc:docChgLst>
  <pc:docChgLst>
    <pc:chgData name="Muhammad Ashraf Gondal" userId="774cbc70-5d26-454a-b932-9f3b504957aa" providerId="ADAL" clId="{F6309928-0CB0-4AC4-A1A1-BE2FCCF90E54}"/>
    <pc:docChg chg="addSld modSld">
      <pc:chgData name="Muhammad Ashraf Gondal" userId="774cbc70-5d26-454a-b932-9f3b504957aa" providerId="ADAL" clId="{F6309928-0CB0-4AC4-A1A1-BE2FCCF90E54}" dt="2025-08-18T13:07:29.781" v="0"/>
      <pc:docMkLst>
        <pc:docMk/>
      </pc:docMkLst>
      <pc:sldChg chg="add">
        <pc:chgData name="Muhammad Ashraf Gondal" userId="774cbc70-5d26-454a-b932-9f3b504957aa" providerId="ADAL" clId="{F6309928-0CB0-4AC4-A1A1-BE2FCCF90E54}" dt="2025-08-18T13:07:29.781" v="0"/>
        <pc:sldMkLst>
          <pc:docMk/>
          <pc:sldMk cId="3712945111" sldId="316"/>
        </pc:sldMkLst>
      </pc:sldChg>
      <pc:sldChg chg="add">
        <pc:chgData name="Muhammad Ashraf Gondal" userId="774cbc70-5d26-454a-b932-9f3b504957aa" providerId="ADAL" clId="{F6309928-0CB0-4AC4-A1A1-BE2FCCF90E54}" dt="2025-08-18T13:07:29.781" v="0"/>
        <pc:sldMkLst>
          <pc:docMk/>
          <pc:sldMk cId="2347989302"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7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6084" y="973799"/>
            <a:ext cx="10339830" cy="509905"/>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908687" y="1661409"/>
            <a:ext cx="10374624" cy="3751579"/>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a:xfrm>
            <a:off x="901700" y="6182740"/>
            <a:ext cx="8531225" cy="228600"/>
          </a:xfrm>
          <a:prstGeom prst="rect">
            <a:avLst/>
          </a:prstGeom>
        </p:spPr>
        <p:txBody>
          <a:bodyPr wrap="square" lIns="0" tIns="0" rIns="0" bIns="0">
            <a:spAutoFit/>
          </a:bodyPr>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5105" y="2091568"/>
            <a:ext cx="9160510" cy="71755"/>
          </a:xfrm>
          <a:custGeom>
            <a:avLst/>
            <a:gdLst/>
            <a:ahLst/>
            <a:cxnLst/>
            <a:rect l="l" t="t" r="r" b="b"/>
            <a:pathLst>
              <a:path w="9160510" h="71755">
                <a:moveTo>
                  <a:pt x="0" y="71627"/>
                </a:moveTo>
                <a:lnTo>
                  <a:pt x="9160123" y="71627"/>
                </a:lnTo>
                <a:lnTo>
                  <a:pt x="9160123" y="0"/>
                </a:lnTo>
                <a:lnTo>
                  <a:pt x="0" y="0"/>
                </a:lnTo>
                <a:lnTo>
                  <a:pt x="0" y="71627"/>
                </a:lnTo>
                <a:close/>
              </a:path>
            </a:pathLst>
          </a:custGeom>
          <a:solidFill>
            <a:srgbClr val="0000FF"/>
          </a:solidFill>
        </p:spPr>
        <p:txBody>
          <a:bodyPr wrap="square" lIns="0" tIns="0" rIns="0" bIns="0" rtlCol="0"/>
          <a:lstStyle/>
          <a:p>
            <a:endParaRPr/>
          </a:p>
        </p:txBody>
      </p:sp>
      <p:sp>
        <p:nvSpPr>
          <p:cNvPr id="3" name="object 3"/>
          <p:cNvSpPr txBox="1"/>
          <p:nvPr/>
        </p:nvSpPr>
        <p:spPr>
          <a:xfrm>
            <a:off x="1600200" y="768409"/>
            <a:ext cx="9185910" cy="3270191"/>
          </a:xfrm>
          <a:prstGeom prst="rect">
            <a:avLst/>
          </a:prstGeom>
        </p:spPr>
        <p:txBody>
          <a:bodyPr vert="horz" wrap="square" lIns="0" tIns="0" rIns="0" bIns="0" rtlCol="0">
            <a:spAutoFit/>
          </a:bodyPr>
          <a:lstStyle/>
          <a:p>
            <a:pPr marL="1705610" marR="5080" indent="-1693545">
              <a:lnSpc>
                <a:spcPct val="127200"/>
              </a:lnSpc>
            </a:pPr>
            <a:r>
              <a:rPr sz="8700" b="1" spc="-60" dirty="0">
                <a:solidFill>
                  <a:srgbClr val="0000FF"/>
                </a:solidFill>
                <a:latin typeface="Calibri"/>
                <a:cs typeface="Calibri"/>
              </a:rPr>
              <a:t>Chap</a:t>
            </a:r>
            <a:r>
              <a:rPr sz="8700" b="1" spc="-25" dirty="0">
                <a:solidFill>
                  <a:srgbClr val="0000FF"/>
                </a:solidFill>
                <a:latin typeface="Calibri"/>
                <a:cs typeface="Calibri"/>
              </a:rPr>
              <a:t>.</a:t>
            </a:r>
            <a:r>
              <a:rPr sz="8700" b="1" spc="-185" dirty="0">
                <a:solidFill>
                  <a:srgbClr val="0000FF"/>
                </a:solidFill>
                <a:latin typeface="Times New Roman"/>
                <a:cs typeface="Times New Roman"/>
              </a:rPr>
              <a:t> </a:t>
            </a:r>
            <a:r>
              <a:rPr sz="8700" b="1" dirty="0">
                <a:solidFill>
                  <a:srgbClr val="0000FF"/>
                </a:solidFill>
                <a:latin typeface="Calibri"/>
                <a:cs typeface="Calibri"/>
              </a:rPr>
              <a:t>2.8</a:t>
            </a:r>
            <a:r>
              <a:rPr sz="8700" b="1" spc="-215" dirty="0">
                <a:solidFill>
                  <a:srgbClr val="0000FF"/>
                </a:solidFill>
                <a:latin typeface="Times New Roman"/>
                <a:cs typeface="Times New Roman"/>
              </a:rPr>
              <a:t> </a:t>
            </a:r>
            <a:r>
              <a:rPr sz="8700" b="1" spc="-45" dirty="0">
                <a:solidFill>
                  <a:srgbClr val="0000FF"/>
                </a:solidFill>
                <a:latin typeface="Calibri"/>
                <a:cs typeface="Calibri"/>
              </a:rPr>
              <a:t>Transi</a:t>
            </a:r>
            <a:r>
              <a:rPr sz="8700" b="1" spc="-60" dirty="0">
                <a:solidFill>
                  <a:srgbClr val="0000FF"/>
                </a:solidFill>
                <a:latin typeface="Calibri"/>
                <a:cs typeface="Calibri"/>
              </a:rPr>
              <a:t>t</a:t>
            </a:r>
            <a:r>
              <a:rPr sz="8700" b="1" spc="-35" dirty="0">
                <a:solidFill>
                  <a:srgbClr val="0000FF"/>
                </a:solidFill>
                <a:latin typeface="Calibri"/>
                <a:cs typeface="Calibri"/>
              </a:rPr>
              <a:t>ion</a:t>
            </a:r>
            <a:r>
              <a:rPr sz="8700" b="1" spc="-20" dirty="0">
                <a:solidFill>
                  <a:srgbClr val="0000FF"/>
                </a:solidFill>
                <a:latin typeface="Times New Roman"/>
                <a:cs typeface="Times New Roman"/>
              </a:rPr>
              <a:t> </a:t>
            </a:r>
            <a:r>
              <a:rPr sz="8700" b="1" spc="-45" dirty="0">
                <a:solidFill>
                  <a:srgbClr val="0000FF"/>
                </a:solidFill>
                <a:latin typeface="Calibri"/>
                <a:cs typeface="Calibri"/>
              </a:rPr>
              <a:t>Probabili</a:t>
            </a:r>
            <a:r>
              <a:rPr sz="8700" b="1" spc="-25" dirty="0">
                <a:solidFill>
                  <a:srgbClr val="0000FF"/>
                </a:solidFill>
                <a:latin typeface="Calibri"/>
                <a:cs typeface="Calibri"/>
              </a:rPr>
              <a:t>t</a:t>
            </a:r>
            <a:r>
              <a:rPr sz="8700" b="1" dirty="0">
                <a:solidFill>
                  <a:srgbClr val="0000FF"/>
                </a:solidFill>
                <a:latin typeface="Calibri"/>
                <a:cs typeface="Calibri"/>
              </a:rPr>
              <a:t>ies</a:t>
            </a:r>
            <a:endParaRPr sz="8700" dirty="0">
              <a:latin typeface="Calibri"/>
              <a:cs typeface="Calibri"/>
            </a:endParaRPr>
          </a:p>
        </p:txBody>
      </p:sp>
      <p:sp>
        <p:nvSpPr>
          <p:cNvPr id="4" name="object 4"/>
          <p:cNvSpPr/>
          <p:nvPr/>
        </p:nvSpPr>
        <p:spPr>
          <a:xfrm>
            <a:off x="3208263" y="3777365"/>
            <a:ext cx="5774055" cy="71755"/>
          </a:xfrm>
          <a:custGeom>
            <a:avLst/>
            <a:gdLst/>
            <a:ahLst/>
            <a:cxnLst/>
            <a:rect l="l" t="t" r="r" b="b"/>
            <a:pathLst>
              <a:path w="5774055" h="71754">
                <a:moveTo>
                  <a:pt x="0" y="71627"/>
                </a:moveTo>
                <a:lnTo>
                  <a:pt x="5773795" y="71627"/>
                </a:lnTo>
                <a:lnTo>
                  <a:pt x="5773795" y="0"/>
                </a:lnTo>
                <a:lnTo>
                  <a:pt x="0" y="0"/>
                </a:lnTo>
                <a:lnTo>
                  <a:pt x="0" y="71627"/>
                </a:lnTo>
                <a:close/>
              </a:path>
            </a:pathLst>
          </a:custGeom>
          <a:solidFill>
            <a:srgbClr val="0000FF"/>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xfrm>
            <a:off x="685800" y="304800"/>
            <a:ext cx="10339830" cy="1046440"/>
          </a:xfrm>
          <a:prstGeom prst="rect">
            <a:avLst/>
          </a:prstGeom>
        </p:spPr>
        <p:txBody>
          <a:bodyPr vert="horz" wrap="square" lIns="0" tIns="0" rIns="0" bIns="0" rtlCol="0">
            <a:spAutoFit/>
          </a:bodyPr>
          <a:lstStyle/>
          <a:p>
            <a:pPr marL="542925" algn="ctr">
              <a:lnSpc>
                <a:spcPct val="100000"/>
              </a:lnSpc>
            </a:pPr>
            <a:r>
              <a:rPr spc="-15" dirty="0"/>
              <a:t>Sl</a:t>
            </a:r>
            <a:r>
              <a:rPr spc="-5" dirty="0"/>
              <a:t>i</a:t>
            </a:r>
            <a:r>
              <a:rPr spc="-20" dirty="0"/>
              <a:t>de</a:t>
            </a:r>
            <a:r>
              <a:rPr spc="-5" dirty="0"/>
              <a:t> </a:t>
            </a:r>
            <a:r>
              <a:rPr spc="-15" dirty="0"/>
              <a:t>3:</a:t>
            </a:r>
            <a:r>
              <a:rPr spc="-20" dirty="0"/>
              <a:t> Defin</a:t>
            </a:r>
            <a:r>
              <a:rPr spc="0" dirty="0"/>
              <a:t>i</a:t>
            </a:r>
            <a:r>
              <a:rPr spc="-10" dirty="0"/>
              <a:t>ti</a:t>
            </a:r>
            <a:r>
              <a:rPr spc="-35" dirty="0"/>
              <a:t>o</a:t>
            </a:r>
            <a:r>
              <a:rPr spc="-20" dirty="0"/>
              <a:t>ns</a:t>
            </a:r>
            <a:r>
              <a:rPr spc="-5" dirty="0"/>
              <a:t> </a:t>
            </a:r>
            <a:r>
              <a:rPr spc="-15" dirty="0">
                <a:latin typeface="Calibri"/>
                <a:cs typeface="Calibri"/>
              </a:rPr>
              <a:t>– </a:t>
            </a:r>
            <a:r>
              <a:rPr spc="-15" dirty="0"/>
              <a:t>Einste</a:t>
            </a:r>
            <a:r>
              <a:rPr dirty="0"/>
              <a:t>i</a:t>
            </a:r>
            <a:r>
              <a:rPr spc="-15" dirty="0"/>
              <a:t>n </a:t>
            </a:r>
            <a:r>
              <a:rPr spc="-25" dirty="0"/>
              <a:t>Coe</a:t>
            </a:r>
            <a:r>
              <a:rPr spc="-5" dirty="0"/>
              <a:t>f</a:t>
            </a:r>
            <a:r>
              <a:rPr spc="-20" dirty="0"/>
              <a:t>f</a:t>
            </a:r>
            <a:r>
              <a:rPr spc="-5" dirty="0"/>
              <a:t>i</a:t>
            </a:r>
            <a:r>
              <a:rPr spc="-20" dirty="0"/>
              <a:t>cients</a:t>
            </a:r>
            <a:r>
              <a:rPr spc="0" dirty="0"/>
              <a:t> </a:t>
            </a:r>
            <a:r>
              <a:rPr spc="-20" dirty="0"/>
              <a:t>Ref</a:t>
            </a:r>
            <a:r>
              <a:rPr spc="-10" dirty="0"/>
              <a:t>r</a:t>
            </a:r>
            <a:r>
              <a:rPr spc="-25" dirty="0"/>
              <a:t>esher</a:t>
            </a:r>
            <a:r>
              <a:rPr lang="en-US" spc="-25" dirty="0"/>
              <a:t> For </a:t>
            </a:r>
            <a:r>
              <a:rPr lang="en-US" spc="-25" dirty="0" err="1"/>
              <a:t>Probibilities</a:t>
            </a:r>
            <a:endParaRPr spc="-25" dirty="0"/>
          </a:p>
        </p:txBody>
      </p:sp>
      <p:sp>
        <p:nvSpPr>
          <p:cNvPr id="3" name="object 3"/>
          <p:cNvSpPr txBox="1"/>
          <p:nvPr/>
        </p:nvSpPr>
        <p:spPr>
          <a:xfrm>
            <a:off x="901709" y="1754434"/>
            <a:ext cx="10387965" cy="332232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pa</a:t>
            </a:r>
            <a:r>
              <a:rPr sz="2800" spc="-10" dirty="0">
                <a:latin typeface="Calibri"/>
                <a:cs typeface="Calibri"/>
              </a:rPr>
              <a:t>ir</a:t>
            </a:r>
            <a:r>
              <a:rPr sz="2800" spc="-70" dirty="0">
                <a:latin typeface="Times New Roman"/>
                <a:cs typeface="Times New Roman"/>
              </a:rPr>
              <a:t> </a:t>
            </a:r>
            <a:r>
              <a:rPr sz="2800" spc="-15" dirty="0">
                <a:latin typeface="Calibri"/>
                <a:cs typeface="Calibri"/>
              </a:rPr>
              <a:t>of</a:t>
            </a:r>
            <a:r>
              <a:rPr sz="2800" spc="-70" dirty="0">
                <a:latin typeface="Times New Roman"/>
                <a:cs typeface="Times New Roman"/>
              </a:rPr>
              <a:t> </a:t>
            </a:r>
            <a:r>
              <a:rPr sz="2800" spc="-20" dirty="0">
                <a:latin typeface="Calibri"/>
                <a:cs typeface="Calibri"/>
              </a:rPr>
              <a:t>stat</a:t>
            </a:r>
            <a:r>
              <a:rPr sz="2800" dirty="0">
                <a:latin typeface="Calibri"/>
                <a:cs typeface="Calibri"/>
              </a:rPr>
              <a:t>i</a:t>
            </a:r>
            <a:r>
              <a:rPr sz="2800" spc="-20" dirty="0">
                <a:latin typeface="Calibri"/>
                <a:cs typeface="Calibri"/>
              </a:rPr>
              <a:t>onar</a:t>
            </a:r>
            <a:r>
              <a:rPr sz="2800" spc="-15" dirty="0">
                <a:latin typeface="Calibri"/>
                <a:cs typeface="Calibri"/>
              </a:rPr>
              <a:t>y</a:t>
            </a:r>
            <a:r>
              <a:rPr sz="2800" spc="-55" dirty="0">
                <a:latin typeface="Times New Roman"/>
                <a:cs typeface="Times New Roman"/>
              </a:rPr>
              <a:t> </a:t>
            </a:r>
            <a:r>
              <a:rPr sz="2800" spc="-20" dirty="0">
                <a:latin typeface="Calibri"/>
                <a:cs typeface="Calibri"/>
              </a:rPr>
              <a:t>state</a:t>
            </a:r>
            <a:r>
              <a:rPr sz="2800" spc="-15" dirty="0">
                <a:latin typeface="Calibri"/>
                <a:cs typeface="Calibri"/>
              </a:rPr>
              <a:t>s</a:t>
            </a:r>
            <a:r>
              <a:rPr sz="2800" spc="-65" dirty="0">
                <a:latin typeface="Times New Roman"/>
                <a:cs typeface="Times New Roman"/>
              </a:rPr>
              <a:t> </a:t>
            </a:r>
            <a:r>
              <a:rPr sz="2800" spc="-20" dirty="0">
                <a:latin typeface="Calibri"/>
                <a:cs typeface="Calibri"/>
              </a:rPr>
              <a:t>|</a:t>
            </a:r>
            <a:r>
              <a:rPr sz="2800" spc="5" dirty="0">
                <a:latin typeface="Calibri"/>
                <a:cs typeface="Calibri"/>
              </a:rPr>
              <a:t>i</a:t>
            </a:r>
            <a:r>
              <a:rPr sz="2800" spc="-10" dirty="0">
                <a:latin typeface="Cambria Math"/>
                <a:cs typeface="Cambria Math"/>
              </a:rPr>
              <a:t>⟩</a:t>
            </a:r>
            <a:r>
              <a:rPr sz="2800" spc="20" dirty="0">
                <a:latin typeface="Cambria Math"/>
                <a:cs typeface="Cambria Math"/>
              </a:rPr>
              <a:t> </a:t>
            </a:r>
            <a:r>
              <a:rPr sz="2800" spc="-20" dirty="0">
                <a:latin typeface="Calibri"/>
                <a:cs typeface="Calibri"/>
              </a:rPr>
              <a:t>(upper</a:t>
            </a:r>
            <a:r>
              <a:rPr sz="2800" spc="-10" dirty="0">
                <a:latin typeface="Calibri"/>
                <a:cs typeface="Calibri"/>
              </a:rPr>
              <a:t>)</a:t>
            </a:r>
            <a:r>
              <a:rPr sz="2800" spc="-55"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20" dirty="0">
                <a:latin typeface="Calibri"/>
                <a:cs typeface="Calibri"/>
              </a:rPr>
              <a:t>|</a:t>
            </a:r>
            <a:r>
              <a:rPr sz="2800" spc="-15" dirty="0">
                <a:latin typeface="Calibri"/>
                <a:cs typeface="Calibri"/>
              </a:rPr>
              <a:t>k</a:t>
            </a:r>
            <a:r>
              <a:rPr sz="2800" spc="-10" dirty="0">
                <a:latin typeface="Cambria Math"/>
                <a:cs typeface="Cambria Math"/>
              </a:rPr>
              <a:t>⟩</a:t>
            </a:r>
            <a:r>
              <a:rPr sz="2800" spc="20" dirty="0">
                <a:latin typeface="Cambria Math"/>
                <a:cs typeface="Cambria Math"/>
              </a:rPr>
              <a:t> </a:t>
            </a:r>
            <a:r>
              <a:rPr sz="2800" spc="-15" dirty="0">
                <a:latin typeface="Calibri"/>
                <a:cs typeface="Calibri"/>
              </a:rPr>
              <a:t>(</a:t>
            </a:r>
            <a:r>
              <a:rPr sz="2800" spc="-5" dirty="0">
                <a:latin typeface="Calibri"/>
                <a:cs typeface="Calibri"/>
              </a:rPr>
              <a:t>l</a:t>
            </a:r>
            <a:r>
              <a:rPr sz="2800" spc="-20" dirty="0">
                <a:latin typeface="Calibri"/>
                <a:cs typeface="Calibri"/>
              </a:rPr>
              <a:t>ower</a:t>
            </a:r>
            <a:r>
              <a:rPr sz="2800" spc="-10" dirty="0">
                <a:latin typeface="Calibri"/>
                <a:cs typeface="Calibri"/>
              </a:rPr>
              <a:t>)</a:t>
            </a:r>
            <a:r>
              <a:rPr sz="2800" spc="-55" dirty="0">
                <a:latin typeface="Times New Roman"/>
                <a:cs typeface="Times New Roman"/>
              </a:rPr>
              <a:t> </a:t>
            </a:r>
            <a:r>
              <a:rPr sz="2800" spc="-20" dirty="0">
                <a:latin typeface="Calibri"/>
                <a:cs typeface="Calibri"/>
              </a:rPr>
              <a:t>we</a:t>
            </a:r>
            <a:r>
              <a:rPr sz="2800" spc="-65" dirty="0">
                <a:latin typeface="Times New Roman"/>
                <a:cs typeface="Times New Roman"/>
              </a:rPr>
              <a:t> </a:t>
            </a:r>
            <a:r>
              <a:rPr sz="2800" spc="-20" dirty="0">
                <a:latin typeface="Calibri"/>
                <a:cs typeface="Calibri"/>
              </a:rPr>
              <a:t>def</a:t>
            </a:r>
            <a:r>
              <a:rPr sz="2800" spc="-10" dirty="0">
                <a:latin typeface="Calibri"/>
                <a:cs typeface="Calibri"/>
              </a:rPr>
              <a:t>i</a:t>
            </a:r>
            <a:r>
              <a:rPr sz="2800" spc="-20" dirty="0">
                <a:latin typeface="Calibri"/>
                <a:cs typeface="Calibri"/>
              </a:rPr>
              <a:t>ne</a:t>
            </a:r>
            <a:endParaRPr sz="2800" dirty="0">
              <a:latin typeface="Calibri"/>
              <a:cs typeface="Calibri"/>
            </a:endParaRPr>
          </a:p>
          <a:p>
            <a:pPr marL="12700" marR="5080" algn="just">
              <a:lnSpc>
                <a:spcPct val="127099"/>
              </a:lnSpc>
              <a:spcBef>
                <a:spcPts val="900"/>
              </a:spcBef>
              <a:buFont typeface="Calibri"/>
              <a:buAutoNum type="arabicPeriod"/>
              <a:tabLst>
                <a:tab pos="368935" algn="l"/>
              </a:tabLst>
            </a:pPr>
            <a:r>
              <a:rPr sz="2800" spc="-20" dirty="0">
                <a:latin typeface="Calibri"/>
                <a:cs typeface="Calibri"/>
              </a:rPr>
              <a:t>Sp</a:t>
            </a:r>
            <a:r>
              <a:rPr sz="2800" spc="-10" dirty="0">
                <a:latin typeface="Calibri"/>
                <a:cs typeface="Calibri"/>
              </a:rPr>
              <a:t>o</a:t>
            </a:r>
            <a:r>
              <a:rPr sz="2800" spc="-20" dirty="0">
                <a:latin typeface="Calibri"/>
                <a:cs typeface="Calibri"/>
              </a:rPr>
              <a:t>ntane</a:t>
            </a:r>
            <a:r>
              <a:rPr sz="2800" spc="-5" dirty="0">
                <a:latin typeface="Calibri"/>
                <a:cs typeface="Calibri"/>
              </a:rPr>
              <a:t>o</a:t>
            </a:r>
            <a:r>
              <a:rPr sz="2800" spc="-20" dirty="0">
                <a:latin typeface="Calibri"/>
                <a:cs typeface="Calibri"/>
              </a:rPr>
              <a:t>u</a:t>
            </a:r>
            <a:r>
              <a:rPr sz="2800" spc="-15" dirty="0">
                <a:latin typeface="Calibri"/>
                <a:cs typeface="Calibri"/>
              </a:rPr>
              <a:t>s</a:t>
            </a:r>
            <a:r>
              <a:rPr sz="2800" spc="-25" dirty="0">
                <a:latin typeface="Times New Roman"/>
                <a:cs typeface="Times New Roman"/>
              </a:rPr>
              <a:t> </a:t>
            </a:r>
            <a:r>
              <a:rPr sz="2800" spc="-10" dirty="0">
                <a:latin typeface="Calibri"/>
                <a:cs typeface="Calibri"/>
              </a:rPr>
              <a:t>e</a:t>
            </a:r>
            <a:r>
              <a:rPr sz="2800" spc="-15" dirty="0">
                <a:latin typeface="Calibri"/>
                <a:cs typeface="Calibri"/>
              </a:rPr>
              <a:t>mi</a:t>
            </a:r>
            <a:r>
              <a:rPr sz="2800" spc="-5" dirty="0">
                <a:latin typeface="Calibri"/>
                <a:cs typeface="Calibri"/>
              </a:rPr>
              <a:t>s</a:t>
            </a:r>
            <a:r>
              <a:rPr sz="2800" spc="-20" dirty="0">
                <a:latin typeface="Calibri"/>
                <a:cs typeface="Calibri"/>
              </a:rPr>
              <a:t>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20"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r>
              <a:rPr sz="2800" dirty="0">
                <a:latin typeface="Times New Roman"/>
                <a:cs typeface="Times New Roman"/>
              </a:rPr>
              <a:t> </a:t>
            </a:r>
            <a:r>
              <a:rPr sz="2800" spc="-25" dirty="0">
                <a:solidFill>
                  <a:srgbClr val="FF0000"/>
                </a:solidFill>
                <a:latin typeface="Cambria Math"/>
                <a:cs typeface="Cambria Math"/>
              </a:rPr>
              <a:t>𝐴</a:t>
            </a:r>
            <a:r>
              <a:rPr sz="3000" spc="300" baseline="-16666" dirty="0">
                <a:solidFill>
                  <a:srgbClr val="FF0000"/>
                </a:solidFill>
                <a:latin typeface="Cambria Math"/>
                <a:cs typeface="Cambria Math"/>
              </a:rPr>
              <a:t>𝑖𝑘</a:t>
            </a:r>
            <a:r>
              <a:rPr sz="3000" baseline="-16666" dirty="0">
                <a:solidFill>
                  <a:srgbClr val="FF0000"/>
                </a:solidFill>
                <a:latin typeface="Cambria Math"/>
                <a:cs typeface="Cambria Math"/>
              </a:rPr>
              <a:t> </a:t>
            </a:r>
            <a:r>
              <a:rPr sz="3000" spc="-44" baseline="-16666" dirty="0">
                <a:solidFill>
                  <a:srgbClr val="FF0000"/>
                </a:solidFill>
                <a:latin typeface="Cambria Math"/>
                <a:cs typeface="Cambria Math"/>
              </a:rPr>
              <a:t> </a:t>
            </a:r>
            <a:r>
              <a:rPr sz="2800" spc="-15" dirty="0">
                <a:solidFill>
                  <a:srgbClr val="FF0000"/>
                </a:solidFill>
                <a:latin typeface="Calibri"/>
                <a:cs typeface="Calibri"/>
              </a:rPr>
              <a:t>–</a:t>
            </a:r>
            <a:r>
              <a:rPr sz="2800" spc="50" dirty="0">
                <a:solidFill>
                  <a:srgbClr val="FF0000"/>
                </a:solidFill>
                <a:latin typeface="Calibri"/>
                <a:cs typeface="Calibri"/>
              </a:rPr>
              <a:t> </a:t>
            </a:r>
            <a:r>
              <a:rPr sz="2800" spc="-20" dirty="0">
                <a:solidFill>
                  <a:srgbClr val="FF0000"/>
                </a:solidFill>
                <a:latin typeface="Calibri"/>
                <a:cs typeface="Calibri"/>
              </a:rPr>
              <a:t>p</a:t>
            </a:r>
            <a:r>
              <a:rPr sz="2800" spc="0" dirty="0">
                <a:solidFill>
                  <a:srgbClr val="FF0000"/>
                </a:solidFill>
                <a:latin typeface="Calibri"/>
                <a:cs typeface="Calibri"/>
              </a:rPr>
              <a:t>r</a:t>
            </a:r>
            <a:r>
              <a:rPr sz="2800" spc="-20" dirty="0">
                <a:solidFill>
                  <a:srgbClr val="FF0000"/>
                </a:solidFill>
                <a:latin typeface="Calibri"/>
                <a:cs typeface="Calibri"/>
              </a:rPr>
              <a:t>obab</a:t>
            </a:r>
            <a:r>
              <a:rPr sz="2800" spc="-10" dirty="0">
                <a:solidFill>
                  <a:srgbClr val="FF0000"/>
                </a:solidFill>
                <a:latin typeface="Calibri"/>
                <a:cs typeface="Calibri"/>
              </a:rPr>
              <a:t>i</a:t>
            </a:r>
            <a:r>
              <a:rPr sz="2800" spc="5" dirty="0">
                <a:solidFill>
                  <a:srgbClr val="FF0000"/>
                </a:solidFill>
                <a:latin typeface="Calibri"/>
                <a:cs typeface="Calibri"/>
              </a:rPr>
              <a:t>l</a:t>
            </a:r>
            <a:r>
              <a:rPr sz="2800" dirty="0">
                <a:solidFill>
                  <a:srgbClr val="FF0000"/>
                </a:solidFill>
                <a:latin typeface="Calibri"/>
                <a:cs typeface="Calibri"/>
              </a:rPr>
              <a:t>i</a:t>
            </a:r>
            <a:r>
              <a:rPr sz="2800" spc="-15" dirty="0">
                <a:solidFill>
                  <a:srgbClr val="FF0000"/>
                </a:solidFill>
                <a:latin typeface="Calibri"/>
                <a:cs typeface="Calibri"/>
              </a:rPr>
              <a:t>ty</a:t>
            </a:r>
            <a:r>
              <a:rPr sz="2800" dirty="0">
                <a:solidFill>
                  <a:srgbClr val="FF0000"/>
                </a:solidFill>
                <a:latin typeface="Times New Roman"/>
                <a:cs typeface="Times New Roman"/>
              </a:rPr>
              <a:t> </a:t>
            </a:r>
            <a:r>
              <a:rPr sz="2800" i="1" spc="-20" dirty="0">
                <a:solidFill>
                  <a:srgbClr val="FF0000"/>
                </a:solidFill>
                <a:latin typeface="Calibri"/>
                <a:cs typeface="Calibri"/>
              </a:rPr>
              <a:t>pe</a:t>
            </a:r>
            <a:r>
              <a:rPr sz="2800" i="1" spc="-10" dirty="0">
                <a:solidFill>
                  <a:srgbClr val="FF0000"/>
                </a:solidFill>
                <a:latin typeface="Calibri"/>
                <a:cs typeface="Calibri"/>
              </a:rPr>
              <a:t>r</a:t>
            </a:r>
            <a:r>
              <a:rPr sz="2800" i="1" spc="-20" dirty="0">
                <a:solidFill>
                  <a:srgbClr val="FF0000"/>
                </a:solidFill>
                <a:latin typeface="Times New Roman"/>
                <a:cs typeface="Times New Roman"/>
              </a:rPr>
              <a:t> </a:t>
            </a:r>
            <a:r>
              <a:rPr sz="2800" i="1" spc="-20" dirty="0">
                <a:solidFill>
                  <a:srgbClr val="FF0000"/>
                </a:solidFill>
                <a:latin typeface="Calibri"/>
                <a:cs typeface="Calibri"/>
              </a:rPr>
              <a:t>un</a:t>
            </a:r>
            <a:r>
              <a:rPr sz="2800" i="1" spc="-5" dirty="0">
                <a:solidFill>
                  <a:srgbClr val="FF0000"/>
                </a:solidFill>
                <a:latin typeface="Calibri"/>
                <a:cs typeface="Calibri"/>
              </a:rPr>
              <a:t>i</a:t>
            </a:r>
            <a:r>
              <a:rPr sz="2800" i="1" spc="-10" dirty="0">
                <a:solidFill>
                  <a:srgbClr val="FF0000"/>
                </a:solidFill>
                <a:latin typeface="Calibri"/>
                <a:cs typeface="Calibri"/>
              </a:rPr>
              <a:t>t</a:t>
            </a:r>
            <a:r>
              <a:rPr sz="2800" i="1" spc="-25" dirty="0">
                <a:solidFill>
                  <a:srgbClr val="FF0000"/>
                </a:solidFill>
                <a:latin typeface="Times New Roman"/>
                <a:cs typeface="Times New Roman"/>
              </a:rPr>
              <a:t> </a:t>
            </a:r>
            <a:r>
              <a:rPr sz="2800" i="1" spc="-10" dirty="0">
                <a:solidFill>
                  <a:srgbClr val="FF0000"/>
                </a:solidFill>
                <a:latin typeface="Calibri"/>
                <a:cs typeface="Calibri"/>
              </a:rPr>
              <a:t>ti</a:t>
            </a:r>
            <a:r>
              <a:rPr sz="2800" i="1" spc="-15" dirty="0">
                <a:solidFill>
                  <a:srgbClr val="FF0000"/>
                </a:solidFill>
                <a:latin typeface="Calibri"/>
                <a:cs typeface="Calibri"/>
              </a:rPr>
              <a:t>me</a:t>
            </a:r>
            <a:r>
              <a:rPr sz="2800" i="1" spc="-5" dirty="0">
                <a:solidFill>
                  <a:srgbClr val="FF0000"/>
                </a:solidFill>
                <a:latin typeface="Times New Roman"/>
                <a:cs typeface="Times New Roman"/>
              </a:rPr>
              <a:t> </a:t>
            </a:r>
            <a:r>
              <a:rPr sz="2800" spc="-15" dirty="0">
                <a:latin typeface="Calibri"/>
                <a:cs typeface="Calibri"/>
              </a:rPr>
              <a:t>that</a:t>
            </a:r>
            <a:r>
              <a:rPr sz="2800" spc="-10" dirty="0">
                <a:latin typeface="Times New Roman"/>
                <a:cs typeface="Times New Roman"/>
              </a:rPr>
              <a:t> </a:t>
            </a:r>
            <a:r>
              <a:rPr sz="2800" spc="-15" dirty="0">
                <a:latin typeface="Calibri"/>
                <a:cs typeface="Calibri"/>
              </a:rPr>
              <a:t>an</a:t>
            </a:r>
            <a:r>
              <a:rPr sz="2800" spc="-70" dirty="0">
                <a:latin typeface="Times New Roman"/>
                <a:cs typeface="Times New Roman"/>
              </a:rPr>
              <a:t> </a:t>
            </a:r>
            <a:r>
              <a:rPr sz="2800" spc="5" dirty="0">
                <a:latin typeface="Calibri"/>
                <a:cs typeface="Calibri"/>
              </a:rPr>
              <a:t>i</a:t>
            </a:r>
            <a:r>
              <a:rPr sz="2800" spc="-20" dirty="0">
                <a:latin typeface="Calibri"/>
                <a:cs typeface="Calibri"/>
              </a:rPr>
              <a:t>so</a:t>
            </a:r>
            <a:r>
              <a:rPr sz="2800" spc="-10" dirty="0">
                <a:latin typeface="Calibri"/>
                <a:cs typeface="Calibri"/>
              </a:rPr>
              <a:t>la</a:t>
            </a:r>
            <a:r>
              <a:rPr sz="2800" spc="-15" dirty="0">
                <a:latin typeface="Calibri"/>
                <a:cs typeface="Calibri"/>
              </a:rPr>
              <a:t>ted</a:t>
            </a:r>
            <a:r>
              <a:rPr sz="2800" spc="-70" dirty="0">
                <a:latin typeface="Times New Roman"/>
                <a:cs typeface="Times New Roman"/>
              </a:rPr>
              <a:t> </a:t>
            </a:r>
            <a:r>
              <a:rPr sz="2800" spc="-15" dirty="0">
                <a:latin typeface="Calibri"/>
                <a:cs typeface="Calibri"/>
              </a:rPr>
              <a:t>exc</a:t>
            </a:r>
            <a:r>
              <a:rPr sz="2800" spc="-5" dirty="0">
                <a:latin typeface="Calibri"/>
                <a:cs typeface="Calibri"/>
              </a:rPr>
              <a:t>i</a:t>
            </a:r>
            <a:r>
              <a:rPr sz="2800" spc="-15" dirty="0">
                <a:latin typeface="Calibri"/>
                <a:cs typeface="Calibri"/>
              </a:rPr>
              <a:t>ted</a:t>
            </a:r>
            <a:r>
              <a:rPr sz="2800" spc="-70" dirty="0">
                <a:latin typeface="Times New Roman"/>
                <a:cs typeface="Times New Roman"/>
              </a:rPr>
              <a:t> </a:t>
            </a:r>
            <a:r>
              <a:rPr sz="2800" spc="-20" dirty="0">
                <a:latin typeface="Calibri"/>
                <a:cs typeface="Calibri"/>
              </a:rPr>
              <a:t>part</a:t>
            </a:r>
            <a:r>
              <a:rPr sz="2800" spc="-5" dirty="0">
                <a:latin typeface="Calibri"/>
                <a:cs typeface="Calibri"/>
              </a:rPr>
              <a:t>i</a:t>
            </a:r>
            <a:r>
              <a:rPr sz="2800" spc="-15" dirty="0">
                <a:latin typeface="Calibri"/>
                <a:cs typeface="Calibri"/>
              </a:rPr>
              <a:t>c</a:t>
            </a:r>
            <a:r>
              <a:rPr sz="2800" spc="-5" dirty="0">
                <a:latin typeface="Calibri"/>
                <a:cs typeface="Calibri"/>
              </a:rPr>
              <a:t>l</a:t>
            </a:r>
            <a:r>
              <a:rPr sz="2800" spc="-15" dirty="0">
                <a:latin typeface="Calibri"/>
                <a:cs typeface="Calibri"/>
              </a:rPr>
              <a:t>e</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85" dirty="0">
                <a:latin typeface="Times New Roman"/>
                <a:cs typeface="Times New Roman"/>
              </a:rPr>
              <a:t> </a:t>
            </a:r>
            <a:r>
              <a:rPr sz="2800" spc="-20" dirty="0">
                <a:latin typeface="Calibri"/>
                <a:cs typeface="Calibri"/>
              </a:rPr>
              <a:t>|</a:t>
            </a:r>
            <a:r>
              <a:rPr sz="2800" spc="0" dirty="0">
                <a:latin typeface="Calibri"/>
                <a:cs typeface="Calibri"/>
              </a:rPr>
              <a:t>i</a:t>
            </a:r>
            <a:r>
              <a:rPr sz="2800" spc="-10" dirty="0">
                <a:latin typeface="Cambria Math"/>
                <a:cs typeface="Cambria Math"/>
              </a:rPr>
              <a:t>⟩</a:t>
            </a:r>
            <a:r>
              <a:rPr sz="2800" spc="20" dirty="0">
                <a:latin typeface="Cambria Math"/>
                <a:cs typeface="Cambria Math"/>
              </a:rPr>
              <a:t> </a:t>
            </a:r>
            <a:r>
              <a:rPr sz="2800" spc="-15" dirty="0">
                <a:latin typeface="Calibri"/>
                <a:cs typeface="Calibri"/>
              </a:rPr>
              <a:t>emits</a:t>
            </a:r>
            <a:r>
              <a:rPr sz="2800" spc="-70" dirty="0">
                <a:latin typeface="Times New Roman"/>
                <a:cs typeface="Times New Roman"/>
              </a:rPr>
              <a:t> </a:t>
            </a:r>
            <a:r>
              <a:rPr sz="2800" spc="-15" dirty="0">
                <a:latin typeface="Calibri"/>
                <a:cs typeface="Calibri"/>
              </a:rPr>
              <a:t>a</a:t>
            </a:r>
            <a:r>
              <a:rPr sz="2800" spc="-65" dirty="0">
                <a:latin typeface="Times New Roman"/>
                <a:cs typeface="Times New Roman"/>
              </a:rPr>
              <a:t> </a:t>
            </a:r>
            <a:r>
              <a:rPr sz="2800" spc="-20" dirty="0">
                <a:latin typeface="Calibri"/>
                <a:cs typeface="Calibri"/>
              </a:rPr>
              <a:t>phot</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and</a:t>
            </a:r>
            <a:r>
              <a:rPr sz="2800" spc="-60" dirty="0">
                <a:latin typeface="Times New Roman"/>
                <a:cs typeface="Times New Roman"/>
              </a:rPr>
              <a:t> </a:t>
            </a:r>
            <a:r>
              <a:rPr sz="2800" spc="-20" dirty="0">
                <a:latin typeface="Calibri"/>
                <a:cs typeface="Calibri"/>
              </a:rPr>
              <a:t>drop</a:t>
            </a:r>
            <a:r>
              <a:rPr sz="2800" spc="-15" dirty="0">
                <a:latin typeface="Calibri"/>
                <a:cs typeface="Calibri"/>
              </a:rPr>
              <a:t>s</a:t>
            </a:r>
            <a:r>
              <a:rPr sz="2800" spc="-65" dirty="0">
                <a:latin typeface="Times New Roman"/>
                <a:cs typeface="Times New Roman"/>
              </a:rPr>
              <a:t> </a:t>
            </a:r>
            <a:r>
              <a:rPr sz="2800" dirty="0">
                <a:latin typeface="Calibri"/>
                <a:cs typeface="Calibri"/>
              </a:rPr>
              <a:t>t</a:t>
            </a:r>
            <a:r>
              <a:rPr sz="2800" spc="-15" dirty="0">
                <a:latin typeface="Calibri"/>
                <a:cs typeface="Calibri"/>
              </a:rPr>
              <a:t>o</a:t>
            </a:r>
            <a:r>
              <a:rPr sz="2800" spc="-70" dirty="0">
                <a:latin typeface="Times New Roman"/>
                <a:cs typeface="Times New Roman"/>
              </a:rPr>
              <a:t> </a:t>
            </a:r>
            <a:r>
              <a:rPr sz="2800" spc="-20" dirty="0">
                <a:latin typeface="Calibri"/>
                <a:cs typeface="Calibri"/>
              </a:rPr>
              <a:t>|</a:t>
            </a:r>
            <a:r>
              <a:rPr sz="2800" spc="0" dirty="0">
                <a:latin typeface="Calibri"/>
                <a:cs typeface="Calibri"/>
              </a:rPr>
              <a:t>k</a:t>
            </a:r>
            <a:r>
              <a:rPr sz="2800" spc="-10" dirty="0">
                <a:latin typeface="Cambria Math"/>
                <a:cs typeface="Cambria Math"/>
              </a:rPr>
              <a:t>⟩</a:t>
            </a:r>
            <a:r>
              <a:rPr sz="2800" dirty="0">
                <a:latin typeface="Calibri"/>
                <a:cs typeface="Calibri"/>
              </a:rPr>
              <a:t>.</a:t>
            </a:r>
          </a:p>
          <a:p>
            <a:pPr marL="12700" marR="5080" algn="just">
              <a:lnSpc>
                <a:spcPct val="127200"/>
              </a:lnSpc>
              <a:spcBef>
                <a:spcPts val="900"/>
              </a:spcBef>
              <a:buFont typeface="Calibri"/>
              <a:buAutoNum type="arabicPeriod"/>
              <a:tabLst>
                <a:tab pos="403225" algn="l"/>
              </a:tabLst>
            </a:pPr>
            <a:r>
              <a:rPr sz="2800" spc="-20" dirty="0">
                <a:latin typeface="Calibri"/>
                <a:cs typeface="Calibri"/>
              </a:rPr>
              <a:t>St</a:t>
            </a:r>
            <a:r>
              <a:rPr sz="2800" spc="-15" dirty="0">
                <a:latin typeface="Calibri"/>
                <a:cs typeface="Calibri"/>
              </a:rPr>
              <a:t>imul</a:t>
            </a:r>
            <a:r>
              <a:rPr sz="2800" spc="-10" dirty="0">
                <a:latin typeface="Calibri"/>
                <a:cs typeface="Calibri"/>
              </a:rPr>
              <a:t>a</a:t>
            </a:r>
            <a:r>
              <a:rPr sz="2800" spc="-15" dirty="0">
                <a:latin typeface="Calibri"/>
                <a:cs typeface="Calibri"/>
              </a:rPr>
              <a:t>ted</a:t>
            </a:r>
            <a:r>
              <a:rPr sz="2800" spc="235" dirty="0">
                <a:latin typeface="Times New Roman"/>
                <a:cs typeface="Times New Roman"/>
              </a:rPr>
              <a:t> </a:t>
            </a:r>
            <a:r>
              <a:rPr sz="2800" spc="-15" dirty="0">
                <a:latin typeface="Calibri"/>
                <a:cs typeface="Calibri"/>
              </a:rPr>
              <a:t>(</a:t>
            </a:r>
            <a:r>
              <a:rPr sz="2800" spc="-5" dirty="0">
                <a:latin typeface="Calibri"/>
                <a:cs typeface="Calibri"/>
              </a:rPr>
              <a:t>i</a:t>
            </a:r>
            <a:r>
              <a:rPr sz="2800" spc="-20" dirty="0">
                <a:latin typeface="Calibri"/>
                <a:cs typeface="Calibri"/>
              </a:rPr>
              <a:t>nd</a:t>
            </a:r>
            <a:r>
              <a:rPr sz="2800" spc="-30" dirty="0">
                <a:latin typeface="Calibri"/>
                <a:cs typeface="Calibri"/>
              </a:rPr>
              <a:t>u</a:t>
            </a:r>
            <a:r>
              <a:rPr sz="2800" spc="-5" dirty="0">
                <a:latin typeface="Calibri"/>
                <a:cs typeface="Calibri"/>
              </a:rPr>
              <a:t>c</a:t>
            </a:r>
            <a:r>
              <a:rPr sz="2800" spc="-15" dirty="0">
                <a:latin typeface="Calibri"/>
                <a:cs typeface="Calibri"/>
              </a:rPr>
              <a:t>ed)</a:t>
            </a:r>
            <a:r>
              <a:rPr sz="2800" spc="235"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245"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cient</a:t>
            </a:r>
            <a:r>
              <a:rPr sz="2800" spc="265" dirty="0">
                <a:latin typeface="Times New Roman"/>
                <a:cs typeface="Times New Roman"/>
              </a:rPr>
              <a:t> </a:t>
            </a:r>
            <a:r>
              <a:rPr sz="2800" spc="-150" dirty="0">
                <a:latin typeface="Cambria Math"/>
                <a:cs typeface="Cambria Math"/>
              </a:rPr>
              <a:t>𝐵</a:t>
            </a:r>
            <a:r>
              <a:rPr sz="3000" spc="300" baseline="-16666" dirty="0">
                <a:latin typeface="Cambria Math"/>
                <a:cs typeface="Cambria Math"/>
              </a:rPr>
              <a:t>𝑖𝑘</a:t>
            </a:r>
            <a:r>
              <a:rPr sz="3000" baseline="-16666" dirty="0">
                <a:latin typeface="Cambria Math"/>
                <a:cs typeface="Cambria Math"/>
              </a:rPr>
              <a:t>  </a:t>
            </a:r>
            <a:r>
              <a:rPr sz="3000" spc="-307" baseline="-16666" dirty="0">
                <a:latin typeface="Cambria Math"/>
                <a:cs typeface="Cambria Math"/>
              </a:rPr>
              <a:t> </a:t>
            </a:r>
            <a:r>
              <a:rPr sz="2800" spc="-15" dirty="0">
                <a:latin typeface="Calibri"/>
                <a:cs typeface="Calibri"/>
              </a:rPr>
              <a:t>–</a:t>
            </a:r>
            <a:r>
              <a:rPr sz="2800" spc="310" dirty="0">
                <a:latin typeface="Calibri"/>
                <a:cs typeface="Calibri"/>
              </a:rPr>
              <a:t> </a:t>
            </a:r>
            <a:r>
              <a:rPr sz="2800" spc="-20" dirty="0">
                <a:solidFill>
                  <a:srgbClr val="FF0000"/>
                </a:solidFill>
                <a:latin typeface="Calibri"/>
                <a:cs typeface="Calibri"/>
              </a:rPr>
              <a:t>pro</a:t>
            </a:r>
            <a:r>
              <a:rPr sz="2800" spc="-25" dirty="0">
                <a:solidFill>
                  <a:srgbClr val="FF0000"/>
                </a:solidFill>
                <a:latin typeface="Calibri"/>
                <a:cs typeface="Calibri"/>
              </a:rPr>
              <a:t>b</a:t>
            </a:r>
            <a:r>
              <a:rPr sz="2800" spc="-15" dirty="0">
                <a:solidFill>
                  <a:srgbClr val="FF0000"/>
                </a:solidFill>
                <a:latin typeface="Calibri"/>
                <a:cs typeface="Calibri"/>
              </a:rPr>
              <a:t>abi</a:t>
            </a:r>
            <a:r>
              <a:rPr sz="2800" spc="5" dirty="0">
                <a:solidFill>
                  <a:srgbClr val="FF0000"/>
                </a:solidFill>
                <a:latin typeface="Calibri"/>
                <a:cs typeface="Calibri"/>
              </a:rPr>
              <a:t>l</a:t>
            </a:r>
            <a:r>
              <a:rPr sz="2800" dirty="0">
                <a:solidFill>
                  <a:srgbClr val="FF0000"/>
                </a:solidFill>
                <a:latin typeface="Calibri"/>
                <a:cs typeface="Calibri"/>
              </a:rPr>
              <a:t>i</a:t>
            </a:r>
            <a:r>
              <a:rPr sz="2800" spc="-15" dirty="0">
                <a:solidFill>
                  <a:srgbClr val="FF0000"/>
                </a:solidFill>
                <a:latin typeface="Calibri"/>
                <a:cs typeface="Calibri"/>
              </a:rPr>
              <a:t>ty</a:t>
            </a:r>
            <a:r>
              <a:rPr sz="2800" spc="260" dirty="0">
                <a:solidFill>
                  <a:srgbClr val="FF0000"/>
                </a:solidFill>
                <a:latin typeface="Times New Roman"/>
                <a:cs typeface="Times New Roman"/>
              </a:rPr>
              <a:t> </a:t>
            </a:r>
            <a:r>
              <a:rPr sz="2800" i="1" spc="-20" dirty="0">
                <a:solidFill>
                  <a:srgbClr val="FF0000"/>
                </a:solidFill>
                <a:latin typeface="Calibri"/>
                <a:cs typeface="Calibri"/>
              </a:rPr>
              <a:t>p</a:t>
            </a:r>
            <a:r>
              <a:rPr sz="2800" i="1" spc="-30" dirty="0">
                <a:solidFill>
                  <a:srgbClr val="FF0000"/>
                </a:solidFill>
                <a:latin typeface="Calibri"/>
                <a:cs typeface="Calibri"/>
              </a:rPr>
              <a:t>e</a:t>
            </a:r>
            <a:r>
              <a:rPr sz="2800" i="1" spc="-10" dirty="0">
                <a:solidFill>
                  <a:srgbClr val="FF0000"/>
                </a:solidFill>
                <a:latin typeface="Calibri"/>
                <a:cs typeface="Calibri"/>
              </a:rPr>
              <a:t>r</a:t>
            </a:r>
            <a:r>
              <a:rPr sz="2800" i="1" spc="245" dirty="0">
                <a:solidFill>
                  <a:srgbClr val="FF0000"/>
                </a:solidFill>
                <a:latin typeface="Times New Roman"/>
                <a:cs typeface="Times New Roman"/>
              </a:rPr>
              <a:t> </a:t>
            </a:r>
            <a:r>
              <a:rPr sz="2800" i="1" spc="-20" dirty="0">
                <a:solidFill>
                  <a:srgbClr val="FF0000"/>
                </a:solidFill>
                <a:latin typeface="Calibri"/>
                <a:cs typeface="Calibri"/>
              </a:rPr>
              <a:t>un</a:t>
            </a:r>
            <a:r>
              <a:rPr sz="2800" i="1" spc="-5" dirty="0">
                <a:solidFill>
                  <a:srgbClr val="FF0000"/>
                </a:solidFill>
                <a:latin typeface="Calibri"/>
                <a:cs typeface="Calibri"/>
              </a:rPr>
              <a:t>i</a:t>
            </a:r>
            <a:r>
              <a:rPr sz="2800" i="1" spc="-10" dirty="0">
                <a:solidFill>
                  <a:srgbClr val="FF0000"/>
                </a:solidFill>
                <a:latin typeface="Calibri"/>
                <a:cs typeface="Calibri"/>
              </a:rPr>
              <a:t>t</a:t>
            </a:r>
            <a:r>
              <a:rPr sz="2800" i="1" spc="-10" dirty="0">
                <a:solidFill>
                  <a:srgbClr val="FF0000"/>
                </a:solidFill>
                <a:latin typeface="Times New Roman"/>
                <a:cs typeface="Times New Roman"/>
              </a:rPr>
              <a:t> </a:t>
            </a:r>
            <a:r>
              <a:rPr sz="2800" i="1" spc="-15" dirty="0">
                <a:solidFill>
                  <a:srgbClr val="FF0000"/>
                </a:solidFill>
                <a:latin typeface="Calibri"/>
                <a:cs typeface="Calibri"/>
              </a:rPr>
              <a:t>time</a:t>
            </a:r>
            <a:r>
              <a:rPr sz="2800" i="1" dirty="0">
                <a:solidFill>
                  <a:srgbClr val="FF0000"/>
                </a:solidFill>
                <a:latin typeface="Times New Roman"/>
                <a:cs typeface="Times New Roman"/>
              </a:rPr>
              <a:t> </a:t>
            </a:r>
            <a:r>
              <a:rPr sz="2800" i="1" spc="-280" dirty="0">
                <a:solidFill>
                  <a:srgbClr val="FF0000"/>
                </a:solidFill>
                <a:latin typeface="Times New Roman"/>
                <a:cs typeface="Times New Roman"/>
              </a:rPr>
              <a:t> </a:t>
            </a:r>
            <a:r>
              <a:rPr sz="2800" i="1" spc="-20" dirty="0">
                <a:solidFill>
                  <a:srgbClr val="FF0000"/>
                </a:solidFill>
                <a:latin typeface="Calibri"/>
                <a:cs typeface="Calibri"/>
              </a:rPr>
              <a:t>an</a:t>
            </a:r>
            <a:r>
              <a:rPr sz="2800" i="1" spc="-15" dirty="0">
                <a:solidFill>
                  <a:srgbClr val="FF0000"/>
                </a:solidFill>
                <a:latin typeface="Calibri"/>
                <a:cs typeface="Calibri"/>
              </a:rPr>
              <a:t>d</a:t>
            </a:r>
            <a:r>
              <a:rPr sz="2800" i="1" dirty="0">
                <a:solidFill>
                  <a:srgbClr val="FF0000"/>
                </a:solidFill>
                <a:latin typeface="Times New Roman"/>
                <a:cs typeface="Times New Roman"/>
              </a:rPr>
              <a:t> </a:t>
            </a:r>
            <a:r>
              <a:rPr sz="2800" i="1" spc="-285" dirty="0">
                <a:solidFill>
                  <a:srgbClr val="FF0000"/>
                </a:solidFill>
                <a:latin typeface="Times New Roman"/>
                <a:cs typeface="Times New Roman"/>
              </a:rPr>
              <a:t> </a:t>
            </a:r>
            <a:r>
              <a:rPr sz="2800" i="1" spc="-20" dirty="0">
                <a:solidFill>
                  <a:srgbClr val="FF0000"/>
                </a:solidFill>
                <a:latin typeface="Calibri"/>
                <a:cs typeface="Calibri"/>
              </a:rPr>
              <a:t>pe</a:t>
            </a:r>
            <a:r>
              <a:rPr sz="2800" i="1" spc="-10" dirty="0">
                <a:solidFill>
                  <a:srgbClr val="FF0000"/>
                </a:solidFill>
                <a:latin typeface="Calibri"/>
                <a:cs typeface="Calibri"/>
              </a:rPr>
              <a:t>r</a:t>
            </a:r>
            <a:r>
              <a:rPr sz="2800" i="1" dirty="0">
                <a:solidFill>
                  <a:srgbClr val="FF0000"/>
                </a:solidFill>
                <a:latin typeface="Times New Roman"/>
                <a:cs typeface="Times New Roman"/>
              </a:rPr>
              <a:t> </a:t>
            </a:r>
            <a:r>
              <a:rPr sz="2800" i="1" spc="-275" dirty="0">
                <a:solidFill>
                  <a:srgbClr val="FF0000"/>
                </a:solidFill>
                <a:latin typeface="Times New Roman"/>
                <a:cs typeface="Times New Roman"/>
              </a:rPr>
              <a:t> </a:t>
            </a:r>
            <a:r>
              <a:rPr sz="2800" i="1" spc="-20" dirty="0">
                <a:solidFill>
                  <a:srgbClr val="FF0000"/>
                </a:solidFill>
                <a:latin typeface="Calibri"/>
                <a:cs typeface="Calibri"/>
              </a:rPr>
              <a:t>spectra</a:t>
            </a:r>
            <a:r>
              <a:rPr sz="2800" i="1" spc="-10" dirty="0">
                <a:solidFill>
                  <a:srgbClr val="FF0000"/>
                </a:solidFill>
                <a:latin typeface="Calibri"/>
                <a:cs typeface="Calibri"/>
              </a:rPr>
              <a:t>l</a:t>
            </a:r>
            <a:r>
              <a:rPr sz="2800" i="1" dirty="0">
                <a:solidFill>
                  <a:srgbClr val="FF0000"/>
                </a:solidFill>
                <a:latin typeface="Times New Roman"/>
                <a:cs typeface="Times New Roman"/>
              </a:rPr>
              <a:t> </a:t>
            </a:r>
            <a:r>
              <a:rPr sz="2800" i="1" spc="-265" dirty="0">
                <a:solidFill>
                  <a:srgbClr val="FF0000"/>
                </a:solidFill>
                <a:latin typeface="Times New Roman"/>
                <a:cs typeface="Times New Roman"/>
              </a:rPr>
              <a:t> </a:t>
            </a:r>
            <a:r>
              <a:rPr sz="2800" i="1" spc="-15" dirty="0">
                <a:solidFill>
                  <a:srgbClr val="FF0000"/>
                </a:solidFill>
                <a:latin typeface="Calibri"/>
                <a:cs typeface="Calibri"/>
              </a:rPr>
              <a:t>energy</a:t>
            </a:r>
            <a:r>
              <a:rPr sz="2800" i="1" dirty="0">
                <a:solidFill>
                  <a:srgbClr val="FF0000"/>
                </a:solidFill>
                <a:latin typeface="Times New Roman"/>
                <a:cs typeface="Times New Roman"/>
              </a:rPr>
              <a:t> </a:t>
            </a:r>
            <a:r>
              <a:rPr sz="2800" i="1" spc="-305" dirty="0">
                <a:solidFill>
                  <a:srgbClr val="FF0000"/>
                </a:solidFill>
                <a:latin typeface="Times New Roman"/>
                <a:cs typeface="Times New Roman"/>
              </a:rPr>
              <a:t> </a:t>
            </a:r>
            <a:r>
              <a:rPr sz="2800" i="1" spc="-20" dirty="0">
                <a:solidFill>
                  <a:srgbClr val="FF0000"/>
                </a:solidFill>
                <a:latin typeface="Calibri"/>
                <a:cs typeface="Calibri"/>
              </a:rPr>
              <a:t>dens</a:t>
            </a:r>
            <a:r>
              <a:rPr sz="2800" i="1" dirty="0">
                <a:solidFill>
                  <a:srgbClr val="FF0000"/>
                </a:solidFill>
                <a:latin typeface="Calibri"/>
                <a:cs typeface="Calibri"/>
              </a:rPr>
              <a:t>i</a:t>
            </a:r>
            <a:r>
              <a:rPr sz="2800" i="1" spc="-15" dirty="0">
                <a:solidFill>
                  <a:srgbClr val="FF0000"/>
                </a:solidFill>
                <a:latin typeface="Calibri"/>
                <a:cs typeface="Calibri"/>
              </a:rPr>
              <a:t>ty</a:t>
            </a:r>
            <a:r>
              <a:rPr sz="2800" i="1" dirty="0">
                <a:solidFill>
                  <a:srgbClr val="FF0000"/>
                </a:solidFill>
                <a:latin typeface="Times New Roman"/>
                <a:cs typeface="Times New Roman"/>
              </a:rPr>
              <a:t> </a:t>
            </a:r>
            <a:r>
              <a:rPr sz="2800" i="1" spc="-245" dirty="0">
                <a:solidFill>
                  <a:srgbClr val="FF0000"/>
                </a:solidFill>
                <a:latin typeface="Times New Roman"/>
                <a:cs typeface="Times New Roman"/>
              </a:rPr>
              <a:t> </a:t>
            </a:r>
            <a:r>
              <a:rPr sz="2800" dirty="0">
                <a:solidFill>
                  <a:srgbClr val="FF0000"/>
                </a:solidFill>
                <a:latin typeface="Cambria Math"/>
                <a:cs typeface="Cambria Math"/>
              </a:rPr>
              <a:t>𝜌</a:t>
            </a:r>
            <a:r>
              <a:rPr sz="4200" spc="-22" baseline="2976" dirty="0">
                <a:solidFill>
                  <a:srgbClr val="FF0000"/>
                </a:solidFill>
                <a:latin typeface="Cambria Math"/>
                <a:cs typeface="Cambria Math"/>
              </a:rPr>
              <a:t>(</a:t>
            </a:r>
            <a:r>
              <a:rPr sz="2800" spc="50" dirty="0">
                <a:solidFill>
                  <a:srgbClr val="FF0000"/>
                </a:solidFill>
                <a:latin typeface="Cambria Math"/>
                <a:cs typeface="Cambria Math"/>
              </a:rPr>
              <a:t>𝜈</a:t>
            </a:r>
            <a:r>
              <a:rPr sz="4200" spc="-22" baseline="2976" dirty="0">
                <a:solidFill>
                  <a:srgbClr val="FF0000"/>
                </a:solidFill>
                <a:latin typeface="Cambria Math"/>
                <a:cs typeface="Cambria Math"/>
              </a:rPr>
              <a:t>)</a:t>
            </a:r>
            <a:r>
              <a:rPr sz="4200" baseline="2976" dirty="0">
                <a:solidFill>
                  <a:srgbClr val="FF0000"/>
                </a:solidFill>
                <a:latin typeface="Cambria Math"/>
                <a:cs typeface="Cambria Math"/>
              </a:rPr>
              <a:t> </a:t>
            </a:r>
            <a:r>
              <a:rPr sz="4200" spc="-157" baseline="2976" dirty="0">
                <a:solidFill>
                  <a:srgbClr val="FF0000"/>
                </a:solidFill>
                <a:latin typeface="Cambria Math"/>
                <a:cs typeface="Cambria Math"/>
              </a:rPr>
              <a:t> </a:t>
            </a:r>
            <a:r>
              <a:rPr sz="2800" spc="-25" dirty="0">
                <a:latin typeface="Calibri"/>
                <a:cs typeface="Calibri"/>
              </a:rPr>
              <a:t>t</a:t>
            </a:r>
            <a:r>
              <a:rPr sz="2800" spc="-20" dirty="0">
                <a:latin typeface="Calibri"/>
                <a:cs typeface="Calibri"/>
              </a:rPr>
              <a:t>ha</a:t>
            </a:r>
            <a:r>
              <a:rPr sz="2800" spc="-10" dirty="0">
                <a:latin typeface="Calibri"/>
                <a:cs typeface="Calibri"/>
              </a:rPr>
              <a:t>t</a:t>
            </a:r>
            <a:r>
              <a:rPr sz="2800" dirty="0">
                <a:latin typeface="Times New Roman"/>
                <a:cs typeface="Times New Roman"/>
              </a:rPr>
              <a:t> </a:t>
            </a:r>
            <a:r>
              <a:rPr sz="2800" spc="-275" dirty="0">
                <a:latin typeface="Times New Roman"/>
                <a:cs typeface="Times New Roman"/>
              </a:rPr>
              <a:t> </a:t>
            </a:r>
            <a:r>
              <a:rPr sz="2800" spc="-15" dirty="0">
                <a:latin typeface="Calibri"/>
                <a:cs typeface="Calibri"/>
              </a:rPr>
              <a:t>a</a:t>
            </a:r>
            <a:r>
              <a:rPr sz="2800" dirty="0">
                <a:latin typeface="Times New Roman"/>
                <a:cs typeface="Times New Roman"/>
              </a:rPr>
              <a:t> </a:t>
            </a:r>
            <a:r>
              <a:rPr sz="2800" spc="-275" dirty="0">
                <a:latin typeface="Times New Roman"/>
                <a:cs typeface="Times New Roman"/>
              </a:rPr>
              <a:t> </a:t>
            </a:r>
            <a:r>
              <a:rPr sz="2800" spc="-20" dirty="0">
                <a:latin typeface="Calibri"/>
                <a:cs typeface="Calibri"/>
              </a:rPr>
              <a:t>photo</a:t>
            </a:r>
            <a:r>
              <a:rPr sz="2800" spc="-15" dirty="0">
                <a:latin typeface="Calibri"/>
                <a:cs typeface="Calibri"/>
              </a:rPr>
              <a:t>n</a:t>
            </a:r>
            <a:r>
              <a:rPr sz="2800" dirty="0">
                <a:latin typeface="Times New Roman"/>
                <a:cs typeface="Times New Roman"/>
              </a:rPr>
              <a:t> </a:t>
            </a:r>
            <a:r>
              <a:rPr sz="2800" spc="-280" dirty="0">
                <a:latin typeface="Times New Roman"/>
                <a:cs typeface="Times New Roman"/>
              </a:rPr>
              <a:t> </a:t>
            </a:r>
            <a:r>
              <a:rPr sz="2800" spc="-15" dirty="0">
                <a:latin typeface="Calibri"/>
                <a:cs typeface="Calibri"/>
              </a:rPr>
              <a:t>c</a:t>
            </a:r>
            <a:r>
              <a:rPr sz="2800" spc="-10" dirty="0">
                <a:latin typeface="Calibri"/>
                <a:cs typeface="Calibri"/>
              </a:rPr>
              <a:t>a</a:t>
            </a:r>
            <a:r>
              <a:rPr sz="2800" spc="-20" dirty="0">
                <a:latin typeface="Calibri"/>
                <a:cs typeface="Calibri"/>
              </a:rPr>
              <a:t>use</a:t>
            </a:r>
            <a:r>
              <a:rPr sz="2800" spc="-15" dirty="0">
                <a:latin typeface="Calibri"/>
                <a:cs typeface="Calibri"/>
              </a:rPr>
              <a:t>s</a:t>
            </a:r>
            <a:r>
              <a:rPr sz="2800" dirty="0">
                <a:latin typeface="Times New Roman"/>
                <a:cs typeface="Times New Roman"/>
              </a:rPr>
              <a:t> </a:t>
            </a:r>
            <a:r>
              <a:rPr sz="2800" spc="-265" dirty="0">
                <a:latin typeface="Times New Roman"/>
                <a:cs typeface="Times New Roman"/>
              </a:rPr>
              <a:t> </a:t>
            </a:r>
            <a:r>
              <a:rPr sz="2800" spc="-15" dirty="0">
                <a:latin typeface="Calibri"/>
                <a:cs typeface="Calibri"/>
              </a:rPr>
              <a:t>the</a:t>
            </a:r>
            <a:r>
              <a:rPr sz="2800" spc="-10" dirty="0">
                <a:latin typeface="Times New Roman"/>
                <a:cs typeface="Times New Roman"/>
              </a:rPr>
              <a:t> </a:t>
            </a:r>
            <a:r>
              <a:rPr sz="2800" spc="-25" dirty="0">
                <a:latin typeface="Calibri"/>
                <a:cs typeface="Calibri"/>
              </a:rPr>
              <a:t>sam</a:t>
            </a:r>
            <a:r>
              <a:rPr sz="2800" spc="-15" dirty="0">
                <a:latin typeface="Calibri"/>
                <a:cs typeface="Calibri"/>
              </a:rPr>
              <a:t>e</a:t>
            </a:r>
            <a:r>
              <a:rPr sz="2800" spc="-65" dirty="0">
                <a:latin typeface="Times New Roman"/>
                <a:cs typeface="Times New Roman"/>
              </a:rPr>
              <a:t> </a:t>
            </a:r>
            <a:r>
              <a:rPr sz="2800" spc="-20" dirty="0">
                <a:latin typeface="Calibri"/>
                <a:cs typeface="Calibri"/>
              </a:rPr>
              <a:t>do</a:t>
            </a:r>
            <a:r>
              <a:rPr sz="2800" spc="-5" dirty="0">
                <a:latin typeface="Calibri"/>
                <a:cs typeface="Calibri"/>
              </a:rPr>
              <a:t>w</a:t>
            </a:r>
            <a:r>
              <a:rPr sz="2800" spc="-20" dirty="0">
                <a:latin typeface="Calibri"/>
                <a:cs typeface="Calibri"/>
              </a:rPr>
              <a:t>nwar</a:t>
            </a:r>
            <a:r>
              <a:rPr sz="2800" spc="-15" dirty="0">
                <a:latin typeface="Calibri"/>
                <a:cs typeface="Calibri"/>
              </a:rPr>
              <a:t>d</a:t>
            </a:r>
            <a:r>
              <a:rPr sz="2800" spc="-60" dirty="0">
                <a:latin typeface="Times New Roman"/>
                <a:cs typeface="Times New Roman"/>
              </a:rPr>
              <a:t> </a:t>
            </a:r>
            <a:r>
              <a:rPr sz="2800" spc="-10" dirty="0">
                <a:latin typeface="Calibri"/>
                <a:cs typeface="Calibri"/>
              </a:rPr>
              <a:t>tr</a:t>
            </a:r>
            <a:r>
              <a:rPr sz="2800" spc="-5" dirty="0">
                <a:latin typeface="Calibri"/>
                <a:cs typeface="Calibri"/>
              </a:rPr>
              <a:t>a</a:t>
            </a:r>
            <a:r>
              <a:rPr sz="2800" spc="-20" dirty="0">
                <a:latin typeface="Calibri"/>
                <a:cs typeface="Calibri"/>
              </a:rPr>
              <a:t>ns</a:t>
            </a:r>
            <a:r>
              <a:rPr sz="2800" spc="-10" dirty="0">
                <a:latin typeface="Calibri"/>
                <a:cs typeface="Calibri"/>
              </a:rPr>
              <a:t>iti</a:t>
            </a:r>
            <a:r>
              <a:rPr sz="2800" spc="-20" dirty="0">
                <a:latin typeface="Calibri"/>
                <a:cs typeface="Calibri"/>
              </a:rPr>
              <a:t>on.</a:t>
            </a:r>
            <a:endParaRPr sz="28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47234"/>
            <a:ext cx="11137900" cy="2715552"/>
          </a:xfrm>
          <a:prstGeom prst="rect">
            <a:avLst/>
          </a:prstGeom>
        </p:spPr>
        <p:txBody>
          <a:bodyPr vert="horz" wrap="square" lIns="0" tIns="0" rIns="0" bIns="0" rtlCol="0">
            <a:spAutoFit/>
          </a:bodyPr>
          <a:lstStyle/>
          <a:p>
            <a:pPr marL="402590" indent="-389890">
              <a:lnSpc>
                <a:spcPct val="100000"/>
              </a:lnSpc>
              <a:buFont typeface="Calibri"/>
              <a:buAutoNum type="arabicPeriod" startAt="3"/>
              <a:tabLst>
                <a:tab pos="402590" algn="l"/>
                <a:tab pos="4382135" algn="l"/>
              </a:tabLst>
            </a:pPr>
            <a:r>
              <a:rPr sz="2800" spc="-15" dirty="0">
                <a:solidFill>
                  <a:srgbClr val="FF0000"/>
                </a:solidFill>
                <a:latin typeface="Calibri"/>
                <a:cs typeface="Calibri"/>
              </a:rPr>
              <a:t>Absorpt</a:t>
            </a:r>
            <a:r>
              <a:rPr sz="2800"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spc="245" dirty="0">
                <a:solidFill>
                  <a:srgbClr val="FF0000"/>
                </a:solidFill>
                <a:latin typeface="Times New Roman"/>
                <a:cs typeface="Times New Roman"/>
              </a:rPr>
              <a:t> </a:t>
            </a:r>
            <a:r>
              <a:rPr sz="2800" spc="-15" dirty="0">
                <a:solidFill>
                  <a:srgbClr val="FF0000"/>
                </a:solidFill>
                <a:latin typeface="Calibri"/>
                <a:cs typeface="Calibri"/>
              </a:rPr>
              <a:t>coeff</a:t>
            </a:r>
            <a:r>
              <a:rPr sz="2800" spc="-5" dirty="0">
                <a:solidFill>
                  <a:srgbClr val="FF0000"/>
                </a:solidFill>
                <a:latin typeface="Calibri"/>
                <a:cs typeface="Calibri"/>
              </a:rPr>
              <a:t>i</a:t>
            </a:r>
            <a:r>
              <a:rPr sz="2800" spc="-15" dirty="0">
                <a:solidFill>
                  <a:srgbClr val="FF0000"/>
                </a:solidFill>
                <a:latin typeface="Calibri"/>
                <a:cs typeface="Calibri"/>
              </a:rPr>
              <a:t>c</a:t>
            </a:r>
            <a:r>
              <a:rPr sz="2800" spc="-5" dirty="0">
                <a:solidFill>
                  <a:srgbClr val="FF0000"/>
                </a:solidFill>
                <a:latin typeface="Calibri"/>
                <a:cs typeface="Calibri"/>
              </a:rPr>
              <a:t>i</a:t>
            </a:r>
            <a:r>
              <a:rPr sz="2800" spc="-15" dirty="0">
                <a:solidFill>
                  <a:srgbClr val="FF0000"/>
                </a:solidFill>
                <a:latin typeface="Calibri"/>
                <a:cs typeface="Calibri"/>
              </a:rPr>
              <a:t>ent</a:t>
            </a:r>
            <a:r>
              <a:rPr sz="2800" spc="254" dirty="0">
                <a:solidFill>
                  <a:srgbClr val="FF0000"/>
                </a:solidFill>
                <a:latin typeface="Times New Roman"/>
                <a:cs typeface="Times New Roman"/>
              </a:rPr>
              <a:t> </a:t>
            </a:r>
            <a:r>
              <a:rPr sz="2800" spc="-150" dirty="0">
                <a:solidFill>
                  <a:srgbClr val="FF0000"/>
                </a:solidFill>
                <a:latin typeface="Cambria Math"/>
                <a:cs typeface="Cambria Math"/>
              </a:rPr>
              <a:t>𝐵</a:t>
            </a:r>
            <a:r>
              <a:rPr sz="3000" spc="292" baseline="-16666" dirty="0">
                <a:solidFill>
                  <a:srgbClr val="FF0000"/>
                </a:solidFill>
                <a:latin typeface="Cambria Math"/>
                <a:cs typeface="Cambria Math"/>
              </a:rPr>
              <a:t>𝑘</a:t>
            </a:r>
            <a:r>
              <a:rPr sz="3000" spc="300" baseline="-16666" dirty="0">
                <a:solidFill>
                  <a:srgbClr val="FF0000"/>
                </a:solidFill>
                <a:latin typeface="Cambria Math"/>
                <a:cs typeface="Cambria Math"/>
              </a:rPr>
              <a:t>𝑖</a:t>
            </a:r>
            <a:r>
              <a:rPr sz="3000" baseline="-16666" dirty="0">
                <a:solidFill>
                  <a:srgbClr val="FF0000"/>
                </a:solidFill>
                <a:latin typeface="Cambria Math"/>
                <a:cs typeface="Cambria Math"/>
              </a:rPr>
              <a:t>	</a:t>
            </a:r>
            <a:r>
              <a:rPr sz="2800" spc="-15" dirty="0">
                <a:solidFill>
                  <a:srgbClr val="FF0000"/>
                </a:solidFill>
                <a:latin typeface="Calibri"/>
                <a:cs typeface="Calibri"/>
              </a:rPr>
              <a:t>–</a:t>
            </a:r>
            <a:r>
              <a:rPr sz="2800" spc="310" dirty="0">
                <a:solidFill>
                  <a:srgbClr val="FF0000"/>
                </a:solidFill>
                <a:latin typeface="Calibri"/>
                <a:cs typeface="Calibri"/>
              </a:rPr>
              <a:t> </a:t>
            </a:r>
            <a:r>
              <a:rPr sz="2800" spc="-20" dirty="0">
                <a:solidFill>
                  <a:srgbClr val="FF0000"/>
                </a:solidFill>
                <a:latin typeface="Calibri"/>
                <a:cs typeface="Calibri"/>
              </a:rPr>
              <a:t>probab</a:t>
            </a:r>
            <a:r>
              <a:rPr sz="2800" dirty="0">
                <a:solidFill>
                  <a:srgbClr val="FF0000"/>
                </a:solidFill>
                <a:latin typeface="Calibri"/>
                <a:cs typeface="Calibri"/>
              </a:rPr>
              <a:t>il</a:t>
            </a:r>
            <a:r>
              <a:rPr sz="2800" spc="5" dirty="0">
                <a:solidFill>
                  <a:srgbClr val="FF0000"/>
                </a:solidFill>
                <a:latin typeface="Calibri"/>
                <a:cs typeface="Calibri"/>
              </a:rPr>
              <a:t>i</a:t>
            </a:r>
            <a:r>
              <a:rPr sz="2800" spc="-15" dirty="0">
                <a:solidFill>
                  <a:srgbClr val="FF0000"/>
                </a:solidFill>
                <a:latin typeface="Calibri"/>
                <a:cs typeface="Calibri"/>
              </a:rPr>
              <a:t>ty</a:t>
            </a:r>
            <a:r>
              <a:rPr sz="2800" spc="260" dirty="0">
                <a:solidFill>
                  <a:srgbClr val="FF0000"/>
                </a:solidFill>
                <a:latin typeface="Times New Roman"/>
                <a:cs typeface="Times New Roman"/>
              </a:rPr>
              <a:t> </a:t>
            </a:r>
            <a:r>
              <a:rPr sz="2800" i="1" spc="-25" dirty="0">
                <a:solidFill>
                  <a:srgbClr val="FF0000"/>
                </a:solidFill>
                <a:latin typeface="Calibri"/>
                <a:cs typeface="Calibri"/>
              </a:rPr>
              <a:t>p</a:t>
            </a:r>
            <a:r>
              <a:rPr sz="2800" i="1" spc="-15" dirty="0">
                <a:solidFill>
                  <a:srgbClr val="FF0000"/>
                </a:solidFill>
                <a:latin typeface="Calibri"/>
                <a:cs typeface="Calibri"/>
              </a:rPr>
              <a:t>er</a:t>
            </a:r>
            <a:r>
              <a:rPr sz="2800" i="1" spc="240" dirty="0">
                <a:solidFill>
                  <a:srgbClr val="FF0000"/>
                </a:solidFill>
                <a:latin typeface="Times New Roman"/>
                <a:cs typeface="Times New Roman"/>
              </a:rPr>
              <a:t> </a:t>
            </a:r>
            <a:r>
              <a:rPr sz="2800" i="1" spc="-20" dirty="0">
                <a:solidFill>
                  <a:srgbClr val="FF0000"/>
                </a:solidFill>
                <a:latin typeface="Calibri"/>
                <a:cs typeface="Calibri"/>
              </a:rPr>
              <a:t>un</a:t>
            </a:r>
            <a:r>
              <a:rPr sz="2800" i="1" spc="-5" dirty="0">
                <a:solidFill>
                  <a:srgbClr val="FF0000"/>
                </a:solidFill>
                <a:latin typeface="Calibri"/>
                <a:cs typeface="Calibri"/>
              </a:rPr>
              <a:t>i</a:t>
            </a:r>
            <a:r>
              <a:rPr sz="2800" i="1" spc="-10" dirty="0">
                <a:solidFill>
                  <a:srgbClr val="FF0000"/>
                </a:solidFill>
                <a:latin typeface="Calibri"/>
                <a:cs typeface="Calibri"/>
              </a:rPr>
              <a:t>t</a:t>
            </a:r>
            <a:r>
              <a:rPr sz="2800" i="1" spc="245" dirty="0">
                <a:solidFill>
                  <a:srgbClr val="FF0000"/>
                </a:solidFill>
                <a:latin typeface="Times New Roman"/>
                <a:cs typeface="Times New Roman"/>
              </a:rPr>
              <a:t> </a:t>
            </a:r>
            <a:r>
              <a:rPr sz="2800" i="1" spc="-10" dirty="0">
                <a:solidFill>
                  <a:srgbClr val="FF0000"/>
                </a:solidFill>
                <a:latin typeface="Calibri"/>
                <a:cs typeface="Calibri"/>
              </a:rPr>
              <a:t>ti</a:t>
            </a:r>
            <a:r>
              <a:rPr sz="2800" i="1" spc="-40" dirty="0">
                <a:solidFill>
                  <a:srgbClr val="FF0000"/>
                </a:solidFill>
                <a:latin typeface="Calibri"/>
                <a:cs typeface="Calibri"/>
              </a:rPr>
              <a:t>m</a:t>
            </a:r>
            <a:r>
              <a:rPr sz="2800" i="1" spc="-15" dirty="0">
                <a:solidFill>
                  <a:srgbClr val="FF0000"/>
                </a:solidFill>
                <a:latin typeface="Calibri"/>
                <a:cs typeface="Calibri"/>
              </a:rPr>
              <a:t>e</a:t>
            </a:r>
            <a:r>
              <a:rPr sz="2800" i="1" spc="240" dirty="0">
                <a:solidFill>
                  <a:srgbClr val="FF0000"/>
                </a:solidFill>
                <a:latin typeface="Times New Roman"/>
                <a:cs typeface="Times New Roman"/>
              </a:rPr>
              <a:t> </a:t>
            </a:r>
            <a:r>
              <a:rPr sz="2800" i="1" spc="-20" dirty="0">
                <a:solidFill>
                  <a:srgbClr val="FF0000"/>
                </a:solidFill>
                <a:latin typeface="Calibri"/>
                <a:cs typeface="Calibri"/>
              </a:rPr>
              <a:t>an</a:t>
            </a:r>
            <a:r>
              <a:rPr sz="2800" i="1" spc="-15" dirty="0">
                <a:solidFill>
                  <a:srgbClr val="FF0000"/>
                </a:solidFill>
                <a:latin typeface="Calibri"/>
                <a:cs typeface="Calibri"/>
              </a:rPr>
              <a:t>d</a:t>
            </a:r>
            <a:r>
              <a:rPr sz="2800" i="1" spc="250" dirty="0">
                <a:solidFill>
                  <a:srgbClr val="FF0000"/>
                </a:solidFill>
                <a:latin typeface="Times New Roman"/>
                <a:cs typeface="Times New Roman"/>
              </a:rPr>
              <a:t> </a:t>
            </a:r>
            <a:r>
              <a:rPr sz="2800" i="1" spc="-5" dirty="0">
                <a:solidFill>
                  <a:srgbClr val="FF0000"/>
                </a:solidFill>
                <a:latin typeface="Calibri"/>
                <a:cs typeface="Calibri"/>
              </a:rPr>
              <a:t>p</a:t>
            </a:r>
            <a:r>
              <a:rPr sz="2800" i="1" spc="-15" dirty="0">
                <a:solidFill>
                  <a:srgbClr val="FF0000"/>
                </a:solidFill>
                <a:latin typeface="Calibri"/>
                <a:cs typeface="Calibri"/>
              </a:rPr>
              <a:t>er</a:t>
            </a:r>
            <a:r>
              <a:rPr sz="2800" i="1" spc="254" dirty="0">
                <a:solidFill>
                  <a:srgbClr val="FF0000"/>
                </a:solidFill>
                <a:latin typeface="Times New Roman"/>
                <a:cs typeface="Times New Roman"/>
              </a:rPr>
              <a:t> </a:t>
            </a:r>
            <a:r>
              <a:rPr sz="2800" dirty="0">
                <a:solidFill>
                  <a:srgbClr val="FF0000"/>
                </a:solidFill>
                <a:latin typeface="Cambria Math"/>
                <a:cs typeface="Cambria Math"/>
              </a:rPr>
              <a:t>𝜌</a:t>
            </a:r>
            <a:r>
              <a:rPr sz="4200" spc="-22" baseline="2976" dirty="0">
                <a:solidFill>
                  <a:srgbClr val="FF0000"/>
                </a:solidFill>
                <a:latin typeface="Cambria Math"/>
                <a:cs typeface="Cambria Math"/>
              </a:rPr>
              <a:t>(</a:t>
            </a:r>
            <a:r>
              <a:rPr sz="2800" spc="50" dirty="0">
                <a:solidFill>
                  <a:srgbClr val="FF0000"/>
                </a:solidFill>
                <a:latin typeface="Cambria Math"/>
                <a:cs typeface="Cambria Math"/>
              </a:rPr>
              <a:t>𝜈</a:t>
            </a:r>
            <a:r>
              <a:rPr sz="4200" spc="-22" baseline="2976" dirty="0">
                <a:solidFill>
                  <a:srgbClr val="FF0000"/>
                </a:solidFill>
                <a:latin typeface="Cambria Math"/>
                <a:cs typeface="Cambria Math"/>
              </a:rPr>
              <a:t>)</a:t>
            </a:r>
            <a:endParaRPr sz="4200" baseline="2976" dirty="0">
              <a:solidFill>
                <a:srgbClr val="FF0000"/>
              </a:solidFill>
              <a:latin typeface="Cambria Math"/>
              <a:cs typeface="Cambria Math"/>
            </a:endParaRPr>
          </a:p>
          <a:p>
            <a:pPr marL="12700">
              <a:lnSpc>
                <a:spcPct val="100000"/>
              </a:lnSpc>
              <a:spcBef>
                <a:spcPts val="910"/>
              </a:spcBef>
            </a:pPr>
            <a:r>
              <a:rPr sz="2800" spc="-15" dirty="0">
                <a:solidFill>
                  <a:srgbClr val="FF0000"/>
                </a:solidFill>
                <a:latin typeface="Calibri"/>
                <a:cs typeface="Calibri"/>
              </a:rPr>
              <a:t>that</a:t>
            </a:r>
            <a:r>
              <a:rPr sz="2800" spc="-70" dirty="0">
                <a:solidFill>
                  <a:srgbClr val="FF0000"/>
                </a:solidFill>
                <a:latin typeface="Times New Roman"/>
                <a:cs typeface="Times New Roman"/>
              </a:rPr>
              <a:t> </a:t>
            </a:r>
            <a:r>
              <a:rPr sz="2800" spc="-15" dirty="0">
                <a:solidFill>
                  <a:srgbClr val="FF0000"/>
                </a:solidFill>
                <a:latin typeface="Calibri"/>
                <a:cs typeface="Calibri"/>
              </a:rPr>
              <a:t>a</a:t>
            </a:r>
            <a:r>
              <a:rPr sz="2800" spc="-60" dirty="0">
                <a:solidFill>
                  <a:srgbClr val="FF0000"/>
                </a:solidFill>
                <a:latin typeface="Times New Roman"/>
                <a:cs typeface="Times New Roman"/>
              </a:rPr>
              <a:t> </a:t>
            </a:r>
            <a:r>
              <a:rPr sz="2800" spc="-20" dirty="0">
                <a:solidFill>
                  <a:srgbClr val="FF0000"/>
                </a:solidFill>
                <a:latin typeface="Calibri"/>
                <a:cs typeface="Calibri"/>
              </a:rPr>
              <a:t>phot</a:t>
            </a:r>
            <a:r>
              <a:rPr sz="2800" spc="-10" dirty="0">
                <a:solidFill>
                  <a:srgbClr val="FF0000"/>
                </a:solidFill>
                <a:latin typeface="Calibri"/>
                <a:cs typeface="Calibri"/>
              </a:rPr>
              <a:t>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15" dirty="0">
                <a:solidFill>
                  <a:srgbClr val="FF0000"/>
                </a:solidFill>
                <a:latin typeface="Calibri"/>
                <a:cs typeface="Calibri"/>
              </a:rPr>
              <a:t>eleva</a:t>
            </a:r>
            <a:r>
              <a:rPr sz="2800" dirty="0">
                <a:solidFill>
                  <a:srgbClr val="FF0000"/>
                </a:solidFill>
                <a:latin typeface="Calibri"/>
                <a:cs typeface="Calibri"/>
              </a:rPr>
              <a:t>t</a:t>
            </a:r>
            <a:r>
              <a:rPr sz="2800" spc="-15" dirty="0">
                <a:solidFill>
                  <a:srgbClr val="FF0000"/>
                </a:solidFill>
                <a:latin typeface="Calibri"/>
                <a:cs typeface="Calibri"/>
              </a:rPr>
              <a:t>es</a:t>
            </a:r>
            <a:r>
              <a:rPr sz="2800" spc="-70" dirty="0">
                <a:solidFill>
                  <a:srgbClr val="FF0000"/>
                </a:solidFill>
                <a:latin typeface="Times New Roman"/>
                <a:cs typeface="Times New Roman"/>
              </a:rPr>
              <a:t> </a:t>
            </a:r>
            <a:r>
              <a:rPr sz="2800" spc="-15" dirty="0">
                <a:solidFill>
                  <a:srgbClr val="FF0000"/>
                </a:solidFill>
                <a:latin typeface="Calibri"/>
                <a:cs typeface="Calibri"/>
              </a:rPr>
              <a:t>the</a:t>
            </a:r>
            <a:r>
              <a:rPr sz="2800" spc="-70" dirty="0">
                <a:solidFill>
                  <a:srgbClr val="FF0000"/>
                </a:solidFill>
                <a:latin typeface="Times New Roman"/>
                <a:cs typeface="Times New Roman"/>
              </a:rPr>
              <a:t> </a:t>
            </a:r>
            <a:r>
              <a:rPr sz="2800" spc="-20" dirty="0">
                <a:solidFill>
                  <a:srgbClr val="FF0000"/>
                </a:solidFill>
                <a:latin typeface="Calibri"/>
                <a:cs typeface="Calibri"/>
              </a:rPr>
              <a:t>sys</a:t>
            </a:r>
            <a:r>
              <a:rPr sz="2800" spc="0" dirty="0">
                <a:solidFill>
                  <a:srgbClr val="FF0000"/>
                </a:solidFill>
                <a:latin typeface="Calibri"/>
                <a:cs typeface="Calibri"/>
              </a:rPr>
              <a:t>t</a:t>
            </a:r>
            <a:r>
              <a:rPr sz="2800" spc="-20" dirty="0">
                <a:solidFill>
                  <a:srgbClr val="FF0000"/>
                </a:solidFill>
                <a:latin typeface="Calibri"/>
                <a:cs typeface="Calibri"/>
              </a:rPr>
              <a:t>em</a:t>
            </a:r>
            <a:r>
              <a:rPr sz="2800" spc="-70" dirty="0">
                <a:solidFill>
                  <a:srgbClr val="FF0000"/>
                </a:solidFill>
                <a:latin typeface="Times New Roman"/>
                <a:cs typeface="Times New Roman"/>
              </a:rPr>
              <a:t> </a:t>
            </a:r>
            <a:r>
              <a:rPr sz="2800" spc="-20" dirty="0">
                <a:solidFill>
                  <a:srgbClr val="FF0000"/>
                </a:solidFill>
                <a:latin typeface="Calibri"/>
                <a:cs typeface="Calibri"/>
              </a:rPr>
              <a:t>fro</a:t>
            </a:r>
            <a:r>
              <a:rPr sz="2800" spc="-25" dirty="0">
                <a:solidFill>
                  <a:srgbClr val="FF0000"/>
                </a:solidFill>
                <a:latin typeface="Calibri"/>
                <a:cs typeface="Calibri"/>
              </a:rPr>
              <a:t>m</a:t>
            </a:r>
            <a:r>
              <a:rPr sz="2800" spc="-55" dirty="0">
                <a:solidFill>
                  <a:srgbClr val="FF0000"/>
                </a:solidFill>
                <a:latin typeface="Times New Roman"/>
                <a:cs typeface="Times New Roman"/>
              </a:rPr>
              <a:t> </a:t>
            </a:r>
            <a:r>
              <a:rPr sz="2800" spc="-10" dirty="0">
                <a:solidFill>
                  <a:srgbClr val="FF0000"/>
                </a:solidFill>
                <a:latin typeface="Calibri"/>
                <a:cs typeface="Calibri"/>
              </a:rPr>
              <a:t>|</a:t>
            </a:r>
            <a:r>
              <a:rPr sz="2800" spc="0" dirty="0">
                <a:solidFill>
                  <a:srgbClr val="FF0000"/>
                </a:solidFill>
                <a:latin typeface="Calibri"/>
                <a:cs typeface="Calibri"/>
              </a:rPr>
              <a:t>k</a:t>
            </a:r>
            <a:r>
              <a:rPr sz="2800" spc="-10" dirty="0">
                <a:solidFill>
                  <a:srgbClr val="FF0000"/>
                </a:solidFill>
                <a:latin typeface="Cambria Math"/>
                <a:cs typeface="Cambria Math"/>
              </a:rPr>
              <a:t>⟩</a:t>
            </a:r>
            <a:r>
              <a:rPr sz="2800" spc="20" dirty="0">
                <a:solidFill>
                  <a:srgbClr val="FF0000"/>
                </a:solidFill>
                <a:latin typeface="Cambria Math"/>
                <a:cs typeface="Cambria Math"/>
              </a:rPr>
              <a:t> </a:t>
            </a:r>
            <a:r>
              <a:rPr sz="2800" spc="-15" dirty="0">
                <a:solidFill>
                  <a:srgbClr val="FF0000"/>
                </a:solidFill>
                <a:latin typeface="Calibri"/>
                <a:cs typeface="Calibri"/>
              </a:rPr>
              <a:t>to</a:t>
            </a:r>
            <a:r>
              <a:rPr sz="2800" spc="-70" dirty="0">
                <a:solidFill>
                  <a:srgbClr val="FF0000"/>
                </a:solidFill>
                <a:latin typeface="Times New Roman"/>
                <a:cs typeface="Times New Roman"/>
              </a:rPr>
              <a:t> </a:t>
            </a:r>
            <a:r>
              <a:rPr sz="2800" spc="-20" dirty="0">
                <a:solidFill>
                  <a:srgbClr val="FF0000"/>
                </a:solidFill>
                <a:latin typeface="Calibri"/>
                <a:cs typeface="Calibri"/>
              </a:rPr>
              <a:t>|</a:t>
            </a:r>
            <a:r>
              <a:rPr sz="2800" dirty="0">
                <a:solidFill>
                  <a:srgbClr val="FF0000"/>
                </a:solidFill>
                <a:latin typeface="Calibri"/>
                <a:cs typeface="Calibri"/>
              </a:rPr>
              <a:t>i</a:t>
            </a:r>
            <a:r>
              <a:rPr sz="2800" spc="-10" dirty="0">
                <a:solidFill>
                  <a:srgbClr val="FF0000"/>
                </a:solidFill>
                <a:latin typeface="Cambria Math"/>
                <a:cs typeface="Cambria Math"/>
              </a:rPr>
              <a:t>⟩</a:t>
            </a:r>
            <a:r>
              <a:rPr sz="2800" dirty="0">
                <a:solidFill>
                  <a:srgbClr val="FF0000"/>
                </a:solidFill>
                <a:latin typeface="Calibri"/>
                <a:cs typeface="Calibri"/>
              </a:rPr>
              <a:t>.</a:t>
            </a:r>
          </a:p>
          <a:p>
            <a:pPr marL="469900" marR="11430" lvl="1" indent="-228600" algn="just">
              <a:lnSpc>
                <a:spcPct val="127200"/>
              </a:lnSpc>
              <a:spcBef>
                <a:spcPts val="1055"/>
              </a:spcBef>
              <a:buFont typeface="Symbol"/>
              <a:buChar char=""/>
              <a:tabLst>
                <a:tab pos="470534" algn="l"/>
              </a:tabLst>
            </a:pP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dirty="0">
                <a:latin typeface="Times New Roman"/>
                <a:cs typeface="Times New Roman"/>
              </a:rPr>
              <a:t> </a:t>
            </a:r>
            <a:r>
              <a:rPr sz="2800" spc="-20" dirty="0">
                <a:latin typeface="Times New Roman"/>
                <a:cs typeface="Times New Roman"/>
              </a:rPr>
              <a:t> </a:t>
            </a:r>
            <a:r>
              <a:rPr sz="2800" spc="-10" dirty="0">
                <a:latin typeface="Calibri"/>
                <a:cs typeface="Calibri"/>
              </a:rPr>
              <a:t>s</a:t>
            </a:r>
            <a:r>
              <a:rPr sz="2800" spc="-25" dirty="0">
                <a:latin typeface="Calibri"/>
                <a:cs typeface="Calibri"/>
              </a:rPr>
              <a:t>howe</a:t>
            </a:r>
            <a:r>
              <a:rPr sz="2800" spc="-15" dirty="0">
                <a:latin typeface="Calibri"/>
                <a:cs typeface="Calibri"/>
              </a:rPr>
              <a:t>d</a:t>
            </a:r>
            <a:r>
              <a:rPr sz="2800" dirty="0">
                <a:latin typeface="Times New Roman"/>
                <a:cs typeface="Times New Roman"/>
              </a:rPr>
              <a:t> </a:t>
            </a:r>
            <a:r>
              <a:rPr sz="2800" spc="-5" dirty="0">
                <a:latin typeface="Times New Roman"/>
                <a:cs typeface="Times New Roman"/>
              </a:rPr>
              <a:t> </a:t>
            </a:r>
            <a:r>
              <a:rPr sz="2800" spc="-5" dirty="0">
                <a:latin typeface="Calibri"/>
                <a:cs typeface="Calibri"/>
              </a:rPr>
              <a:t>t</a:t>
            </a:r>
            <a:r>
              <a:rPr sz="2800" spc="-20" dirty="0">
                <a:latin typeface="Calibri"/>
                <a:cs typeface="Calibri"/>
              </a:rPr>
              <a:t>h</a:t>
            </a:r>
            <a:r>
              <a:rPr sz="2800" spc="-5" dirty="0">
                <a:latin typeface="Calibri"/>
                <a:cs typeface="Calibri"/>
              </a:rPr>
              <a:t>a</a:t>
            </a:r>
            <a:r>
              <a:rPr sz="2800" spc="-10" dirty="0">
                <a:latin typeface="Calibri"/>
                <a:cs typeface="Calibri"/>
              </a:rPr>
              <a:t>t</a:t>
            </a:r>
            <a:r>
              <a:rPr sz="2800" dirty="0">
                <a:latin typeface="Times New Roman"/>
                <a:cs typeface="Times New Roman"/>
              </a:rPr>
              <a:t> </a:t>
            </a:r>
            <a:r>
              <a:rPr sz="2800" spc="-15" dirty="0">
                <a:latin typeface="Times New Roman"/>
                <a:cs typeface="Times New Roman"/>
              </a:rPr>
              <a:t> </a:t>
            </a:r>
            <a:r>
              <a:rPr sz="2800" spc="-15" dirty="0">
                <a:latin typeface="Calibri"/>
                <a:cs typeface="Calibri"/>
              </a:rPr>
              <a:t>therm</a:t>
            </a:r>
            <a:r>
              <a:rPr sz="2800" spc="-5" dirty="0">
                <a:latin typeface="Calibri"/>
                <a:cs typeface="Calibri"/>
              </a:rPr>
              <a:t>o</a:t>
            </a:r>
            <a:r>
              <a:rPr sz="2800" spc="-25" dirty="0">
                <a:latin typeface="Calibri"/>
                <a:cs typeface="Calibri"/>
              </a:rPr>
              <a:t>dynam</a:t>
            </a:r>
            <a:r>
              <a:rPr sz="2800" spc="-5" dirty="0">
                <a:latin typeface="Calibri"/>
                <a:cs typeface="Calibri"/>
              </a:rPr>
              <a:t>i</a:t>
            </a:r>
            <a:r>
              <a:rPr sz="2800" spc="-15" dirty="0">
                <a:latin typeface="Calibri"/>
                <a:cs typeface="Calibri"/>
              </a:rPr>
              <a:t>c</a:t>
            </a:r>
            <a:r>
              <a:rPr sz="2800" dirty="0">
                <a:latin typeface="Times New Roman"/>
                <a:cs typeface="Times New Roman"/>
              </a:rPr>
              <a:t> </a:t>
            </a:r>
            <a:r>
              <a:rPr sz="2800" spc="-5" dirty="0">
                <a:latin typeface="Times New Roman"/>
                <a:cs typeface="Times New Roman"/>
              </a:rPr>
              <a:t> </a:t>
            </a:r>
            <a:r>
              <a:rPr sz="2800" spc="-15" dirty="0">
                <a:latin typeface="Calibri"/>
                <a:cs typeface="Calibri"/>
              </a:rPr>
              <a:t>equi</a:t>
            </a:r>
            <a:r>
              <a:rPr sz="2800" dirty="0">
                <a:latin typeface="Calibri"/>
                <a:cs typeface="Calibri"/>
              </a:rPr>
              <a:t>li</a:t>
            </a:r>
            <a:r>
              <a:rPr sz="2800" spc="-20" dirty="0">
                <a:latin typeface="Calibri"/>
                <a:cs typeface="Calibri"/>
              </a:rPr>
              <a:t>br</a:t>
            </a:r>
            <a:r>
              <a:rPr sz="2800" spc="-10" dirty="0">
                <a:latin typeface="Calibri"/>
                <a:cs typeface="Calibri"/>
              </a:rPr>
              <a:t>iu</a:t>
            </a:r>
            <a:r>
              <a:rPr sz="2800" spc="-25" dirty="0">
                <a:latin typeface="Calibri"/>
                <a:cs typeface="Calibri"/>
              </a:rPr>
              <a:t>m</a:t>
            </a:r>
            <a:r>
              <a:rPr sz="2800" dirty="0">
                <a:latin typeface="Times New Roman"/>
                <a:cs typeface="Times New Roman"/>
              </a:rPr>
              <a:t> </a:t>
            </a:r>
            <a:r>
              <a:rPr sz="2800" spc="-15"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0" dirty="0">
                <a:latin typeface="Times New Roman"/>
                <a:cs typeface="Times New Roman"/>
              </a:rPr>
              <a:t> </a:t>
            </a:r>
            <a:r>
              <a:rPr sz="2800" spc="-20" dirty="0">
                <a:latin typeface="Calibri"/>
                <a:cs typeface="Calibri"/>
              </a:rPr>
              <a:t>ma</a:t>
            </a:r>
            <a:r>
              <a:rPr sz="2800" dirty="0">
                <a:latin typeface="Calibri"/>
                <a:cs typeface="Calibri"/>
              </a:rPr>
              <a:t>t</a:t>
            </a:r>
            <a:r>
              <a:rPr sz="2800" spc="-15" dirty="0">
                <a:latin typeface="Calibri"/>
                <a:cs typeface="Calibri"/>
              </a:rPr>
              <a:t>ter</a:t>
            </a:r>
            <a:r>
              <a:rPr sz="2800" dirty="0">
                <a:latin typeface="Times New Roman"/>
                <a:cs typeface="Times New Roman"/>
              </a:rPr>
              <a:t> </a:t>
            </a:r>
            <a:r>
              <a:rPr sz="2800" spc="-15"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spc="-10" dirty="0">
                <a:latin typeface="Times New Roman"/>
                <a:cs typeface="Times New Roman"/>
              </a:rPr>
              <a:t> </a:t>
            </a: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0" dirty="0">
                <a:latin typeface="Times New Roman"/>
                <a:cs typeface="Times New Roman"/>
              </a:rPr>
              <a:t> </a:t>
            </a:r>
            <a:r>
              <a:rPr sz="2800" spc="-15" dirty="0">
                <a:latin typeface="Calibri"/>
                <a:cs typeface="Calibri"/>
              </a:rPr>
              <a:t>enforces</a:t>
            </a:r>
            <a:r>
              <a:rPr sz="2800" dirty="0">
                <a:latin typeface="Times New Roman"/>
                <a:cs typeface="Times New Roman"/>
              </a:rPr>
              <a:t> </a:t>
            </a:r>
            <a:r>
              <a:rPr sz="2800" spc="5" dirty="0">
                <a:latin typeface="Times New Roman"/>
                <a:cs typeface="Times New Roman"/>
              </a:rPr>
              <a:t> </a:t>
            </a:r>
            <a:r>
              <a:rPr sz="2800" spc="-20" dirty="0">
                <a:latin typeface="Calibri"/>
                <a:cs typeface="Calibri"/>
              </a:rPr>
              <a:t>prec</a:t>
            </a:r>
            <a:r>
              <a:rPr sz="2800" spc="-5" dirty="0">
                <a:latin typeface="Calibri"/>
                <a:cs typeface="Calibri"/>
              </a:rPr>
              <a:t>i</a:t>
            </a:r>
            <a:r>
              <a:rPr sz="2800" spc="-20" dirty="0">
                <a:latin typeface="Calibri"/>
                <a:cs typeface="Calibri"/>
              </a:rPr>
              <a:t>s</a:t>
            </a:r>
            <a:r>
              <a:rPr sz="2800" spc="-15" dirty="0">
                <a:latin typeface="Calibri"/>
                <a:cs typeface="Calibri"/>
              </a:rPr>
              <a:t>e</a:t>
            </a:r>
            <a:r>
              <a:rPr sz="2800" dirty="0">
                <a:latin typeface="Times New Roman"/>
                <a:cs typeface="Times New Roman"/>
              </a:rPr>
              <a:t> </a:t>
            </a:r>
            <a:r>
              <a:rPr sz="2800" spc="15" dirty="0">
                <a:latin typeface="Times New Roman"/>
                <a:cs typeface="Times New Roman"/>
              </a:rPr>
              <a:t> </a:t>
            </a:r>
            <a:r>
              <a:rPr sz="2800" spc="-15" dirty="0">
                <a:latin typeface="Calibri"/>
                <a:cs typeface="Calibri"/>
              </a:rPr>
              <a:t>a</a:t>
            </a:r>
            <a:r>
              <a:rPr sz="2800" spc="-5" dirty="0">
                <a:latin typeface="Calibri"/>
                <a:cs typeface="Calibri"/>
              </a:rPr>
              <a:t>l</a:t>
            </a:r>
            <a:r>
              <a:rPr sz="2800" spc="-15" dirty="0">
                <a:latin typeface="Calibri"/>
                <a:cs typeface="Calibri"/>
              </a:rPr>
              <a:t>gebraic</a:t>
            </a:r>
            <a:r>
              <a:rPr sz="2800" dirty="0">
                <a:latin typeface="Times New Roman"/>
                <a:cs typeface="Times New Roman"/>
              </a:rPr>
              <a:t> </a:t>
            </a:r>
            <a:r>
              <a:rPr sz="2800" spc="20" dirty="0">
                <a:latin typeface="Times New Roman"/>
                <a:cs typeface="Times New Roman"/>
              </a:rPr>
              <a:t> </a:t>
            </a:r>
            <a:r>
              <a:rPr sz="2800" spc="-15" dirty="0">
                <a:latin typeface="Calibri"/>
                <a:cs typeface="Calibri"/>
              </a:rPr>
              <a:t>relat</a:t>
            </a:r>
            <a:r>
              <a:rPr sz="2800" spc="-5" dirty="0">
                <a:latin typeface="Calibri"/>
                <a:cs typeface="Calibri"/>
              </a:rPr>
              <a:t>i</a:t>
            </a:r>
            <a:r>
              <a:rPr sz="2800" spc="-20" dirty="0">
                <a:latin typeface="Calibri"/>
                <a:cs typeface="Calibri"/>
              </a:rPr>
              <a:t>on</a:t>
            </a:r>
            <a:r>
              <a:rPr sz="2800" spc="-15" dirty="0">
                <a:latin typeface="Calibri"/>
                <a:cs typeface="Calibri"/>
              </a:rPr>
              <a:t>s</a:t>
            </a:r>
            <a:r>
              <a:rPr sz="2800" dirty="0">
                <a:latin typeface="Times New Roman"/>
                <a:cs typeface="Times New Roman"/>
              </a:rPr>
              <a:t> </a:t>
            </a:r>
            <a:r>
              <a:rPr sz="2800" spc="10" dirty="0">
                <a:latin typeface="Times New Roman"/>
                <a:cs typeface="Times New Roman"/>
              </a:rPr>
              <a:t> </a:t>
            </a:r>
            <a:r>
              <a:rPr sz="2800" spc="-20" dirty="0">
                <a:latin typeface="Calibri"/>
                <a:cs typeface="Calibri"/>
              </a:rPr>
              <a:t>bet</a:t>
            </a:r>
            <a:r>
              <a:rPr sz="2800" spc="-10" dirty="0">
                <a:latin typeface="Calibri"/>
                <a:cs typeface="Calibri"/>
              </a:rPr>
              <a:t>w</a:t>
            </a:r>
            <a:r>
              <a:rPr sz="2800" spc="-15" dirty="0">
                <a:latin typeface="Calibri"/>
                <a:cs typeface="Calibri"/>
              </a:rPr>
              <a:t>een</a:t>
            </a:r>
            <a:r>
              <a:rPr sz="2800" dirty="0">
                <a:latin typeface="Times New Roman"/>
                <a:cs typeface="Times New Roman"/>
              </a:rPr>
              <a:t> </a:t>
            </a:r>
            <a:r>
              <a:rPr sz="2800" spc="55" dirty="0">
                <a:latin typeface="Times New Roman"/>
                <a:cs typeface="Times New Roman"/>
              </a:rPr>
              <a:t> </a:t>
            </a:r>
            <a:r>
              <a:rPr sz="2800" spc="-30" dirty="0">
                <a:latin typeface="Cambria Math"/>
                <a:cs typeface="Cambria Math"/>
              </a:rPr>
              <a:t>𝐴</a:t>
            </a:r>
            <a:r>
              <a:rPr sz="2800" dirty="0">
                <a:latin typeface="Cambria Math"/>
                <a:cs typeface="Cambria Math"/>
              </a:rPr>
              <a:t> </a:t>
            </a:r>
            <a:r>
              <a:rPr sz="2800" spc="210" dirty="0">
                <a:latin typeface="Cambria Math"/>
                <a:cs typeface="Cambria Math"/>
              </a:rPr>
              <a:t> </a:t>
            </a:r>
            <a:r>
              <a:rPr sz="2800" spc="-15" dirty="0">
                <a:latin typeface="Calibri"/>
                <a:cs typeface="Calibri"/>
              </a:rPr>
              <a:t>and</a:t>
            </a:r>
            <a:r>
              <a:rPr sz="2800" dirty="0">
                <a:latin typeface="Times New Roman"/>
                <a:cs typeface="Times New Roman"/>
              </a:rPr>
              <a:t> </a:t>
            </a:r>
            <a:r>
              <a:rPr sz="2800" spc="30" dirty="0">
                <a:latin typeface="Times New Roman"/>
                <a:cs typeface="Times New Roman"/>
              </a:rPr>
              <a:t> </a:t>
            </a:r>
            <a:r>
              <a:rPr sz="2800" spc="-30" dirty="0">
                <a:latin typeface="Cambria Math"/>
                <a:cs typeface="Cambria Math"/>
              </a:rPr>
              <a:t>𝐵</a:t>
            </a:r>
            <a:r>
              <a:rPr sz="2800" spc="-10" dirty="0">
                <a:latin typeface="Cambria Math"/>
                <a:cs typeface="Cambria Math"/>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ents</a:t>
            </a:r>
            <a:r>
              <a:rPr sz="2800" spc="-80" dirty="0">
                <a:latin typeface="Times New Roman"/>
                <a:cs typeface="Times New Roman"/>
              </a:rPr>
              <a:t> </a:t>
            </a:r>
            <a:r>
              <a:rPr sz="2800" spc="-15" dirty="0">
                <a:latin typeface="Calibri"/>
                <a:cs typeface="Calibri"/>
              </a:rPr>
              <a:t>as</a:t>
            </a:r>
            <a:r>
              <a:rPr sz="2800" spc="-70" dirty="0">
                <a:latin typeface="Times New Roman"/>
                <a:cs typeface="Times New Roman"/>
              </a:rPr>
              <a:t> </a:t>
            </a:r>
            <a:r>
              <a:rPr sz="2800" spc="-15" dirty="0">
                <a:latin typeface="Calibri"/>
                <a:cs typeface="Calibri"/>
              </a:rPr>
              <a:t>wel</a:t>
            </a:r>
            <a:r>
              <a:rPr sz="2800" dirty="0">
                <a:latin typeface="Calibri"/>
                <a:cs typeface="Calibri"/>
              </a:rPr>
              <a:t>l</a:t>
            </a:r>
            <a:r>
              <a:rPr sz="2800" spc="-65" dirty="0">
                <a:latin typeface="Times New Roman"/>
                <a:cs typeface="Times New Roman"/>
              </a:rPr>
              <a:t> </a:t>
            </a:r>
            <a:r>
              <a:rPr sz="2800" spc="-30" dirty="0">
                <a:latin typeface="Calibri"/>
                <a:cs typeface="Calibri"/>
              </a:rPr>
              <a:t>a</a:t>
            </a:r>
            <a:r>
              <a:rPr sz="2800" spc="-15" dirty="0">
                <a:latin typeface="Calibri"/>
                <a:cs typeface="Calibri"/>
              </a:rPr>
              <a:t>s</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Plan</a:t>
            </a:r>
            <a:r>
              <a:rPr sz="2800" dirty="0">
                <a:latin typeface="Calibri"/>
                <a:cs typeface="Calibri"/>
              </a:rPr>
              <a:t>c</a:t>
            </a:r>
            <a:r>
              <a:rPr sz="2800" spc="-15" dirty="0">
                <a:latin typeface="Calibri"/>
                <a:cs typeface="Calibri"/>
              </a:rPr>
              <a:t>k</a:t>
            </a:r>
            <a:r>
              <a:rPr sz="2800" spc="-70" dirty="0">
                <a:latin typeface="Times New Roman"/>
                <a:cs typeface="Times New Roman"/>
              </a:rPr>
              <a:t> </a:t>
            </a:r>
            <a:r>
              <a:rPr sz="2800" spc="-20" dirty="0">
                <a:latin typeface="Calibri"/>
                <a:cs typeface="Calibri"/>
              </a:rPr>
              <a:t>b</a:t>
            </a:r>
            <a:r>
              <a:rPr sz="2800" spc="-10" dirty="0">
                <a:latin typeface="Calibri"/>
                <a:cs typeface="Calibri"/>
              </a:rPr>
              <a:t>la</a:t>
            </a:r>
            <a:r>
              <a:rPr sz="2800" spc="-15" dirty="0">
                <a:latin typeface="Calibri"/>
                <a:cs typeface="Calibri"/>
              </a:rPr>
              <a:t>c</a:t>
            </a:r>
            <a:r>
              <a:rPr sz="2800" spc="10" dirty="0">
                <a:latin typeface="Calibri"/>
                <a:cs typeface="Calibri"/>
              </a:rPr>
              <a:t>k</a:t>
            </a:r>
            <a:r>
              <a:rPr sz="2800" spc="-20" dirty="0">
                <a:latin typeface="Calibri"/>
                <a:cs typeface="Calibri"/>
              </a:rPr>
              <a:t>-b</a:t>
            </a:r>
            <a:r>
              <a:rPr sz="2800" spc="-10" dirty="0">
                <a:latin typeface="Calibri"/>
                <a:cs typeface="Calibri"/>
              </a:rPr>
              <a:t>o</a:t>
            </a:r>
            <a:r>
              <a:rPr sz="2800" spc="-20" dirty="0">
                <a:latin typeface="Calibri"/>
                <a:cs typeface="Calibri"/>
              </a:rPr>
              <a:t>d</a:t>
            </a:r>
            <a:r>
              <a:rPr sz="2800" spc="-15" dirty="0">
                <a:latin typeface="Calibri"/>
                <a:cs typeface="Calibri"/>
              </a:rPr>
              <a:t>y</a:t>
            </a:r>
            <a:r>
              <a:rPr sz="2800" spc="-70" dirty="0">
                <a:latin typeface="Times New Roman"/>
                <a:cs typeface="Times New Roman"/>
              </a:rPr>
              <a:t> </a:t>
            </a:r>
            <a:r>
              <a:rPr sz="2800" spc="-20" dirty="0">
                <a:latin typeface="Calibri"/>
                <a:cs typeface="Calibri"/>
              </a:rPr>
              <a:t>spect</a:t>
            </a:r>
            <a:r>
              <a:rPr sz="2800" dirty="0">
                <a:latin typeface="Calibri"/>
                <a:cs typeface="Calibri"/>
              </a:rPr>
              <a:t>r</a:t>
            </a:r>
            <a:r>
              <a:rPr sz="2800" spc="-20" dirty="0">
                <a:latin typeface="Calibri"/>
                <a:cs typeface="Calibri"/>
              </a:rPr>
              <a:t>um</a:t>
            </a:r>
            <a:r>
              <a:rPr lang="en-US" sz="2800" spc="-20" dirty="0">
                <a:latin typeface="Calibri"/>
                <a:cs typeface="Calibri"/>
              </a:rPr>
              <a:t> </a:t>
            </a:r>
            <a:r>
              <a:rPr lang="en-US" sz="2800" spc="-20" dirty="0">
                <a:solidFill>
                  <a:srgbClr val="FF0000"/>
                </a:solidFill>
                <a:latin typeface="Calibri"/>
                <a:cs typeface="Calibri"/>
              </a:rPr>
              <a:t>(our lecture 1) </a:t>
            </a:r>
            <a:r>
              <a:rPr sz="2800" spc="-20" dirty="0">
                <a:latin typeface="Calibri"/>
                <a:cs typeface="Calibri"/>
              </a:rPr>
              <a:t>.</a:t>
            </a:r>
            <a:endParaRPr sz="2800" dirty="0">
              <a:latin typeface="Calibri"/>
              <a:cs typeface="Calibri"/>
            </a:endParaRPr>
          </a:p>
        </p:txBody>
      </p:sp>
      <p:sp>
        <p:nvSpPr>
          <p:cNvPr id="3" name="object 3"/>
          <p:cNvSpPr txBox="1"/>
          <p:nvPr/>
        </p:nvSpPr>
        <p:spPr>
          <a:xfrm>
            <a:off x="1130313" y="3930461"/>
            <a:ext cx="80010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Our</a:t>
            </a:r>
            <a:endParaRPr sz="2800">
              <a:latin typeface="Calibri"/>
              <a:cs typeface="Calibri"/>
            </a:endParaRPr>
          </a:p>
        </p:txBody>
      </p:sp>
      <p:sp>
        <p:nvSpPr>
          <p:cNvPr id="4" name="object 4"/>
          <p:cNvSpPr txBox="1"/>
          <p:nvPr/>
        </p:nvSpPr>
        <p:spPr>
          <a:xfrm>
            <a:off x="2439345" y="3955547"/>
            <a:ext cx="6141183" cy="430887"/>
          </a:xfrm>
          <a:prstGeom prst="rect">
            <a:avLst/>
          </a:prstGeom>
        </p:spPr>
        <p:txBody>
          <a:bodyPr vert="horz" wrap="square" lIns="0" tIns="0" rIns="0" bIns="0" rtlCol="0">
            <a:spAutoFit/>
          </a:bodyPr>
          <a:lstStyle/>
          <a:p>
            <a:pPr marL="12700">
              <a:lnSpc>
                <a:spcPct val="100000"/>
              </a:lnSpc>
              <a:tabLst>
                <a:tab pos="1155065" algn="l"/>
                <a:tab pos="1959610" algn="l"/>
                <a:tab pos="3021330" algn="l"/>
                <a:tab pos="4764405" algn="l"/>
              </a:tabLst>
            </a:pPr>
            <a:r>
              <a:rPr sz="2800" spc="-15" dirty="0">
                <a:latin typeface="Calibri"/>
                <a:cs typeface="Calibri"/>
              </a:rPr>
              <a:t>g</a:t>
            </a:r>
            <a:r>
              <a:rPr sz="2800" spc="-5" dirty="0">
                <a:latin typeface="Calibri"/>
                <a:cs typeface="Calibri"/>
              </a:rPr>
              <a:t>o</a:t>
            </a:r>
            <a:r>
              <a:rPr sz="2800" spc="-10" dirty="0">
                <a:latin typeface="Calibri"/>
                <a:cs typeface="Calibri"/>
              </a:rPr>
              <a:t>al</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5" dirty="0">
                <a:latin typeface="Calibri"/>
                <a:cs typeface="Calibri"/>
              </a:rPr>
              <a:t>this</a:t>
            </a:r>
            <a:r>
              <a:rPr sz="2800" dirty="0">
                <a:latin typeface="Times New Roman"/>
                <a:cs typeface="Times New Roman"/>
              </a:rPr>
              <a:t>	</a:t>
            </a:r>
            <a:r>
              <a:rPr lang="en-US" sz="2800" spc="-15" dirty="0">
                <a:latin typeface="Calibri"/>
                <a:cs typeface="Calibri"/>
              </a:rPr>
              <a:t>lecture is</a:t>
            </a:r>
            <a:r>
              <a:rPr sz="2800" spc="-15" dirty="0">
                <a:latin typeface="Calibri"/>
                <a:cs typeface="Calibri"/>
              </a:rPr>
              <a:t>:</a:t>
            </a:r>
            <a:r>
              <a:rPr sz="2800" dirty="0">
                <a:latin typeface="Times New Roman"/>
                <a:cs typeface="Times New Roman"/>
              </a:rPr>
              <a:t>	</a:t>
            </a:r>
            <a:r>
              <a:rPr lang="en-US" sz="2800" dirty="0">
                <a:latin typeface="Times New Roman"/>
                <a:cs typeface="Times New Roman"/>
              </a:rPr>
              <a:t>to </a:t>
            </a:r>
            <a:r>
              <a:rPr sz="2800" spc="-15" dirty="0">
                <a:latin typeface="Calibri"/>
                <a:cs typeface="Calibri"/>
              </a:rPr>
              <a:t>relate</a:t>
            </a:r>
            <a:endParaRPr sz="2800" dirty="0">
              <a:latin typeface="Calibri"/>
              <a:cs typeface="Calibri"/>
            </a:endParaRPr>
          </a:p>
        </p:txBody>
      </p:sp>
      <p:sp>
        <p:nvSpPr>
          <p:cNvPr id="5" name="object 5"/>
          <p:cNvSpPr txBox="1"/>
          <p:nvPr/>
        </p:nvSpPr>
        <p:spPr>
          <a:xfrm>
            <a:off x="8580529" y="3945587"/>
            <a:ext cx="2239871" cy="423193"/>
          </a:xfrm>
          <a:prstGeom prst="rect">
            <a:avLst/>
          </a:prstGeom>
        </p:spPr>
        <p:txBody>
          <a:bodyPr vert="horz" wrap="square" lIns="0" tIns="0" rIns="0" bIns="0" rtlCol="0">
            <a:spAutoFit/>
          </a:bodyPr>
          <a:lstStyle/>
          <a:p>
            <a:pPr marL="12700">
              <a:lnSpc>
                <a:spcPts val="3345"/>
              </a:lnSpc>
            </a:pPr>
            <a:r>
              <a:rPr sz="4200" spc="-37" baseline="11904" dirty="0">
                <a:solidFill>
                  <a:srgbClr val="FF0000"/>
                </a:solidFill>
                <a:latin typeface="Cambria Math"/>
                <a:cs typeface="Cambria Math"/>
              </a:rPr>
              <a:t>𝐴</a:t>
            </a:r>
            <a:r>
              <a:rPr sz="2000" spc="200" dirty="0">
                <a:solidFill>
                  <a:srgbClr val="FF0000"/>
                </a:solidFill>
                <a:latin typeface="Cambria Math"/>
                <a:cs typeface="Cambria Math"/>
              </a:rPr>
              <a:t>𝑖</a:t>
            </a:r>
            <a:r>
              <a:rPr sz="2000" spc="375" dirty="0">
                <a:solidFill>
                  <a:srgbClr val="FF0000"/>
                </a:solidFill>
                <a:latin typeface="Cambria Math"/>
                <a:cs typeface="Cambria Math"/>
              </a:rPr>
              <a:t>𝑘</a:t>
            </a:r>
            <a:r>
              <a:rPr sz="4200" spc="-15" baseline="11904" dirty="0">
                <a:solidFill>
                  <a:srgbClr val="FF0000"/>
                </a:solidFill>
                <a:latin typeface="Cambria Math"/>
                <a:cs typeface="Cambria Math"/>
              </a:rPr>
              <a:t>,</a:t>
            </a:r>
            <a:r>
              <a:rPr sz="4200" baseline="11904" dirty="0">
                <a:solidFill>
                  <a:srgbClr val="FF0000"/>
                </a:solidFill>
                <a:latin typeface="Cambria Math"/>
                <a:cs typeface="Cambria Math"/>
              </a:rPr>
              <a:t> </a:t>
            </a:r>
            <a:r>
              <a:rPr sz="4200" spc="-465" baseline="11904" dirty="0">
                <a:solidFill>
                  <a:srgbClr val="FF0000"/>
                </a:solidFill>
                <a:latin typeface="Cambria Math"/>
                <a:cs typeface="Cambria Math"/>
              </a:rPr>
              <a:t> </a:t>
            </a:r>
            <a:r>
              <a:rPr sz="4200" spc="-225" baseline="11904" dirty="0">
                <a:solidFill>
                  <a:srgbClr val="FF0000"/>
                </a:solidFill>
                <a:latin typeface="Cambria Math"/>
                <a:cs typeface="Cambria Math"/>
              </a:rPr>
              <a:t>𝐵</a:t>
            </a:r>
            <a:r>
              <a:rPr sz="2000" spc="200" dirty="0">
                <a:solidFill>
                  <a:srgbClr val="FF0000"/>
                </a:solidFill>
                <a:latin typeface="Cambria Math"/>
                <a:cs typeface="Cambria Math"/>
              </a:rPr>
              <a:t>𝑖</a:t>
            </a:r>
            <a:r>
              <a:rPr sz="2000" spc="365" dirty="0">
                <a:solidFill>
                  <a:srgbClr val="FF0000"/>
                </a:solidFill>
                <a:latin typeface="Cambria Math"/>
                <a:cs typeface="Cambria Math"/>
              </a:rPr>
              <a:t>𝑘</a:t>
            </a:r>
            <a:r>
              <a:rPr sz="4200" spc="-15" baseline="11904" dirty="0">
                <a:solidFill>
                  <a:srgbClr val="FF0000"/>
                </a:solidFill>
                <a:latin typeface="Cambria Math"/>
                <a:cs typeface="Cambria Math"/>
              </a:rPr>
              <a:t>,</a:t>
            </a:r>
            <a:r>
              <a:rPr sz="4200" baseline="11904" dirty="0">
                <a:solidFill>
                  <a:srgbClr val="FF0000"/>
                </a:solidFill>
                <a:latin typeface="Cambria Math"/>
                <a:cs typeface="Cambria Math"/>
              </a:rPr>
              <a:t> </a:t>
            </a:r>
            <a:r>
              <a:rPr sz="4200" spc="-465" baseline="11904" dirty="0">
                <a:solidFill>
                  <a:srgbClr val="FF0000"/>
                </a:solidFill>
                <a:latin typeface="Cambria Math"/>
                <a:cs typeface="Cambria Math"/>
              </a:rPr>
              <a:t> </a:t>
            </a:r>
            <a:r>
              <a:rPr sz="4200" spc="-225" baseline="11904" dirty="0">
                <a:solidFill>
                  <a:srgbClr val="FF0000"/>
                </a:solidFill>
                <a:latin typeface="Cambria Math"/>
                <a:cs typeface="Cambria Math"/>
              </a:rPr>
              <a:t>𝐵</a:t>
            </a:r>
            <a:r>
              <a:rPr sz="2000" spc="195" dirty="0">
                <a:solidFill>
                  <a:srgbClr val="FF0000"/>
                </a:solidFill>
                <a:latin typeface="Cambria Math"/>
                <a:cs typeface="Cambria Math"/>
              </a:rPr>
              <a:t>𝑘𝑖</a:t>
            </a:r>
            <a:endParaRPr sz="2000" dirty="0">
              <a:solidFill>
                <a:srgbClr val="FF0000"/>
              </a:solidFill>
              <a:latin typeface="Cambria Math"/>
              <a:cs typeface="Cambria Math"/>
            </a:endParaRPr>
          </a:p>
        </p:txBody>
      </p:sp>
      <p:sp>
        <p:nvSpPr>
          <p:cNvPr id="6" name="object 6"/>
          <p:cNvSpPr txBox="1"/>
          <p:nvPr/>
        </p:nvSpPr>
        <p:spPr>
          <a:xfrm>
            <a:off x="10956828" y="3955547"/>
            <a:ext cx="33210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to</a:t>
            </a:r>
            <a:endParaRPr sz="2800">
              <a:latin typeface="Calibri"/>
              <a:cs typeface="Calibri"/>
            </a:endParaRPr>
          </a:p>
        </p:txBody>
      </p:sp>
      <p:sp>
        <p:nvSpPr>
          <p:cNvPr id="7" name="object 7"/>
          <p:cNvSpPr txBox="1"/>
          <p:nvPr/>
        </p:nvSpPr>
        <p:spPr>
          <a:xfrm>
            <a:off x="1295400" y="4460460"/>
            <a:ext cx="12115800" cy="977191"/>
          </a:xfrm>
          <a:prstGeom prst="rect">
            <a:avLst/>
          </a:prstGeom>
        </p:spPr>
        <p:txBody>
          <a:bodyPr vert="horz" wrap="square" lIns="0" tIns="0" rIns="0" bIns="0" rtlCol="0">
            <a:spAutoFit/>
          </a:bodyPr>
          <a:lstStyle/>
          <a:p>
            <a:pPr marL="12700">
              <a:lnSpc>
                <a:spcPct val="100000"/>
              </a:lnSpc>
              <a:tabLst>
                <a:tab pos="3602990" algn="l"/>
                <a:tab pos="5193030" algn="l"/>
                <a:tab pos="5998845" algn="l"/>
                <a:tab pos="6450965" algn="l"/>
                <a:tab pos="7494905" algn="l"/>
                <a:tab pos="8570595" algn="l"/>
              </a:tabLst>
            </a:pPr>
            <a:r>
              <a:rPr sz="2800" spc="-15" dirty="0">
                <a:latin typeface="Calibri"/>
                <a:cs typeface="Calibri"/>
              </a:rPr>
              <a:t>c</a:t>
            </a:r>
            <a:r>
              <a:rPr sz="2800" spc="-10" dirty="0">
                <a:latin typeface="Calibri"/>
                <a:cs typeface="Calibri"/>
              </a:rPr>
              <a:t>a</a:t>
            </a:r>
            <a:r>
              <a:rPr sz="2800" dirty="0">
                <a:latin typeface="Calibri"/>
                <a:cs typeface="Calibri"/>
              </a:rPr>
              <a:t>l</a:t>
            </a:r>
            <a:r>
              <a:rPr sz="2800" spc="-10" dirty="0">
                <a:latin typeface="Calibri"/>
                <a:cs typeface="Calibri"/>
              </a:rPr>
              <a:t>c</a:t>
            </a:r>
            <a:r>
              <a:rPr sz="2800" spc="-20" dirty="0">
                <a:latin typeface="Calibri"/>
                <a:cs typeface="Calibri"/>
              </a:rPr>
              <a:t>u</a:t>
            </a:r>
            <a:r>
              <a:rPr sz="2800" spc="-15" dirty="0">
                <a:latin typeface="Calibri"/>
                <a:cs typeface="Calibri"/>
              </a:rPr>
              <a:t>lable/measureable</a:t>
            </a:r>
            <a:r>
              <a:rPr sz="2800" dirty="0">
                <a:latin typeface="Times New Roman"/>
                <a:cs typeface="Times New Roman"/>
              </a:rPr>
              <a:t>	</a:t>
            </a:r>
            <a:r>
              <a:rPr sz="2800" spc="-20" dirty="0">
                <a:latin typeface="Calibri"/>
                <a:cs typeface="Calibri"/>
              </a:rPr>
              <a:t>quant</a:t>
            </a:r>
            <a:r>
              <a:rPr sz="2800" spc="-5" dirty="0">
                <a:latin typeface="Calibri"/>
                <a:cs typeface="Calibri"/>
              </a:rPr>
              <a:t>i</a:t>
            </a:r>
            <a:r>
              <a:rPr sz="2800" spc="-15" dirty="0">
                <a:latin typeface="Calibri"/>
                <a:cs typeface="Calibri"/>
              </a:rPr>
              <a:t>ties</a:t>
            </a:r>
            <a:r>
              <a:rPr sz="2800" dirty="0">
                <a:latin typeface="Times New Roman"/>
                <a:cs typeface="Times New Roman"/>
              </a:rPr>
              <a:t>	</a:t>
            </a:r>
            <a:r>
              <a:rPr sz="2800" spc="-20" dirty="0">
                <a:latin typeface="Calibri"/>
                <a:cs typeface="Calibri"/>
              </a:rPr>
              <a:t>suc</a:t>
            </a:r>
            <a:r>
              <a:rPr sz="2800" spc="-15" dirty="0">
                <a:latin typeface="Calibri"/>
                <a:cs typeface="Calibri"/>
              </a:rPr>
              <a:t>h</a:t>
            </a:r>
            <a:r>
              <a:rPr sz="2800" dirty="0">
                <a:latin typeface="Times New Roman"/>
                <a:cs typeface="Times New Roman"/>
              </a:rPr>
              <a:t>	</a:t>
            </a:r>
            <a:r>
              <a:rPr sz="2800" spc="-15" dirty="0">
                <a:latin typeface="Calibri"/>
                <a:cs typeface="Calibri"/>
              </a:rPr>
              <a:t>as</a:t>
            </a:r>
            <a:r>
              <a:rPr sz="2800" dirty="0">
                <a:latin typeface="Times New Roman"/>
                <a:cs typeface="Times New Roman"/>
              </a:rPr>
              <a:t>	</a:t>
            </a:r>
            <a:r>
              <a:rPr sz="2800" spc="-20" dirty="0">
                <a:solidFill>
                  <a:srgbClr val="FF0000"/>
                </a:solidFill>
                <a:latin typeface="Calibri"/>
                <a:cs typeface="Calibri"/>
              </a:rPr>
              <a:t>d</a:t>
            </a:r>
            <a:r>
              <a:rPr sz="2800" spc="-10" dirty="0">
                <a:solidFill>
                  <a:srgbClr val="FF0000"/>
                </a:solidFill>
                <a:latin typeface="Calibri"/>
                <a:cs typeface="Calibri"/>
              </a:rPr>
              <a:t>i</a:t>
            </a:r>
            <a:r>
              <a:rPr sz="2800" spc="-20" dirty="0">
                <a:solidFill>
                  <a:srgbClr val="FF0000"/>
                </a:solidFill>
                <a:latin typeface="Calibri"/>
                <a:cs typeface="Calibri"/>
              </a:rPr>
              <a:t>po</a:t>
            </a:r>
            <a:r>
              <a:rPr sz="2800" spc="-15" dirty="0">
                <a:solidFill>
                  <a:srgbClr val="FF0000"/>
                </a:solidFill>
                <a:latin typeface="Calibri"/>
                <a:cs typeface="Calibri"/>
              </a:rPr>
              <a:t>le</a:t>
            </a:r>
            <a:r>
              <a:rPr sz="2800" dirty="0">
                <a:solidFill>
                  <a:srgbClr val="FF0000"/>
                </a:solidFill>
                <a:latin typeface="Times New Roman"/>
                <a:cs typeface="Times New Roman"/>
              </a:rPr>
              <a:t>	</a:t>
            </a:r>
            <a:r>
              <a:rPr sz="2800" spc="-15" dirty="0">
                <a:solidFill>
                  <a:srgbClr val="FF0000"/>
                </a:solidFill>
                <a:latin typeface="Calibri"/>
                <a:cs typeface="Calibri"/>
              </a:rPr>
              <a:t>matrix</a:t>
            </a:r>
            <a:r>
              <a:rPr sz="2800" dirty="0">
                <a:solidFill>
                  <a:srgbClr val="FF0000"/>
                </a:solidFill>
                <a:latin typeface="Times New Roman"/>
                <a:cs typeface="Times New Roman"/>
              </a:rPr>
              <a:t>	</a:t>
            </a:r>
            <a:r>
              <a:rPr sz="2800" spc="-15" dirty="0">
                <a:solidFill>
                  <a:srgbClr val="FF0000"/>
                </a:solidFill>
                <a:latin typeface="Calibri"/>
                <a:cs typeface="Calibri"/>
              </a:rPr>
              <a:t>elements</a:t>
            </a:r>
            <a:endParaRPr sz="2800" dirty="0">
              <a:solidFill>
                <a:srgbClr val="FF0000"/>
              </a:solidFill>
              <a:latin typeface="Calibri"/>
              <a:cs typeface="Calibri"/>
            </a:endParaRPr>
          </a:p>
          <a:p>
            <a:pPr marL="12700">
              <a:lnSpc>
                <a:spcPct val="100000"/>
              </a:lnSpc>
              <a:spcBef>
                <a:spcPts val="910"/>
              </a:spcBef>
            </a:pPr>
            <a:r>
              <a:rPr sz="2800" spc="-204" dirty="0">
                <a:solidFill>
                  <a:srgbClr val="FF0000"/>
                </a:solidFill>
                <a:latin typeface="Cambria Math"/>
                <a:cs typeface="Cambria Math"/>
              </a:rPr>
              <a:t>𝐷</a:t>
            </a:r>
            <a:r>
              <a:rPr sz="3000" spc="300" baseline="-16666" dirty="0">
                <a:solidFill>
                  <a:srgbClr val="FF0000"/>
                </a:solidFill>
                <a:latin typeface="Cambria Math"/>
                <a:cs typeface="Cambria Math"/>
              </a:rPr>
              <a:t>𝑖𝑘</a:t>
            </a:r>
            <a:r>
              <a:rPr sz="3000" spc="-397" baseline="-16666" dirty="0">
                <a:latin typeface="Cambria Math"/>
                <a:cs typeface="Cambria Math"/>
              </a:rPr>
              <a:t> </a:t>
            </a:r>
            <a:r>
              <a:rPr sz="2800" dirty="0">
                <a:latin typeface="Calibri"/>
                <a:cs typeface="Calibri"/>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65430">
              <a:lnSpc>
                <a:spcPct val="100000"/>
              </a:lnSpc>
            </a:pPr>
            <a:r>
              <a:rPr spc="-15" dirty="0"/>
              <a:t>Sl</a:t>
            </a:r>
            <a:r>
              <a:rPr spc="-5" dirty="0"/>
              <a:t>i</a:t>
            </a:r>
            <a:r>
              <a:rPr spc="-20" dirty="0"/>
              <a:t>de</a:t>
            </a:r>
            <a:r>
              <a:rPr spc="-5" dirty="0"/>
              <a:t> </a:t>
            </a:r>
            <a:r>
              <a:rPr spc="-15" dirty="0"/>
              <a:t>4: </a:t>
            </a:r>
            <a:r>
              <a:rPr spc="-20" dirty="0"/>
              <a:t>Spontan</a:t>
            </a:r>
            <a:r>
              <a:rPr spc="-15" dirty="0"/>
              <a:t>e</a:t>
            </a:r>
            <a:r>
              <a:rPr spc="-20" dirty="0"/>
              <a:t>ous </a:t>
            </a:r>
            <a:r>
              <a:rPr spc="-25" dirty="0"/>
              <a:t>Em</a:t>
            </a:r>
            <a:r>
              <a:rPr spc="-5" dirty="0"/>
              <a:t>i</a:t>
            </a:r>
            <a:r>
              <a:rPr spc="-15" dirty="0"/>
              <a:t>ssion</a:t>
            </a:r>
            <a:r>
              <a:rPr spc="0" dirty="0"/>
              <a:t> </a:t>
            </a:r>
            <a:r>
              <a:rPr spc="-15" dirty="0">
                <a:latin typeface="Calibri"/>
                <a:cs typeface="Calibri"/>
              </a:rPr>
              <a:t>– </a:t>
            </a:r>
            <a:r>
              <a:rPr spc="-25" dirty="0"/>
              <a:t>Populat</a:t>
            </a:r>
            <a:r>
              <a:rPr spc="5" dirty="0"/>
              <a:t>i</a:t>
            </a:r>
            <a:r>
              <a:rPr spc="-20" dirty="0"/>
              <a:t>on</a:t>
            </a:r>
            <a:r>
              <a:rPr spc="-25" dirty="0"/>
              <a:t> Dec</a:t>
            </a:r>
            <a:r>
              <a:rPr spc="-10" dirty="0"/>
              <a:t>a</a:t>
            </a:r>
            <a:r>
              <a:rPr spc="-20" dirty="0"/>
              <a:t>y Law</a:t>
            </a:r>
          </a:p>
        </p:txBody>
      </p:sp>
      <p:sp>
        <p:nvSpPr>
          <p:cNvPr id="3" name="object 3"/>
          <p:cNvSpPr txBox="1"/>
          <p:nvPr/>
        </p:nvSpPr>
        <p:spPr>
          <a:xfrm>
            <a:off x="138506" y="1585550"/>
            <a:ext cx="10833100" cy="2522998"/>
          </a:xfrm>
          <a:prstGeom prst="rect">
            <a:avLst/>
          </a:prstGeom>
        </p:spPr>
        <p:txBody>
          <a:bodyPr vert="horz" wrap="square" lIns="0" tIns="0" rIns="0" bIns="0" rtlCol="0">
            <a:spAutoFit/>
          </a:bodyPr>
          <a:lstStyle/>
          <a:p>
            <a:pPr marL="12700" marR="5080" indent="-635">
              <a:lnSpc>
                <a:spcPct val="127099"/>
              </a:lnSpc>
              <a:tabLst>
                <a:tab pos="378460" algn="l"/>
                <a:tab pos="1920239" algn="l"/>
                <a:tab pos="2909570" algn="l"/>
                <a:tab pos="3893820" algn="l"/>
                <a:tab pos="4516120" algn="l"/>
                <a:tab pos="5154295" algn="l"/>
                <a:tab pos="6831965" algn="l"/>
                <a:tab pos="7682865" algn="l"/>
                <a:tab pos="8491220" algn="l"/>
                <a:tab pos="8998585" algn="l"/>
                <a:tab pos="9796145" algn="l"/>
              </a:tabLst>
            </a:pPr>
            <a:r>
              <a:rPr sz="2800" i="1" spc="-10" dirty="0">
                <a:latin typeface="Calibri"/>
                <a:cs typeface="Calibri"/>
              </a:rPr>
              <a:t>If</a:t>
            </a:r>
            <a:r>
              <a:rPr sz="2800" i="1" spc="-10" dirty="0">
                <a:latin typeface="Times New Roman"/>
                <a:cs typeface="Times New Roman"/>
              </a:rPr>
              <a:t>	</a:t>
            </a:r>
            <a:r>
              <a:rPr sz="2800" spc="-20" dirty="0">
                <a:latin typeface="Calibri"/>
                <a:cs typeface="Calibri"/>
              </a:rPr>
              <a:t>mu</a:t>
            </a:r>
            <a:r>
              <a:rPr sz="2800" spc="-15" dirty="0">
                <a:latin typeface="Calibri"/>
                <a:cs typeface="Calibri"/>
              </a:rPr>
              <a:t>l</a:t>
            </a:r>
            <a:r>
              <a:rPr sz="2800" spc="-10" dirty="0">
                <a:latin typeface="Calibri"/>
                <a:cs typeface="Calibri"/>
              </a:rPr>
              <a:t>ti</a:t>
            </a:r>
            <a:r>
              <a:rPr sz="2800" spc="-20" dirty="0">
                <a:latin typeface="Calibri"/>
                <a:cs typeface="Calibri"/>
              </a:rPr>
              <a:t>p</a:t>
            </a:r>
            <a:r>
              <a:rPr sz="2800" spc="-15" dirty="0">
                <a:latin typeface="Calibri"/>
                <a:cs typeface="Calibri"/>
              </a:rPr>
              <a:t>le*</a:t>
            </a:r>
            <a:r>
              <a:rPr sz="2800" dirty="0">
                <a:latin typeface="Times New Roman"/>
                <a:cs typeface="Times New Roman"/>
              </a:rPr>
              <a:t>	</a:t>
            </a:r>
            <a:r>
              <a:rPr sz="2800" dirty="0">
                <a:latin typeface="Calibri"/>
                <a:cs typeface="Calibri"/>
              </a:rPr>
              <a:t>l</a:t>
            </a:r>
            <a:r>
              <a:rPr sz="2800" spc="-20" dirty="0">
                <a:latin typeface="Calibri"/>
                <a:cs typeface="Calibri"/>
              </a:rPr>
              <a:t>o</a:t>
            </a:r>
            <a:r>
              <a:rPr sz="2800" spc="-15" dirty="0">
                <a:latin typeface="Calibri"/>
                <a:cs typeface="Calibri"/>
              </a:rPr>
              <a:t>wer</a:t>
            </a:r>
            <a:r>
              <a:rPr sz="2800" dirty="0">
                <a:latin typeface="Times New Roman"/>
                <a:cs typeface="Times New Roman"/>
              </a:rPr>
              <a:t>	</a:t>
            </a:r>
            <a:r>
              <a:rPr sz="2800" dirty="0">
                <a:latin typeface="Calibri"/>
                <a:cs typeface="Calibri"/>
              </a:rPr>
              <a:t>l</a:t>
            </a:r>
            <a:r>
              <a:rPr sz="2800" spc="-15" dirty="0">
                <a:latin typeface="Calibri"/>
                <a:cs typeface="Calibri"/>
              </a:rPr>
              <a:t>evels</a:t>
            </a:r>
            <a:r>
              <a:rPr sz="2800" dirty="0">
                <a:latin typeface="Times New Roman"/>
                <a:cs typeface="Times New Roman"/>
              </a:rPr>
              <a:t>	</a:t>
            </a:r>
            <a:r>
              <a:rPr sz="2800" spc="-20" dirty="0">
                <a:latin typeface="Calibri"/>
                <a:cs typeface="Calibri"/>
              </a:rPr>
              <a:t>|</a:t>
            </a:r>
            <a:r>
              <a:rPr sz="2800" spc="-5" dirty="0">
                <a:latin typeface="Calibri"/>
                <a:cs typeface="Calibri"/>
              </a:rPr>
              <a:t>k</a:t>
            </a:r>
            <a:r>
              <a:rPr sz="2800" spc="-10" dirty="0">
                <a:latin typeface="Cambria Math"/>
                <a:cs typeface="Cambria Math"/>
              </a:rPr>
              <a:t>⟩</a:t>
            </a:r>
            <a:r>
              <a:rPr sz="2800" dirty="0">
                <a:latin typeface="Cambria Math"/>
                <a:cs typeface="Cambria Math"/>
              </a:rPr>
              <a:t>	</a:t>
            </a:r>
            <a:r>
              <a:rPr sz="2800" spc="-15" dirty="0">
                <a:latin typeface="Calibri"/>
                <a:cs typeface="Calibri"/>
              </a:rPr>
              <a:t>are</a:t>
            </a:r>
            <a:r>
              <a:rPr sz="2800" dirty="0">
                <a:latin typeface="Times New Roman"/>
                <a:cs typeface="Times New Roman"/>
              </a:rPr>
              <a:t>	</a:t>
            </a:r>
            <a:r>
              <a:rPr sz="2800" spc="-15" dirty="0">
                <a:latin typeface="Calibri"/>
                <a:cs typeface="Calibri"/>
              </a:rPr>
              <a:t>reac</a:t>
            </a:r>
            <a:r>
              <a:rPr sz="2800" spc="-30" dirty="0">
                <a:latin typeface="Calibri"/>
                <a:cs typeface="Calibri"/>
              </a:rPr>
              <a:t>h</a:t>
            </a:r>
            <a:r>
              <a:rPr sz="2800" spc="-15" dirty="0">
                <a:latin typeface="Calibri"/>
                <a:cs typeface="Calibri"/>
              </a:rPr>
              <a:t>able,</a:t>
            </a:r>
            <a:r>
              <a:rPr sz="2800" dirty="0">
                <a:latin typeface="Times New Roman"/>
                <a:cs typeface="Times New Roman"/>
              </a:rPr>
              <a:t>	</a:t>
            </a:r>
            <a:r>
              <a:rPr sz="2800" spc="-15" dirty="0">
                <a:latin typeface="Calibri"/>
                <a:cs typeface="Calibri"/>
              </a:rPr>
              <a:t>each</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dirty="0">
                <a:latin typeface="Calibri"/>
                <a:cs typeface="Calibri"/>
              </a:rPr>
              <a:t>i</a:t>
            </a:r>
            <a:r>
              <a:rPr sz="2800" spc="-15" dirty="0">
                <a:latin typeface="Calibri"/>
                <a:cs typeface="Calibri"/>
              </a:rPr>
              <a:t>ts</a:t>
            </a:r>
            <a:r>
              <a:rPr sz="2800" dirty="0">
                <a:latin typeface="Times New Roman"/>
                <a:cs typeface="Times New Roman"/>
              </a:rPr>
              <a:t>	</a:t>
            </a:r>
            <a:r>
              <a:rPr sz="2800" spc="-25" dirty="0">
                <a:latin typeface="Calibri"/>
                <a:cs typeface="Calibri"/>
              </a:rPr>
              <a:t>ow</a:t>
            </a:r>
            <a:r>
              <a:rPr sz="2800" spc="-15" dirty="0">
                <a:latin typeface="Calibri"/>
                <a:cs typeface="Calibri"/>
              </a:rPr>
              <a:t>n</a:t>
            </a:r>
            <a:r>
              <a:rPr sz="2800" dirty="0">
                <a:latin typeface="Times New Roman"/>
                <a:cs typeface="Times New Roman"/>
              </a:rPr>
              <a:t>	</a:t>
            </a:r>
            <a:r>
              <a:rPr sz="2800" spc="-25" dirty="0">
                <a:latin typeface="Cambria Math"/>
                <a:cs typeface="Cambria Math"/>
              </a:rPr>
              <a:t>𝐴</a:t>
            </a:r>
            <a:r>
              <a:rPr sz="3000" spc="300" baseline="-16666" dirty="0">
                <a:latin typeface="Cambria Math"/>
                <a:cs typeface="Cambria Math"/>
              </a:rPr>
              <a:t>𝑖</a:t>
            </a:r>
            <a:r>
              <a:rPr sz="3000" spc="547" baseline="-16666" dirty="0">
                <a:latin typeface="Cambria Math"/>
                <a:cs typeface="Cambria Math"/>
              </a:rPr>
              <a:t>𝑘</a:t>
            </a:r>
            <a:r>
              <a:rPr sz="2800" spc="-10" dirty="0">
                <a:latin typeface="Calibri"/>
                <a:cs typeface="Calibri"/>
              </a:rPr>
              <a:t>,</a:t>
            </a:r>
            <a:r>
              <a:rPr sz="2800" spc="-10" dirty="0">
                <a:latin typeface="Times New Roman"/>
                <a:cs typeface="Times New Roman"/>
              </a:rPr>
              <a:t> </a:t>
            </a:r>
            <a:r>
              <a:rPr sz="2800" spc="-20" dirty="0">
                <a:latin typeface="Calibri"/>
                <a:cs typeface="Calibri"/>
              </a:rPr>
              <a:t>def</a:t>
            </a:r>
            <a:r>
              <a:rPr sz="2800" spc="-10" dirty="0">
                <a:latin typeface="Calibri"/>
                <a:cs typeface="Calibri"/>
              </a:rPr>
              <a:t>i</a:t>
            </a:r>
            <a:r>
              <a:rPr sz="2800" spc="-20" dirty="0">
                <a:latin typeface="Calibri"/>
                <a:cs typeface="Calibri"/>
              </a:rPr>
              <a:t>ne</a:t>
            </a:r>
            <a:endParaRPr sz="2800" dirty="0">
              <a:latin typeface="Calibri"/>
              <a:cs typeface="Calibri"/>
            </a:endParaRPr>
          </a:p>
          <a:p>
            <a:pPr>
              <a:lnSpc>
                <a:spcPct val="100000"/>
              </a:lnSpc>
              <a:spcBef>
                <a:spcPts val="48"/>
              </a:spcBef>
            </a:pPr>
            <a:endParaRPr sz="2600" dirty="0">
              <a:latin typeface="Times New Roman"/>
              <a:cs typeface="Times New Roman"/>
            </a:endParaRPr>
          </a:p>
          <a:p>
            <a:pPr algn="ctr">
              <a:lnSpc>
                <a:spcPct val="100000"/>
              </a:lnSpc>
              <a:tabLst>
                <a:tab pos="516255" algn="l"/>
                <a:tab pos="999490" algn="l"/>
              </a:tabLst>
            </a:pPr>
            <a:r>
              <a:rPr sz="2800" spc="-25" dirty="0">
                <a:latin typeface="Cambria Math"/>
                <a:cs typeface="Cambria Math"/>
              </a:rPr>
              <a:t>𝐴</a:t>
            </a:r>
            <a:r>
              <a:rPr sz="3000" baseline="-16666" dirty="0">
                <a:latin typeface="Calibri"/>
                <a:cs typeface="Calibri"/>
              </a:rPr>
              <a:t>i	</a:t>
            </a:r>
            <a:r>
              <a:rPr sz="2800" spc="-25" dirty="0">
                <a:latin typeface="Cambria Math"/>
                <a:cs typeface="Cambria Math"/>
              </a:rPr>
              <a:t>=</a:t>
            </a:r>
            <a:r>
              <a:rPr sz="2800" dirty="0">
                <a:latin typeface="Cambria Math"/>
                <a:cs typeface="Cambria Math"/>
              </a:rPr>
              <a:t>	</a:t>
            </a:r>
            <a:r>
              <a:rPr lang="en-US" sz="2800" spc="1720" dirty="0">
                <a:latin typeface="Cambria Math"/>
                <a:cs typeface="Cambria Math"/>
              </a:rPr>
              <a:t>∑</a:t>
            </a:r>
            <a:r>
              <a:rPr sz="2800" spc="-25" dirty="0">
                <a:latin typeface="Cambria Math"/>
                <a:cs typeface="Cambria Math"/>
              </a:rPr>
              <a:t>𝐴</a:t>
            </a:r>
            <a:r>
              <a:rPr sz="3000" spc="300" baseline="-16666" dirty="0">
                <a:latin typeface="Cambria Math"/>
                <a:cs typeface="Cambria Math"/>
              </a:rPr>
              <a:t>𝑖</a:t>
            </a:r>
            <a:r>
              <a:rPr sz="3000" spc="562" baseline="-16666" dirty="0">
                <a:latin typeface="Cambria Math"/>
                <a:cs typeface="Cambria Math"/>
              </a:rPr>
              <a:t>𝑘</a:t>
            </a:r>
            <a:r>
              <a:rPr lang="en-US" sz="2800" spc="-10" baseline="-16666" dirty="0">
                <a:latin typeface="Cambria Math"/>
                <a:cs typeface="Cambria Math"/>
              </a:rPr>
              <a:t> for all lower states</a:t>
            </a:r>
            <a:endParaRPr sz="2800" dirty="0">
              <a:latin typeface="Cambria Math"/>
              <a:cs typeface="Cambria Math"/>
            </a:endParaRPr>
          </a:p>
          <a:p>
            <a:pPr marL="469900" indent="-228600">
              <a:lnSpc>
                <a:spcPct val="100000"/>
              </a:lnSpc>
              <a:spcBef>
                <a:spcPts val="1345"/>
              </a:spcBef>
              <a:buFont typeface="Symbol"/>
              <a:buChar char=""/>
              <a:tabLst>
                <a:tab pos="470534"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254" dirty="0">
                <a:latin typeface="Cambria Math"/>
                <a:cs typeface="Cambria Math"/>
              </a:rPr>
              <a:t>𝑁</a:t>
            </a:r>
            <a:r>
              <a:rPr sz="3000" spc="172" baseline="-16666" dirty="0">
                <a:latin typeface="Calibri"/>
                <a:cs typeface="Calibri"/>
              </a:rPr>
              <a:t>i</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15" baseline="2976" dirty="0">
                <a:latin typeface="Cambria Math"/>
                <a:cs typeface="Cambria Math"/>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5" dirty="0">
                <a:latin typeface="Calibri"/>
                <a:cs typeface="Calibri"/>
              </a:rPr>
              <a:t>l</a:t>
            </a:r>
            <a:r>
              <a:rPr sz="2800" spc="-15" dirty="0">
                <a:latin typeface="Calibri"/>
                <a:cs typeface="Calibri"/>
              </a:rPr>
              <a:t>evel</a:t>
            </a:r>
            <a:r>
              <a:rPr sz="2800" spc="-70" dirty="0">
                <a:latin typeface="Times New Roman"/>
                <a:cs typeface="Times New Roman"/>
              </a:rPr>
              <a:t> </a:t>
            </a:r>
            <a:r>
              <a:rPr sz="2800" spc="-25" dirty="0">
                <a:latin typeface="Calibri"/>
                <a:cs typeface="Calibri"/>
              </a:rPr>
              <a:t>|</a:t>
            </a:r>
            <a:r>
              <a:rPr sz="2800" spc="5" dirty="0">
                <a:latin typeface="Calibri"/>
                <a:cs typeface="Calibri"/>
              </a:rPr>
              <a:t>i</a:t>
            </a:r>
            <a:r>
              <a:rPr sz="2800" spc="-10" dirty="0">
                <a:latin typeface="Cambria Math"/>
                <a:cs typeface="Cambria Math"/>
              </a:rPr>
              <a:t>⟩</a:t>
            </a:r>
            <a:r>
              <a:rPr sz="2800" spc="20" dirty="0">
                <a:latin typeface="Cambria Math"/>
                <a:cs typeface="Cambria Math"/>
              </a:rPr>
              <a:t> </a:t>
            </a:r>
            <a:r>
              <a:rPr sz="2800" spc="-20" dirty="0">
                <a:latin typeface="Calibri"/>
                <a:cs typeface="Calibri"/>
              </a:rPr>
              <a:t>obey</a:t>
            </a:r>
            <a:r>
              <a:rPr sz="2800" spc="-15" dirty="0">
                <a:latin typeface="Calibri"/>
                <a:cs typeface="Calibri"/>
              </a:rPr>
              <a:t>s</a:t>
            </a:r>
            <a:r>
              <a:rPr sz="2800" spc="-65"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15" dirty="0">
                <a:latin typeface="Calibri"/>
                <a:cs typeface="Calibri"/>
              </a:rPr>
              <a:t>ff</a:t>
            </a:r>
            <a:r>
              <a:rPr sz="2800" dirty="0">
                <a:latin typeface="Calibri"/>
                <a:cs typeface="Calibri"/>
              </a:rPr>
              <a:t>e</a:t>
            </a:r>
            <a:r>
              <a:rPr sz="2800" spc="-15" dirty="0">
                <a:latin typeface="Calibri"/>
                <a:cs typeface="Calibri"/>
              </a:rPr>
              <a:t>renti</a:t>
            </a:r>
            <a:r>
              <a:rPr sz="2800" spc="-5"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equat</a:t>
            </a:r>
            <a:r>
              <a:rPr sz="2800" spc="-20" dirty="0">
                <a:latin typeface="Calibri"/>
                <a:cs typeface="Calibri"/>
              </a:rPr>
              <a:t>ion</a:t>
            </a:r>
            <a:endParaRPr sz="2800" dirty="0">
              <a:latin typeface="Calibri"/>
              <a:cs typeface="Calibri"/>
            </a:endParaRPr>
          </a:p>
        </p:txBody>
      </p:sp>
      <p:sp>
        <p:nvSpPr>
          <p:cNvPr id="4" name="object 4"/>
          <p:cNvSpPr txBox="1"/>
          <p:nvPr/>
        </p:nvSpPr>
        <p:spPr>
          <a:xfrm>
            <a:off x="5090312" y="4743019"/>
            <a:ext cx="929488" cy="428291"/>
          </a:xfrm>
          <a:prstGeom prst="rect">
            <a:avLst/>
          </a:prstGeom>
        </p:spPr>
        <p:txBody>
          <a:bodyPr vert="horz" wrap="square" lIns="0" tIns="0" rIns="0" bIns="0" rtlCol="0">
            <a:spAutoFit/>
          </a:bodyPr>
          <a:lstStyle/>
          <a:p>
            <a:pPr marL="12700">
              <a:lnSpc>
                <a:spcPct val="100000"/>
              </a:lnSpc>
            </a:pPr>
            <a:r>
              <a:rPr sz="2800" spc="50" dirty="0">
                <a:latin typeface="Cambria Math"/>
                <a:cs typeface="Cambria Math"/>
              </a:rPr>
              <a:t>𝑑</a:t>
            </a:r>
            <a:r>
              <a:rPr sz="2800" spc="-254" dirty="0">
                <a:latin typeface="Cambria Math"/>
                <a:cs typeface="Cambria Math"/>
              </a:rPr>
              <a:t>𝑁</a:t>
            </a:r>
            <a:endParaRPr sz="2800" dirty="0">
              <a:latin typeface="Cambria Math"/>
              <a:cs typeface="Cambria Math"/>
            </a:endParaRPr>
          </a:p>
        </p:txBody>
      </p:sp>
      <p:sp>
        <p:nvSpPr>
          <p:cNvPr id="5" name="object 5"/>
          <p:cNvSpPr txBox="1"/>
          <p:nvPr/>
        </p:nvSpPr>
        <p:spPr>
          <a:xfrm>
            <a:off x="5538368" y="4901570"/>
            <a:ext cx="8382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i</a:t>
            </a:r>
          </a:p>
        </p:txBody>
      </p:sp>
      <p:sp>
        <p:nvSpPr>
          <p:cNvPr id="6" name="object 6"/>
          <p:cNvSpPr txBox="1"/>
          <p:nvPr/>
        </p:nvSpPr>
        <p:spPr>
          <a:xfrm>
            <a:off x="5172608" y="5252037"/>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7" name="object 7"/>
          <p:cNvSpPr/>
          <p:nvPr/>
        </p:nvSpPr>
        <p:spPr>
          <a:xfrm>
            <a:off x="5102992" y="5200400"/>
            <a:ext cx="521334" cy="0"/>
          </a:xfrm>
          <a:custGeom>
            <a:avLst/>
            <a:gdLst/>
            <a:ahLst/>
            <a:cxnLst/>
            <a:rect l="l" t="t" r="r" b="b"/>
            <a:pathLst>
              <a:path w="521335">
                <a:moveTo>
                  <a:pt x="0" y="0"/>
                </a:moveTo>
                <a:lnTo>
                  <a:pt x="521207"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5710559" y="5012761"/>
            <a:ext cx="6100441" cy="430887"/>
          </a:xfrm>
          <a:prstGeom prst="rect">
            <a:avLst/>
          </a:prstGeom>
        </p:spPr>
        <p:txBody>
          <a:bodyPr vert="horz" wrap="square" lIns="0" tIns="0" rIns="0" bIns="0" rtlCol="0">
            <a:spAutoFit/>
          </a:bodyPr>
          <a:lstStyle/>
          <a:p>
            <a:pPr marL="12700">
              <a:lnSpc>
                <a:spcPct val="100000"/>
              </a:lnSpc>
              <a:tabLst>
                <a:tab pos="1000125" algn="l"/>
              </a:tabLst>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−𝐴</a:t>
            </a:r>
            <a:r>
              <a:rPr sz="2800" dirty="0">
                <a:latin typeface="Cambria Math"/>
                <a:cs typeface="Cambria Math"/>
              </a:rPr>
              <a:t>	</a:t>
            </a:r>
            <a:r>
              <a:rPr sz="2800" spc="-30" dirty="0">
                <a:latin typeface="Cambria Math"/>
                <a:cs typeface="Cambria Math"/>
              </a:rPr>
              <a:t>𝑁</a:t>
            </a:r>
            <a:r>
              <a:rPr sz="2800" spc="-265" dirty="0">
                <a:latin typeface="Cambria Math"/>
                <a:cs typeface="Cambria Math"/>
              </a:rPr>
              <a:t> </a:t>
            </a:r>
            <a:r>
              <a:rPr sz="2800" spc="-10" dirty="0">
                <a:latin typeface="Cambria Math"/>
                <a:cs typeface="Cambria Math"/>
              </a:rPr>
              <a:t>.</a:t>
            </a:r>
            <a:r>
              <a:rPr lang="en-US" sz="2800" spc="-10" dirty="0">
                <a:latin typeface="Cambria Math"/>
                <a:cs typeface="Cambria Math"/>
              </a:rPr>
              <a:t>  </a:t>
            </a:r>
            <a:r>
              <a:rPr lang="en-US" sz="2800" spc="-10" dirty="0">
                <a:solidFill>
                  <a:srgbClr val="FF0000"/>
                </a:solidFill>
                <a:latin typeface="Cambria Math"/>
                <a:cs typeface="Cambria Math"/>
              </a:rPr>
              <a:t>called population decay law</a:t>
            </a:r>
            <a:endParaRPr sz="2800" dirty="0">
              <a:solidFill>
                <a:srgbClr val="FF0000"/>
              </a:solidFill>
              <a:latin typeface="Cambria Math"/>
              <a:cs typeface="Cambria Math"/>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9" name="object 9"/>
          <p:cNvSpPr txBox="1"/>
          <p:nvPr/>
        </p:nvSpPr>
        <p:spPr>
          <a:xfrm>
            <a:off x="6565786" y="5171311"/>
            <a:ext cx="448309" cy="280035"/>
          </a:xfrm>
          <a:prstGeom prst="rect">
            <a:avLst/>
          </a:prstGeom>
        </p:spPr>
        <p:txBody>
          <a:bodyPr vert="horz" wrap="square" lIns="0" tIns="0" rIns="0" bIns="0" rtlCol="0">
            <a:spAutoFit/>
          </a:bodyPr>
          <a:lstStyle/>
          <a:p>
            <a:pPr marL="12700">
              <a:lnSpc>
                <a:spcPct val="100000"/>
              </a:lnSpc>
              <a:tabLst>
                <a:tab pos="376555" algn="l"/>
              </a:tabLst>
            </a:pPr>
            <a:r>
              <a:rPr sz="2000" dirty="0">
                <a:latin typeface="Calibri"/>
                <a:cs typeface="Calibri"/>
              </a:rPr>
              <a:t>i	i</a:t>
            </a:r>
            <a:endParaRPr sz="2000">
              <a:latin typeface="Calibri"/>
              <a:cs typeface="Calibri"/>
            </a:endParaRPr>
          </a:p>
        </p:txBody>
      </p:sp>
      <p:pic>
        <p:nvPicPr>
          <p:cNvPr id="11" name="Picture 10">
            <a:extLst>
              <a:ext uri="{FF2B5EF4-FFF2-40B4-BE49-F238E27FC236}">
                <a16:creationId xmlns:a16="http://schemas.microsoft.com/office/drawing/2014/main" id="{930F357A-7268-A3AC-3A76-E84E84BA57ED}"/>
              </a:ext>
            </a:extLst>
          </p:cNvPr>
          <p:cNvPicPr>
            <a:picLocks noChangeAspect="1"/>
          </p:cNvPicPr>
          <p:nvPr/>
        </p:nvPicPr>
        <p:blipFill>
          <a:blip r:embed="rId3"/>
          <a:stretch>
            <a:fillRect/>
          </a:stretch>
        </p:blipFill>
        <p:spPr>
          <a:xfrm>
            <a:off x="8991600" y="2057400"/>
            <a:ext cx="2960519" cy="29553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81384"/>
            <a:ext cx="513270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So</a:t>
            </a:r>
            <a:r>
              <a:rPr sz="2800" spc="-10" dirty="0">
                <a:latin typeface="Calibri"/>
                <a:cs typeface="Calibri"/>
              </a:rPr>
              <a:t>l</a:t>
            </a:r>
            <a:r>
              <a:rPr sz="2800" spc="-20" dirty="0">
                <a:latin typeface="Calibri"/>
                <a:cs typeface="Calibri"/>
              </a:rPr>
              <a:t>ut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a:t>
            </a:r>
            <a:r>
              <a:rPr sz="2800" spc="-10" dirty="0">
                <a:latin typeface="Calibri"/>
                <a:cs typeface="Calibri"/>
              </a:rPr>
              <a:t>u</a:t>
            </a:r>
            <a:r>
              <a:rPr sz="2800" spc="-15" dirty="0">
                <a:latin typeface="Calibri"/>
                <a:cs typeface="Calibri"/>
              </a:rPr>
              <a:t>re</a:t>
            </a:r>
            <a:r>
              <a:rPr sz="2800" spc="-70" dirty="0">
                <a:latin typeface="Times New Roman"/>
                <a:cs typeface="Times New Roman"/>
              </a:rPr>
              <a:t> </a:t>
            </a:r>
            <a:r>
              <a:rPr sz="2800" spc="-15" dirty="0">
                <a:latin typeface="Calibri"/>
                <a:cs typeface="Calibri"/>
              </a:rPr>
              <a:t>expo</a:t>
            </a:r>
            <a:r>
              <a:rPr sz="2800" spc="-20" dirty="0">
                <a:latin typeface="Calibri"/>
                <a:cs typeface="Calibri"/>
              </a:rPr>
              <a:t>nent</a:t>
            </a:r>
            <a:r>
              <a:rPr sz="2800" dirty="0">
                <a:latin typeface="Calibri"/>
                <a:cs typeface="Calibri"/>
              </a:rPr>
              <a:t>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20" dirty="0">
                <a:latin typeface="Calibri"/>
                <a:cs typeface="Calibri"/>
              </a:rPr>
              <a:t>de</a:t>
            </a:r>
            <a:r>
              <a:rPr sz="2800" spc="-5" dirty="0">
                <a:latin typeface="Calibri"/>
                <a:cs typeface="Calibri"/>
              </a:rPr>
              <a:t>c</a:t>
            </a:r>
            <a:r>
              <a:rPr sz="2800" spc="-15" dirty="0">
                <a:latin typeface="Calibri"/>
                <a:cs typeface="Calibri"/>
              </a:rPr>
              <a:t>a</a:t>
            </a:r>
            <a:r>
              <a:rPr sz="2800" spc="-10" dirty="0">
                <a:latin typeface="Calibri"/>
                <a:cs typeface="Calibri"/>
              </a:rPr>
              <a:t>y)</a:t>
            </a:r>
            <a:endParaRPr sz="2800">
              <a:latin typeface="Calibri"/>
              <a:cs typeface="Calibri"/>
            </a:endParaRPr>
          </a:p>
        </p:txBody>
      </p:sp>
      <p:sp>
        <p:nvSpPr>
          <p:cNvPr id="3" name="object 3"/>
          <p:cNvSpPr txBox="1"/>
          <p:nvPr/>
        </p:nvSpPr>
        <p:spPr>
          <a:xfrm>
            <a:off x="901704" y="1635066"/>
            <a:ext cx="7556496" cy="1066959"/>
          </a:xfrm>
          <a:prstGeom prst="rect">
            <a:avLst/>
          </a:prstGeom>
        </p:spPr>
        <p:txBody>
          <a:bodyPr vert="horz" wrap="square" lIns="0" tIns="0" rIns="0" bIns="0" rtlCol="0">
            <a:spAutoFit/>
          </a:bodyPr>
          <a:lstStyle/>
          <a:p>
            <a:pPr marL="3504565">
              <a:lnSpc>
                <a:spcPct val="100000"/>
              </a:lnSpc>
            </a:pPr>
            <a:r>
              <a:rPr sz="2800" spc="-254" dirty="0">
                <a:latin typeface="Cambria Math"/>
                <a:cs typeface="Cambria Math"/>
              </a:rPr>
              <a:t>𝑁</a:t>
            </a:r>
            <a:r>
              <a:rPr sz="3000" spc="172" baseline="-16666" dirty="0">
                <a:latin typeface="Calibri"/>
                <a:cs typeface="Calibri"/>
              </a:rPr>
              <a:t>i</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4" dirty="0">
                <a:latin typeface="Cambria Math"/>
                <a:cs typeface="Cambria Math"/>
              </a:rPr>
              <a:t>𝑁</a:t>
            </a:r>
            <a:r>
              <a:rPr sz="3000" spc="300" baseline="-16666" dirty="0">
                <a:latin typeface="Cambria Math"/>
                <a:cs typeface="Cambria Math"/>
              </a:rPr>
              <a:t>𝑖</a:t>
            </a:r>
            <a:r>
              <a:rPr sz="3000" spc="60" baseline="-16666" dirty="0">
                <a:latin typeface="Cambria Math"/>
                <a:cs typeface="Cambria Math"/>
              </a:rPr>
              <a:t>0</a:t>
            </a:r>
            <a:r>
              <a:rPr sz="3000" spc="202" baseline="-16666" dirty="0">
                <a:latin typeface="Cambria Math"/>
                <a:cs typeface="Cambria Math"/>
              </a:rPr>
              <a:t> </a:t>
            </a:r>
            <a:r>
              <a:rPr sz="2800" spc="-15" dirty="0">
                <a:latin typeface="Cambria Math"/>
                <a:cs typeface="Cambria Math"/>
              </a:rPr>
              <a:t>e</a:t>
            </a:r>
            <a:r>
              <a:rPr sz="2800" spc="-10" dirty="0">
                <a:latin typeface="Cambria Math"/>
                <a:cs typeface="Cambria Math"/>
              </a:rPr>
              <a:t>x</a:t>
            </a:r>
            <a:r>
              <a:rPr sz="2800" spc="-25" dirty="0">
                <a:latin typeface="Cambria Math"/>
                <a:cs typeface="Cambria Math"/>
              </a:rPr>
              <a:t>p</a:t>
            </a:r>
            <a:r>
              <a:rPr sz="4200" spc="-22" baseline="2976" dirty="0">
                <a:latin typeface="Cambria Math"/>
                <a:cs typeface="Cambria Math"/>
              </a:rPr>
              <a:t>(</a:t>
            </a:r>
            <a:r>
              <a:rPr sz="2800" spc="-30" dirty="0">
                <a:latin typeface="Cambria Math"/>
                <a:cs typeface="Cambria Math"/>
              </a:rPr>
              <a:t>−</a:t>
            </a:r>
            <a:r>
              <a:rPr sz="2800" spc="-25" dirty="0">
                <a:latin typeface="Cambria Math"/>
                <a:cs typeface="Cambria Math"/>
              </a:rPr>
              <a:t>𝐴</a:t>
            </a:r>
            <a:r>
              <a:rPr sz="3000" spc="172" baseline="-16666" dirty="0">
                <a:latin typeface="Calibri"/>
                <a:cs typeface="Calibri"/>
              </a:rPr>
              <a:t>i</a:t>
            </a:r>
            <a:r>
              <a:rPr sz="2800" spc="35" dirty="0">
                <a:latin typeface="Cambria Math"/>
                <a:cs typeface="Cambria Math"/>
              </a:rPr>
              <a:t>𝑡</a:t>
            </a:r>
            <a:r>
              <a:rPr sz="4200" spc="-22" baseline="2976" dirty="0">
                <a:latin typeface="Cambria Math"/>
                <a:cs typeface="Cambria Math"/>
              </a:rPr>
              <a:t>)</a:t>
            </a:r>
            <a:r>
              <a:rPr sz="2800" spc="-10" dirty="0">
                <a:latin typeface="Cambria Math"/>
                <a:cs typeface="Cambria Math"/>
              </a:rPr>
              <a:t>.</a:t>
            </a:r>
            <a:endParaRPr sz="2800" dirty="0">
              <a:latin typeface="Cambria Math"/>
              <a:cs typeface="Cambria Math"/>
            </a:endParaRPr>
          </a:p>
          <a:p>
            <a:pPr marL="12700">
              <a:lnSpc>
                <a:spcPct val="100000"/>
              </a:lnSpc>
              <a:spcBef>
                <a:spcPts val="1645"/>
              </a:spcBef>
            </a:pPr>
            <a:r>
              <a:rPr sz="2800" spc="-20" dirty="0">
                <a:latin typeface="Calibri"/>
                <a:cs typeface="Calibri"/>
              </a:rPr>
              <a:t>Mean</a:t>
            </a:r>
            <a:r>
              <a:rPr sz="2800" spc="-65" dirty="0">
                <a:latin typeface="Times New Roman"/>
                <a:cs typeface="Times New Roman"/>
              </a:rPr>
              <a:t> </a:t>
            </a:r>
            <a:r>
              <a:rPr sz="2800" spc="-10" dirty="0">
                <a:latin typeface="Calibri"/>
                <a:cs typeface="Calibri"/>
              </a:rPr>
              <a:t>s</a:t>
            </a:r>
            <a:r>
              <a:rPr sz="2800" spc="-20" dirty="0">
                <a:latin typeface="Calibri"/>
                <a:cs typeface="Calibri"/>
              </a:rPr>
              <a:t>p</a:t>
            </a:r>
            <a:r>
              <a:rPr sz="2800" spc="-10" dirty="0">
                <a:latin typeface="Calibri"/>
                <a:cs typeface="Calibri"/>
              </a:rPr>
              <a:t>o</a:t>
            </a:r>
            <a:r>
              <a:rPr sz="2800" spc="-20" dirty="0">
                <a:latin typeface="Calibri"/>
                <a:cs typeface="Calibri"/>
              </a:rPr>
              <a:t>ntane</a:t>
            </a:r>
            <a:r>
              <a:rPr sz="2800" spc="-5"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fet</a:t>
            </a:r>
            <a:r>
              <a:rPr sz="2800" spc="-15" dirty="0">
                <a:latin typeface="Calibri"/>
                <a:cs typeface="Calibri"/>
              </a:rPr>
              <a:t>ime</a:t>
            </a:r>
            <a:endParaRPr sz="2800" dirty="0">
              <a:latin typeface="Calibri"/>
              <a:cs typeface="Calibri"/>
            </a:endParaRPr>
          </a:p>
        </p:txBody>
      </p:sp>
      <p:sp>
        <p:nvSpPr>
          <p:cNvPr id="4" name="object 4"/>
          <p:cNvSpPr txBox="1"/>
          <p:nvPr/>
        </p:nvSpPr>
        <p:spPr>
          <a:xfrm>
            <a:off x="6590173" y="3553972"/>
            <a:ext cx="8382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i</a:t>
            </a:r>
            <a:endParaRPr sz="2000">
              <a:latin typeface="Calibri"/>
              <a:cs typeface="Calibri"/>
            </a:endParaRPr>
          </a:p>
        </p:txBody>
      </p:sp>
      <p:sp>
        <p:nvSpPr>
          <p:cNvPr id="5" name="object 5"/>
          <p:cNvSpPr/>
          <p:nvPr/>
        </p:nvSpPr>
        <p:spPr>
          <a:xfrm>
            <a:off x="6377299" y="3343778"/>
            <a:ext cx="299085" cy="0"/>
          </a:xfrm>
          <a:custGeom>
            <a:avLst/>
            <a:gdLst/>
            <a:ahLst/>
            <a:cxnLst/>
            <a:rect l="l" t="t" r="r" b="b"/>
            <a:pathLst>
              <a:path w="299084">
                <a:moveTo>
                  <a:pt x="0" y="0"/>
                </a:moveTo>
                <a:lnTo>
                  <a:pt x="298703"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5428623" y="3156147"/>
            <a:ext cx="1333500" cy="619760"/>
          </a:xfrm>
          <a:prstGeom prst="rect">
            <a:avLst/>
          </a:prstGeom>
        </p:spPr>
        <p:txBody>
          <a:bodyPr vert="horz" wrap="square" lIns="0" tIns="0" rIns="0" bIns="0" rtlCol="0">
            <a:spAutoFit/>
          </a:bodyPr>
          <a:lstStyle/>
          <a:p>
            <a:pPr marL="12700">
              <a:lnSpc>
                <a:spcPct val="100000"/>
              </a:lnSpc>
              <a:tabLst>
                <a:tab pos="464820" algn="l"/>
                <a:tab pos="948055" algn="l"/>
              </a:tabLst>
            </a:pPr>
            <a:r>
              <a:rPr sz="2800" spc="-30" dirty="0">
                <a:latin typeface="Cambria Math"/>
                <a:cs typeface="Cambria Math"/>
              </a:rPr>
              <a:t>𝜏</a:t>
            </a:r>
            <a:r>
              <a:rPr sz="3000" spc="-44" baseline="-16666" dirty="0">
                <a:latin typeface="Calibri"/>
                <a:cs typeface="Calibri"/>
              </a:rPr>
              <a:t>i	</a:t>
            </a:r>
            <a:r>
              <a:rPr sz="2800" spc="-25" dirty="0">
                <a:latin typeface="Cambria Math"/>
                <a:cs typeface="Cambria Math"/>
              </a:rPr>
              <a:t>=	</a:t>
            </a:r>
            <a:r>
              <a:rPr sz="4200" spc="-44" baseline="-37698" dirty="0">
                <a:latin typeface="Cambria Math"/>
                <a:cs typeface="Cambria Math"/>
              </a:rPr>
              <a:t>𝐴</a:t>
            </a:r>
            <a:r>
              <a:rPr sz="4200" spc="-52" baseline="-37698" dirty="0">
                <a:latin typeface="Cambria Math"/>
                <a:cs typeface="Cambria Math"/>
              </a:rPr>
              <a:t> </a:t>
            </a:r>
            <a:r>
              <a:rPr sz="2800" spc="-10" dirty="0">
                <a:latin typeface="Cambria Math"/>
                <a:cs typeface="Cambria Math"/>
              </a:rPr>
              <a:t>.</a:t>
            </a:r>
            <a:endParaRPr sz="2800">
              <a:latin typeface="Cambria Math"/>
              <a:cs typeface="Cambria Math"/>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7" name="object 7"/>
          <p:cNvSpPr txBox="1"/>
          <p:nvPr/>
        </p:nvSpPr>
        <p:spPr>
          <a:xfrm>
            <a:off x="6414913" y="2886144"/>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8" name="object 8"/>
          <p:cNvSpPr txBox="1"/>
          <p:nvPr/>
        </p:nvSpPr>
        <p:spPr>
          <a:xfrm>
            <a:off x="1130300" y="4027990"/>
            <a:ext cx="10150475" cy="977191"/>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a:t>
            </a:r>
            <a:r>
              <a:rPr sz="2800" spc="-25" dirty="0">
                <a:latin typeface="Calibri"/>
                <a:cs typeface="Calibri"/>
              </a:rPr>
              <a:t>h</a:t>
            </a:r>
            <a:r>
              <a:rPr sz="2800" spc="-15" dirty="0">
                <a:latin typeface="Calibri"/>
                <a:cs typeface="Calibri"/>
              </a:rPr>
              <a:t>ys</a:t>
            </a:r>
            <a:r>
              <a:rPr sz="2800" spc="-5"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spc="190" dirty="0">
                <a:latin typeface="Times New Roman"/>
                <a:cs typeface="Times New Roman"/>
              </a:rPr>
              <a:t> </a:t>
            </a:r>
            <a:r>
              <a:rPr sz="2800" dirty="0">
                <a:latin typeface="Calibri"/>
                <a:cs typeface="Calibri"/>
              </a:rPr>
              <a:t>i</a:t>
            </a:r>
            <a:r>
              <a:rPr sz="2800" spc="-20" dirty="0">
                <a:latin typeface="Calibri"/>
                <a:cs typeface="Calibri"/>
              </a:rPr>
              <a:t>nterpretat</a:t>
            </a:r>
            <a:r>
              <a:rPr sz="2800" spc="0" dirty="0">
                <a:latin typeface="Calibri"/>
                <a:cs typeface="Calibri"/>
              </a:rPr>
              <a:t>i</a:t>
            </a:r>
            <a:r>
              <a:rPr sz="2800" spc="-10" dirty="0">
                <a:latin typeface="Calibri"/>
                <a:cs typeface="Calibri"/>
              </a:rPr>
              <a:t>o</a:t>
            </a:r>
            <a:r>
              <a:rPr sz="2800" spc="-20" dirty="0">
                <a:latin typeface="Calibri"/>
                <a:cs typeface="Calibri"/>
              </a:rPr>
              <a:t>n</a:t>
            </a:r>
            <a:r>
              <a:rPr sz="2800" spc="-10" dirty="0">
                <a:latin typeface="Calibri"/>
                <a:cs typeface="Calibri"/>
              </a:rPr>
              <a:t>:</a:t>
            </a:r>
            <a:r>
              <a:rPr sz="2800" spc="175" dirty="0">
                <a:latin typeface="Times New Roman"/>
                <a:cs typeface="Times New Roman"/>
              </a:rPr>
              <a:t> </a:t>
            </a:r>
            <a:r>
              <a:rPr sz="2800" spc="-15" dirty="0">
                <a:solidFill>
                  <a:srgbClr val="FF0000"/>
                </a:solidFill>
                <a:latin typeface="Calibri"/>
                <a:cs typeface="Calibri"/>
              </a:rPr>
              <a:t>aft</a:t>
            </a:r>
            <a:r>
              <a:rPr sz="2800" spc="-5" dirty="0">
                <a:solidFill>
                  <a:srgbClr val="FF0000"/>
                </a:solidFill>
                <a:latin typeface="Calibri"/>
                <a:cs typeface="Calibri"/>
              </a:rPr>
              <a:t>e</a:t>
            </a:r>
            <a:r>
              <a:rPr sz="2800" spc="-10" dirty="0">
                <a:solidFill>
                  <a:srgbClr val="FF0000"/>
                </a:solidFill>
                <a:latin typeface="Calibri"/>
                <a:cs typeface="Calibri"/>
              </a:rPr>
              <a:t>r</a:t>
            </a:r>
            <a:r>
              <a:rPr sz="2800" spc="195" dirty="0">
                <a:solidFill>
                  <a:srgbClr val="FF0000"/>
                </a:solidFill>
                <a:latin typeface="Times New Roman"/>
                <a:cs typeface="Times New Roman"/>
              </a:rPr>
              <a:t> </a:t>
            </a:r>
            <a:r>
              <a:rPr sz="2800" spc="-20" dirty="0">
                <a:solidFill>
                  <a:srgbClr val="FF0000"/>
                </a:solidFill>
                <a:latin typeface="Calibri"/>
                <a:cs typeface="Calibri"/>
              </a:rPr>
              <a:t>on</a:t>
            </a:r>
            <a:r>
              <a:rPr sz="2800" spc="-15" dirty="0">
                <a:solidFill>
                  <a:srgbClr val="FF0000"/>
                </a:solidFill>
                <a:latin typeface="Calibri"/>
                <a:cs typeface="Calibri"/>
              </a:rPr>
              <a:t>e</a:t>
            </a:r>
            <a:r>
              <a:rPr sz="2800" spc="185"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fet</a:t>
            </a:r>
            <a:r>
              <a:rPr sz="2800" spc="-15" dirty="0">
                <a:solidFill>
                  <a:srgbClr val="FF0000"/>
                </a:solidFill>
                <a:latin typeface="Calibri"/>
                <a:cs typeface="Calibri"/>
              </a:rPr>
              <a:t>ime</a:t>
            </a:r>
            <a:r>
              <a:rPr sz="2800" spc="-15" dirty="0">
                <a:latin typeface="Calibri"/>
                <a:cs typeface="Calibri"/>
              </a:rPr>
              <a:t>,</a:t>
            </a:r>
            <a:r>
              <a:rPr sz="2800" spc="18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180" dirty="0">
                <a:latin typeface="Times New Roman"/>
                <a:cs typeface="Times New Roman"/>
              </a:rPr>
              <a:t> </a:t>
            </a:r>
            <a:r>
              <a:rPr sz="2800" spc="-20" dirty="0">
                <a:latin typeface="Calibri"/>
                <a:cs typeface="Calibri"/>
              </a:rPr>
              <a:t>dro</a:t>
            </a:r>
            <a:r>
              <a:rPr sz="2800" spc="-5" dirty="0">
                <a:latin typeface="Calibri"/>
                <a:cs typeface="Calibri"/>
              </a:rPr>
              <a:t>p</a:t>
            </a:r>
            <a:r>
              <a:rPr sz="2800" spc="-15" dirty="0">
                <a:latin typeface="Calibri"/>
                <a:cs typeface="Calibri"/>
              </a:rPr>
              <a:t>s</a:t>
            </a:r>
            <a:r>
              <a:rPr sz="2800" spc="180" dirty="0">
                <a:latin typeface="Times New Roman"/>
                <a:cs typeface="Times New Roman"/>
              </a:rPr>
              <a:t> </a:t>
            </a:r>
            <a:r>
              <a:rPr sz="2800" spc="-15" dirty="0">
                <a:latin typeface="Calibri"/>
                <a:cs typeface="Calibri"/>
              </a:rPr>
              <a:t>to</a:t>
            </a:r>
            <a:r>
              <a:rPr sz="2800" spc="235" dirty="0">
                <a:latin typeface="Times New Roman"/>
                <a:cs typeface="Times New Roman"/>
              </a:rPr>
              <a:t> </a:t>
            </a:r>
            <a:r>
              <a:rPr sz="2800" spc="-25" dirty="0">
                <a:latin typeface="Cambria Math"/>
                <a:cs typeface="Cambria Math"/>
              </a:rPr>
              <a:t>1</a:t>
            </a:r>
            <a:r>
              <a:rPr sz="2800" spc="-20" dirty="0">
                <a:latin typeface="Cambria Math"/>
                <a:cs typeface="Cambria Math"/>
              </a:rPr>
              <a:t>/</a:t>
            </a:r>
            <a:r>
              <a:rPr sz="2800" spc="-30" dirty="0">
                <a:latin typeface="Cambria Math"/>
                <a:cs typeface="Cambria Math"/>
              </a:rPr>
              <a:t>𝑒</a:t>
            </a:r>
            <a:endParaRPr sz="2800" dirty="0">
              <a:latin typeface="Cambria Math"/>
              <a:cs typeface="Cambria Math"/>
            </a:endParaRPr>
          </a:p>
          <a:p>
            <a:pPr marL="241300">
              <a:lnSpc>
                <a:spcPct val="100000"/>
              </a:lnSpc>
              <a:spcBef>
                <a:spcPts val="915"/>
              </a:spcBef>
            </a:pP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5" dirty="0">
                <a:latin typeface="Calibri"/>
                <a:cs typeface="Calibri"/>
              </a:rPr>
              <a:t>i</a:t>
            </a:r>
            <a:r>
              <a:rPr sz="2800" spc="-15" dirty="0">
                <a:latin typeface="Calibri"/>
                <a:cs typeface="Calibri"/>
              </a:rPr>
              <a:t>ts</a:t>
            </a:r>
            <a:r>
              <a:rPr sz="2800" spc="-70" dirty="0">
                <a:latin typeface="Times New Roman"/>
                <a:cs typeface="Times New Roman"/>
              </a:rPr>
              <a:t> </a:t>
            </a:r>
            <a:r>
              <a:rPr sz="2800" dirty="0">
                <a:latin typeface="Calibri"/>
                <a:cs typeface="Calibri"/>
              </a:rPr>
              <a:t>i</a:t>
            </a:r>
            <a:r>
              <a:rPr sz="2800" spc="-20" dirty="0">
                <a:latin typeface="Calibri"/>
                <a:cs typeface="Calibri"/>
              </a:rPr>
              <a:t>n</a:t>
            </a:r>
            <a:r>
              <a:rPr sz="2800" spc="-10" dirty="0">
                <a:latin typeface="Calibri"/>
                <a:cs typeface="Calibri"/>
              </a:rPr>
              <a:t>it</a:t>
            </a:r>
            <a:r>
              <a:rPr sz="2800" spc="-5" dirty="0">
                <a:latin typeface="Calibri"/>
                <a:cs typeface="Calibri"/>
              </a:rPr>
              <a:t>i</a:t>
            </a:r>
            <a:r>
              <a:rPr sz="2800" spc="-10" dirty="0">
                <a:latin typeface="Calibri"/>
                <a:cs typeface="Calibri"/>
              </a:rPr>
              <a:t>al</a:t>
            </a:r>
            <a:r>
              <a:rPr sz="2800" spc="-70" dirty="0">
                <a:latin typeface="Times New Roman"/>
                <a:cs typeface="Times New Roman"/>
              </a:rPr>
              <a:t> </a:t>
            </a:r>
            <a:r>
              <a:rPr sz="2800" spc="-15" dirty="0">
                <a:latin typeface="Calibri"/>
                <a:cs typeface="Calibri"/>
              </a:rPr>
              <a:t>val</a:t>
            </a:r>
            <a:r>
              <a:rPr sz="2800" spc="-20" dirty="0">
                <a:latin typeface="Calibri"/>
                <a:cs typeface="Calibri"/>
              </a:rPr>
              <a:t>ue.</a:t>
            </a:r>
            <a:endParaRPr sz="2800" dirty="0">
              <a:latin typeface="Calibri"/>
              <a:cs typeface="Calibri"/>
            </a:endParaRPr>
          </a:p>
        </p:txBody>
      </p:sp>
      <p:pic>
        <p:nvPicPr>
          <p:cNvPr id="11" name="Picture 10">
            <a:extLst>
              <a:ext uri="{FF2B5EF4-FFF2-40B4-BE49-F238E27FC236}">
                <a16:creationId xmlns:a16="http://schemas.microsoft.com/office/drawing/2014/main" id="{640106A1-FF2F-E0AE-48C5-A00BA66296D3}"/>
              </a:ext>
            </a:extLst>
          </p:cNvPr>
          <p:cNvPicPr>
            <a:picLocks noChangeAspect="1"/>
          </p:cNvPicPr>
          <p:nvPr/>
        </p:nvPicPr>
        <p:blipFill>
          <a:blip r:embed="rId3"/>
          <a:stretch>
            <a:fillRect/>
          </a:stretch>
        </p:blipFill>
        <p:spPr>
          <a:xfrm>
            <a:off x="7798713" y="196657"/>
            <a:ext cx="4278625" cy="33573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385434"/>
            <a:ext cx="8834755" cy="6112510"/>
          </a:xfrm>
          <a:prstGeom prst="rect">
            <a:avLst/>
          </a:prstGeom>
        </p:spPr>
        <p:txBody>
          <a:bodyPr vert="horz" wrap="square" lIns="0" tIns="0" rIns="0" bIns="0" rtlCol="0">
            <a:spAutoFit/>
          </a:bodyPr>
          <a:lstStyle/>
          <a:p>
            <a:pPr>
              <a:lnSpc>
                <a:spcPct val="100000"/>
              </a:lnSpc>
            </a:pPr>
            <a:r>
              <a:rPr sz="1400" dirty="0">
                <a:latin typeface="Calibri"/>
                <a:cs typeface="Calibri"/>
              </a:rPr>
              <a:t>[</a:t>
            </a:r>
            <a:r>
              <a:rPr sz="1400" spc="5" dirty="0">
                <a:latin typeface="Calibri"/>
                <a:cs typeface="Calibri"/>
              </a:rPr>
              <a:t>I</a:t>
            </a: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15" dirty="0">
                <a:latin typeface="Calibri"/>
                <a:cs typeface="Calibri"/>
              </a:rPr>
              <a:t>E</a:t>
            </a:r>
            <a:r>
              <a:rPr sz="1400" dirty="0">
                <a:latin typeface="Calibri"/>
                <a:cs typeface="Calibri"/>
              </a:rPr>
              <a:t>Q</a:t>
            </a:r>
            <a:r>
              <a:rPr sz="1400" spc="-10" dirty="0">
                <a:latin typeface="Calibri"/>
                <a:cs typeface="Calibri"/>
              </a:rPr>
              <a:t>U</a:t>
            </a:r>
            <a:r>
              <a:rPr sz="1400" dirty="0">
                <a:latin typeface="Calibri"/>
                <a:cs typeface="Calibri"/>
              </a:rPr>
              <a:t>IR</a:t>
            </a:r>
            <a:r>
              <a:rPr sz="1400" spc="-5" dirty="0">
                <a:latin typeface="Calibri"/>
                <a:cs typeface="Calibri"/>
              </a:rPr>
              <a:t>ED</a:t>
            </a:r>
            <a:r>
              <a:rPr sz="1400" dirty="0">
                <a:latin typeface="Calibri"/>
                <a:cs typeface="Calibri"/>
              </a:rPr>
              <a:t>:</a:t>
            </a:r>
            <a:r>
              <a:rPr sz="1400" spc="-45" dirty="0">
                <a:latin typeface="Times New Roman"/>
                <a:cs typeface="Times New Roman"/>
              </a:rPr>
              <a:t> </a:t>
            </a:r>
            <a:r>
              <a:rPr sz="1400" spc="-10" dirty="0">
                <a:latin typeface="Calibri"/>
                <a:cs typeface="Calibri"/>
              </a:rPr>
              <a:t>S</a:t>
            </a:r>
            <a:r>
              <a:rPr sz="1400" dirty="0">
                <a:latin typeface="Calibri"/>
                <a:cs typeface="Calibri"/>
              </a:rPr>
              <a:t>em</a:t>
            </a:r>
            <a:r>
              <a:rPr sz="1400" spc="10" dirty="0">
                <a:latin typeface="Calibri"/>
                <a:cs typeface="Calibri"/>
              </a:rPr>
              <a:t>i</a:t>
            </a:r>
            <a:r>
              <a:rPr sz="1400" dirty="0">
                <a:latin typeface="Calibri"/>
                <a:cs typeface="Calibri"/>
              </a:rPr>
              <a:t>-</a:t>
            </a:r>
            <a:r>
              <a:rPr sz="1400" spc="-15" dirty="0">
                <a:latin typeface="Calibri"/>
                <a:cs typeface="Calibri"/>
              </a:rPr>
              <a:t>l</a:t>
            </a:r>
            <a:r>
              <a:rPr sz="1400" spc="-5" dirty="0">
                <a:latin typeface="Calibri"/>
                <a:cs typeface="Calibri"/>
              </a:rPr>
              <a:t>o</a:t>
            </a:r>
            <a:r>
              <a:rPr sz="1400" dirty="0">
                <a:latin typeface="Calibri"/>
                <a:cs typeface="Calibri"/>
              </a:rPr>
              <a:t>g</a:t>
            </a:r>
            <a:r>
              <a:rPr sz="1400" spc="-35" dirty="0">
                <a:latin typeface="Times New Roman"/>
                <a:cs typeface="Times New Roman"/>
              </a:rPr>
              <a:t> </a:t>
            </a:r>
            <a:r>
              <a:rPr sz="1400" spc="-10" dirty="0">
                <a:latin typeface="Calibri"/>
                <a:cs typeface="Calibri"/>
              </a:rPr>
              <a:t>p</a:t>
            </a:r>
            <a:r>
              <a:rPr sz="1400" dirty="0">
                <a:latin typeface="Calibri"/>
                <a:cs typeface="Calibri"/>
              </a:rPr>
              <a:t>lot</a:t>
            </a:r>
            <a:r>
              <a:rPr sz="1400" spc="-40" dirty="0">
                <a:latin typeface="Times New Roman"/>
                <a:cs typeface="Times New Roman"/>
              </a:rPr>
              <a:t> </a:t>
            </a:r>
            <a:r>
              <a:rPr sz="1400" spc="-5" dirty="0">
                <a:latin typeface="Calibri"/>
                <a:cs typeface="Calibri"/>
              </a:rPr>
              <a:t>o</a:t>
            </a:r>
            <a:r>
              <a:rPr sz="1400" dirty="0">
                <a:latin typeface="Calibri"/>
                <a:cs typeface="Calibri"/>
              </a:rPr>
              <a:t>f</a:t>
            </a:r>
            <a:r>
              <a:rPr sz="1400" spc="-45" dirty="0">
                <a:latin typeface="Times New Roman"/>
                <a:cs typeface="Times New Roman"/>
              </a:rPr>
              <a:t> </a:t>
            </a:r>
            <a:r>
              <a:rPr sz="1400" spc="-120" dirty="0">
                <a:latin typeface="Cambria Math"/>
                <a:cs typeface="Cambria Math"/>
              </a:rPr>
              <a:t>𝑁</a:t>
            </a:r>
            <a:r>
              <a:rPr sz="1500" spc="75" baseline="-16666" dirty="0">
                <a:latin typeface="Calibri"/>
                <a:cs typeface="Calibri"/>
              </a:rPr>
              <a:t>i</a:t>
            </a:r>
            <a:r>
              <a:rPr sz="2100" spc="7" baseline="1984" dirty="0">
                <a:latin typeface="Cambria Math"/>
                <a:cs typeface="Cambria Math"/>
              </a:rPr>
              <a:t>(</a:t>
            </a:r>
            <a:r>
              <a:rPr sz="1400" spc="30" dirty="0">
                <a:latin typeface="Cambria Math"/>
                <a:cs typeface="Cambria Math"/>
              </a:rPr>
              <a:t>𝑡</a:t>
            </a:r>
            <a:r>
              <a:rPr sz="2100" baseline="1984" dirty="0">
                <a:latin typeface="Cambria Math"/>
                <a:cs typeface="Cambria Math"/>
              </a:rPr>
              <a:t>)</a:t>
            </a:r>
            <a:r>
              <a:rPr sz="2100" spc="-22" baseline="1984" dirty="0">
                <a:latin typeface="Cambria Math"/>
                <a:cs typeface="Cambria Math"/>
              </a:rPr>
              <a:t> </a:t>
            </a:r>
            <a:r>
              <a:rPr sz="1400" dirty="0">
                <a:latin typeface="Calibri"/>
                <a:cs typeface="Calibri"/>
              </a:rPr>
              <a:t>vs.</a:t>
            </a:r>
            <a:r>
              <a:rPr sz="1400" spc="-45" dirty="0">
                <a:latin typeface="Times New Roman"/>
                <a:cs typeface="Times New Roman"/>
              </a:rPr>
              <a:t> </a:t>
            </a:r>
            <a:r>
              <a:rPr sz="1400" dirty="0">
                <a:latin typeface="Cambria Math"/>
                <a:cs typeface="Cambria Math"/>
              </a:rPr>
              <a:t>𝑡</a:t>
            </a:r>
            <a:r>
              <a:rPr sz="1400" spc="35" dirty="0">
                <a:latin typeface="Cambria Math"/>
                <a:cs typeface="Cambria Math"/>
              </a:rPr>
              <a:t> </a:t>
            </a:r>
            <a:r>
              <a:rPr sz="1400" dirty="0">
                <a:latin typeface="Calibri"/>
                <a:cs typeface="Calibri"/>
              </a:rPr>
              <a:t>w</a:t>
            </a:r>
            <a:r>
              <a:rPr sz="1400" spc="5" dirty="0">
                <a:latin typeface="Calibri"/>
                <a:cs typeface="Calibri"/>
              </a:rPr>
              <a:t>i</a:t>
            </a:r>
            <a:r>
              <a:rPr sz="1400" dirty="0">
                <a:latin typeface="Calibri"/>
                <a:cs typeface="Calibri"/>
              </a:rPr>
              <a:t>th</a:t>
            </a:r>
            <a:r>
              <a:rPr sz="1400" spc="-40" dirty="0">
                <a:latin typeface="Times New Roman"/>
                <a:cs typeface="Times New Roman"/>
              </a:rPr>
              <a:t> </a:t>
            </a:r>
            <a:r>
              <a:rPr sz="1400" spc="-5" dirty="0">
                <a:latin typeface="Calibri"/>
                <a:cs typeface="Calibri"/>
              </a:rPr>
              <a:t>s</a:t>
            </a:r>
            <a:r>
              <a:rPr sz="1400" spc="-10" dirty="0">
                <a:latin typeface="Calibri"/>
                <a:cs typeface="Calibri"/>
              </a:rPr>
              <a:t>l</a:t>
            </a:r>
            <a:r>
              <a:rPr sz="1400" spc="-5" dirty="0">
                <a:latin typeface="Calibri"/>
                <a:cs typeface="Calibri"/>
              </a:rPr>
              <a:t>o</a:t>
            </a:r>
            <a:r>
              <a:rPr sz="1400" spc="5" dirty="0">
                <a:latin typeface="Calibri"/>
                <a:cs typeface="Calibri"/>
              </a:rPr>
              <a:t>p</a:t>
            </a:r>
            <a:r>
              <a:rPr sz="1400" dirty="0">
                <a:latin typeface="Calibri"/>
                <a:cs typeface="Calibri"/>
              </a:rPr>
              <a:t>e</a:t>
            </a:r>
            <a:r>
              <a:rPr sz="1400" spc="-50" dirty="0">
                <a:latin typeface="Times New Roman"/>
                <a:cs typeface="Times New Roman"/>
              </a:rPr>
              <a:t> </a:t>
            </a:r>
            <a:r>
              <a:rPr sz="1400" spc="5" dirty="0">
                <a:latin typeface="Cambria Math"/>
                <a:cs typeface="Cambria Math"/>
              </a:rPr>
              <a:t>−</a:t>
            </a:r>
            <a:r>
              <a:rPr sz="1400" spc="-5" dirty="0">
                <a:latin typeface="Cambria Math"/>
                <a:cs typeface="Cambria Math"/>
              </a:rPr>
              <a:t>𝐴</a:t>
            </a:r>
            <a:r>
              <a:rPr sz="1500" spc="52" baseline="-16666" dirty="0">
                <a:latin typeface="Calibri"/>
                <a:cs typeface="Calibri"/>
              </a:rPr>
              <a:t>i</a:t>
            </a:r>
            <a:r>
              <a:rPr sz="1400" dirty="0">
                <a:latin typeface="Calibri"/>
                <a:cs typeface="Calibri"/>
              </a:rPr>
              <a:t>;</a:t>
            </a:r>
            <a:r>
              <a:rPr sz="1400" spc="-45" dirty="0">
                <a:latin typeface="Times New Roman"/>
                <a:cs typeface="Times New Roman"/>
              </a:rPr>
              <a:t> </a:t>
            </a:r>
            <a:r>
              <a:rPr sz="1400" dirty="0">
                <a:latin typeface="Calibri"/>
                <a:cs typeface="Calibri"/>
              </a:rPr>
              <a:t>i</a:t>
            </a:r>
            <a:r>
              <a:rPr sz="1400" spc="5" dirty="0">
                <a:latin typeface="Calibri"/>
                <a:cs typeface="Calibri"/>
              </a:rPr>
              <a:t>n</a:t>
            </a:r>
            <a:r>
              <a:rPr sz="1400" spc="-5" dirty="0">
                <a:latin typeface="Calibri"/>
                <a:cs typeface="Calibri"/>
              </a:rPr>
              <a:t>se</a:t>
            </a:r>
            <a:r>
              <a:rPr sz="1400" dirty="0">
                <a:latin typeface="Calibri"/>
                <a:cs typeface="Calibri"/>
              </a:rPr>
              <a:t>t</a:t>
            </a:r>
            <a:r>
              <a:rPr sz="1400" spc="-40" dirty="0">
                <a:latin typeface="Times New Roman"/>
                <a:cs typeface="Times New Roman"/>
              </a:rPr>
              <a:t> </a:t>
            </a:r>
            <a:r>
              <a:rPr sz="1400" dirty="0">
                <a:latin typeface="Calibri"/>
                <a:cs typeface="Calibri"/>
              </a:rPr>
              <a:t>list</a:t>
            </a:r>
            <a:r>
              <a:rPr sz="1400" spc="-40" dirty="0">
                <a:latin typeface="Times New Roman"/>
                <a:cs typeface="Times New Roman"/>
              </a:rPr>
              <a:t> </a:t>
            </a:r>
            <a:r>
              <a:rPr sz="1400" spc="-5" dirty="0">
                <a:latin typeface="Calibri"/>
                <a:cs typeface="Calibri"/>
              </a:rPr>
              <a:t>o</a:t>
            </a:r>
            <a:r>
              <a:rPr sz="1400" dirty="0">
                <a:latin typeface="Calibri"/>
                <a:cs typeface="Calibri"/>
              </a:rPr>
              <a:t>f</a:t>
            </a:r>
            <a:r>
              <a:rPr sz="1400" spc="-45" dirty="0">
                <a:latin typeface="Times New Roman"/>
                <a:cs typeface="Times New Roman"/>
              </a:rPr>
              <a:t> </a:t>
            </a:r>
            <a:r>
              <a:rPr sz="1400" dirty="0">
                <a:latin typeface="Calibri"/>
                <a:cs typeface="Calibri"/>
              </a:rPr>
              <a:t>c</a:t>
            </a:r>
            <a:r>
              <a:rPr sz="1400" spc="-10" dirty="0">
                <a:latin typeface="Calibri"/>
                <a:cs typeface="Calibri"/>
              </a:rPr>
              <a:t>o</a:t>
            </a:r>
            <a:r>
              <a:rPr sz="1400" dirty="0">
                <a:latin typeface="Calibri"/>
                <a:cs typeface="Calibri"/>
              </a:rPr>
              <a:t>m</a:t>
            </a:r>
            <a:r>
              <a:rPr sz="1400" spc="5" dirty="0">
                <a:latin typeface="Calibri"/>
                <a:cs typeface="Calibri"/>
              </a:rPr>
              <a:t>p</a:t>
            </a:r>
            <a:r>
              <a:rPr sz="1400" dirty="0">
                <a:latin typeface="Calibri"/>
                <a:cs typeface="Calibri"/>
              </a:rPr>
              <a:t>e</a:t>
            </a:r>
            <a:r>
              <a:rPr sz="1400" spc="-10" dirty="0">
                <a:latin typeface="Calibri"/>
                <a:cs typeface="Calibri"/>
              </a:rPr>
              <a:t>t</a:t>
            </a:r>
            <a:r>
              <a:rPr sz="1400" spc="-15" dirty="0">
                <a:latin typeface="Calibri"/>
                <a:cs typeface="Calibri"/>
              </a:rPr>
              <a:t>i</a:t>
            </a:r>
            <a:r>
              <a:rPr sz="1400" spc="5" dirty="0">
                <a:latin typeface="Calibri"/>
                <a:cs typeface="Calibri"/>
              </a:rPr>
              <a:t>n</a:t>
            </a:r>
            <a:r>
              <a:rPr sz="1400" dirty="0">
                <a:latin typeface="Calibri"/>
                <a:cs typeface="Calibri"/>
              </a:rPr>
              <a:t>g</a:t>
            </a:r>
            <a:r>
              <a:rPr sz="1400" spc="-40" dirty="0">
                <a:latin typeface="Times New Roman"/>
                <a:cs typeface="Times New Roman"/>
              </a:rPr>
              <a:t> </a:t>
            </a:r>
            <a:r>
              <a:rPr sz="1400" spc="-10" dirty="0">
                <a:latin typeface="Calibri"/>
                <a:cs typeface="Calibri"/>
              </a:rPr>
              <a:t>do</a:t>
            </a:r>
            <a:r>
              <a:rPr sz="1400" dirty="0">
                <a:latin typeface="Calibri"/>
                <a:cs typeface="Calibri"/>
              </a:rPr>
              <a:t>wnwa</a:t>
            </a:r>
            <a:r>
              <a:rPr sz="1400" spc="-10" dirty="0">
                <a:latin typeface="Calibri"/>
                <a:cs typeface="Calibri"/>
              </a:rPr>
              <a:t>r</a:t>
            </a:r>
            <a:r>
              <a:rPr sz="1400" dirty="0">
                <a:latin typeface="Calibri"/>
                <a:cs typeface="Calibri"/>
              </a:rPr>
              <a:t>d</a:t>
            </a:r>
            <a:r>
              <a:rPr sz="1400" spc="-20" dirty="0">
                <a:latin typeface="Times New Roman"/>
                <a:cs typeface="Times New Roman"/>
              </a:rPr>
              <a:t> </a:t>
            </a:r>
            <a:r>
              <a:rPr sz="1400" spc="-10" dirty="0">
                <a:latin typeface="Calibri"/>
                <a:cs typeface="Calibri"/>
              </a:rPr>
              <a:t>c</a:t>
            </a:r>
            <a:r>
              <a:rPr sz="1400" spc="5" dirty="0">
                <a:latin typeface="Calibri"/>
                <a:cs typeface="Calibri"/>
              </a:rPr>
              <a:t>h</a:t>
            </a:r>
            <a:r>
              <a:rPr sz="1400" dirty="0">
                <a:latin typeface="Calibri"/>
                <a:cs typeface="Calibri"/>
              </a:rPr>
              <a:t>a</a:t>
            </a:r>
            <a:r>
              <a:rPr sz="1400" spc="-10" dirty="0">
                <a:latin typeface="Calibri"/>
                <a:cs typeface="Calibri"/>
              </a:rPr>
              <a:t>n</a:t>
            </a:r>
            <a:r>
              <a:rPr sz="1400" spc="5" dirty="0">
                <a:latin typeface="Calibri"/>
                <a:cs typeface="Calibri"/>
              </a:rPr>
              <a:t>n</a:t>
            </a:r>
            <a:r>
              <a:rPr sz="1400" dirty="0">
                <a:latin typeface="Calibri"/>
                <a:cs typeface="Calibri"/>
              </a:rPr>
              <a:t>e</a:t>
            </a:r>
            <a:r>
              <a:rPr sz="1400" spc="-15" dirty="0">
                <a:latin typeface="Calibri"/>
                <a:cs typeface="Calibri"/>
              </a:rPr>
              <a:t>l</a:t>
            </a:r>
            <a:r>
              <a:rPr sz="1400" spc="-5" dirty="0">
                <a:latin typeface="Calibri"/>
                <a:cs typeface="Calibri"/>
              </a:rPr>
              <a:t>s.]</a:t>
            </a:r>
            <a:endParaRPr sz="1400" dirty="0">
              <a:latin typeface="Calibri"/>
              <a:cs typeface="Calibri"/>
            </a:endParaRPr>
          </a:p>
          <a:p>
            <a:pPr marL="107950">
              <a:lnSpc>
                <a:spcPct val="100000"/>
              </a:lnSpc>
              <a:spcBef>
                <a:spcPts val="1285"/>
              </a:spcBef>
            </a:pPr>
            <a:r>
              <a:rPr sz="2800" spc="-15" dirty="0">
                <a:latin typeface="Calibri"/>
                <a:cs typeface="Calibri"/>
              </a:rPr>
              <a:t>--</a:t>
            </a:r>
            <a:endParaRPr sz="2800" dirty="0">
              <a:latin typeface="Calibri"/>
              <a:cs typeface="Calibri"/>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spcBef>
                <a:spcPts val="18"/>
              </a:spcBef>
            </a:pPr>
            <a:endParaRPr sz="2350" dirty="0">
              <a:latin typeface="Times New Roman"/>
              <a:cs typeface="Times New Roman"/>
            </a:endParaRPr>
          </a:p>
          <a:p>
            <a:pPr marL="107314">
              <a:lnSpc>
                <a:spcPct val="100000"/>
              </a:lnSpc>
            </a:pPr>
            <a:r>
              <a:rPr sz="1600" b="1" spc="-15" dirty="0">
                <a:latin typeface="Calibri"/>
                <a:cs typeface="Calibri"/>
              </a:rPr>
              <a:t>repar</a:t>
            </a:r>
            <a:r>
              <a:rPr sz="1600" b="1"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dirty="0">
              <a:latin typeface="Calibri"/>
              <a:cs typeface="Calibri"/>
            </a:endParaRPr>
          </a:p>
        </p:txBody>
      </p:sp>
      <p:sp>
        <p:nvSpPr>
          <p:cNvPr id="3" name="object 3"/>
          <p:cNvSpPr txBox="1"/>
          <p:nvPr/>
        </p:nvSpPr>
        <p:spPr>
          <a:xfrm>
            <a:off x="901700" y="1359530"/>
            <a:ext cx="13398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a:t>
            </a:r>
            <a:endParaRPr sz="2800">
              <a:latin typeface="Calibri"/>
              <a:cs typeface="Calibri"/>
            </a:endParaRPr>
          </a:p>
        </p:txBody>
      </p:sp>
      <p:sp>
        <p:nvSpPr>
          <p:cNvPr id="4" name="object 4"/>
          <p:cNvSpPr/>
          <p:nvPr/>
        </p:nvSpPr>
        <p:spPr>
          <a:xfrm>
            <a:off x="981822" y="609600"/>
            <a:ext cx="8770345" cy="61125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1388" y="417920"/>
            <a:ext cx="8834120" cy="6176010"/>
          </a:xfrm>
          <a:custGeom>
            <a:avLst/>
            <a:gdLst/>
            <a:ahLst/>
            <a:cxnLst/>
            <a:rect l="l" t="t" r="r" b="b"/>
            <a:pathLst>
              <a:path w="8834120" h="6176009">
                <a:moveTo>
                  <a:pt x="0" y="6176009"/>
                </a:moveTo>
                <a:lnTo>
                  <a:pt x="8833865" y="6176009"/>
                </a:lnTo>
                <a:lnTo>
                  <a:pt x="8833865" y="0"/>
                </a:lnTo>
                <a:lnTo>
                  <a:pt x="0" y="0"/>
                </a:lnTo>
                <a:lnTo>
                  <a:pt x="0" y="6176009"/>
                </a:lnTo>
                <a:close/>
              </a:path>
            </a:pathLst>
          </a:custGeom>
          <a:ln w="63499">
            <a:solidFill>
              <a:srgbClr val="0000FF"/>
            </a:solidFill>
          </a:ln>
        </p:spPr>
        <p:txBody>
          <a:bodyPr wrap="square" lIns="0" tIns="0" rIns="0" bIns="0" rtlCol="0"/>
          <a:lstStyle/>
          <a:p>
            <a:endParaRPr/>
          </a:p>
        </p:txBody>
      </p:sp>
      <p:sp>
        <p:nvSpPr>
          <p:cNvPr id="6" name="object 6"/>
          <p:cNvSpPr txBox="1"/>
          <p:nvPr/>
        </p:nvSpPr>
        <p:spPr>
          <a:xfrm>
            <a:off x="901700" y="6182740"/>
            <a:ext cx="1333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a:t>
            </a:r>
            <a:endParaRPr sz="16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565910">
              <a:lnSpc>
                <a:spcPct val="100000"/>
              </a:lnSpc>
            </a:pPr>
            <a:r>
              <a:rPr spc="-15" dirty="0"/>
              <a:t>Sl</a:t>
            </a:r>
            <a:r>
              <a:rPr spc="-5" dirty="0"/>
              <a:t>i</a:t>
            </a:r>
            <a:r>
              <a:rPr spc="-20" dirty="0"/>
              <a:t>de</a:t>
            </a:r>
            <a:r>
              <a:rPr spc="-5" dirty="0"/>
              <a:t> </a:t>
            </a:r>
            <a:r>
              <a:rPr spc="-15" dirty="0"/>
              <a:t>5: </a:t>
            </a:r>
            <a:r>
              <a:rPr spc="-35" dirty="0"/>
              <a:t>R</a:t>
            </a:r>
            <a:r>
              <a:rPr spc="-15" dirty="0"/>
              <a:t>adiant</a:t>
            </a:r>
            <a:r>
              <a:rPr spc="-20" dirty="0"/>
              <a:t> </a:t>
            </a:r>
            <a:r>
              <a:rPr spc="-15" dirty="0"/>
              <a:t>P</a:t>
            </a:r>
            <a:r>
              <a:rPr spc="-20" dirty="0"/>
              <a:t>ower of </a:t>
            </a:r>
            <a:r>
              <a:rPr spc="-15" dirty="0"/>
              <a:t>a Sp</a:t>
            </a:r>
            <a:r>
              <a:rPr spc="-10" dirty="0"/>
              <a:t>e</a:t>
            </a:r>
            <a:r>
              <a:rPr spc="-20" dirty="0"/>
              <a:t>ctral</a:t>
            </a:r>
            <a:r>
              <a:rPr spc="0" dirty="0"/>
              <a:t> </a:t>
            </a:r>
            <a:r>
              <a:rPr spc="-10" dirty="0"/>
              <a:t>L</a:t>
            </a:r>
            <a:r>
              <a:rPr spc="-15" dirty="0"/>
              <a:t>ine</a:t>
            </a:r>
          </a:p>
        </p:txBody>
      </p:sp>
      <p:sp>
        <p:nvSpPr>
          <p:cNvPr id="3" name="object 3"/>
          <p:cNvSpPr txBox="1"/>
          <p:nvPr/>
        </p:nvSpPr>
        <p:spPr>
          <a:xfrm>
            <a:off x="1130300" y="1754434"/>
            <a:ext cx="4758690"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spec</a:t>
            </a:r>
            <a:r>
              <a:rPr sz="2800" spc="-10" dirty="0">
                <a:latin typeface="Calibri"/>
                <a:cs typeface="Calibri"/>
              </a:rPr>
              <a:t>i</a:t>
            </a:r>
            <a:r>
              <a:rPr sz="2800" spc="-15" dirty="0">
                <a:latin typeface="Calibri"/>
                <a:cs typeface="Calibri"/>
              </a:rPr>
              <a:t>f</a:t>
            </a:r>
            <a:r>
              <a:rPr sz="2800" spc="-5" dirty="0">
                <a:latin typeface="Calibri"/>
                <a:cs typeface="Calibri"/>
              </a:rPr>
              <a:t>i</a:t>
            </a:r>
            <a:r>
              <a:rPr sz="2800" spc="-15" dirty="0">
                <a:latin typeface="Calibri"/>
                <a:cs typeface="Calibri"/>
              </a:rPr>
              <a:t>c</a:t>
            </a:r>
            <a:r>
              <a:rPr sz="2800" spc="-65" dirty="0">
                <a:latin typeface="Times New Roman"/>
                <a:cs typeface="Times New Roman"/>
              </a:rPr>
              <a:t> </a:t>
            </a:r>
            <a:r>
              <a:rPr sz="2800" spc="-15" dirty="0">
                <a:latin typeface="Calibri"/>
                <a:cs typeface="Calibri"/>
              </a:rPr>
              <a:t>channe</a:t>
            </a:r>
            <a:r>
              <a:rPr sz="2800" dirty="0">
                <a:latin typeface="Calibri"/>
                <a:cs typeface="Calibri"/>
              </a:rPr>
              <a:t>l</a:t>
            </a:r>
            <a:r>
              <a:rPr sz="2800" spc="-65" dirty="0">
                <a:latin typeface="Times New Roman"/>
                <a:cs typeface="Times New Roman"/>
              </a:rPr>
              <a:t> </a:t>
            </a:r>
            <a:r>
              <a:rPr sz="2800" spc="-20" dirty="0">
                <a:latin typeface="Calibri"/>
                <a:cs typeface="Calibri"/>
              </a:rPr>
              <a:t>|</a:t>
            </a:r>
            <a:r>
              <a:rPr sz="2800" spc="5" dirty="0">
                <a:latin typeface="Calibri"/>
                <a:cs typeface="Calibri"/>
              </a:rPr>
              <a:t>i</a:t>
            </a:r>
            <a:r>
              <a:rPr sz="2800" spc="-10" dirty="0">
                <a:latin typeface="Cambria Math"/>
                <a:cs typeface="Cambria Math"/>
              </a:rPr>
              <a:t>⟩</a:t>
            </a:r>
            <a:r>
              <a:rPr sz="2800" dirty="0">
                <a:latin typeface="Cambria Math"/>
                <a:cs typeface="Cambria Math"/>
              </a:rPr>
              <a:t> </a:t>
            </a:r>
            <a:r>
              <a:rPr sz="2800" spc="-20" dirty="0">
                <a:latin typeface="Calibri"/>
                <a:cs typeface="Calibri"/>
              </a:rPr>
              <a:t>→|k</a:t>
            </a:r>
            <a:r>
              <a:rPr sz="2800" spc="-10" dirty="0">
                <a:latin typeface="Cambria Math"/>
                <a:cs typeface="Cambria Math"/>
              </a:rPr>
              <a:t>⟩</a:t>
            </a:r>
            <a:r>
              <a:rPr sz="2800" spc="-10" dirty="0">
                <a:latin typeface="Calibri"/>
                <a:cs typeface="Calibri"/>
              </a:rPr>
              <a:t>:</a:t>
            </a:r>
            <a:endParaRPr sz="2800">
              <a:latin typeface="Calibri"/>
              <a:cs typeface="Calibri"/>
            </a:endParaRPr>
          </a:p>
        </p:txBody>
      </p:sp>
      <p:sp>
        <p:nvSpPr>
          <p:cNvPr id="4" name="object 4"/>
          <p:cNvSpPr txBox="1"/>
          <p:nvPr/>
        </p:nvSpPr>
        <p:spPr>
          <a:xfrm>
            <a:off x="4191126" y="2396940"/>
            <a:ext cx="918210" cy="461665"/>
          </a:xfrm>
          <a:prstGeom prst="rect">
            <a:avLst/>
          </a:prstGeom>
        </p:spPr>
        <p:txBody>
          <a:bodyPr vert="horz" wrap="square" lIns="0" tIns="0" rIns="0" bIns="0" rtlCol="0">
            <a:spAutoFit/>
          </a:bodyPr>
          <a:lstStyle/>
          <a:p>
            <a:pPr marL="12700">
              <a:lnSpc>
                <a:spcPct val="100000"/>
              </a:lnSpc>
            </a:pPr>
            <a:r>
              <a:rPr sz="4200" spc="-509" baseline="-2976" dirty="0">
                <a:latin typeface="Cambria Math"/>
                <a:cs typeface="Cambria Math"/>
              </a:rPr>
              <a:t>𝑃</a:t>
            </a:r>
            <a:r>
              <a:rPr sz="3000" spc="300" baseline="-19444" dirty="0">
                <a:latin typeface="Cambria Math"/>
                <a:cs typeface="Cambria Math"/>
              </a:rPr>
              <a:t>𝑖𝑘</a:t>
            </a:r>
            <a:endParaRPr sz="2800" dirty="0">
              <a:latin typeface="Cambria Math"/>
              <a:cs typeface="Cambria Math"/>
            </a:endParaRPr>
          </a:p>
        </p:txBody>
      </p:sp>
      <p:sp>
        <p:nvSpPr>
          <p:cNvPr id="5" name="object 5"/>
          <p:cNvSpPr txBox="1"/>
          <p:nvPr/>
        </p:nvSpPr>
        <p:spPr>
          <a:xfrm>
            <a:off x="4800600" y="2422893"/>
            <a:ext cx="3081401" cy="430887"/>
          </a:xfrm>
          <a:prstGeom prst="rect">
            <a:avLst/>
          </a:prstGeom>
        </p:spPr>
        <p:txBody>
          <a:bodyPr vert="horz" wrap="square" lIns="0" tIns="0" rIns="0" bIns="0" rtlCol="0">
            <a:spAutoFit/>
          </a:bodyPr>
          <a:lstStyle/>
          <a:p>
            <a:pPr marL="12700">
              <a:lnSpc>
                <a:spcPct val="100000"/>
              </a:lnSpc>
              <a:tabLst>
                <a:tab pos="495300" algn="l"/>
                <a:tab pos="2123440" algn="l"/>
              </a:tabLst>
            </a:pPr>
            <a:r>
              <a:rPr sz="2800" spc="-25" dirty="0">
                <a:latin typeface="Cambria Math"/>
                <a:cs typeface="Cambria Math"/>
              </a:rPr>
              <a:t>=	</a:t>
            </a:r>
            <a:r>
              <a:rPr sz="2800" spc="-254" dirty="0">
                <a:latin typeface="Cambria Math"/>
                <a:cs typeface="Cambria Math"/>
              </a:rPr>
              <a:t>𝑁</a:t>
            </a:r>
            <a:r>
              <a:rPr sz="3000" spc="172" baseline="-16666" dirty="0">
                <a:latin typeface="Calibri"/>
                <a:cs typeface="Calibri"/>
              </a:rPr>
              <a:t>i</a:t>
            </a:r>
            <a:r>
              <a:rPr sz="4200" spc="-15"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baseline="2976" dirty="0">
                <a:latin typeface="Cambria Math"/>
                <a:cs typeface="Cambria Math"/>
              </a:rPr>
              <a:t> </a:t>
            </a:r>
            <a:r>
              <a:rPr sz="4200" spc="-457" baseline="2976" dirty="0">
                <a:latin typeface="Cambria Math"/>
                <a:cs typeface="Cambria Math"/>
              </a:rPr>
              <a:t> </a:t>
            </a:r>
            <a:r>
              <a:rPr sz="2800" spc="20" dirty="0">
                <a:latin typeface="Cambria Math"/>
                <a:cs typeface="Cambria Math"/>
              </a:rPr>
              <a:t>ℎ</a:t>
            </a:r>
            <a:r>
              <a:rPr sz="2800" spc="-90" dirty="0">
                <a:latin typeface="Cambria Math"/>
                <a:cs typeface="Cambria Math"/>
              </a:rPr>
              <a:t>𝜈</a:t>
            </a:r>
            <a:r>
              <a:rPr sz="3000" spc="300" baseline="-16666" dirty="0">
                <a:latin typeface="Cambria Math"/>
                <a:cs typeface="Cambria Math"/>
              </a:rPr>
              <a:t>𝑖𝑘</a:t>
            </a:r>
            <a:r>
              <a:rPr sz="3000" baseline="-16666" dirty="0">
                <a:latin typeface="Cambria Math"/>
                <a:cs typeface="Cambria Math"/>
              </a:rPr>
              <a:t>	</a:t>
            </a:r>
            <a:r>
              <a:rPr sz="2800" spc="-25" dirty="0">
                <a:latin typeface="Cambria Math"/>
                <a:cs typeface="Cambria Math"/>
              </a:rPr>
              <a:t>𝐴</a:t>
            </a:r>
            <a:r>
              <a:rPr sz="3000" spc="300" baseline="-16666" dirty="0">
                <a:latin typeface="Cambria Math"/>
                <a:cs typeface="Cambria Math"/>
              </a:rPr>
              <a:t>𝑖</a:t>
            </a:r>
            <a:r>
              <a:rPr sz="3000" spc="547" baseline="-16666" dirty="0">
                <a:latin typeface="Cambria Math"/>
                <a:cs typeface="Cambria Math"/>
              </a:rPr>
              <a:t>𝑘</a:t>
            </a:r>
            <a:r>
              <a:rPr sz="2800" spc="-10" dirty="0">
                <a:latin typeface="Cambria Math"/>
                <a:cs typeface="Cambria Math"/>
              </a:rPr>
              <a:t>.</a:t>
            </a:r>
            <a:endParaRPr sz="2800" dirty="0">
              <a:latin typeface="Cambria Math"/>
              <a:cs typeface="Cambria Math"/>
            </a:endParaRPr>
          </a:p>
        </p:txBody>
      </p:sp>
      <p:sp>
        <p:nvSpPr>
          <p:cNvPr id="6" name="object 6"/>
          <p:cNvSpPr txBox="1"/>
          <p:nvPr/>
        </p:nvSpPr>
        <p:spPr>
          <a:xfrm>
            <a:off x="1130304" y="3054160"/>
            <a:ext cx="7327896" cy="292387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libri"/>
                <a:cs typeface="Calibri"/>
              </a:rPr>
              <a:t>Symbo</a:t>
            </a:r>
            <a:r>
              <a:rPr sz="2800" spc="-5" dirty="0">
                <a:latin typeface="Calibri"/>
                <a:cs typeface="Calibri"/>
              </a:rPr>
              <a:t>l</a:t>
            </a:r>
            <a:r>
              <a:rPr sz="2800" spc="-15" dirty="0">
                <a:latin typeface="Calibri"/>
                <a:cs typeface="Calibri"/>
              </a:rPr>
              <a:t>s</a:t>
            </a:r>
            <a:r>
              <a:rPr sz="2800" spc="-60" dirty="0">
                <a:latin typeface="Times New Roman"/>
                <a:cs typeface="Times New Roman"/>
              </a:rPr>
              <a:t> </a:t>
            </a:r>
            <a:r>
              <a:rPr sz="2800" spc="-15" dirty="0">
                <a:latin typeface="Calibri"/>
                <a:cs typeface="Calibri"/>
              </a:rPr>
              <a:t>and</a:t>
            </a:r>
            <a:r>
              <a:rPr sz="2800" spc="-60" dirty="0">
                <a:latin typeface="Times New Roman"/>
                <a:cs typeface="Times New Roman"/>
              </a:rPr>
              <a:t> </a:t>
            </a:r>
            <a:r>
              <a:rPr sz="2800" spc="-20" dirty="0">
                <a:latin typeface="Calibri"/>
                <a:cs typeface="Calibri"/>
              </a:rPr>
              <a:t>un</a:t>
            </a:r>
            <a:r>
              <a:rPr sz="2800" spc="-10" dirty="0">
                <a:latin typeface="Calibri"/>
                <a:cs typeface="Calibri"/>
              </a:rPr>
              <a:t>its:</a:t>
            </a:r>
            <a:endParaRPr sz="2800" dirty="0">
              <a:latin typeface="Calibri"/>
              <a:cs typeface="Calibri"/>
            </a:endParaRPr>
          </a:p>
          <a:p>
            <a:pPr marL="12700">
              <a:lnSpc>
                <a:spcPct val="100000"/>
              </a:lnSpc>
              <a:spcBef>
                <a:spcPts val="1955"/>
              </a:spcBef>
            </a:pPr>
            <a:r>
              <a:rPr sz="2800" spc="-15" dirty="0">
                <a:latin typeface="Symbol"/>
                <a:cs typeface="Symbol"/>
              </a:rPr>
              <a:t></a:t>
            </a:r>
            <a:r>
              <a:rPr sz="2800" spc="-185" dirty="0">
                <a:latin typeface="Times New Roman"/>
                <a:cs typeface="Times New Roman"/>
              </a:rPr>
              <a:t> </a:t>
            </a:r>
            <a:r>
              <a:rPr sz="2800" spc="-340" dirty="0">
                <a:latin typeface="Cambria Math"/>
                <a:cs typeface="Cambria Math"/>
              </a:rPr>
              <a:t>𝑃</a:t>
            </a:r>
            <a:r>
              <a:rPr sz="3000" spc="300" baseline="-16666" dirty="0">
                <a:latin typeface="Cambria Math"/>
                <a:cs typeface="Cambria Math"/>
              </a:rPr>
              <a:t>𝑖𝑘</a:t>
            </a:r>
            <a:r>
              <a:rPr sz="3000" baseline="-16666" dirty="0">
                <a:latin typeface="Cambria Math"/>
                <a:cs typeface="Cambria Math"/>
              </a:rPr>
              <a:t> </a:t>
            </a:r>
            <a:r>
              <a:rPr sz="3000" spc="-120" baseline="-16666" dirty="0">
                <a:latin typeface="Cambria Math"/>
                <a:cs typeface="Cambria Math"/>
              </a:rPr>
              <a:t> </a:t>
            </a:r>
            <a:r>
              <a:rPr sz="2800" spc="-15" dirty="0">
                <a:latin typeface="Calibri"/>
                <a:cs typeface="Calibri"/>
              </a:rPr>
              <a:t>–</a:t>
            </a:r>
            <a:r>
              <a:rPr sz="2800" dirty="0">
                <a:latin typeface="Calibri"/>
                <a:cs typeface="Calibri"/>
              </a:rPr>
              <a:t> </a:t>
            </a:r>
            <a:r>
              <a:rPr sz="2800" spc="-25" dirty="0">
                <a:latin typeface="Calibri"/>
                <a:cs typeface="Calibri"/>
              </a:rPr>
              <a:t>powe</a:t>
            </a:r>
            <a:r>
              <a:rPr sz="2800" spc="-10" dirty="0">
                <a:latin typeface="Calibri"/>
                <a:cs typeface="Calibri"/>
              </a:rPr>
              <a:t>r</a:t>
            </a:r>
            <a:r>
              <a:rPr sz="2800" spc="-60" dirty="0">
                <a:latin typeface="Times New Roman"/>
                <a:cs typeface="Times New Roman"/>
              </a:rPr>
              <a:t> </a:t>
            </a:r>
            <a:r>
              <a:rPr sz="2800" spc="-5" dirty="0">
                <a:latin typeface="Calibri"/>
                <a:cs typeface="Calibri"/>
              </a:rPr>
              <a:t>[</a:t>
            </a:r>
            <a:r>
              <a:rPr sz="2800" spc="-25" dirty="0">
                <a:latin typeface="Calibri"/>
                <a:cs typeface="Calibri"/>
              </a:rPr>
              <a:t>W]</a:t>
            </a:r>
            <a:r>
              <a:rPr sz="2800" dirty="0">
                <a:latin typeface="Calibri"/>
                <a:cs typeface="Calibri"/>
              </a:rPr>
              <a:t>.</a:t>
            </a:r>
          </a:p>
          <a:p>
            <a:pPr marL="241300" indent="-228600">
              <a:lnSpc>
                <a:spcPct val="100000"/>
              </a:lnSpc>
              <a:spcBef>
                <a:spcPts val="1970"/>
              </a:spcBef>
              <a:buFont typeface="Symbol"/>
              <a:buChar char=""/>
              <a:tabLst>
                <a:tab pos="241935" algn="l"/>
              </a:tabLst>
            </a:pPr>
            <a:r>
              <a:rPr sz="2800" spc="20" dirty="0">
                <a:latin typeface="Cambria Math"/>
                <a:cs typeface="Cambria Math"/>
              </a:rPr>
              <a:t>ℎ</a:t>
            </a:r>
            <a:r>
              <a:rPr sz="2800" spc="-90" dirty="0">
                <a:latin typeface="Cambria Math"/>
                <a:cs typeface="Cambria Math"/>
              </a:rPr>
              <a:t>𝜈</a:t>
            </a:r>
            <a:r>
              <a:rPr sz="3000" spc="300" baseline="-16666" dirty="0">
                <a:latin typeface="Cambria Math"/>
                <a:cs typeface="Cambria Math"/>
              </a:rPr>
              <a:t>𝑖𝑘</a:t>
            </a:r>
            <a:r>
              <a:rPr sz="3000" baseline="-16666" dirty="0">
                <a:latin typeface="Cambria Math"/>
                <a:cs typeface="Cambria Math"/>
              </a:rPr>
              <a:t> </a:t>
            </a:r>
            <a:r>
              <a:rPr sz="3000" spc="-120" baseline="-16666" dirty="0">
                <a:latin typeface="Cambria Math"/>
                <a:cs typeface="Cambria Math"/>
              </a:rPr>
              <a:t> </a:t>
            </a:r>
            <a:r>
              <a:rPr sz="2800" spc="-15" dirty="0">
                <a:latin typeface="Calibri"/>
                <a:cs typeface="Calibri"/>
              </a:rPr>
              <a:t>–</a:t>
            </a:r>
            <a:r>
              <a:rPr sz="2800" dirty="0">
                <a:latin typeface="Calibri"/>
                <a:cs typeface="Calibri"/>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65"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65" dirty="0">
                <a:latin typeface="Times New Roman"/>
                <a:cs typeface="Times New Roman"/>
              </a:rPr>
              <a:t> </a:t>
            </a:r>
            <a:r>
              <a:rPr sz="2800" spc="-10" dirty="0">
                <a:latin typeface="Calibri"/>
                <a:cs typeface="Calibri"/>
              </a:rPr>
              <a:t>[J].</a:t>
            </a:r>
            <a:endParaRPr sz="2800" dirty="0">
              <a:latin typeface="Calibri"/>
              <a:cs typeface="Calibri"/>
            </a:endParaRPr>
          </a:p>
          <a:p>
            <a:pPr marL="12700">
              <a:lnSpc>
                <a:spcPct val="100000"/>
              </a:lnSpc>
              <a:spcBef>
                <a:spcPts val="1955"/>
              </a:spcBef>
            </a:pPr>
            <a:r>
              <a:rPr sz="2800" spc="-15" dirty="0">
                <a:latin typeface="Symbol"/>
                <a:cs typeface="Symbol"/>
              </a:rPr>
              <a:t></a:t>
            </a:r>
            <a:r>
              <a:rPr sz="2800" spc="-185" dirty="0">
                <a:latin typeface="Times New Roman"/>
                <a:cs typeface="Times New Roman"/>
              </a:rPr>
              <a:t> </a:t>
            </a:r>
            <a:r>
              <a:rPr sz="2800" spc="-25" dirty="0">
                <a:latin typeface="Cambria Math"/>
                <a:cs typeface="Cambria Math"/>
              </a:rPr>
              <a:t>𝐴</a:t>
            </a:r>
            <a:r>
              <a:rPr sz="3000" spc="300" baseline="-16666" dirty="0">
                <a:latin typeface="Cambria Math"/>
                <a:cs typeface="Cambria Math"/>
              </a:rPr>
              <a:t>𝑖𝑘</a:t>
            </a:r>
            <a:r>
              <a:rPr sz="3000" baseline="-16666" dirty="0">
                <a:latin typeface="Cambria Math"/>
                <a:cs typeface="Cambria Math"/>
              </a:rPr>
              <a:t> </a:t>
            </a:r>
            <a:r>
              <a:rPr sz="3000" spc="-120" baseline="-16666" dirty="0">
                <a:latin typeface="Cambria Math"/>
                <a:cs typeface="Cambria Math"/>
              </a:rPr>
              <a:t> </a:t>
            </a:r>
            <a:r>
              <a:rPr sz="2800" spc="-15" dirty="0">
                <a:latin typeface="Calibri"/>
                <a:cs typeface="Calibri"/>
              </a:rPr>
              <a:t>–</a:t>
            </a:r>
            <a:r>
              <a:rPr sz="2800" dirty="0">
                <a:latin typeface="Calibri"/>
                <a:cs typeface="Calibri"/>
              </a:rPr>
              <a:t> </a:t>
            </a:r>
            <a:r>
              <a:rPr sz="2800" spc="-2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lang="en-US" sz="3000" spc="225" baseline="-25000" dirty="0">
                <a:latin typeface="Cambria Math"/>
                <a:cs typeface="Cambria Math"/>
              </a:rPr>
              <a:t>= </a:t>
            </a:r>
            <a:r>
              <a:rPr lang="en-US" sz="2000" spc="225" dirty="0">
                <a:latin typeface="Cambria Math"/>
                <a:cs typeface="Cambria Math"/>
              </a:rPr>
              <a:t>(1/decay time)= </a:t>
            </a:r>
            <a:r>
              <a:rPr lang="en-US" sz="2000" spc="225" dirty="0">
                <a:solidFill>
                  <a:srgbClr val="FF0000"/>
                </a:solidFill>
                <a:latin typeface="Cambria Math"/>
                <a:cs typeface="Cambria Math"/>
              </a:rPr>
              <a:t>A</a:t>
            </a:r>
            <a:r>
              <a:rPr lang="en-US" sz="2000" spc="225" baseline="-25000" dirty="0">
                <a:solidFill>
                  <a:srgbClr val="FF0000"/>
                </a:solidFill>
                <a:latin typeface="Cambria Math"/>
                <a:cs typeface="Cambria Math"/>
              </a:rPr>
              <a:t>ik</a:t>
            </a:r>
            <a:r>
              <a:rPr lang="en-US" sz="2000" spc="225" dirty="0">
                <a:solidFill>
                  <a:srgbClr val="FF0000"/>
                </a:solidFill>
                <a:latin typeface="Cambria Math"/>
                <a:cs typeface="Cambria Math"/>
              </a:rPr>
              <a:t> is transition probability for i to k state transition </a:t>
            </a:r>
            <a:r>
              <a:rPr sz="2800" dirty="0">
                <a:solidFill>
                  <a:srgbClr val="FF0000"/>
                </a:solidFill>
                <a:latin typeface="Calibri"/>
                <a:cs typeface="Calibri"/>
              </a:rPr>
              <a:t>.</a:t>
            </a:r>
          </a:p>
        </p:txBody>
      </p:sp>
      <p:pic>
        <p:nvPicPr>
          <p:cNvPr id="9" name="Picture 8">
            <a:extLst>
              <a:ext uri="{FF2B5EF4-FFF2-40B4-BE49-F238E27FC236}">
                <a16:creationId xmlns:a16="http://schemas.microsoft.com/office/drawing/2014/main" id="{05F51E4E-367B-6259-006E-B44AF25D2CBC}"/>
              </a:ext>
            </a:extLst>
          </p:cNvPr>
          <p:cNvPicPr>
            <a:picLocks noChangeAspect="1"/>
          </p:cNvPicPr>
          <p:nvPr/>
        </p:nvPicPr>
        <p:blipFill>
          <a:blip r:embed="rId3"/>
          <a:stretch>
            <a:fillRect/>
          </a:stretch>
        </p:blipFill>
        <p:spPr>
          <a:xfrm>
            <a:off x="8001000" y="1933730"/>
            <a:ext cx="4030516" cy="40234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73958"/>
            <a:ext cx="10384155" cy="923290"/>
          </a:xfrm>
          <a:prstGeom prst="rect">
            <a:avLst/>
          </a:prstGeom>
        </p:spPr>
        <p:txBody>
          <a:bodyPr vert="horz" wrap="square" lIns="0" tIns="0" rIns="0" bIns="0" rtlCol="0">
            <a:spAutoFit/>
          </a:bodyPr>
          <a:lstStyle/>
          <a:p>
            <a:pPr marL="12700" marR="5080">
              <a:lnSpc>
                <a:spcPct val="127099"/>
              </a:lnSpc>
              <a:tabLst>
                <a:tab pos="788035" algn="l"/>
                <a:tab pos="2356485" algn="l"/>
                <a:tab pos="4338955" algn="l"/>
                <a:tab pos="4940300" algn="l"/>
                <a:tab pos="6388735" algn="l"/>
                <a:tab pos="7886065" algn="l"/>
                <a:tab pos="9199245" algn="l"/>
              </a:tabLst>
            </a:pPr>
            <a:r>
              <a:rPr sz="2800" i="1" spc="-20" dirty="0">
                <a:latin typeface="Calibri"/>
                <a:cs typeface="Calibri"/>
              </a:rPr>
              <a:t>L</a:t>
            </a:r>
            <a:r>
              <a:rPr sz="2800" i="1" spc="-10" dirty="0">
                <a:latin typeface="Calibri"/>
                <a:cs typeface="Calibri"/>
              </a:rPr>
              <a:t>in</a:t>
            </a:r>
            <a:r>
              <a:rPr sz="2800" i="1" spc="-15" dirty="0">
                <a:latin typeface="Calibri"/>
                <a:cs typeface="Calibri"/>
              </a:rPr>
              <a:t>e</a:t>
            </a:r>
            <a:r>
              <a:rPr sz="2800" i="1" spc="180" dirty="0">
                <a:latin typeface="Times New Roman"/>
                <a:cs typeface="Times New Roman"/>
              </a:rPr>
              <a:t> </a:t>
            </a:r>
            <a:r>
              <a:rPr sz="2800" i="1" dirty="0">
                <a:latin typeface="Calibri"/>
                <a:cs typeface="Calibri"/>
              </a:rPr>
              <a:t>i</a:t>
            </a:r>
            <a:r>
              <a:rPr sz="2800" i="1" spc="-20" dirty="0">
                <a:latin typeface="Calibri"/>
                <a:cs typeface="Calibri"/>
              </a:rPr>
              <a:t>nten</a:t>
            </a:r>
            <a:r>
              <a:rPr sz="2800" i="1" spc="-5" dirty="0">
                <a:latin typeface="Calibri"/>
                <a:cs typeface="Calibri"/>
              </a:rPr>
              <a:t>s</a:t>
            </a:r>
            <a:r>
              <a:rPr sz="2800" i="1" dirty="0">
                <a:latin typeface="Calibri"/>
                <a:cs typeface="Calibri"/>
              </a:rPr>
              <a:t>i</a:t>
            </a:r>
            <a:r>
              <a:rPr sz="2800" i="1" spc="-15" dirty="0">
                <a:latin typeface="Calibri"/>
                <a:cs typeface="Calibri"/>
              </a:rPr>
              <a:t>ty</a:t>
            </a:r>
            <a:r>
              <a:rPr sz="2800" i="1" spc="185" dirty="0">
                <a:latin typeface="Times New Roman"/>
                <a:cs typeface="Times New Roman"/>
              </a:rPr>
              <a:t> </a:t>
            </a:r>
            <a:r>
              <a:rPr sz="2800" i="1" spc="-20" dirty="0">
                <a:latin typeface="Calibri"/>
                <a:cs typeface="Calibri"/>
              </a:rPr>
              <a:t>o</a:t>
            </a:r>
            <a:r>
              <a:rPr sz="2800" i="1" spc="-10" dirty="0">
                <a:latin typeface="Calibri"/>
                <a:cs typeface="Calibri"/>
              </a:rPr>
              <a:t>b</a:t>
            </a:r>
            <a:r>
              <a:rPr sz="2800" i="1" spc="-20" dirty="0">
                <a:latin typeface="Calibri"/>
                <a:cs typeface="Calibri"/>
              </a:rPr>
              <a:t>serve</a:t>
            </a:r>
            <a:r>
              <a:rPr sz="2800" i="1" spc="-15" dirty="0">
                <a:latin typeface="Calibri"/>
                <a:cs typeface="Calibri"/>
              </a:rPr>
              <a:t>d</a:t>
            </a:r>
            <a:r>
              <a:rPr sz="2800" i="1" spc="190" dirty="0">
                <a:latin typeface="Times New Roman"/>
                <a:cs typeface="Times New Roman"/>
              </a:rPr>
              <a:t> </a:t>
            </a:r>
            <a:r>
              <a:rPr sz="2800" i="1" spc="-20" dirty="0">
                <a:latin typeface="Calibri"/>
                <a:cs typeface="Calibri"/>
              </a:rPr>
              <a:t>a</a:t>
            </a:r>
            <a:r>
              <a:rPr sz="2800" i="1" spc="-10" dirty="0">
                <a:latin typeface="Calibri"/>
                <a:cs typeface="Calibri"/>
              </a:rPr>
              <a:t>l</a:t>
            </a:r>
            <a:r>
              <a:rPr sz="2800" i="1" spc="-5" dirty="0">
                <a:latin typeface="Calibri"/>
                <a:cs typeface="Calibri"/>
              </a:rPr>
              <a:t>o</a:t>
            </a:r>
            <a:r>
              <a:rPr sz="2800" i="1" spc="-20" dirty="0">
                <a:latin typeface="Calibri"/>
                <a:cs typeface="Calibri"/>
              </a:rPr>
              <a:t>n</a:t>
            </a:r>
            <a:r>
              <a:rPr sz="2800" i="1" spc="-15" dirty="0">
                <a:latin typeface="Calibri"/>
                <a:cs typeface="Calibri"/>
              </a:rPr>
              <a:t>g</a:t>
            </a:r>
            <a:r>
              <a:rPr sz="2800" i="1" spc="190" dirty="0">
                <a:latin typeface="Times New Roman"/>
                <a:cs typeface="Times New Roman"/>
              </a:rPr>
              <a:t> </a:t>
            </a:r>
            <a:r>
              <a:rPr sz="2800" i="1" spc="-15" dirty="0">
                <a:latin typeface="Calibri"/>
                <a:cs typeface="Calibri"/>
              </a:rPr>
              <a:t>a</a:t>
            </a:r>
            <a:r>
              <a:rPr sz="2800" i="1" spc="185" dirty="0">
                <a:latin typeface="Times New Roman"/>
                <a:cs typeface="Times New Roman"/>
              </a:rPr>
              <a:t> </a:t>
            </a:r>
            <a:r>
              <a:rPr sz="2800" i="1" spc="-20" dirty="0">
                <a:latin typeface="Calibri"/>
                <a:cs typeface="Calibri"/>
              </a:rPr>
              <a:t>g</a:t>
            </a:r>
            <a:r>
              <a:rPr sz="2800" i="1" spc="-10" dirty="0">
                <a:latin typeface="Calibri"/>
                <a:cs typeface="Calibri"/>
              </a:rPr>
              <a:t>iv</a:t>
            </a:r>
            <a:r>
              <a:rPr sz="2800" i="1" spc="-15" dirty="0">
                <a:latin typeface="Calibri"/>
                <a:cs typeface="Calibri"/>
              </a:rPr>
              <a:t>en</a:t>
            </a:r>
            <a:r>
              <a:rPr sz="2800" i="1" spc="215" dirty="0">
                <a:latin typeface="Times New Roman"/>
                <a:cs typeface="Times New Roman"/>
              </a:rPr>
              <a:t> </a:t>
            </a:r>
            <a:r>
              <a:rPr sz="2800" i="1" spc="-20" dirty="0">
                <a:latin typeface="Calibri"/>
                <a:cs typeface="Calibri"/>
              </a:rPr>
              <a:t>d</a:t>
            </a:r>
            <a:r>
              <a:rPr sz="2800" i="1" spc="-10" dirty="0">
                <a:latin typeface="Calibri"/>
                <a:cs typeface="Calibri"/>
              </a:rPr>
              <a:t>i</a:t>
            </a:r>
            <a:r>
              <a:rPr sz="2800" i="1" spc="-5" dirty="0">
                <a:latin typeface="Calibri"/>
                <a:cs typeface="Calibri"/>
              </a:rPr>
              <a:t>r</a:t>
            </a:r>
            <a:r>
              <a:rPr sz="2800" i="1" spc="-15" dirty="0">
                <a:latin typeface="Calibri"/>
                <a:cs typeface="Calibri"/>
              </a:rPr>
              <a:t>ect</a:t>
            </a:r>
            <a:r>
              <a:rPr sz="2800" i="1" spc="-20" dirty="0">
                <a:latin typeface="Calibri"/>
                <a:cs typeface="Calibri"/>
              </a:rPr>
              <a:t>io</a:t>
            </a:r>
            <a:r>
              <a:rPr sz="2800" i="1" spc="-15" dirty="0">
                <a:latin typeface="Calibri"/>
                <a:cs typeface="Calibri"/>
              </a:rPr>
              <a:t>n</a:t>
            </a:r>
            <a:r>
              <a:rPr sz="2800" i="1" spc="190" dirty="0">
                <a:latin typeface="Times New Roman"/>
                <a:cs typeface="Times New Roman"/>
              </a:rPr>
              <a:t> </a:t>
            </a:r>
            <a:r>
              <a:rPr sz="2800" i="1" spc="-25" dirty="0">
                <a:latin typeface="Calibri"/>
                <a:cs typeface="Calibri"/>
              </a:rPr>
              <a:t>m</a:t>
            </a:r>
            <a:r>
              <a:rPr sz="2800" i="1" spc="-10" dirty="0">
                <a:latin typeface="Calibri"/>
                <a:cs typeface="Calibri"/>
              </a:rPr>
              <a:t>a</a:t>
            </a:r>
            <a:r>
              <a:rPr sz="2800" i="1" spc="-15" dirty="0">
                <a:latin typeface="Calibri"/>
                <a:cs typeface="Calibri"/>
              </a:rPr>
              <a:t>y</a:t>
            </a:r>
            <a:r>
              <a:rPr sz="2800" i="1" spc="180" dirty="0">
                <a:latin typeface="Times New Roman"/>
                <a:cs typeface="Times New Roman"/>
              </a:rPr>
              <a:t> </a:t>
            </a:r>
            <a:r>
              <a:rPr sz="2800" i="1" spc="-20" dirty="0">
                <a:latin typeface="Calibri"/>
                <a:cs typeface="Calibri"/>
              </a:rPr>
              <a:t>furthe</a:t>
            </a:r>
            <a:r>
              <a:rPr sz="2800" i="1" spc="-10" dirty="0">
                <a:latin typeface="Calibri"/>
                <a:cs typeface="Calibri"/>
              </a:rPr>
              <a:t>r</a:t>
            </a:r>
            <a:r>
              <a:rPr sz="2800" i="1" spc="200" dirty="0">
                <a:latin typeface="Times New Roman"/>
                <a:cs typeface="Times New Roman"/>
              </a:rPr>
              <a:t> </a:t>
            </a:r>
            <a:r>
              <a:rPr sz="2800" i="1" spc="-20" dirty="0">
                <a:latin typeface="Calibri"/>
                <a:cs typeface="Calibri"/>
              </a:rPr>
              <a:t>depen</a:t>
            </a:r>
            <a:r>
              <a:rPr sz="2800" i="1" spc="-15" dirty="0">
                <a:latin typeface="Calibri"/>
                <a:cs typeface="Calibri"/>
              </a:rPr>
              <a:t>d</a:t>
            </a:r>
            <a:r>
              <a:rPr sz="2800" i="1" spc="190" dirty="0">
                <a:latin typeface="Times New Roman"/>
                <a:cs typeface="Times New Roman"/>
              </a:rPr>
              <a:t> </a:t>
            </a:r>
            <a:r>
              <a:rPr sz="2800" i="1" spc="-20" dirty="0">
                <a:latin typeface="Calibri"/>
                <a:cs typeface="Calibri"/>
              </a:rPr>
              <a:t>on</a:t>
            </a:r>
            <a:r>
              <a:rPr sz="2800" i="1" spc="-15" dirty="0">
                <a:latin typeface="Times New Roman"/>
                <a:cs typeface="Times New Roman"/>
              </a:rPr>
              <a:t> </a:t>
            </a:r>
            <a:r>
              <a:rPr sz="2800" i="1" spc="-15" dirty="0">
                <a:latin typeface="Calibri"/>
                <a:cs typeface="Calibri"/>
              </a:rPr>
              <a:t>the</a:t>
            </a:r>
            <a:r>
              <a:rPr sz="2800" i="1" dirty="0">
                <a:latin typeface="Times New Roman"/>
                <a:cs typeface="Times New Roman"/>
              </a:rPr>
              <a:t>	</a:t>
            </a:r>
            <a:r>
              <a:rPr sz="2800" spc="-15" dirty="0">
                <a:latin typeface="Calibri"/>
                <a:cs typeface="Calibri"/>
              </a:rPr>
              <a:t>ang</a:t>
            </a:r>
            <a:r>
              <a:rPr sz="2800" spc="-10" dirty="0">
                <a:latin typeface="Calibri"/>
                <a:cs typeface="Calibri"/>
              </a:rPr>
              <a:t>u</a:t>
            </a:r>
            <a:r>
              <a:rPr sz="2800" dirty="0">
                <a:latin typeface="Calibri"/>
                <a:cs typeface="Calibri"/>
              </a:rPr>
              <a:t>l</a:t>
            </a:r>
            <a:r>
              <a:rPr sz="2800" spc="-10" dirty="0">
                <a:latin typeface="Calibri"/>
                <a:cs typeface="Calibri"/>
              </a:rPr>
              <a:t>a</a:t>
            </a:r>
            <a:r>
              <a:rPr sz="2800" spc="-15" dirty="0">
                <a:latin typeface="Calibri"/>
                <a:cs typeface="Calibri"/>
              </a:rPr>
              <a:t>r*</a:t>
            </a:r>
            <a:r>
              <a:rPr sz="2800" dirty="0">
                <a:latin typeface="Times New Roman"/>
                <a:cs typeface="Times New Roman"/>
              </a:rPr>
              <a:t>	</a:t>
            </a:r>
            <a:r>
              <a:rPr sz="2800" spc="-20" dirty="0">
                <a:latin typeface="Calibri"/>
                <a:cs typeface="Calibri"/>
              </a:rPr>
              <a:t>d</a:t>
            </a:r>
            <a:r>
              <a:rPr sz="2800" spc="-10" dirty="0">
                <a:latin typeface="Calibri"/>
                <a:cs typeface="Calibri"/>
              </a:rPr>
              <a:t>i</a:t>
            </a:r>
            <a:r>
              <a:rPr sz="2800" spc="-15" dirty="0">
                <a:latin typeface="Calibri"/>
                <a:cs typeface="Calibri"/>
              </a:rPr>
              <a:t>str</a:t>
            </a:r>
            <a:r>
              <a:rPr sz="2800" spc="-10" dirty="0">
                <a:latin typeface="Calibri"/>
                <a:cs typeface="Calibri"/>
              </a:rPr>
              <a:t>i</a:t>
            </a:r>
            <a:r>
              <a:rPr sz="2800" spc="-20" dirty="0">
                <a:latin typeface="Calibri"/>
                <a:cs typeface="Calibri"/>
              </a:rPr>
              <a:t>but</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5"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emitted</a:t>
            </a:r>
            <a:r>
              <a:rPr sz="2800" dirty="0">
                <a:latin typeface="Times New Roman"/>
                <a:cs typeface="Times New Roman"/>
              </a:rPr>
              <a:t>	</a:t>
            </a:r>
            <a:r>
              <a:rPr sz="2800" spc="-20" dirty="0">
                <a:latin typeface="Calibri"/>
                <a:cs typeface="Calibri"/>
              </a:rPr>
              <a:t>phot</a:t>
            </a:r>
            <a:r>
              <a:rPr sz="2800" spc="-10" dirty="0">
                <a:latin typeface="Calibri"/>
                <a:cs typeface="Calibri"/>
              </a:rPr>
              <a:t>o</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5" dirty="0">
                <a:latin typeface="Calibri"/>
                <a:cs typeface="Calibri"/>
              </a:rPr>
              <a:t>l</a:t>
            </a:r>
            <a:r>
              <a:rPr sz="2800" spc="-15" dirty="0">
                <a:latin typeface="Calibri"/>
                <a:cs typeface="Calibri"/>
              </a:rPr>
              <a:t>e</a:t>
            </a:r>
            <a:r>
              <a:rPr sz="2800" dirty="0">
                <a:latin typeface="Times New Roman"/>
                <a:cs typeface="Times New Roman"/>
              </a:rPr>
              <a:t>	</a:t>
            </a:r>
            <a:r>
              <a:rPr sz="2800" spc="-20" dirty="0">
                <a:latin typeface="Calibri"/>
                <a:cs typeface="Calibri"/>
              </a:rPr>
              <a:t>pattern</a:t>
            </a:r>
            <a:r>
              <a:rPr sz="2800" spc="-10" dirty="0">
                <a:latin typeface="Calibri"/>
                <a:cs typeface="Calibri"/>
              </a:rPr>
              <a:t>,</a:t>
            </a:r>
            <a:endParaRPr sz="2800">
              <a:latin typeface="Calibri"/>
              <a:cs typeface="Calibri"/>
            </a:endParaRPr>
          </a:p>
        </p:txBody>
      </p:sp>
      <p:sp>
        <p:nvSpPr>
          <p:cNvPr id="3" name="object 3"/>
          <p:cNvSpPr txBox="1"/>
          <p:nvPr/>
        </p:nvSpPr>
        <p:spPr>
          <a:xfrm>
            <a:off x="901700" y="2059428"/>
            <a:ext cx="9690100" cy="2641749"/>
          </a:xfrm>
          <a:prstGeom prst="rect">
            <a:avLst/>
          </a:prstGeom>
        </p:spPr>
        <p:txBody>
          <a:bodyPr vert="horz" wrap="square" lIns="0" tIns="0" rIns="0" bIns="0" rtlCol="0">
            <a:spAutoFit/>
          </a:bodyPr>
          <a:lstStyle/>
          <a:p>
            <a:pPr marL="12700">
              <a:lnSpc>
                <a:spcPct val="100000"/>
              </a:lnSpc>
            </a:pPr>
            <a:r>
              <a:rPr sz="2800" spc="-20" dirty="0">
                <a:latin typeface="Calibri"/>
                <a:cs typeface="Calibri"/>
              </a:rPr>
              <a:t>po</a:t>
            </a:r>
            <a:r>
              <a:rPr sz="2800" spc="-10" dirty="0">
                <a:latin typeface="Calibri"/>
                <a:cs typeface="Calibri"/>
              </a:rPr>
              <a:t>lar</a:t>
            </a:r>
            <a:r>
              <a:rPr sz="2800" spc="-5" dirty="0">
                <a:latin typeface="Calibri"/>
                <a:cs typeface="Calibri"/>
              </a:rPr>
              <a:t>i</a:t>
            </a:r>
            <a:r>
              <a:rPr sz="2800" spc="-15" dirty="0">
                <a:latin typeface="Calibri"/>
                <a:cs typeface="Calibri"/>
              </a:rPr>
              <a:t>zat</a:t>
            </a:r>
            <a:r>
              <a:rPr sz="2800" spc="-5" dirty="0">
                <a:latin typeface="Calibri"/>
                <a:cs typeface="Calibri"/>
              </a:rPr>
              <a:t>i</a:t>
            </a:r>
            <a:r>
              <a:rPr sz="2800" spc="-20" dirty="0">
                <a:latin typeface="Calibri"/>
                <a:cs typeface="Calibri"/>
              </a:rPr>
              <a:t>on).</a:t>
            </a:r>
            <a:endParaRPr sz="2800" dirty="0">
              <a:latin typeface="Calibri"/>
              <a:cs typeface="Calibri"/>
            </a:endParaRPr>
          </a:p>
          <a:p>
            <a:pPr marL="469900" indent="-228600">
              <a:lnSpc>
                <a:spcPct val="100000"/>
              </a:lnSpc>
              <a:spcBef>
                <a:spcPts val="1964"/>
              </a:spcBef>
              <a:buFont typeface="Symbol"/>
              <a:buChar char=""/>
              <a:tabLst>
                <a:tab pos="470534" algn="l"/>
                <a:tab pos="2893060" algn="l"/>
                <a:tab pos="3961765" algn="l"/>
                <a:tab pos="5380355" algn="l"/>
                <a:tab pos="5727700" algn="l"/>
                <a:tab pos="6741795" algn="l"/>
                <a:tab pos="7712709" algn="l"/>
                <a:tab pos="8195945" algn="l"/>
              </a:tabLst>
            </a:pPr>
            <a:r>
              <a:rPr sz="2800" spc="-20" dirty="0">
                <a:latin typeface="Calibri"/>
                <a:cs typeface="Calibri"/>
              </a:rPr>
              <a:t>Exper</a:t>
            </a:r>
            <a:r>
              <a:rPr sz="2800" spc="-5" dirty="0">
                <a:latin typeface="Calibri"/>
                <a:cs typeface="Calibri"/>
              </a:rPr>
              <a:t>i</a:t>
            </a:r>
            <a:r>
              <a:rPr sz="2800" spc="-25" dirty="0">
                <a:latin typeface="Calibri"/>
                <a:cs typeface="Calibri"/>
              </a:rPr>
              <a:t>m</a:t>
            </a:r>
            <a:r>
              <a:rPr sz="2800" spc="-10" dirty="0">
                <a:latin typeface="Calibri"/>
                <a:cs typeface="Calibri"/>
              </a:rPr>
              <a:t>e</a:t>
            </a:r>
            <a:r>
              <a:rPr sz="2800" spc="-20" dirty="0">
                <a:latin typeface="Calibri"/>
                <a:cs typeface="Calibri"/>
              </a:rPr>
              <a:t>nt</a:t>
            </a:r>
            <a:r>
              <a:rPr sz="2800" spc="-10" dirty="0">
                <a:latin typeface="Calibri"/>
                <a:cs typeface="Calibri"/>
              </a:rPr>
              <a:t>a</a:t>
            </a:r>
            <a:r>
              <a:rPr sz="2800" dirty="0">
                <a:latin typeface="Calibri"/>
                <a:cs typeface="Calibri"/>
              </a:rPr>
              <a:t>l</a:t>
            </a:r>
            <a:r>
              <a:rPr sz="2800" spc="5" dirty="0">
                <a:latin typeface="Calibri"/>
                <a:cs typeface="Calibri"/>
              </a:rPr>
              <a:t>l</a:t>
            </a:r>
            <a:r>
              <a:rPr sz="2800" spc="-10" dirty="0">
                <a:latin typeface="Calibri"/>
                <a:cs typeface="Calibri"/>
              </a:rPr>
              <a:t>y,</a:t>
            </a:r>
            <a:r>
              <a:rPr sz="2800" dirty="0">
                <a:latin typeface="Times New Roman"/>
                <a:cs typeface="Times New Roman"/>
              </a:rPr>
              <a:t>	</a:t>
            </a:r>
            <a:r>
              <a:rPr lang="en-US" sz="2800" dirty="0">
                <a:latin typeface="Times New Roman"/>
                <a:cs typeface="Times New Roman"/>
              </a:rPr>
              <a:t>measuring </a:t>
            </a:r>
            <a:r>
              <a:rPr sz="2800" spc="-340" dirty="0">
                <a:latin typeface="Cambria Math"/>
                <a:cs typeface="Cambria Math"/>
              </a:rPr>
              <a:t>𝑃</a:t>
            </a:r>
            <a:r>
              <a:rPr sz="3000" spc="300" baseline="-16666" dirty="0">
                <a:latin typeface="Cambria Math"/>
                <a:cs typeface="Cambria Math"/>
              </a:rPr>
              <a:t>𝑖𝑘</a:t>
            </a:r>
            <a:r>
              <a:rPr sz="3000" spc="-397" baseline="-16666"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baseline="2976" dirty="0">
                <a:latin typeface="Cambria Math"/>
                <a:cs typeface="Cambria Math"/>
              </a:rPr>
              <a:t>	</a:t>
            </a:r>
            <a:r>
              <a:rPr sz="2800" spc="-20" dirty="0">
                <a:latin typeface="Calibri"/>
                <a:cs typeface="Calibri"/>
              </a:rPr>
              <a:t>prov</a:t>
            </a:r>
            <a:r>
              <a:rPr sz="2800" spc="-5" dirty="0">
                <a:latin typeface="Calibri"/>
                <a:cs typeface="Calibri"/>
              </a:rPr>
              <a:t>i</a:t>
            </a:r>
            <a:r>
              <a:rPr sz="2800" spc="-20" dirty="0">
                <a:latin typeface="Calibri"/>
                <a:cs typeface="Calibri"/>
              </a:rPr>
              <a:t>de</a:t>
            </a:r>
            <a:r>
              <a:rPr sz="2800" spc="-15" dirty="0">
                <a:latin typeface="Calibri"/>
                <a:cs typeface="Calibri"/>
              </a:rPr>
              <a:t>s</a:t>
            </a:r>
            <a:r>
              <a:rPr sz="2800" dirty="0">
                <a:latin typeface="Times New Roman"/>
                <a:cs typeface="Times New Roman"/>
              </a:rPr>
              <a:t>	</a:t>
            </a:r>
            <a:r>
              <a:rPr sz="2800" spc="-15" dirty="0">
                <a:latin typeface="Calibri"/>
                <a:cs typeface="Calibri"/>
              </a:rPr>
              <a:t>a</a:t>
            </a:r>
            <a:r>
              <a:rPr lang="en-US" sz="2800" dirty="0">
                <a:latin typeface="Times New Roman"/>
                <a:cs typeface="Times New Roman"/>
              </a:rPr>
              <a:t>	</a:t>
            </a:r>
            <a:r>
              <a:rPr sz="2800" spc="-20" dirty="0">
                <a:latin typeface="Calibri"/>
                <a:cs typeface="Calibri"/>
              </a:rPr>
              <a:t>d</a:t>
            </a:r>
            <a:r>
              <a:rPr sz="2800" spc="-15" dirty="0">
                <a:latin typeface="Calibri"/>
                <a:cs typeface="Calibri"/>
              </a:rPr>
              <a:t>irect</a:t>
            </a:r>
            <a:r>
              <a:rPr sz="2800" dirty="0">
                <a:latin typeface="Times New Roman"/>
                <a:cs typeface="Times New Roman"/>
              </a:rPr>
              <a:t>	</a:t>
            </a:r>
            <a:r>
              <a:rPr sz="2800" spc="-15" dirty="0">
                <a:latin typeface="Calibri"/>
                <a:cs typeface="Calibri"/>
              </a:rPr>
              <a:t>route</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25" dirty="0">
                <a:latin typeface="Cambria Math"/>
                <a:cs typeface="Cambria Math"/>
              </a:rPr>
              <a:t>𝐴</a:t>
            </a:r>
            <a:r>
              <a:rPr sz="3000" spc="300" baseline="-16666" dirty="0">
                <a:latin typeface="Cambria Math"/>
                <a:cs typeface="Cambria Math"/>
              </a:rPr>
              <a:t>𝑖𝑘</a:t>
            </a:r>
            <a:r>
              <a:rPr lang="en-US" sz="3000" spc="300" baseline="-16666" dirty="0">
                <a:latin typeface="Cambria Math"/>
                <a:cs typeface="Cambria Math"/>
              </a:rPr>
              <a:t> </a:t>
            </a:r>
            <a:r>
              <a:rPr sz="2800" dirty="0">
                <a:latin typeface="Calibri"/>
                <a:cs typeface="Calibri"/>
              </a:rPr>
              <a:t>i</a:t>
            </a:r>
            <a:r>
              <a:rPr sz="2800" spc="-20" dirty="0">
                <a:latin typeface="Calibri"/>
                <a:cs typeface="Calibri"/>
              </a:rPr>
              <a:t>ndepe</a:t>
            </a:r>
            <a:r>
              <a:rPr sz="2800" spc="-5" dirty="0">
                <a:latin typeface="Calibri"/>
                <a:cs typeface="Calibri"/>
              </a:rPr>
              <a:t>n</a:t>
            </a:r>
            <a:r>
              <a:rPr sz="2800" spc="-20" dirty="0">
                <a:latin typeface="Calibri"/>
                <a:cs typeface="Calibri"/>
              </a:rPr>
              <a:t>dent</a:t>
            </a:r>
            <a:r>
              <a:rPr sz="2800" spc="-5" dirty="0">
                <a:latin typeface="Calibri"/>
                <a:cs typeface="Calibri"/>
              </a:rPr>
              <a:t>l</a:t>
            </a:r>
            <a:r>
              <a:rPr sz="2800" spc="-15" dirty="0">
                <a:latin typeface="Calibri"/>
                <a:cs typeface="Calibri"/>
              </a:rPr>
              <a:t>y</a:t>
            </a:r>
            <a:r>
              <a:rPr sz="2800" spc="-60" dirty="0">
                <a:latin typeface="Times New Roman"/>
                <a:cs typeface="Times New Roman"/>
              </a:rPr>
              <a:t> </a:t>
            </a:r>
            <a:r>
              <a:rPr sz="2800" spc="-20" dirty="0">
                <a:latin typeface="Calibri"/>
                <a:cs typeface="Calibri"/>
              </a:rPr>
              <a:t>known</a:t>
            </a:r>
            <a:r>
              <a:rPr sz="2800" spc="-80" dirty="0">
                <a:latin typeface="Times New Roman"/>
                <a:cs typeface="Times New Roman"/>
              </a:rPr>
              <a:t> </a:t>
            </a:r>
            <a:r>
              <a:rPr sz="2800" spc="-10" dirty="0">
                <a:latin typeface="Calibri"/>
                <a:cs typeface="Calibri"/>
              </a:rPr>
              <a:t>or</a:t>
            </a:r>
            <a:r>
              <a:rPr sz="2800" spc="-70" dirty="0">
                <a:latin typeface="Times New Roman"/>
                <a:cs typeface="Times New Roman"/>
              </a:rPr>
              <a:t> </a:t>
            </a:r>
            <a:r>
              <a:rPr sz="2800" spc="-15" dirty="0">
                <a:latin typeface="Calibri"/>
                <a:cs typeface="Calibri"/>
              </a:rPr>
              <a:t>cont</a:t>
            </a:r>
            <a:r>
              <a:rPr sz="2800" spc="-5" dirty="0">
                <a:latin typeface="Calibri"/>
                <a:cs typeface="Calibri"/>
              </a:rPr>
              <a:t>r</a:t>
            </a:r>
            <a:r>
              <a:rPr sz="2800" spc="-20" dirty="0">
                <a:latin typeface="Calibri"/>
                <a:cs typeface="Calibri"/>
              </a:rPr>
              <a:t>o</a:t>
            </a:r>
            <a:r>
              <a:rPr sz="2800" spc="-10" dirty="0">
                <a:latin typeface="Calibri"/>
                <a:cs typeface="Calibri"/>
              </a:rPr>
              <a:t>l</a:t>
            </a:r>
            <a:r>
              <a:rPr sz="2800" spc="5" dirty="0">
                <a:latin typeface="Calibri"/>
                <a:cs typeface="Calibri"/>
              </a:rPr>
              <a:t>l</a:t>
            </a:r>
            <a:r>
              <a:rPr sz="2800" spc="-15" dirty="0">
                <a:latin typeface="Calibri"/>
                <a:cs typeface="Calibri"/>
              </a:rPr>
              <a:t>able.</a:t>
            </a:r>
            <a:endParaRPr sz="2800" dirty="0">
              <a:latin typeface="Calibri"/>
              <a:cs typeface="Calibri"/>
            </a:endParaRPr>
          </a:p>
          <a:p>
            <a:pPr marL="12700">
              <a:lnSpc>
                <a:spcPct val="100000"/>
              </a:lnSpc>
              <a:spcBef>
                <a:spcPts val="1810"/>
              </a:spcBef>
            </a:pPr>
            <a:r>
              <a:rPr sz="2800" spc="-15" dirty="0">
                <a:latin typeface="Calibri"/>
                <a:cs typeface="Calibri"/>
              </a:rPr>
              <a:t>---</a:t>
            </a:r>
            <a:endParaRPr sz="2800" dirty="0">
              <a:latin typeface="Calibri"/>
              <a:cs typeface="Calibri"/>
            </a:endParaRPr>
          </a:p>
        </p:txBody>
      </p:sp>
      <p:sp>
        <p:nvSpPr>
          <p:cNvPr id="4" name="object 4"/>
          <p:cNvSpPr txBox="1"/>
          <p:nvPr/>
        </p:nvSpPr>
        <p:spPr>
          <a:xfrm>
            <a:off x="9748520" y="2753417"/>
            <a:ext cx="1537335" cy="455295"/>
          </a:xfrm>
          <a:prstGeom prst="rect">
            <a:avLst/>
          </a:prstGeom>
        </p:spPr>
        <p:txBody>
          <a:bodyPr vert="horz" wrap="square" lIns="0" tIns="0" rIns="0" bIns="0" rtlCol="0">
            <a:spAutoFit/>
          </a:bodyPr>
          <a:lstStyle/>
          <a:p>
            <a:pPr marL="12700">
              <a:lnSpc>
                <a:spcPct val="100000"/>
              </a:lnSpc>
              <a:tabLst>
                <a:tab pos="377825" algn="l"/>
                <a:tab pos="1303020" algn="l"/>
              </a:tabLst>
            </a:pPr>
            <a:r>
              <a:rPr sz="2800" dirty="0">
                <a:latin typeface="Calibri"/>
                <a:cs typeface="Calibri"/>
              </a:rPr>
              <a:t>i</a:t>
            </a:r>
            <a:r>
              <a:rPr sz="2800" spc="-10" dirty="0">
                <a:latin typeface="Calibri"/>
                <a:cs typeface="Calibri"/>
              </a:rPr>
              <a:t>f</a:t>
            </a:r>
            <a:r>
              <a:rPr sz="2800" spc="-10" dirty="0">
                <a:latin typeface="Times New Roman"/>
                <a:cs typeface="Times New Roman"/>
              </a:rPr>
              <a:t>	</a:t>
            </a:r>
            <a:r>
              <a:rPr sz="2800" spc="-254" dirty="0">
                <a:latin typeface="Cambria Math"/>
                <a:cs typeface="Cambria Math"/>
              </a:rPr>
              <a:t>𝑁</a:t>
            </a:r>
            <a:r>
              <a:rPr sz="3000" spc="172" baseline="-16666" dirty="0">
                <a:latin typeface="Calibri"/>
                <a:cs typeface="Calibri"/>
              </a:rPr>
              <a:t>i</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baseline="2976" dirty="0">
                <a:latin typeface="Cambria Math"/>
                <a:cs typeface="Cambria Math"/>
              </a:rPr>
              <a:t>	</a:t>
            </a:r>
            <a:r>
              <a:rPr sz="2800" dirty="0">
                <a:latin typeface="Calibri"/>
                <a:cs typeface="Calibri"/>
              </a:rPr>
              <a:t>i</a:t>
            </a:r>
            <a:r>
              <a:rPr sz="2800" spc="-15" dirty="0">
                <a:latin typeface="Calibri"/>
                <a:cs typeface="Calibri"/>
              </a:rPr>
              <a:t>s</a:t>
            </a:r>
            <a:endParaRPr sz="28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nSpc>
                <a:spcPct val="100000"/>
              </a:lnSpc>
            </a:pPr>
            <a:r>
              <a:rPr spc="-15" dirty="0"/>
              <a:t>Sl</a:t>
            </a:r>
            <a:r>
              <a:rPr spc="-5" dirty="0"/>
              <a:t>i</a:t>
            </a:r>
            <a:r>
              <a:rPr spc="-20" dirty="0"/>
              <a:t>de</a:t>
            </a:r>
            <a:r>
              <a:rPr spc="-5" dirty="0"/>
              <a:t> </a:t>
            </a:r>
            <a:r>
              <a:rPr spc="-15" dirty="0"/>
              <a:t>6: </a:t>
            </a:r>
            <a:r>
              <a:rPr spc="-20" dirty="0"/>
              <a:t>Beyond Sponta</a:t>
            </a:r>
            <a:r>
              <a:rPr spc="-15" dirty="0"/>
              <a:t>n</a:t>
            </a:r>
            <a:r>
              <a:rPr spc="-25" dirty="0"/>
              <a:t>eous</a:t>
            </a:r>
            <a:r>
              <a:rPr dirty="0"/>
              <a:t> </a:t>
            </a:r>
            <a:r>
              <a:rPr spc="-20" dirty="0"/>
              <a:t>Em</a:t>
            </a:r>
            <a:r>
              <a:rPr spc="-15" dirty="0"/>
              <a:t>iss</a:t>
            </a:r>
            <a:r>
              <a:rPr spc="-5" dirty="0"/>
              <a:t>i</a:t>
            </a:r>
            <a:r>
              <a:rPr spc="-20" dirty="0"/>
              <a:t>on</a:t>
            </a:r>
            <a:r>
              <a:rPr spc="-5" dirty="0"/>
              <a:t> </a:t>
            </a:r>
            <a:r>
              <a:rPr spc="-15" dirty="0">
                <a:latin typeface="Calibri"/>
                <a:cs typeface="Calibri"/>
              </a:rPr>
              <a:t>– </a:t>
            </a:r>
            <a:r>
              <a:rPr spc="-20" dirty="0"/>
              <a:t>Add</a:t>
            </a:r>
            <a:r>
              <a:rPr dirty="0"/>
              <a:t>i</a:t>
            </a:r>
            <a:r>
              <a:rPr spc="-15" dirty="0"/>
              <a:t>tional</a:t>
            </a:r>
            <a:r>
              <a:rPr spc="-20" dirty="0"/>
              <a:t> </a:t>
            </a:r>
            <a:r>
              <a:rPr spc="-30" dirty="0"/>
              <a:t>D</a:t>
            </a:r>
            <a:r>
              <a:rPr spc="-15" dirty="0"/>
              <a:t>e</a:t>
            </a:r>
            <a:r>
              <a:rPr spc="-25" dirty="0"/>
              <a:t>cay</a:t>
            </a:r>
          </a:p>
        </p:txBody>
      </p:sp>
      <p:sp>
        <p:nvSpPr>
          <p:cNvPr id="3" name="object 3"/>
          <p:cNvSpPr txBox="1"/>
          <p:nvPr/>
        </p:nvSpPr>
        <p:spPr>
          <a:xfrm>
            <a:off x="1130300" y="1661409"/>
            <a:ext cx="7404100" cy="3136756"/>
          </a:xfrm>
          <a:prstGeom prst="rect">
            <a:avLst/>
          </a:prstGeom>
        </p:spPr>
        <p:txBody>
          <a:bodyPr vert="horz" wrap="square" lIns="0" tIns="0" rIns="0" bIns="0" rtlCol="0">
            <a:spAutoFit/>
          </a:bodyPr>
          <a:lstStyle/>
          <a:p>
            <a:pPr marL="4147820">
              <a:lnSpc>
                <a:spcPct val="100000"/>
              </a:lnSpc>
            </a:pPr>
            <a:r>
              <a:rPr sz="3400" b="1" u="heavy" spc="-25" dirty="0">
                <a:solidFill>
                  <a:srgbClr val="0000FF"/>
                </a:solidFill>
                <a:latin typeface="Calibri"/>
                <a:cs typeface="Calibri"/>
              </a:rPr>
              <a:t>Chann</a:t>
            </a:r>
            <a:r>
              <a:rPr sz="3400" b="1" u="heavy" spc="-5" dirty="0">
                <a:solidFill>
                  <a:srgbClr val="0000FF"/>
                </a:solidFill>
                <a:latin typeface="Calibri"/>
                <a:cs typeface="Calibri"/>
              </a:rPr>
              <a:t>e</a:t>
            </a:r>
            <a:r>
              <a:rPr sz="3400" b="1" u="heavy" spc="-15" dirty="0">
                <a:solidFill>
                  <a:srgbClr val="0000FF"/>
                </a:solidFill>
                <a:latin typeface="Calibri"/>
                <a:cs typeface="Calibri"/>
              </a:rPr>
              <a:t>ls</a:t>
            </a:r>
            <a:endParaRPr sz="3400" dirty="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Co</a:t>
            </a:r>
            <a:r>
              <a:rPr sz="2800" spc="-10" dirty="0">
                <a:latin typeface="Calibri"/>
                <a:cs typeface="Calibri"/>
              </a:rPr>
              <a:t>l</a:t>
            </a:r>
            <a:r>
              <a:rPr sz="2800" spc="5" dirty="0">
                <a:latin typeface="Calibri"/>
                <a:cs typeface="Calibri"/>
              </a:rPr>
              <a:t>l</a:t>
            </a:r>
            <a:r>
              <a:rPr sz="2800" dirty="0">
                <a:latin typeface="Calibri"/>
                <a:cs typeface="Calibri"/>
              </a:rPr>
              <a:t>i</a:t>
            </a:r>
            <a:r>
              <a:rPr sz="2800" spc="-20" dirty="0">
                <a:latin typeface="Calibri"/>
                <a:cs typeface="Calibri"/>
              </a:rPr>
              <a:t>s</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Calibri"/>
                <a:cs typeface="Calibri"/>
              </a:rPr>
              <a:t>i</a:t>
            </a:r>
            <a:r>
              <a:rPr sz="2800" spc="-20" dirty="0">
                <a:latin typeface="Calibri"/>
                <a:cs typeface="Calibri"/>
              </a:rPr>
              <a:t>n</a:t>
            </a:r>
            <a:r>
              <a:rPr sz="2800" spc="-15" dirty="0">
                <a:latin typeface="Calibri"/>
                <a:cs typeface="Calibri"/>
              </a:rPr>
              <a:t>d</a:t>
            </a:r>
            <a:r>
              <a:rPr sz="2800" spc="-20" dirty="0">
                <a:latin typeface="Calibri"/>
                <a:cs typeface="Calibri"/>
              </a:rPr>
              <a:t>uce</a:t>
            </a:r>
            <a:r>
              <a:rPr sz="2800" spc="-15" dirty="0">
                <a:latin typeface="Calibri"/>
                <a:cs typeface="Calibri"/>
              </a:rPr>
              <a:t>d</a:t>
            </a:r>
            <a:r>
              <a:rPr sz="2800" spc="-65" dirty="0">
                <a:latin typeface="Times New Roman"/>
                <a:cs typeface="Times New Roman"/>
              </a:rPr>
              <a:t> </a:t>
            </a:r>
            <a:r>
              <a:rPr sz="2800" spc="-15" dirty="0">
                <a:latin typeface="Calibri"/>
                <a:cs typeface="Calibri"/>
              </a:rPr>
              <a:t>(r</a:t>
            </a:r>
            <a:r>
              <a:rPr sz="2800"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20" dirty="0">
                <a:latin typeface="Calibri"/>
                <a:cs typeface="Calibri"/>
              </a:rPr>
              <a:t>on</a:t>
            </a:r>
            <a:r>
              <a:rPr sz="2800" spc="-15" dirty="0">
                <a:latin typeface="Calibri"/>
                <a:cs typeface="Calibri"/>
              </a:rPr>
              <a:t>less)</a:t>
            </a:r>
            <a:r>
              <a:rPr sz="2800" spc="-70" dirty="0">
                <a:latin typeface="Times New Roman"/>
                <a:cs typeface="Times New Roman"/>
              </a:rPr>
              <a:t> </a:t>
            </a:r>
            <a:r>
              <a:rPr sz="2800" spc="-10" dirty="0">
                <a:latin typeface="Calibri"/>
                <a:cs typeface="Calibri"/>
              </a:rPr>
              <a:t>transiti</a:t>
            </a:r>
            <a:r>
              <a:rPr sz="2800" spc="-20" dirty="0">
                <a:latin typeface="Calibri"/>
                <a:cs typeface="Calibri"/>
              </a:rPr>
              <a:t>ons:</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15" dirty="0">
                <a:latin typeface="Calibri"/>
                <a:cs typeface="Calibri"/>
              </a:rPr>
              <a:t>Mole</a:t>
            </a:r>
            <a:r>
              <a:rPr sz="2800" spc="-10" dirty="0">
                <a:latin typeface="Calibri"/>
                <a:cs typeface="Calibri"/>
              </a:rPr>
              <a:t>c</a:t>
            </a:r>
            <a:r>
              <a:rPr sz="2800" spc="-20" dirty="0">
                <a:latin typeface="Calibri"/>
                <a:cs typeface="Calibri"/>
              </a:rPr>
              <a:t>u</a:t>
            </a:r>
            <a:r>
              <a:rPr sz="2800" spc="-15" dirty="0">
                <a:latin typeface="Calibri"/>
                <a:cs typeface="Calibri"/>
              </a:rPr>
              <a:t>le</a:t>
            </a:r>
            <a:r>
              <a:rPr sz="2800" spc="-60" dirty="0">
                <a:latin typeface="Times New Roman"/>
                <a:cs typeface="Times New Roman"/>
              </a:rPr>
              <a:t> </a:t>
            </a:r>
            <a:r>
              <a:rPr sz="2800" dirty="0">
                <a:latin typeface="Cambria Math"/>
                <a:cs typeface="Cambria Math"/>
              </a:rPr>
              <a:t>𝐴</a:t>
            </a:r>
            <a:r>
              <a:rPr sz="4200" spc="-22" baseline="2976" dirty="0">
                <a:latin typeface="Cambria Math"/>
                <a:cs typeface="Cambria Math"/>
              </a:rPr>
              <a:t>(</a:t>
            </a:r>
            <a:r>
              <a:rPr sz="2800" spc="-185" dirty="0">
                <a:latin typeface="Cambria Math"/>
                <a:cs typeface="Cambria Math"/>
              </a:rPr>
              <a:t>𝐸</a:t>
            </a:r>
            <a:r>
              <a:rPr sz="3000" spc="172" baseline="-16666" dirty="0">
                <a:latin typeface="Calibri"/>
                <a:cs typeface="Calibri"/>
              </a:rPr>
              <a:t>i</a:t>
            </a:r>
            <a:r>
              <a:rPr sz="4200" spc="-22" baseline="2976" dirty="0">
                <a:latin typeface="Cambria Math"/>
                <a:cs typeface="Cambria Math"/>
              </a:rPr>
              <a:t>)</a:t>
            </a:r>
            <a:r>
              <a:rPr sz="4200" spc="30" baseline="2976" dirty="0">
                <a:latin typeface="Cambria Math"/>
                <a:cs typeface="Cambria Math"/>
              </a:rPr>
              <a:t> </a:t>
            </a:r>
            <a:r>
              <a:rPr sz="2800" spc="-15" dirty="0">
                <a:latin typeface="Calibri"/>
                <a:cs typeface="Calibri"/>
              </a:rPr>
              <a:t>co</a:t>
            </a:r>
            <a:r>
              <a:rPr sz="2800" dirty="0">
                <a:latin typeface="Calibri"/>
                <a:cs typeface="Calibri"/>
              </a:rPr>
              <a:t>lli</a:t>
            </a:r>
            <a:r>
              <a:rPr sz="2800" spc="-20" dirty="0">
                <a:latin typeface="Calibri"/>
                <a:cs typeface="Calibri"/>
              </a:rPr>
              <a:t>de</a:t>
            </a:r>
            <a:r>
              <a:rPr sz="2800" spc="-15" dirty="0">
                <a:latin typeface="Calibri"/>
                <a:cs typeface="Calibri"/>
              </a:rPr>
              <a:t>s</a:t>
            </a:r>
            <a:r>
              <a:rPr sz="2800" spc="-65" dirty="0">
                <a:latin typeface="Times New Roman"/>
                <a:cs typeface="Times New Roman"/>
              </a:rPr>
              <a:t> </a:t>
            </a:r>
            <a:r>
              <a:rPr sz="2800" spc="-15" dirty="0">
                <a:latin typeface="Calibri"/>
                <a:cs typeface="Calibri"/>
              </a:rPr>
              <a:t>with</a:t>
            </a:r>
            <a:r>
              <a:rPr sz="2800" spc="-85" dirty="0">
                <a:latin typeface="Times New Roman"/>
                <a:cs typeface="Times New Roman"/>
              </a:rPr>
              <a:t> </a:t>
            </a:r>
            <a:r>
              <a:rPr lang="en-US" sz="2800" spc="-45" dirty="0">
                <a:latin typeface="Times New Roman"/>
                <a:cs typeface="Times New Roman"/>
              </a:rPr>
              <a:t>molecule </a:t>
            </a:r>
            <a:r>
              <a:rPr sz="2800" spc="35" dirty="0">
                <a:latin typeface="Cambria Math"/>
                <a:cs typeface="Cambria Math"/>
              </a:rPr>
              <a:t>𝐵</a:t>
            </a:r>
            <a:r>
              <a:rPr sz="2800" dirty="0">
                <a:latin typeface="Calibri"/>
                <a:cs typeface="Calibri"/>
              </a:rPr>
              <a:t>.</a:t>
            </a:r>
          </a:p>
          <a:p>
            <a:pPr marL="241300" indent="-228600">
              <a:lnSpc>
                <a:spcPct val="100000"/>
              </a:lnSpc>
              <a:spcBef>
                <a:spcPts val="1964"/>
              </a:spcBef>
              <a:buFont typeface="Symbol"/>
              <a:buChar char=""/>
              <a:tabLst>
                <a:tab pos="241935" algn="l"/>
              </a:tabLst>
            </a:pPr>
            <a:r>
              <a:rPr sz="2800" spc="-20" dirty="0">
                <a:latin typeface="Calibri"/>
                <a:cs typeface="Calibri"/>
              </a:rPr>
              <a:t>Trans</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lang="en-US" sz="2800" spc="-65" dirty="0">
                <a:latin typeface="Times New Roman"/>
                <a:cs typeface="Times New Roman"/>
              </a:rPr>
              <a:t>Pi collision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u</a:t>
            </a:r>
            <a:r>
              <a:rPr sz="2800" spc="-30" dirty="0">
                <a:latin typeface="Calibri"/>
                <a:cs typeface="Calibri"/>
              </a:rPr>
              <a:t>n</a:t>
            </a:r>
            <a:r>
              <a:rPr sz="2800" dirty="0">
                <a:latin typeface="Calibri"/>
                <a:cs typeface="Calibri"/>
              </a:rPr>
              <a:t>i</a:t>
            </a:r>
            <a:r>
              <a:rPr sz="2800" spc="-10" dirty="0">
                <a:latin typeface="Calibri"/>
                <a:cs typeface="Calibri"/>
              </a:rPr>
              <a:t>t</a:t>
            </a:r>
            <a:r>
              <a:rPr sz="2800" spc="-55" dirty="0">
                <a:latin typeface="Times New Roman"/>
                <a:cs typeface="Times New Roman"/>
              </a:rPr>
              <a:t> </a:t>
            </a:r>
            <a:r>
              <a:rPr sz="2800" spc="-15" dirty="0">
                <a:latin typeface="Calibri"/>
                <a:cs typeface="Calibri"/>
              </a:rPr>
              <a:t>time</a:t>
            </a:r>
            <a:endParaRPr sz="2800" dirty="0">
              <a:latin typeface="Calibri"/>
              <a:cs typeface="Calibri"/>
            </a:endParaRPr>
          </a:p>
          <a:p>
            <a:pPr marL="4079240">
              <a:lnSpc>
                <a:spcPct val="100000"/>
              </a:lnSpc>
              <a:spcBef>
                <a:spcPts val="1710"/>
              </a:spcBef>
            </a:pPr>
            <a:r>
              <a:rPr sz="2000" dirty="0">
                <a:latin typeface="Calibri"/>
                <a:cs typeface="Calibri"/>
              </a:rPr>
              <a:t>coll</a:t>
            </a:r>
          </a:p>
        </p:txBody>
      </p:sp>
      <p:sp>
        <p:nvSpPr>
          <p:cNvPr id="4" name="object 4"/>
          <p:cNvSpPr txBox="1"/>
          <p:nvPr/>
        </p:nvSpPr>
        <p:spPr>
          <a:xfrm>
            <a:off x="4750443" y="4454984"/>
            <a:ext cx="669290" cy="445134"/>
          </a:xfrm>
          <a:prstGeom prst="rect">
            <a:avLst/>
          </a:prstGeom>
        </p:spPr>
        <p:txBody>
          <a:bodyPr vert="horz" wrap="square" lIns="0" tIns="0" rIns="0" bIns="0" rtlCol="0">
            <a:spAutoFit/>
          </a:bodyPr>
          <a:lstStyle/>
          <a:p>
            <a:pPr marL="12700">
              <a:lnSpc>
                <a:spcPct val="100000"/>
              </a:lnSpc>
            </a:pPr>
            <a:r>
              <a:rPr sz="2800" spc="55" dirty="0">
                <a:latin typeface="Cambria Math"/>
                <a:cs typeface="Cambria Math"/>
              </a:rPr>
              <a:t>𝑑</a:t>
            </a:r>
            <a:r>
              <a:rPr sz="2800" spc="-340" dirty="0">
                <a:latin typeface="Cambria Math"/>
                <a:cs typeface="Cambria Math"/>
              </a:rPr>
              <a:t>𝑃</a:t>
            </a:r>
            <a:r>
              <a:rPr sz="3000" spc="300" baseline="-19444" dirty="0">
                <a:latin typeface="Cambria Math"/>
                <a:cs typeface="Cambria Math"/>
              </a:rPr>
              <a:t>𝑖𝑘</a:t>
            </a:r>
            <a:endParaRPr sz="3000" baseline="-19444" dirty="0">
              <a:latin typeface="Cambria Math"/>
              <a:cs typeface="Cambria Math"/>
            </a:endParaRPr>
          </a:p>
        </p:txBody>
      </p:sp>
      <p:sp>
        <p:nvSpPr>
          <p:cNvPr id="5" name="object 5"/>
          <p:cNvSpPr txBox="1"/>
          <p:nvPr/>
        </p:nvSpPr>
        <p:spPr>
          <a:xfrm>
            <a:off x="4982092" y="4964001"/>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6" name="object 6"/>
          <p:cNvSpPr/>
          <p:nvPr/>
        </p:nvSpPr>
        <p:spPr>
          <a:xfrm>
            <a:off x="4763139" y="4912364"/>
            <a:ext cx="820419" cy="0"/>
          </a:xfrm>
          <a:custGeom>
            <a:avLst/>
            <a:gdLst/>
            <a:ahLst/>
            <a:cxnLst/>
            <a:rect l="l" t="t" r="r" b="b"/>
            <a:pathLst>
              <a:path w="820420">
                <a:moveTo>
                  <a:pt x="0" y="0"/>
                </a:moveTo>
                <a:lnTo>
                  <a:pt x="819911"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5669411" y="4666867"/>
            <a:ext cx="1772285" cy="438784"/>
          </a:xfrm>
          <a:prstGeom prst="rect">
            <a:avLst/>
          </a:prstGeom>
        </p:spPr>
        <p:txBody>
          <a:bodyPr vert="horz" wrap="square" lIns="0" tIns="0" rIns="0" bIns="0" rtlCol="0">
            <a:spAutoFit/>
          </a:bodyPr>
          <a:lstStyle/>
          <a:p>
            <a:pPr marL="12700">
              <a:lnSpc>
                <a:spcPct val="100000"/>
              </a:lnSpc>
              <a:tabLst>
                <a:tab pos="1083945" algn="l"/>
              </a:tabLst>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𝑣</a:t>
            </a:r>
            <a:r>
              <a:rPr sz="2800" spc="-60"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125" dirty="0">
                <a:latin typeface="Cambria Math"/>
                <a:cs typeface="Cambria Math"/>
              </a:rPr>
              <a:t>𝜎</a:t>
            </a:r>
            <a:r>
              <a:rPr sz="3000" baseline="31944" dirty="0">
                <a:latin typeface="Calibri"/>
                <a:cs typeface="Calibri"/>
              </a:rPr>
              <a:t>col</a:t>
            </a:r>
            <a:r>
              <a:rPr sz="3000" spc="172" baseline="31944" dirty="0">
                <a:latin typeface="Calibri"/>
                <a:cs typeface="Calibri"/>
              </a:rPr>
              <a:t>l</a:t>
            </a:r>
            <a:r>
              <a:rPr sz="2800" spc="-10" dirty="0">
                <a:latin typeface="Cambria Math"/>
                <a:cs typeface="Cambria Math"/>
              </a:rPr>
              <a:t>,</a:t>
            </a:r>
            <a:endParaRPr sz="2800" dirty="0">
              <a:latin typeface="Cambria Math"/>
              <a:cs typeface="Cambria Math"/>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8" name="object 8"/>
          <p:cNvSpPr txBox="1"/>
          <p:nvPr/>
        </p:nvSpPr>
        <p:spPr>
          <a:xfrm>
            <a:off x="6529209" y="4883275"/>
            <a:ext cx="16446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B</a:t>
            </a:r>
            <a:endParaRPr sz="2000">
              <a:latin typeface="Calibri"/>
              <a:cs typeface="Calibri"/>
            </a:endParaRPr>
          </a:p>
        </p:txBody>
      </p:sp>
      <p:sp>
        <p:nvSpPr>
          <p:cNvPr id="9" name="object 9"/>
          <p:cNvSpPr txBox="1"/>
          <p:nvPr/>
        </p:nvSpPr>
        <p:spPr>
          <a:xfrm>
            <a:off x="6923926" y="4889852"/>
            <a:ext cx="269875" cy="280035"/>
          </a:xfrm>
          <a:prstGeom prst="rect">
            <a:avLst/>
          </a:prstGeom>
        </p:spPr>
        <p:txBody>
          <a:bodyPr vert="horz" wrap="square" lIns="0" tIns="0" rIns="0" bIns="0" rtlCol="0">
            <a:spAutoFit/>
          </a:bodyPr>
          <a:lstStyle/>
          <a:p>
            <a:pPr marL="12700">
              <a:lnSpc>
                <a:spcPct val="100000"/>
              </a:lnSpc>
            </a:pPr>
            <a:r>
              <a:rPr sz="2000" spc="200" dirty="0">
                <a:latin typeface="Cambria Math"/>
                <a:cs typeface="Cambria Math"/>
              </a:rPr>
              <a:t>𝑖𝑘</a:t>
            </a:r>
            <a:endParaRPr sz="2000">
              <a:latin typeface="Cambria Math"/>
              <a:cs typeface="Cambria Math"/>
            </a:endParaRPr>
          </a:p>
        </p:txBody>
      </p:sp>
      <p:sp>
        <p:nvSpPr>
          <p:cNvPr id="10" name="object 10"/>
          <p:cNvSpPr txBox="1"/>
          <p:nvPr/>
        </p:nvSpPr>
        <p:spPr>
          <a:xfrm>
            <a:off x="901707" y="5531678"/>
            <a:ext cx="9232893" cy="430887"/>
          </a:xfrm>
          <a:prstGeom prst="rect">
            <a:avLst/>
          </a:prstGeom>
        </p:spPr>
        <p:txBody>
          <a:bodyPr vert="horz" wrap="square" lIns="0" tIns="0" rIns="0" bIns="0" rtlCol="0">
            <a:spAutoFit/>
          </a:bodyPr>
          <a:lstStyle/>
          <a:p>
            <a:pPr marL="12700">
              <a:lnSpc>
                <a:spcPct val="100000"/>
              </a:lnSpc>
            </a:pPr>
            <a:r>
              <a:rPr lang="en-US" sz="2800" spc="-15" dirty="0">
                <a:latin typeface="Calibri"/>
                <a:cs typeface="Calibri"/>
              </a:rPr>
              <a:t>W</a:t>
            </a:r>
            <a:r>
              <a:rPr sz="2800" spc="-15" dirty="0">
                <a:latin typeface="Calibri"/>
                <a:cs typeface="Calibri"/>
              </a:rPr>
              <a:t>here</a:t>
            </a:r>
            <a:r>
              <a:rPr lang="en-US" sz="2800" spc="-15" dirty="0">
                <a:latin typeface="Calibri"/>
                <a:cs typeface="Calibri"/>
              </a:rPr>
              <a:t> </a:t>
            </a:r>
            <a:r>
              <a:rPr lang="en-US" sz="2800" spc="-30" dirty="0">
                <a:latin typeface="Cambria Math"/>
                <a:cs typeface="Cambria Math"/>
              </a:rPr>
              <a:t>𝑣=  relative speed between molecule and B</a:t>
            </a:r>
            <a:r>
              <a:rPr lang="en-US" sz="2800" spc="-15" dirty="0">
                <a:latin typeface="Calibri"/>
                <a:cs typeface="Calibri"/>
              </a:rPr>
              <a:t> </a:t>
            </a:r>
            <a:endParaRPr sz="2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43705"/>
            <a:ext cx="511810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4" dirty="0">
                <a:latin typeface="Cambria Math"/>
                <a:cs typeface="Cambria Math"/>
              </a:rPr>
              <a:t>𝑁</a:t>
            </a:r>
            <a:r>
              <a:rPr sz="3000" baseline="-16666" dirty="0">
                <a:latin typeface="Calibri"/>
                <a:cs typeface="Calibri"/>
              </a:rPr>
              <a:t>B </a:t>
            </a:r>
            <a:r>
              <a:rPr sz="3000" spc="-240" baseline="-16666" dirty="0">
                <a:latin typeface="Calibri"/>
                <a:cs typeface="Calibri"/>
              </a:rPr>
              <a:t> </a:t>
            </a:r>
            <a:r>
              <a:rPr sz="2800" spc="-20" dirty="0">
                <a:latin typeface="Calibri"/>
                <a:cs typeface="Calibri"/>
              </a:rPr>
              <a:t>den</a:t>
            </a:r>
            <a:r>
              <a:rPr sz="2800" spc="-25" dirty="0">
                <a:latin typeface="Calibri"/>
                <a:cs typeface="Calibri"/>
              </a:rPr>
              <a:t>s</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45" dirty="0">
                <a:latin typeface="Times New Roman"/>
                <a:cs typeface="Times New Roman"/>
              </a:rPr>
              <a:t> </a:t>
            </a:r>
            <a:r>
              <a:rPr sz="2800" spc="-30" dirty="0">
                <a:latin typeface="Cambria Math"/>
                <a:cs typeface="Cambria Math"/>
              </a:rPr>
              <a:t>𝐵</a:t>
            </a:r>
            <a:r>
              <a:rPr sz="2800" spc="90" dirty="0">
                <a:latin typeface="Cambria Math"/>
                <a:cs typeface="Cambria Math"/>
              </a:rPr>
              <a:t> </a:t>
            </a:r>
            <a:r>
              <a:rPr lang="en-US" sz="2800" spc="90" dirty="0">
                <a:latin typeface="Cambria Math"/>
                <a:cs typeface="Cambria Math"/>
              </a:rPr>
              <a:t>molecule</a:t>
            </a:r>
            <a:r>
              <a:rPr sz="2800" spc="-20" dirty="0">
                <a:latin typeface="Calibri"/>
                <a:cs typeface="Calibri"/>
              </a:rPr>
              <a:t>[</a:t>
            </a:r>
            <a:r>
              <a:rPr sz="2800" spc="-25" dirty="0">
                <a:latin typeface="Calibri"/>
                <a:cs typeface="Calibri"/>
              </a:rPr>
              <a:t>m</a:t>
            </a:r>
            <a:r>
              <a:rPr sz="3000" spc="-60" baseline="29166" dirty="0">
                <a:latin typeface="Cambria Math"/>
                <a:cs typeface="Cambria Math"/>
              </a:rPr>
              <a:t>−</a:t>
            </a:r>
            <a:r>
              <a:rPr sz="3000" spc="195" baseline="29166" dirty="0">
                <a:latin typeface="Cambria Math"/>
                <a:cs typeface="Cambria Math"/>
              </a:rPr>
              <a:t>3</a:t>
            </a:r>
            <a:r>
              <a:rPr sz="2800" spc="-20" dirty="0">
                <a:latin typeface="Calibri"/>
                <a:cs typeface="Calibri"/>
              </a:rPr>
              <a:t>].</a:t>
            </a:r>
            <a:endParaRPr sz="2800" dirty="0">
              <a:latin typeface="Calibri"/>
              <a:cs typeface="Calibri"/>
            </a:endParaRPr>
          </a:p>
        </p:txBody>
      </p:sp>
      <p:sp>
        <p:nvSpPr>
          <p:cNvPr id="3" name="object 3"/>
          <p:cNvSpPr txBox="1"/>
          <p:nvPr/>
        </p:nvSpPr>
        <p:spPr>
          <a:xfrm>
            <a:off x="1130289" y="1618838"/>
            <a:ext cx="7898765" cy="229870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30" dirty="0">
                <a:latin typeface="Cambria Math"/>
                <a:cs typeface="Cambria Math"/>
              </a:rPr>
              <a:t>𝑣</a:t>
            </a:r>
            <a:r>
              <a:rPr sz="2800" spc="105" dirty="0">
                <a:latin typeface="Cambria Math"/>
                <a:cs typeface="Cambria Math"/>
              </a:rPr>
              <a:t> </a:t>
            </a:r>
            <a:r>
              <a:rPr sz="2800" spc="-20" dirty="0">
                <a:latin typeface="Calibri"/>
                <a:cs typeface="Calibri"/>
              </a:rPr>
              <a:t>mean</a:t>
            </a:r>
            <a:r>
              <a:rPr sz="2800" spc="-75" dirty="0">
                <a:latin typeface="Times New Roman"/>
                <a:cs typeface="Times New Roman"/>
              </a:rPr>
              <a:t> </a:t>
            </a:r>
            <a:r>
              <a:rPr sz="2800" spc="-15" dirty="0">
                <a:latin typeface="Calibri"/>
                <a:cs typeface="Calibri"/>
              </a:rPr>
              <a:t>relat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spc="-20" dirty="0">
                <a:latin typeface="Calibri"/>
                <a:cs typeface="Calibri"/>
              </a:rPr>
              <a:t>spee</a:t>
            </a:r>
            <a:r>
              <a:rPr sz="2800" spc="-15" dirty="0">
                <a:latin typeface="Calibri"/>
                <a:cs typeface="Calibri"/>
              </a:rPr>
              <a:t>d</a:t>
            </a:r>
            <a:r>
              <a:rPr sz="2800" spc="-60" dirty="0">
                <a:latin typeface="Times New Roman"/>
                <a:cs typeface="Times New Roman"/>
              </a:rPr>
              <a:t> </a:t>
            </a:r>
            <a:r>
              <a:rPr sz="2800" spc="-20" dirty="0">
                <a:latin typeface="Calibri"/>
                <a:cs typeface="Calibri"/>
              </a:rPr>
              <a:t>[m</a:t>
            </a:r>
            <a:r>
              <a:rPr sz="2800" spc="-70" dirty="0">
                <a:latin typeface="Times New Roman"/>
                <a:cs typeface="Times New Roman"/>
              </a:rPr>
              <a:t> </a:t>
            </a:r>
            <a:r>
              <a:rPr sz="2800" spc="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20" dirty="0">
                <a:latin typeface="Calibri"/>
                <a:cs typeface="Calibri"/>
              </a:rPr>
              <a:t>].</a:t>
            </a:r>
            <a:endParaRPr sz="2800" dirty="0">
              <a:latin typeface="Calibri"/>
              <a:cs typeface="Calibri"/>
            </a:endParaRPr>
          </a:p>
          <a:p>
            <a:pPr marL="241300" indent="-228600">
              <a:lnSpc>
                <a:spcPct val="100000"/>
              </a:lnSpc>
              <a:spcBef>
                <a:spcPts val="2055"/>
              </a:spcBef>
              <a:buFont typeface="Symbol"/>
              <a:buChar char=""/>
              <a:tabLst>
                <a:tab pos="241935" algn="l"/>
                <a:tab pos="923925" algn="l"/>
                <a:tab pos="4716145" algn="l"/>
              </a:tabLst>
            </a:pPr>
            <a:r>
              <a:rPr sz="2800" spc="-229" dirty="0">
                <a:latin typeface="Cambria Math"/>
                <a:cs typeface="Cambria Math"/>
              </a:rPr>
              <a:t>𝜎</a:t>
            </a:r>
            <a:r>
              <a:rPr sz="3000" spc="300" baseline="-19444" dirty="0">
                <a:latin typeface="Cambria Math"/>
                <a:cs typeface="Cambria Math"/>
              </a:rPr>
              <a:t>𝑖𝑘</a:t>
            </a:r>
            <a:r>
              <a:rPr sz="3000" baseline="-19444" dirty="0">
                <a:latin typeface="Cambria Math"/>
                <a:cs typeface="Cambria Math"/>
              </a:rPr>
              <a:t>	</a:t>
            </a:r>
            <a:r>
              <a:rPr sz="2800" dirty="0">
                <a:latin typeface="Calibri"/>
                <a:cs typeface="Calibri"/>
              </a:rPr>
              <a:t>i</a:t>
            </a:r>
            <a:r>
              <a:rPr sz="2800" spc="-20" dirty="0">
                <a:latin typeface="Calibri"/>
                <a:cs typeface="Calibri"/>
              </a:rPr>
              <a:t>ne</a:t>
            </a:r>
            <a:r>
              <a:rPr sz="2800" spc="-10" dirty="0">
                <a:latin typeface="Calibri"/>
                <a:cs typeface="Calibri"/>
              </a:rPr>
              <a:t>la</a:t>
            </a:r>
            <a:r>
              <a:rPr sz="2800" spc="-20" dirty="0">
                <a:latin typeface="Calibri"/>
                <a:cs typeface="Calibri"/>
              </a:rPr>
              <a:t>st</a:t>
            </a:r>
            <a:r>
              <a:rPr sz="2800" spc="-10" dirty="0">
                <a:latin typeface="Calibri"/>
                <a:cs typeface="Calibri"/>
              </a:rPr>
              <a:t>ic</a:t>
            </a:r>
            <a:r>
              <a:rPr sz="2800" spc="-70" dirty="0">
                <a:latin typeface="Times New Roman"/>
                <a:cs typeface="Times New Roman"/>
              </a:rPr>
              <a:t> </a:t>
            </a:r>
            <a:r>
              <a:rPr sz="2800" spc="-15" dirty="0">
                <a:latin typeface="Calibri"/>
                <a:cs typeface="Calibri"/>
              </a:rPr>
              <a:t>c</a:t>
            </a:r>
            <a:r>
              <a:rPr sz="2800" spc="-25" dirty="0">
                <a:latin typeface="Calibri"/>
                <a:cs typeface="Calibri"/>
              </a:rPr>
              <a:t>r</a:t>
            </a:r>
            <a:r>
              <a:rPr sz="2800" spc="-20" dirty="0">
                <a:latin typeface="Calibri"/>
                <a:cs typeface="Calibri"/>
              </a:rPr>
              <a:t>os</a:t>
            </a:r>
            <a:r>
              <a:rPr sz="2800" spc="-10" dirty="0">
                <a:latin typeface="Calibri"/>
                <a:cs typeface="Calibri"/>
              </a:rPr>
              <a:t>s</a:t>
            </a:r>
            <a:r>
              <a:rPr sz="2800" spc="-5" dirty="0">
                <a:latin typeface="Calibri"/>
                <a:cs typeface="Calibri"/>
              </a:rPr>
              <a:t>-</a:t>
            </a:r>
            <a:r>
              <a:rPr sz="2800" spc="-20" dirty="0">
                <a:latin typeface="Calibri"/>
                <a:cs typeface="Calibri"/>
              </a:rPr>
              <a:t>sect</a:t>
            </a:r>
            <a:r>
              <a:rPr sz="2800" spc="-10" dirty="0">
                <a:latin typeface="Calibri"/>
                <a:cs typeface="Calibri"/>
              </a:rPr>
              <a:t>io</a:t>
            </a:r>
            <a:r>
              <a:rPr sz="2800" spc="-15" dirty="0">
                <a:latin typeface="Calibri"/>
                <a:cs typeface="Calibri"/>
              </a:rPr>
              <a:t>n</a:t>
            </a:r>
            <a:r>
              <a:rPr sz="2800" spc="-70" dirty="0">
                <a:latin typeface="Times New Roman"/>
                <a:cs typeface="Times New Roman"/>
              </a:rPr>
              <a:t> </a:t>
            </a:r>
            <a:r>
              <a:rPr sz="2800" spc="-20" dirty="0">
                <a:latin typeface="Calibri"/>
                <a:cs typeface="Calibri"/>
              </a:rPr>
              <a:t>[m</a:t>
            </a:r>
            <a:r>
              <a:rPr sz="2800" dirty="0">
                <a:latin typeface="Times New Roman"/>
                <a:cs typeface="Times New Roman"/>
              </a:rPr>
              <a:t>	</a:t>
            </a:r>
            <a:r>
              <a:rPr sz="2800" spc="-20" dirty="0">
                <a:latin typeface="Calibri"/>
                <a:cs typeface="Calibri"/>
              </a:rPr>
              <a:t>].</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dirty="0">
                <a:latin typeface="Calibri"/>
                <a:cs typeface="Calibri"/>
              </a:rPr>
              <a:t>i</a:t>
            </a:r>
            <a:r>
              <a:rPr sz="2800" spc="-20" dirty="0">
                <a:latin typeface="Calibri"/>
                <a:cs typeface="Calibri"/>
              </a:rPr>
              <a:t>ntens</a:t>
            </a:r>
            <a:r>
              <a:rPr sz="2800" spc="-15" dirty="0">
                <a:latin typeface="Calibri"/>
                <a:cs typeface="Calibri"/>
              </a:rPr>
              <a:t>e</a:t>
            </a:r>
            <a:r>
              <a:rPr sz="2800" spc="-50" dirty="0">
                <a:latin typeface="Times New Roman"/>
                <a:cs typeface="Times New Roman"/>
              </a:rPr>
              <a:t> </a:t>
            </a: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50" dirty="0">
                <a:latin typeface="Times New Roman"/>
                <a:cs typeface="Times New Roman"/>
              </a:rPr>
              <a:t> </a:t>
            </a:r>
            <a:r>
              <a:rPr sz="2800" spc="5" dirty="0">
                <a:latin typeface="Cambria Math"/>
                <a:cs typeface="Cambria Math"/>
              </a:rPr>
              <a:t>𝜌</a:t>
            </a:r>
            <a:r>
              <a:rPr sz="4200" spc="-22" baseline="2976" dirty="0">
                <a:latin typeface="Cambria Math"/>
                <a:cs typeface="Cambria Math"/>
              </a:rPr>
              <a:t>(</a:t>
            </a:r>
            <a:r>
              <a:rPr sz="2800" spc="-90" dirty="0">
                <a:latin typeface="Cambria Math"/>
                <a:cs typeface="Cambria Math"/>
              </a:rPr>
              <a:t>𝜈</a:t>
            </a:r>
            <a:r>
              <a:rPr sz="3000" spc="300" baseline="-16666" dirty="0">
                <a:latin typeface="Cambria Math"/>
                <a:cs typeface="Cambria Math"/>
              </a:rPr>
              <a:t>𝑖</a:t>
            </a:r>
            <a:r>
              <a:rPr sz="3000" spc="569" baseline="-16666" dirty="0">
                <a:latin typeface="Cambria Math"/>
                <a:cs typeface="Cambria Math"/>
              </a:rPr>
              <a:t>𝑘</a:t>
            </a:r>
            <a:r>
              <a:rPr sz="4200" spc="-60" baseline="2976" dirty="0">
                <a:latin typeface="Cambria Math"/>
                <a:cs typeface="Cambria Math"/>
              </a:rPr>
              <a:t>)</a:t>
            </a:r>
            <a:r>
              <a:rPr sz="2800" spc="-10" dirty="0">
                <a:latin typeface="Calibri"/>
                <a:cs typeface="Calibri"/>
              </a:rPr>
              <a:t>:</a:t>
            </a:r>
            <a:endParaRPr lang="en-US" sz="2800" spc="-10" dirty="0">
              <a:latin typeface="Calibri"/>
              <a:cs typeface="Calibri"/>
            </a:endParaRPr>
          </a:p>
          <a:p>
            <a:pPr marL="445134" algn="ctr">
              <a:lnSpc>
                <a:spcPct val="100000"/>
              </a:lnSpc>
              <a:spcBef>
                <a:spcPts val="1700"/>
              </a:spcBef>
            </a:pPr>
            <a:r>
              <a:rPr lang="en-US" sz="2000" dirty="0" err="1">
                <a:latin typeface="Calibri"/>
                <a:cs typeface="Calibri"/>
              </a:rPr>
              <a:t>ind</a:t>
            </a:r>
            <a:endParaRPr lang="en-US" sz="2000" dirty="0">
              <a:latin typeface="Calibri"/>
              <a:cs typeface="Calibri"/>
            </a:endParaRPr>
          </a:p>
        </p:txBody>
      </p:sp>
      <p:sp>
        <p:nvSpPr>
          <p:cNvPr id="4" name="object 4"/>
          <p:cNvSpPr txBox="1"/>
          <p:nvPr/>
        </p:nvSpPr>
        <p:spPr>
          <a:xfrm>
            <a:off x="1587743" y="2288790"/>
            <a:ext cx="4257675" cy="285115"/>
          </a:xfrm>
          <a:prstGeom prst="rect">
            <a:avLst/>
          </a:prstGeom>
        </p:spPr>
        <p:txBody>
          <a:bodyPr vert="horz" wrap="square" lIns="0" tIns="0" rIns="0" bIns="0" rtlCol="0">
            <a:spAutoFit/>
          </a:bodyPr>
          <a:lstStyle/>
          <a:p>
            <a:pPr marL="12700">
              <a:lnSpc>
                <a:spcPct val="100000"/>
              </a:lnSpc>
              <a:tabLst>
                <a:tab pos="4097020" algn="l"/>
              </a:tabLst>
            </a:pPr>
            <a:r>
              <a:rPr sz="3000" baseline="2777" dirty="0">
                <a:latin typeface="Calibri"/>
                <a:cs typeface="Calibri"/>
              </a:rPr>
              <a:t>coll</a:t>
            </a:r>
            <a:r>
              <a:rPr sz="2000" dirty="0">
                <a:latin typeface="Times New Roman"/>
                <a:cs typeface="Times New Roman"/>
              </a:rPr>
              <a:t> 	</a:t>
            </a:r>
            <a:r>
              <a:rPr sz="2000" spc="40" dirty="0">
                <a:latin typeface="Cambria Math"/>
                <a:cs typeface="Cambria Math"/>
              </a:rPr>
              <a:t>2</a:t>
            </a:r>
            <a:endParaRPr sz="2000">
              <a:latin typeface="Cambria Math"/>
              <a:cs typeface="Cambria Math"/>
            </a:endParaRPr>
          </a:p>
        </p:txBody>
      </p:sp>
      <p:sp>
        <p:nvSpPr>
          <p:cNvPr id="5" name="object 5"/>
          <p:cNvSpPr txBox="1"/>
          <p:nvPr/>
        </p:nvSpPr>
        <p:spPr>
          <a:xfrm>
            <a:off x="4680319" y="3707843"/>
            <a:ext cx="669290" cy="445134"/>
          </a:xfrm>
          <a:prstGeom prst="rect">
            <a:avLst/>
          </a:prstGeom>
        </p:spPr>
        <p:txBody>
          <a:bodyPr vert="horz" wrap="square" lIns="0" tIns="0" rIns="0" bIns="0" rtlCol="0">
            <a:spAutoFit/>
          </a:bodyPr>
          <a:lstStyle/>
          <a:p>
            <a:pPr marL="12700">
              <a:lnSpc>
                <a:spcPct val="100000"/>
              </a:lnSpc>
            </a:pPr>
            <a:r>
              <a:rPr sz="2800" spc="55" dirty="0">
                <a:latin typeface="Cambria Math"/>
                <a:cs typeface="Cambria Math"/>
              </a:rPr>
              <a:t>𝑑</a:t>
            </a:r>
            <a:r>
              <a:rPr sz="2800" spc="-340" dirty="0">
                <a:latin typeface="Cambria Math"/>
                <a:cs typeface="Cambria Math"/>
              </a:rPr>
              <a:t>𝑃</a:t>
            </a:r>
            <a:r>
              <a:rPr sz="3000" spc="300" baseline="-19444" dirty="0">
                <a:latin typeface="Cambria Math"/>
                <a:cs typeface="Cambria Math"/>
              </a:rPr>
              <a:t>𝑖𝑘</a:t>
            </a:r>
            <a:endParaRPr sz="3000" baseline="-19444" dirty="0">
              <a:latin typeface="Cambria Math"/>
              <a:cs typeface="Cambria Math"/>
            </a:endParaRPr>
          </a:p>
        </p:txBody>
      </p:sp>
      <p:sp>
        <p:nvSpPr>
          <p:cNvPr id="6" name="object 6"/>
          <p:cNvSpPr txBox="1"/>
          <p:nvPr/>
        </p:nvSpPr>
        <p:spPr>
          <a:xfrm>
            <a:off x="4895203" y="4216859"/>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7" name="object 7"/>
          <p:cNvSpPr/>
          <p:nvPr/>
        </p:nvSpPr>
        <p:spPr>
          <a:xfrm>
            <a:off x="4693036" y="4165223"/>
            <a:ext cx="786765" cy="0"/>
          </a:xfrm>
          <a:custGeom>
            <a:avLst/>
            <a:gdLst/>
            <a:ahLst/>
            <a:cxnLst/>
            <a:rect l="l" t="t" r="r" b="b"/>
            <a:pathLst>
              <a:path w="786764">
                <a:moveTo>
                  <a:pt x="0" y="0"/>
                </a:moveTo>
                <a:lnTo>
                  <a:pt x="786383"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5565779" y="3960819"/>
            <a:ext cx="924560" cy="430887"/>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5" dirty="0">
                <a:latin typeface="Cambria Math"/>
                <a:cs typeface="Cambria Math"/>
              </a:rPr>
              <a:t>𝜌</a:t>
            </a:r>
            <a:r>
              <a:rPr sz="4200" spc="-15" baseline="2976" dirty="0">
                <a:latin typeface="Cambria Math"/>
                <a:cs typeface="Cambria Math"/>
              </a:rPr>
              <a:t>(</a:t>
            </a:r>
            <a:r>
              <a:rPr sz="2800" spc="-30" dirty="0">
                <a:latin typeface="Cambria Math"/>
                <a:cs typeface="Cambria Math"/>
              </a:rPr>
              <a:t>𝜈</a:t>
            </a:r>
            <a:endParaRPr sz="2800" dirty="0">
              <a:latin typeface="Cambria Math"/>
              <a:cs typeface="Cambria Math"/>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9" name="object 9"/>
          <p:cNvSpPr txBox="1"/>
          <p:nvPr/>
        </p:nvSpPr>
        <p:spPr>
          <a:xfrm>
            <a:off x="6457581" y="4128995"/>
            <a:ext cx="269875" cy="280035"/>
          </a:xfrm>
          <a:prstGeom prst="rect">
            <a:avLst/>
          </a:prstGeom>
        </p:spPr>
        <p:txBody>
          <a:bodyPr vert="horz" wrap="square" lIns="0" tIns="0" rIns="0" bIns="0" rtlCol="0">
            <a:spAutoFit/>
          </a:bodyPr>
          <a:lstStyle/>
          <a:p>
            <a:pPr marL="12700">
              <a:lnSpc>
                <a:spcPct val="100000"/>
              </a:lnSpc>
            </a:pPr>
            <a:r>
              <a:rPr sz="2000" spc="200" dirty="0">
                <a:latin typeface="Cambria Math"/>
                <a:cs typeface="Cambria Math"/>
              </a:rPr>
              <a:t>𝑖𝑘</a:t>
            </a:r>
            <a:endParaRPr sz="2000" dirty="0">
              <a:latin typeface="Cambria Math"/>
              <a:cs typeface="Cambria Math"/>
            </a:endParaRPr>
          </a:p>
        </p:txBody>
      </p:sp>
      <p:sp>
        <p:nvSpPr>
          <p:cNvPr id="10" name="object 10"/>
          <p:cNvSpPr txBox="1"/>
          <p:nvPr/>
        </p:nvSpPr>
        <p:spPr>
          <a:xfrm>
            <a:off x="6724281" y="3960819"/>
            <a:ext cx="464184" cy="397510"/>
          </a:xfrm>
          <a:prstGeom prst="rect">
            <a:avLst/>
          </a:prstGeom>
        </p:spPr>
        <p:txBody>
          <a:bodyPr vert="horz" wrap="square" lIns="0" tIns="0" rIns="0" bIns="0" rtlCol="0">
            <a:spAutoFit/>
          </a:bodyPr>
          <a:lstStyle/>
          <a:p>
            <a:pPr marL="12700">
              <a:lnSpc>
                <a:spcPct val="100000"/>
              </a:lnSpc>
            </a:pPr>
            <a:r>
              <a:rPr lang="en-US" sz="2800" spc="-15" dirty="0">
                <a:latin typeface="Cambria Math"/>
                <a:cs typeface="Cambria Math"/>
              </a:rPr>
              <a:t>)</a:t>
            </a:r>
            <a:r>
              <a:rPr lang="en-US" sz="2800" spc="-160" dirty="0">
                <a:latin typeface="Cambria Math"/>
                <a:cs typeface="Cambria Math"/>
              </a:rPr>
              <a:t> </a:t>
            </a:r>
            <a:r>
              <a:rPr sz="4200" spc="-44" baseline="-2976" dirty="0">
                <a:latin typeface="Cambria Math"/>
                <a:cs typeface="Cambria Math"/>
              </a:rPr>
              <a:t>𝐵</a:t>
            </a:r>
            <a:endParaRPr sz="4200" baseline="-2976" dirty="0">
              <a:latin typeface="Cambria Math"/>
              <a:cs typeface="Cambria Math"/>
            </a:endParaRPr>
          </a:p>
        </p:txBody>
      </p:sp>
      <p:sp>
        <p:nvSpPr>
          <p:cNvPr id="11" name="object 11"/>
          <p:cNvSpPr txBox="1"/>
          <p:nvPr/>
        </p:nvSpPr>
        <p:spPr>
          <a:xfrm>
            <a:off x="7147954" y="4128995"/>
            <a:ext cx="269875" cy="280035"/>
          </a:xfrm>
          <a:prstGeom prst="rect">
            <a:avLst/>
          </a:prstGeom>
        </p:spPr>
        <p:txBody>
          <a:bodyPr vert="horz" wrap="square" lIns="0" tIns="0" rIns="0" bIns="0" rtlCol="0">
            <a:spAutoFit/>
          </a:bodyPr>
          <a:lstStyle/>
          <a:p>
            <a:pPr marL="12700">
              <a:lnSpc>
                <a:spcPct val="100000"/>
              </a:lnSpc>
            </a:pPr>
            <a:r>
              <a:rPr sz="2000" spc="200" dirty="0">
                <a:latin typeface="Cambria Math"/>
                <a:cs typeface="Cambria Math"/>
              </a:rPr>
              <a:t>𝑖𝑘</a:t>
            </a:r>
            <a:endParaRPr sz="2000">
              <a:latin typeface="Cambria Math"/>
              <a:cs typeface="Cambria Math"/>
            </a:endParaRPr>
          </a:p>
        </p:txBody>
      </p:sp>
      <p:sp>
        <p:nvSpPr>
          <p:cNvPr id="12" name="object 12"/>
          <p:cNvSpPr txBox="1"/>
          <p:nvPr/>
        </p:nvSpPr>
        <p:spPr>
          <a:xfrm>
            <a:off x="7413130" y="397758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3" name="object 13"/>
          <p:cNvSpPr txBox="1"/>
          <p:nvPr/>
        </p:nvSpPr>
        <p:spPr>
          <a:xfrm>
            <a:off x="901708" y="4786501"/>
            <a:ext cx="10756892" cy="430887"/>
          </a:xfrm>
          <a:prstGeom prst="rect">
            <a:avLst/>
          </a:prstGeom>
        </p:spPr>
        <p:txBody>
          <a:bodyPr vert="horz" wrap="square" lIns="0" tIns="0" rIns="0" bIns="0" rtlCol="0">
            <a:spAutoFit/>
          </a:bodyPr>
          <a:lstStyle/>
          <a:p>
            <a:pPr marL="12700">
              <a:lnSpc>
                <a:spcPct val="100000"/>
              </a:lnSpc>
            </a:pPr>
            <a:r>
              <a:rPr sz="2800" i="1" spc="-20" dirty="0">
                <a:solidFill>
                  <a:srgbClr val="FF0000"/>
                </a:solidFill>
                <a:latin typeface="Calibri"/>
                <a:cs typeface="Calibri"/>
              </a:rPr>
              <a:t>Effect</a:t>
            </a:r>
            <a:r>
              <a:rPr sz="2800" i="1" spc="-5" dirty="0">
                <a:solidFill>
                  <a:srgbClr val="FF0000"/>
                </a:solidFill>
                <a:latin typeface="Calibri"/>
                <a:cs typeface="Calibri"/>
              </a:rPr>
              <a:t>i</a:t>
            </a:r>
            <a:r>
              <a:rPr sz="2800" i="1" spc="-15" dirty="0">
                <a:solidFill>
                  <a:srgbClr val="FF0000"/>
                </a:solidFill>
                <a:latin typeface="Calibri"/>
                <a:cs typeface="Calibri"/>
              </a:rPr>
              <a:t>ve</a:t>
            </a:r>
            <a:r>
              <a:rPr sz="2800" i="1" spc="-70" dirty="0">
                <a:solidFill>
                  <a:srgbClr val="FF0000"/>
                </a:solidFill>
                <a:latin typeface="Times New Roman"/>
                <a:cs typeface="Times New Roman"/>
              </a:rPr>
              <a:t> </a:t>
            </a:r>
            <a:r>
              <a:rPr sz="2800" i="1" dirty="0">
                <a:solidFill>
                  <a:srgbClr val="FF0000"/>
                </a:solidFill>
                <a:latin typeface="Calibri"/>
                <a:cs typeface="Calibri"/>
              </a:rPr>
              <a:t>l</a:t>
            </a:r>
            <a:r>
              <a:rPr sz="2800" i="1" spc="10" dirty="0">
                <a:solidFill>
                  <a:srgbClr val="FF0000"/>
                </a:solidFill>
                <a:latin typeface="Calibri"/>
                <a:cs typeface="Calibri"/>
              </a:rPr>
              <a:t>i</a:t>
            </a:r>
            <a:r>
              <a:rPr sz="2800" i="1" spc="-20" dirty="0">
                <a:solidFill>
                  <a:srgbClr val="FF0000"/>
                </a:solidFill>
                <a:latin typeface="Calibri"/>
                <a:cs typeface="Calibri"/>
              </a:rPr>
              <a:t>fet</a:t>
            </a:r>
            <a:r>
              <a:rPr sz="2800" i="1" spc="-15" dirty="0">
                <a:solidFill>
                  <a:srgbClr val="FF0000"/>
                </a:solidFill>
                <a:latin typeface="Calibri"/>
                <a:cs typeface="Calibri"/>
              </a:rPr>
              <a:t>ime</a:t>
            </a:r>
            <a:r>
              <a:rPr sz="2800" i="1" spc="-80" dirty="0">
                <a:solidFill>
                  <a:srgbClr val="FF0000"/>
                </a:solidFill>
                <a:latin typeface="Times New Roman"/>
                <a:cs typeface="Times New Roman"/>
              </a:rPr>
              <a:t> </a:t>
            </a:r>
            <a:r>
              <a:rPr sz="2800" i="1" spc="5" dirty="0">
                <a:solidFill>
                  <a:srgbClr val="FF0000"/>
                </a:solidFill>
                <a:latin typeface="Calibri"/>
                <a:cs typeface="Calibri"/>
              </a:rPr>
              <a:t>i</a:t>
            </a:r>
            <a:r>
              <a:rPr sz="2800" i="1" spc="-20" dirty="0">
                <a:solidFill>
                  <a:srgbClr val="FF0000"/>
                </a:solidFill>
                <a:latin typeface="Calibri"/>
                <a:cs typeface="Calibri"/>
              </a:rPr>
              <a:t>nc</a:t>
            </a:r>
            <a:r>
              <a:rPr sz="2800" i="1" spc="-5" dirty="0">
                <a:solidFill>
                  <a:srgbClr val="FF0000"/>
                </a:solidFill>
                <a:latin typeface="Calibri"/>
                <a:cs typeface="Calibri"/>
              </a:rPr>
              <a:t>l</a:t>
            </a:r>
            <a:r>
              <a:rPr sz="2800" i="1" spc="-20" dirty="0">
                <a:solidFill>
                  <a:srgbClr val="FF0000"/>
                </a:solidFill>
                <a:latin typeface="Calibri"/>
                <a:cs typeface="Calibri"/>
              </a:rPr>
              <a:t>ud</a:t>
            </a:r>
            <a:r>
              <a:rPr sz="2800" i="1" spc="-5" dirty="0">
                <a:solidFill>
                  <a:srgbClr val="FF0000"/>
                </a:solidFill>
                <a:latin typeface="Calibri"/>
                <a:cs typeface="Calibri"/>
              </a:rPr>
              <a:t>i</a:t>
            </a:r>
            <a:r>
              <a:rPr sz="2800" i="1" spc="-20" dirty="0">
                <a:solidFill>
                  <a:srgbClr val="FF0000"/>
                </a:solidFill>
                <a:latin typeface="Calibri"/>
                <a:cs typeface="Calibri"/>
              </a:rPr>
              <a:t>n</a:t>
            </a:r>
            <a:r>
              <a:rPr sz="2800" i="1" spc="-15" dirty="0">
                <a:solidFill>
                  <a:srgbClr val="FF0000"/>
                </a:solidFill>
                <a:latin typeface="Calibri"/>
                <a:cs typeface="Calibri"/>
              </a:rPr>
              <a:t>g</a:t>
            </a:r>
            <a:r>
              <a:rPr sz="2800" i="1" spc="-45" dirty="0">
                <a:solidFill>
                  <a:srgbClr val="FF0000"/>
                </a:solidFill>
                <a:latin typeface="Times New Roman"/>
                <a:cs typeface="Times New Roman"/>
              </a:rPr>
              <a:t> </a:t>
            </a:r>
            <a:r>
              <a:rPr sz="2800" spc="-10" dirty="0">
                <a:solidFill>
                  <a:srgbClr val="FF0000"/>
                </a:solidFill>
                <a:latin typeface="Calibri"/>
                <a:cs typeface="Calibri"/>
              </a:rPr>
              <a:t>al</a:t>
            </a:r>
            <a:r>
              <a:rPr sz="2800" dirty="0">
                <a:solidFill>
                  <a:srgbClr val="FF0000"/>
                </a:solidFill>
                <a:latin typeface="Calibri"/>
                <a:cs typeface="Calibri"/>
              </a:rPr>
              <a:t>l</a:t>
            </a:r>
            <a:r>
              <a:rPr sz="2800" spc="-15" dirty="0">
                <a:solidFill>
                  <a:srgbClr val="FF0000"/>
                </a:solidFill>
                <a:latin typeface="Calibri"/>
                <a:cs typeface="Calibri"/>
              </a:rPr>
              <a:t>*</a:t>
            </a:r>
            <a:r>
              <a:rPr sz="2800" spc="-70" dirty="0">
                <a:solidFill>
                  <a:srgbClr val="FF0000"/>
                </a:solidFill>
                <a:latin typeface="Times New Roman"/>
                <a:cs typeface="Times New Roman"/>
              </a:rPr>
              <a:t> </a:t>
            </a:r>
            <a:r>
              <a:rPr sz="2800" spc="-15" dirty="0">
                <a:solidFill>
                  <a:srgbClr val="FF0000"/>
                </a:solidFill>
                <a:latin typeface="Calibri"/>
                <a:cs typeface="Calibri"/>
              </a:rPr>
              <a:t>channels</a:t>
            </a:r>
            <a:r>
              <a:rPr lang="en-US" sz="2800" spc="-15" dirty="0">
                <a:solidFill>
                  <a:srgbClr val="FF0000"/>
                </a:solidFill>
                <a:latin typeface="Calibri"/>
                <a:cs typeface="Calibri"/>
              </a:rPr>
              <a:t> (spontaneous, induced, collisions)</a:t>
            </a:r>
            <a:endParaRPr sz="2800" dirty="0">
              <a:solidFill>
                <a:srgbClr val="FF0000"/>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29104" y="916754"/>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3" name="object 3"/>
          <p:cNvSpPr txBox="1"/>
          <p:nvPr/>
        </p:nvSpPr>
        <p:spPr>
          <a:xfrm>
            <a:off x="3088896" y="1451678"/>
            <a:ext cx="247015" cy="45847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𝜏</a:t>
            </a:r>
            <a:r>
              <a:rPr sz="3000" spc="-44" baseline="-20833" dirty="0">
                <a:latin typeface="Calibri"/>
                <a:cs typeface="Calibri"/>
              </a:rPr>
              <a:t>i</a:t>
            </a:r>
            <a:endParaRPr sz="3000" baseline="-20833">
              <a:latin typeface="Calibri"/>
              <a:cs typeface="Calibri"/>
            </a:endParaRPr>
          </a:p>
        </p:txBody>
      </p:sp>
      <p:sp>
        <p:nvSpPr>
          <p:cNvPr id="4" name="object 4"/>
          <p:cNvSpPr/>
          <p:nvPr/>
        </p:nvSpPr>
        <p:spPr>
          <a:xfrm>
            <a:off x="3101583" y="1374129"/>
            <a:ext cx="478790" cy="0"/>
          </a:xfrm>
          <a:custGeom>
            <a:avLst/>
            <a:gdLst/>
            <a:ahLst/>
            <a:cxnLst/>
            <a:rect l="l" t="t" r="r" b="b"/>
            <a:pathLst>
              <a:path w="478789">
                <a:moveTo>
                  <a:pt x="0" y="0"/>
                </a:moveTo>
                <a:lnTo>
                  <a:pt x="478535"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3271776" y="1186502"/>
            <a:ext cx="687070" cy="495300"/>
          </a:xfrm>
          <a:prstGeom prst="rect">
            <a:avLst/>
          </a:prstGeom>
        </p:spPr>
        <p:txBody>
          <a:bodyPr vert="horz" wrap="square" lIns="0" tIns="0" rIns="0" bIns="0" rtlCol="0">
            <a:spAutoFit/>
          </a:bodyPr>
          <a:lstStyle/>
          <a:p>
            <a:pPr marL="12700">
              <a:lnSpc>
                <a:spcPct val="100000"/>
              </a:lnSpc>
            </a:pPr>
            <a:r>
              <a:rPr sz="2000" dirty="0">
                <a:latin typeface="Calibri"/>
                <a:cs typeface="Calibri"/>
              </a:rPr>
              <a:t>eff </a:t>
            </a:r>
            <a:r>
              <a:rPr sz="2000" spc="-5" dirty="0">
                <a:latin typeface="Calibri"/>
                <a:cs typeface="Calibri"/>
              </a:rPr>
              <a:t> </a:t>
            </a:r>
            <a:r>
              <a:rPr sz="4200" spc="-37" baseline="19841" dirty="0">
                <a:latin typeface="Cambria Math"/>
                <a:cs typeface="Cambria Math"/>
              </a:rPr>
              <a:t>=</a:t>
            </a:r>
            <a:endParaRPr sz="4200" baseline="19841">
              <a:latin typeface="Cambria Math"/>
              <a:cs typeface="Cambria Math"/>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6" name="object 6"/>
          <p:cNvSpPr txBox="1"/>
          <p:nvPr/>
        </p:nvSpPr>
        <p:spPr>
          <a:xfrm>
            <a:off x="4188082" y="1169738"/>
            <a:ext cx="9908918" cy="430887"/>
          </a:xfrm>
          <a:prstGeom prst="rect">
            <a:avLst/>
          </a:prstGeom>
        </p:spPr>
        <p:txBody>
          <a:bodyPr vert="horz" wrap="square" lIns="0" tIns="0" rIns="0" bIns="0" rtlCol="0">
            <a:spAutoFit/>
          </a:bodyPr>
          <a:lstStyle/>
          <a:p>
            <a:pPr marL="12700">
              <a:lnSpc>
                <a:spcPct val="100000"/>
              </a:lnSpc>
              <a:tabLst>
                <a:tab pos="1269365" algn="l"/>
                <a:tab pos="4827270" algn="l"/>
              </a:tabLst>
            </a:pPr>
            <a:r>
              <a:rPr sz="2800" spc="1720" dirty="0">
                <a:latin typeface="Cambria Math"/>
                <a:cs typeface="Cambria Math"/>
              </a:rPr>
              <a:t>∑</a:t>
            </a:r>
            <a:r>
              <a:rPr sz="2800" spc="-140" dirty="0">
                <a:latin typeface="Cambria Math"/>
                <a:cs typeface="Cambria Math"/>
              </a:rPr>
              <a:t> </a:t>
            </a:r>
            <a:r>
              <a:rPr sz="2800" spc="-25" dirty="0">
                <a:latin typeface="Cambria Math"/>
                <a:cs typeface="Cambria Math"/>
              </a:rPr>
              <a:t>𝐴</a:t>
            </a:r>
            <a:r>
              <a:rPr sz="3000" spc="300" baseline="-16666" dirty="0">
                <a:latin typeface="Cambria Math"/>
                <a:cs typeface="Cambria Math"/>
              </a:rPr>
              <a:t>𝑖𝑘</a:t>
            </a:r>
            <a:r>
              <a:rPr sz="300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dirty="0">
                <a:latin typeface="Cambria Math"/>
                <a:cs typeface="Cambria Math"/>
              </a:rPr>
              <a:t>𝜌</a:t>
            </a:r>
            <a:r>
              <a:rPr sz="4200" spc="-22" baseline="2976" dirty="0">
                <a:latin typeface="Cambria Math"/>
                <a:cs typeface="Cambria Math"/>
              </a:rPr>
              <a:t>(</a:t>
            </a:r>
            <a:r>
              <a:rPr sz="2800" spc="-85" dirty="0">
                <a:latin typeface="Cambria Math"/>
                <a:cs typeface="Cambria Math"/>
              </a:rPr>
              <a:t>𝜈</a:t>
            </a:r>
            <a:r>
              <a:rPr sz="3000" spc="300" baseline="-16666" dirty="0">
                <a:latin typeface="Cambria Math"/>
                <a:cs typeface="Cambria Math"/>
              </a:rPr>
              <a:t>𝑖</a:t>
            </a:r>
            <a:r>
              <a:rPr sz="3000" spc="562" baseline="-16666" dirty="0">
                <a:latin typeface="Cambria Math"/>
                <a:cs typeface="Cambria Math"/>
              </a:rPr>
              <a:t>𝑘</a:t>
            </a:r>
            <a:r>
              <a:rPr sz="4200" spc="-22" baseline="2976" dirty="0">
                <a:latin typeface="Cambria Math"/>
                <a:cs typeface="Cambria Math"/>
              </a:rPr>
              <a:t>)</a:t>
            </a:r>
            <a:r>
              <a:rPr sz="4200" spc="-217" baseline="2976" dirty="0">
                <a:latin typeface="Cambria Math"/>
                <a:cs typeface="Cambria Math"/>
              </a:rPr>
              <a:t> </a:t>
            </a:r>
            <a:r>
              <a:rPr sz="2800" spc="-150" dirty="0">
                <a:latin typeface="Cambria Math"/>
                <a:cs typeface="Cambria Math"/>
              </a:rPr>
              <a:t>𝐵</a:t>
            </a:r>
            <a:r>
              <a:rPr sz="3000" spc="284" baseline="-16666" dirty="0">
                <a:latin typeface="Cambria Math"/>
                <a:cs typeface="Cambria Math"/>
              </a:rPr>
              <a:t>𝑖</a:t>
            </a:r>
            <a:r>
              <a:rPr sz="3000" spc="300" baseline="-16666" dirty="0">
                <a:latin typeface="Cambria Math"/>
                <a:cs typeface="Cambria Math"/>
              </a:rPr>
              <a:t>𝑘</a:t>
            </a:r>
            <a:r>
              <a:rPr sz="3000" baseline="-16666" dirty="0">
                <a:latin typeface="Cambria Math"/>
                <a:cs typeface="Cambria Math"/>
              </a:rPr>
              <a:t> </a:t>
            </a:r>
            <a:r>
              <a:rPr sz="3000" spc="-157" baseline="-16666"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0" dirty="0">
                <a:latin typeface="Cambria Math"/>
                <a:cs typeface="Cambria Math"/>
              </a:rPr>
              <a:t>𝑣</a:t>
            </a:r>
            <a:r>
              <a:rPr sz="2800" spc="-75" dirty="0">
                <a:latin typeface="Cambria Math"/>
                <a:cs typeface="Cambria Math"/>
              </a:rPr>
              <a:t> </a:t>
            </a:r>
            <a:r>
              <a:rPr sz="2800" spc="-254" dirty="0">
                <a:latin typeface="Cambria Math"/>
                <a:cs typeface="Cambria Math"/>
              </a:rPr>
              <a:t>𝑁</a:t>
            </a:r>
            <a:r>
              <a:rPr sz="3000" baseline="-16666" dirty="0">
                <a:latin typeface="Calibri"/>
                <a:cs typeface="Calibri"/>
              </a:rPr>
              <a:t>B</a:t>
            </a:r>
            <a:r>
              <a:rPr sz="3000" spc="202" baseline="-16666" dirty="0">
                <a:latin typeface="Calibri"/>
                <a:cs typeface="Calibri"/>
              </a:rPr>
              <a:t> </a:t>
            </a:r>
            <a:r>
              <a:rPr sz="2800" spc="-229" dirty="0">
                <a:latin typeface="Cambria Math"/>
                <a:cs typeface="Cambria Math"/>
              </a:rPr>
              <a:t>𝜎</a:t>
            </a:r>
            <a:r>
              <a:rPr sz="3000" spc="300" baseline="-19444" dirty="0">
                <a:latin typeface="Cambria Math"/>
                <a:cs typeface="Cambria Math"/>
              </a:rPr>
              <a:t>𝑖𝑘</a:t>
            </a:r>
            <a:r>
              <a:rPr sz="3000" baseline="-19444" dirty="0">
                <a:latin typeface="Cambria Math"/>
                <a:cs typeface="Cambria Math"/>
              </a:rPr>
              <a:t>	</a:t>
            </a:r>
            <a:r>
              <a:rPr sz="2800" spc="-10" dirty="0">
                <a:latin typeface="Cambria Math"/>
                <a:cs typeface="Cambria Math"/>
              </a:rPr>
              <a:t>.</a:t>
            </a:r>
            <a:endParaRPr sz="2800" dirty="0">
              <a:latin typeface="Cambria Math"/>
              <a:cs typeface="Cambria Math"/>
            </a:endParaRPr>
          </a:p>
        </p:txBody>
      </p:sp>
      <p:sp>
        <p:nvSpPr>
          <p:cNvPr id="7" name="object 7"/>
          <p:cNvSpPr txBox="1"/>
          <p:nvPr/>
        </p:nvSpPr>
        <p:spPr>
          <a:xfrm>
            <a:off x="4342006" y="1718914"/>
            <a:ext cx="179705" cy="280035"/>
          </a:xfrm>
          <a:prstGeom prst="rect">
            <a:avLst/>
          </a:prstGeom>
        </p:spPr>
        <p:txBody>
          <a:bodyPr vert="horz" wrap="square" lIns="0" tIns="0" rIns="0" bIns="0" rtlCol="0">
            <a:spAutoFit/>
          </a:bodyPr>
          <a:lstStyle/>
          <a:p>
            <a:pPr marL="12700">
              <a:lnSpc>
                <a:spcPct val="100000"/>
              </a:lnSpc>
            </a:pPr>
            <a:r>
              <a:rPr sz="2000" spc="180" dirty="0">
                <a:latin typeface="Cambria Math"/>
                <a:cs typeface="Cambria Math"/>
              </a:rPr>
              <a:t>𝑘</a:t>
            </a:r>
            <a:endParaRPr sz="2000">
              <a:latin typeface="Cambria Math"/>
              <a:cs typeface="Cambria Math"/>
            </a:endParaRPr>
          </a:p>
        </p:txBody>
      </p:sp>
      <p:sp>
        <p:nvSpPr>
          <p:cNvPr id="8" name="object 8"/>
          <p:cNvSpPr txBox="1"/>
          <p:nvPr/>
        </p:nvSpPr>
        <p:spPr>
          <a:xfrm>
            <a:off x="4619374" y="1937227"/>
            <a:ext cx="182880" cy="280035"/>
          </a:xfrm>
          <a:prstGeom prst="rect">
            <a:avLst/>
          </a:prstGeom>
        </p:spPr>
        <p:txBody>
          <a:bodyPr vert="horz" wrap="square" lIns="0" tIns="0" rIns="0" bIns="0" rtlCol="0">
            <a:spAutoFit/>
          </a:bodyPr>
          <a:lstStyle/>
          <a:p>
            <a:pPr marL="12700">
              <a:lnSpc>
                <a:spcPct val="100000"/>
              </a:lnSpc>
            </a:pPr>
            <a:r>
              <a:rPr sz="2000" dirty="0">
                <a:latin typeface="Cambria Math"/>
                <a:cs typeface="Cambria Math"/>
              </a:rPr>
              <a:t>⏟</a:t>
            </a:r>
            <a:endParaRPr sz="2000">
              <a:latin typeface="Cambria Math"/>
              <a:cs typeface="Cambria Math"/>
            </a:endParaRPr>
          </a:p>
        </p:txBody>
      </p:sp>
      <p:sp>
        <p:nvSpPr>
          <p:cNvPr id="9" name="object 9"/>
          <p:cNvSpPr txBox="1"/>
          <p:nvPr/>
        </p:nvSpPr>
        <p:spPr>
          <a:xfrm>
            <a:off x="4032634" y="2284218"/>
            <a:ext cx="136144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spontaneous</a:t>
            </a:r>
            <a:endParaRPr sz="2000">
              <a:latin typeface="Calibri"/>
              <a:cs typeface="Calibri"/>
            </a:endParaRPr>
          </a:p>
        </p:txBody>
      </p:sp>
      <p:sp>
        <p:nvSpPr>
          <p:cNvPr id="10" name="object 10"/>
          <p:cNvSpPr txBox="1"/>
          <p:nvPr/>
        </p:nvSpPr>
        <p:spPr>
          <a:xfrm>
            <a:off x="6117468" y="1555846"/>
            <a:ext cx="852805" cy="627380"/>
          </a:xfrm>
          <a:prstGeom prst="rect">
            <a:avLst/>
          </a:prstGeom>
        </p:spPr>
        <p:txBody>
          <a:bodyPr vert="horz" wrap="square" lIns="0" tIns="0" rIns="0" bIns="0" rtlCol="0">
            <a:spAutoFit/>
          </a:bodyPr>
          <a:lstStyle/>
          <a:p>
            <a:pPr algn="ctr">
              <a:lnSpc>
                <a:spcPct val="100000"/>
              </a:lnSpc>
            </a:pPr>
            <a:r>
              <a:rPr sz="2000" dirty="0">
                <a:latin typeface="Cambria Math"/>
                <a:cs typeface="Cambria Math"/>
              </a:rPr>
              <a:t>⏟</a:t>
            </a:r>
            <a:endParaRPr sz="2000">
              <a:latin typeface="Cambria Math"/>
              <a:cs typeface="Cambria Math"/>
            </a:endParaRPr>
          </a:p>
          <a:p>
            <a:pPr algn="ctr">
              <a:lnSpc>
                <a:spcPct val="100000"/>
              </a:lnSpc>
              <a:spcBef>
                <a:spcPts val="280"/>
              </a:spcBef>
            </a:pPr>
            <a:r>
              <a:rPr sz="2000" dirty="0">
                <a:latin typeface="Calibri"/>
                <a:cs typeface="Calibri"/>
              </a:rPr>
              <a:t>indu</a:t>
            </a:r>
            <a:r>
              <a:rPr sz="2000" spc="-10" dirty="0">
                <a:latin typeface="Calibri"/>
                <a:cs typeface="Calibri"/>
              </a:rPr>
              <a:t>c</a:t>
            </a:r>
            <a:r>
              <a:rPr sz="2000" dirty="0">
                <a:latin typeface="Calibri"/>
                <a:cs typeface="Calibri"/>
              </a:rPr>
              <a:t>ed</a:t>
            </a:r>
            <a:endParaRPr sz="2000">
              <a:latin typeface="Calibri"/>
              <a:cs typeface="Calibri"/>
            </a:endParaRPr>
          </a:p>
        </p:txBody>
      </p:sp>
      <p:sp>
        <p:nvSpPr>
          <p:cNvPr id="11" name="object 11"/>
          <p:cNvSpPr txBox="1">
            <a:spLocks noGrp="1"/>
          </p:cNvSpPr>
          <p:nvPr>
            <p:ph type="title"/>
          </p:nvPr>
        </p:nvSpPr>
        <p:spPr>
          <a:xfrm>
            <a:off x="926084" y="973799"/>
            <a:ext cx="10961116" cy="464134"/>
          </a:xfrm>
          <a:prstGeom prst="rect">
            <a:avLst/>
          </a:prstGeom>
        </p:spPr>
        <p:txBody>
          <a:bodyPr vert="horz" wrap="square" lIns="0" tIns="154845" rIns="0" bIns="0" rtlCol="0">
            <a:spAutoFit/>
          </a:bodyPr>
          <a:lstStyle/>
          <a:p>
            <a:pPr marL="7717155">
              <a:lnSpc>
                <a:spcPct val="100000"/>
              </a:lnSpc>
            </a:pPr>
            <a:r>
              <a:rPr sz="2000" b="0" u="none" dirty="0">
                <a:solidFill>
                  <a:srgbClr val="000000"/>
                </a:solidFill>
                <a:latin typeface="Calibri"/>
                <a:cs typeface="Calibri"/>
              </a:rPr>
              <a:t>c</a:t>
            </a:r>
            <a:r>
              <a:rPr sz="2000" b="0" u="none" spc="-10" dirty="0">
                <a:solidFill>
                  <a:srgbClr val="000000"/>
                </a:solidFill>
                <a:latin typeface="Calibri"/>
                <a:cs typeface="Calibri"/>
              </a:rPr>
              <a:t>o</a:t>
            </a:r>
            <a:r>
              <a:rPr sz="2000" b="0" u="none" dirty="0">
                <a:solidFill>
                  <a:srgbClr val="000000"/>
                </a:solidFill>
                <a:latin typeface="Calibri"/>
                <a:cs typeface="Calibri"/>
              </a:rPr>
              <a:t>ll</a:t>
            </a:r>
            <a:endParaRPr sz="2000" dirty="0">
              <a:latin typeface="Calibri"/>
              <a:cs typeface="Calibri"/>
            </a:endParaRPr>
          </a:p>
        </p:txBody>
      </p:sp>
      <p:sp>
        <p:nvSpPr>
          <p:cNvPr id="12" name="object 12"/>
          <p:cNvSpPr txBox="1"/>
          <p:nvPr/>
        </p:nvSpPr>
        <p:spPr>
          <a:xfrm>
            <a:off x="7838326" y="1569562"/>
            <a:ext cx="1046480" cy="627380"/>
          </a:xfrm>
          <a:prstGeom prst="rect">
            <a:avLst/>
          </a:prstGeom>
        </p:spPr>
        <p:txBody>
          <a:bodyPr vert="horz" wrap="square" lIns="0" tIns="0" rIns="0" bIns="0" rtlCol="0">
            <a:spAutoFit/>
          </a:bodyPr>
          <a:lstStyle/>
          <a:p>
            <a:pPr algn="ctr">
              <a:lnSpc>
                <a:spcPct val="100000"/>
              </a:lnSpc>
            </a:pPr>
            <a:r>
              <a:rPr sz="2000" dirty="0">
                <a:latin typeface="Cambria Math"/>
                <a:cs typeface="Cambria Math"/>
              </a:rPr>
              <a:t>⏟</a:t>
            </a:r>
            <a:endParaRPr sz="2000">
              <a:latin typeface="Cambria Math"/>
              <a:cs typeface="Cambria Math"/>
            </a:endParaRPr>
          </a:p>
          <a:p>
            <a:pPr algn="ctr">
              <a:lnSpc>
                <a:spcPct val="100000"/>
              </a:lnSpc>
              <a:spcBef>
                <a:spcPts val="280"/>
              </a:spcBef>
            </a:pPr>
            <a:r>
              <a:rPr sz="2000" dirty="0">
                <a:latin typeface="Calibri"/>
                <a:cs typeface="Calibri"/>
              </a:rPr>
              <a:t>coll</a:t>
            </a:r>
            <a:r>
              <a:rPr sz="2000" spc="-10" dirty="0">
                <a:latin typeface="Calibri"/>
                <a:cs typeface="Calibri"/>
              </a:rPr>
              <a:t>i</a:t>
            </a:r>
            <a:r>
              <a:rPr sz="2000" dirty="0">
                <a:latin typeface="Calibri"/>
                <a:cs typeface="Calibri"/>
              </a:rPr>
              <a:t>s</a:t>
            </a:r>
            <a:r>
              <a:rPr sz="2000" spc="-10" dirty="0">
                <a:latin typeface="Calibri"/>
                <a:cs typeface="Calibri"/>
              </a:rPr>
              <a:t>i</a:t>
            </a:r>
            <a:r>
              <a:rPr sz="2000" dirty="0">
                <a:latin typeface="Calibri"/>
                <a:cs typeface="Calibri"/>
              </a:rPr>
              <a:t>onal</a:t>
            </a:r>
            <a:endParaRPr sz="2000">
              <a:latin typeface="Calibri"/>
              <a:cs typeface="Calibri"/>
            </a:endParaRPr>
          </a:p>
        </p:txBody>
      </p:sp>
      <p:sp>
        <p:nvSpPr>
          <p:cNvPr id="13" name="object 13"/>
          <p:cNvSpPr txBox="1"/>
          <p:nvPr/>
        </p:nvSpPr>
        <p:spPr>
          <a:xfrm>
            <a:off x="1130308" y="2803962"/>
            <a:ext cx="2691130" cy="94869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486535" algn="l"/>
                <a:tab pos="1844675" algn="l"/>
                <a:tab pos="2307590" algn="l"/>
              </a:tabLst>
            </a:pPr>
            <a:r>
              <a:rPr sz="2800" spc="-20" dirty="0">
                <a:latin typeface="Calibri"/>
                <a:cs typeface="Calibri"/>
              </a:rPr>
              <a:t>Vary</a:t>
            </a:r>
            <a:r>
              <a:rPr sz="2800" spc="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30" dirty="0">
                <a:latin typeface="Cambria Math"/>
                <a:cs typeface="Cambria Math"/>
              </a:rPr>
              <a:t>𝜌</a:t>
            </a:r>
            <a:r>
              <a:rPr sz="2800" dirty="0">
                <a:latin typeface="Cambria Math"/>
                <a:cs typeface="Cambria Math"/>
              </a:rPr>
              <a:t>	</a:t>
            </a:r>
            <a:r>
              <a:rPr sz="2800" spc="-20" dirty="0">
                <a:latin typeface="Calibri"/>
                <a:cs typeface="Calibri"/>
              </a:rPr>
              <a:t>o</a:t>
            </a:r>
            <a:r>
              <a:rPr sz="2800" spc="-10" dirty="0">
                <a:latin typeface="Calibri"/>
                <a:cs typeface="Calibri"/>
              </a:rPr>
              <a:t>r</a:t>
            </a:r>
            <a:r>
              <a:rPr sz="2800" dirty="0">
                <a:latin typeface="Times New Roman"/>
                <a:cs typeface="Times New Roman"/>
              </a:rPr>
              <a:t>	</a:t>
            </a:r>
            <a:r>
              <a:rPr sz="2800" spc="-254" dirty="0">
                <a:latin typeface="Cambria Math"/>
                <a:cs typeface="Cambria Math"/>
              </a:rPr>
              <a:t>𝑁</a:t>
            </a:r>
            <a:r>
              <a:rPr sz="3000" baseline="-16666" dirty="0">
                <a:latin typeface="Calibri"/>
                <a:cs typeface="Calibri"/>
              </a:rPr>
              <a:t>B</a:t>
            </a:r>
            <a:endParaRPr sz="3000" baseline="-16666">
              <a:latin typeface="Calibri"/>
              <a:cs typeface="Calibri"/>
            </a:endParaRPr>
          </a:p>
          <a:p>
            <a:pPr marL="241300">
              <a:lnSpc>
                <a:spcPct val="100000"/>
              </a:lnSpc>
              <a:spcBef>
                <a:spcPts val="915"/>
              </a:spcBef>
            </a:pPr>
            <a:r>
              <a:rPr sz="2800" spc="-15" dirty="0">
                <a:latin typeface="Calibri"/>
                <a:cs typeface="Calibri"/>
              </a:rPr>
              <a:t>contri</a:t>
            </a:r>
            <a:r>
              <a:rPr sz="2800" spc="-10" dirty="0">
                <a:latin typeface="Calibri"/>
                <a:cs typeface="Calibri"/>
              </a:rPr>
              <a:t>b</a:t>
            </a:r>
            <a:r>
              <a:rPr sz="2800" spc="-20" dirty="0">
                <a:latin typeface="Calibri"/>
                <a:cs typeface="Calibri"/>
              </a:rPr>
              <a:t>ut</a:t>
            </a:r>
            <a:r>
              <a:rPr sz="2800" spc="-10" dirty="0">
                <a:latin typeface="Calibri"/>
                <a:cs typeface="Calibri"/>
              </a:rPr>
              <a:t>i</a:t>
            </a:r>
            <a:r>
              <a:rPr sz="2800" spc="-20" dirty="0">
                <a:latin typeface="Calibri"/>
                <a:cs typeface="Calibri"/>
              </a:rPr>
              <a:t>ons.</a:t>
            </a:r>
            <a:endParaRPr sz="2800">
              <a:latin typeface="Calibri"/>
              <a:cs typeface="Calibri"/>
            </a:endParaRPr>
          </a:p>
        </p:txBody>
      </p:sp>
      <p:sp>
        <p:nvSpPr>
          <p:cNvPr id="14" name="object 14"/>
          <p:cNvSpPr txBox="1"/>
          <p:nvPr/>
        </p:nvSpPr>
        <p:spPr>
          <a:xfrm>
            <a:off x="3962534" y="2829048"/>
            <a:ext cx="7324090" cy="381000"/>
          </a:xfrm>
          <a:prstGeom prst="rect">
            <a:avLst/>
          </a:prstGeom>
        </p:spPr>
        <p:txBody>
          <a:bodyPr vert="horz" wrap="square" lIns="0" tIns="0" rIns="0" bIns="0" rtlCol="0">
            <a:spAutoFit/>
          </a:bodyPr>
          <a:lstStyle/>
          <a:p>
            <a:pPr marL="12700">
              <a:lnSpc>
                <a:spcPct val="100000"/>
              </a:lnSpc>
              <a:tabLst>
                <a:tab pos="433070" algn="l"/>
                <a:tab pos="755650" algn="l"/>
                <a:tab pos="2990850" algn="l"/>
                <a:tab pos="3719195" algn="l"/>
                <a:tab pos="5273675" algn="l"/>
                <a:tab pos="5907405" algn="l"/>
              </a:tabLst>
            </a:pPr>
            <a:r>
              <a:rPr sz="2800" dirty="0">
                <a:latin typeface="Calibri"/>
                <a:cs typeface="Calibri"/>
              </a:rPr>
              <a:t>i</a:t>
            </a:r>
            <a:r>
              <a:rPr sz="2800" spc="-15" dirty="0">
                <a:latin typeface="Calibri"/>
                <a:cs typeface="Calibri"/>
              </a:rPr>
              <a:t>n</a:t>
            </a:r>
            <a:r>
              <a:rPr sz="2800" spc="-15" dirty="0">
                <a:latin typeface="Times New Roman"/>
                <a:cs typeface="Times New Roman"/>
              </a:rPr>
              <a:t>	</a:t>
            </a:r>
            <a:r>
              <a:rPr sz="2800" spc="-15" dirty="0">
                <a:latin typeface="Calibri"/>
                <a:cs typeface="Calibri"/>
              </a:rPr>
              <a:t>a</a:t>
            </a:r>
            <a:r>
              <a:rPr sz="2800" spc="-15" dirty="0">
                <a:latin typeface="Times New Roman"/>
                <a:cs typeface="Times New Roman"/>
              </a:rPr>
              <a:t>	</a:t>
            </a:r>
            <a:r>
              <a:rPr sz="2800" spc="-20" dirty="0">
                <a:latin typeface="Calibri"/>
                <a:cs typeface="Calibri"/>
              </a:rPr>
              <a:t>Ster</a:t>
            </a:r>
            <a:r>
              <a:rPr sz="2800" spc="-15" dirty="0">
                <a:latin typeface="Calibri"/>
                <a:cs typeface="Calibri"/>
              </a:rPr>
              <a:t>n</a:t>
            </a:r>
            <a:r>
              <a:rPr sz="2800" spc="-5" dirty="0">
                <a:latin typeface="Calibri"/>
                <a:cs typeface="Calibri"/>
              </a:rPr>
              <a:t>–</a:t>
            </a:r>
            <a:r>
              <a:rPr sz="2800" spc="-25" dirty="0">
                <a:latin typeface="Calibri"/>
                <a:cs typeface="Calibri"/>
              </a:rPr>
              <a:t>Vo</a:t>
            </a:r>
            <a:r>
              <a:rPr sz="2800" spc="-10" dirty="0">
                <a:latin typeface="Calibri"/>
                <a:cs typeface="Calibri"/>
              </a:rPr>
              <a:t>l</a:t>
            </a:r>
            <a:r>
              <a:rPr sz="2800" spc="5" dirty="0">
                <a:latin typeface="Calibri"/>
                <a:cs typeface="Calibri"/>
              </a:rPr>
              <a:t>l</a:t>
            </a:r>
            <a:r>
              <a:rPr sz="2800" spc="-20" dirty="0">
                <a:latin typeface="Calibri"/>
                <a:cs typeface="Calibri"/>
              </a:rPr>
              <a:t>mer</a:t>
            </a:r>
            <a:r>
              <a:rPr sz="2800" dirty="0">
                <a:latin typeface="Times New Roman"/>
                <a:cs typeface="Times New Roman"/>
              </a:rPr>
              <a:t>	</a:t>
            </a:r>
            <a:r>
              <a:rPr sz="2800" spc="-20" dirty="0">
                <a:latin typeface="Calibri"/>
                <a:cs typeface="Calibri"/>
              </a:rPr>
              <a:t>p</a:t>
            </a:r>
            <a:r>
              <a:rPr sz="2800" spc="-10" dirty="0">
                <a:latin typeface="Calibri"/>
                <a:cs typeface="Calibri"/>
              </a:rPr>
              <a:t>l</a:t>
            </a:r>
            <a:r>
              <a:rPr sz="2800" spc="-20" dirty="0">
                <a:latin typeface="Calibri"/>
                <a:cs typeface="Calibri"/>
              </a:rPr>
              <a:t>o</a:t>
            </a:r>
            <a:r>
              <a:rPr sz="2800" spc="-10" dirty="0">
                <a:latin typeface="Calibri"/>
                <a:cs typeface="Calibri"/>
              </a:rPr>
              <a:t>t</a:t>
            </a:r>
            <a:r>
              <a:rPr sz="2800" dirty="0">
                <a:latin typeface="Times New Roman"/>
                <a:cs typeface="Times New Roman"/>
              </a:rPr>
              <a:t>	</a:t>
            </a:r>
            <a:r>
              <a:rPr sz="2800" spc="-20" dirty="0">
                <a:latin typeface="Calibri"/>
                <a:cs typeface="Calibri"/>
              </a:rPr>
              <a:t>separate</a:t>
            </a:r>
            <a:r>
              <a:rPr sz="2800" spc="-15" dirty="0">
                <a:latin typeface="Calibri"/>
                <a:cs typeface="Calibri"/>
              </a:rPr>
              <a:t>s</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dirty="0">
                <a:latin typeface="Calibri"/>
                <a:cs typeface="Calibri"/>
              </a:rPr>
              <a:t>i</a:t>
            </a:r>
            <a:r>
              <a:rPr sz="2800" spc="-20" dirty="0">
                <a:latin typeface="Calibri"/>
                <a:cs typeface="Calibri"/>
              </a:rPr>
              <a:t>nd</a:t>
            </a:r>
            <a:r>
              <a:rPr sz="2800" spc="-10" dirty="0">
                <a:latin typeface="Calibri"/>
                <a:cs typeface="Calibri"/>
              </a:rPr>
              <a:t>iv</a:t>
            </a:r>
            <a:r>
              <a:rPr sz="2800" dirty="0">
                <a:latin typeface="Calibri"/>
                <a:cs typeface="Calibri"/>
              </a:rPr>
              <a:t>i</a:t>
            </a:r>
            <a:r>
              <a:rPr sz="2800" spc="-20" dirty="0">
                <a:latin typeface="Calibri"/>
                <a:cs typeface="Calibri"/>
              </a:rPr>
              <a:t>dual</a:t>
            </a:r>
            <a:endParaRPr sz="2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605790">
              <a:lnSpc>
                <a:spcPct val="100000"/>
              </a:lnSpc>
            </a:pPr>
            <a:r>
              <a:rPr spc="-15" dirty="0"/>
              <a:t>Sl</a:t>
            </a:r>
            <a:r>
              <a:rPr spc="-5" dirty="0"/>
              <a:t>i</a:t>
            </a:r>
            <a:r>
              <a:rPr spc="-20" dirty="0"/>
              <a:t>de</a:t>
            </a:r>
            <a:r>
              <a:rPr spc="-5" dirty="0"/>
              <a:t> </a:t>
            </a:r>
            <a:r>
              <a:rPr spc="-15" dirty="0"/>
              <a:t>1:</a:t>
            </a:r>
            <a:r>
              <a:rPr spc="-20" dirty="0"/>
              <a:t> Transition</a:t>
            </a:r>
            <a:r>
              <a:rPr dirty="0"/>
              <a:t> </a:t>
            </a:r>
            <a:r>
              <a:rPr spc="-25" dirty="0"/>
              <a:t>Probab</a:t>
            </a:r>
            <a:r>
              <a:rPr spc="0" dirty="0"/>
              <a:t>i</a:t>
            </a:r>
            <a:r>
              <a:rPr spc="-15" dirty="0"/>
              <a:t>lities</a:t>
            </a:r>
            <a:r>
              <a:rPr spc="-20" dirty="0"/>
              <a:t> </a:t>
            </a:r>
            <a:r>
              <a:rPr spc="-15" dirty="0">
                <a:latin typeface="Calibri"/>
                <a:cs typeface="Calibri"/>
              </a:rPr>
              <a:t>– </a:t>
            </a:r>
            <a:r>
              <a:rPr spc="-30" dirty="0"/>
              <a:t>Why</a:t>
            </a:r>
            <a:r>
              <a:rPr spc="-5" dirty="0"/>
              <a:t> </a:t>
            </a:r>
            <a:r>
              <a:rPr spc="-10" dirty="0"/>
              <a:t>T</a:t>
            </a:r>
            <a:r>
              <a:rPr spc="-20" dirty="0"/>
              <a:t>hey </a:t>
            </a:r>
            <a:r>
              <a:rPr spc="-25" dirty="0"/>
              <a:t>Ma</a:t>
            </a:r>
            <a:r>
              <a:rPr spc="-5" dirty="0"/>
              <a:t>t</a:t>
            </a:r>
            <a:r>
              <a:rPr spc="-15" dirty="0"/>
              <a:t>ter</a:t>
            </a:r>
          </a:p>
        </p:txBody>
      </p:sp>
      <p:sp>
        <p:nvSpPr>
          <p:cNvPr id="3" name="object 3"/>
          <p:cNvSpPr txBox="1"/>
          <p:nvPr/>
        </p:nvSpPr>
        <p:spPr>
          <a:xfrm>
            <a:off x="1130300" y="1754434"/>
            <a:ext cx="10156190" cy="3494483"/>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Spectra</a:t>
            </a:r>
            <a:r>
              <a:rPr sz="2800" spc="0" dirty="0">
                <a:latin typeface="Calibri"/>
                <a:cs typeface="Calibri"/>
              </a:rPr>
              <a:t>l</a:t>
            </a:r>
            <a:r>
              <a:rPr sz="2800" spc="-15" dirty="0">
                <a:latin typeface="Calibri"/>
                <a:cs typeface="Calibri"/>
              </a:rPr>
              <a:t>-</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dirty="0">
                <a:latin typeface="Calibri"/>
                <a:cs typeface="Calibri"/>
              </a:rPr>
              <a:t>i</a:t>
            </a:r>
            <a:r>
              <a:rPr sz="2800" spc="-20" dirty="0">
                <a:latin typeface="Calibri"/>
                <a:cs typeface="Calibri"/>
              </a:rPr>
              <a:t>ntens</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04" dirty="0">
                <a:latin typeface="Cambria Math"/>
                <a:cs typeface="Cambria Math"/>
              </a:rPr>
              <a:t>𝐼</a:t>
            </a:r>
            <a:r>
              <a:rPr sz="3000" baseline="-16666" dirty="0">
                <a:latin typeface="Calibri"/>
                <a:cs typeface="Calibri"/>
              </a:rPr>
              <a:t>l</a:t>
            </a:r>
            <a:r>
              <a:rPr sz="3000" spc="-15" baseline="-16666" dirty="0">
                <a:latin typeface="Calibri"/>
                <a:cs typeface="Calibri"/>
              </a:rPr>
              <a:t>i</a:t>
            </a:r>
            <a:r>
              <a:rPr sz="3000" baseline="-16666" dirty="0">
                <a:latin typeface="Calibri"/>
                <a:cs typeface="Calibri"/>
              </a:rPr>
              <a:t>ne </a:t>
            </a:r>
            <a:r>
              <a:rPr sz="3000" spc="-225" baseline="-16666" dirty="0">
                <a:latin typeface="Calibri"/>
                <a:cs typeface="Calibri"/>
              </a:rPr>
              <a:t> </a:t>
            </a:r>
            <a:r>
              <a:rPr sz="2800" spc="-20" dirty="0">
                <a:latin typeface="Calibri"/>
                <a:cs typeface="Calibri"/>
              </a:rPr>
              <a:t>depe</a:t>
            </a:r>
            <a:r>
              <a:rPr sz="2800" spc="-5" dirty="0">
                <a:latin typeface="Calibri"/>
                <a:cs typeface="Calibri"/>
              </a:rPr>
              <a:t>n</a:t>
            </a:r>
            <a:r>
              <a:rPr sz="2800" spc="-20" dirty="0">
                <a:latin typeface="Calibri"/>
                <a:cs typeface="Calibri"/>
              </a:rPr>
              <a:t>d</a:t>
            </a:r>
            <a:r>
              <a:rPr sz="2800" spc="-15" dirty="0">
                <a:latin typeface="Calibri"/>
                <a:cs typeface="Calibri"/>
              </a:rPr>
              <a:t>s</a:t>
            </a:r>
            <a:r>
              <a:rPr sz="2800" spc="-60" dirty="0">
                <a:latin typeface="Times New Roman"/>
                <a:cs typeface="Times New Roman"/>
              </a:rPr>
              <a:t> </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two</a:t>
            </a:r>
            <a:r>
              <a:rPr sz="2800" spc="-65" dirty="0">
                <a:latin typeface="Times New Roman"/>
                <a:cs typeface="Times New Roman"/>
              </a:rPr>
              <a:t> </a:t>
            </a:r>
            <a:r>
              <a:rPr sz="2800" spc="5" dirty="0">
                <a:latin typeface="Calibri"/>
                <a:cs typeface="Calibri"/>
              </a:rPr>
              <a:t>i</a:t>
            </a:r>
            <a:r>
              <a:rPr sz="2800" spc="-20" dirty="0">
                <a:latin typeface="Calibri"/>
                <a:cs typeface="Calibri"/>
              </a:rPr>
              <a:t>ndep</a:t>
            </a:r>
            <a:r>
              <a:rPr sz="2800" spc="-5" dirty="0">
                <a:latin typeface="Calibri"/>
                <a:cs typeface="Calibri"/>
              </a:rPr>
              <a:t>e</a:t>
            </a:r>
            <a:r>
              <a:rPr sz="2800" spc="-20" dirty="0">
                <a:latin typeface="Calibri"/>
                <a:cs typeface="Calibri"/>
              </a:rPr>
              <a:t>nden</a:t>
            </a:r>
            <a:r>
              <a:rPr sz="2800" spc="-10" dirty="0">
                <a:latin typeface="Calibri"/>
                <a:cs typeface="Calibri"/>
              </a:rPr>
              <a:t>t</a:t>
            </a:r>
            <a:r>
              <a:rPr sz="2800" spc="-65" dirty="0">
                <a:latin typeface="Times New Roman"/>
                <a:cs typeface="Times New Roman"/>
              </a:rPr>
              <a:t> </a:t>
            </a:r>
            <a:r>
              <a:rPr sz="2800" spc="-20" dirty="0">
                <a:latin typeface="Calibri"/>
                <a:cs typeface="Calibri"/>
              </a:rPr>
              <a:t>fa</a:t>
            </a:r>
            <a:r>
              <a:rPr sz="2800" spc="-10" dirty="0">
                <a:latin typeface="Calibri"/>
                <a:cs typeface="Calibri"/>
              </a:rPr>
              <a:t>c</a:t>
            </a:r>
            <a:r>
              <a:rPr sz="2800" spc="-15" dirty="0">
                <a:latin typeface="Calibri"/>
                <a:cs typeface="Calibri"/>
              </a:rPr>
              <a:t>tors.</a:t>
            </a:r>
            <a:endParaRPr sz="2800" dirty="0">
              <a:latin typeface="Calibri"/>
              <a:cs typeface="Calibri"/>
            </a:endParaRPr>
          </a:p>
          <a:p>
            <a:pPr marL="870585" marR="5080" lvl="1" indent="-400685">
              <a:lnSpc>
                <a:spcPct val="127099"/>
              </a:lnSpc>
              <a:spcBef>
                <a:spcPts val="900"/>
              </a:spcBef>
              <a:buFont typeface="Calibri"/>
              <a:buAutoNum type="arabicPeriod"/>
              <a:tabLst>
                <a:tab pos="871219" algn="l"/>
                <a:tab pos="2748280" algn="l"/>
                <a:tab pos="4091304" algn="l"/>
                <a:tab pos="4647565" algn="l"/>
                <a:tab pos="5389245" algn="l"/>
                <a:tab pos="6452235" algn="l"/>
                <a:tab pos="8035290" algn="l"/>
                <a:tab pos="8606155" algn="l"/>
              </a:tabLst>
            </a:pPr>
            <a:r>
              <a:rPr sz="2800" b="1" u="heavy" spc="-20" dirty="0">
                <a:latin typeface="Calibri"/>
                <a:cs typeface="Calibri"/>
              </a:rPr>
              <a:t>Population</a:t>
            </a:r>
            <a:r>
              <a:rPr sz="2800" b="1" u="heavy" spc="-10" dirty="0">
                <a:latin typeface="Calibri"/>
                <a:cs typeface="Calibri"/>
              </a:rPr>
              <a:t> </a:t>
            </a:r>
            <a:r>
              <a:rPr sz="2800" b="1" u="heavy" dirty="0">
                <a:latin typeface="Times New Roman"/>
                <a:cs typeface="Times New Roman"/>
              </a:rPr>
              <a:t>	</a:t>
            </a:r>
            <a:r>
              <a:rPr sz="2800" b="1" u="heavy" spc="-15" dirty="0">
                <a:latin typeface="Calibri"/>
                <a:cs typeface="Calibri"/>
              </a:rPr>
              <a:t>dens</a:t>
            </a:r>
            <a:r>
              <a:rPr sz="2800" b="1" u="heavy" spc="-25" dirty="0">
                <a:latin typeface="Calibri"/>
                <a:cs typeface="Calibri"/>
              </a:rPr>
              <a:t>i</a:t>
            </a:r>
            <a:r>
              <a:rPr sz="2800" b="1" u="heavy" dirty="0">
                <a:latin typeface="Calibri"/>
                <a:cs typeface="Calibri"/>
              </a:rPr>
              <a:t>t</a:t>
            </a:r>
            <a:r>
              <a:rPr sz="2800" b="1" u="heavy" spc="-15" dirty="0">
                <a:latin typeface="Calibri"/>
                <a:cs typeface="Calibri"/>
              </a:rPr>
              <a:t>y</a:t>
            </a:r>
            <a:r>
              <a:rPr sz="2800" b="1"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10" dirty="0">
                <a:latin typeface="Calibri"/>
                <a:cs typeface="Calibri"/>
              </a:rPr>
              <a:t>it</a:t>
            </a:r>
            <a:r>
              <a:rPr sz="2800" spc="-5" dirty="0">
                <a:latin typeface="Calibri"/>
                <a:cs typeface="Calibri"/>
              </a:rPr>
              <a:t>i</a:t>
            </a:r>
            <a:r>
              <a:rPr sz="2800" spc="-10" dirty="0">
                <a:latin typeface="Calibri"/>
                <a:cs typeface="Calibri"/>
              </a:rPr>
              <a:t>al</a:t>
            </a:r>
            <a:r>
              <a:rPr sz="2800" dirty="0">
                <a:latin typeface="Times New Roman"/>
                <a:cs typeface="Times New Roman"/>
              </a:rPr>
              <a:t>	</a:t>
            </a:r>
            <a:r>
              <a:rPr sz="2800" spc="-20" dirty="0">
                <a:latin typeface="Calibri"/>
                <a:cs typeface="Calibri"/>
              </a:rPr>
              <a:t>(e</a:t>
            </a:r>
            <a:r>
              <a:rPr sz="2800" spc="-35" dirty="0">
                <a:latin typeface="Calibri"/>
                <a:cs typeface="Calibri"/>
              </a:rPr>
              <a:t>m</a:t>
            </a:r>
            <a:r>
              <a:rPr sz="2800" dirty="0">
                <a:latin typeface="Calibri"/>
                <a:cs typeface="Calibri"/>
              </a:rPr>
              <a:t>i</a:t>
            </a:r>
            <a:r>
              <a:rPr sz="2800" spc="-10" dirty="0">
                <a:latin typeface="Calibri"/>
                <a:cs typeface="Calibri"/>
              </a:rPr>
              <a:t>tt</a:t>
            </a:r>
            <a:r>
              <a:rPr sz="2800" spc="-5"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o</a:t>
            </a:r>
            <a:r>
              <a:rPr sz="2800" spc="-10" dirty="0">
                <a:latin typeface="Calibri"/>
                <a:cs typeface="Calibri"/>
              </a:rPr>
              <a:t>r</a:t>
            </a:r>
            <a:r>
              <a:rPr sz="280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b</a:t>
            </a:r>
            <a:r>
              <a:rPr sz="2800" spc="-10" dirty="0">
                <a:latin typeface="Calibri"/>
                <a:cs typeface="Calibri"/>
              </a:rPr>
              <a:t>i</a:t>
            </a:r>
            <a:r>
              <a:rPr sz="2800" spc="-20" dirty="0">
                <a:latin typeface="Calibri"/>
                <a:cs typeface="Calibri"/>
              </a:rPr>
              <a:t>ng)</a:t>
            </a:r>
            <a:r>
              <a:rPr sz="2800" spc="-15"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ntu</a:t>
            </a:r>
            <a:r>
              <a:rPr sz="2800" spc="-25" dirty="0">
                <a:latin typeface="Calibri"/>
                <a:cs typeface="Calibri"/>
              </a:rPr>
              <a:t>m</a:t>
            </a:r>
            <a:r>
              <a:rPr sz="2800" spc="-65" dirty="0">
                <a:latin typeface="Times New Roman"/>
                <a:cs typeface="Times New Roman"/>
              </a:rPr>
              <a:t> </a:t>
            </a:r>
            <a:r>
              <a:rPr sz="2800" spc="5" dirty="0">
                <a:latin typeface="Calibri"/>
                <a:cs typeface="Calibri"/>
              </a:rPr>
              <a:t>l</a:t>
            </a:r>
            <a:r>
              <a:rPr sz="2800" spc="-15" dirty="0">
                <a:latin typeface="Calibri"/>
                <a:cs typeface="Calibri"/>
              </a:rPr>
              <a:t>evel,</a:t>
            </a:r>
            <a:r>
              <a:rPr sz="2800" spc="-70" dirty="0">
                <a:latin typeface="Times New Roman"/>
                <a:cs typeface="Times New Roman"/>
              </a:rPr>
              <a:t> </a:t>
            </a:r>
            <a:r>
              <a:rPr sz="2800" spc="-15" dirty="0">
                <a:latin typeface="Calibri"/>
                <a:cs typeface="Calibri"/>
              </a:rPr>
              <a:t>co</a:t>
            </a:r>
            <a:r>
              <a:rPr sz="2800" spc="-20" dirty="0">
                <a:latin typeface="Calibri"/>
                <a:cs typeface="Calibri"/>
              </a:rPr>
              <a:t>nvent</a:t>
            </a:r>
            <a:r>
              <a:rPr sz="2800" spc="-5" dirty="0">
                <a:latin typeface="Calibri"/>
                <a:cs typeface="Calibri"/>
              </a:rPr>
              <a:t>i</a:t>
            </a:r>
            <a:r>
              <a:rPr sz="2800" spc="-20" dirty="0">
                <a:latin typeface="Calibri"/>
                <a:cs typeface="Calibri"/>
              </a:rPr>
              <a:t>ona</a:t>
            </a:r>
            <a:r>
              <a:rPr sz="2800" dirty="0">
                <a:latin typeface="Calibri"/>
                <a:cs typeface="Calibri"/>
              </a:rPr>
              <a:t>ll</a:t>
            </a:r>
            <a:r>
              <a:rPr sz="2800" spc="-15" dirty="0">
                <a:latin typeface="Calibri"/>
                <a:cs typeface="Calibri"/>
              </a:rPr>
              <a:t>y</a:t>
            </a:r>
            <a:r>
              <a:rPr sz="2800" spc="-60" dirty="0">
                <a:latin typeface="Times New Roman"/>
                <a:cs typeface="Times New Roman"/>
              </a:rPr>
              <a:t> </a:t>
            </a:r>
            <a:r>
              <a:rPr sz="2800" spc="-30" dirty="0">
                <a:latin typeface="Calibri"/>
                <a:cs typeface="Calibri"/>
              </a:rPr>
              <a:t>d</a:t>
            </a:r>
            <a:r>
              <a:rPr sz="2800" spc="-15" dirty="0">
                <a:latin typeface="Calibri"/>
                <a:cs typeface="Calibri"/>
              </a:rPr>
              <a:t>en</a:t>
            </a:r>
            <a:r>
              <a:rPr sz="2800" spc="-10" dirty="0">
                <a:latin typeface="Calibri"/>
                <a:cs typeface="Calibri"/>
              </a:rPr>
              <a:t>o</a:t>
            </a:r>
            <a:r>
              <a:rPr sz="2800" spc="-15" dirty="0">
                <a:latin typeface="Calibri"/>
                <a:cs typeface="Calibri"/>
              </a:rPr>
              <a:t>ted</a:t>
            </a:r>
            <a:r>
              <a:rPr sz="2800" spc="-40" dirty="0">
                <a:latin typeface="Times New Roman"/>
                <a:cs typeface="Times New Roman"/>
              </a:rPr>
              <a:t> </a:t>
            </a:r>
            <a:r>
              <a:rPr sz="2800" spc="-254" dirty="0">
                <a:latin typeface="Cambria Math"/>
                <a:cs typeface="Cambria Math"/>
              </a:rPr>
              <a:t>𝑁</a:t>
            </a:r>
            <a:r>
              <a:rPr sz="3000" baseline="-16666" dirty="0">
                <a:latin typeface="Calibri"/>
                <a:cs typeface="Calibri"/>
              </a:rPr>
              <a:t>i </a:t>
            </a:r>
            <a:r>
              <a:rPr sz="3000" spc="-247" baseline="-16666" dirty="0">
                <a:latin typeface="Calibri"/>
                <a:cs typeface="Calibri"/>
              </a:rPr>
              <a:t> </a:t>
            </a:r>
            <a:r>
              <a:rPr sz="2800" spc="-20" dirty="0">
                <a:latin typeface="Calibri"/>
                <a:cs typeface="Calibri"/>
              </a:rPr>
              <a:t>o</a:t>
            </a:r>
            <a:r>
              <a:rPr sz="2800" spc="-10" dirty="0">
                <a:latin typeface="Calibri"/>
                <a:cs typeface="Calibri"/>
              </a:rPr>
              <a:t>r</a:t>
            </a:r>
            <a:r>
              <a:rPr sz="2800" spc="-65" dirty="0">
                <a:latin typeface="Times New Roman"/>
                <a:cs typeface="Times New Roman"/>
              </a:rPr>
              <a:t> </a:t>
            </a:r>
            <a:r>
              <a:rPr sz="2800" spc="-250" dirty="0">
                <a:latin typeface="Cambria Math"/>
                <a:cs typeface="Cambria Math"/>
              </a:rPr>
              <a:t>𝑁</a:t>
            </a:r>
            <a:r>
              <a:rPr sz="3000" spc="157" baseline="-16666" dirty="0">
                <a:latin typeface="Calibri"/>
                <a:cs typeface="Calibri"/>
              </a:rPr>
              <a:t>k</a:t>
            </a:r>
            <a:r>
              <a:rPr sz="2800" dirty="0">
                <a:latin typeface="Calibri"/>
                <a:cs typeface="Calibri"/>
              </a:rPr>
              <a:t>.</a:t>
            </a:r>
          </a:p>
          <a:p>
            <a:pPr marL="870585" marR="7620" lvl="1" indent="-400685">
              <a:lnSpc>
                <a:spcPct val="127099"/>
              </a:lnSpc>
              <a:spcBef>
                <a:spcPts val="900"/>
              </a:spcBef>
              <a:buFont typeface="Calibri"/>
              <a:buAutoNum type="arabicPeriod"/>
              <a:tabLst>
                <a:tab pos="871219" algn="l"/>
              </a:tabLst>
            </a:pPr>
            <a:r>
              <a:rPr lang="en-US" sz="2800" spc="-15" dirty="0">
                <a:latin typeface="Calibri"/>
                <a:cs typeface="Calibri"/>
              </a:rPr>
              <a:t>T</a:t>
            </a:r>
            <a:r>
              <a:rPr sz="2800" spc="-15" dirty="0">
                <a:latin typeface="Calibri"/>
                <a:cs typeface="Calibri"/>
              </a:rPr>
              <a:t>he</a:t>
            </a:r>
            <a:r>
              <a:rPr sz="2800" spc="-70" dirty="0">
                <a:latin typeface="Times New Roman"/>
                <a:cs typeface="Times New Roman"/>
              </a:rPr>
              <a:t> </a:t>
            </a:r>
            <a:r>
              <a:rPr sz="2800" b="1" u="heavy" spc="-15" dirty="0">
                <a:latin typeface="Calibri"/>
                <a:cs typeface="Calibri"/>
              </a:rPr>
              <a:t>transition</a:t>
            </a:r>
            <a:r>
              <a:rPr sz="2800" b="1" u="heavy" spc="-25" dirty="0">
                <a:latin typeface="Calibri"/>
                <a:cs typeface="Calibri"/>
              </a:rPr>
              <a:t> </a:t>
            </a:r>
            <a:r>
              <a:rPr sz="2800" b="1" u="heavy" spc="-15" dirty="0">
                <a:latin typeface="Calibri"/>
                <a:cs typeface="Calibri"/>
              </a:rPr>
              <a:t>probabilit</a:t>
            </a:r>
            <a:r>
              <a:rPr sz="2800" b="1" u="heavy" spc="-10" dirty="0">
                <a:latin typeface="Calibri"/>
                <a:cs typeface="Calibri"/>
              </a:rPr>
              <a:t>y</a:t>
            </a:r>
            <a:r>
              <a:rPr lang="en-US" sz="2800" b="1" u="heavy" spc="-10" dirty="0">
                <a:latin typeface="Calibri"/>
                <a:cs typeface="Calibri"/>
              </a:rPr>
              <a:t> </a:t>
            </a:r>
            <a:r>
              <a:rPr lang="en-US" sz="2800" dirty="0"/>
              <a:t>corresponding molecular transitions.</a:t>
            </a:r>
            <a:endParaRPr lang="en-US" sz="7200" dirty="0">
              <a:cs typeface="Calibri"/>
            </a:endParaRPr>
          </a:p>
          <a:p>
            <a:pPr marL="241300" marR="5080" indent="-228600">
              <a:lnSpc>
                <a:spcPct val="126800"/>
              </a:lnSpc>
              <a:spcBef>
                <a:spcPts val="1070"/>
              </a:spcBef>
              <a:buFont typeface="Symbol"/>
              <a:buChar char=""/>
              <a:tabLst>
                <a:tab pos="241935" algn="l"/>
                <a:tab pos="1692910" algn="l"/>
                <a:tab pos="3291204" algn="l"/>
                <a:tab pos="5297170" algn="l"/>
                <a:tab pos="6413500" algn="l"/>
                <a:tab pos="7165975" algn="l"/>
                <a:tab pos="7675880" algn="l"/>
              </a:tabLst>
            </a:pPr>
            <a:r>
              <a:rPr sz="2800" spc="-20" dirty="0">
                <a:latin typeface="Calibri"/>
                <a:cs typeface="Calibri"/>
              </a:rPr>
              <a:t>Knowin</a:t>
            </a:r>
            <a:r>
              <a:rPr sz="2800" spc="-15" dirty="0">
                <a:latin typeface="Calibri"/>
                <a:cs typeface="Calibri"/>
              </a:rPr>
              <a:t>g</a:t>
            </a:r>
            <a:r>
              <a:rPr sz="2800" dirty="0">
                <a:latin typeface="Times New Roman"/>
                <a:cs typeface="Times New Roman"/>
              </a:rPr>
              <a:t>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probab</a:t>
            </a:r>
            <a:r>
              <a:rPr sz="2800" dirty="0">
                <a:latin typeface="Calibri"/>
                <a:cs typeface="Calibri"/>
              </a:rPr>
              <a:t>il</a:t>
            </a:r>
            <a:r>
              <a:rPr sz="2800" spc="5" dirty="0">
                <a:latin typeface="Calibri"/>
                <a:cs typeface="Calibri"/>
              </a:rPr>
              <a:t>i</a:t>
            </a:r>
            <a:r>
              <a:rPr sz="2800" spc="-15" dirty="0">
                <a:latin typeface="Calibri"/>
                <a:cs typeface="Calibri"/>
              </a:rPr>
              <a:t>ties</a:t>
            </a:r>
            <a:r>
              <a:rPr sz="2800" dirty="0">
                <a:latin typeface="Times New Roman"/>
                <a:cs typeface="Times New Roman"/>
              </a:rPr>
              <a:t>	</a:t>
            </a:r>
            <a:r>
              <a:rPr sz="2800" spc="-15" dirty="0">
                <a:latin typeface="Calibri"/>
                <a:cs typeface="Calibri"/>
              </a:rPr>
              <a:t>a</a:t>
            </a:r>
            <a:r>
              <a:rPr sz="2800" spc="-5" dirty="0">
                <a:latin typeface="Calibri"/>
                <a:cs typeface="Calibri"/>
              </a:rPr>
              <a:t>l</a:t>
            </a:r>
            <a:r>
              <a:rPr sz="2800" dirty="0">
                <a:latin typeface="Calibri"/>
                <a:cs typeface="Calibri"/>
              </a:rPr>
              <a:t>l</a:t>
            </a:r>
            <a:r>
              <a:rPr sz="2800" spc="-25" dirty="0">
                <a:latin typeface="Calibri"/>
                <a:cs typeface="Calibri"/>
              </a:rPr>
              <a:t>ow</a:t>
            </a:r>
            <a:r>
              <a:rPr sz="2800" spc="-15" dirty="0">
                <a:latin typeface="Calibri"/>
                <a:cs typeface="Calibri"/>
              </a:rPr>
              <a:t>s</a:t>
            </a:r>
            <a:r>
              <a:rPr sz="2800" dirty="0">
                <a:latin typeface="Times New Roman"/>
                <a:cs typeface="Times New Roman"/>
              </a:rPr>
              <a:t>	</a:t>
            </a:r>
            <a:r>
              <a:rPr sz="2800" spc="-20" dirty="0">
                <a:latin typeface="Calibri"/>
                <a:cs typeface="Calibri"/>
              </a:rPr>
              <a:t>on</a:t>
            </a:r>
            <a:r>
              <a:rPr sz="2800" spc="-15" dirty="0">
                <a:latin typeface="Calibri"/>
                <a:cs typeface="Calibri"/>
              </a:rPr>
              <a:t>e</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15" dirty="0">
                <a:latin typeface="Calibri"/>
                <a:cs typeface="Calibri"/>
              </a:rPr>
              <a:t>rev</a:t>
            </a:r>
            <a:r>
              <a:rPr sz="2800" spc="-25" dirty="0">
                <a:latin typeface="Calibri"/>
                <a:cs typeface="Calibri"/>
              </a:rPr>
              <a:t>e</a:t>
            </a:r>
            <a:r>
              <a:rPr sz="2800" spc="-15" dirty="0">
                <a:latin typeface="Calibri"/>
                <a:cs typeface="Calibri"/>
              </a:rPr>
              <a:t>rs</a:t>
            </a:r>
            <a:r>
              <a:rPr sz="2800" spc="25" dirty="0">
                <a:latin typeface="Calibri"/>
                <a:cs typeface="Calibri"/>
              </a:rPr>
              <a:t>e</a:t>
            </a:r>
            <a:r>
              <a:rPr sz="2800" spc="-5" dirty="0">
                <a:latin typeface="Calibri"/>
                <a:cs typeface="Calibri"/>
              </a:rPr>
              <a:t>-</a:t>
            </a:r>
            <a:r>
              <a:rPr sz="2800" spc="-15" dirty="0">
                <a:latin typeface="Calibri"/>
                <a:cs typeface="Calibri"/>
              </a:rPr>
              <a:t>eng</a:t>
            </a:r>
            <a:r>
              <a:rPr sz="2800" spc="-20" dirty="0">
                <a:latin typeface="Calibri"/>
                <a:cs typeface="Calibri"/>
              </a:rPr>
              <a:t>ineer</a:t>
            </a:r>
            <a:r>
              <a:rPr sz="2800" spc="-15" dirty="0">
                <a:latin typeface="Times New Roman"/>
                <a:cs typeface="Times New Roman"/>
              </a:rPr>
              <a:t> </a:t>
            </a:r>
            <a:r>
              <a:rPr sz="2800" spc="-20" dirty="0">
                <a:latin typeface="Calibri"/>
                <a:cs typeface="Calibri"/>
              </a:rPr>
              <a:t>phys</a:t>
            </a:r>
            <a:r>
              <a:rPr sz="2800" spc="-10" dirty="0">
                <a:latin typeface="Calibri"/>
                <a:cs typeface="Calibri"/>
              </a:rPr>
              <a:t>ica</a:t>
            </a:r>
            <a:r>
              <a:rPr sz="2800" dirty="0">
                <a:latin typeface="Calibri"/>
                <a:cs typeface="Calibri"/>
              </a:rPr>
              <a:t>l</a:t>
            </a:r>
            <a:r>
              <a:rPr sz="2800" spc="-65" dirty="0">
                <a:latin typeface="Times New Roman"/>
                <a:cs typeface="Times New Roman"/>
              </a:rPr>
              <a:t> </a:t>
            </a:r>
            <a:r>
              <a:rPr sz="2800" spc="-15" dirty="0">
                <a:latin typeface="Calibri"/>
                <a:cs typeface="Calibri"/>
              </a:rPr>
              <a:t>con</a:t>
            </a:r>
            <a:r>
              <a:rPr sz="2800" spc="-35" dirty="0">
                <a:latin typeface="Calibri"/>
                <a:cs typeface="Calibri"/>
              </a:rPr>
              <a:t>d</a:t>
            </a:r>
            <a:r>
              <a:rPr sz="2800" dirty="0">
                <a:latin typeface="Calibri"/>
                <a:cs typeface="Calibri"/>
              </a:rPr>
              <a:t>i</a:t>
            </a:r>
            <a:r>
              <a:rPr sz="2800" spc="-10" dirty="0">
                <a:latin typeface="Calibri"/>
                <a:cs typeface="Calibri"/>
              </a:rPr>
              <a:t>t</a:t>
            </a:r>
            <a:r>
              <a:rPr sz="2800" spc="-5" dirty="0">
                <a:latin typeface="Calibri"/>
                <a:cs typeface="Calibri"/>
              </a:rPr>
              <a:t>i</a:t>
            </a:r>
            <a:r>
              <a:rPr sz="2800" spc="-20" dirty="0">
                <a:latin typeface="Calibri"/>
                <a:cs typeface="Calibri"/>
              </a:rPr>
              <a:t>on</a:t>
            </a:r>
            <a:r>
              <a:rPr sz="2800" spc="-15" dirty="0">
                <a:latin typeface="Calibri"/>
                <a:cs typeface="Calibri"/>
              </a:rPr>
              <a:t>s</a:t>
            </a:r>
            <a:r>
              <a:rPr sz="2800" spc="-70" dirty="0">
                <a:latin typeface="Times New Roman"/>
                <a:cs typeface="Times New Roman"/>
              </a:rPr>
              <a:t> </a:t>
            </a:r>
            <a:r>
              <a:rPr sz="2800" dirty="0">
                <a:latin typeface="Calibri"/>
                <a:cs typeface="Calibri"/>
              </a:rPr>
              <a:t>f</a:t>
            </a:r>
            <a:r>
              <a:rPr sz="2800" spc="-20" dirty="0">
                <a:latin typeface="Calibri"/>
                <a:cs typeface="Calibri"/>
              </a:rPr>
              <a:t>rom</a:t>
            </a:r>
            <a:r>
              <a:rPr sz="2800" spc="-75" dirty="0">
                <a:latin typeface="Times New Roman"/>
                <a:cs typeface="Times New Roman"/>
              </a:rPr>
              <a:t> </a:t>
            </a:r>
            <a:r>
              <a:rPr sz="2800" spc="-20" dirty="0">
                <a:latin typeface="Calibri"/>
                <a:cs typeface="Calibri"/>
              </a:rPr>
              <a:t>mea</a:t>
            </a:r>
            <a:r>
              <a:rPr sz="2800" spc="-5" dirty="0">
                <a:latin typeface="Calibri"/>
                <a:cs typeface="Calibri"/>
              </a:rPr>
              <a:t>s</a:t>
            </a:r>
            <a:r>
              <a:rPr sz="2800" spc="-20" dirty="0">
                <a:latin typeface="Calibri"/>
                <a:cs typeface="Calibri"/>
              </a:rPr>
              <a:t>ure</a:t>
            </a:r>
            <a:r>
              <a:rPr sz="2800" spc="-15" dirty="0">
                <a:latin typeface="Calibri"/>
                <a:cs typeface="Calibri"/>
              </a:rPr>
              <a:t>d</a:t>
            </a:r>
            <a:r>
              <a:rPr sz="2800" spc="-40" dirty="0">
                <a:latin typeface="Times New Roman"/>
                <a:cs typeface="Times New Roman"/>
              </a:rPr>
              <a:t> </a:t>
            </a:r>
            <a:r>
              <a:rPr sz="2800" spc="-20" dirty="0">
                <a:latin typeface="Calibri"/>
                <a:cs typeface="Calibri"/>
              </a:rPr>
              <a:t>spec</a:t>
            </a:r>
            <a:r>
              <a:rPr sz="2800" dirty="0">
                <a:latin typeface="Calibri"/>
                <a:cs typeface="Calibri"/>
              </a:rPr>
              <a:t>t</a:t>
            </a:r>
            <a:r>
              <a:rPr sz="2800" spc="-10" dirty="0">
                <a:latin typeface="Calibri"/>
                <a:cs typeface="Calibri"/>
              </a:rPr>
              <a:t>ra.</a:t>
            </a:r>
            <a:endParaRPr sz="2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0585" y="409565"/>
            <a:ext cx="7808595" cy="6010275"/>
          </a:xfrm>
          <a:prstGeom prst="rect">
            <a:avLst/>
          </a:prstGeom>
        </p:spPr>
        <p:txBody>
          <a:bodyPr vert="horz" wrap="square" lIns="0" tIns="0" rIns="0" bIns="0" rtlCol="0">
            <a:spAutoFit/>
          </a:bodyPr>
          <a:lstStyle/>
          <a:p>
            <a:pPr marR="1062355" algn="ctr">
              <a:lnSpc>
                <a:spcPts val="670"/>
              </a:lnSpc>
            </a:pPr>
            <a:r>
              <a:rPr sz="1000" spc="-10" dirty="0">
                <a:latin typeface="Calibri"/>
                <a:cs typeface="Calibri"/>
              </a:rPr>
              <a:t>eff</a:t>
            </a:r>
            <a:endParaRPr sz="1000">
              <a:latin typeface="Calibri"/>
              <a:cs typeface="Calibri"/>
            </a:endParaRPr>
          </a:p>
          <a:p>
            <a:pPr marL="43815">
              <a:lnSpc>
                <a:spcPts val="1150"/>
              </a:lnSpc>
              <a:tabLst>
                <a:tab pos="3486785" algn="l"/>
              </a:tabLst>
            </a:pPr>
            <a:r>
              <a:rPr sz="1400" dirty="0">
                <a:latin typeface="Calibri"/>
                <a:cs typeface="Calibri"/>
              </a:rPr>
              <a:t>[</a:t>
            </a:r>
            <a:r>
              <a:rPr sz="1400" spc="5" dirty="0">
                <a:latin typeface="Calibri"/>
                <a:cs typeface="Calibri"/>
              </a:rPr>
              <a:t>I</a:t>
            </a: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15" dirty="0">
                <a:latin typeface="Calibri"/>
                <a:cs typeface="Calibri"/>
              </a:rPr>
              <a:t>E</a:t>
            </a:r>
            <a:r>
              <a:rPr sz="1400" dirty="0">
                <a:latin typeface="Calibri"/>
                <a:cs typeface="Calibri"/>
              </a:rPr>
              <a:t>Q</a:t>
            </a:r>
            <a:r>
              <a:rPr sz="1400" spc="-10" dirty="0">
                <a:latin typeface="Calibri"/>
                <a:cs typeface="Calibri"/>
              </a:rPr>
              <a:t>U</a:t>
            </a:r>
            <a:r>
              <a:rPr sz="1400" dirty="0">
                <a:latin typeface="Calibri"/>
                <a:cs typeface="Calibri"/>
              </a:rPr>
              <a:t>IR</a:t>
            </a:r>
            <a:r>
              <a:rPr sz="1400" spc="-5" dirty="0">
                <a:latin typeface="Calibri"/>
                <a:cs typeface="Calibri"/>
              </a:rPr>
              <a:t>ED</a:t>
            </a:r>
            <a:r>
              <a:rPr sz="1400" dirty="0">
                <a:latin typeface="Calibri"/>
                <a:cs typeface="Calibri"/>
              </a:rPr>
              <a:t>:</a:t>
            </a:r>
            <a:r>
              <a:rPr sz="1400" spc="-45" dirty="0">
                <a:latin typeface="Times New Roman"/>
                <a:cs typeface="Times New Roman"/>
              </a:rPr>
              <a:t> </a:t>
            </a:r>
            <a:r>
              <a:rPr sz="1400" spc="-10" dirty="0">
                <a:latin typeface="Calibri"/>
                <a:cs typeface="Calibri"/>
              </a:rPr>
              <a:t>S</a:t>
            </a:r>
            <a:r>
              <a:rPr sz="1400" dirty="0">
                <a:latin typeface="Calibri"/>
                <a:cs typeface="Calibri"/>
              </a:rPr>
              <a:t>t</a:t>
            </a:r>
            <a:r>
              <a:rPr sz="1400" spc="-5" dirty="0">
                <a:latin typeface="Calibri"/>
                <a:cs typeface="Calibri"/>
              </a:rPr>
              <a:t>e</a:t>
            </a:r>
            <a:r>
              <a:rPr sz="1400" dirty="0">
                <a:latin typeface="Calibri"/>
                <a:cs typeface="Calibri"/>
              </a:rPr>
              <a:t>r</a:t>
            </a:r>
            <a:r>
              <a:rPr sz="1400" spc="15" dirty="0">
                <a:latin typeface="Calibri"/>
                <a:cs typeface="Calibri"/>
              </a:rPr>
              <a:t>n</a:t>
            </a:r>
            <a:r>
              <a:rPr sz="1400" spc="-5" dirty="0">
                <a:latin typeface="Calibri"/>
                <a:cs typeface="Calibri"/>
              </a:rPr>
              <a:t>–Vo</a:t>
            </a:r>
            <a:r>
              <a:rPr sz="1400" dirty="0">
                <a:latin typeface="Calibri"/>
                <a:cs typeface="Calibri"/>
              </a:rPr>
              <a:t>l</a:t>
            </a:r>
            <a:r>
              <a:rPr sz="1400" spc="-10" dirty="0">
                <a:latin typeface="Calibri"/>
                <a:cs typeface="Calibri"/>
              </a:rPr>
              <a:t>l</a:t>
            </a:r>
            <a:r>
              <a:rPr sz="1400" dirty="0">
                <a:latin typeface="Calibri"/>
                <a:cs typeface="Calibri"/>
              </a:rPr>
              <a:t>m</a:t>
            </a:r>
            <a:r>
              <a:rPr sz="1400" spc="-15" dirty="0">
                <a:latin typeface="Calibri"/>
                <a:cs typeface="Calibri"/>
              </a:rPr>
              <a:t>e</a:t>
            </a:r>
            <a:r>
              <a:rPr sz="1400" dirty="0">
                <a:latin typeface="Calibri"/>
                <a:cs typeface="Calibri"/>
              </a:rPr>
              <a:t>r</a:t>
            </a:r>
            <a:r>
              <a:rPr sz="1400" spc="-35" dirty="0">
                <a:latin typeface="Times New Roman"/>
                <a:cs typeface="Times New Roman"/>
              </a:rPr>
              <a:t> </a:t>
            </a:r>
            <a:r>
              <a:rPr sz="1400" spc="-5" dirty="0">
                <a:latin typeface="Calibri"/>
                <a:cs typeface="Calibri"/>
              </a:rPr>
              <a:t>g</a:t>
            </a:r>
            <a:r>
              <a:rPr sz="1400" dirty="0">
                <a:latin typeface="Calibri"/>
                <a:cs typeface="Calibri"/>
              </a:rPr>
              <a:t>raph</a:t>
            </a:r>
            <a:r>
              <a:rPr sz="1400" spc="-50" dirty="0">
                <a:latin typeface="Times New Roman"/>
                <a:cs typeface="Times New Roman"/>
              </a:rPr>
              <a:t> </a:t>
            </a:r>
            <a:r>
              <a:rPr sz="1400" dirty="0">
                <a:latin typeface="Cambria Math"/>
                <a:cs typeface="Cambria Math"/>
              </a:rPr>
              <a:t>1</a:t>
            </a:r>
            <a:r>
              <a:rPr sz="1400" spc="-5" dirty="0">
                <a:latin typeface="Cambria Math"/>
                <a:cs typeface="Cambria Math"/>
              </a:rPr>
              <a:t>/</a:t>
            </a:r>
            <a:r>
              <a:rPr sz="1400" spc="5" dirty="0">
                <a:latin typeface="Cambria Math"/>
                <a:cs typeface="Cambria Math"/>
              </a:rPr>
              <a:t>𝜏</a:t>
            </a:r>
            <a:r>
              <a:rPr sz="1500" spc="-7" baseline="-16666" dirty="0">
                <a:latin typeface="Calibri"/>
                <a:cs typeface="Calibri"/>
              </a:rPr>
              <a:t>i</a:t>
            </a:r>
            <a:r>
              <a:rPr sz="1500" baseline="-16666" dirty="0">
                <a:latin typeface="Calibri"/>
                <a:cs typeface="Calibri"/>
              </a:rPr>
              <a:t>	</a:t>
            </a:r>
            <a:r>
              <a:rPr sz="1400" dirty="0">
                <a:latin typeface="Calibri"/>
                <a:cs typeface="Calibri"/>
              </a:rPr>
              <a:t>vs.</a:t>
            </a:r>
            <a:r>
              <a:rPr sz="1400" spc="-45" dirty="0">
                <a:latin typeface="Times New Roman"/>
                <a:cs typeface="Times New Roman"/>
              </a:rPr>
              <a:t> </a:t>
            </a:r>
            <a:r>
              <a:rPr sz="1400" spc="-120" dirty="0">
                <a:latin typeface="Cambria Math"/>
                <a:cs typeface="Cambria Math"/>
              </a:rPr>
              <a:t>𝑁</a:t>
            </a:r>
            <a:r>
              <a:rPr sz="1500" spc="-15" baseline="-16666" dirty="0">
                <a:latin typeface="Calibri"/>
                <a:cs typeface="Calibri"/>
              </a:rPr>
              <a:t>B</a:t>
            </a:r>
            <a:r>
              <a:rPr sz="1500" baseline="-16666" dirty="0">
                <a:latin typeface="Calibri"/>
                <a:cs typeface="Calibri"/>
              </a:rPr>
              <a:t> </a:t>
            </a:r>
            <a:r>
              <a:rPr sz="1500" spc="-127" baseline="-16666" dirty="0">
                <a:latin typeface="Calibri"/>
                <a:cs typeface="Calibri"/>
              </a:rPr>
              <a:t> </a:t>
            </a:r>
            <a:r>
              <a:rPr sz="1400" dirty="0">
                <a:latin typeface="Calibri"/>
                <a:cs typeface="Calibri"/>
              </a:rPr>
              <a:t>ex</a:t>
            </a:r>
            <a:r>
              <a:rPr sz="1400" spc="5" dirty="0">
                <a:latin typeface="Calibri"/>
                <a:cs typeface="Calibri"/>
              </a:rPr>
              <a:t>h</a:t>
            </a:r>
            <a:r>
              <a:rPr sz="1400" dirty="0">
                <a:latin typeface="Calibri"/>
                <a:cs typeface="Calibri"/>
              </a:rPr>
              <a:t>i</a:t>
            </a:r>
            <a:r>
              <a:rPr sz="1400" spc="-5" dirty="0">
                <a:latin typeface="Calibri"/>
                <a:cs typeface="Calibri"/>
              </a:rPr>
              <a:t>b</a:t>
            </a:r>
            <a:r>
              <a:rPr sz="1400" dirty="0">
                <a:latin typeface="Calibri"/>
                <a:cs typeface="Calibri"/>
              </a:rPr>
              <a:t>i</a:t>
            </a:r>
            <a:r>
              <a:rPr sz="1400" spc="-10" dirty="0">
                <a:latin typeface="Calibri"/>
                <a:cs typeface="Calibri"/>
              </a:rPr>
              <a:t>t</a:t>
            </a:r>
            <a:r>
              <a:rPr sz="1400" spc="-15" dirty="0">
                <a:latin typeface="Calibri"/>
                <a:cs typeface="Calibri"/>
              </a:rPr>
              <a:t>i</a:t>
            </a:r>
            <a:r>
              <a:rPr sz="1400" spc="5" dirty="0">
                <a:latin typeface="Calibri"/>
                <a:cs typeface="Calibri"/>
              </a:rPr>
              <a:t>n</a:t>
            </a:r>
            <a:r>
              <a:rPr sz="1400" dirty="0">
                <a:latin typeface="Calibri"/>
                <a:cs typeface="Calibri"/>
              </a:rPr>
              <a:t>g</a:t>
            </a:r>
            <a:r>
              <a:rPr sz="1400" spc="-40" dirty="0">
                <a:latin typeface="Times New Roman"/>
                <a:cs typeface="Times New Roman"/>
              </a:rPr>
              <a:t> </a:t>
            </a:r>
            <a:r>
              <a:rPr sz="1400" dirty="0">
                <a:latin typeface="Calibri"/>
                <a:cs typeface="Calibri"/>
              </a:rPr>
              <a:t>li</a:t>
            </a:r>
            <a:r>
              <a:rPr sz="1400" spc="5" dirty="0">
                <a:latin typeface="Calibri"/>
                <a:cs typeface="Calibri"/>
              </a:rPr>
              <a:t>n</a:t>
            </a:r>
            <a:r>
              <a:rPr sz="1400" dirty="0">
                <a:latin typeface="Calibri"/>
                <a:cs typeface="Calibri"/>
              </a:rPr>
              <a:t>e</a:t>
            </a:r>
            <a:r>
              <a:rPr sz="1400" spc="-20" dirty="0">
                <a:latin typeface="Calibri"/>
                <a:cs typeface="Calibri"/>
              </a:rPr>
              <a:t>a</a:t>
            </a:r>
            <a:r>
              <a:rPr sz="1400" dirty="0">
                <a:latin typeface="Calibri"/>
                <a:cs typeface="Calibri"/>
              </a:rPr>
              <a:t>r</a:t>
            </a:r>
            <a:r>
              <a:rPr sz="1400" spc="-35" dirty="0">
                <a:latin typeface="Times New Roman"/>
                <a:cs typeface="Times New Roman"/>
              </a:rPr>
              <a:t> </a:t>
            </a:r>
            <a:r>
              <a:rPr sz="1400" spc="-15" dirty="0">
                <a:latin typeface="Calibri"/>
                <a:cs typeface="Calibri"/>
              </a:rPr>
              <a:t>r</a:t>
            </a:r>
            <a:r>
              <a:rPr sz="1400" dirty="0">
                <a:latin typeface="Calibri"/>
                <a:cs typeface="Calibri"/>
              </a:rPr>
              <a:t>ela</a:t>
            </a:r>
            <a:r>
              <a:rPr sz="1400" spc="-10" dirty="0">
                <a:latin typeface="Calibri"/>
                <a:cs typeface="Calibri"/>
              </a:rPr>
              <a:t>t</a:t>
            </a:r>
            <a:r>
              <a:rPr sz="1400" dirty="0">
                <a:latin typeface="Calibri"/>
                <a:cs typeface="Calibri"/>
              </a:rPr>
              <a:t>i</a:t>
            </a:r>
            <a:r>
              <a:rPr sz="1400" spc="-10" dirty="0">
                <a:latin typeface="Calibri"/>
                <a:cs typeface="Calibri"/>
              </a:rPr>
              <a:t>o</a:t>
            </a:r>
            <a:r>
              <a:rPr sz="1400" spc="5" dirty="0">
                <a:latin typeface="Calibri"/>
                <a:cs typeface="Calibri"/>
              </a:rPr>
              <a:t>n</a:t>
            </a:r>
            <a:r>
              <a:rPr sz="1400" spc="-10" dirty="0">
                <a:latin typeface="Calibri"/>
                <a:cs typeface="Calibri"/>
              </a:rPr>
              <a:t>s</a:t>
            </a:r>
            <a:r>
              <a:rPr sz="1400" spc="5" dirty="0">
                <a:latin typeface="Calibri"/>
                <a:cs typeface="Calibri"/>
              </a:rPr>
              <a:t>h</a:t>
            </a:r>
            <a:r>
              <a:rPr sz="1400" spc="-15" dirty="0">
                <a:latin typeface="Calibri"/>
                <a:cs typeface="Calibri"/>
              </a:rPr>
              <a:t>i</a:t>
            </a:r>
            <a:r>
              <a:rPr sz="1400" spc="5" dirty="0">
                <a:latin typeface="Calibri"/>
                <a:cs typeface="Calibri"/>
              </a:rPr>
              <a:t>p</a:t>
            </a:r>
            <a:r>
              <a:rPr sz="1400" dirty="0">
                <a:latin typeface="Calibri"/>
                <a:cs typeface="Calibri"/>
              </a:rPr>
              <a:t>;</a:t>
            </a:r>
            <a:r>
              <a:rPr sz="1400" spc="-45" dirty="0">
                <a:latin typeface="Times New Roman"/>
                <a:cs typeface="Times New Roman"/>
              </a:rPr>
              <a:t> </a:t>
            </a:r>
            <a:r>
              <a:rPr sz="1400" dirty="0">
                <a:latin typeface="Calibri"/>
                <a:cs typeface="Calibri"/>
              </a:rPr>
              <a:t>i</a:t>
            </a:r>
            <a:r>
              <a:rPr sz="1400" spc="5" dirty="0">
                <a:latin typeface="Calibri"/>
                <a:cs typeface="Calibri"/>
              </a:rPr>
              <a:t>n</a:t>
            </a:r>
            <a:r>
              <a:rPr sz="1400" dirty="0">
                <a:latin typeface="Calibri"/>
                <a:cs typeface="Calibri"/>
              </a:rPr>
              <a:t>t</a:t>
            </a:r>
            <a:r>
              <a:rPr sz="1400" spc="-5" dirty="0">
                <a:latin typeface="Calibri"/>
                <a:cs typeface="Calibri"/>
              </a:rPr>
              <a:t>e</a:t>
            </a:r>
            <a:r>
              <a:rPr sz="1400" spc="-10" dirty="0">
                <a:latin typeface="Calibri"/>
                <a:cs typeface="Calibri"/>
              </a:rPr>
              <a:t>r</a:t>
            </a:r>
            <a:r>
              <a:rPr sz="1400" dirty="0">
                <a:latin typeface="Calibri"/>
                <a:cs typeface="Calibri"/>
              </a:rPr>
              <a:t>cept</a:t>
            </a:r>
            <a:r>
              <a:rPr sz="1400" spc="-55" dirty="0">
                <a:latin typeface="Times New Roman"/>
                <a:cs typeface="Times New Roman"/>
              </a:rPr>
              <a:t> </a:t>
            </a:r>
            <a:r>
              <a:rPr sz="1400" dirty="0">
                <a:latin typeface="Calibri"/>
                <a:cs typeface="Calibri"/>
              </a:rPr>
              <a:t>gives</a:t>
            </a:r>
            <a:r>
              <a:rPr sz="1400" spc="-25" dirty="0">
                <a:latin typeface="Times New Roman"/>
                <a:cs typeface="Times New Roman"/>
              </a:rPr>
              <a:t> </a:t>
            </a:r>
            <a:r>
              <a:rPr sz="1400" spc="-5" dirty="0">
                <a:latin typeface="Cambria Math"/>
                <a:cs typeface="Cambria Math"/>
              </a:rPr>
              <a:t>𝐴</a:t>
            </a:r>
            <a:r>
              <a:rPr sz="1500" spc="75" baseline="-16666" dirty="0">
                <a:latin typeface="Calibri"/>
                <a:cs typeface="Calibri"/>
              </a:rPr>
              <a:t>i</a:t>
            </a:r>
            <a:r>
              <a:rPr sz="1400" spc="5" dirty="0">
                <a:latin typeface="Calibri"/>
                <a:cs typeface="Calibri"/>
              </a:rPr>
              <a:t>.]</a:t>
            </a:r>
            <a:endParaRPr sz="1400">
              <a:latin typeface="Calibri"/>
              <a:cs typeface="Calibri"/>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28"/>
              </a:spcBef>
            </a:pPr>
            <a:endParaRPr sz="2300">
              <a:latin typeface="Times New Roman"/>
              <a:cs typeface="Times New Roman"/>
            </a:endParaRPr>
          </a:p>
          <a:p>
            <a:pPr marL="4381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a:t>
            </a:r>
            <a:endParaRPr sz="1600">
              <a:latin typeface="Calibri"/>
              <a:cs typeface="Calibri"/>
            </a:endParaRPr>
          </a:p>
        </p:txBody>
      </p:sp>
      <p:sp>
        <p:nvSpPr>
          <p:cNvPr id="3" name="object 3"/>
          <p:cNvSpPr/>
          <p:nvPr/>
        </p:nvSpPr>
        <p:spPr>
          <a:xfrm>
            <a:off x="870585" y="409565"/>
            <a:ext cx="7808579" cy="60102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8830" y="377799"/>
            <a:ext cx="7872095" cy="6073775"/>
          </a:xfrm>
          <a:custGeom>
            <a:avLst/>
            <a:gdLst/>
            <a:ahLst/>
            <a:cxnLst/>
            <a:rect l="l" t="t" r="r" b="b"/>
            <a:pathLst>
              <a:path w="7872095" h="6073775">
                <a:moveTo>
                  <a:pt x="0" y="6073779"/>
                </a:moveTo>
                <a:lnTo>
                  <a:pt x="7872099" y="6073779"/>
                </a:lnTo>
                <a:lnTo>
                  <a:pt x="7872099" y="0"/>
                </a:lnTo>
                <a:lnTo>
                  <a:pt x="0" y="0"/>
                </a:lnTo>
                <a:lnTo>
                  <a:pt x="0" y="6073779"/>
                </a:lnTo>
                <a:close/>
              </a:path>
            </a:pathLst>
          </a:custGeom>
          <a:ln w="63499">
            <a:solidFill>
              <a:srgbClr val="0000FF"/>
            </a:solidFill>
          </a:ln>
        </p:spPr>
        <p:txBody>
          <a:bodyPr wrap="square" lIns="0" tIns="0" rIns="0" bIns="0" rtlCol="0"/>
          <a:lstStyle/>
          <a:p>
            <a:endParaRPr/>
          </a:p>
        </p:txBody>
      </p:sp>
      <p:sp>
        <p:nvSpPr>
          <p:cNvPr id="5" name="object 5"/>
          <p:cNvSpPr txBox="1"/>
          <p:nvPr/>
        </p:nvSpPr>
        <p:spPr>
          <a:xfrm>
            <a:off x="8649174" y="6182740"/>
            <a:ext cx="78359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10820">
              <a:lnSpc>
                <a:spcPct val="100000"/>
              </a:lnSpc>
            </a:pPr>
            <a:r>
              <a:rPr spc="-15" dirty="0"/>
              <a:t>Sl</a:t>
            </a:r>
            <a:r>
              <a:rPr spc="-5" dirty="0"/>
              <a:t>i</a:t>
            </a:r>
            <a:r>
              <a:rPr spc="-20" dirty="0"/>
              <a:t>de</a:t>
            </a:r>
            <a:r>
              <a:rPr spc="-5" dirty="0"/>
              <a:t> </a:t>
            </a:r>
            <a:r>
              <a:rPr spc="-15" dirty="0"/>
              <a:t>7:</a:t>
            </a:r>
            <a:r>
              <a:rPr spc="-20" dirty="0"/>
              <a:t> </a:t>
            </a:r>
            <a:r>
              <a:rPr spc="-30" dirty="0"/>
              <a:t>Two</a:t>
            </a:r>
            <a:r>
              <a:rPr spc="-15" dirty="0"/>
              <a:t>-Le</a:t>
            </a:r>
            <a:r>
              <a:rPr spc="-20" dirty="0"/>
              <a:t>vel</a:t>
            </a:r>
            <a:r>
              <a:rPr dirty="0"/>
              <a:t> </a:t>
            </a:r>
            <a:r>
              <a:rPr spc="-20" dirty="0"/>
              <a:t>Atom</a:t>
            </a:r>
            <a:r>
              <a:rPr spc="-15" dirty="0"/>
              <a:t> in a Classical</a:t>
            </a:r>
            <a:r>
              <a:rPr spc="-30" dirty="0"/>
              <a:t> </a:t>
            </a:r>
            <a:r>
              <a:rPr spc="-15" dirty="0"/>
              <a:t>L</a:t>
            </a:r>
            <a:r>
              <a:rPr dirty="0"/>
              <a:t>i</a:t>
            </a:r>
            <a:r>
              <a:rPr spc="-35" dirty="0"/>
              <a:t>g</a:t>
            </a:r>
            <a:r>
              <a:rPr spc="-15" dirty="0"/>
              <a:t>ht Fi</a:t>
            </a:r>
            <a:r>
              <a:rPr spc="-10" dirty="0"/>
              <a:t>e</a:t>
            </a:r>
            <a:r>
              <a:rPr spc="-15" dirty="0"/>
              <a:t>ld</a:t>
            </a:r>
            <a:r>
              <a:rPr dirty="0"/>
              <a:t> </a:t>
            </a:r>
            <a:r>
              <a:rPr spc="-15" dirty="0">
                <a:latin typeface="Calibri"/>
                <a:cs typeface="Calibri"/>
              </a:rPr>
              <a:t>– </a:t>
            </a:r>
            <a:r>
              <a:rPr spc="-20" dirty="0"/>
              <a:t>Bas</a:t>
            </a:r>
            <a:r>
              <a:rPr spc="-5" dirty="0"/>
              <a:t>i</a:t>
            </a:r>
            <a:r>
              <a:rPr spc="-15" dirty="0"/>
              <a:t>c</a:t>
            </a:r>
          </a:p>
        </p:txBody>
      </p:sp>
      <p:sp>
        <p:nvSpPr>
          <p:cNvPr id="3" name="object 3"/>
          <p:cNvSpPr txBox="1">
            <a:spLocks noGrp="1"/>
          </p:cNvSpPr>
          <p:nvPr>
            <p:ph type="body" idx="1"/>
          </p:nvPr>
        </p:nvSpPr>
        <p:spPr>
          <a:xfrm>
            <a:off x="908687" y="1661409"/>
            <a:ext cx="10374624" cy="2635850"/>
          </a:xfrm>
          <a:prstGeom prst="rect">
            <a:avLst/>
          </a:prstGeom>
        </p:spPr>
        <p:txBody>
          <a:bodyPr vert="horz" wrap="square" lIns="0" tIns="0" rIns="0" bIns="0" rtlCol="0">
            <a:spAutoFit/>
          </a:bodyPr>
          <a:lstStyle/>
          <a:p>
            <a:pPr algn="ctr">
              <a:lnSpc>
                <a:spcPct val="100000"/>
              </a:lnSpc>
            </a:pPr>
            <a:r>
              <a:rPr spc="-20" dirty="0"/>
              <a:t>Idea</a:t>
            </a:r>
          </a:p>
          <a:p>
            <a:pPr marL="5715" marR="5080">
              <a:lnSpc>
                <a:spcPct val="127099"/>
              </a:lnSpc>
              <a:spcBef>
                <a:spcPts val="1130"/>
              </a:spcBef>
              <a:tabLst>
                <a:tab pos="648335" algn="l"/>
                <a:tab pos="1704975" algn="l"/>
                <a:tab pos="2335530" algn="l"/>
                <a:tab pos="3978275" algn="l"/>
                <a:tab pos="4445635" algn="l"/>
                <a:tab pos="4773295" algn="l"/>
                <a:tab pos="6093460" algn="l"/>
                <a:tab pos="7053580" algn="l"/>
                <a:tab pos="7973059" algn="l"/>
                <a:tab pos="8920480" algn="l"/>
              </a:tabLst>
            </a:pPr>
            <a:r>
              <a:rPr sz="2800" b="0" i="1" u="none" spc="-30" dirty="0">
                <a:solidFill>
                  <a:srgbClr val="000000"/>
                </a:solidFill>
                <a:latin typeface="Calibri"/>
                <a:cs typeface="Calibri"/>
              </a:rPr>
              <a:t>W</a:t>
            </a:r>
            <a:r>
              <a:rPr sz="2800" b="0" i="1" u="none" spc="-15" dirty="0">
                <a:solidFill>
                  <a:srgbClr val="000000"/>
                </a:solidFill>
                <a:latin typeface="Calibri"/>
                <a:cs typeface="Calibri"/>
              </a:rPr>
              <a:t>e</a:t>
            </a:r>
            <a:r>
              <a:rPr sz="2800" b="0" i="1" u="none" dirty="0">
                <a:solidFill>
                  <a:srgbClr val="000000"/>
                </a:solidFill>
                <a:latin typeface="Times New Roman"/>
                <a:cs typeface="Times New Roman"/>
              </a:rPr>
              <a:t>	</a:t>
            </a:r>
            <a:r>
              <a:rPr sz="2800" b="0" i="1" u="none" spc="-15" dirty="0">
                <a:solidFill>
                  <a:srgbClr val="000000"/>
                </a:solidFill>
                <a:latin typeface="Calibri"/>
                <a:cs typeface="Calibri"/>
              </a:rPr>
              <a:t>model</a:t>
            </a:r>
            <a:r>
              <a:rPr sz="2800" b="0" i="1" u="none" dirty="0">
                <a:solidFill>
                  <a:srgbClr val="000000"/>
                </a:solidFill>
                <a:latin typeface="Times New Roman"/>
                <a:cs typeface="Times New Roman"/>
              </a:rPr>
              <a:t>	</a:t>
            </a:r>
            <a:r>
              <a:rPr sz="2800" b="0" i="1" u="none" spc="-15" dirty="0">
                <a:solidFill>
                  <a:srgbClr val="000000"/>
                </a:solidFill>
                <a:latin typeface="Calibri"/>
                <a:cs typeface="Calibri"/>
              </a:rPr>
              <a:t>the</a:t>
            </a:r>
            <a:r>
              <a:rPr sz="2800" b="0" i="1" u="none" dirty="0">
                <a:solidFill>
                  <a:srgbClr val="000000"/>
                </a:solidFill>
                <a:latin typeface="Times New Roman"/>
                <a:cs typeface="Times New Roman"/>
              </a:rPr>
              <a:t>	</a:t>
            </a:r>
            <a:r>
              <a:rPr sz="2800" b="0" u="none" spc="-15" dirty="0">
                <a:solidFill>
                  <a:srgbClr val="000000"/>
                </a:solidFill>
                <a:latin typeface="Calibri"/>
                <a:cs typeface="Calibri"/>
              </a:rPr>
              <a:t>radiat</a:t>
            </a:r>
            <a:r>
              <a:rPr sz="2800" b="0" u="none" dirty="0">
                <a:solidFill>
                  <a:srgbClr val="000000"/>
                </a:solidFill>
                <a:latin typeface="Calibri"/>
                <a:cs typeface="Calibri"/>
              </a:rPr>
              <a:t>i</a:t>
            </a:r>
            <a:r>
              <a:rPr sz="2800" b="0" u="none" spc="-20" dirty="0">
                <a:solidFill>
                  <a:srgbClr val="000000"/>
                </a:solidFill>
                <a:latin typeface="Calibri"/>
                <a:cs typeface="Calibri"/>
              </a:rPr>
              <a:t>on</a:t>
            </a:r>
            <a:r>
              <a:rPr sz="2800" b="0" u="none" spc="-15" dirty="0">
                <a:solidFill>
                  <a:srgbClr val="000000"/>
                </a:solidFill>
                <a:latin typeface="Calibri"/>
                <a:cs typeface="Calibri"/>
              </a:rPr>
              <a:t>*</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dirty="0">
                <a:solidFill>
                  <a:srgbClr val="000000"/>
                </a:solidFill>
                <a:latin typeface="Times New Roman"/>
                <a:cs typeface="Times New Roman"/>
              </a:rPr>
              <a:t>	</a:t>
            </a:r>
            <a:r>
              <a:rPr sz="2800" b="0" u="none" spc="-15" dirty="0">
                <a:solidFill>
                  <a:srgbClr val="000000"/>
                </a:solidFill>
                <a:latin typeface="Calibri"/>
                <a:cs typeface="Calibri"/>
              </a:rPr>
              <a:t>c</a:t>
            </a:r>
            <a:r>
              <a:rPr sz="2800" b="0" u="none" spc="-5" dirty="0">
                <a:solidFill>
                  <a:srgbClr val="000000"/>
                </a:solidFill>
                <a:latin typeface="Calibri"/>
                <a:cs typeface="Calibri"/>
              </a:rPr>
              <a:t>l</a:t>
            </a:r>
            <a:r>
              <a:rPr sz="2800" b="0" u="none" spc="-15" dirty="0">
                <a:solidFill>
                  <a:srgbClr val="000000"/>
                </a:solidFill>
                <a:latin typeface="Calibri"/>
                <a:cs typeface="Calibri"/>
              </a:rPr>
              <a:t>assical</a:t>
            </a:r>
            <a:r>
              <a:rPr sz="2800" b="0" u="none" dirty="0">
                <a:solidFill>
                  <a:srgbClr val="000000"/>
                </a:solidFill>
                <a:latin typeface="Times New Roman"/>
                <a:cs typeface="Times New Roman"/>
              </a:rPr>
              <a:t>	</a:t>
            </a:r>
            <a:r>
              <a:rPr sz="2800" b="0" u="none" spc="-20" dirty="0">
                <a:solidFill>
                  <a:srgbClr val="000000"/>
                </a:solidFill>
                <a:latin typeface="Calibri"/>
                <a:cs typeface="Calibri"/>
              </a:rPr>
              <a:t>p</a:t>
            </a:r>
            <a:r>
              <a:rPr sz="2800" b="0" u="none" spc="-15" dirty="0">
                <a:solidFill>
                  <a:srgbClr val="000000"/>
                </a:solidFill>
                <a:latin typeface="Calibri"/>
                <a:cs typeface="Calibri"/>
              </a:rPr>
              <a:t>lane</a:t>
            </a:r>
            <a:r>
              <a:rPr sz="2800" b="0" u="none" dirty="0">
                <a:solidFill>
                  <a:srgbClr val="000000"/>
                </a:solidFill>
                <a:latin typeface="Times New Roman"/>
                <a:cs typeface="Times New Roman"/>
              </a:rPr>
              <a:t>	</a:t>
            </a:r>
            <a:r>
              <a:rPr sz="2800" b="0" u="none" spc="-20" dirty="0">
                <a:solidFill>
                  <a:srgbClr val="000000"/>
                </a:solidFill>
                <a:latin typeface="Calibri"/>
                <a:cs typeface="Calibri"/>
              </a:rPr>
              <a:t>w</a:t>
            </a:r>
            <a:r>
              <a:rPr sz="2800" b="0" u="none" spc="-10" dirty="0">
                <a:solidFill>
                  <a:srgbClr val="000000"/>
                </a:solidFill>
                <a:latin typeface="Calibri"/>
                <a:cs typeface="Calibri"/>
              </a:rPr>
              <a:t>a</a:t>
            </a:r>
            <a:r>
              <a:rPr sz="2800" b="0" u="none" spc="-15" dirty="0">
                <a:solidFill>
                  <a:srgbClr val="000000"/>
                </a:solidFill>
                <a:latin typeface="Calibri"/>
                <a:cs typeface="Calibri"/>
              </a:rPr>
              <a:t>ve</a:t>
            </a:r>
            <a:r>
              <a:rPr sz="2800" b="0" u="none" dirty="0">
                <a:solidFill>
                  <a:srgbClr val="000000"/>
                </a:solidFill>
                <a:latin typeface="Times New Roman"/>
                <a:cs typeface="Times New Roman"/>
              </a:rPr>
              <a:t>	</a:t>
            </a:r>
            <a:r>
              <a:rPr sz="2800" b="0" u="none" spc="-20" dirty="0">
                <a:solidFill>
                  <a:srgbClr val="000000"/>
                </a:solidFill>
                <a:latin typeface="Calibri"/>
                <a:cs typeface="Calibri"/>
              </a:rPr>
              <a:t>(va</a:t>
            </a:r>
            <a:r>
              <a:rPr sz="2800" b="0" u="none" dirty="0">
                <a:solidFill>
                  <a:srgbClr val="000000"/>
                </a:solidFill>
                <a:latin typeface="Calibri"/>
                <a:cs typeface="Calibri"/>
              </a:rPr>
              <a:t>li</a:t>
            </a:r>
            <a:r>
              <a:rPr sz="2800" b="0" u="none" spc="-15" dirty="0">
                <a:solidFill>
                  <a:srgbClr val="000000"/>
                </a:solidFill>
                <a:latin typeface="Calibri"/>
                <a:cs typeface="Calibri"/>
              </a:rPr>
              <a:t>d</a:t>
            </a:r>
            <a:r>
              <a:rPr sz="2800" b="0" u="none" dirty="0">
                <a:solidFill>
                  <a:srgbClr val="000000"/>
                </a:solidFill>
                <a:latin typeface="Times New Roman"/>
                <a:cs typeface="Times New Roman"/>
              </a:rPr>
              <a:t>	</a:t>
            </a:r>
            <a:r>
              <a:rPr sz="2800" b="0" u="none" spc="-20" dirty="0">
                <a:solidFill>
                  <a:srgbClr val="000000"/>
                </a:solidFill>
                <a:latin typeface="Calibri"/>
                <a:cs typeface="Calibri"/>
              </a:rPr>
              <a:t>w</a:t>
            </a:r>
            <a:r>
              <a:rPr sz="2800" b="0" u="none" spc="-30" dirty="0">
                <a:solidFill>
                  <a:srgbClr val="000000"/>
                </a:solidFill>
                <a:latin typeface="Calibri"/>
                <a:cs typeface="Calibri"/>
              </a:rPr>
              <a:t>h</a:t>
            </a:r>
            <a:r>
              <a:rPr sz="2800" b="0" u="none" spc="-15" dirty="0">
                <a:solidFill>
                  <a:srgbClr val="000000"/>
                </a:solidFill>
                <a:latin typeface="Calibri"/>
                <a:cs typeface="Calibri"/>
              </a:rPr>
              <a:t>enever</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phot</a:t>
            </a:r>
            <a:r>
              <a:rPr sz="2800" b="0" u="none" spc="-10" dirty="0">
                <a:solidFill>
                  <a:srgbClr val="000000"/>
                </a:solidFill>
                <a:latin typeface="Calibri"/>
                <a:cs typeface="Calibri"/>
              </a:rPr>
              <a:t>o</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5" dirty="0">
                <a:solidFill>
                  <a:srgbClr val="000000"/>
                </a:solidFill>
                <a:latin typeface="Calibri"/>
                <a:cs typeface="Calibri"/>
              </a:rPr>
              <a:t>t</a:t>
            </a:r>
            <a:r>
              <a:rPr sz="2800" b="0" u="none" spc="-15" dirty="0">
                <a:solidFill>
                  <a:srgbClr val="000000"/>
                </a:solidFill>
                <a:latin typeface="Calibri"/>
                <a:cs typeface="Calibri"/>
              </a:rPr>
              <a:t>at</a:t>
            </a:r>
            <a:r>
              <a:rPr sz="2800" b="0" u="none" spc="-5" dirty="0">
                <a:solidFill>
                  <a:srgbClr val="000000"/>
                </a:solidFill>
                <a:latin typeface="Calibri"/>
                <a:cs typeface="Calibri"/>
              </a:rPr>
              <a:t>i</a:t>
            </a:r>
            <a:r>
              <a:rPr sz="2800" b="0" u="none" spc="-20" dirty="0">
                <a:solidFill>
                  <a:srgbClr val="000000"/>
                </a:solidFill>
                <a:latin typeface="Calibri"/>
                <a:cs typeface="Calibri"/>
              </a:rPr>
              <a:t>st</a:t>
            </a:r>
            <a:r>
              <a:rPr sz="2800" b="0" u="none" spc="-10" dirty="0">
                <a:solidFill>
                  <a:srgbClr val="000000"/>
                </a:solidFill>
                <a:latin typeface="Calibri"/>
                <a:cs typeface="Calibri"/>
              </a:rPr>
              <a:t>ics</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are</a:t>
            </a:r>
            <a:r>
              <a:rPr sz="2800" b="0" u="none" spc="-80" dirty="0">
                <a:solidFill>
                  <a:srgbClr val="000000"/>
                </a:solidFill>
                <a:latin typeface="Times New Roman"/>
                <a:cs typeface="Times New Roman"/>
              </a:rPr>
              <a:t> </a:t>
            </a:r>
            <a:r>
              <a:rPr sz="2800" b="0" u="none" spc="-20" dirty="0">
                <a:solidFill>
                  <a:srgbClr val="000000"/>
                </a:solidFill>
                <a:latin typeface="Calibri"/>
                <a:cs typeface="Calibri"/>
              </a:rPr>
              <a:t>no</a:t>
            </a:r>
            <a:r>
              <a:rPr sz="2800" b="0" u="none" spc="-10" dirty="0">
                <a:solidFill>
                  <a:srgbClr val="000000"/>
                </a:solidFill>
                <a:latin typeface="Calibri"/>
                <a:cs typeface="Calibri"/>
              </a:rPr>
              <a:t>t</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ess</a:t>
            </a:r>
            <a:r>
              <a:rPr sz="2800" b="0" u="none" spc="-10" dirty="0">
                <a:solidFill>
                  <a:srgbClr val="000000"/>
                </a:solidFill>
                <a:latin typeface="Calibri"/>
                <a:cs typeface="Calibri"/>
              </a:rPr>
              <a:t>e</a:t>
            </a:r>
            <a:r>
              <a:rPr sz="2800" b="0" u="none" spc="-20" dirty="0">
                <a:solidFill>
                  <a:srgbClr val="000000"/>
                </a:solidFill>
                <a:latin typeface="Calibri"/>
                <a:cs typeface="Calibri"/>
              </a:rPr>
              <a:t>nt</a:t>
            </a:r>
            <a:r>
              <a:rPr sz="2800" b="0" u="none" dirty="0">
                <a:solidFill>
                  <a:srgbClr val="000000"/>
                </a:solidFill>
                <a:latin typeface="Calibri"/>
                <a:cs typeface="Calibri"/>
              </a:rPr>
              <a:t>i</a:t>
            </a:r>
            <a:r>
              <a:rPr sz="2800" b="0" u="none" spc="-15" dirty="0">
                <a:solidFill>
                  <a:srgbClr val="000000"/>
                </a:solidFill>
                <a:latin typeface="Calibri"/>
                <a:cs typeface="Calibri"/>
              </a:rPr>
              <a:t>a</a:t>
            </a:r>
            <a:r>
              <a:rPr sz="2800" b="0" u="none" spc="-5" dirty="0">
                <a:solidFill>
                  <a:srgbClr val="000000"/>
                </a:solidFill>
                <a:latin typeface="Calibri"/>
                <a:cs typeface="Calibri"/>
              </a:rPr>
              <a:t>l</a:t>
            </a:r>
            <a:r>
              <a:rPr sz="2800" b="0" u="none" spc="-15" dirty="0">
                <a:solidFill>
                  <a:srgbClr val="000000"/>
                </a:solidFill>
                <a:latin typeface="Calibri"/>
                <a:cs typeface="Calibri"/>
              </a:rPr>
              <a:t>):</a:t>
            </a:r>
            <a:endParaRPr sz="2800" dirty="0">
              <a:latin typeface="Calibri"/>
              <a:cs typeface="Calibri"/>
            </a:endParaRPr>
          </a:p>
          <a:p>
            <a:pPr algn="ctr">
              <a:lnSpc>
                <a:spcPct val="100000"/>
              </a:lnSpc>
              <a:spcBef>
                <a:spcPts val="1815"/>
              </a:spcBef>
            </a:pPr>
            <a:r>
              <a:rPr sz="2800" b="0" u="none" spc="-30" dirty="0">
                <a:solidFill>
                  <a:srgbClr val="000000"/>
                </a:solidFill>
                <a:latin typeface="Cambria Math"/>
                <a:cs typeface="Cambria Math"/>
              </a:rPr>
              <a:t>𝐄</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232"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185" dirty="0">
                <a:solidFill>
                  <a:srgbClr val="000000"/>
                </a:solidFill>
                <a:latin typeface="Cambria Math"/>
                <a:cs typeface="Cambria Math"/>
              </a:rPr>
              <a:t>𝐸</a:t>
            </a:r>
            <a:r>
              <a:rPr sz="3000" b="0" u="none" spc="232" baseline="-16666" dirty="0">
                <a:solidFill>
                  <a:srgbClr val="000000"/>
                </a:solidFill>
                <a:latin typeface="Cambria Math"/>
                <a:cs typeface="Cambria Math"/>
              </a:rPr>
              <a:t>0</a:t>
            </a:r>
            <a:r>
              <a:rPr sz="2800" b="0" u="none" spc="-15" dirty="0">
                <a:solidFill>
                  <a:srgbClr val="000000"/>
                </a:solidFill>
                <a:latin typeface="Cambria Math"/>
                <a:cs typeface="Cambria Math"/>
              </a:rPr>
              <a:t>co</a:t>
            </a:r>
            <a:r>
              <a:rPr sz="2800" b="0" u="none" spc="-20" dirty="0">
                <a:solidFill>
                  <a:srgbClr val="000000"/>
                </a:solidFill>
                <a:latin typeface="Cambria Math"/>
                <a:cs typeface="Cambria Math"/>
              </a:rPr>
              <a:t>s</a:t>
            </a:r>
            <a:r>
              <a:rPr sz="4200" b="0" u="none" spc="-15" baseline="2976" dirty="0">
                <a:solidFill>
                  <a:srgbClr val="000000"/>
                </a:solidFill>
                <a:latin typeface="Cambria Math"/>
                <a:cs typeface="Cambria Math"/>
              </a:rPr>
              <a:t>(</a:t>
            </a:r>
            <a:r>
              <a:rPr sz="2800" b="0" u="none" spc="-35" dirty="0">
                <a:solidFill>
                  <a:srgbClr val="000000"/>
                </a:solidFill>
                <a:latin typeface="Cambria Math"/>
                <a:cs typeface="Cambria Math"/>
              </a:rPr>
              <a:t>𝜔</a:t>
            </a:r>
            <a:r>
              <a:rPr sz="2800" b="0" u="none" spc="-30" dirty="0">
                <a:solidFill>
                  <a:srgbClr val="000000"/>
                </a:solidFill>
                <a:latin typeface="Cambria Math"/>
                <a:cs typeface="Cambria Math"/>
              </a:rPr>
              <a:t>𝑡</a:t>
            </a:r>
            <a:r>
              <a:rPr sz="2800" b="0" u="none" spc="65"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𝑘</a:t>
            </a:r>
            <a:r>
              <a:rPr sz="2800" b="0" u="none" spc="20" dirty="0">
                <a:solidFill>
                  <a:srgbClr val="000000"/>
                </a:solidFill>
                <a:latin typeface="Cambria Math"/>
                <a:cs typeface="Cambria Math"/>
              </a:rPr>
              <a:t>𝑧</a:t>
            </a:r>
            <a:r>
              <a:rPr sz="4200" b="0" u="none" spc="-22" baseline="2976" dirty="0">
                <a:solidFill>
                  <a:srgbClr val="000000"/>
                </a:solidFill>
                <a:latin typeface="Cambria Math"/>
                <a:cs typeface="Cambria Math"/>
              </a:rPr>
              <a:t>)</a:t>
            </a:r>
            <a:endParaRPr sz="2800" dirty="0">
              <a:latin typeface="Cambria Math"/>
              <a:cs typeface="Cambria Math"/>
            </a:endParaRPr>
          </a:p>
        </p:txBody>
      </p:sp>
      <p:sp>
        <p:nvSpPr>
          <p:cNvPr id="4" name="object 4"/>
          <p:cNvSpPr txBox="1"/>
          <p:nvPr/>
        </p:nvSpPr>
        <p:spPr>
          <a:xfrm>
            <a:off x="901708" y="4242059"/>
            <a:ext cx="9842492" cy="1087285"/>
          </a:xfrm>
          <a:prstGeom prst="rect">
            <a:avLst/>
          </a:prstGeom>
        </p:spPr>
        <p:txBody>
          <a:bodyPr vert="horz" wrap="square" lIns="0" tIns="0" rIns="0" bIns="0" rtlCol="0">
            <a:spAutoFit/>
          </a:bodyPr>
          <a:lstStyle/>
          <a:p>
            <a:pPr marL="12700" marR="5080">
              <a:lnSpc>
                <a:spcPct val="132200"/>
              </a:lnSpc>
              <a:tabLst>
                <a:tab pos="777875" algn="l"/>
                <a:tab pos="1953895" algn="l"/>
                <a:tab pos="3354704" algn="l"/>
                <a:tab pos="4213860" algn="l"/>
                <a:tab pos="5770880" algn="l"/>
                <a:tab pos="7649209" algn="l"/>
              </a:tabLst>
            </a:pPr>
            <a:r>
              <a:rPr sz="2800" i="1" spc="-20" dirty="0">
                <a:latin typeface="Calibri"/>
                <a:cs typeface="Calibri"/>
              </a:rPr>
              <a:t>T</a:t>
            </a:r>
            <a:r>
              <a:rPr sz="2800" i="1" spc="-10" dirty="0">
                <a:latin typeface="Calibri"/>
                <a:cs typeface="Calibri"/>
              </a:rPr>
              <a:t>h</a:t>
            </a:r>
            <a:r>
              <a:rPr sz="2800" i="1" spc="-15" dirty="0">
                <a:latin typeface="Calibri"/>
                <a:cs typeface="Calibri"/>
              </a:rPr>
              <a:t>e</a:t>
            </a:r>
            <a:r>
              <a:rPr sz="2800" i="1" dirty="0">
                <a:latin typeface="Times New Roman"/>
                <a:cs typeface="Times New Roman"/>
              </a:rPr>
              <a:t>	</a:t>
            </a:r>
            <a:r>
              <a:rPr sz="2800" spc="-15" dirty="0">
                <a:latin typeface="Calibri"/>
                <a:cs typeface="Calibri"/>
              </a:rPr>
              <a:t>atom*</a:t>
            </a:r>
            <a:r>
              <a:rPr sz="2800" dirty="0">
                <a:latin typeface="Times New Roman"/>
                <a:cs typeface="Times New Roman"/>
              </a:rPr>
              <a:t>	</a:t>
            </a:r>
            <a:r>
              <a:rPr sz="2800" spc="-15" dirty="0">
                <a:latin typeface="Calibri"/>
                <a:cs typeface="Calibri"/>
              </a:rPr>
              <a:t>remai</a:t>
            </a:r>
            <a:r>
              <a:rPr sz="2800" spc="-10" dirty="0">
                <a:latin typeface="Calibri"/>
                <a:cs typeface="Calibri"/>
              </a:rPr>
              <a:t>n</a:t>
            </a:r>
            <a:r>
              <a:rPr sz="2800" spc="-15" dirty="0">
                <a:latin typeface="Calibri"/>
                <a:cs typeface="Calibri"/>
              </a:rPr>
              <a:t>s</a:t>
            </a:r>
            <a:r>
              <a:rPr sz="2800" dirty="0">
                <a:latin typeface="Times New Roman"/>
                <a:cs typeface="Times New Roman"/>
              </a:rPr>
              <a:t>	</a:t>
            </a:r>
            <a:r>
              <a:rPr sz="2800" spc="-20" dirty="0">
                <a:latin typeface="Calibri"/>
                <a:cs typeface="Calibri"/>
              </a:rPr>
              <a:t>fu</a:t>
            </a:r>
            <a:r>
              <a:rPr sz="2800" spc="-10" dirty="0">
                <a:latin typeface="Calibri"/>
                <a:cs typeface="Calibri"/>
              </a:rPr>
              <a:t>l</a:t>
            </a:r>
            <a:r>
              <a:rPr sz="2800" dirty="0">
                <a:latin typeface="Calibri"/>
                <a:cs typeface="Calibri"/>
              </a:rPr>
              <a:t>l</a:t>
            </a:r>
            <a:r>
              <a:rPr sz="2800" spc="-15" dirty="0">
                <a:latin typeface="Calibri"/>
                <a:cs typeface="Calibri"/>
              </a:rPr>
              <a:t>y</a:t>
            </a:r>
            <a:r>
              <a:rPr sz="2800" dirty="0">
                <a:latin typeface="Times New Roman"/>
                <a:cs typeface="Times New Roman"/>
              </a:rPr>
              <a:t>	</a:t>
            </a:r>
            <a:r>
              <a:rPr sz="2800" spc="-35" dirty="0">
                <a:latin typeface="Calibri"/>
                <a:cs typeface="Calibri"/>
              </a:rPr>
              <a:t>q</a:t>
            </a:r>
            <a:r>
              <a:rPr sz="2800" spc="-20" dirty="0">
                <a:latin typeface="Calibri"/>
                <a:cs typeface="Calibri"/>
              </a:rPr>
              <a:t>uantu</a:t>
            </a:r>
            <a:r>
              <a:rPr sz="2800" spc="-25" dirty="0">
                <a:latin typeface="Calibri"/>
                <a:cs typeface="Calibri"/>
              </a:rPr>
              <a:t>m</a:t>
            </a:r>
            <a:r>
              <a:rPr sz="2800" dirty="0">
                <a:latin typeface="Times New Roman"/>
                <a:cs typeface="Times New Roman"/>
              </a:rPr>
              <a:t>	</a:t>
            </a:r>
            <a:r>
              <a:rPr sz="2800" spc="-20" dirty="0">
                <a:latin typeface="Calibri"/>
                <a:cs typeface="Calibri"/>
              </a:rPr>
              <a:t>mechan</a:t>
            </a:r>
            <a:r>
              <a:rPr sz="2800" spc="-15" dirty="0">
                <a:latin typeface="Calibri"/>
                <a:cs typeface="Calibri"/>
              </a:rPr>
              <a:t>i</a:t>
            </a:r>
            <a:r>
              <a:rPr sz="2800" spc="-10" dirty="0">
                <a:latin typeface="Calibri"/>
                <a:cs typeface="Calibri"/>
              </a:rPr>
              <a:t>cal</a:t>
            </a:r>
            <a:r>
              <a:rPr sz="2800" dirty="0">
                <a:latin typeface="Times New Roman"/>
                <a:cs typeface="Times New Roman"/>
              </a:rPr>
              <a:t>	</a:t>
            </a:r>
            <a:r>
              <a:rPr sz="2800" spc="-15" dirty="0">
                <a:latin typeface="Calibri"/>
                <a:cs typeface="Calibri"/>
              </a:rPr>
              <a:t>with</a:t>
            </a:r>
            <a:r>
              <a:rPr sz="2800" spc="-10" dirty="0">
                <a:latin typeface="Times New Roman"/>
                <a:cs typeface="Times New Roman"/>
              </a:rPr>
              <a:t> </a:t>
            </a:r>
            <a:r>
              <a:rPr sz="2800" spc="-25" dirty="0">
                <a:latin typeface="Calibri"/>
                <a:cs typeface="Calibri"/>
              </a:rPr>
              <a:t>Ham</a:t>
            </a:r>
            <a:r>
              <a:rPr sz="2800" spc="-10" dirty="0">
                <a:latin typeface="Calibri"/>
                <a:cs typeface="Calibri"/>
              </a:rPr>
              <a:t>i</a:t>
            </a:r>
            <a:r>
              <a:rPr sz="2800" spc="5" dirty="0">
                <a:latin typeface="Calibri"/>
                <a:cs typeface="Calibri"/>
              </a:rPr>
              <a:t>l</a:t>
            </a:r>
            <a:r>
              <a:rPr sz="2800" spc="-15" dirty="0">
                <a:latin typeface="Calibri"/>
                <a:cs typeface="Calibri"/>
              </a:rPr>
              <a:t>tonian</a:t>
            </a:r>
            <a:r>
              <a:rPr lang="en-US" sz="2800" spc="-60" dirty="0">
                <a:latin typeface="Times New Roman"/>
                <a:cs typeface="Times New Roman"/>
              </a:rPr>
              <a:t> </a:t>
            </a:r>
            <a:r>
              <a:rPr lang="en-US" sz="2800" spc="160" dirty="0">
                <a:latin typeface="Cambria Math"/>
                <a:cs typeface="Cambria Math"/>
              </a:rPr>
              <a:t>H</a:t>
            </a:r>
            <a:r>
              <a:rPr lang="en-US" sz="2800" spc="160" baseline="-25000" dirty="0">
                <a:latin typeface="Cambria Math"/>
                <a:cs typeface="Cambria Math"/>
              </a:rPr>
              <a:t>0.</a:t>
            </a:r>
            <a:endParaRPr sz="2800" dirty="0">
              <a:latin typeface="Calibri"/>
              <a:cs typeface="Calibri"/>
            </a:endParaRPr>
          </a:p>
        </p:txBody>
      </p:sp>
      <p:sp>
        <p:nvSpPr>
          <p:cNvPr id="5" name="object 5"/>
          <p:cNvSpPr txBox="1"/>
          <p:nvPr/>
        </p:nvSpPr>
        <p:spPr>
          <a:xfrm>
            <a:off x="9336405" y="4343400"/>
            <a:ext cx="186499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un</a:t>
            </a:r>
            <a:r>
              <a:rPr sz="2800" spc="-30" dirty="0">
                <a:latin typeface="Calibri"/>
                <a:cs typeface="Calibri"/>
              </a:rPr>
              <a:t>p</a:t>
            </a:r>
            <a:r>
              <a:rPr sz="2800" spc="-10" dirty="0">
                <a:latin typeface="Calibri"/>
                <a:cs typeface="Calibri"/>
              </a:rPr>
              <a:t>e</a:t>
            </a:r>
            <a:r>
              <a:rPr sz="2800" spc="-15" dirty="0">
                <a:latin typeface="Calibri"/>
                <a:cs typeface="Calibri"/>
              </a:rPr>
              <a:t>rturbed</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219200" y="31496"/>
            <a:ext cx="10744200" cy="4985980"/>
          </a:xfrm>
          <a:prstGeom prst="rect">
            <a:avLst/>
          </a:prstGeom>
        </p:spPr>
        <p:txBody>
          <a:bodyPr vert="horz" wrap="square" lIns="0" tIns="0" rIns="0" bIns="0" rtlCol="0">
            <a:spAutoFit/>
          </a:bodyPr>
          <a:lstStyle/>
          <a:p>
            <a:pPr marL="241300" indent="-228600">
              <a:buFont typeface="Symbol"/>
              <a:buChar char=""/>
              <a:tabLst>
                <a:tab pos="241935" algn="l"/>
              </a:tabLst>
            </a:pPr>
            <a:r>
              <a:rPr lang="en-US" sz="2800" spc="-15" dirty="0">
                <a:solidFill>
                  <a:srgbClr val="FF0000"/>
                </a:solidFill>
                <a:cs typeface="Calibri"/>
              </a:rPr>
              <a:t>We restri</a:t>
            </a:r>
            <a:r>
              <a:rPr lang="en-US" sz="2800" spc="-10" dirty="0">
                <a:solidFill>
                  <a:srgbClr val="FF0000"/>
                </a:solidFill>
                <a:cs typeface="Calibri"/>
              </a:rPr>
              <a:t>ct</a:t>
            </a:r>
            <a:r>
              <a:rPr lang="en-US" sz="2800" spc="-70" dirty="0">
                <a:solidFill>
                  <a:srgbClr val="FF0000"/>
                </a:solidFill>
                <a:latin typeface="Times New Roman"/>
                <a:cs typeface="Times New Roman"/>
              </a:rPr>
              <a:t> our </a:t>
            </a:r>
            <a:r>
              <a:rPr lang="en-US" sz="2800" spc="-15" dirty="0">
                <a:solidFill>
                  <a:srgbClr val="FF0000"/>
                </a:solidFill>
                <a:cs typeface="Calibri"/>
              </a:rPr>
              <a:t>attention</a:t>
            </a:r>
            <a:r>
              <a:rPr lang="en-US" sz="2800" spc="-70" dirty="0">
                <a:solidFill>
                  <a:srgbClr val="FF0000"/>
                </a:solidFill>
                <a:latin typeface="Times New Roman"/>
                <a:cs typeface="Times New Roman"/>
              </a:rPr>
              <a:t> </a:t>
            </a:r>
            <a:r>
              <a:rPr lang="en-US" sz="2800" spc="-15" dirty="0">
                <a:solidFill>
                  <a:srgbClr val="FF0000"/>
                </a:solidFill>
                <a:cs typeface="Calibri"/>
              </a:rPr>
              <a:t>to</a:t>
            </a:r>
            <a:r>
              <a:rPr lang="en-US" sz="2800" spc="-60" dirty="0">
                <a:solidFill>
                  <a:srgbClr val="FF0000"/>
                </a:solidFill>
                <a:latin typeface="Times New Roman"/>
                <a:cs typeface="Times New Roman"/>
              </a:rPr>
              <a:t> </a:t>
            </a:r>
            <a:r>
              <a:rPr lang="en-US" sz="2800" spc="-20" dirty="0">
                <a:solidFill>
                  <a:srgbClr val="FF0000"/>
                </a:solidFill>
                <a:cs typeface="Calibri"/>
              </a:rPr>
              <a:t>jus</a:t>
            </a:r>
            <a:r>
              <a:rPr lang="en-US" sz="2800" spc="-10" dirty="0">
                <a:solidFill>
                  <a:srgbClr val="FF0000"/>
                </a:solidFill>
                <a:cs typeface="Calibri"/>
              </a:rPr>
              <a:t>t</a:t>
            </a:r>
            <a:r>
              <a:rPr lang="en-US" sz="2800" spc="-70" dirty="0">
                <a:solidFill>
                  <a:srgbClr val="FF0000"/>
                </a:solidFill>
                <a:latin typeface="Times New Roman"/>
                <a:cs typeface="Times New Roman"/>
              </a:rPr>
              <a:t> </a:t>
            </a:r>
            <a:r>
              <a:rPr lang="en-US" sz="2800" spc="-15" dirty="0">
                <a:solidFill>
                  <a:srgbClr val="FF0000"/>
                </a:solidFill>
                <a:cs typeface="Calibri"/>
              </a:rPr>
              <a:t>two</a:t>
            </a:r>
            <a:r>
              <a:rPr lang="en-US" sz="2800" spc="-65" dirty="0">
                <a:solidFill>
                  <a:srgbClr val="FF0000"/>
                </a:solidFill>
                <a:latin typeface="Times New Roman"/>
                <a:cs typeface="Times New Roman"/>
              </a:rPr>
              <a:t> </a:t>
            </a:r>
            <a:r>
              <a:rPr lang="en-US" sz="2800" spc="-20" dirty="0">
                <a:solidFill>
                  <a:srgbClr val="FF0000"/>
                </a:solidFill>
                <a:cs typeface="Calibri"/>
              </a:rPr>
              <a:t>s</a:t>
            </a:r>
            <a:r>
              <a:rPr lang="en-US" sz="2800" dirty="0">
                <a:solidFill>
                  <a:srgbClr val="FF0000"/>
                </a:solidFill>
                <a:cs typeface="Calibri"/>
              </a:rPr>
              <a:t>t</a:t>
            </a:r>
            <a:r>
              <a:rPr lang="en-US" sz="2800" spc="-15" dirty="0">
                <a:solidFill>
                  <a:srgbClr val="FF0000"/>
                </a:solidFill>
                <a:cs typeface="Calibri"/>
              </a:rPr>
              <a:t>at</a:t>
            </a:r>
            <a:r>
              <a:rPr lang="en-US" sz="2800" spc="-5" dirty="0">
                <a:solidFill>
                  <a:srgbClr val="FF0000"/>
                </a:solidFill>
                <a:cs typeface="Calibri"/>
              </a:rPr>
              <a:t>i</a:t>
            </a:r>
            <a:r>
              <a:rPr lang="en-US" sz="2800" spc="-20" dirty="0">
                <a:solidFill>
                  <a:srgbClr val="FF0000"/>
                </a:solidFill>
                <a:cs typeface="Calibri"/>
              </a:rPr>
              <a:t>onar</a:t>
            </a:r>
            <a:r>
              <a:rPr lang="en-US" sz="2800" spc="-15" dirty="0">
                <a:solidFill>
                  <a:srgbClr val="FF0000"/>
                </a:solidFill>
                <a:cs typeface="Calibri"/>
              </a:rPr>
              <a:t>y</a:t>
            </a:r>
            <a:r>
              <a:rPr lang="en-US" sz="2800" spc="-55" dirty="0">
                <a:solidFill>
                  <a:srgbClr val="FF0000"/>
                </a:solidFill>
                <a:latin typeface="Times New Roman"/>
                <a:cs typeface="Times New Roman"/>
              </a:rPr>
              <a:t> </a:t>
            </a:r>
            <a:r>
              <a:rPr lang="en-US" sz="2800" spc="-15" dirty="0">
                <a:solidFill>
                  <a:srgbClr val="FF0000"/>
                </a:solidFill>
                <a:cs typeface="Calibri"/>
              </a:rPr>
              <a:t>eige</a:t>
            </a:r>
            <a:r>
              <a:rPr lang="en-US" sz="2800" spc="-25" dirty="0">
                <a:solidFill>
                  <a:srgbClr val="FF0000"/>
                </a:solidFill>
                <a:cs typeface="Calibri"/>
              </a:rPr>
              <a:t>n</a:t>
            </a:r>
            <a:r>
              <a:rPr lang="en-US" sz="2800" spc="-20" dirty="0">
                <a:solidFill>
                  <a:srgbClr val="FF0000"/>
                </a:solidFill>
                <a:cs typeface="Calibri"/>
              </a:rPr>
              <a:t>states</a:t>
            </a:r>
            <a:endParaRPr lang="en-US" sz="2800" spc="-20" dirty="0">
              <a:latin typeface="Calibri"/>
              <a:cs typeface="Calibri"/>
            </a:endParaRPr>
          </a:p>
          <a:p>
            <a:pPr marL="241300" indent="-228600">
              <a:lnSpc>
                <a:spcPct val="100000"/>
              </a:lnSpc>
              <a:buFont typeface="Symbol"/>
              <a:buChar char=""/>
              <a:tabLst>
                <a:tab pos="241935" algn="l"/>
              </a:tabLst>
            </a:pPr>
            <a:r>
              <a:rPr sz="2800" spc="-20" dirty="0">
                <a:latin typeface="Calibri"/>
                <a:cs typeface="Calibri"/>
              </a:rPr>
              <a:t>Lo</a:t>
            </a:r>
            <a:r>
              <a:rPr sz="2800" spc="-15" dirty="0">
                <a:latin typeface="Calibri"/>
                <a:cs typeface="Calibri"/>
              </a:rPr>
              <a:t>wer</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65" dirty="0">
                <a:latin typeface="Times New Roman"/>
                <a:cs typeface="Times New Roman"/>
              </a:rPr>
              <a:t> </a:t>
            </a:r>
            <a:r>
              <a:rPr sz="2800" spc="-20" dirty="0">
                <a:latin typeface="Calibri"/>
                <a:cs typeface="Calibri"/>
              </a:rPr>
              <a:t>|</a:t>
            </a:r>
            <a:r>
              <a:rPr sz="2800" spc="-10" dirty="0">
                <a:latin typeface="Calibri"/>
                <a:cs typeface="Calibri"/>
              </a:rPr>
              <a:t>a</a:t>
            </a:r>
            <a:r>
              <a:rPr sz="2800" spc="-10" dirty="0">
                <a:latin typeface="Cambria Math"/>
                <a:cs typeface="Cambria Math"/>
              </a:rPr>
              <a:t>⟩</a:t>
            </a:r>
            <a:r>
              <a:rPr sz="2800" spc="20" dirty="0">
                <a:latin typeface="Cambria Math"/>
                <a:cs typeface="Cambria Math"/>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90" dirty="0">
                <a:latin typeface="Times New Roman"/>
                <a:cs typeface="Times New Roman"/>
              </a:rPr>
              <a:t> </a:t>
            </a:r>
            <a:r>
              <a:rPr sz="2800" spc="-15" dirty="0">
                <a:latin typeface="Calibri"/>
                <a:cs typeface="Calibri"/>
              </a:rPr>
              <a:t>energy</a:t>
            </a:r>
            <a:r>
              <a:rPr sz="2800" spc="-65" dirty="0">
                <a:latin typeface="Times New Roman"/>
                <a:cs typeface="Times New Roman"/>
              </a:rPr>
              <a:t> </a:t>
            </a:r>
            <a:r>
              <a:rPr sz="2800" spc="-185" dirty="0">
                <a:latin typeface="Cambria Math"/>
                <a:cs typeface="Cambria Math"/>
              </a:rPr>
              <a:t>𝐸</a:t>
            </a:r>
            <a:r>
              <a:rPr sz="3000" spc="179" baseline="-16666" dirty="0">
                <a:latin typeface="Calibri"/>
                <a:cs typeface="Calibri"/>
              </a:rPr>
              <a:t>a</a:t>
            </a:r>
            <a:r>
              <a:rPr sz="2800" dirty="0">
                <a:latin typeface="Calibri"/>
                <a:cs typeface="Calibri"/>
              </a:rPr>
              <a:t>.</a:t>
            </a:r>
          </a:p>
          <a:p>
            <a:pPr marL="241300" indent="-228600">
              <a:lnSpc>
                <a:spcPct val="100000"/>
              </a:lnSpc>
              <a:spcBef>
                <a:spcPts val="1955"/>
              </a:spcBef>
              <a:buFont typeface="Symbol"/>
              <a:buChar char=""/>
              <a:tabLst>
                <a:tab pos="241935" algn="l"/>
              </a:tabLst>
            </a:pPr>
            <a:r>
              <a:rPr sz="2800" spc="-15" dirty="0">
                <a:latin typeface="Calibri"/>
                <a:cs typeface="Calibri"/>
              </a:rPr>
              <a:t>Upper</a:t>
            </a:r>
            <a:r>
              <a:rPr sz="2800" spc="-80" dirty="0">
                <a:latin typeface="Times New Roman"/>
                <a:cs typeface="Times New Roman"/>
              </a:rPr>
              <a:t> </a:t>
            </a:r>
            <a:r>
              <a:rPr sz="2800" dirty="0">
                <a:latin typeface="Calibri"/>
                <a:cs typeface="Calibri"/>
              </a:rPr>
              <a:t>l</a:t>
            </a:r>
            <a:r>
              <a:rPr sz="2800" spc="-15" dirty="0">
                <a:latin typeface="Calibri"/>
                <a:cs typeface="Calibri"/>
              </a:rPr>
              <a:t>e</a:t>
            </a:r>
            <a:r>
              <a:rPr sz="2800" spc="-10" dirty="0">
                <a:latin typeface="Calibri"/>
                <a:cs typeface="Calibri"/>
              </a:rPr>
              <a:t>v</a:t>
            </a:r>
            <a:r>
              <a:rPr sz="2800" spc="-15" dirty="0">
                <a:latin typeface="Calibri"/>
                <a:cs typeface="Calibri"/>
              </a:rPr>
              <a:t>el</a:t>
            </a:r>
            <a:r>
              <a:rPr sz="2800" spc="-65" dirty="0">
                <a:latin typeface="Times New Roman"/>
                <a:cs typeface="Times New Roman"/>
              </a:rPr>
              <a:t> </a:t>
            </a:r>
            <a:r>
              <a:rPr sz="2800" spc="-20" dirty="0">
                <a:latin typeface="Calibri"/>
                <a:cs typeface="Calibri"/>
              </a:rPr>
              <a:t>|</a:t>
            </a:r>
            <a:r>
              <a:rPr sz="2800" spc="-15" dirty="0">
                <a:latin typeface="Calibri"/>
                <a:cs typeface="Calibri"/>
              </a:rPr>
              <a:t>b</a:t>
            </a:r>
            <a:r>
              <a:rPr sz="2800" spc="-10" dirty="0">
                <a:latin typeface="Cambria Math"/>
                <a:cs typeface="Cambria Math"/>
              </a:rPr>
              <a:t>⟩</a:t>
            </a:r>
            <a:r>
              <a:rPr sz="2800" spc="20" dirty="0">
                <a:latin typeface="Cambria Math"/>
                <a:cs typeface="Cambria Math"/>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7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spc="-50" dirty="0">
                <a:latin typeface="Times New Roman"/>
                <a:cs typeface="Times New Roman"/>
              </a:rPr>
              <a:t> </a:t>
            </a:r>
            <a:r>
              <a:rPr sz="2800" spc="-185" dirty="0">
                <a:latin typeface="Cambria Math"/>
                <a:cs typeface="Cambria Math"/>
              </a:rPr>
              <a:t>𝐸</a:t>
            </a:r>
            <a:r>
              <a:rPr sz="3000" spc="165" baseline="-16666" dirty="0">
                <a:latin typeface="Calibri"/>
                <a:cs typeface="Calibri"/>
              </a:rPr>
              <a:t>b</a:t>
            </a:r>
            <a:r>
              <a:rPr sz="2800" dirty="0">
                <a:latin typeface="Calibri"/>
                <a:cs typeface="Calibri"/>
              </a:rPr>
              <a:t>.</a:t>
            </a:r>
          </a:p>
          <a:p>
            <a:pPr marL="241300" indent="-228600">
              <a:lnSpc>
                <a:spcPct val="100000"/>
              </a:lnSpc>
              <a:spcBef>
                <a:spcPts val="1970"/>
              </a:spcBef>
              <a:buFont typeface="Symbol"/>
              <a:buChar char=""/>
              <a:tabLst>
                <a:tab pos="241935" algn="l"/>
              </a:tabLst>
            </a:pPr>
            <a:r>
              <a:rPr sz="2800" spc="-20" dirty="0">
                <a:latin typeface="Calibri"/>
                <a:cs typeface="Calibri"/>
              </a:rPr>
              <a:t>Cond</a:t>
            </a:r>
            <a:r>
              <a:rPr sz="2800" spc="-5" dirty="0">
                <a:latin typeface="Calibri"/>
                <a:cs typeface="Calibri"/>
              </a:rPr>
              <a:t>i</a:t>
            </a:r>
            <a:r>
              <a:rPr sz="2800" spc="-10" dirty="0">
                <a:latin typeface="Calibri"/>
                <a:cs typeface="Calibri"/>
              </a:rPr>
              <a:t>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for</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50" dirty="0">
                <a:latin typeface="Times New Roman"/>
                <a:cs typeface="Times New Roman"/>
              </a:rPr>
              <a:t> </a:t>
            </a:r>
            <a:r>
              <a:rPr sz="2800" spc="-15" dirty="0">
                <a:latin typeface="Calibri"/>
                <a:cs typeface="Calibri"/>
              </a:rPr>
              <a:t>(</a:t>
            </a:r>
            <a:r>
              <a:rPr sz="2800" spc="-5" dirty="0">
                <a:latin typeface="Calibri"/>
                <a:cs typeface="Calibri"/>
              </a:rPr>
              <a:t>l</a:t>
            </a:r>
            <a:r>
              <a:rPr sz="2800" spc="-20" dirty="0">
                <a:latin typeface="Calibri"/>
                <a:cs typeface="Calibri"/>
              </a:rPr>
              <a:t>on</a:t>
            </a:r>
            <a:r>
              <a:rPr sz="2800" spc="0" dirty="0">
                <a:latin typeface="Calibri"/>
                <a:cs typeface="Calibri"/>
              </a:rPr>
              <a:t>g</a:t>
            </a:r>
            <a:r>
              <a:rPr sz="2800" spc="-15" dirty="0">
                <a:latin typeface="Calibri"/>
                <a:cs typeface="Calibri"/>
              </a:rPr>
              <a:t>-</a:t>
            </a:r>
            <a:r>
              <a:rPr sz="2800" spc="-20" dirty="0">
                <a:latin typeface="Calibri"/>
                <a:cs typeface="Calibri"/>
              </a:rPr>
              <a:t>w</a:t>
            </a:r>
            <a:r>
              <a:rPr sz="2800" spc="-10" dirty="0">
                <a:latin typeface="Calibri"/>
                <a:cs typeface="Calibri"/>
              </a:rPr>
              <a:t>a</a:t>
            </a:r>
            <a:r>
              <a:rPr sz="2800" spc="-15" dirty="0">
                <a:latin typeface="Calibri"/>
                <a:cs typeface="Calibri"/>
              </a:rPr>
              <a:t>velength)</a:t>
            </a:r>
            <a:r>
              <a:rPr sz="2800" spc="-85" dirty="0">
                <a:latin typeface="Times New Roman"/>
                <a:cs typeface="Times New Roman"/>
              </a:rPr>
              <a:t> </a:t>
            </a:r>
            <a:r>
              <a:rPr sz="2800" spc="-10" dirty="0">
                <a:latin typeface="Calibri"/>
                <a:cs typeface="Calibri"/>
              </a:rPr>
              <a:t>a</a:t>
            </a:r>
            <a:r>
              <a:rPr sz="2800" spc="-20" dirty="0">
                <a:latin typeface="Calibri"/>
                <a:cs typeface="Calibri"/>
              </a:rPr>
              <a:t>pprox</a:t>
            </a:r>
            <a:r>
              <a:rPr sz="2800" dirty="0">
                <a:latin typeface="Calibri"/>
                <a:cs typeface="Calibri"/>
              </a:rPr>
              <a:t>i</a:t>
            </a:r>
            <a:r>
              <a:rPr sz="2800" spc="-20" dirty="0">
                <a:latin typeface="Calibri"/>
                <a:cs typeface="Calibri"/>
              </a:rPr>
              <a:t>ma</a:t>
            </a:r>
            <a:r>
              <a:rPr sz="2800" dirty="0">
                <a:latin typeface="Calibri"/>
                <a:cs typeface="Calibri"/>
              </a:rPr>
              <a:t>ti</a:t>
            </a:r>
            <a:r>
              <a:rPr sz="2800" spc="-20" dirty="0">
                <a:latin typeface="Calibri"/>
                <a:cs typeface="Calibri"/>
              </a:rPr>
              <a:t>on:</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Atom</a:t>
            </a:r>
            <a:r>
              <a:rPr sz="2800" spc="-15" dirty="0">
                <a:latin typeface="Calibri"/>
                <a:cs typeface="Calibri"/>
              </a:rPr>
              <a:t>ic</a:t>
            </a:r>
            <a:r>
              <a:rPr sz="2800" spc="-60"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z</a:t>
            </a:r>
            <a:r>
              <a:rPr sz="2800" spc="-15" dirty="0">
                <a:latin typeface="Calibri"/>
                <a:cs typeface="Calibri"/>
              </a:rPr>
              <a:t>e</a:t>
            </a:r>
            <a:r>
              <a:rPr sz="2800" spc="-55" dirty="0">
                <a:latin typeface="Times New Roman"/>
                <a:cs typeface="Times New Roman"/>
              </a:rPr>
              <a:t> </a:t>
            </a:r>
            <a:r>
              <a:rPr sz="2800" spc="-30" dirty="0">
                <a:latin typeface="Cambria Math"/>
                <a:cs typeface="Cambria Math"/>
              </a:rPr>
              <a:t>𝑑</a:t>
            </a:r>
            <a:r>
              <a:rPr sz="2800" spc="110" dirty="0">
                <a:latin typeface="Cambria Math"/>
                <a:cs typeface="Cambria Math"/>
              </a:rPr>
              <a:t> </a:t>
            </a:r>
            <a:r>
              <a:rPr sz="2800" spc="-15" dirty="0">
                <a:latin typeface="Calibri"/>
                <a:cs typeface="Calibri"/>
              </a:rPr>
              <a:t>≈</a:t>
            </a:r>
            <a:r>
              <a:rPr sz="2800" spc="-5" dirty="0">
                <a:latin typeface="Calibri"/>
                <a:cs typeface="Calibri"/>
              </a:rPr>
              <a:t> </a:t>
            </a:r>
            <a:r>
              <a:rPr sz="2800" spc="-15" dirty="0">
                <a:latin typeface="Calibri"/>
                <a:cs typeface="Calibri"/>
              </a:rPr>
              <a:t>0.1</a:t>
            </a:r>
            <a:r>
              <a:rPr sz="2800" spc="-5" dirty="0">
                <a:latin typeface="Calibri"/>
                <a:cs typeface="Calibri"/>
              </a:rPr>
              <a:t> </a:t>
            </a:r>
            <a:r>
              <a:rPr sz="2800" spc="-15" dirty="0">
                <a:latin typeface="Calibri"/>
                <a:cs typeface="Calibri"/>
              </a:rPr>
              <a:t>nm.</a:t>
            </a:r>
            <a:endParaRPr sz="2800" dirty="0">
              <a:latin typeface="Calibri"/>
              <a:cs typeface="Calibri"/>
            </a:endParaRPr>
          </a:p>
          <a:p>
            <a:pPr marL="241300" indent="-228600">
              <a:lnSpc>
                <a:spcPct val="100000"/>
              </a:lnSpc>
              <a:spcBef>
                <a:spcPts val="1970"/>
              </a:spcBef>
              <a:buFont typeface="Symbol"/>
              <a:buChar char=""/>
              <a:tabLst>
                <a:tab pos="241935" algn="l"/>
              </a:tabLst>
            </a:pPr>
            <a:r>
              <a:rPr sz="2800" spc="-20" dirty="0">
                <a:latin typeface="Calibri"/>
                <a:cs typeface="Calibri"/>
              </a:rPr>
              <a:t>Opt</a:t>
            </a:r>
            <a:r>
              <a:rPr sz="2800" spc="-10" dirty="0">
                <a:latin typeface="Calibri"/>
                <a:cs typeface="Calibri"/>
              </a:rPr>
              <a:t>ical</a:t>
            </a:r>
            <a:r>
              <a:rPr sz="2800" spc="-60" dirty="0">
                <a:latin typeface="Times New Roman"/>
                <a:cs typeface="Times New Roman"/>
              </a:rPr>
              <a:t> </a:t>
            </a:r>
            <a:r>
              <a:rPr sz="2800" spc="-15" dirty="0">
                <a:latin typeface="Calibri"/>
                <a:cs typeface="Calibri"/>
              </a:rPr>
              <a:t>wa</a:t>
            </a:r>
            <a:r>
              <a:rPr sz="2800" spc="-30" dirty="0">
                <a:latin typeface="Calibri"/>
                <a:cs typeface="Calibri"/>
              </a:rPr>
              <a:t>v</a:t>
            </a:r>
            <a:r>
              <a:rPr sz="2800" spc="-15" dirty="0">
                <a:latin typeface="Calibri"/>
                <a:cs typeface="Calibri"/>
              </a:rPr>
              <a:t>elength</a:t>
            </a:r>
            <a:r>
              <a:rPr sz="2800" spc="-55" dirty="0">
                <a:latin typeface="Times New Roman"/>
                <a:cs typeface="Times New Roman"/>
              </a:rPr>
              <a:t> </a:t>
            </a:r>
            <a:r>
              <a:rPr sz="2800" spc="-30" dirty="0">
                <a:latin typeface="Cambria Math"/>
                <a:cs typeface="Cambria Math"/>
              </a:rPr>
              <a:t>𝜆</a:t>
            </a:r>
            <a:r>
              <a:rPr sz="2800" spc="70" dirty="0">
                <a:latin typeface="Cambria Math"/>
                <a:cs typeface="Cambria Math"/>
              </a:rPr>
              <a:t> </a:t>
            </a:r>
            <a:r>
              <a:rPr sz="2800" spc="-15" dirty="0">
                <a:latin typeface="Calibri"/>
                <a:cs typeface="Calibri"/>
              </a:rPr>
              <a:t>≈</a:t>
            </a:r>
            <a:r>
              <a:rPr sz="2800" spc="-5" dirty="0">
                <a:latin typeface="Calibri"/>
                <a:cs typeface="Calibri"/>
              </a:rPr>
              <a:t> </a:t>
            </a:r>
            <a:r>
              <a:rPr sz="2800" spc="-15" dirty="0">
                <a:latin typeface="Calibri"/>
                <a:cs typeface="Calibri"/>
              </a:rPr>
              <a:t>500</a:t>
            </a:r>
            <a:r>
              <a:rPr sz="2800" spc="-5" dirty="0">
                <a:latin typeface="Calibri"/>
                <a:cs typeface="Calibri"/>
              </a:rPr>
              <a:t> </a:t>
            </a:r>
            <a:r>
              <a:rPr sz="2800" spc="-10" dirty="0">
                <a:latin typeface="Calibri"/>
                <a:cs typeface="Calibri"/>
              </a:rPr>
              <a:t>n</a:t>
            </a:r>
            <a:r>
              <a:rPr sz="2800" spc="-25" dirty="0">
                <a:latin typeface="Calibri"/>
                <a:cs typeface="Calibri"/>
              </a:rPr>
              <a:t>m</a:t>
            </a:r>
            <a:r>
              <a:rPr sz="2800" spc="-5" dirty="0">
                <a:latin typeface="Calibri"/>
                <a:cs typeface="Calibri"/>
              </a:rPr>
              <a:t> </a:t>
            </a:r>
            <a:r>
              <a:rPr sz="2800" spc="-30" dirty="0">
                <a:latin typeface="Calibri"/>
                <a:cs typeface="Calibri"/>
              </a:rPr>
              <a:t>→</a:t>
            </a:r>
            <a:r>
              <a:rPr sz="2800" spc="10" dirty="0">
                <a:latin typeface="Calibri"/>
                <a:cs typeface="Calibri"/>
              </a:rPr>
              <a:t> </a:t>
            </a:r>
            <a:r>
              <a:rPr sz="2800" spc="-30" dirty="0">
                <a:latin typeface="Cambria Math"/>
                <a:cs typeface="Cambria Math"/>
              </a:rPr>
              <a:t>𝜆</a:t>
            </a:r>
            <a:r>
              <a:rPr sz="2800" spc="20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55" dirty="0">
                <a:latin typeface="Cambria Math"/>
                <a:cs typeface="Cambria Math"/>
              </a:rPr>
              <a:t>𝑑</a:t>
            </a:r>
            <a:r>
              <a:rPr sz="2800" dirty="0">
                <a:latin typeface="Calibri"/>
                <a:cs typeface="Calibri"/>
              </a:rPr>
              <a:t>.</a:t>
            </a:r>
            <a:r>
              <a:rPr lang="en-US" sz="2800" dirty="0">
                <a:latin typeface="Calibri"/>
                <a:cs typeface="Calibri"/>
              </a:rPr>
              <a:t>  As k= 2</a:t>
            </a:r>
            <a:r>
              <a:rPr lang="en-US" sz="2000" dirty="0">
                <a:latin typeface="Calibri"/>
                <a:cs typeface="Calibri"/>
              </a:rPr>
              <a:t>∏</a:t>
            </a:r>
            <a:r>
              <a:rPr lang="en-US" sz="2800" dirty="0">
                <a:latin typeface="Calibri"/>
                <a:cs typeface="Calibri"/>
              </a:rPr>
              <a:t>/</a:t>
            </a:r>
            <a:r>
              <a:rPr lang="en-US" sz="2800" spc="-30" dirty="0">
                <a:latin typeface="Cambria Math"/>
                <a:cs typeface="Cambria Math"/>
              </a:rPr>
              <a:t> 𝜆 ,</a:t>
            </a:r>
          </a:p>
          <a:p>
            <a:pPr marL="241300" indent="-228600">
              <a:lnSpc>
                <a:spcPct val="100000"/>
              </a:lnSpc>
              <a:spcBef>
                <a:spcPts val="1970"/>
              </a:spcBef>
              <a:buFont typeface="Symbol"/>
              <a:buChar char=""/>
              <a:tabLst>
                <a:tab pos="241935" algn="l"/>
              </a:tabLst>
            </a:pPr>
            <a:r>
              <a:rPr lang="en-US" sz="2800" spc="-30" dirty="0" err="1">
                <a:solidFill>
                  <a:srgbClr val="FF0000"/>
                </a:solidFill>
                <a:latin typeface="Cambria Math"/>
                <a:cs typeface="Cambria Math"/>
              </a:rPr>
              <a:t>kd</a:t>
            </a:r>
            <a:r>
              <a:rPr lang="en-US" sz="2800" spc="-30" dirty="0">
                <a:solidFill>
                  <a:srgbClr val="FF0000"/>
                </a:solidFill>
                <a:latin typeface="Cambria Math"/>
                <a:cs typeface="Cambria Math"/>
              </a:rPr>
              <a:t>= (</a:t>
            </a:r>
            <a:r>
              <a:rPr lang="en-US" sz="2800" dirty="0">
                <a:solidFill>
                  <a:srgbClr val="FF0000"/>
                </a:solidFill>
                <a:cs typeface="Calibri"/>
              </a:rPr>
              <a:t>2</a:t>
            </a:r>
            <a:r>
              <a:rPr lang="en-US" sz="2000" dirty="0">
                <a:solidFill>
                  <a:srgbClr val="FF0000"/>
                </a:solidFill>
                <a:cs typeface="Calibri"/>
              </a:rPr>
              <a:t>∏</a:t>
            </a:r>
            <a:r>
              <a:rPr lang="en-US" sz="2800" dirty="0">
                <a:solidFill>
                  <a:srgbClr val="FF0000"/>
                </a:solidFill>
                <a:cs typeface="Calibri"/>
              </a:rPr>
              <a:t>/</a:t>
            </a:r>
            <a:r>
              <a:rPr lang="en-US" sz="2800" spc="-30" dirty="0">
                <a:solidFill>
                  <a:srgbClr val="FF0000"/>
                </a:solidFill>
                <a:latin typeface="Cambria Math"/>
                <a:cs typeface="Cambria Math"/>
              </a:rPr>
              <a:t> 𝜆 )d =0.1/500 is very small</a:t>
            </a:r>
            <a:endParaRPr lang="en-US" sz="2800" dirty="0">
              <a:solidFill>
                <a:srgbClr val="FF0000"/>
              </a:solidFill>
              <a:latin typeface="Calibri"/>
              <a:cs typeface="Calibri"/>
            </a:endParaRPr>
          </a:p>
          <a:p>
            <a:pPr marL="241300" indent="-228600">
              <a:lnSpc>
                <a:spcPct val="100000"/>
              </a:lnSpc>
              <a:spcBef>
                <a:spcPts val="1970"/>
              </a:spcBef>
              <a:buFont typeface="Symbol"/>
              <a:buChar char=""/>
              <a:tabLst>
                <a:tab pos="241935" algn="l"/>
              </a:tabLst>
            </a:pPr>
            <a:endParaRPr sz="2800" dirty="0">
              <a:latin typeface="Calibri"/>
              <a:cs typeface="Calibri"/>
            </a:endParaRPr>
          </a:p>
        </p:txBody>
      </p:sp>
      <p:sp>
        <p:nvSpPr>
          <p:cNvPr id="3" name="object 3"/>
          <p:cNvSpPr txBox="1"/>
          <p:nvPr/>
        </p:nvSpPr>
        <p:spPr>
          <a:xfrm>
            <a:off x="1130298" y="4348038"/>
            <a:ext cx="116586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Hence</a:t>
            </a:r>
            <a:endParaRPr sz="2800" dirty="0">
              <a:latin typeface="Calibri"/>
              <a:cs typeface="Calibri"/>
            </a:endParaRPr>
          </a:p>
        </p:txBody>
      </p:sp>
      <p:sp>
        <p:nvSpPr>
          <p:cNvPr id="4" name="object 4"/>
          <p:cNvSpPr txBox="1"/>
          <p:nvPr/>
        </p:nvSpPr>
        <p:spPr>
          <a:xfrm>
            <a:off x="2507876" y="4363163"/>
            <a:ext cx="7261859" cy="430887"/>
          </a:xfrm>
          <a:prstGeom prst="rect">
            <a:avLst/>
          </a:prstGeom>
        </p:spPr>
        <p:txBody>
          <a:bodyPr vert="horz" wrap="square" lIns="0" tIns="0" rIns="0" bIns="0" rtlCol="0">
            <a:spAutoFit/>
          </a:bodyPr>
          <a:lstStyle/>
          <a:p>
            <a:pPr marL="12700">
              <a:lnSpc>
                <a:spcPct val="100000"/>
              </a:lnSpc>
              <a:tabLst>
                <a:tab pos="1110615" algn="l"/>
                <a:tab pos="2209165" algn="l"/>
                <a:tab pos="2821940" algn="l"/>
                <a:tab pos="3235960" algn="l"/>
                <a:tab pos="3653154" algn="l"/>
                <a:tab pos="4740910" algn="l"/>
                <a:tab pos="5739765" algn="l"/>
                <a:tab pos="6299200" algn="l"/>
              </a:tabLst>
            </a:pPr>
            <a:r>
              <a:rPr sz="2800" spc="-20" dirty="0">
                <a:latin typeface="Calibri"/>
                <a:cs typeface="Calibri"/>
              </a:rPr>
              <a:t>p</a:t>
            </a:r>
            <a:r>
              <a:rPr sz="2800" spc="-5" dirty="0">
                <a:latin typeface="Calibri"/>
                <a:cs typeface="Calibri"/>
              </a:rPr>
              <a:t>h</a:t>
            </a:r>
            <a:r>
              <a:rPr sz="2800" spc="-15" dirty="0">
                <a:latin typeface="Calibri"/>
                <a:cs typeface="Calibri"/>
              </a:rPr>
              <a:t>ase</a:t>
            </a:r>
            <a:r>
              <a:rPr sz="2800" dirty="0">
                <a:latin typeface="Times New Roman"/>
                <a:cs typeface="Times New Roman"/>
              </a:rPr>
              <a:t>	</a:t>
            </a:r>
            <a:r>
              <a:rPr sz="2800" spc="-20" dirty="0">
                <a:latin typeface="Calibri"/>
                <a:cs typeface="Calibri"/>
              </a:rPr>
              <a:t>fa</a:t>
            </a:r>
            <a:r>
              <a:rPr sz="2800" spc="-10" dirty="0">
                <a:latin typeface="Calibri"/>
                <a:cs typeface="Calibri"/>
              </a:rPr>
              <a:t>c</a:t>
            </a:r>
            <a:r>
              <a:rPr sz="2800" spc="-15" dirty="0">
                <a:latin typeface="Calibri"/>
                <a:cs typeface="Calibri"/>
              </a:rPr>
              <a:t>tor</a:t>
            </a:r>
            <a:r>
              <a:rPr sz="2800" dirty="0">
                <a:latin typeface="Times New Roman"/>
                <a:cs typeface="Times New Roman"/>
              </a:rPr>
              <a:t>	</a:t>
            </a:r>
            <a:r>
              <a:rPr lang="en-US" sz="2800" spc="-30" dirty="0">
                <a:latin typeface="Cambria Math"/>
                <a:cs typeface="Cambria Math"/>
              </a:rPr>
              <a:t>k</a:t>
            </a:r>
            <a:r>
              <a:rPr sz="2800" spc="-30" dirty="0">
                <a:latin typeface="Cambria Math"/>
                <a:cs typeface="Cambria Math"/>
              </a:rPr>
              <a:t>𝑧</a:t>
            </a:r>
            <a:r>
              <a:rPr sz="2800" dirty="0">
                <a:latin typeface="Cambria Math"/>
                <a:cs typeface="Cambria Math"/>
              </a:rPr>
              <a:t>	</a:t>
            </a:r>
            <a:r>
              <a:rPr sz="2800" spc="-15" dirty="0">
                <a:latin typeface="Calibri"/>
                <a:cs typeface="Calibri"/>
              </a:rPr>
              <a:t>≈</a:t>
            </a:r>
            <a:r>
              <a:rPr sz="2800" dirty="0">
                <a:latin typeface="Calibri"/>
                <a:cs typeface="Calibri"/>
              </a:rPr>
              <a:t>	</a:t>
            </a:r>
            <a:r>
              <a:rPr sz="2800" spc="-15" dirty="0">
                <a:latin typeface="Calibri"/>
                <a:cs typeface="Calibri"/>
              </a:rPr>
              <a:t>0</a:t>
            </a:r>
            <a:r>
              <a:rPr sz="2800" dirty="0">
                <a:latin typeface="Calibri"/>
                <a:cs typeface="Calibri"/>
              </a:rPr>
              <a:t>	</a:t>
            </a:r>
            <a:r>
              <a:rPr sz="2800" spc="-10" dirty="0">
                <a:latin typeface="Calibri"/>
                <a:cs typeface="Calibri"/>
              </a:rPr>
              <a:t>i</a:t>
            </a:r>
            <a:r>
              <a:rPr sz="2800" spc="-30" dirty="0">
                <a:latin typeface="Calibri"/>
                <a:cs typeface="Calibri"/>
              </a:rPr>
              <a:t>n</a:t>
            </a:r>
            <a:r>
              <a:rPr sz="2800" spc="-15" dirty="0">
                <a:latin typeface="Calibri"/>
                <a:cs typeface="Calibri"/>
              </a:rPr>
              <a:t>side</a:t>
            </a:r>
            <a:r>
              <a:rPr sz="2800" dirty="0">
                <a:latin typeface="Calibri"/>
                <a:cs typeface="Calibri"/>
              </a:rPr>
              <a:t>	</a:t>
            </a:r>
            <a:r>
              <a:rPr sz="2800" spc="-15" dirty="0">
                <a:latin typeface="Calibri"/>
                <a:cs typeface="Calibri"/>
              </a:rPr>
              <a:t>at</a:t>
            </a:r>
            <a:r>
              <a:rPr sz="2800" dirty="0">
                <a:latin typeface="Calibri"/>
                <a:cs typeface="Calibri"/>
              </a:rPr>
              <a:t>o</a:t>
            </a:r>
            <a:r>
              <a:rPr sz="2800" spc="-25" dirty="0">
                <a:latin typeface="Calibri"/>
                <a:cs typeface="Calibri"/>
              </a:rPr>
              <a:t>m</a:t>
            </a:r>
            <a:r>
              <a:rPr sz="2800"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sp</a:t>
            </a:r>
            <a:r>
              <a:rPr sz="2800" spc="-10" dirty="0">
                <a:latin typeface="Calibri"/>
                <a:cs typeface="Calibri"/>
              </a:rPr>
              <a:t>atial</a:t>
            </a:r>
            <a:endParaRPr sz="2800" dirty="0">
              <a:latin typeface="Calibri"/>
              <a:cs typeface="Calibri"/>
            </a:endParaRPr>
          </a:p>
        </p:txBody>
      </p:sp>
      <p:sp>
        <p:nvSpPr>
          <p:cNvPr id="5" name="object 5"/>
          <p:cNvSpPr txBox="1"/>
          <p:nvPr/>
        </p:nvSpPr>
        <p:spPr>
          <a:xfrm>
            <a:off x="9980676" y="4373123"/>
            <a:ext cx="130619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variat</a:t>
            </a:r>
            <a:r>
              <a:rPr sz="2800" dirty="0">
                <a:latin typeface="Calibri"/>
                <a:cs typeface="Calibri"/>
              </a:rPr>
              <a:t>i</a:t>
            </a:r>
            <a:r>
              <a:rPr sz="2800" spc="-25" dirty="0">
                <a:latin typeface="Calibri"/>
                <a:cs typeface="Calibri"/>
              </a:rPr>
              <a:t>o</a:t>
            </a:r>
            <a:r>
              <a:rPr sz="2800" spc="-15" dirty="0">
                <a:latin typeface="Calibri"/>
                <a:cs typeface="Calibri"/>
              </a:rPr>
              <a:t>n</a:t>
            </a:r>
            <a:endParaRPr sz="2800" dirty="0">
              <a:latin typeface="Calibri"/>
              <a:cs typeface="Calibri"/>
            </a:endParaRPr>
          </a:p>
        </p:txBody>
      </p:sp>
      <p:sp>
        <p:nvSpPr>
          <p:cNvPr id="6" name="object 6"/>
          <p:cNvSpPr txBox="1"/>
          <p:nvPr/>
        </p:nvSpPr>
        <p:spPr>
          <a:xfrm>
            <a:off x="1359148" y="4916049"/>
            <a:ext cx="5041652" cy="430887"/>
          </a:xfrm>
          <a:prstGeom prst="rect">
            <a:avLst/>
          </a:prstGeom>
        </p:spPr>
        <p:txBody>
          <a:bodyPr vert="horz" wrap="square" lIns="0" tIns="0" rIns="0" bIns="0" rtlCol="0">
            <a:spAutoFit/>
          </a:bodyPr>
          <a:lstStyle/>
          <a:p>
            <a:pPr marL="12700">
              <a:lnSpc>
                <a:spcPct val="100000"/>
              </a:lnSpc>
            </a:pPr>
            <a:r>
              <a:rPr lang="en-US" sz="2800" spc="-20" dirty="0">
                <a:latin typeface="Calibri"/>
                <a:cs typeface="Calibri"/>
              </a:rPr>
              <a:t>of E field is </a:t>
            </a:r>
            <a:r>
              <a:rPr sz="2800" spc="-20" dirty="0">
                <a:latin typeface="Calibri"/>
                <a:cs typeface="Calibri"/>
              </a:rPr>
              <a:t>neg</a:t>
            </a:r>
            <a:r>
              <a:rPr sz="2800" spc="-5" dirty="0">
                <a:latin typeface="Calibri"/>
                <a:cs typeface="Calibri"/>
              </a:rPr>
              <a:t>l</a:t>
            </a:r>
            <a:r>
              <a:rPr sz="2800" spc="-15" dirty="0">
                <a:latin typeface="Calibri"/>
                <a:cs typeface="Calibri"/>
              </a:rPr>
              <a:t>e</a:t>
            </a:r>
            <a:r>
              <a:rPr sz="2800" spc="-10" dirty="0">
                <a:latin typeface="Calibri"/>
                <a:cs typeface="Calibri"/>
              </a:rPr>
              <a:t>c</a:t>
            </a:r>
            <a:r>
              <a:rPr sz="2800" spc="-15" dirty="0">
                <a:latin typeface="Calibri"/>
                <a:cs typeface="Calibri"/>
              </a:rPr>
              <a:t>ted.</a:t>
            </a:r>
            <a:endParaRPr sz="2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9125" y="504788"/>
            <a:ext cx="11036935" cy="5962650"/>
          </a:xfrm>
          <a:prstGeom prst="rect">
            <a:avLst/>
          </a:prstGeom>
        </p:spPr>
        <p:txBody>
          <a:bodyPr vert="horz" wrap="square" lIns="0" tIns="0" rIns="0" bIns="0" rtlCol="0">
            <a:spAutoFit/>
          </a:bodyPr>
          <a:lstStyle/>
          <a:p>
            <a:pPr marL="295275" marR="374015">
              <a:lnSpc>
                <a:spcPct val="127099"/>
              </a:lnSpc>
              <a:tabLst>
                <a:tab pos="1704339" algn="l"/>
                <a:tab pos="3611245" algn="l"/>
                <a:tab pos="4872355" algn="l"/>
                <a:tab pos="6714490" algn="l"/>
                <a:tab pos="8010525" algn="l"/>
                <a:tab pos="9827260" algn="l"/>
                <a:tab pos="10348595" algn="l"/>
              </a:tabLst>
            </a:pPr>
            <a:r>
              <a:rPr sz="2800" spc="-20" dirty="0">
                <a:latin typeface="Calibri"/>
                <a:cs typeface="Calibri"/>
              </a:rPr>
              <a:t>[IMAGE</a:t>
            </a:r>
            <a:r>
              <a:rPr sz="2800"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RED:</a:t>
            </a:r>
            <a:r>
              <a:rPr sz="2800" dirty="0">
                <a:latin typeface="Times New Roman"/>
                <a:cs typeface="Times New Roman"/>
              </a:rPr>
              <a:t>	</a:t>
            </a:r>
            <a:r>
              <a:rPr sz="2800" spc="-20" dirty="0">
                <a:latin typeface="Calibri"/>
                <a:cs typeface="Calibri"/>
              </a:rPr>
              <a:t>Sketc</a:t>
            </a:r>
            <a:r>
              <a:rPr sz="2800" spc="-15" dirty="0">
                <a:latin typeface="Calibri"/>
                <a:cs typeface="Calibri"/>
              </a:rPr>
              <a:t>h</a:t>
            </a:r>
            <a:r>
              <a:rPr sz="2800" dirty="0">
                <a:latin typeface="Times New Roman"/>
                <a:cs typeface="Times New Roman"/>
              </a:rPr>
              <a:t>	</a:t>
            </a:r>
            <a:r>
              <a:rPr sz="2800" spc="-15" dirty="0">
                <a:latin typeface="Calibri"/>
                <a:cs typeface="Calibri"/>
              </a:rPr>
              <a:t>compar</a:t>
            </a:r>
            <a:r>
              <a:rPr sz="2800" spc="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atom</a:t>
            </a:r>
            <a:r>
              <a:rPr sz="2800" spc="-5" dirty="0">
                <a:latin typeface="Calibri"/>
                <a:cs typeface="Calibri"/>
              </a:rPr>
              <a:t>i</a:t>
            </a:r>
            <a:r>
              <a:rPr sz="2800" spc="-15" dirty="0">
                <a:latin typeface="Calibri"/>
                <a:cs typeface="Calibri"/>
              </a:rPr>
              <a:t>c</a:t>
            </a:r>
            <a:r>
              <a:rPr sz="2800" dirty="0">
                <a:latin typeface="Times New Roman"/>
                <a:cs typeface="Times New Roman"/>
              </a:rPr>
              <a:t>	</a:t>
            </a:r>
            <a:r>
              <a:rPr sz="2800" spc="-20" dirty="0">
                <a:latin typeface="Calibri"/>
                <a:cs typeface="Calibri"/>
              </a:rPr>
              <a:t>d</a:t>
            </a:r>
            <a:r>
              <a:rPr sz="2800" spc="-15" dirty="0">
                <a:latin typeface="Calibri"/>
                <a:cs typeface="Calibri"/>
              </a:rPr>
              <a:t>imens</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30" dirty="0">
                <a:latin typeface="Cambria Math"/>
                <a:cs typeface="Cambria Math"/>
              </a:rPr>
              <a:t>𝑑</a:t>
            </a:r>
            <a:r>
              <a:rPr sz="2800" dirty="0">
                <a:latin typeface="Cambria Math"/>
                <a:cs typeface="Cambria Math"/>
              </a:rPr>
              <a:t>	</a:t>
            </a:r>
            <a:r>
              <a:rPr sz="2800" spc="-15" dirty="0">
                <a:latin typeface="Calibri"/>
                <a:cs typeface="Calibri"/>
              </a:rPr>
              <a:t>to</a:t>
            </a:r>
            <a:r>
              <a:rPr sz="2800" spc="-10"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velength</a:t>
            </a:r>
            <a:r>
              <a:rPr sz="2800" spc="-75" dirty="0">
                <a:latin typeface="Times New Roman"/>
                <a:cs typeface="Times New Roman"/>
              </a:rPr>
              <a:t> </a:t>
            </a:r>
            <a:r>
              <a:rPr sz="2800" spc="20" dirty="0">
                <a:latin typeface="Cambria Math"/>
                <a:cs typeface="Cambria Math"/>
              </a:rPr>
              <a:t>𝜆</a:t>
            </a:r>
            <a:r>
              <a:rPr sz="2800" spc="-10" dirty="0">
                <a:latin typeface="Calibri"/>
                <a:cs typeface="Calibri"/>
              </a:rPr>
              <a:t>;</a:t>
            </a:r>
            <a:r>
              <a:rPr sz="2800" spc="-70" dirty="0">
                <a:latin typeface="Times New Roman"/>
                <a:cs typeface="Times New Roman"/>
              </a:rPr>
              <a:t> </a:t>
            </a:r>
            <a:r>
              <a:rPr sz="2800" spc="-15" dirty="0">
                <a:latin typeface="Calibri"/>
                <a:cs typeface="Calibri"/>
              </a:rPr>
              <a:t>c</a:t>
            </a:r>
            <a:r>
              <a:rPr sz="2800" spc="-10" dirty="0">
                <a:latin typeface="Calibri"/>
                <a:cs typeface="Calibri"/>
              </a:rPr>
              <a:t>a</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50" dirty="0">
                <a:latin typeface="Times New Roman"/>
                <a:cs typeface="Times New Roman"/>
              </a:rPr>
              <a:t> </a:t>
            </a:r>
            <a:r>
              <a:rPr sz="2800" spc="-10" dirty="0">
                <a:latin typeface="Calibri"/>
                <a:cs typeface="Calibri"/>
              </a:rPr>
              <a:t>“</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15" dirty="0">
                <a:latin typeface="Calibri"/>
                <a:cs typeface="Calibri"/>
              </a:rPr>
              <a:t>approx</a:t>
            </a:r>
            <a:r>
              <a:rPr sz="2800" spc="-5" dirty="0">
                <a:latin typeface="Calibri"/>
                <a:cs typeface="Calibri"/>
              </a:rPr>
              <a:t>i</a:t>
            </a:r>
            <a:r>
              <a:rPr sz="2800" spc="-20" dirty="0">
                <a:latin typeface="Calibri"/>
                <a:cs typeface="Calibri"/>
              </a:rPr>
              <a:t>ma</a:t>
            </a:r>
            <a:r>
              <a:rPr sz="2800" dirty="0">
                <a:latin typeface="Calibri"/>
                <a:cs typeface="Calibri"/>
              </a:rPr>
              <a:t>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reg</a:t>
            </a:r>
            <a:r>
              <a:rPr sz="2800" spc="-5" dirty="0">
                <a:latin typeface="Calibri"/>
                <a:cs typeface="Calibri"/>
              </a:rPr>
              <a:t>i</a:t>
            </a:r>
            <a:r>
              <a:rPr sz="2800" spc="-25" dirty="0">
                <a:latin typeface="Calibri"/>
                <a:cs typeface="Calibri"/>
              </a:rPr>
              <a:t>m</a:t>
            </a:r>
            <a:r>
              <a:rPr sz="2800" spc="-10" dirty="0">
                <a:latin typeface="Calibri"/>
                <a:cs typeface="Calibri"/>
              </a:rPr>
              <a:t>e”.]</a:t>
            </a:r>
            <a:endParaRPr sz="2800">
              <a:latin typeface="Calibri"/>
              <a:cs typeface="Calibri"/>
            </a:endParaRPr>
          </a:p>
          <a:p>
            <a:pPr marL="295275">
              <a:lnSpc>
                <a:spcPct val="100000"/>
              </a:lnSpc>
              <a:spcBef>
                <a:spcPts val="1814"/>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6"/>
              </a:spcBef>
            </a:pPr>
            <a:endParaRPr sz="2350">
              <a:latin typeface="Times New Roman"/>
              <a:cs typeface="Times New Roman"/>
            </a:endParaRPr>
          </a:p>
          <a:p>
            <a:pPr marL="29527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619125" y="504788"/>
            <a:ext cx="11036929" cy="59626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7370" y="473040"/>
            <a:ext cx="11101070" cy="6026150"/>
          </a:xfrm>
          <a:custGeom>
            <a:avLst/>
            <a:gdLst/>
            <a:ahLst/>
            <a:cxnLst/>
            <a:rect l="l" t="t" r="r" b="b"/>
            <a:pathLst>
              <a:path w="11101070" h="6026150">
                <a:moveTo>
                  <a:pt x="0" y="6026139"/>
                </a:moveTo>
                <a:lnTo>
                  <a:pt x="11100449" y="6026139"/>
                </a:lnTo>
                <a:lnTo>
                  <a:pt x="11100449" y="0"/>
                </a:lnTo>
                <a:lnTo>
                  <a:pt x="0" y="0"/>
                </a:lnTo>
                <a:lnTo>
                  <a:pt x="0" y="602613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52400"/>
            <a:ext cx="10339830" cy="509905"/>
          </a:xfrm>
          <a:prstGeom prst="rect">
            <a:avLst/>
          </a:prstGeom>
        </p:spPr>
        <p:txBody>
          <a:bodyPr vert="horz" wrap="square" lIns="0" tIns="0" rIns="0" bIns="0" rtlCol="0">
            <a:spAutoFit/>
          </a:bodyPr>
          <a:lstStyle/>
          <a:p>
            <a:pPr marL="433070">
              <a:lnSpc>
                <a:spcPct val="100000"/>
              </a:lnSpc>
            </a:pPr>
            <a:r>
              <a:rPr spc="-15" dirty="0"/>
              <a:t>Sl</a:t>
            </a:r>
            <a:r>
              <a:rPr spc="-5" dirty="0"/>
              <a:t>i</a:t>
            </a:r>
            <a:r>
              <a:rPr spc="-20" dirty="0"/>
              <a:t>de</a:t>
            </a:r>
            <a:r>
              <a:rPr spc="-5" dirty="0"/>
              <a:t> </a:t>
            </a:r>
            <a:r>
              <a:rPr spc="-15" dirty="0"/>
              <a:t>8: </a:t>
            </a:r>
            <a:r>
              <a:rPr spc="-25" dirty="0"/>
              <a:t>I</a:t>
            </a:r>
            <a:r>
              <a:rPr spc="-20" dirty="0"/>
              <a:t>nte</a:t>
            </a:r>
            <a:r>
              <a:rPr spc="-10" dirty="0"/>
              <a:t>r</a:t>
            </a:r>
            <a:r>
              <a:rPr spc="-15" dirty="0"/>
              <a:t>action</a:t>
            </a:r>
            <a:r>
              <a:rPr spc="-20" dirty="0"/>
              <a:t> Hami</a:t>
            </a:r>
            <a:r>
              <a:rPr dirty="0"/>
              <a:t>l</a:t>
            </a:r>
            <a:r>
              <a:rPr spc="-20" dirty="0"/>
              <a:t>tonian and Dipole</a:t>
            </a:r>
            <a:r>
              <a:rPr spc="5" dirty="0"/>
              <a:t> </a:t>
            </a:r>
            <a:r>
              <a:rPr spc="-25" dirty="0"/>
              <a:t>Ope</a:t>
            </a:r>
            <a:r>
              <a:rPr spc="-10" dirty="0"/>
              <a:t>r</a:t>
            </a:r>
            <a:r>
              <a:rPr spc="-15" dirty="0"/>
              <a:t>ator</a:t>
            </a:r>
          </a:p>
        </p:txBody>
      </p:sp>
      <p:sp>
        <p:nvSpPr>
          <p:cNvPr id="3" name="object 3"/>
          <p:cNvSpPr txBox="1"/>
          <p:nvPr/>
        </p:nvSpPr>
        <p:spPr>
          <a:xfrm>
            <a:off x="717176" y="1068159"/>
            <a:ext cx="11093824" cy="5360442"/>
          </a:xfrm>
          <a:prstGeom prst="rect">
            <a:avLst/>
          </a:prstGeom>
        </p:spPr>
        <p:txBody>
          <a:bodyPr vert="horz" wrap="square" lIns="0" tIns="0" rIns="0" bIns="0" rtlCol="0">
            <a:spAutoFit/>
          </a:bodyPr>
          <a:lstStyle/>
          <a:p>
            <a:r>
              <a:rPr sz="2800" spc="-20" dirty="0">
                <a:solidFill>
                  <a:srgbClr val="FF0000"/>
                </a:solidFill>
                <a:latin typeface="Calibri"/>
                <a:cs typeface="Calibri"/>
              </a:rPr>
              <a:t>T</a:t>
            </a:r>
            <a:r>
              <a:rPr sz="2800" spc="-15" dirty="0">
                <a:solidFill>
                  <a:srgbClr val="FF0000"/>
                </a:solidFill>
                <a:latin typeface="Calibri"/>
                <a:cs typeface="Calibri"/>
              </a:rPr>
              <a:t>otal</a:t>
            </a:r>
            <a:r>
              <a:rPr sz="2800" spc="-65" dirty="0">
                <a:solidFill>
                  <a:srgbClr val="FF0000"/>
                </a:solidFill>
                <a:latin typeface="Times New Roman"/>
                <a:cs typeface="Times New Roman"/>
              </a:rPr>
              <a:t> </a:t>
            </a:r>
            <a:r>
              <a:rPr sz="2800" spc="-25" dirty="0">
                <a:solidFill>
                  <a:srgbClr val="FF0000"/>
                </a:solidFill>
                <a:latin typeface="Calibri"/>
                <a:cs typeface="Calibri"/>
              </a:rPr>
              <a:t>Ham</a:t>
            </a:r>
            <a:r>
              <a:rPr sz="2800" dirty="0">
                <a:solidFill>
                  <a:srgbClr val="FF0000"/>
                </a:solidFill>
                <a:latin typeface="Calibri"/>
                <a:cs typeface="Calibri"/>
              </a:rPr>
              <a:t>il</a:t>
            </a:r>
            <a:r>
              <a:rPr sz="2800" spc="-15" dirty="0">
                <a:solidFill>
                  <a:srgbClr val="FF0000"/>
                </a:solidFill>
                <a:latin typeface="Calibri"/>
                <a:cs typeface="Calibri"/>
              </a:rPr>
              <a:t>toni</a:t>
            </a:r>
            <a:r>
              <a:rPr sz="2800" spc="-10" dirty="0">
                <a:solidFill>
                  <a:srgbClr val="FF0000"/>
                </a:solidFill>
                <a:latin typeface="Calibri"/>
                <a:cs typeface="Calibri"/>
              </a:rPr>
              <a:t>a</a:t>
            </a:r>
            <a:r>
              <a:rPr sz="2800" spc="-15" dirty="0">
                <a:solidFill>
                  <a:srgbClr val="FF0000"/>
                </a:solidFill>
                <a:latin typeface="Calibri"/>
                <a:cs typeface="Calibri"/>
              </a:rPr>
              <a:t>n</a:t>
            </a:r>
            <a:r>
              <a:rPr lang="pt-BR" sz="2800" i="1" spc="-15" dirty="0">
                <a:solidFill>
                  <a:srgbClr val="FF0000"/>
                </a:solidFill>
                <a:latin typeface="Calibri"/>
                <a:cs typeface="Calibri"/>
              </a:rPr>
              <a:t> </a:t>
            </a:r>
          </a:p>
          <a:p>
            <a:r>
              <a:rPr lang="en-US" dirty="0"/>
              <a:t>of the atom interacting with the light field can be written as a sum of the unperturbed</a:t>
            </a:r>
          </a:p>
          <a:p>
            <a:r>
              <a:rPr lang="en-US" dirty="0"/>
              <a:t>Hamiltonian </a:t>
            </a:r>
            <a:r>
              <a:rPr lang="en-US" i="1" dirty="0"/>
              <a:t>H</a:t>
            </a:r>
            <a:r>
              <a:rPr lang="en-US" sz="1200" dirty="0"/>
              <a:t>0 </a:t>
            </a:r>
            <a:r>
              <a:rPr lang="en-US" dirty="0"/>
              <a:t>of the free atom without the light field plus the </a:t>
            </a:r>
            <a:r>
              <a:rPr lang="en-US" dirty="0">
                <a:solidFill>
                  <a:srgbClr val="FF0000"/>
                </a:solidFill>
              </a:rPr>
              <a:t>perturbation Absorption and Emission of Light operator </a:t>
            </a:r>
            <a:r>
              <a:rPr lang="en-US" i="1" dirty="0">
                <a:solidFill>
                  <a:srgbClr val="FF0000"/>
                </a:solidFill>
              </a:rPr>
              <a:t>V</a:t>
            </a:r>
            <a:r>
              <a:rPr lang="en-US" dirty="0">
                <a:solidFill>
                  <a:srgbClr val="FF0000"/>
                </a:solidFill>
              </a:rPr>
              <a:t>, which describes the interaction of the atom with the E field and which reduces in the </a:t>
            </a:r>
            <a:r>
              <a:rPr lang="en-US" i="1" dirty="0">
                <a:solidFill>
                  <a:srgbClr val="FF0000"/>
                </a:solidFill>
              </a:rPr>
              <a:t>dipole approximation </a:t>
            </a:r>
            <a:r>
              <a:rPr lang="en-US" dirty="0">
                <a:solidFill>
                  <a:srgbClr val="FF0000"/>
                </a:solidFill>
              </a:rPr>
              <a:t>to</a:t>
            </a:r>
            <a:endParaRPr sz="2800" dirty="0">
              <a:solidFill>
                <a:srgbClr val="FF0000"/>
              </a:solidFill>
              <a:latin typeface="Calibri"/>
              <a:cs typeface="Calibri"/>
            </a:endParaRPr>
          </a:p>
          <a:p>
            <a:pPr marL="1947545">
              <a:lnSpc>
                <a:spcPct val="100000"/>
              </a:lnSpc>
              <a:spcBef>
                <a:spcPts val="1980"/>
              </a:spcBef>
            </a:pPr>
            <a:r>
              <a:rPr lang="en-US" sz="4200" baseline="9920" dirty="0">
                <a:latin typeface="Cambria Math"/>
                <a:cs typeface="Cambria Math"/>
              </a:rPr>
              <a:t>H</a:t>
            </a:r>
            <a:r>
              <a:rPr sz="4200" spc="419" baseline="9920" dirty="0">
                <a:latin typeface="Cambria Math"/>
                <a:cs typeface="Cambria Math"/>
              </a:rPr>
              <a:t> </a:t>
            </a:r>
            <a:r>
              <a:rPr sz="2800" spc="-25" dirty="0">
                <a:latin typeface="Cambria Math"/>
                <a:cs typeface="Cambria Math"/>
              </a:rPr>
              <a:t>=</a:t>
            </a:r>
            <a:r>
              <a:rPr sz="2800" spc="160" dirty="0">
                <a:latin typeface="Cambria Math"/>
                <a:cs typeface="Cambria Math"/>
              </a:rPr>
              <a:t> </a:t>
            </a:r>
            <a:r>
              <a:rPr lang="en-US" sz="2800" spc="160" dirty="0">
                <a:latin typeface="Cambria Math"/>
                <a:cs typeface="Cambria Math"/>
              </a:rPr>
              <a:t>H</a:t>
            </a:r>
            <a:r>
              <a:rPr lang="en-US" sz="2800" spc="160" baseline="-25000" dirty="0">
                <a:latin typeface="Cambria Math"/>
                <a:cs typeface="Cambria Math"/>
              </a:rPr>
              <a:t>0</a:t>
            </a:r>
            <a:r>
              <a:rPr sz="3000" spc="-217" baseline="-16666" dirty="0">
                <a:latin typeface="Cambria Math"/>
                <a:cs typeface="Cambria Math"/>
              </a:rPr>
              <a:t> </a:t>
            </a:r>
            <a:r>
              <a:rPr sz="2800" spc="-25" dirty="0">
                <a:latin typeface="Cambria Math"/>
                <a:cs typeface="Cambria Math"/>
              </a:rPr>
              <a:t>+</a:t>
            </a:r>
            <a:r>
              <a:rPr lang="en-US" sz="4200" spc="-25" baseline="9920" dirty="0">
                <a:latin typeface="Cambria Math"/>
                <a:cs typeface="Cambria Math"/>
              </a:rPr>
              <a:t>  V</a:t>
            </a:r>
            <a:r>
              <a:rPr lang="en-US" sz="4200" spc="-22" baseline="2976" dirty="0">
                <a:latin typeface="Cambria Math"/>
                <a:cs typeface="Cambria Math"/>
              </a:rPr>
              <a:t>(t) </a:t>
            </a:r>
          </a:p>
          <a:p>
            <a:pPr marL="1947545" rtl="1">
              <a:spcBef>
                <a:spcPts val="1980"/>
              </a:spcBef>
            </a:pPr>
            <a:r>
              <a:rPr lang="en-US" sz="4200" spc="-22" baseline="2976" dirty="0">
                <a:latin typeface="Cambria Math"/>
                <a:cs typeface="Cambria Math"/>
              </a:rPr>
              <a:t> </a:t>
            </a:r>
            <a:r>
              <a:rPr lang="en-US" sz="2800" spc="-15" dirty="0">
                <a:latin typeface="Calibri"/>
                <a:cs typeface="Calibri"/>
              </a:rPr>
              <a:t>V(t) is also called Perturbation Hamiltonian</a:t>
            </a:r>
          </a:p>
          <a:p>
            <a:pPr marL="1947545" rtl="1">
              <a:lnSpc>
                <a:spcPct val="100000"/>
              </a:lnSpc>
              <a:spcBef>
                <a:spcPts val="1980"/>
              </a:spcBef>
            </a:pPr>
            <a:r>
              <a:rPr lang="en-US" sz="2800" spc="-15" dirty="0">
                <a:latin typeface="Calibri"/>
                <a:cs typeface="Calibri"/>
              </a:rPr>
              <a:t>Within</a:t>
            </a:r>
            <a:r>
              <a:rPr lang="en-US" sz="2800" spc="-70" dirty="0">
                <a:latin typeface="Times New Roman"/>
                <a:cs typeface="Times New Roman"/>
              </a:rPr>
              <a:t> </a:t>
            </a:r>
            <a:r>
              <a:rPr lang="en-US" sz="2800" spc="-20" dirty="0">
                <a:latin typeface="Calibri"/>
                <a:cs typeface="Calibri"/>
              </a:rPr>
              <a:t>d</a:t>
            </a:r>
            <a:r>
              <a:rPr lang="en-US" sz="2800" dirty="0">
                <a:latin typeface="Calibri"/>
                <a:cs typeface="Calibri"/>
              </a:rPr>
              <a:t>i</a:t>
            </a:r>
            <a:r>
              <a:rPr lang="en-US" sz="2800" spc="-20" dirty="0">
                <a:latin typeface="Calibri"/>
                <a:cs typeface="Calibri"/>
              </a:rPr>
              <a:t>p</a:t>
            </a:r>
            <a:r>
              <a:rPr lang="en-US" sz="2800" spc="-10" dirty="0">
                <a:latin typeface="Calibri"/>
                <a:cs typeface="Calibri"/>
              </a:rPr>
              <a:t>o</a:t>
            </a:r>
            <a:r>
              <a:rPr lang="en-US" sz="2800" dirty="0">
                <a:latin typeface="Calibri"/>
                <a:cs typeface="Calibri"/>
              </a:rPr>
              <a:t>l</a:t>
            </a:r>
            <a:r>
              <a:rPr lang="en-US" sz="2800" spc="-15" dirty="0">
                <a:latin typeface="Calibri"/>
                <a:cs typeface="Calibri"/>
              </a:rPr>
              <a:t>e</a:t>
            </a:r>
            <a:r>
              <a:rPr lang="en-US" sz="2800" spc="-65" dirty="0">
                <a:latin typeface="Times New Roman"/>
                <a:cs typeface="Times New Roman"/>
              </a:rPr>
              <a:t> </a:t>
            </a:r>
            <a:r>
              <a:rPr lang="en-US" sz="2800" spc="-15" dirty="0">
                <a:latin typeface="Calibri"/>
                <a:cs typeface="Calibri"/>
              </a:rPr>
              <a:t>approx</a:t>
            </a:r>
            <a:r>
              <a:rPr lang="en-US" sz="2800" dirty="0">
                <a:latin typeface="Calibri"/>
                <a:cs typeface="Calibri"/>
              </a:rPr>
              <a:t>i</a:t>
            </a:r>
            <a:r>
              <a:rPr lang="en-US" sz="2800" spc="-15" dirty="0">
                <a:latin typeface="Calibri"/>
                <a:cs typeface="Calibri"/>
              </a:rPr>
              <a:t>mat</a:t>
            </a:r>
            <a:r>
              <a:rPr lang="en-US" sz="2800" spc="-5" dirty="0">
                <a:latin typeface="Calibri"/>
                <a:cs typeface="Calibri"/>
              </a:rPr>
              <a:t>i</a:t>
            </a:r>
            <a:r>
              <a:rPr lang="en-US" sz="2800" spc="-20" dirty="0">
                <a:latin typeface="Calibri"/>
                <a:cs typeface="Calibri"/>
              </a:rPr>
              <a:t>on</a:t>
            </a:r>
            <a:endParaRPr lang="en-US" sz="2800" dirty="0">
              <a:latin typeface="Calibri"/>
              <a:cs typeface="Calibri"/>
            </a:endParaRPr>
          </a:p>
          <a:p>
            <a:pPr marL="1947545" rtl="1">
              <a:lnSpc>
                <a:spcPct val="100000"/>
              </a:lnSpc>
              <a:spcBef>
                <a:spcPts val="1964"/>
              </a:spcBef>
            </a:pPr>
            <a:r>
              <a:rPr lang="en-US" sz="4200" baseline="9920" dirty="0">
                <a:latin typeface="Cambria Math"/>
                <a:cs typeface="Cambria Math"/>
              </a:rPr>
              <a:t>V</a:t>
            </a:r>
            <a:r>
              <a:rPr sz="4200" baseline="9920" dirty="0">
                <a:latin typeface="Cambria Math"/>
                <a:cs typeface="Cambria Math"/>
              </a:rPr>
              <a:t>̂</a:t>
            </a:r>
            <a:r>
              <a:rPr sz="4200" spc="-487" baseline="9920"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−𝑒</a:t>
            </a:r>
            <a:r>
              <a:rPr sz="2800" spc="-85" dirty="0">
                <a:latin typeface="Cambria Math"/>
                <a:cs typeface="Cambria Math"/>
              </a:rPr>
              <a:t> </a:t>
            </a:r>
            <a:r>
              <a:rPr sz="2800" spc="-30" dirty="0">
                <a:latin typeface="Cambria Math"/>
                <a:cs typeface="Cambria Math"/>
              </a:rPr>
              <a:t>𝐫</a:t>
            </a:r>
            <a:r>
              <a:rPr sz="2800" spc="5" dirty="0">
                <a:latin typeface="Cambria Math"/>
                <a:cs typeface="Cambria Math"/>
              </a:rPr>
              <a:t> </a:t>
            </a:r>
            <a:r>
              <a:rPr sz="2800" spc="-10" dirty="0">
                <a:latin typeface="Cambria Math"/>
                <a:cs typeface="Cambria Math"/>
              </a:rPr>
              <a:t>⋅</a:t>
            </a:r>
            <a:r>
              <a:rPr sz="2800" spc="10" dirty="0">
                <a:latin typeface="Cambria Math"/>
                <a:cs typeface="Cambria Math"/>
              </a:rPr>
              <a:t> </a:t>
            </a:r>
            <a:r>
              <a:rPr sz="2800" spc="-30" dirty="0">
                <a:latin typeface="Cambria Math"/>
                <a:cs typeface="Cambria Math"/>
              </a:rPr>
              <a:t>𝐄</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15" dirty="0">
                <a:latin typeface="Cambria Math"/>
                <a:cs typeface="Cambria Math"/>
              </a:rPr>
              <a:t>−</a:t>
            </a:r>
            <a:r>
              <a:rPr sz="2800" spc="-30" dirty="0">
                <a:latin typeface="Cambria Math"/>
                <a:cs typeface="Cambria Math"/>
              </a:rPr>
              <a:t>𝑒</a:t>
            </a:r>
            <a:r>
              <a:rPr sz="2800" spc="-95" dirty="0">
                <a:latin typeface="Cambria Math"/>
                <a:cs typeface="Cambria Math"/>
              </a:rPr>
              <a:t> </a:t>
            </a:r>
            <a:r>
              <a:rPr sz="2800" spc="-30" dirty="0">
                <a:latin typeface="Cambria Math"/>
                <a:cs typeface="Cambria Math"/>
              </a:rPr>
              <a:t>𝐫</a:t>
            </a:r>
            <a:r>
              <a:rPr sz="2800" spc="5" dirty="0">
                <a:latin typeface="Cambria Math"/>
                <a:cs typeface="Cambria Math"/>
              </a:rPr>
              <a:t> </a:t>
            </a:r>
            <a:r>
              <a:rPr sz="2800" spc="-10" dirty="0">
                <a:latin typeface="Cambria Math"/>
                <a:cs typeface="Cambria Math"/>
              </a:rPr>
              <a:t>⋅</a:t>
            </a:r>
            <a:r>
              <a:rPr sz="2800" spc="10" dirty="0">
                <a:latin typeface="Cambria Math"/>
                <a:cs typeface="Cambria Math"/>
              </a:rPr>
              <a:t> </a:t>
            </a:r>
            <a:r>
              <a:rPr sz="2800" spc="-185" dirty="0">
                <a:latin typeface="Cambria Math"/>
                <a:cs typeface="Cambria Math"/>
              </a:rPr>
              <a:t>𝐸</a:t>
            </a:r>
            <a:r>
              <a:rPr sz="3000" spc="232" baseline="-16666" dirty="0">
                <a:latin typeface="Cambria Math"/>
                <a:cs typeface="Cambria Math"/>
              </a:rPr>
              <a:t>0</a:t>
            </a:r>
            <a:r>
              <a:rPr sz="2800" spc="-15" dirty="0">
                <a:latin typeface="Cambria Math"/>
                <a:cs typeface="Cambria Math"/>
              </a:rPr>
              <a:t>co</a:t>
            </a:r>
            <a:r>
              <a:rPr sz="2800" spc="-20" dirty="0">
                <a:latin typeface="Cambria Math"/>
                <a:cs typeface="Cambria Math"/>
              </a:rPr>
              <a:t>s</a:t>
            </a:r>
            <a:r>
              <a:rPr sz="4200" spc="-22" baseline="2976" dirty="0">
                <a:latin typeface="Cambria Math"/>
                <a:cs typeface="Cambria Math"/>
              </a:rPr>
              <a:t>(</a:t>
            </a:r>
            <a:r>
              <a:rPr sz="2800" spc="-35" dirty="0">
                <a:latin typeface="Cambria Math"/>
                <a:cs typeface="Cambria Math"/>
              </a:rPr>
              <a:t>𝜔</a:t>
            </a:r>
            <a:r>
              <a:rPr sz="2800" spc="35" dirty="0">
                <a:latin typeface="Cambria Math"/>
                <a:cs typeface="Cambria Math"/>
              </a:rPr>
              <a:t>𝑡</a:t>
            </a:r>
            <a:r>
              <a:rPr lang="en-US" sz="4200" spc="-22" baseline="2976" dirty="0">
                <a:latin typeface="Cambria Math"/>
                <a:cs typeface="Cambria Math"/>
              </a:rPr>
              <a:t>)</a:t>
            </a:r>
            <a:r>
              <a:rPr lang="en-US" sz="4200" spc="-217" baseline="2976" dirty="0">
                <a:latin typeface="Cambria Math"/>
                <a:cs typeface="Cambria Math"/>
              </a:rPr>
              <a:t> </a:t>
            </a:r>
            <a:r>
              <a:rPr lang="en-US" sz="2800" spc="30" dirty="0">
                <a:latin typeface="Cambria Math"/>
                <a:cs typeface="Cambria Math"/>
              </a:rPr>
              <a:t>𝜖</a:t>
            </a:r>
            <a:r>
              <a:rPr sz="2800" spc="-20" dirty="0">
                <a:latin typeface="Cambria Math"/>
                <a:cs typeface="Cambria Math"/>
              </a:rPr>
              <a:t>̂</a:t>
            </a:r>
            <a:r>
              <a:rPr sz="2800" spc="-10" dirty="0">
                <a:latin typeface="Cambria Math"/>
                <a:cs typeface="Cambria Math"/>
              </a:rPr>
              <a:t>.</a:t>
            </a:r>
            <a:endParaRPr sz="2800" dirty="0">
              <a:latin typeface="Cambria Math"/>
              <a:cs typeface="Cambria Math"/>
            </a:endParaRPr>
          </a:p>
          <a:p>
            <a:pPr marL="241300" indent="-228600">
              <a:lnSpc>
                <a:spcPct val="100000"/>
              </a:lnSpc>
              <a:spcBef>
                <a:spcPts val="1800"/>
              </a:spcBef>
              <a:buFont typeface="Symbol"/>
              <a:buChar char=""/>
              <a:tabLst>
                <a:tab pos="241935" algn="l"/>
              </a:tabLst>
            </a:pPr>
            <a:r>
              <a:rPr lang="en-US" sz="2800" spc="-15" dirty="0">
                <a:latin typeface="Calibri"/>
                <a:cs typeface="Calibri"/>
              </a:rPr>
              <a:t>Let us </a:t>
            </a:r>
            <a:r>
              <a:rPr sz="2800" spc="-15" dirty="0">
                <a:latin typeface="Calibri"/>
                <a:cs typeface="Calibri"/>
              </a:rPr>
              <a:t>Intro</a:t>
            </a:r>
            <a:r>
              <a:rPr sz="2800" spc="-20" dirty="0">
                <a:latin typeface="Calibri"/>
                <a:cs typeface="Calibri"/>
              </a:rPr>
              <a:t>duc</a:t>
            </a:r>
            <a:r>
              <a:rPr sz="2800" spc="-15" dirty="0">
                <a:latin typeface="Calibri"/>
                <a:cs typeface="Calibri"/>
              </a:rPr>
              <a:t>e</a:t>
            </a:r>
            <a:r>
              <a:rPr sz="2800" spc="-5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25" dirty="0">
                <a:latin typeface="Calibri"/>
                <a:cs typeface="Calibri"/>
              </a:rPr>
              <a:t>m</a:t>
            </a:r>
            <a:r>
              <a:rPr sz="2800" dirty="0">
                <a:latin typeface="Calibri"/>
                <a:cs typeface="Calibri"/>
              </a:rPr>
              <a:t>o</a:t>
            </a:r>
            <a:r>
              <a:rPr sz="2800" spc="-15" dirty="0">
                <a:latin typeface="Calibri"/>
                <a:cs typeface="Calibri"/>
              </a:rPr>
              <a:t>ment</a:t>
            </a:r>
            <a:r>
              <a:rPr sz="2800" spc="-75" dirty="0">
                <a:latin typeface="Times New Roman"/>
                <a:cs typeface="Times New Roman"/>
              </a:rPr>
              <a:t> </a:t>
            </a:r>
            <a:r>
              <a:rPr sz="2800" spc="-10" dirty="0">
                <a:latin typeface="Calibri"/>
                <a:cs typeface="Calibri"/>
              </a:rPr>
              <a:t>o</a:t>
            </a:r>
            <a:r>
              <a:rPr sz="2800" spc="-20" dirty="0">
                <a:latin typeface="Calibri"/>
                <a:cs typeface="Calibri"/>
              </a:rPr>
              <a:t>per</a:t>
            </a:r>
            <a:r>
              <a:rPr sz="2800" spc="-5" dirty="0">
                <a:latin typeface="Calibri"/>
                <a:cs typeface="Calibri"/>
              </a:rPr>
              <a:t>a</a:t>
            </a:r>
            <a:r>
              <a:rPr sz="2800" spc="-15" dirty="0">
                <a:latin typeface="Calibri"/>
                <a:cs typeface="Calibri"/>
              </a:rPr>
              <a:t>tor</a:t>
            </a:r>
            <a:endParaRPr sz="2800" dirty="0">
              <a:latin typeface="Calibri"/>
              <a:cs typeface="Calibri"/>
            </a:endParaRPr>
          </a:p>
          <a:p>
            <a:pPr marL="12700">
              <a:lnSpc>
                <a:spcPct val="100000"/>
              </a:lnSpc>
              <a:spcBef>
                <a:spcPts val="1964"/>
              </a:spcBef>
            </a:pPr>
            <a:r>
              <a:rPr sz="2800" spc="-1625" dirty="0">
                <a:latin typeface="Cambria Math"/>
                <a:cs typeface="Cambria Math"/>
              </a:rPr>
              <a:t>𝐩</a:t>
            </a:r>
            <a:r>
              <a:rPr sz="2800" dirty="0">
                <a:latin typeface="Cambria Math"/>
                <a:cs typeface="Cambria Math"/>
              </a:rPr>
              <a:t>̂</a:t>
            </a:r>
            <a:r>
              <a:rPr sz="2800" spc="170" dirty="0">
                <a:latin typeface="Cambria Math"/>
                <a:cs typeface="Cambria Math"/>
              </a:rPr>
              <a:t> </a:t>
            </a:r>
            <a:r>
              <a:rPr lang="en-US" sz="2800" spc="17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−𝑒</a:t>
            </a:r>
            <a:r>
              <a:rPr sz="2800" spc="-85" dirty="0">
                <a:latin typeface="Cambria Math"/>
                <a:cs typeface="Cambria Math"/>
              </a:rPr>
              <a:t> </a:t>
            </a:r>
            <a:r>
              <a:rPr sz="2800" spc="-30" dirty="0">
                <a:latin typeface="Cambria Math"/>
                <a:cs typeface="Cambria Math"/>
              </a:rPr>
              <a:t>𝐫</a:t>
            </a:r>
            <a:r>
              <a:rPr sz="2800" dirty="0">
                <a:latin typeface="Calibri"/>
                <a:cs typeface="Calibri"/>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002411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20" dirty="0">
                <a:latin typeface="Calibri"/>
                <a:cs typeface="Calibri"/>
              </a:rPr>
              <a:t>prese</a:t>
            </a:r>
            <a:r>
              <a:rPr sz="2800" dirty="0">
                <a:latin typeface="Calibri"/>
                <a:cs typeface="Calibri"/>
              </a:rPr>
              <a:t>n</a:t>
            </a:r>
            <a:r>
              <a:rPr sz="2800" spc="-10" dirty="0">
                <a:latin typeface="Calibri"/>
                <a:cs typeface="Calibri"/>
              </a:rPr>
              <a:t>tatio</a:t>
            </a:r>
            <a:r>
              <a:rPr sz="2800" spc="-15" dirty="0">
                <a:latin typeface="Calibri"/>
                <a:cs typeface="Calibri"/>
              </a:rPr>
              <a:t>n</a:t>
            </a:r>
            <a:r>
              <a:rPr sz="2800" spc="-70" dirty="0">
                <a:latin typeface="Times New Roman"/>
                <a:cs typeface="Times New Roman"/>
              </a:rPr>
              <a:t> </a:t>
            </a:r>
            <a:r>
              <a:rPr sz="2800" spc="-20" dirty="0">
                <a:latin typeface="Calibri"/>
                <a:cs typeface="Calibri"/>
              </a:rPr>
              <a:t>pu</a:t>
            </a:r>
            <a:r>
              <a:rPr sz="2800" dirty="0">
                <a:latin typeface="Calibri"/>
                <a:cs typeface="Calibri"/>
              </a:rPr>
              <a:t>r</a:t>
            </a:r>
            <a:r>
              <a:rPr sz="2800" spc="-20" dirty="0">
                <a:latin typeface="Calibri"/>
                <a:cs typeface="Calibri"/>
              </a:rPr>
              <a:t>poses</a:t>
            </a:r>
            <a:r>
              <a:rPr sz="2800" spc="-10" dirty="0">
                <a:latin typeface="Calibri"/>
                <a:cs typeface="Calibri"/>
              </a:rPr>
              <a:t>,</a:t>
            </a:r>
            <a:r>
              <a:rPr sz="2800" spc="-55" dirty="0">
                <a:latin typeface="Times New Roman"/>
                <a:cs typeface="Times New Roman"/>
              </a:rPr>
              <a:t> </a:t>
            </a:r>
            <a:r>
              <a:rPr sz="2800" spc="-15" dirty="0">
                <a:solidFill>
                  <a:srgbClr val="FF0000"/>
                </a:solidFill>
                <a:latin typeface="Calibri"/>
                <a:cs typeface="Calibri"/>
              </a:rPr>
              <a:t>re</a:t>
            </a:r>
            <a:r>
              <a:rPr sz="2800" spc="-10" dirty="0">
                <a:solidFill>
                  <a:srgbClr val="FF0000"/>
                </a:solidFill>
                <a:latin typeface="Calibri"/>
                <a:cs typeface="Calibri"/>
              </a:rPr>
              <a:t>write</a:t>
            </a:r>
            <a:r>
              <a:rPr sz="2800" spc="-70" dirty="0">
                <a:solidFill>
                  <a:srgbClr val="FF0000"/>
                </a:solidFill>
                <a:latin typeface="Times New Roman"/>
                <a:cs typeface="Times New Roman"/>
              </a:rPr>
              <a:t> </a:t>
            </a:r>
            <a:r>
              <a:rPr sz="2800" spc="-10" dirty="0">
                <a:solidFill>
                  <a:srgbClr val="FF0000"/>
                </a:solidFill>
                <a:latin typeface="Calibri"/>
                <a:cs typeface="Calibri"/>
              </a:rPr>
              <a:t>c</a:t>
            </a:r>
            <a:r>
              <a:rPr sz="2800" spc="-20" dirty="0">
                <a:solidFill>
                  <a:srgbClr val="FF0000"/>
                </a:solidFill>
                <a:latin typeface="Calibri"/>
                <a:cs typeface="Calibri"/>
              </a:rPr>
              <a:t>os</a:t>
            </a:r>
            <a:r>
              <a:rPr sz="2800" spc="-10"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e</a:t>
            </a:r>
            <a:r>
              <a:rPr sz="2800" spc="-70" dirty="0">
                <a:solidFill>
                  <a:srgbClr val="FF0000"/>
                </a:solidFill>
                <a:latin typeface="Times New Roman"/>
                <a:cs typeface="Times New Roman"/>
              </a:rPr>
              <a:t> </a:t>
            </a:r>
            <a:r>
              <a:rPr sz="2800" spc="-15" dirty="0">
                <a:solidFill>
                  <a:srgbClr val="FF0000"/>
                </a:solidFill>
                <a:latin typeface="Calibri"/>
                <a:cs typeface="Calibri"/>
              </a:rPr>
              <a:t>via</a:t>
            </a:r>
            <a:r>
              <a:rPr sz="2800" spc="-35" dirty="0">
                <a:solidFill>
                  <a:srgbClr val="FF0000"/>
                </a:solidFill>
                <a:latin typeface="Times New Roman"/>
                <a:cs typeface="Times New Roman"/>
              </a:rPr>
              <a:t> </a:t>
            </a:r>
            <a:r>
              <a:rPr sz="2800" spc="-20" dirty="0">
                <a:solidFill>
                  <a:srgbClr val="FF0000"/>
                </a:solidFill>
                <a:latin typeface="Calibri"/>
                <a:cs typeface="Calibri"/>
              </a:rPr>
              <a:t>comp</a:t>
            </a:r>
            <a:r>
              <a:rPr sz="2800" spc="-15" dirty="0">
                <a:solidFill>
                  <a:srgbClr val="FF0000"/>
                </a:solidFill>
                <a:latin typeface="Calibri"/>
                <a:cs typeface="Calibri"/>
              </a:rPr>
              <a:t>lex</a:t>
            </a:r>
            <a:r>
              <a:rPr sz="2800" spc="-65" dirty="0">
                <a:solidFill>
                  <a:srgbClr val="FF0000"/>
                </a:solidFill>
                <a:latin typeface="Times New Roman"/>
                <a:cs typeface="Times New Roman"/>
              </a:rPr>
              <a:t> </a:t>
            </a:r>
            <a:r>
              <a:rPr sz="2800" spc="-15" dirty="0">
                <a:solidFill>
                  <a:srgbClr val="FF0000"/>
                </a:solidFill>
                <a:latin typeface="Calibri"/>
                <a:cs typeface="Calibri"/>
              </a:rPr>
              <a:t>exponent</a:t>
            </a:r>
            <a:r>
              <a:rPr sz="2800" spc="-25" dirty="0">
                <a:solidFill>
                  <a:srgbClr val="FF0000"/>
                </a:solidFill>
                <a:latin typeface="Calibri"/>
                <a:cs typeface="Calibri"/>
              </a:rPr>
              <a:t>i</a:t>
            </a:r>
            <a:r>
              <a:rPr sz="2800" spc="-10" dirty="0">
                <a:solidFill>
                  <a:srgbClr val="FF0000"/>
                </a:solidFill>
                <a:latin typeface="Calibri"/>
                <a:cs typeface="Calibri"/>
              </a:rPr>
              <a:t>a</a:t>
            </a:r>
            <a:r>
              <a:rPr sz="2800" dirty="0">
                <a:solidFill>
                  <a:srgbClr val="FF0000"/>
                </a:solidFill>
                <a:latin typeface="Calibri"/>
                <a:cs typeface="Calibri"/>
              </a:rPr>
              <a:t>l</a:t>
            </a:r>
            <a:r>
              <a:rPr sz="2800" spc="-15" dirty="0">
                <a:solidFill>
                  <a:srgbClr val="FF0000"/>
                </a:solidFill>
                <a:latin typeface="Calibri"/>
                <a:cs typeface="Calibri"/>
              </a:rPr>
              <a:t>s</a:t>
            </a:r>
            <a:endParaRPr sz="2800" dirty="0">
              <a:solidFill>
                <a:srgbClr val="FF0000"/>
              </a:solidFill>
              <a:latin typeface="Calibri"/>
              <a:cs typeface="Calibri"/>
            </a:endParaRPr>
          </a:p>
        </p:txBody>
      </p:sp>
      <p:sp>
        <p:nvSpPr>
          <p:cNvPr id="10" name="object 10"/>
          <p:cNvSpPr txBox="1">
            <a:spLocks noGrp="1"/>
          </p:cNvSpPr>
          <p:nvPr>
            <p:ph type="body" idx="1"/>
          </p:nvPr>
        </p:nvSpPr>
        <p:spPr>
          <a:xfrm>
            <a:off x="606743" y="2218476"/>
            <a:ext cx="10978513" cy="3316164"/>
          </a:xfrm>
          <a:prstGeom prst="rect">
            <a:avLst/>
          </a:prstGeom>
        </p:spPr>
        <p:txBody>
          <a:bodyPr vert="horz" wrap="square" lIns="0" tIns="1003046" rIns="0" bIns="0" rtlCol="0">
            <a:spAutoFit/>
          </a:bodyPr>
          <a:lstStyle/>
          <a:p>
            <a:pPr marL="5715" marR="5080">
              <a:lnSpc>
                <a:spcPct val="127200"/>
              </a:lnSpc>
            </a:pPr>
            <a:endParaRPr lang="en-US" sz="2800" b="0" i="1" u="none" spc="-15" dirty="0">
              <a:solidFill>
                <a:srgbClr val="000000"/>
              </a:solidFill>
            </a:endParaRPr>
          </a:p>
          <a:p>
            <a:pPr marL="5715" marR="5080">
              <a:lnSpc>
                <a:spcPct val="127200"/>
              </a:lnSpc>
            </a:pPr>
            <a:r>
              <a:rPr sz="2800" b="0" i="1" u="none" spc="-15" dirty="0">
                <a:solidFill>
                  <a:srgbClr val="000000"/>
                </a:solidFill>
                <a:latin typeface="Calibri"/>
                <a:cs typeface="Calibri"/>
              </a:rPr>
              <a:t>Physic</a:t>
            </a:r>
            <a:r>
              <a:rPr sz="2800" b="0" i="1" u="none" spc="-10" dirty="0">
                <a:solidFill>
                  <a:srgbClr val="000000"/>
                </a:solidFill>
                <a:latin typeface="Calibri"/>
                <a:cs typeface="Calibri"/>
              </a:rPr>
              <a:t>a</a:t>
            </a:r>
            <a:r>
              <a:rPr sz="2800" b="0" i="1" u="none" dirty="0">
                <a:solidFill>
                  <a:srgbClr val="000000"/>
                </a:solidFill>
                <a:latin typeface="Calibri"/>
                <a:cs typeface="Calibri"/>
              </a:rPr>
              <a:t>l</a:t>
            </a:r>
            <a:r>
              <a:rPr sz="2800" b="0" i="1" u="none" spc="20" dirty="0">
                <a:solidFill>
                  <a:srgbClr val="000000"/>
                </a:solidFill>
                <a:latin typeface="Times New Roman"/>
                <a:cs typeface="Times New Roman"/>
              </a:rPr>
              <a:t> </a:t>
            </a:r>
            <a:r>
              <a:rPr sz="2800" b="0" i="1" u="none" spc="-20" dirty="0">
                <a:solidFill>
                  <a:srgbClr val="000000"/>
                </a:solidFill>
                <a:latin typeface="Calibri"/>
                <a:cs typeface="Calibri"/>
              </a:rPr>
              <a:t>p</a:t>
            </a:r>
            <a:r>
              <a:rPr sz="2800" b="0" i="1" u="none" spc="-15" dirty="0">
                <a:solidFill>
                  <a:srgbClr val="000000"/>
                </a:solidFill>
                <a:latin typeface="Calibri"/>
                <a:cs typeface="Calibri"/>
              </a:rPr>
              <a:t>icture:</a:t>
            </a:r>
            <a:r>
              <a:rPr sz="2800" b="0" i="1" u="none" spc="10" dirty="0">
                <a:solidFill>
                  <a:srgbClr val="000000"/>
                </a:solidFill>
                <a:latin typeface="Times New Roman"/>
                <a:cs typeface="Times New Roman"/>
              </a:rPr>
              <a:t> </a:t>
            </a:r>
            <a:r>
              <a:rPr sz="2800" b="0" i="1" u="none" spc="-20" dirty="0">
                <a:solidFill>
                  <a:srgbClr val="FF0000"/>
                </a:solidFill>
                <a:latin typeface="Calibri"/>
                <a:cs typeface="Calibri"/>
              </a:rPr>
              <a:t>at</a:t>
            </a:r>
            <a:r>
              <a:rPr sz="2800" b="0" i="1" u="none" dirty="0">
                <a:solidFill>
                  <a:srgbClr val="FF0000"/>
                </a:solidFill>
                <a:latin typeface="Calibri"/>
                <a:cs typeface="Calibri"/>
              </a:rPr>
              <a:t>o</a:t>
            </a:r>
            <a:r>
              <a:rPr sz="2800" b="0" i="1" u="none" spc="-25" dirty="0">
                <a:solidFill>
                  <a:srgbClr val="FF0000"/>
                </a:solidFill>
                <a:latin typeface="Calibri"/>
                <a:cs typeface="Calibri"/>
              </a:rPr>
              <a:t>m</a:t>
            </a:r>
            <a:r>
              <a:rPr sz="2800" b="0" i="1" u="none" spc="10" dirty="0">
                <a:solidFill>
                  <a:srgbClr val="FF0000"/>
                </a:solidFill>
                <a:latin typeface="Times New Roman"/>
                <a:cs typeface="Times New Roman"/>
              </a:rPr>
              <a:t> </a:t>
            </a:r>
            <a:r>
              <a:rPr sz="2800" b="0" i="1" u="none" spc="-15" dirty="0">
                <a:solidFill>
                  <a:srgbClr val="FF0000"/>
                </a:solidFill>
                <a:latin typeface="Calibri"/>
                <a:cs typeface="Calibri"/>
              </a:rPr>
              <a:t>experi</a:t>
            </a:r>
            <a:r>
              <a:rPr sz="2800" b="0" i="1" u="none" spc="-10" dirty="0">
                <a:solidFill>
                  <a:srgbClr val="FF0000"/>
                </a:solidFill>
                <a:latin typeface="Calibri"/>
                <a:cs typeface="Calibri"/>
              </a:rPr>
              <a:t>e</a:t>
            </a:r>
            <a:r>
              <a:rPr sz="2800" b="0" i="1" u="none" spc="-20" dirty="0">
                <a:solidFill>
                  <a:srgbClr val="FF0000"/>
                </a:solidFill>
                <a:latin typeface="Calibri"/>
                <a:cs typeface="Calibri"/>
              </a:rPr>
              <a:t>nce</a:t>
            </a:r>
            <a:r>
              <a:rPr sz="2800" b="0" i="1" u="none" spc="-15" dirty="0">
                <a:solidFill>
                  <a:srgbClr val="FF0000"/>
                </a:solidFill>
                <a:latin typeface="Calibri"/>
                <a:cs typeface="Calibri"/>
              </a:rPr>
              <a:t>s</a:t>
            </a:r>
            <a:r>
              <a:rPr sz="2800" b="0" i="1" u="none" spc="20" dirty="0">
                <a:solidFill>
                  <a:srgbClr val="FF0000"/>
                </a:solidFill>
                <a:latin typeface="Times New Roman"/>
                <a:cs typeface="Times New Roman"/>
              </a:rPr>
              <a:t> </a:t>
            </a:r>
            <a:r>
              <a:rPr sz="2800" b="0" i="1" u="none" spc="-20" dirty="0">
                <a:solidFill>
                  <a:srgbClr val="FF0000"/>
                </a:solidFill>
                <a:latin typeface="Calibri"/>
                <a:cs typeface="Calibri"/>
              </a:rPr>
              <a:t>a</a:t>
            </a:r>
            <a:r>
              <a:rPr sz="2800" b="0" i="1" u="none" spc="-15" dirty="0">
                <a:solidFill>
                  <a:srgbClr val="FF0000"/>
                </a:solidFill>
                <a:latin typeface="Calibri"/>
                <a:cs typeface="Calibri"/>
              </a:rPr>
              <a:t>n</a:t>
            </a:r>
            <a:r>
              <a:rPr sz="2800" b="0" i="1" u="none" spc="20" dirty="0">
                <a:solidFill>
                  <a:srgbClr val="FF0000"/>
                </a:solidFill>
                <a:latin typeface="Times New Roman"/>
                <a:cs typeface="Times New Roman"/>
              </a:rPr>
              <a:t> </a:t>
            </a:r>
            <a:r>
              <a:rPr sz="2800" b="0" i="1" u="none" spc="-20" dirty="0">
                <a:solidFill>
                  <a:srgbClr val="FF0000"/>
                </a:solidFill>
                <a:latin typeface="Calibri"/>
                <a:cs typeface="Calibri"/>
              </a:rPr>
              <a:t>o</a:t>
            </a:r>
            <a:r>
              <a:rPr sz="2800" b="0" i="1" u="none" spc="-10" dirty="0">
                <a:solidFill>
                  <a:srgbClr val="FF0000"/>
                </a:solidFill>
                <a:latin typeface="Calibri"/>
                <a:cs typeface="Calibri"/>
              </a:rPr>
              <a:t>sci</a:t>
            </a:r>
            <a:r>
              <a:rPr sz="2800" b="0" i="1" u="none" spc="5" dirty="0">
                <a:solidFill>
                  <a:srgbClr val="FF0000"/>
                </a:solidFill>
                <a:latin typeface="Calibri"/>
                <a:cs typeface="Calibri"/>
              </a:rPr>
              <a:t>l</a:t>
            </a:r>
            <a:r>
              <a:rPr sz="2800" b="0" i="1" u="none" dirty="0">
                <a:solidFill>
                  <a:srgbClr val="FF0000"/>
                </a:solidFill>
                <a:latin typeface="Calibri"/>
                <a:cs typeface="Calibri"/>
              </a:rPr>
              <a:t>l</a:t>
            </a:r>
            <a:r>
              <a:rPr sz="2800" b="0" i="1" u="none" spc="-20" dirty="0">
                <a:solidFill>
                  <a:srgbClr val="FF0000"/>
                </a:solidFill>
                <a:latin typeface="Calibri"/>
                <a:cs typeface="Calibri"/>
              </a:rPr>
              <a:t>at</a:t>
            </a:r>
            <a:r>
              <a:rPr sz="2800" b="0" i="1" u="none" spc="-10" dirty="0">
                <a:solidFill>
                  <a:srgbClr val="FF0000"/>
                </a:solidFill>
                <a:latin typeface="Calibri"/>
                <a:cs typeface="Calibri"/>
              </a:rPr>
              <a:t>i</a:t>
            </a:r>
            <a:r>
              <a:rPr sz="2800" b="0" i="1" u="none" spc="-20" dirty="0">
                <a:solidFill>
                  <a:srgbClr val="FF0000"/>
                </a:solidFill>
                <a:latin typeface="Calibri"/>
                <a:cs typeface="Calibri"/>
              </a:rPr>
              <a:t>n</a:t>
            </a:r>
            <a:r>
              <a:rPr sz="2800" b="0" i="1" u="none" spc="-15" dirty="0">
                <a:solidFill>
                  <a:srgbClr val="FF0000"/>
                </a:solidFill>
                <a:latin typeface="Calibri"/>
                <a:cs typeface="Calibri"/>
              </a:rPr>
              <a:t>g</a:t>
            </a:r>
            <a:r>
              <a:rPr sz="2800" b="0" i="1" u="none" spc="20" dirty="0">
                <a:solidFill>
                  <a:srgbClr val="FF0000"/>
                </a:solidFill>
                <a:latin typeface="Times New Roman"/>
                <a:cs typeface="Times New Roman"/>
              </a:rPr>
              <a:t> </a:t>
            </a:r>
            <a:r>
              <a:rPr sz="2800" b="0" i="1" u="none" spc="-15" dirty="0">
                <a:solidFill>
                  <a:srgbClr val="FF0000"/>
                </a:solidFill>
                <a:latin typeface="Calibri"/>
                <a:cs typeface="Calibri"/>
              </a:rPr>
              <a:t>e</a:t>
            </a:r>
            <a:r>
              <a:rPr sz="2800" b="0" i="1" u="none" spc="-20" dirty="0">
                <a:solidFill>
                  <a:srgbClr val="FF0000"/>
                </a:solidFill>
                <a:latin typeface="Calibri"/>
                <a:cs typeface="Calibri"/>
              </a:rPr>
              <a:t>l</a:t>
            </a:r>
            <a:r>
              <a:rPr sz="2800" b="0" i="1" u="none" spc="-15" dirty="0">
                <a:solidFill>
                  <a:srgbClr val="FF0000"/>
                </a:solidFill>
                <a:latin typeface="Calibri"/>
                <a:cs typeface="Calibri"/>
              </a:rPr>
              <a:t>ectric</a:t>
            </a:r>
            <a:r>
              <a:rPr sz="2800" b="0" i="1" u="none" spc="60" dirty="0">
                <a:solidFill>
                  <a:srgbClr val="FF0000"/>
                </a:solidFill>
                <a:latin typeface="Times New Roman"/>
                <a:cs typeface="Times New Roman"/>
              </a:rPr>
              <a:t> </a:t>
            </a:r>
            <a:r>
              <a:rPr sz="2800" b="0" u="none" spc="-20" dirty="0">
                <a:solidFill>
                  <a:srgbClr val="FF0000"/>
                </a:solidFill>
                <a:latin typeface="Calibri"/>
                <a:cs typeface="Calibri"/>
              </a:rPr>
              <a:t>for</a:t>
            </a:r>
            <a:r>
              <a:rPr sz="2800" b="0" u="none" spc="-5" dirty="0">
                <a:solidFill>
                  <a:srgbClr val="FF0000"/>
                </a:solidFill>
                <a:latin typeface="Calibri"/>
                <a:cs typeface="Calibri"/>
              </a:rPr>
              <a:t>c</a:t>
            </a:r>
            <a:r>
              <a:rPr sz="2800" b="0" u="none" spc="-15" dirty="0">
                <a:solidFill>
                  <a:srgbClr val="FF0000"/>
                </a:solidFill>
                <a:latin typeface="Calibri"/>
                <a:cs typeface="Calibri"/>
              </a:rPr>
              <a:t>e*</a:t>
            </a:r>
            <a:r>
              <a:rPr sz="2800" b="0" u="none" spc="10" dirty="0">
                <a:solidFill>
                  <a:srgbClr val="FF0000"/>
                </a:solidFill>
                <a:latin typeface="Times New Roman"/>
                <a:cs typeface="Times New Roman"/>
              </a:rPr>
              <a:t> </a:t>
            </a:r>
            <a:r>
              <a:rPr sz="2800" b="0" u="none" spc="-15" dirty="0">
                <a:solidFill>
                  <a:srgbClr val="FF0000"/>
                </a:solidFill>
                <a:latin typeface="Calibri"/>
                <a:cs typeface="Calibri"/>
              </a:rPr>
              <a:t>c</a:t>
            </a:r>
            <a:r>
              <a:rPr sz="2800" b="0" u="none" spc="-10" dirty="0">
                <a:solidFill>
                  <a:srgbClr val="FF0000"/>
                </a:solidFill>
                <a:latin typeface="Calibri"/>
                <a:cs typeface="Calibri"/>
              </a:rPr>
              <a:t>a</a:t>
            </a:r>
            <a:r>
              <a:rPr sz="2800" b="0" u="none" spc="-20" dirty="0">
                <a:solidFill>
                  <a:srgbClr val="FF0000"/>
                </a:solidFill>
                <a:latin typeface="Calibri"/>
                <a:cs typeface="Calibri"/>
              </a:rPr>
              <a:t>pab</a:t>
            </a:r>
            <a:r>
              <a:rPr sz="2800" b="0" u="none" spc="-15" dirty="0">
                <a:solidFill>
                  <a:srgbClr val="FF0000"/>
                </a:solidFill>
                <a:latin typeface="Calibri"/>
                <a:cs typeface="Calibri"/>
              </a:rPr>
              <a:t>le</a:t>
            </a:r>
            <a:r>
              <a:rPr sz="2800" b="0" u="none" spc="-10" dirty="0">
                <a:solidFill>
                  <a:srgbClr val="FF0000"/>
                </a:solidFill>
                <a:latin typeface="Times New Roman"/>
                <a:cs typeface="Times New Roman"/>
              </a:rPr>
              <a:t> </a:t>
            </a:r>
            <a:r>
              <a:rPr sz="2800" b="0" u="none" spc="-20" dirty="0">
                <a:solidFill>
                  <a:srgbClr val="FF0000"/>
                </a:solidFill>
                <a:latin typeface="Calibri"/>
                <a:cs typeface="Calibri"/>
              </a:rPr>
              <a:t>o</a:t>
            </a:r>
            <a:r>
              <a:rPr sz="2800" b="0" u="none" spc="-10" dirty="0">
                <a:solidFill>
                  <a:srgbClr val="FF0000"/>
                </a:solidFill>
                <a:latin typeface="Calibri"/>
                <a:cs typeface="Calibri"/>
              </a:rPr>
              <a:t>f</a:t>
            </a:r>
            <a:r>
              <a:rPr sz="2800" b="0" u="none" spc="-70" dirty="0">
                <a:solidFill>
                  <a:srgbClr val="FF0000"/>
                </a:solidFill>
                <a:latin typeface="Times New Roman"/>
                <a:cs typeface="Times New Roman"/>
              </a:rPr>
              <a:t> </a:t>
            </a:r>
            <a:r>
              <a:rPr sz="2800" b="0" u="none" spc="-20" dirty="0">
                <a:solidFill>
                  <a:srgbClr val="FF0000"/>
                </a:solidFill>
                <a:latin typeface="Calibri"/>
                <a:cs typeface="Calibri"/>
              </a:rPr>
              <a:t>dr</a:t>
            </a:r>
            <a:r>
              <a:rPr sz="2800" b="0" u="none" spc="-10" dirty="0">
                <a:solidFill>
                  <a:srgbClr val="FF0000"/>
                </a:solidFill>
                <a:latin typeface="Calibri"/>
                <a:cs typeface="Calibri"/>
              </a:rPr>
              <a:t>ivi</a:t>
            </a:r>
            <a:r>
              <a:rPr sz="2800" b="0" u="none" spc="-20" dirty="0">
                <a:solidFill>
                  <a:srgbClr val="FF0000"/>
                </a:solidFill>
                <a:latin typeface="Calibri"/>
                <a:cs typeface="Calibri"/>
              </a:rPr>
              <a:t>n</a:t>
            </a:r>
            <a:r>
              <a:rPr sz="2800" b="0" u="none" spc="-15" dirty="0">
                <a:solidFill>
                  <a:srgbClr val="FF0000"/>
                </a:solidFill>
                <a:latin typeface="Calibri"/>
                <a:cs typeface="Calibri"/>
              </a:rPr>
              <a:t>g</a:t>
            </a:r>
            <a:r>
              <a:rPr sz="2800" b="0" u="none" spc="-50" dirty="0">
                <a:solidFill>
                  <a:srgbClr val="FF0000"/>
                </a:solidFill>
                <a:latin typeface="Times New Roman"/>
                <a:cs typeface="Times New Roman"/>
              </a:rPr>
              <a:t> </a:t>
            </a:r>
            <a:r>
              <a:rPr sz="2800" b="0" u="none" spc="-10" dirty="0">
                <a:solidFill>
                  <a:srgbClr val="FF0000"/>
                </a:solidFill>
                <a:latin typeface="Calibri"/>
                <a:cs typeface="Calibri"/>
              </a:rPr>
              <a:t>transiti</a:t>
            </a:r>
            <a:r>
              <a:rPr sz="2800" b="0" u="none" spc="-20" dirty="0">
                <a:solidFill>
                  <a:srgbClr val="FF0000"/>
                </a:solidFill>
                <a:latin typeface="Calibri"/>
                <a:cs typeface="Calibri"/>
              </a:rPr>
              <a:t>on</a:t>
            </a:r>
            <a:r>
              <a:rPr sz="2800" b="0" u="none" spc="-15" dirty="0">
                <a:solidFill>
                  <a:srgbClr val="FF0000"/>
                </a:solidFill>
                <a:latin typeface="Calibri"/>
                <a:cs typeface="Calibri"/>
              </a:rPr>
              <a:t>s</a:t>
            </a:r>
            <a:r>
              <a:rPr sz="2800" b="0" u="none" spc="-60" dirty="0">
                <a:solidFill>
                  <a:srgbClr val="FF0000"/>
                </a:solidFill>
                <a:latin typeface="Times New Roman"/>
                <a:cs typeface="Times New Roman"/>
              </a:rPr>
              <a:t> </a:t>
            </a:r>
            <a:r>
              <a:rPr sz="2800" b="0" u="none" spc="5" dirty="0">
                <a:solidFill>
                  <a:srgbClr val="FF0000"/>
                </a:solidFill>
                <a:latin typeface="Calibri"/>
                <a:cs typeface="Calibri"/>
              </a:rPr>
              <a:t>i</a:t>
            </a:r>
            <a:r>
              <a:rPr sz="2800" b="0" u="none" spc="-10" dirty="0">
                <a:solidFill>
                  <a:srgbClr val="FF0000"/>
                </a:solidFill>
                <a:latin typeface="Calibri"/>
                <a:cs typeface="Calibri"/>
              </a:rPr>
              <a:t>f</a:t>
            </a:r>
            <a:r>
              <a:rPr sz="2800" b="0" u="none" spc="-70" dirty="0">
                <a:solidFill>
                  <a:srgbClr val="FF0000"/>
                </a:solidFill>
                <a:latin typeface="Times New Roman"/>
                <a:cs typeface="Times New Roman"/>
              </a:rPr>
              <a:t> </a:t>
            </a:r>
            <a:r>
              <a:rPr sz="2800" b="0" u="none" spc="-20" dirty="0">
                <a:solidFill>
                  <a:srgbClr val="FF0000"/>
                </a:solidFill>
                <a:latin typeface="Calibri"/>
                <a:cs typeface="Calibri"/>
              </a:rPr>
              <a:t>freq</a:t>
            </a:r>
            <a:r>
              <a:rPr sz="2800" b="0" u="none" spc="-25" dirty="0">
                <a:solidFill>
                  <a:srgbClr val="FF0000"/>
                </a:solidFill>
                <a:latin typeface="Calibri"/>
                <a:cs typeface="Calibri"/>
              </a:rPr>
              <a:t>u</a:t>
            </a:r>
            <a:r>
              <a:rPr sz="2800" b="0" u="none" spc="-10" dirty="0">
                <a:solidFill>
                  <a:srgbClr val="FF0000"/>
                </a:solidFill>
                <a:latin typeface="Calibri"/>
                <a:cs typeface="Calibri"/>
              </a:rPr>
              <a:t>e</a:t>
            </a:r>
            <a:r>
              <a:rPr sz="2800" b="0" u="none" spc="-20" dirty="0">
                <a:solidFill>
                  <a:srgbClr val="FF0000"/>
                </a:solidFill>
                <a:latin typeface="Calibri"/>
                <a:cs typeface="Calibri"/>
              </a:rPr>
              <a:t>n</a:t>
            </a:r>
            <a:r>
              <a:rPr sz="2800" b="0" u="none" spc="-5" dirty="0">
                <a:solidFill>
                  <a:srgbClr val="FF0000"/>
                </a:solidFill>
                <a:latin typeface="Calibri"/>
                <a:cs typeface="Calibri"/>
              </a:rPr>
              <a:t>c</a:t>
            </a:r>
            <a:r>
              <a:rPr sz="2800" b="0" u="none" spc="-15" dirty="0">
                <a:solidFill>
                  <a:srgbClr val="FF0000"/>
                </a:solidFill>
                <a:latin typeface="Calibri"/>
                <a:cs typeface="Calibri"/>
              </a:rPr>
              <a:t>y</a:t>
            </a:r>
            <a:r>
              <a:rPr sz="2800" b="0" u="none" spc="-65" dirty="0">
                <a:solidFill>
                  <a:srgbClr val="FF0000"/>
                </a:solidFill>
                <a:latin typeface="Times New Roman"/>
                <a:cs typeface="Times New Roman"/>
              </a:rPr>
              <a:t> </a:t>
            </a:r>
            <a:r>
              <a:rPr sz="2800" b="0" u="none" dirty="0">
                <a:solidFill>
                  <a:srgbClr val="FF0000"/>
                </a:solidFill>
                <a:latin typeface="Calibri"/>
                <a:cs typeface="Calibri"/>
              </a:rPr>
              <a:t>i</a:t>
            </a:r>
            <a:r>
              <a:rPr sz="2800" b="0" u="none" spc="-15" dirty="0">
                <a:solidFill>
                  <a:srgbClr val="FF0000"/>
                </a:solidFill>
                <a:latin typeface="Calibri"/>
                <a:cs typeface="Calibri"/>
              </a:rPr>
              <a:t>s</a:t>
            </a:r>
            <a:r>
              <a:rPr sz="2800" b="0" u="none" spc="-70" dirty="0">
                <a:solidFill>
                  <a:srgbClr val="FF0000"/>
                </a:solidFill>
                <a:latin typeface="Times New Roman"/>
                <a:cs typeface="Times New Roman"/>
              </a:rPr>
              <a:t> </a:t>
            </a:r>
            <a:r>
              <a:rPr sz="2800" b="0" u="none" spc="-20" dirty="0">
                <a:solidFill>
                  <a:srgbClr val="FF0000"/>
                </a:solidFill>
                <a:latin typeface="Calibri"/>
                <a:cs typeface="Calibri"/>
              </a:rPr>
              <a:t>nea</a:t>
            </a:r>
            <a:r>
              <a:rPr sz="2800" b="0" u="none" spc="-10" dirty="0">
                <a:solidFill>
                  <a:srgbClr val="FF0000"/>
                </a:solidFill>
                <a:latin typeface="Calibri"/>
                <a:cs typeface="Calibri"/>
              </a:rPr>
              <a:t>r</a:t>
            </a:r>
            <a:r>
              <a:rPr sz="2800" b="0" u="none" spc="-55" dirty="0">
                <a:solidFill>
                  <a:srgbClr val="FF0000"/>
                </a:solidFill>
                <a:latin typeface="Times New Roman"/>
                <a:cs typeface="Times New Roman"/>
              </a:rPr>
              <a:t> </a:t>
            </a:r>
            <a:r>
              <a:rPr lang="en-US" sz="2800" b="0" u="none" spc="-55" dirty="0">
                <a:solidFill>
                  <a:srgbClr val="FF0000"/>
                </a:solidFill>
                <a:latin typeface="Times New Roman"/>
                <a:cs typeface="Times New Roman"/>
              </a:rPr>
              <a:t>the </a:t>
            </a:r>
            <a:r>
              <a:rPr sz="2800" b="0" u="none" spc="-15" dirty="0">
                <a:solidFill>
                  <a:srgbClr val="FF0000"/>
                </a:solidFill>
                <a:latin typeface="Calibri"/>
                <a:cs typeface="Calibri"/>
              </a:rPr>
              <a:t>resonance.</a:t>
            </a:r>
            <a:endParaRPr sz="2800" dirty="0">
              <a:solidFill>
                <a:srgbClr val="FF0000"/>
              </a:solidFill>
              <a:latin typeface="Calibri"/>
              <a:cs typeface="Calibri"/>
            </a:endParaRPr>
          </a:p>
          <a:p>
            <a:pPr marL="5715">
              <a:lnSpc>
                <a:spcPct val="100000"/>
              </a:lnSpc>
              <a:spcBef>
                <a:spcPts val="1810"/>
              </a:spcBef>
            </a:pPr>
            <a:r>
              <a:rPr sz="2800" b="0" u="none" spc="-15" dirty="0">
                <a:solidFill>
                  <a:srgbClr val="FF0000"/>
                </a:solidFill>
                <a:latin typeface="Calibri"/>
                <a:cs typeface="Calibri"/>
              </a:rPr>
              <a:t>---</a:t>
            </a:r>
            <a:endParaRPr sz="2800" dirty="0">
              <a:solidFill>
                <a:srgbClr val="FF0000"/>
              </a:solidFill>
              <a:latin typeface="Calibri"/>
              <a:cs typeface="Calibri"/>
            </a:endParaRPr>
          </a:p>
        </p:txBody>
      </p:sp>
      <p:pic>
        <p:nvPicPr>
          <p:cNvPr id="12" name="Picture 11">
            <a:extLst>
              <a:ext uri="{FF2B5EF4-FFF2-40B4-BE49-F238E27FC236}">
                <a16:creationId xmlns:a16="http://schemas.microsoft.com/office/drawing/2014/main" id="{3EEA9994-7D10-6CDD-2441-C21EA969A220}"/>
              </a:ext>
            </a:extLst>
          </p:cNvPr>
          <p:cNvPicPr>
            <a:picLocks noChangeAspect="1"/>
          </p:cNvPicPr>
          <p:nvPr/>
        </p:nvPicPr>
        <p:blipFill>
          <a:blip r:embed="rId3"/>
          <a:stretch>
            <a:fillRect/>
          </a:stretch>
        </p:blipFill>
        <p:spPr>
          <a:xfrm>
            <a:off x="1981200" y="2133600"/>
            <a:ext cx="7287642" cy="8478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5893" y="92938"/>
            <a:ext cx="10339830" cy="523220"/>
          </a:xfrm>
          <a:prstGeom prst="rect">
            <a:avLst/>
          </a:prstGeom>
        </p:spPr>
        <p:txBody>
          <a:bodyPr vert="horz" wrap="square" lIns="0" tIns="0" rIns="0" bIns="0" rtlCol="0">
            <a:spAutoFit/>
          </a:bodyPr>
          <a:lstStyle/>
          <a:p>
            <a:pPr marL="311150">
              <a:lnSpc>
                <a:spcPct val="100000"/>
              </a:lnSpc>
            </a:pPr>
            <a:r>
              <a:rPr spc="-15" dirty="0"/>
              <a:t>Sl</a:t>
            </a:r>
            <a:r>
              <a:rPr spc="-5" dirty="0"/>
              <a:t>i</a:t>
            </a:r>
            <a:r>
              <a:rPr spc="-20" dirty="0"/>
              <a:t>de</a:t>
            </a:r>
            <a:r>
              <a:rPr spc="-5" dirty="0"/>
              <a:t> </a:t>
            </a:r>
            <a:r>
              <a:rPr spc="-15" dirty="0"/>
              <a:t>9:</a:t>
            </a:r>
            <a:r>
              <a:rPr spc="-25" dirty="0"/>
              <a:t> Tim</a:t>
            </a:r>
            <a:r>
              <a:rPr spc="-15" dirty="0"/>
              <a:t>e-</a:t>
            </a:r>
            <a:r>
              <a:rPr spc="-25" dirty="0"/>
              <a:t>Dep</a:t>
            </a:r>
            <a:r>
              <a:rPr spc="-10" dirty="0"/>
              <a:t>e</a:t>
            </a:r>
            <a:r>
              <a:rPr spc="-20" dirty="0"/>
              <a:t>ndent Schrödinger Equation</a:t>
            </a:r>
            <a:r>
              <a:rPr spc="5" dirty="0"/>
              <a:t> </a:t>
            </a:r>
            <a:endParaRPr spc="-15" dirty="0"/>
          </a:p>
        </p:txBody>
      </p:sp>
      <p:sp>
        <p:nvSpPr>
          <p:cNvPr id="3" name="object 3"/>
          <p:cNvSpPr/>
          <p:nvPr/>
        </p:nvSpPr>
        <p:spPr>
          <a:xfrm>
            <a:off x="6473311" y="3493129"/>
            <a:ext cx="342900" cy="0"/>
          </a:xfrm>
          <a:custGeom>
            <a:avLst/>
            <a:gdLst/>
            <a:ahLst/>
            <a:cxnLst/>
            <a:rect l="l" t="t" r="r" b="b"/>
            <a:pathLst>
              <a:path w="342900">
                <a:moveTo>
                  <a:pt x="0" y="0"/>
                </a:moveTo>
                <a:lnTo>
                  <a:pt x="342899" y="0"/>
                </a:lnTo>
              </a:path>
            </a:pathLst>
          </a:custGeom>
          <a:ln w="24129">
            <a:solidFill>
              <a:srgbClr val="000000"/>
            </a:solidFill>
          </a:ln>
        </p:spPr>
        <p:txBody>
          <a:bodyPr wrap="square" lIns="0" tIns="0" rIns="0" bIns="0" rtlCol="0"/>
          <a:lstStyle/>
          <a:p>
            <a:endParaRPr/>
          </a:p>
        </p:txBody>
      </p:sp>
      <p:sp>
        <p:nvSpPr>
          <p:cNvPr id="4" name="object 4"/>
          <p:cNvSpPr txBox="1"/>
          <p:nvPr/>
        </p:nvSpPr>
        <p:spPr>
          <a:xfrm>
            <a:off x="1130300" y="518527"/>
            <a:ext cx="11823700" cy="1474763"/>
          </a:xfrm>
          <a:prstGeom prst="rect">
            <a:avLst/>
          </a:prstGeom>
        </p:spPr>
        <p:txBody>
          <a:bodyPr vert="horz" wrap="square" lIns="0" tIns="0" rIns="0" bIns="0" rtlCol="0">
            <a:spAutoFit/>
          </a:bodyPr>
          <a:lstStyle/>
          <a:p>
            <a:pPr marL="3094990" rtl="1">
              <a:lnSpc>
                <a:spcPct val="100000"/>
              </a:lnSpc>
            </a:pPr>
            <a:r>
              <a:rPr lang="en-US" b="1" u="heavy" spc="-20" dirty="0">
                <a:solidFill>
                  <a:srgbClr val="FF0000"/>
                </a:solidFill>
                <a:latin typeface="Calibri"/>
                <a:cs typeface="Calibri"/>
              </a:rPr>
              <a:t>State Expansion to understand quantum state of two level interaction with classical light field  </a:t>
            </a:r>
            <a:endParaRPr lang="en-US" dirty="0">
              <a:solidFill>
                <a:srgbClr val="FF0000"/>
              </a:solidFill>
              <a:latin typeface="Calibri"/>
              <a:cs typeface="Calibri"/>
            </a:endParaRPr>
          </a:p>
          <a:p>
            <a:pPr marL="241300" indent="-228600">
              <a:lnSpc>
                <a:spcPct val="100000"/>
              </a:lnSpc>
              <a:spcBef>
                <a:spcPts val="2195"/>
              </a:spcBef>
              <a:buFont typeface="Symbol"/>
              <a:buChar char=""/>
              <a:tabLst>
                <a:tab pos="241935" algn="l"/>
              </a:tabLst>
            </a:pPr>
            <a:r>
              <a:rPr lang="en-US" sz="2800" spc="-20" dirty="0">
                <a:latin typeface="Calibri"/>
                <a:cs typeface="Calibri"/>
              </a:rPr>
              <a:t>We </a:t>
            </a:r>
            <a:r>
              <a:rPr sz="2800" spc="-20" dirty="0">
                <a:latin typeface="Calibri"/>
                <a:cs typeface="Calibri"/>
              </a:rPr>
              <a:t>So</a:t>
            </a:r>
            <a:r>
              <a:rPr sz="2800" spc="-15" dirty="0">
                <a:latin typeface="Calibri"/>
                <a:cs typeface="Calibri"/>
              </a:rPr>
              <a:t>lve</a:t>
            </a:r>
            <a:r>
              <a:rPr lang="en-US" sz="2800" spc="-15" dirty="0">
                <a:latin typeface="Calibri"/>
                <a:cs typeface="Calibri"/>
              </a:rPr>
              <a:t> </a:t>
            </a:r>
            <a:r>
              <a:rPr lang="en-US" sz="2800" spc="-20" dirty="0"/>
              <a:t>Schrödinger Equation</a:t>
            </a:r>
            <a:r>
              <a:rPr lang="en-US" sz="2800" spc="5" dirty="0"/>
              <a:t> </a:t>
            </a:r>
            <a:endParaRPr sz="2800" dirty="0">
              <a:latin typeface="Calibri"/>
              <a:cs typeface="Calibri"/>
            </a:endParaRPr>
          </a:p>
          <a:p>
            <a:pPr>
              <a:lnSpc>
                <a:spcPct val="100000"/>
              </a:lnSpc>
              <a:spcBef>
                <a:spcPts val="15"/>
              </a:spcBef>
            </a:pPr>
            <a:endParaRPr sz="3150" dirty="0">
              <a:latin typeface="Times New Roman"/>
              <a:cs typeface="Times New Roman"/>
            </a:endParaRPr>
          </a:p>
        </p:txBody>
      </p:sp>
      <p:sp>
        <p:nvSpPr>
          <p:cNvPr id="5" name="object 5"/>
          <p:cNvSpPr txBox="1"/>
          <p:nvPr/>
        </p:nvSpPr>
        <p:spPr>
          <a:xfrm>
            <a:off x="1447800" y="2307394"/>
            <a:ext cx="9461499" cy="430887"/>
          </a:xfrm>
          <a:prstGeom prst="rect">
            <a:avLst/>
          </a:prstGeom>
        </p:spPr>
        <p:txBody>
          <a:bodyPr vert="horz" wrap="square" lIns="0" tIns="0" rIns="0" bIns="0" rtlCol="0">
            <a:spAutoFit/>
          </a:bodyPr>
          <a:lstStyle/>
          <a:p>
            <a:pPr marL="241300" indent="-228600">
              <a:lnSpc>
                <a:spcPct val="100000"/>
              </a:lnSpc>
              <a:spcBef>
                <a:spcPts val="1185"/>
              </a:spcBef>
              <a:buFont typeface="Symbol"/>
              <a:buChar char=""/>
              <a:tabLst>
                <a:tab pos="241935" algn="l"/>
              </a:tabLst>
            </a:pPr>
            <a:r>
              <a:rPr lang="en-US" sz="2800" spc="-20" dirty="0">
                <a:latin typeface="Calibri"/>
                <a:cs typeface="Calibri"/>
              </a:rPr>
              <a:t>We </a:t>
            </a:r>
            <a:r>
              <a:rPr sz="2800" spc="-20" dirty="0">
                <a:latin typeface="Calibri"/>
                <a:cs typeface="Calibri"/>
              </a:rPr>
              <a:t>Expres</a:t>
            </a:r>
            <a:r>
              <a:rPr sz="2800" spc="-15" dirty="0">
                <a:latin typeface="Calibri"/>
                <a:cs typeface="Calibri"/>
              </a:rPr>
              <a:t>s</a:t>
            </a:r>
            <a:r>
              <a:rPr sz="2800" spc="-50" dirty="0">
                <a:latin typeface="Times New Roman"/>
                <a:cs typeface="Times New Roman"/>
              </a:rPr>
              <a:t> </a:t>
            </a:r>
            <a:r>
              <a:rPr sz="2800" spc="-30" dirty="0">
                <a:latin typeface="Cambria Math"/>
                <a:cs typeface="Cambria Math"/>
              </a:rPr>
              <a:t>𝜓</a:t>
            </a:r>
            <a:r>
              <a:rPr sz="2800" spc="65" dirty="0">
                <a:latin typeface="Cambria Math"/>
                <a:cs typeface="Cambria Math"/>
              </a:rPr>
              <a:t> </a:t>
            </a:r>
            <a:r>
              <a:rPr sz="2800" spc="-15" dirty="0">
                <a:latin typeface="Calibri"/>
                <a:cs typeface="Calibri"/>
              </a:rPr>
              <a:t>as</a:t>
            </a:r>
            <a:r>
              <a:rPr sz="2800" spc="-70" dirty="0">
                <a:latin typeface="Times New Roman"/>
                <a:cs typeface="Times New Roman"/>
              </a:rPr>
              <a:t> </a:t>
            </a:r>
            <a:r>
              <a:rPr sz="2800" spc="-20" dirty="0">
                <a:latin typeface="Calibri"/>
                <a:cs typeface="Calibri"/>
              </a:rPr>
              <a:t>su</a:t>
            </a:r>
            <a:r>
              <a:rPr sz="2800" spc="-10" dirty="0">
                <a:latin typeface="Calibri"/>
                <a:cs typeface="Calibri"/>
              </a:rPr>
              <a:t>p</a:t>
            </a:r>
            <a:r>
              <a:rPr sz="2800" spc="-15" dirty="0">
                <a:latin typeface="Calibri"/>
                <a:cs typeface="Calibri"/>
              </a:rPr>
              <a:t>erpo</a:t>
            </a:r>
            <a:r>
              <a:rPr sz="2800" spc="-10" dirty="0">
                <a:latin typeface="Calibri"/>
                <a:cs typeface="Calibri"/>
              </a:rPr>
              <a:t>s</a:t>
            </a:r>
            <a:r>
              <a:rPr sz="2800" dirty="0">
                <a:latin typeface="Calibri"/>
                <a:cs typeface="Calibri"/>
              </a:rPr>
              <a:t>i</a:t>
            </a:r>
            <a:r>
              <a:rPr sz="2800" spc="-10" dirty="0">
                <a:latin typeface="Calibri"/>
                <a:cs typeface="Calibri"/>
              </a:rPr>
              <a:t>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20" dirty="0">
                <a:latin typeface="Calibri"/>
                <a:cs typeface="Calibri"/>
              </a:rPr>
              <a:t>unpertu</a:t>
            </a:r>
            <a:r>
              <a:rPr sz="2800" spc="0" dirty="0">
                <a:latin typeface="Calibri"/>
                <a:cs typeface="Calibri"/>
              </a:rPr>
              <a:t>r</a:t>
            </a:r>
            <a:r>
              <a:rPr sz="2800" spc="-20" dirty="0">
                <a:latin typeface="Calibri"/>
                <a:cs typeface="Calibri"/>
              </a:rPr>
              <a:t>be</a:t>
            </a:r>
            <a:r>
              <a:rPr sz="2800" spc="-15" dirty="0">
                <a:latin typeface="Calibri"/>
                <a:cs typeface="Calibri"/>
              </a:rPr>
              <a:t>d</a:t>
            </a:r>
            <a:r>
              <a:rPr sz="2800" spc="-65" dirty="0">
                <a:latin typeface="Times New Roman"/>
                <a:cs typeface="Times New Roman"/>
              </a:rPr>
              <a:t> </a:t>
            </a:r>
            <a:r>
              <a:rPr sz="2800" spc="-15" dirty="0">
                <a:latin typeface="Calibri"/>
                <a:cs typeface="Calibri"/>
              </a:rPr>
              <a:t>e</a:t>
            </a:r>
            <a:r>
              <a:rPr sz="2800" spc="-5" dirty="0">
                <a:latin typeface="Calibri"/>
                <a:cs typeface="Calibri"/>
              </a:rPr>
              <a:t>i</a:t>
            </a:r>
            <a:r>
              <a:rPr sz="2800" spc="-15" dirty="0">
                <a:latin typeface="Calibri"/>
                <a:cs typeface="Calibri"/>
              </a:rPr>
              <a:t>genstates</a:t>
            </a:r>
            <a:r>
              <a:rPr sz="2800" spc="-70" dirty="0">
                <a:latin typeface="Times New Roman"/>
                <a:cs typeface="Times New Roman"/>
              </a:rPr>
              <a:t> </a:t>
            </a:r>
            <a:r>
              <a:rPr sz="2800" spc="-20" dirty="0">
                <a:latin typeface="Calibri"/>
                <a:cs typeface="Calibri"/>
              </a:rPr>
              <a:t>|</a:t>
            </a:r>
            <a:r>
              <a:rPr sz="2800" spc="10" dirty="0">
                <a:latin typeface="Calibri"/>
                <a:cs typeface="Calibri"/>
              </a:rPr>
              <a:t>n</a:t>
            </a:r>
            <a:r>
              <a:rPr sz="2800" spc="-10" dirty="0">
                <a:latin typeface="Cambria Math"/>
                <a:cs typeface="Cambria Math"/>
              </a:rPr>
              <a:t>⟩</a:t>
            </a:r>
            <a:r>
              <a:rPr sz="2800" spc="-10" dirty="0">
                <a:latin typeface="Calibri"/>
                <a:cs typeface="Calibri"/>
              </a:rPr>
              <a:t>:</a:t>
            </a:r>
            <a:endParaRPr sz="2800" dirty="0">
              <a:latin typeface="Calibri"/>
              <a:cs typeface="Calibri"/>
            </a:endParaRPr>
          </a:p>
        </p:txBody>
      </p:sp>
      <p:sp>
        <p:nvSpPr>
          <p:cNvPr id="6" name="object 6"/>
          <p:cNvSpPr txBox="1"/>
          <p:nvPr/>
        </p:nvSpPr>
        <p:spPr>
          <a:xfrm>
            <a:off x="3491843" y="3005102"/>
            <a:ext cx="5027930" cy="865505"/>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𝜓</a:t>
            </a:r>
            <a:r>
              <a:rPr sz="4200" spc="-22" baseline="2976" dirty="0">
                <a:latin typeface="Cambria Math"/>
                <a:cs typeface="Cambria Math"/>
              </a:rPr>
              <a:t>(</a:t>
            </a:r>
            <a:r>
              <a:rPr sz="2800" spc="-25" dirty="0">
                <a:latin typeface="Cambria Math"/>
                <a:cs typeface="Cambria Math"/>
              </a:rPr>
              <a:t>𝐫,</a:t>
            </a:r>
            <a:r>
              <a:rPr sz="2800" spc="-150" dirty="0">
                <a:latin typeface="Cambria Math"/>
                <a:cs typeface="Cambria Math"/>
              </a:rPr>
              <a:t> </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720" dirty="0">
                <a:latin typeface="Cambria Math"/>
                <a:cs typeface="Cambria Math"/>
              </a:rPr>
              <a:t>∑</a:t>
            </a:r>
            <a:r>
              <a:rPr sz="2800" spc="-150" dirty="0">
                <a:latin typeface="Cambria Math"/>
                <a:cs typeface="Cambria Math"/>
              </a:rPr>
              <a:t> </a:t>
            </a:r>
            <a:r>
              <a:rPr sz="2800" spc="-200" dirty="0">
                <a:latin typeface="Cambria Math"/>
                <a:cs typeface="Cambria Math"/>
              </a:rPr>
              <a:t>𝐶</a:t>
            </a:r>
            <a:r>
              <a:rPr sz="3000" baseline="-16666" dirty="0">
                <a:latin typeface="Calibri"/>
                <a:cs typeface="Calibri"/>
              </a:rPr>
              <a:t>n</a:t>
            </a:r>
            <a:r>
              <a:rPr sz="3000" spc="209" baseline="-16666" dirty="0">
                <a:latin typeface="Calibri"/>
                <a:cs typeface="Calibri"/>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𝑢</a:t>
            </a:r>
            <a:r>
              <a:rPr sz="3000" spc="165" baseline="-16666" dirty="0">
                <a:latin typeface="Calibri"/>
                <a:cs typeface="Calibri"/>
              </a:rPr>
              <a:t>n</a:t>
            </a:r>
            <a:r>
              <a:rPr sz="4200" spc="-22" baseline="2976" dirty="0">
                <a:latin typeface="Cambria Math"/>
                <a:cs typeface="Cambria Math"/>
              </a:rPr>
              <a:t>(</a:t>
            </a:r>
            <a:r>
              <a:rPr sz="2800" spc="-30" dirty="0">
                <a:latin typeface="Cambria Math"/>
                <a:cs typeface="Cambria Math"/>
              </a:rPr>
              <a:t>𝐫</a:t>
            </a:r>
            <a:r>
              <a:rPr sz="4200" spc="-22" baseline="2976" dirty="0">
                <a:latin typeface="Cambria Math"/>
                <a:cs typeface="Cambria Math"/>
              </a:rPr>
              <a:t>)</a:t>
            </a:r>
            <a:r>
              <a:rPr sz="4200" spc="-217" baseline="2976" dirty="0">
                <a:latin typeface="Cambria Math"/>
                <a:cs typeface="Cambria Math"/>
              </a:rPr>
              <a:t> </a:t>
            </a:r>
            <a:r>
              <a:rPr sz="2800" spc="110" dirty="0">
                <a:latin typeface="Cambria Math"/>
                <a:cs typeface="Cambria Math"/>
              </a:rPr>
              <a:t>𝑒</a:t>
            </a:r>
            <a:r>
              <a:rPr sz="3000" spc="-82" baseline="29166" dirty="0">
                <a:latin typeface="Cambria Math"/>
                <a:cs typeface="Cambria Math"/>
              </a:rPr>
              <a:t>−</a:t>
            </a:r>
            <a:r>
              <a:rPr sz="3000" spc="390" baseline="29166" dirty="0">
                <a:latin typeface="Cambria Math"/>
                <a:cs typeface="Cambria Math"/>
              </a:rPr>
              <a:t>𝑖</a:t>
            </a:r>
            <a:r>
              <a:rPr sz="3000" spc="-97" baseline="29166" dirty="0">
                <a:latin typeface="Cambria Math"/>
                <a:cs typeface="Cambria Math"/>
              </a:rPr>
              <a:t>𝐸</a:t>
            </a:r>
            <a:r>
              <a:rPr sz="2475" spc="112" baseline="20202" dirty="0">
                <a:latin typeface="Calibri"/>
                <a:cs typeface="Calibri"/>
              </a:rPr>
              <a:t>n</a:t>
            </a:r>
            <a:r>
              <a:rPr sz="3000" spc="382" baseline="29166" dirty="0">
                <a:latin typeface="Cambria Math"/>
                <a:cs typeface="Cambria Math"/>
              </a:rPr>
              <a:t>𝑡</a:t>
            </a:r>
            <a:r>
              <a:rPr sz="3000" baseline="29166" dirty="0">
                <a:latin typeface="Cambria Math"/>
                <a:cs typeface="Cambria Math"/>
              </a:rPr>
              <a:t>/</a:t>
            </a:r>
            <a:r>
              <a:rPr sz="3000" spc="172" baseline="29166" dirty="0">
                <a:latin typeface="Cambria Math"/>
                <a:cs typeface="Cambria Math"/>
              </a:rPr>
              <a:t>ℏ</a:t>
            </a:r>
            <a:r>
              <a:rPr sz="2800" spc="-10" dirty="0">
                <a:latin typeface="Cambria Math"/>
                <a:cs typeface="Cambria Math"/>
              </a:rPr>
              <a:t>.</a:t>
            </a:r>
            <a:endParaRPr sz="2800" dirty="0">
              <a:latin typeface="Cambria Math"/>
              <a:cs typeface="Cambria Math"/>
            </a:endParaRPr>
          </a:p>
          <a:p>
            <a:pPr marL="1628139">
              <a:lnSpc>
                <a:spcPct val="100000"/>
              </a:lnSpc>
              <a:spcBef>
                <a:spcPts val="1015"/>
              </a:spcBef>
            </a:pPr>
            <a:r>
              <a:rPr sz="2000" spc="260" dirty="0">
                <a:latin typeface="Cambria Math"/>
                <a:cs typeface="Cambria Math"/>
              </a:rPr>
              <a:t>𝑛</a:t>
            </a:r>
            <a:endParaRPr sz="2000" dirty="0">
              <a:latin typeface="Cambria Math"/>
              <a:cs typeface="Cambria Math"/>
            </a:endParaRPr>
          </a:p>
        </p:txBody>
      </p:sp>
      <p:pic>
        <p:nvPicPr>
          <p:cNvPr id="9" name="Picture 8">
            <a:extLst>
              <a:ext uri="{FF2B5EF4-FFF2-40B4-BE49-F238E27FC236}">
                <a16:creationId xmlns:a16="http://schemas.microsoft.com/office/drawing/2014/main" id="{9BD79D81-E08E-3251-13CE-C31F3755B0A3}"/>
              </a:ext>
            </a:extLst>
          </p:cNvPr>
          <p:cNvPicPr>
            <a:picLocks noChangeAspect="1"/>
          </p:cNvPicPr>
          <p:nvPr/>
        </p:nvPicPr>
        <p:blipFill>
          <a:blip r:embed="rId3"/>
          <a:stretch>
            <a:fillRect/>
          </a:stretch>
        </p:blipFill>
        <p:spPr>
          <a:xfrm>
            <a:off x="6096000" y="1011729"/>
            <a:ext cx="4239217" cy="1028844"/>
          </a:xfrm>
          <a:prstGeom prst="rect">
            <a:avLst/>
          </a:prstGeom>
        </p:spPr>
      </p:pic>
      <p:pic>
        <p:nvPicPr>
          <p:cNvPr id="11" name="Picture 10">
            <a:extLst>
              <a:ext uri="{FF2B5EF4-FFF2-40B4-BE49-F238E27FC236}">
                <a16:creationId xmlns:a16="http://schemas.microsoft.com/office/drawing/2014/main" id="{8999205B-57D7-057B-2EB2-0C8EF0A7F6DD}"/>
              </a:ext>
            </a:extLst>
          </p:cNvPr>
          <p:cNvPicPr>
            <a:picLocks noChangeAspect="1"/>
          </p:cNvPicPr>
          <p:nvPr/>
        </p:nvPicPr>
        <p:blipFill>
          <a:blip r:embed="rId4"/>
          <a:stretch>
            <a:fillRect/>
          </a:stretch>
        </p:blipFill>
        <p:spPr>
          <a:xfrm>
            <a:off x="273848" y="3870607"/>
            <a:ext cx="9824188" cy="32690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0462" y="2286000"/>
            <a:ext cx="9871075" cy="3090590"/>
          </a:xfrm>
          <a:prstGeom prst="rect">
            <a:avLst/>
          </a:prstGeom>
        </p:spPr>
        <p:txBody>
          <a:bodyPr vert="horz" wrap="square" lIns="0" tIns="0" rIns="0" bIns="0" rtlCol="0">
            <a:spAutoFit/>
          </a:bodyPr>
          <a:lstStyle/>
          <a:p>
            <a:pPr marL="1833880">
              <a:lnSpc>
                <a:spcPct val="100000"/>
              </a:lnSpc>
              <a:spcBef>
                <a:spcPts val="1964"/>
              </a:spcBef>
            </a:pPr>
            <a:r>
              <a:rPr sz="2800" spc="0" dirty="0">
                <a:latin typeface="Cambria Math"/>
                <a:cs typeface="Cambria Math"/>
              </a:rPr>
              <a:t>𝜓</a:t>
            </a:r>
            <a:r>
              <a:rPr sz="4200" spc="-22" baseline="2976" dirty="0">
                <a:latin typeface="Cambria Math"/>
                <a:cs typeface="Cambria Math"/>
              </a:rPr>
              <a:t>(</a:t>
            </a:r>
            <a:r>
              <a:rPr sz="2800" spc="-25" dirty="0">
                <a:latin typeface="Cambria Math"/>
                <a:cs typeface="Cambria Math"/>
              </a:rPr>
              <a:t>𝐫,</a:t>
            </a:r>
            <a:r>
              <a:rPr sz="2800" spc="-150" dirty="0">
                <a:latin typeface="Cambria Math"/>
                <a:cs typeface="Cambria Math"/>
              </a:rPr>
              <a:t> </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𝑎</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2800" spc="-30" dirty="0">
                <a:latin typeface="Cambria Math"/>
                <a:cs typeface="Cambria Math"/>
              </a:rPr>
              <a:t>𝑢</a:t>
            </a:r>
            <a:r>
              <a:rPr sz="3000" spc="179" baseline="-16666" dirty="0">
                <a:latin typeface="Calibri"/>
                <a:cs typeface="Calibri"/>
              </a:rPr>
              <a:t>a</a:t>
            </a:r>
            <a:r>
              <a:rPr sz="2800" spc="110" dirty="0">
                <a:latin typeface="Cambria Math"/>
                <a:cs typeface="Cambria Math"/>
              </a:rPr>
              <a:t>𝑒</a:t>
            </a:r>
            <a:r>
              <a:rPr sz="3000" spc="-82" baseline="29166" dirty="0">
                <a:latin typeface="Cambria Math"/>
                <a:cs typeface="Cambria Math"/>
              </a:rPr>
              <a:t>−</a:t>
            </a:r>
            <a:r>
              <a:rPr sz="3000" spc="390" baseline="29166" dirty="0">
                <a:latin typeface="Cambria Math"/>
                <a:cs typeface="Cambria Math"/>
              </a:rPr>
              <a:t>𝑖</a:t>
            </a:r>
            <a:r>
              <a:rPr sz="3000" spc="-97" baseline="29166" dirty="0">
                <a:latin typeface="Cambria Math"/>
                <a:cs typeface="Cambria Math"/>
              </a:rPr>
              <a:t>𝐸</a:t>
            </a:r>
            <a:r>
              <a:rPr sz="2475" spc="120" baseline="20202" dirty="0">
                <a:latin typeface="Calibri"/>
                <a:cs typeface="Calibri"/>
              </a:rPr>
              <a:t>a</a:t>
            </a:r>
            <a:r>
              <a:rPr sz="3000" spc="382" baseline="29166" dirty="0">
                <a:latin typeface="Cambria Math"/>
                <a:cs typeface="Cambria Math"/>
              </a:rPr>
              <a:t>𝑡</a:t>
            </a:r>
            <a:r>
              <a:rPr sz="3000" baseline="29166" dirty="0">
                <a:latin typeface="Cambria Math"/>
                <a:cs typeface="Cambria Math"/>
              </a:rPr>
              <a:t>/ℏ </a:t>
            </a:r>
            <a:r>
              <a:rPr sz="3000" spc="-232" baseline="291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2800" spc="-30" dirty="0">
                <a:latin typeface="Cambria Math"/>
                <a:cs typeface="Cambria Math"/>
              </a:rPr>
              <a:t>𝑢</a:t>
            </a:r>
            <a:r>
              <a:rPr sz="3000" spc="179" baseline="-16666" dirty="0">
                <a:latin typeface="Calibri"/>
                <a:cs typeface="Calibri"/>
              </a:rPr>
              <a:t>b</a:t>
            </a:r>
            <a:r>
              <a:rPr sz="2800" spc="110" dirty="0">
                <a:latin typeface="Cambria Math"/>
                <a:cs typeface="Cambria Math"/>
              </a:rPr>
              <a:t>𝑒</a:t>
            </a:r>
            <a:r>
              <a:rPr sz="3000" spc="-82" baseline="29166" dirty="0">
                <a:latin typeface="Cambria Math"/>
                <a:cs typeface="Cambria Math"/>
              </a:rPr>
              <a:t>−</a:t>
            </a:r>
            <a:r>
              <a:rPr sz="3000" spc="375" baseline="29166" dirty="0">
                <a:latin typeface="Cambria Math"/>
                <a:cs typeface="Cambria Math"/>
              </a:rPr>
              <a:t>𝑖</a:t>
            </a:r>
            <a:r>
              <a:rPr sz="3000" spc="60" baseline="29166" dirty="0">
                <a:latin typeface="Cambria Math"/>
                <a:cs typeface="Cambria Math"/>
              </a:rPr>
              <a:t>𝐸</a:t>
            </a:r>
            <a:r>
              <a:rPr sz="2475" spc="135" baseline="20202" dirty="0">
                <a:latin typeface="Calibri"/>
                <a:cs typeface="Calibri"/>
              </a:rPr>
              <a:t>b</a:t>
            </a:r>
            <a:r>
              <a:rPr sz="3000" spc="390" baseline="29166" dirty="0">
                <a:latin typeface="Cambria Math"/>
                <a:cs typeface="Cambria Math"/>
              </a:rPr>
              <a:t>𝑡</a:t>
            </a:r>
            <a:r>
              <a:rPr sz="3000" baseline="29166" dirty="0">
                <a:latin typeface="Cambria Math"/>
                <a:cs typeface="Cambria Math"/>
              </a:rPr>
              <a:t>/</a:t>
            </a:r>
            <a:r>
              <a:rPr sz="3000" spc="172" baseline="29166" dirty="0">
                <a:latin typeface="Cambria Math"/>
                <a:cs typeface="Cambria Math"/>
              </a:rPr>
              <a:t>ℏ</a:t>
            </a:r>
            <a:r>
              <a:rPr sz="2800" spc="-10" dirty="0">
                <a:latin typeface="Cambria Math"/>
                <a:cs typeface="Cambria Math"/>
              </a:rPr>
              <a:t>.</a:t>
            </a:r>
            <a:endParaRPr sz="2800" dirty="0">
              <a:latin typeface="Cambria Math"/>
              <a:cs typeface="Cambria Math"/>
            </a:endParaRPr>
          </a:p>
          <a:p>
            <a:pPr marL="241300" indent="-228600">
              <a:lnSpc>
                <a:spcPct val="100000"/>
              </a:lnSpc>
              <a:spcBef>
                <a:spcPts val="1814"/>
              </a:spcBef>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20" dirty="0">
                <a:latin typeface="Calibri"/>
                <a:cs typeface="Calibri"/>
              </a:rPr>
              <a:t>st</a:t>
            </a:r>
            <a:r>
              <a:rPr sz="2800" spc="-10" dirty="0">
                <a:latin typeface="Calibri"/>
                <a:cs typeface="Calibri"/>
              </a:rPr>
              <a:t>ic</a:t>
            </a:r>
            <a:r>
              <a:rPr sz="2800" spc="-60" dirty="0">
                <a:latin typeface="Times New Roman"/>
                <a:cs typeface="Times New Roman"/>
              </a:rPr>
              <a:t> </a:t>
            </a:r>
            <a:r>
              <a:rPr sz="2800" spc="-15" dirty="0">
                <a:latin typeface="Calibri"/>
                <a:cs typeface="Calibri"/>
              </a:rPr>
              <a:t>meani</a:t>
            </a:r>
            <a:r>
              <a:rPr sz="2800" spc="-20" dirty="0">
                <a:latin typeface="Calibri"/>
                <a:cs typeface="Calibri"/>
              </a:rPr>
              <a:t>ng</a:t>
            </a:r>
            <a:endParaRPr sz="2800" dirty="0">
              <a:latin typeface="Calibri"/>
              <a:cs typeface="Calibri"/>
            </a:endParaRPr>
          </a:p>
          <a:p>
            <a:pPr marL="1155700" lvl="1" indent="-513715">
              <a:lnSpc>
                <a:spcPct val="100000"/>
              </a:lnSpc>
              <a:spcBef>
                <a:spcPts val="1835"/>
              </a:spcBef>
              <a:buFont typeface="Calibri"/>
              <a:buAutoNum type="arabicPeriod"/>
              <a:tabLst>
                <a:tab pos="1156335" algn="l"/>
              </a:tabLst>
            </a:pPr>
            <a:r>
              <a:rPr sz="4200" spc="-15" baseline="1984" dirty="0">
                <a:solidFill>
                  <a:srgbClr val="FF0000"/>
                </a:solidFill>
                <a:latin typeface="Cambria Math"/>
                <a:cs typeface="Cambria Math"/>
              </a:rPr>
              <a:t>|</a:t>
            </a:r>
            <a:r>
              <a:rPr sz="2800" spc="35" dirty="0">
                <a:solidFill>
                  <a:srgbClr val="FF0000"/>
                </a:solidFill>
                <a:latin typeface="Cambria Math"/>
                <a:cs typeface="Cambria Math"/>
              </a:rPr>
              <a:t>𝑎</a:t>
            </a:r>
            <a:r>
              <a:rPr sz="4200" spc="-22" baseline="2976" dirty="0">
                <a:solidFill>
                  <a:srgbClr val="FF0000"/>
                </a:solidFill>
                <a:latin typeface="Cambria Math"/>
                <a:cs typeface="Cambria Math"/>
              </a:rPr>
              <a:t>(</a:t>
            </a:r>
            <a:r>
              <a:rPr sz="2800" spc="35" dirty="0">
                <a:solidFill>
                  <a:srgbClr val="FF0000"/>
                </a:solidFill>
                <a:latin typeface="Cambria Math"/>
                <a:cs typeface="Cambria Math"/>
              </a:rPr>
              <a:t>𝑡</a:t>
            </a:r>
            <a:r>
              <a:rPr sz="4200" spc="-22" baseline="2976" dirty="0">
                <a:solidFill>
                  <a:srgbClr val="FF0000"/>
                </a:solidFill>
                <a:latin typeface="Cambria Math"/>
                <a:cs typeface="Cambria Math"/>
              </a:rPr>
              <a:t>)</a:t>
            </a:r>
            <a:r>
              <a:rPr sz="4200" spc="-15" baseline="1984" dirty="0">
                <a:solidFill>
                  <a:srgbClr val="FF0000"/>
                </a:solidFill>
                <a:latin typeface="Cambria Math"/>
                <a:cs typeface="Cambria Math"/>
              </a:rPr>
              <a:t>|</a:t>
            </a:r>
            <a:r>
              <a:rPr sz="3000" spc="60" baseline="29166" dirty="0">
                <a:solidFill>
                  <a:srgbClr val="FF0000"/>
                </a:solidFill>
                <a:latin typeface="Cambria Math"/>
                <a:cs typeface="Cambria Math"/>
              </a:rPr>
              <a:t>2</a:t>
            </a:r>
            <a:r>
              <a:rPr sz="3000" baseline="29166" dirty="0">
                <a:solidFill>
                  <a:srgbClr val="FF0000"/>
                </a:solidFill>
                <a:latin typeface="Cambria Math"/>
                <a:cs typeface="Cambria Math"/>
              </a:rPr>
              <a:t> </a:t>
            </a:r>
            <a:r>
              <a:rPr sz="3000" spc="-217" baseline="29166" dirty="0">
                <a:solidFill>
                  <a:srgbClr val="FF0000"/>
                </a:solidFill>
                <a:latin typeface="Cambria Math"/>
                <a:cs typeface="Cambria Math"/>
              </a:rPr>
              <a:t> </a:t>
            </a:r>
            <a:r>
              <a:rPr sz="2800" spc="-15" dirty="0">
                <a:latin typeface="Calibri"/>
                <a:cs typeface="Calibri"/>
              </a:rPr>
              <a:t>–</a:t>
            </a:r>
            <a:r>
              <a:rPr sz="2800" dirty="0">
                <a:latin typeface="Calibri"/>
                <a:cs typeface="Calibri"/>
              </a:rPr>
              <a:t> </a:t>
            </a:r>
            <a:r>
              <a:rPr lang="en-US" sz="2800" dirty="0">
                <a:latin typeface="Calibri"/>
                <a:cs typeface="Calibri"/>
              </a:rPr>
              <a:t>gives </a:t>
            </a:r>
            <a:r>
              <a:rPr sz="2800" spc="-20" dirty="0">
                <a:solidFill>
                  <a:srgbClr val="FF0000"/>
                </a:solidFill>
                <a:latin typeface="Calibri"/>
                <a:cs typeface="Calibri"/>
              </a:rPr>
              <a:t>pro</a:t>
            </a:r>
            <a:r>
              <a:rPr sz="2800" spc="-25" dirty="0">
                <a:solidFill>
                  <a:srgbClr val="FF0000"/>
                </a:solidFill>
                <a:latin typeface="Calibri"/>
                <a:cs typeface="Calibri"/>
              </a:rPr>
              <a:t>b</a:t>
            </a:r>
            <a:r>
              <a:rPr sz="2800" spc="-5" dirty="0">
                <a:solidFill>
                  <a:srgbClr val="FF0000"/>
                </a:solidFill>
                <a:latin typeface="Calibri"/>
                <a:cs typeface="Calibri"/>
              </a:rPr>
              <a:t>a</a:t>
            </a:r>
            <a:r>
              <a:rPr sz="2800" spc="-20" dirty="0">
                <a:solidFill>
                  <a:srgbClr val="FF0000"/>
                </a:solidFill>
                <a:latin typeface="Calibri"/>
                <a:cs typeface="Calibri"/>
              </a:rPr>
              <a:t>b</a:t>
            </a:r>
            <a:r>
              <a:rPr sz="2800" spc="-10" dirty="0">
                <a:solidFill>
                  <a:srgbClr val="FF0000"/>
                </a:solidFill>
                <a:latin typeface="Calibri"/>
                <a:cs typeface="Calibri"/>
              </a:rPr>
              <a:t>i</a:t>
            </a:r>
            <a:r>
              <a:rPr sz="2800" dirty="0">
                <a:solidFill>
                  <a:srgbClr val="FF0000"/>
                </a:solidFill>
                <a:latin typeface="Calibri"/>
                <a:cs typeface="Calibri"/>
              </a:rPr>
              <a:t>l</a:t>
            </a:r>
            <a:r>
              <a:rPr sz="2800" spc="5" dirty="0">
                <a:solidFill>
                  <a:srgbClr val="FF0000"/>
                </a:solidFill>
                <a:latin typeface="Calibri"/>
                <a:cs typeface="Calibri"/>
              </a:rPr>
              <a:t>i</a:t>
            </a:r>
            <a:r>
              <a:rPr sz="2800" spc="-15" dirty="0">
                <a:solidFill>
                  <a:srgbClr val="FF0000"/>
                </a:solidFill>
                <a:latin typeface="Calibri"/>
                <a:cs typeface="Calibri"/>
              </a:rPr>
              <a:t>ty</a:t>
            </a:r>
            <a:r>
              <a:rPr sz="2800" spc="-65" dirty="0">
                <a:solidFill>
                  <a:srgbClr val="FF0000"/>
                </a:solidFill>
                <a:latin typeface="Times New Roman"/>
                <a:cs typeface="Times New Roman"/>
              </a:rPr>
              <a:t> </a:t>
            </a:r>
            <a:r>
              <a:rPr lang="en-US" sz="2800" spc="-65" dirty="0">
                <a:latin typeface="Times New Roman"/>
                <a:cs typeface="Times New Roman"/>
              </a:rPr>
              <a:t>of </a:t>
            </a:r>
            <a:r>
              <a:rPr sz="2800" spc="-15" dirty="0">
                <a:latin typeface="Calibri"/>
                <a:cs typeface="Calibri"/>
              </a:rPr>
              <a:t>atom</a:t>
            </a:r>
            <a:r>
              <a:rPr sz="2800" spc="-65" dirty="0">
                <a:latin typeface="Times New Roman"/>
                <a:cs typeface="Times New Roman"/>
              </a:rPr>
              <a:t> </a:t>
            </a:r>
            <a:r>
              <a:rPr lang="en-US" sz="2800" spc="-65" dirty="0">
                <a:latin typeface="Times New Roman"/>
                <a:cs typeface="Times New Roman"/>
              </a:rPr>
              <a:t>to find </a:t>
            </a:r>
            <a:r>
              <a:rPr sz="2800" dirty="0">
                <a:latin typeface="Calibri"/>
                <a:cs typeface="Calibri"/>
              </a:rPr>
              <a:t>i</a:t>
            </a:r>
            <a:r>
              <a:rPr sz="2800" spc="-15" dirty="0">
                <a:latin typeface="Calibri"/>
                <a:cs typeface="Calibri"/>
              </a:rPr>
              <a:t>n</a:t>
            </a:r>
            <a:r>
              <a:rPr sz="2800" spc="-85" dirty="0">
                <a:latin typeface="Times New Roman"/>
                <a:cs typeface="Times New Roman"/>
              </a:rPr>
              <a:t> </a:t>
            </a:r>
            <a:r>
              <a:rPr lang="en-US" sz="2800" spc="-85" dirty="0">
                <a:latin typeface="Times New Roman"/>
                <a:cs typeface="Times New Roman"/>
              </a:rPr>
              <a:t>eigen state </a:t>
            </a:r>
            <a:r>
              <a:rPr sz="2800" spc="-20" dirty="0">
                <a:latin typeface="Calibri"/>
                <a:cs typeface="Calibri"/>
              </a:rPr>
              <a:t>|</a:t>
            </a:r>
            <a:r>
              <a:rPr sz="2800" spc="0" dirty="0">
                <a:latin typeface="Calibri"/>
                <a:cs typeface="Calibri"/>
              </a:rPr>
              <a:t>a</a:t>
            </a:r>
            <a:r>
              <a:rPr sz="2800" spc="-10" dirty="0">
                <a:latin typeface="Cambria Math"/>
                <a:cs typeface="Cambria Math"/>
              </a:rPr>
              <a:t>⟩</a:t>
            </a:r>
            <a:r>
              <a:rPr sz="2800" dirty="0">
                <a:latin typeface="Calibri"/>
                <a:cs typeface="Calibri"/>
              </a:rPr>
              <a:t>.</a:t>
            </a:r>
          </a:p>
          <a:p>
            <a:pPr marL="1155700" lvl="1" indent="-513715">
              <a:lnSpc>
                <a:spcPct val="100000"/>
              </a:lnSpc>
              <a:spcBef>
                <a:spcPts val="1850"/>
              </a:spcBef>
              <a:buFont typeface="Calibri"/>
              <a:buAutoNum type="arabicPeriod"/>
              <a:tabLst>
                <a:tab pos="1156335" algn="l"/>
              </a:tabLst>
            </a:pPr>
            <a:r>
              <a:rPr sz="4200" spc="-15" baseline="1984" dirty="0">
                <a:solidFill>
                  <a:srgbClr val="FF0000"/>
                </a:solidFill>
                <a:latin typeface="Cambria Math"/>
                <a:cs typeface="Cambria Math"/>
              </a:rPr>
              <a:t>|</a:t>
            </a:r>
            <a:r>
              <a:rPr sz="2800" spc="30" dirty="0">
                <a:solidFill>
                  <a:srgbClr val="FF0000"/>
                </a:solidFill>
                <a:latin typeface="Cambria Math"/>
                <a:cs typeface="Cambria Math"/>
              </a:rPr>
              <a:t>𝑏</a:t>
            </a:r>
            <a:r>
              <a:rPr sz="4200" spc="-22" baseline="2976" dirty="0">
                <a:solidFill>
                  <a:srgbClr val="FF0000"/>
                </a:solidFill>
                <a:latin typeface="Cambria Math"/>
                <a:cs typeface="Cambria Math"/>
              </a:rPr>
              <a:t>(</a:t>
            </a:r>
            <a:r>
              <a:rPr sz="2800" spc="35" dirty="0">
                <a:solidFill>
                  <a:srgbClr val="FF0000"/>
                </a:solidFill>
                <a:latin typeface="Cambria Math"/>
                <a:cs typeface="Cambria Math"/>
              </a:rPr>
              <a:t>𝑡</a:t>
            </a:r>
            <a:r>
              <a:rPr sz="4200" spc="-22" baseline="2976" dirty="0">
                <a:solidFill>
                  <a:srgbClr val="FF0000"/>
                </a:solidFill>
                <a:latin typeface="Cambria Math"/>
                <a:cs typeface="Cambria Math"/>
              </a:rPr>
              <a:t>)</a:t>
            </a:r>
            <a:r>
              <a:rPr sz="4200" spc="-15" baseline="1984" dirty="0">
                <a:solidFill>
                  <a:srgbClr val="FF0000"/>
                </a:solidFill>
                <a:latin typeface="Cambria Math"/>
                <a:cs typeface="Cambria Math"/>
              </a:rPr>
              <a:t>|</a:t>
            </a:r>
            <a:r>
              <a:rPr sz="3000" spc="60" baseline="29166" dirty="0">
                <a:solidFill>
                  <a:srgbClr val="FF0000"/>
                </a:solidFill>
                <a:latin typeface="Cambria Math"/>
                <a:cs typeface="Cambria Math"/>
              </a:rPr>
              <a:t>2</a:t>
            </a:r>
            <a:r>
              <a:rPr sz="3000" baseline="29166" dirty="0">
                <a:solidFill>
                  <a:srgbClr val="FF0000"/>
                </a:solidFill>
                <a:latin typeface="Cambria Math"/>
                <a:cs typeface="Cambria Math"/>
              </a:rPr>
              <a:t> </a:t>
            </a:r>
            <a:r>
              <a:rPr sz="3000" spc="-217" baseline="29166" dirty="0">
                <a:solidFill>
                  <a:srgbClr val="FF0000"/>
                </a:solidFill>
                <a:latin typeface="Cambria Math"/>
                <a:cs typeface="Cambria Math"/>
              </a:rPr>
              <a:t> </a:t>
            </a:r>
            <a:r>
              <a:rPr sz="2800" spc="-15" dirty="0">
                <a:latin typeface="Calibri"/>
                <a:cs typeface="Calibri"/>
              </a:rPr>
              <a:t>–</a:t>
            </a:r>
            <a:r>
              <a:rPr sz="2800" dirty="0">
                <a:latin typeface="Calibri"/>
                <a:cs typeface="Calibri"/>
              </a:rPr>
              <a:t> </a:t>
            </a:r>
            <a:r>
              <a:rPr lang="en-US" sz="2800" dirty="0">
                <a:latin typeface="Calibri"/>
                <a:cs typeface="Calibri"/>
              </a:rPr>
              <a:t>gives </a:t>
            </a:r>
            <a:r>
              <a:rPr sz="2800" spc="-20" dirty="0">
                <a:solidFill>
                  <a:srgbClr val="FF0000"/>
                </a:solidFill>
                <a:latin typeface="Calibri"/>
                <a:cs typeface="Calibri"/>
              </a:rPr>
              <a:t>pro</a:t>
            </a:r>
            <a:r>
              <a:rPr sz="2800" spc="-25" dirty="0">
                <a:solidFill>
                  <a:srgbClr val="FF0000"/>
                </a:solidFill>
                <a:latin typeface="Calibri"/>
                <a:cs typeface="Calibri"/>
              </a:rPr>
              <a:t>b</a:t>
            </a:r>
            <a:r>
              <a:rPr sz="2800" spc="-5" dirty="0">
                <a:solidFill>
                  <a:srgbClr val="FF0000"/>
                </a:solidFill>
                <a:latin typeface="Calibri"/>
                <a:cs typeface="Calibri"/>
              </a:rPr>
              <a:t>a</a:t>
            </a:r>
            <a:r>
              <a:rPr sz="2800" spc="-20" dirty="0">
                <a:solidFill>
                  <a:srgbClr val="FF0000"/>
                </a:solidFill>
                <a:latin typeface="Calibri"/>
                <a:cs typeface="Calibri"/>
              </a:rPr>
              <a:t>b</a:t>
            </a:r>
            <a:r>
              <a:rPr sz="2800" spc="-10" dirty="0">
                <a:solidFill>
                  <a:srgbClr val="FF0000"/>
                </a:solidFill>
                <a:latin typeface="Calibri"/>
                <a:cs typeface="Calibri"/>
              </a:rPr>
              <a:t>i</a:t>
            </a:r>
            <a:r>
              <a:rPr sz="2800" dirty="0">
                <a:solidFill>
                  <a:srgbClr val="FF0000"/>
                </a:solidFill>
                <a:latin typeface="Calibri"/>
                <a:cs typeface="Calibri"/>
              </a:rPr>
              <a:t>l</a:t>
            </a:r>
            <a:r>
              <a:rPr sz="2800" spc="5" dirty="0">
                <a:solidFill>
                  <a:srgbClr val="FF0000"/>
                </a:solidFill>
                <a:latin typeface="Calibri"/>
                <a:cs typeface="Calibri"/>
              </a:rPr>
              <a:t>i</a:t>
            </a:r>
            <a:r>
              <a:rPr sz="2800" spc="-15" dirty="0">
                <a:solidFill>
                  <a:srgbClr val="FF0000"/>
                </a:solidFill>
                <a:latin typeface="Calibri"/>
                <a:cs typeface="Calibri"/>
              </a:rPr>
              <a:t>ty</a:t>
            </a:r>
            <a:r>
              <a:rPr sz="2800" spc="-65" dirty="0">
                <a:latin typeface="Times New Roman"/>
                <a:cs typeface="Times New Roman"/>
              </a:rPr>
              <a:t> </a:t>
            </a:r>
            <a:r>
              <a:rPr sz="2800" spc="-15" dirty="0">
                <a:latin typeface="Calibri"/>
                <a:cs typeface="Calibri"/>
              </a:rPr>
              <a:t>atom</a:t>
            </a:r>
            <a:r>
              <a:rPr sz="2800" spc="-65" dirty="0">
                <a:latin typeface="Times New Roman"/>
                <a:cs typeface="Times New Roman"/>
              </a:rPr>
              <a:t> </a:t>
            </a:r>
            <a:r>
              <a:rPr lang="en-US" sz="2800" spc="-65" dirty="0">
                <a:latin typeface="Times New Roman"/>
                <a:cs typeface="Times New Roman"/>
              </a:rPr>
              <a:t>to find </a:t>
            </a:r>
            <a:r>
              <a:rPr sz="2800" dirty="0">
                <a:latin typeface="Calibri"/>
                <a:cs typeface="Calibri"/>
              </a:rPr>
              <a:t>i</a:t>
            </a:r>
            <a:r>
              <a:rPr sz="2800" spc="-15" dirty="0">
                <a:latin typeface="Calibri"/>
                <a:cs typeface="Calibri"/>
              </a:rPr>
              <a:t>n</a:t>
            </a:r>
            <a:r>
              <a:rPr sz="2800" spc="-85" dirty="0">
                <a:latin typeface="Times New Roman"/>
                <a:cs typeface="Times New Roman"/>
              </a:rPr>
              <a:t> </a:t>
            </a:r>
            <a:r>
              <a:rPr lang="en-US" sz="2800" spc="-85" dirty="0">
                <a:latin typeface="Times New Roman"/>
                <a:cs typeface="Times New Roman"/>
              </a:rPr>
              <a:t>eigenstate </a:t>
            </a:r>
            <a:r>
              <a:rPr sz="2800" spc="-20" dirty="0">
                <a:latin typeface="Calibri"/>
                <a:cs typeface="Calibri"/>
              </a:rPr>
              <a:t>|</a:t>
            </a:r>
            <a:r>
              <a:rPr sz="2800" spc="-5" dirty="0">
                <a:latin typeface="Calibri"/>
                <a:cs typeface="Calibri"/>
              </a:rPr>
              <a:t>b</a:t>
            </a:r>
            <a:r>
              <a:rPr sz="2800" spc="-10" dirty="0">
                <a:latin typeface="Cambria Math"/>
                <a:cs typeface="Cambria Math"/>
              </a:rPr>
              <a:t>⟩</a:t>
            </a:r>
            <a:r>
              <a:rPr sz="2800" dirty="0">
                <a:latin typeface="Calibri"/>
                <a:cs typeface="Calibri"/>
              </a:rPr>
              <a:t>.</a:t>
            </a:r>
          </a:p>
          <a:p>
            <a:pPr marL="1155700" lvl="1" indent="-513715">
              <a:lnSpc>
                <a:spcPct val="100000"/>
              </a:lnSpc>
              <a:spcBef>
                <a:spcPts val="1845"/>
              </a:spcBef>
              <a:buFont typeface="Calibri"/>
              <a:buAutoNum type="arabicPeriod"/>
              <a:tabLst>
                <a:tab pos="1156335" algn="l"/>
              </a:tabLst>
            </a:pPr>
            <a:r>
              <a:rPr sz="2800" b="1" u="heavy" spc="-15" dirty="0">
                <a:latin typeface="Calibri"/>
                <a:cs typeface="Calibri"/>
              </a:rPr>
              <a:t>Nor</a:t>
            </a:r>
            <a:r>
              <a:rPr sz="2800" b="1" u="heavy" spc="-20" dirty="0">
                <a:latin typeface="Calibri"/>
                <a:cs typeface="Calibri"/>
              </a:rPr>
              <a:t>m</a:t>
            </a:r>
            <a:r>
              <a:rPr sz="2800" b="1" u="heavy" spc="-15" dirty="0">
                <a:latin typeface="Calibri"/>
                <a:cs typeface="Calibri"/>
              </a:rPr>
              <a:t>al</a:t>
            </a:r>
            <a:r>
              <a:rPr sz="2800" b="1" u="heavy" spc="-20" dirty="0">
                <a:latin typeface="Calibri"/>
                <a:cs typeface="Calibri"/>
              </a:rPr>
              <a:t>iz</a:t>
            </a:r>
            <a:r>
              <a:rPr sz="2800" b="1" u="heavy" dirty="0">
                <a:latin typeface="Calibri"/>
                <a:cs typeface="Calibri"/>
              </a:rPr>
              <a:t>a</a:t>
            </a:r>
            <a:r>
              <a:rPr sz="2800" b="1" u="heavy" spc="-15" dirty="0">
                <a:latin typeface="Calibri"/>
                <a:cs typeface="Calibri"/>
              </a:rPr>
              <a:t>tion</a:t>
            </a:r>
            <a:r>
              <a:rPr sz="2800" spc="-10" dirty="0">
                <a:latin typeface="Calibri"/>
                <a:cs typeface="Calibri"/>
              </a:rPr>
              <a:t>:</a:t>
            </a:r>
            <a:r>
              <a:rPr sz="2800" spc="-60" dirty="0">
                <a:latin typeface="Times New Roman"/>
                <a:cs typeface="Times New Roman"/>
              </a:rPr>
              <a:t> </a:t>
            </a:r>
            <a:r>
              <a:rPr sz="4200" spc="-15" baseline="1984" dirty="0">
                <a:latin typeface="Cambria Math"/>
                <a:cs typeface="Cambria Math"/>
              </a:rPr>
              <a:t>|</a:t>
            </a:r>
            <a:r>
              <a:rPr sz="2800" spc="35" dirty="0">
                <a:latin typeface="Cambria Math"/>
                <a:cs typeface="Cambria Math"/>
              </a:rPr>
              <a:t>𝑎</a:t>
            </a:r>
            <a:r>
              <a:rPr sz="4200" spc="-15" baseline="1984" dirty="0">
                <a:latin typeface="Cambria Math"/>
                <a:cs typeface="Cambria Math"/>
              </a:rPr>
              <a:t>|</a:t>
            </a:r>
            <a:r>
              <a:rPr sz="3000" spc="60" baseline="29166" dirty="0">
                <a:latin typeface="Cambria Math"/>
                <a:cs typeface="Cambria Math"/>
              </a:rPr>
              <a:t>2</a:t>
            </a:r>
            <a:r>
              <a:rPr sz="3000" baseline="29166" dirty="0">
                <a:latin typeface="Cambria Math"/>
                <a:cs typeface="Cambria Math"/>
              </a:rPr>
              <a:t> </a:t>
            </a:r>
            <a:r>
              <a:rPr sz="3000" spc="-240" baseline="29166"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15" baseline="1984" dirty="0">
                <a:latin typeface="Cambria Math"/>
                <a:cs typeface="Cambria Math"/>
              </a:rPr>
              <a:t>|</a:t>
            </a:r>
            <a:r>
              <a:rPr sz="2800" spc="30" dirty="0">
                <a:latin typeface="Cambria Math"/>
                <a:cs typeface="Cambria Math"/>
              </a:rPr>
              <a:t>𝑏</a:t>
            </a:r>
            <a:r>
              <a:rPr sz="4200" spc="-15" baseline="1984" dirty="0">
                <a:latin typeface="Cambria Math"/>
                <a:cs typeface="Cambria Math"/>
              </a:rPr>
              <a:t>|</a:t>
            </a:r>
            <a:r>
              <a:rPr sz="3000" spc="60" baseline="29166" dirty="0">
                <a:latin typeface="Cambria Math"/>
                <a:cs typeface="Cambria Math"/>
              </a:rPr>
              <a:t>2</a:t>
            </a:r>
            <a:r>
              <a:rPr sz="3000" baseline="29166" dirty="0">
                <a:latin typeface="Cambria Math"/>
                <a:cs typeface="Cambria Math"/>
              </a:rPr>
              <a:t> </a:t>
            </a:r>
            <a:r>
              <a:rPr sz="3000" spc="15" baseline="291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15" dirty="0">
                <a:latin typeface="Cambria Math"/>
                <a:cs typeface="Cambria Math"/>
              </a:rPr>
              <a:t> </a:t>
            </a:r>
            <a:r>
              <a:rPr sz="2800" spc="-15" dirty="0">
                <a:latin typeface="Calibri"/>
                <a:cs typeface="Calibri"/>
              </a:rPr>
              <a:t>(</a:t>
            </a:r>
            <a:r>
              <a:rPr sz="2800" spc="-5" dirty="0">
                <a:latin typeface="Calibri"/>
                <a:cs typeface="Calibri"/>
              </a:rPr>
              <a:t>i</a:t>
            </a:r>
            <a:r>
              <a:rPr sz="2800" spc="-10" dirty="0">
                <a:latin typeface="Calibri"/>
                <a:cs typeface="Calibri"/>
              </a:rPr>
              <a:t>f</a:t>
            </a:r>
            <a:r>
              <a:rPr sz="2800" spc="-70" dirty="0">
                <a:latin typeface="Times New Roman"/>
                <a:cs typeface="Times New Roman"/>
              </a:rPr>
              <a:t> </a:t>
            </a:r>
            <a:r>
              <a:rPr sz="2800" spc="-20" dirty="0">
                <a:latin typeface="Calibri"/>
                <a:cs typeface="Calibri"/>
              </a:rPr>
              <a:t>n</a:t>
            </a:r>
            <a:r>
              <a:rPr sz="2800" spc="-15" dirty="0">
                <a:latin typeface="Calibri"/>
                <a:cs typeface="Calibri"/>
              </a:rPr>
              <a:t>o</a:t>
            </a:r>
            <a:r>
              <a:rPr sz="2800" spc="-70" dirty="0">
                <a:latin typeface="Times New Roman"/>
                <a:cs typeface="Times New Roman"/>
              </a:rPr>
              <a:t> </a:t>
            </a:r>
            <a:r>
              <a:rPr sz="2800" spc="-20" dirty="0">
                <a:latin typeface="Calibri"/>
                <a:cs typeface="Calibri"/>
              </a:rPr>
              <a:t>dec</a:t>
            </a:r>
            <a:r>
              <a:rPr sz="2800" spc="-5" dirty="0">
                <a:latin typeface="Calibri"/>
                <a:cs typeface="Calibri"/>
              </a:rPr>
              <a:t>a</a:t>
            </a:r>
            <a:r>
              <a:rPr sz="2800" spc="-15" dirty="0">
                <a:latin typeface="Calibri"/>
                <a:cs typeface="Calibri"/>
              </a:rPr>
              <a:t>y</a:t>
            </a:r>
            <a:r>
              <a:rPr sz="2800" spc="-65" dirty="0">
                <a:latin typeface="Times New Roman"/>
                <a:cs typeface="Times New Roman"/>
              </a:rPr>
              <a:t> </a:t>
            </a:r>
            <a:r>
              <a:rPr sz="2800" spc="-15" dirty="0">
                <a:latin typeface="Calibri"/>
                <a:cs typeface="Calibri"/>
              </a:rPr>
              <a:t>to</a:t>
            </a:r>
            <a:r>
              <a:rPr sz="2800" spc="-70" dirty="0">
                <a:latin typeface="Times New Roman"/>
                <a:cs typeface="Times New Roman"/>
              </a:rPr>
              <a:t> </a:t>
            </a:r>
            <a:r>
              <a:rPr sz="2800" spc="-15" dirty="0">
                <a:latin typeface="Calibri"/>
                <a:cs typeface="Calibri"/>
              </a:rPr>
              <a:t>other</a:t>
            </a:r>
            <a:r>
              <a:rPr sz="2800" spc="-80" dirty="0">
                <a:latin typeface="Times New Roman"/>
                <a:cs typeface="Times New Roman"/>
              </a:rPr>
              <a:t> </a:t>
            </a:r>
            <a:r>
              <a:rPr sz="2800" spc="-20" dirty="0">
                <a:latin typeface="Calibri"/>
                <a:cs typeface="Calibri"/>
              </a:rPr>
              <a:t>sta</a:t>
            </a:r>
            <a:r>
              <a:rPr sz="2800" spc="0" dirty="0">
                <a:latin typeface="Calibri"/>
                <a:cs typeface="Calibri"/>
              </a:rPr>
              <a:t>t</a:t>
            </a:r>
            <a:r>
              <a:rPr sz="2800" spc="-15" dirty="0">
                <a:latin typeface="Calibri"/>
                <a:cs typeface="Calibri"/>
              </a:rPr>
              <a:t>es).</a:t>
            </a:r>
            <a:endParaRPr sz="2800" dirty="0">
              <a:latin typeface="Calibri"/>
              <a:cs typeface="Calibri"/>
            </a:endParaRPr>
          </a:p>
        </p:txBody>
      </p:sp>
      <p:pic>
        <p:nvPicPr>
          <p:cNvPr id="4" name="Picture 3">
            <a:extLst>
              <a:ext uri="{FF2B5EF4-FFF2-40B4-BE49-F238E27FC236}">
                <a16:creationId xmlns:a16="http://schemas.microsoft.com/office/drawing/2014/main" id="{9B62B677-1536-09DB-9018-2BDAF602D59C}"/>
              </a:ext>
            </a:extLst>
          </p:cNvPr>
          <p:cNvPicPr>
            <a:picLocks noChangeAspect="1"/>
          </p:cNvPicPr>
          <p:nvPr/>
        </p:nvPicPr>
        <p:blipFill>
          <a:blip r:embed="rId3"/>
          <a:stretch>
            <a:fillRect/>
          </a:stretch>
        </p:blipFill>
        <p:spPr>
          <a:xfrm>
            <a:off x="533400" y="0"/>
            <a:ext cx="10936226" cy="1267002"/>
          </a:xfrm>
          <a:prstGeom prst="rect">
            <a:avLst/>
          </a:prstGeom>
        </p:spPr>
      </p:pic>
      <p:sp>
        <p:nvSpPr>
          <p:cNvPr id="6" name="TextBox 5">
            <a:extLst>
              <a:ext uri="{FF2B5EF4-FFF2-40B4-BE49-F238E27FC236}">
                <a16:creationId xmlns:a16="http://schemas.microsoft.com/office/drawing/2014/main" id="{31758E0E-3CF7-B251-73D1-DF74E57E1660}"/>
              </a:ext>
            </a:extLst>
          </p:cNvPr>
          <p:cNvSpPr txBox="1"/>
          <p:nvPr/>
        </p:nvSpPr>
        <p:spPr>
          <a:xfrm>
            <a:off x="1676400" y="5476723"/>
            <a:ext cx="10287000" cy="646331"/>
          </a:xfrm>
          <a:prstGeom prst="rect">
            <a:avLst/>
          </a:prstGeom>
          <a:noFill/>
        </p:spPr>
        <p:txBody>
          <a:bodyPr wrap="square">
            <a:spAutoFit/>
          </a:bodyPr>
          <a:lstStyle/>
          <a:p>
            <a:pPr algn="l"/>
            <a:r>
              <a:rPr lang="en-US" sz="1800" b="0" i="0" u="none" strike="noStrike" baseline="0" dirty="0">
                <a:latin typeface="Times-Roman"/>
              </a:rPr>
              <a:t>The coefficients </a:t>
            </a:r>
            <a:r>
              <a:rPr lang="en-US" sz="1800" b="0" i="0" u="none" strike="noStrike" baseline="0" dirty="0">
                <a:latin typeface="MT2MIT"/>
              </a:rPr>
              <a:t>a(t) </a:t>
            </a:r>
            <a:r>
              <a:rPr lang="en-US" sz="1800" b="0" i="0" u="none" strike="noStrike" baseline="0" dirty="0">
                <a:latin typeface="Times-Roman"/>
              </a:rPr>
              <a:t>and </a:t>
            </a:r>
            <a:r>
              <a:rPr lang="en-US" sz="1800" b="0" i="0" u="none" strike="noStrike" baseline="0" dirty="0">
                <a:latin typeface="MT2MIT"/>
              </a:rPr>
              <a:t>b(t) </a:t>
            </a:r>
            <a:r>
              <a:rPr lang="en-US" sz="1800" b="0" i="0" u="none" strike="noStrike" baseline="0" dirty="0">
                <a:latin typeface="Times-Roman"/>
              </a:rPr>
              <a:t>are the time-dependent </a:t>
            </a:r>
            <a:r>
              <a:rPr lang="en-US" sz="1800" b="0" i="1" u="none" strike="noStrike" baseline="0" dirty="0">
                <a:latin typeface="Times-Italic"/>
              </a:rPr>
              <a:t>probability amplitudes </a:t>
            </a:r>
            <a:r>
              <a:rPr lang="en-US" sz="1800" b="0" i="0" u="none" strike="noStrike" baseline="0" dirty="0">
                <a:latin typeface="Times-Roman"/>
              </a:rPr>
              <a:t>of the</a:t>
            </a:r>
          </a:p>
          <a:p>
            <a:pPr algn="l"/>
            <a:r>
              <a:rPr lang="en-US" sz="1800" b="0" i="0" u="none" strike="noStrike" baseline="0" dirty="0">
                <a:latin typeface="Times-Roman"/>
              </a:rPr>
              <a:t>atomic states </a:t>
            </a:r>
            <a:r>
              <a:rPr lang="en-US" sz="1800" b="0" i="0" u="none" strike="noStrike" baseline="0" dirty="0" err="1">
                <a:latin typeface="MT2SYT"/>
              </a:rPr>
              <a:t>u</a:t>
            </a:r>
            <a:r>
              <a:rPr lang="en-US" sz="1800" b="0" i="0" u="none" strike="noStrike" baseline="-25000" dirty="0" err="1">
                <a:latin typeface="MT2MIT"/>
              </a:rPr>
              <a:t>a</a:t>
            </a:r>
            <a:r>
              <a:rPr lang="en-US" sz="1800" b="0" i="0" u="none" strike="noStrike" baseline="0" dirty="0">
                <a:latin typeface="MT2SYT"/>
              </a:rPr>
              <a:t> </a:t>
            </a:r>
            <a:r>
              <a:rPr lang="en-US" sz="1800" b="0" i="0" u="none" strike="noStrike" baseline="0" dirty="0">
                <a:latin typeface="Times-Roman"/>
              </a:rPr>
              <a:t>and </a:t>
            </a:r>
            <a:r>
              <a:rPr lang="en-US" sz="1800" b="0" i="0" u="none" strike="noStrike" baseline="0" dirty="0" err="1">
                <a:latin typeface="Times-Roman"/>
              </a:rPr>
              <a:t>u</a:t>
            </a:r>
            <a:r>
              <a:rPr lang="en-US" sz="1800" b="0" i="0" u="none" strike="noStrike" baseline="-25000" dirty="0" err="1">
                <a:latin typeface="Times-Roman"/>
              </a:rPr>
              <a:t>b</a:t>
            </a:r>
            <a:r>
              <a:rPr lang="en-US" sz="1800" b="0" i="0" u="none" strike="noStrike" baseline="0" dirty="0">
                <a:latin typeface="Times-Roman"/>
              </a:rPr>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085" y="485167"/>
            <a:ext cx="10339830" cy="509905"/>
          </a:xfrm>
          <a:prstGeom prst="rect">
            <a:avLst/>
          </a:prstGeom>
        </p:spPr>
        <p:txBody>
          <a:bodyPr vert="horz" wrap="square" lIns="0" tIns="0" rIns="0" bIns="0" rtlCol="0">
            <a:spAutoFit/>
          </a:bodyPr>
          <a:lstStyle/>
          <a:p>
            <a:pPr marL="366395">
              <a:lnSpc>
                <a:spcPct val="100000"/>
              </a:lnSpc>
            </a:pPr>
            <a:r>
              <a:rPr spc="-15" dirty="0"/>
              <a:t>Sl</a:t>
            </a:r>
            <a:r>
              <a:rPr spc="-5" dirty="0"/>
              <a:t>i</a:t>
            </a:r>
            <a:r>
              <a:rPr spc="-20" dirty="0"/>
              <a:t>de</a:t>
            </a:r>
            <a:r>
              <a:rPr spc="-5" dirty="0"/>
              <a:t> </a:t>
            </a:r>
            <a:r>
              <a:rPr spc="-20" dirty="0"/>
              <a:t>1</a:t>
            </a:r>
            <a:r>
              <a:rPr spc="-30" dirty="0"/>
              <a:t>0</a:t>
            </a:r>
            <a:r>
              <a:rPr spc="-10" dirty="0"/>
              <a:t>:</a:t>
            </a:r>
            <a:r>
              <a:rPr spc="-25" dirty="0"/>
              <a:t> De</a:t>
            </a:r>
            <a:r>
              <a:rPr spc="-10" dirty="0"/>
              <a:t>r</a:t>
            </a:r>
            <a:r>
              <a:rPr spc="-15" dirty="0"/>
              <a:t>iv</a:t>
            </a:r>
            <a:r>
              <a:rPr spc="-5" dirty="0"/>
              <a:t>i</a:t>
            </a:r>
            <a:r>
              <a:rPr spc="-30" dirty="0"/>
              <a:t>n</a:t>
            </a:r>
            <a:r>
              <a:rPr spc="-20" dirty="0"/>
              <a:t>g Coupl</a:t>
            </a:r>
            <a:r>
              <a:rPr spc="-5" dirty="0"/>
              <a:t>e</a:t>
            </a:r>
            <a:r>
              <a:rPr spc="-20" dirty="0"/>
              <a:t>d Amp</a:t>
            </a:r>
            <a:r>
              <a:rPr spc="-5" dirty="0"/>
              <a:t>l</a:t>
            </a:r>
            <a:r>
              <a:rPr spc="-15" dirty="0"/>
              <a:t>itude Equations</a:t>
            </a:r>
            <a:r>
              <a:rPr spc="5" dirty="0"/>
              <a:t> </a:t>
            </a:r>
            <a:r>
              <a:rPr spc="-15" dirty="0">
                <a:latin typeface="Calibri"/>
                <a:cs typeface="Calibri"/>
              </a:rPr>
              <a:t>– </a:t>
            </a:r>
            <a:r>
              <a:rPr spc="-15" dirty="0"/>
              <a:t>Full</a:t>
            </a:r>
          </a:p>
        </p:txBody>
      </p:sp>
      <p:sp>
        <p:nvSpPr>
          <p:cNvPr id="3" name="object 3"/>
          <p:cNvSpPr txBox="1"/>
          <p:nvPr/>
        </p:nvSpPr>
        <p:spPr>
          <a:xfrm>
            <a:off x="1140968" y="1069979"/>
            <a:ext cx="10680700" cy="2471702"/>
          </a:xfrm>
          <a:prstGeom prst="rect">
            <a:avLst/>
          </a:prstGeom>
        </p:spPr>
        <p:txBody>
          <a:bodyPr vert="horz" wrap="square" lIns="0" tIns="0" rIns="0" bIns="0" rtlCol="0">
            <a:spAutoFit/>
          </a:bodyPr>
          <a:lstStyle/>
          <a:p>
            <a:pPr marR="213360" algn="ctr">
              <a:lnSpc>
                <a:spcPct val="100000"/>
              </a:lnSpc>
            </a:pPr>
            <a:r>
              <a:rPr sz="3400" b="1" u="heavy" spc="-25" dirty="0">
                <a:solidFill>
                  <a:srgbClr val="0000FF"/>
                </a:solidFill>
                <a:latin typeface="Calibri"/>
                <a:cs typeface="Calibri"/>
              </a:rPr>
              <a:t>A</a:t>
            </a:r>
            <a:r>
              <a:rPr sz="3400" b="1" u="heavy" spc="-5" dirty="0">
                <a:solidFill>
                  <a:srgbClr val="0000FF"/>
                </a:solidFill>
                <a:latin typeface="Calibri"/>
                <a:cs typeface="Calibri"/>
              </a:rPr>
              <a:t>l</a:t>
            </a:r>
            <a:r>
              <a:rPr sz="3400" b="1" u="heavy" spc="-25" dirty="0">
                <a:solidFill>
                  <a:srgbClr val="0000FF"/>
                </a:solidFill>
                <a:latin typeface="Calibri"/>
                <a:cs typeface="Calibri"/>
              </a:rPr>
              <a:t>geb</a:t>
            </a:r>
            <a:r>
              <a:rPr sz="3400" b="1" u="heavy" spc="-10" dirty="0">
                <a:solidFill>
                  <a:srgbClr val="0000FF"/>
                </a:solidFill>
                <a:latin typeface="Calibri"/>
                <a:cs typeface="Calibri"/>
              </a:rPr>
              <a:t>r</a:t>
            </a:r>
            <a:r>
              <a:rPr sz="3400" b="1" u="heavy" spc="-20" dirty="0">
                <a:solidFill>
                  <a:srgbClr val="0000FF"/>
                </a:solidFill>
                <a:latin typeface="Calibri"/>
                <a:cs typeface="Calibri"/>
              </a:rPr>
              <a:t>a</a:t>
            </a:r>
            <a:r>
              <a:rPr lang="en-US" sz="3400" b="1" u="heavy" spc="-20" dirty="0">
                <a:solidFill>
                  <a:srgbClr val="0000FF"/>
                </a:solidFill>
                <a:latin typeface="Calibri"/>
                <a:cs typeface="Calibri"/>
              </a:rPr>
              <a:t> to know how  state amplitudes a(t) and b(t) evolve </a:t>
            </a:r>
            <a:endParaRPr sz="3400" dirty="0">
              <a:latin typeface="Calibri"/>
              <a:cs typeface="Calibri"/>
            </a:endParaRPr>
          </a:p>
          <a:p>
            <a:pPr marL="241300" marR="5080" indent="-228600">
              <a:lnSpc>
                <a:spcPct val="126800"/>
              </a:lnSpc>
              <a:spcBef>
                <a:spcPts val="1295"/>
              </a:spcBef>
              <a:buFont typeface="Symbol"/>
              <a:buChar char=""/>
              <a:tabLst>
                <a:tab pos="241935" algn="l"/>
                <a:tab pos="1228090" algn="l"/>
                <a:tab pos="2729230" algn="l"/>
                <a:tab pos="4350385" algn="l"/>
                <a:tab pos="5077460" algn="l"/>
                <a:tab pos="6964045" algn="l"/>
                <a:tab pos="8411845" algn="l"/>
                <a:tab pos="9109710" algn="l"/>
              </a:tabLst>
            </a:pPr>
            <a:r>
              <a:rPr sz="2800" spc="-15" dirty="0">
                <a:latin typeface="Calibri"/>
                <a:cs typeface="Calibri"/>
              </a:rPr>
              <a:t>Insert</a:t>
            </a:r>
            <a:r>
              <a:rPr sz="2800" dirty="0">
                <a:latin typeface="Times New Roman"/>
                <a:cs typeface="Times New Roman"/>
              </a:rPr>
              <a:t>	</a:t>
            </a:r>
            <a:r>
              <a:rPr sz="2800" spc="-15" dirty="0">
                <a:latin typeface="Calibri"/>
                <a:cs typeface="Calibri"/>
              </a:rPr>
              <a:t>tw</a:t>
            </a:r>
            <a:r>
              <a:rPr sz="2800" spc="0"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evel</a:t>
            </a:r>
            <a:r>
              <a:rPr sz="2800" dirty="0">
                <a:latin typeface="Times New Roman"/>
                <a:cs typeface="Times New Roman"/>
              </a:rPr>
              <a:t>	</a:t>
            </a:r>
            <a:r>
              <a:rPr sz="2800" spc="-15" dirty="0">
                <a:latin typeface="Calibri"/>
                <a:cs typeface="Calibri"/>
              </a:rPr>
              <a:t>expansi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5" dirty="0">
                <a:latin typeface="Calibri"/>
                <a:cs typeface="Calibri"/>
              </a:rPr>
              <a:t>t</a:t>
            </a:r>
            <a:r>
              <a:rPr sz="2800" spc="-15" dirty="0">
                <a:latin typeface="Calibri"/>
                <a:cs typeface="Calibri"/>
              </a:rPr>
              <a:t>o</a:t>
            </a:r>
            <a:r>
              <a:rPr sz="2800" dirty="0">
                <a:latin typeface="Times New Roman"/>
                <a:cs typeface="Times New Roman"/>
              </a:rPr>
              <a:t>	</a:t>
            </a:r>
            <a:r>
              <a:rPr sz="2800" spc="-20" dirty="0">
                <a:latin typeface="Calibri"/>
                <a:cs typeface="Calibri"/>
              </a:rPr>
              <a:t>Schr</a:t>
            </a:r>
            <a:r>
              <a:rPr sz="2800" spc="-5" dirty="0">
                <a:latin typeface="Calibri"/>
                <a:cs typeface="Calibri"/>
              </a:rPr>
              <a:t>ö</a:t>
            </a:r>
            <a:r>
              <a:rPr sz="2800" spc="-20" dirty="0">
                <a:latin typeface="Calibri"/>
                <a:cs typeface="Calibri"/>
              </a:rPr>
              <a:t>d</a:t>
            </a:r>
            <a:r>
              <a:rPr sz="2800" spc="-10" dirty="0">
                <a:latin typeface="Calibri"/>
                <a:cs typeface="Calibri"/>
              </a:rPr>
              <a:t>i</a:t>
            </a:r>
            <a:r>
              <a:rPr sz="2800" spc="-20" dirty="0">
                <a:latin typeface="Calibri"/>
                <a:cs typeface="Calibri"/>
              </a:rPr>
              <a:t>nge</a:t>
            </a:r>
            <a:r>
              <a:rPr sz="2800" spc="-10" dirty="0">
                <a:latin typeface="Calibri"/>
                <a:cs typeface="Calibri"/>
              </a:rPr>
              <a:t>r</a:t>
            </a:r>
            <a:r>
              <a:rPr sz="2800" dirty="0">
                <a:latin typeface="Times New Roman"/>
                <a:cs typeface="Times New Roman"/>
              </a:rPr>
              <a:t>	</a:t>
            </a:r>
            <a:r>
              <a:rPr sz="2800" spc="-10" dirty="0">
                <a:latin typeface="Calibri"/>
                <a:cs typeface="Calibri"/>
              </a:rPr>
              <a:t>e</a:t>
            </a:r>
            <a:r>
              <a:rPr sz="2800" spc="-20" dirty="0">
                <a:latin typeface="Calibri"/>
                <a:cs typeface="Calibri"/>
              </a:rPr>
              <a:t>qu</a:t>
            </a:r>
            <a:r>
              <a:rPr sz="2800" spc="-10" dirty="0">
                <a:latin typeface="Calibri"/>
                <a:cs typeface="Calibri"/>
              </a:rPr>
              <a:t>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dirty="0">
                <a:latin typeface="Times New Roman"/>
                <a:cs typeface="Times New Roman"/>
              </a:rPr>
              <a:t>	</a:t>
            </a:r>
            <a:r>
              <a:rPr sz="2800" spc="-20" dirty="0">
                <a:latin typeface="Calibri"/>
                <a:cs typeface="Calibri"/>
              </a:rPr>
              <a:t>project</a:t>
            </a:r>
            <a:r>
              <a:rPr sz="2800" spc="-15" dirty="0">
                <a:latin typeface="Times New Roman"/>
                <a:cs typeface="Times New Roman"/>
              </a:rPr>
              <a:t> </a:t>
            </a:r>
            <a:r>
              <a:rPr sz="2800" spc="-20" dirty="0">
                <a:latin typeface="Calibri"/>
                <a:cs typeface="Calibri"/>
              </a:rPr>
              <a:t>ont</a:t>
            </a:r>
            <a:r>
              <a:rPr sz="2800" spc="-15" dirty="0">
                <a:latin typeface="Calibri"/>
                <a:cs typeface="Calibri"/>
              </a:rPr>
              <a:t>o</a:t>
            </a:r>
            <a:r>
              <a:rPr sz="2800" spc="-70" dirty="0">
                <a:latin typeface="Times New Roman"/>
                <a:cs typeface="Times New Roman"/>
              </a:rPr>
              <a:t> </a:t>
            </a:r>
            <a:r>
              <a:rPr sz="2800" spc="-15" dirty="0">
                <a:latin typeface="Calibri"/>
                <a:cs typeface="Calibri"/>
              </a:rPr>
              <a:t>e</a:t>
            </a:r>
            <a:r>
              <a:rPr sz="2800" spc="-10" dirty="0">
                <a:latin typeface="Calibri"/>
                <a:cs typeface="Calibri"/>
              </a:rPr>
              <a:t>a</a:t>
            </a:r>
            <a:r>
              <a:rPr sz="2800" spc="-15" dirty="0">
                <a:latin typeface="Calibri"/>
                <a:cs typeface="Calibri"/>
              </a:rPr>
              <a:t>ch</a:t>
            </a:r>
            <a:r>
              <a:rPr sz="2800" spc="-60" dirty="0">
                <a:latin typeface="Times New Roman"/>
                <a:cs typeface="Times New Roman"/>
              </a:rPr>
              <a:t> </a:t>
            </a:r>
            <a:r>
              <a:rPr sz="2800" spc="-20" dirty="0">
                <a:latin typeface="Calibri"/>
                <a:cs typeface="Calibri"/>
              </a:rPr>
              <a:t>state.</a:t>
            </a:r>
            <a:endParaRPr sz="2800" dirty="0">
              <a:latin typeface="Calibri"/>
              <a:cs typeface="Calibri"/>
            </a:endParaRPr>
          </a:p>
          <a:p>
            <a:pPr marL="241300" indent="-228600">
              <a:lnSpc>
                <a:spcPct val="100000"/>
              </a:lnSpc>
              <a:spcBef>
                <a:spcPts val="1970"/>
              </a:spcBef>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10" dirty="0">
                <a:latin typeface="Calibri"/>
                <a:cs typeface="Calibri"/>
              </a:rPr>
              <a:t>e</a:t>
            </a:r>
            <a:r>
              <a:rPr sz="2800" spc="-20" dirty="0">
                <a:latin typeface="Calibri"/>
                <a:cs typeface="Calibri"/>
              </a:rPr>
              <a:t>nerg</a:t>
            </a:r>
            <a:r>
              <a:rPr sz="2800" spc="-15" dirty="0">
                <a:latin typeface="Calibri"/>
                <a:cs typeface="Calibri"/>
              </a:rPr>
              <a:t>y</a:t>
            </a:r>
            <a:r>
              <a:rPr sz="2800" spc="-55" dirty="0">
                <a:latin typeface="Times New Roman"/>
                <a:cs typeface="Times New Roman"/>
              </a:rPr>
              <a:t> </a:t>
            </a:r>
            <a:r>
              <a:rPr sz="2800" spc="-20" dirty="0">
                <a:latin typeface="Calibri"/>
                <a:cs typeface="Calibri"/>
              </a:rPr>
              <a:t>sp</a:t>
            </a:r>
            <a:r>
              <a:rPr sz="2800" spc="-10" dirty="0">
                <a:latin typeface="Calibri"/>
                <a:cs typeface="Calibri"/>
              </a:rPr>
              <a:t>l</a:t>
            </a:r>
            <a:r>
              <a:rPr sz="2800" spc="5" dirty="0">
                <a:latin typeface="Calibri"/>
                <a:cs typeface="Calibri"/>
              </a:rPr>
              <a:t>i</a:t>
            </a:r>
            <a:r>
              <a:rPr sz="2800" spc="-10" dirty="0">
                <a:latin typeface="Calibri"/>
                <a:cs typeface="Calibri"/>
              </a:rPr>
              <a:t>tti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5" dirty="0">
                <a:latin typeface="Calibri"/>
                <a:cs typeface="Calibri"/>
              </a:rPr>
              <a:t>(</a:t>
            </a:r>
            <a:r>
              <a:rPr sz="2800" spc="-15" dirty="0">
                <a:latin typeface="Calibri"/>
                <a:cs typeface="Calibri"/>
              </a:rPr>
              <a:t>angul</a:t>
            </a:r>
            <a:r>
              <a:rPr sz="2800" spc="-10" dirty="0">
                <a:latin typeface="Calibri"/>
                <a:cs typeface="Calibri"/>
              </a:rPr>
              <a:t>ar</a:t>
            </a:r>
            <a:r>
              <a:rPr sz="2800" spc="-7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5" dirty="0">
                <a:latin typeface="Calibri"/>
                <a:cs typeface="Calibri"/>
              </a:rPr>
              <a:t>y</a:t>
            </a:r>
            <a:r>
              <a:rPr sz="2800" spc="-55" dirty="0">
                <a:latin typeface="Times New Roman"/>
                <a:cs typeface="Times New Roman"/>
              </a:rPr>
              <a:t> </a:t>
            </a:r>
            <a:r>
              <a:rPr sz="2800" spc="-20" dirty="0">
                <a:latin typeface="Calibri"/>
                <a:cs typeface="Calibri"/>
              </a:rPr>
              <a:t>un</a:t>
            </a:r>
            <a:r>
              <a:rPr sz="2800" spc="-10" dirty="0">
                <a:latin typeface="Calibri"/>
                <a:cs typeface="Calibri"/>
              </a:rPr>
              <a:t>its)</a:t>
            </a:r>
            <a:endParaRPr sz="2800" dirty="0">
              <a:latin typeface="Calibri"/>
              <a:cs typeface="Calibri"/>
            </a:endParaRPr>
          </a:p>
        </p:txBody>
      </p:sp>
      <p:sp>
        <p:nvSpPr>
          <p:cNvPr id="5" name="object 5"/>
          <p:cNvSpPr txBox="1"/>
          <p:nvPr/>
        </p:nvSpPr>
        <p:spPr>
          <a:xfrm>
            <a:off x="5355463" y="4242767"/>
            <a:ext cx="1125855" cy="438784"/>
          </a:xfrm>
          <a:prstGeom prst="rect">
            <a:avLst/>
          </a:prstGeom>
        </p:spPr>
        <p:txBody>
          <a:bodyPr vert="horz" wrap="square" lIns="0" tIns="0" rIns="0" bIns="0" rtlCol="0">
            <a:spAutoFit/>
          </a:bodyPr>
          <a:lstStyle/>
          <a:p>
            <a:pPr marL="12700">
              <a:lnSpc>
                <a:spcPct val="100000"/>
              </a:lnSpc>
            </a:pPr>
            <a:r>
              <a:rPr sz="2800" spc="-185" dirty="0">
                <a:latin typeface="Cambria Math"/>
                <a:cs typeface="Cambria Math"/>
              </a:rPr>
              <a:t>𝐸</a:t>
            </a:r>
            <a:r>
              <a:rPr sz="3000" baseline="-16666" dirty="0">
                <a:latin typeface="Calibri"/>
                <a:cs typeface="Calibri"/>
              </a:rPr>
              <a:t>a </a:t>
            </a:r>
            <a:r>
              <a:rPr sz="3000" spc="-240" baseline="-16666" dirty="0">
                <a:latin typeface="Calibri"/>
                <a:cs typeface="Calibri"/>
              </a:rPr>
              <a:t> </a:t>
            </a:r>
            <a:r>
              <a:rPr sz="2800" spc="-25" dirty="0">
                <a:latin typeface="Cambria Math"/>
                <a:cs typeface="Cambria Math"/>
              </a:rPr>
              <a:t>−</a:t>
            </a:r>
            <a:r>
              <a:rPr sz="2800" spc="5" dirty="0">
                <a:latin typeface="Cambria Math"/>
                <a:cs typeface="Cambria Math"/>
              </a:rPr>
              <a:t> </a:t>
            </a:r>
            <a:r>
              <a:rPr sz="2800" spc="-180" dirty="0">
                <a:latin typeface="Cambria Math"/>
                <a:cs typeface="Cambria Math"/>
              </a:rPr>
              <a:t>𝐸</a:t>
            </a:r>
            <a:r>
              <a:rPr sz="3000" baseline="-16666" dirty="0">
                <a:latin typeface="Calibri"/>
                <a:cs typeface="Calibri"/>
              </a:rPr>
              <a:t>b</a:t>
            </a:r>
          </a:p>
        </p:txBody>
      </p:sp>
      <p:sp>
        <p:nvSpPr>
          <p:cNvPr id="6" name="object 6"/>
          <p:cNvSpPr txBox="1"/>
          <p:nvPr/>
        </p:nvSpPr>
        <p:spPr>
          <a:xfrm>
            <a:off x="5808091" y="4752164"/>
            <a:ext cx="23431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ℏ</a:t>
            </a:r>
            <a:endParaRPr sz="2800">
              <a:latin typeface="Cambria Math"/>
              <a:cs typeface="Cambria Math"/>
            </a:endParaRPr>
          </a:p>
        </p:txBody>
      </p:sp>
      <p:sp>
        <p:nvSpPr>
          <p:cNvPr id="7" name="object 7"/>
          <p:cNvSpPr/>
          <p:nvPr/>
        </p:nvSpPr>
        <p:spPr>
          <a:xfrm>
            <a:off x="5368168" y="4700528"/>
            <a:ext cx="1114425" cy="0"/>
          </a:xfrm>
          <a:custGeom>
            <a:avLst/>
            <a:gdLst/>
            <a:ahLst/>
            <a:cxnLst/>
            <a:rect l="l" t="t" r="r" b="b"/>
            <a:pathLst>
              <a:path w="1114425">
                <a:moveTo>
                  <a:pt x="0" y="0"/>
                </a:moveTo>
                <a:lnTo>
                  <a:pt x="1114354" y="0"/>
                </a:lnTo>
              </a:path>
            </a:pathLst>
          </a:custGeom>
          <a:ln w="24129">
            <a:solidFill>
              <a:srgbClr val="000000"/>
            </a:solidFill>
          </a:ln>
        </p:spPr>
        <p:txBody>
          <a:bodyPr wrap="square" lIns="0" tIns="0" rIns="0" bIns="0" rtlCol="0"/>
          <a:lstStyle/>
          <a:p>
            <a:endParaRPr/>
          </a:p>
        </p:txBody>
      </p:sp>
      <p:grpSp>
        <p:nvGrpSpPr>
          <p:cNvPr id="14" name="Group 13">
            <a:extLst>
              <a:ext uri="{FF2B5EF4-FFF2-40B4-BE49-F238E27FC236}">
                <a16:creationId xmlns:a16="http://schemas.microsoft.com/office/drawing/2014/main" id="{AB0D8537-1F9A-0B74-7E40-2761940E30EB}"/>
              </a:ext>
            </a:extLst>
          </p:cNvPr>
          <p:cNvGrpSpPr/>
          <p:nvPr/>
        </p:nvGrpSpPr>
        <p:grpSpPr>
          <a:xfrm>
            <a:off x="3622546" y="4320364"/>
            <a:ext cx="4265810" cy="624325"/>
            <a:chOff x="3622546" y="4320364"/>
            <a:chExt cx="4265810" cy="624325"/>
          </a:xfrm>
        </p:grpSpPr>
        <p:sp>
          <p:nvSpPr>
            <p:cNvPr id="4" name="object 4"/>
            <p:cNvSpPr txBox="1"/>
            <p:nvPr/>
          </p:nvSpPr>
          <p:spPr>
            <a:xfrm>
              <a:off x="3622546" y="4320364"/>
              <a:ext cx="979805" cy="461665"/>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𝜔</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97" baseline="-16666" dirty="0">
                  <a:latin typeface="Cambria Math"/>
                  <a:cs typeface="Cambria Math"/>
                </a:rPr>
                <a:t> </a:t>
              </a:r>
              <a:endParaRPr sz="2800" dirty="0">
                <a:latin typeface="Cambria Math"/>
                <a:cs typeface="Cambria Math"/>
              </a:endParaRPr>
            </a:p>
          </p:txBody>
        </p:sp>
        <p:sp>
          <p:nvSpPr>
            <p:cNvPr id="8" name="object 8"/>
            <p:cNvSpPr txBox="1"/>
            <p:nvPr/>
          </p:nvSpPr>
          <p:spPr>
            <a:xfrm>
              <a:off x="6568826" y="4512889"/>
              <a:ext cx="1319530" cy="4318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75" dirty="0">
                  <a:latin typeface="Cambria Math"/>
                  <a:cs typeface="Cambria Math"/>
                </a:rPr>
                <a:t> </a:t>
              </a:r>
              <a:r>
                <a:rPr sz="2800" spc="-35" dirty="0">
                  <a:latin typeface="Cambria Math"/>
                  <a:cs typeface="Cambria Math"/>
                </a:rPr>
                <a:t>−𝜔</a:t>
              </a:r>
              <a:r>
                <a:rPr sz="3000" spc="322" baseline="-16666" dirty="0">
                  <a:latin typeface="Cambria Math"/>
                  <a:cs typeface="Cambria Math"/>
                </a:rPr>
                <a:t>𝑏</a:t>
              </a:r>
              <a:r>
                <a:rPr sz="3000" spc="562" baseline="-16666" dirty="0">
                  <a:latin typeface="Cambria Math"/>
                  <a:cs typeface="Cambria Math"/>
                </a:rPr>
                <a:t>𝑎</a:t>
              </a:r>
              <a:r>
                <a:rPr sz="2800" spc="-10" dirty="0">
                  <a:latin typeface="Cambria Math"/>
                  <a:cs typeface="Cambria Math"/>
                </a:rPr>
                <a:t>.</a:t>
              </a:r>
              <a:endParaRPr sz="2800" dirty="0">
                <a:latin typeface="Cambria Math"/>
                <a:cs typeface="Cambria Math"/>
              </a:endParaRPr>
            </a:p>
          </p:txBody>
        </p:sp>
      </p:grpSp>
      <p:sp>
        <p:nvSpPr>
          <p:cNvPr id="9" name="object 9"/>
          <p:cNvSpPr txBox="1"/>
          <p:nvPr/>
        </p:nvSpPr>
        <p:spPr>
          <a:xfrm>
            <a:off x="901700" y="5318318"/>
            <a:ext cx="4860925" cy="381000"/>
          </a:xfrm>
          <a:prstGeom prst="rect">
            <a:avLst/>
          </a:prstGeom>
        </p:spPr>
        <p:txBody>
          <a:bodyPr vert="horz" wrap="square" lIns="0" tIns="0" rIns="0" bIns="0" rtlCol="0">
            <a:spAutoFit/>
          </a:bodyPr>
          <a:lstStyle/>
          <a:p>
            <a:pPr marL="12700">
              <a:lnSpc>
                <a:spcPct val="100000"/>
              </a:lnSpc>
            </a:pPr>
            <a:r>
              <a:rPr sz="2800" i="1" spc="-15" dirty="0">
                <a:latin typeface="Calibri"/>
                <a:cs typeface="Calibri"/>
              </a:rPr>
              <a:t>Intr</a:t>
            </a:r>
            <a:r>
              <a:rPr sz="2800" i="1" spc="-10" dirty="0">
                <a:latin typeface="Calibri"/>
                <a:cs typeface="Calibri"/>
              </a:rPr>
              <a:t>o</a:t>
            </a:r>
            <a:r>
              <a:rPr sz="2800" i="1" spc="-20" dirty="0">
                <a:latin typeface="Calibri"/>
                <a:cs typeface="Calibri"/>
              </a:rPr>
              <a:t>duc</a:t>
            </a:r>
            <a:r>
              <a:rPr sz="2800" i="1" spc="-15" dirty="0">
                <a:latin typeface="Calibri"/>
                <a:cs typeface="Calibri"/>
              </a:rPr>
              <a:t>e</a:t>
            </a:r>
            <a:r>
              <a:rPr sz="2800" i="1" spc="-5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25" dirty="0">
                <a:latin typeface="Calibri"/>
                <a:cs typeface="Calibri"/>
              </a:rPr>
              <a:t>m</a:t>
            </a:r>
            <a:r>
              <a:rPr sz="2800" spc="-10" dirty="0">
                <a:latin typeface="Calibri"/>
                <a:cs typeface="Calibri"/>
              </a:rPr>
              <a:t>atrix</a:t>
            </a:r>
            <a:r>
              <a:rPr sz="2800" spc="-70" dirty="0">
                <a:latin typeface="Times New Roman"/>
                <a:cs typeface="Times New Roman"/>
              </a:rPr>
              <a:t> </a:t>
            </a:r>
            <a:r>
              <a:rPr sz="2800" spc="-15" dirty="0">
                <a:latin typeface="Calibri"/>
                <a:cs typeface="Calibri"/>
              </a:rPr>
              <a:t>e</a:t>
            </a:r>
            <a:r>
              <a:rPr sz="2800" spc="-5" dirty="0">
                <a:latin typeface="Calibri"/>
                <a:cs typeface="Calibri"/>
              </a:rPr>
              <a:t>l</a:t>
            </a:r>
            <a:r>
              <a:rPr sz="2800" spc="-15" dirty="0">
                <a:latin typeface="Calibri"/>
                <a:cs typeface="Calibri"/>
              </a:rPr>
              <a:t>ement*</a:t>
            </a:r>
            <a:endParaRPr sz="2800">
              <a:latin typeface="Calibri"/>
              <a:cs typeface="Calibri"/>
            </a:endParaRPr>
          </a:p>
        </p:txBody>
      </p:sp>
      <p:sp>
        <p:nvSpPr>
          <p:cNvPr id="13" name="TextBox 12">
            <a:extLst>
              <a:ext uri="{FF2B5EF4-FFF2-40B4-BE49-F238E27FC236}">
                <a16:creationId xmlns:a16="http://schemas.microsoft.com/office/drawing/2014/main" id="{38115FD6-8ABB-58D2-B439-7D12B86AD5C1}"/>
              </a:ext>
            </a:extLst>
          </p:cNvPr>
          <p:cNvSpPr txBox="1"/>
          <p:nvPr/>
        </p:nvSpPr>
        <p:spPr>
          <a:xfrm>
            <a:off x="4419600" y="4480900"/>
            <a:ext cx="6097656" cy="369332"/>
          </a:xfrm>
          <a:prstGeom prst="rect">
            <a:avLst/>
          </a:prstGeom>
          <a:noFill/>
        </p:spPr>
        <p:txBody>
          <a:bodyPr wrap="square">
            <a:spAutoFit/>
          </a:bodyPr>
          <a:lstStyle/>
          <a:p>
            <a:r>
              <a:rPr lang="en-US" sz="1800" spc="-25" dirty="0">
                <a:latin typeface="Cambria Math"/>
                <a:cs typeface="Cambria Math"/>
              </a:rPr>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545967" y="937101"/>
            <a:ext cx="148590" cy="280035"/>
          </a:xfrm>
          <a:prstGeom prst="rect">
            <a:avLst/>
          </a:prstGeom>
        </p:spPr>
        <p:txBody>
          <a:bodyPr vert="horz" wrap="square" lIns="0" tIns="0" rIns="0" bIns="0" rtlCol="0">
            <a:spAutoFit/>
          </a:bodyPr>
          <a:lstStyle/>
          <a:p>
            <a:pPr marL="12700">
              <a:lnSpc>
                <a:spcPct val="100000"/>
              </a:lnSpc>
            </a:pPr>
            <a:r>
              <a:rPr sz="2000" dirty="0">
                <a:latin typeface="Cambria Math"/>
                <a:cs typeface="Cambria Math"/>
              </a:rPr>
              <a:t>∗</a:t>
            </a:r>
            <a:endParaRPr sz="2000">
              <a:latin typeface="Cambria Math"/>
              <a:cs typeface="Cambria Math"/>
            </a:endParaRPr>
          </a:p>
        </p:txBody>
      </p:sp>
      <p:sp>
        <p:nvSpPr>
          <p:cNvPr id="5" name="object 5"/>
          <p:cNvSpPr txBox="1"/>
          <p:nvPr/>
        </p:nvSpPr>
        <p:spPr>
          <a:xfrm>
            <a:off x="3230641" y="3179014"/>
            <a:ext cx="1405255" cy="397510"/>
          </a:xfrm>
          <a:prstGeom prst="rect">
            <a:avLst/>
          </a:prstGeom>
        </p:spPr>
        <p:txBody>
          <a:bodyPr vert="horz" wrap="square" lIns="0" tIns="0" rIns="0" bIns="0" rtlCol="0">
            <a:spAutoFit/>
          </a:bodyPr>
          <a:lstStyle/>
          <a:p>
            <a:pPr marL="12700">
              <a:lnSpc>
                <a:spcPct val="100000"/>
              </a:lnSpc>
            </a:pPr>
            <a:r>
              <a:rPr sz="2800" spc="-270" dirty="0">
                <a:latin typeface="Cambria Math"/>
                <a:cs typeface="Cambria Math"/>
              </a:rPr>
              <a:t>𝑎</a:t>
            </a:r>
            <a:r>
              <a:rPr sz="2800" dirty="0">
                <a:latin typeface="Cambria Math"/>
                <a:cs typeface="Cambria Math"/>
              </a:rPr>
              <a:t>̇</a:t>
            </a:r>
            <a:r>
              <a:rPr sz="2800" spc="-335"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6" name="object 6"/>
          <p:cNvSpPr txBox="1"/>
          <p:nvPr/>
        </p:nvSpPr>
        <p:spPr>
          <a:xfrm>
            <a:off x="4669679" y="2925768"/>
            <a:ext cx="234315" cy="890269"/>
          </a:xfrm>
          <a:prstGeom prst="rect">
            <a:avLst/>
          </a:prstGeom>
        </p:spPr>
        <p:txBody>
          <a:bodyPr vert="horz" wrap="square" lIns="0" tIns="0" rIns="0" bIns="0" rtlCol="0">
            <a:spAutoFit/>
          </a:bodyPr>
          <a:lstStyle/>
          <a:p>
            <a:pPr marL="12700" marR="5080" indent="42545">
              <a:lnSpc>
                <a:spcPct val="119300"/>
              </a:lnSpc>
            </a:pPr>
            <a:r>
              <a:rPr sz="2800" spc="-20" dirty="0">
                <a:latin typeface="Cambria Math"/>
                <a:cs typeface="Cambria Math"/>
              </a:rPr>
              <a:t>𝑖 ℏ</a:t>
            </a:r>
            <a:endParaRPr sz="2800">
              <a:latin typeface="Cambria Math"/>
              <a:cs typeface="Cambria Math"/>
            </a:endParaRPr>
          </a:p>
        </p:txBody>
      </p:sp>
      <p:sp>
        <p:nvSpPr>
          <p:cNvPr id="7" name="object 7"/>
          <p:cNvSpPr/>
          <p:nvPr/>
        </p:nvSpPr>
        <p:spPr>
          <a:xfrm>
            <a:off x="4682368" y="3383402"/>
            <a:ext cx="208915" cy="0"/>
          </a:xfrm>
          <a:custGeom>
            <a:avLst/>
            <a:gdLst/>
            <a:ahLst/>
            <a:cxnLst/>
            <a:rect l="l" t="t" r="r" b="b"/>
            <a:pathLst>
              <a:path w="208914">
                <a:moveTo>
                  <a:pt x="0" y="0"/>
                </a:moveTo>
                <a:lnTo>
                  <a:pt x="208787"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5056763" y="3142966"/>
            <a:ext cx="4696837" cy="430887"/>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17" baseline="2976" dirty="0">
                <a:latin typeface="Cambria Math"/>
                <a:cs typeface="Cambria Math"/>
              </a:rPr>
              <a:t> </a:t>
            </a:r>
            <a:r>
              <a:rPr sz="2800" spc="-204" dirty="0">
                <a:latin typeface="Cambria Math"/>
                <a:cs typeface="Cambria Math"/>
              </a:rPr>
              <a:t>𝐷</a:t>
            </a:r>
            <a:r>
              <a:rPr sz="3000" spc="322" baseline="-16666" dirty="0">
                <a:latin typeface="Cambria Math"/>
                <a:cs typeface="Cambria Math"/>
              </a:rPr>
              <a:t>𝑎</a:t>
            </a:r>
            <a:r>
              <a:rPr sz="3000" spc="569" baseline="-16666" dirty="0">
                <a:latin typeface="Cambria Math"/>
                <a:cs typeface="Cambria Math"/>
              </a:rPr>
              <a:t>𝑏</a:t>
            </a:r>
            <a:r>
              <a:rPr sz="2800" spc="-185" dirty="0">
                <a:latin typeface="Cambria Math"/>
                <a:cs typeface="Cambria Math"/>
              </a:rPr>
              <a:t>𝐸</a:t>
            </a:r>
            <a:r>
              <a:rPr sz="3000" spc="232" baseline="-16666" dirty="0">
                <a:latin typeface="Cambria Math"/>
                <a:cs typeface="Cambria Math"/>
              </a:rPr>
              <a:t>0</a:t>
            </a:r>
            <a:r>
              <a:rPr sz="2800" spc="-15" dirty="0">
                <a:latin typeface="Cambria Math"/>
                <a:cs typeface="Cambria Math"/>
              </a:rPr>
              <a:t>co</a:t>
            </a:r>
            <a:r>
              <a:rPr sz="2800" spc="-20" dirty="0">
                <a:latin typeface="Cambria Math"/>
                <a:cs typeface="Cambria Math"/>
              </a:rPr>
              <a:t>s</a:t>
            </a:r>
            <a:r>
              <a:rPr sz="4200" spc="-22" baseline="2976" dirty="0">
                <a:latin typeface="Cambria Math"/>
                <a:cs typeface="Cambria Math"/>
              </a:rPr>
              <a:t>(</a:t>
            </a:r>
            <a:r>
              <a:rPr sz="2800" spc="-35" dirty="0">
                <a:latin typeface="Cambria Math"/>
                <a:cs typeface="Cambria Math"/>
              </a:rPr>
              <a:t>𝜔</a:t>
            </a:r>
            <a:r>
              <a:rPr sz="2800" spc="35" dirty="0">
                <a:latin typeface="Cambria Math"/>
                <a:cs typeface="Cambria Math"/>
              </a:rPr>
              <a:t>𝑡</a:t>
            </a:r>
            <a:r>
              <a:rPr sz="4200" spc="-22" baseline="2976" dirty="0">
                <a:latin typeface="Cambria Math"/>
                <a:cs typeface="Cambria Math"/>
              </a:rPr>
              <a:t>)</a:t>
            </a:r>
            <a:r>
              <a:rPr sz="4200" spc="-217" baseline="2976" dirty="0">
                <a:latin typeface="Cambria Math"/>
                <a:cs typeface="Cambria Math"/>
              </a:rPr>
              <a:t> </a:t>
            </a:r>
            <a:r>
              <a:rPr sz="2800" spc="110" dirty="0">
                <a:latin typeface="Cambria Math"/>
                <a:cs typeface="Cambria Math"/>
              </a:rPr>
              <a:t>𝑒</a:t>
            </a:r>
            <a:r>
              <a:rPr sz="3000" spc="375" baseline="29166" dirty="0">
                <a:latin typeface="Cambria Math"/>
                <a:cs typeface="Cambria Math"/>
              </a:rPr>
              <a:t>𝑖</a:t>
            </a:r>
            <a:r>
              <a:rPr sz="3000" spc="315" baseline="29166" dirty="0">
                <a:latin typeface="Cambria Math"/>
                <a:cs typeface="Cambria Math"/>
              </a:rPr>
              <a:t>𝜔</a:t>
            </a:r>
            <a:r>
              <a:rPr sz="2475" spc="487" baseline="20202" dirty="0">
                <a:latin typeface="Cambria Math"/>
                <a:cs typeface="Cambria Math"/>
              </a:rPr>
              <a:t>𝑎</a:t>
            </a:r>
            <a:r>
              <a:rPr sz="2475" spc="622" baseline="20202" dirty="0">
                <a:latin typeface="Cambria Math"/>
                <a:cs typeface="Cambria Math"/>
              </a:rPr>
              <a:t>𝑏</a:t>
            </a:r>
            <a:r>
              <a:rPr sz="3000" spc="330" baseline="29166" dirty="0">
                <a:latin typeface="Cambria Math"/>
                <a:cs typeface="Cambria Math"/>
              </a:rPr>
              <a:t>𝑡</a:t>
            </a:r>
            <a:r>
              <a:rPr sz="3000" spc="-397" baseline="29166" dirty="0">
                <a:latin typeface="Cambria Math"/>
                <a:cs typeface="Cambria Math"/>
              </a:rPr>
              <a:t> </a:t>
            </a:r>
            <a:r>
              <a:rPr sz="2800" spc="-10" dirty="0">
                <a:latin typeface="Cambria Math"/>
                <a:cs typeface="Cambria Math"/>
              </a:rPr>
              <a:t>,</a:t>
            </a:r>
            <a:endParaRPr sz="2800" dirty="0">
              <a:latin typeface="Cambria Math"/>
              <a:cs typeface="Cambria Math"/>
            </a:endParaRPr>
          </a:p>
        </p:txBody>
      </p:sp>
      <p:sp>
        <p:nvSpPr>
          <p:cNvPr id="9" name="object 9"/>
          <p:cNvSpPr txBox="1"/>
          <p:nvPr/>
        </p:nvSpPr>
        <p:spPr>
          <a:xfrm>
            <a:off x="3155337" y="4150360"/>
            <a:ext cx="1614170" cy="650240"/>
          </a:xfrm>
          <a:prstGeom prst="rect">
            <a:avLst/>
          </a:prstGeom>
        </p:spPr>
        <p:txBody>
          <a:bodyPr vert="horz" wrap="square" lIns="0" tIns="0" rIns="0" bIns="0" rtlCol="0">
            <a:spAutoFit/>
          </a:bodyPr>
          <a:lstStyle/>
          <a:p>
            <a:pPr marL="12700">
              <a:lnSpc>
                <a:spcPct val="100000"/>
              </a:lnSpc>
            </a:pPr>
            <a:r>
              <a:rPr sz="2800" spc="-290" dirty="0">
                <a:latin typeface="Cambria Math"/>
                <a:cs typeface="Cambria Math"/>
              </a:rPr>
              <a:t>𝑏</a:t>
            </a:r>
            <a:r>
              <a:rPr sz="4200" baseline="11904" dirty="0">
                <a:latin typeface="Cambria Math"/>
                <a:cs typeface="Cambria Math"/>
              </a:rPr>
              <a:t>̇</a:t>
            </a:r>
            <a:r>
              <a:rPr sz="4200" spc="-480" baseline="11904"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r>
              <a:rPr sz="2800" spc="195" dirty="0">
                <a:latin typeface="Cambria Math"/>
                <a:cs typeface="Cambria Math"/>
              </a:rPr>
              <a:t> </a:t>
            </a:r>
            <a:r>
              <a:rPr sz="4200" spc="-44" baseline="41666" dirty="0">
                <a:latin typeface="Cambria Math"/>
                <a:cs typeface="Cambria Math"/>
              </a:rPr>
              <a:t>𝑖</a:t>
            </a:r>
            <a:endParaRPr sz="4200" baseline="41666" dirty="0">
              <a:latin typeface="Cambria Math"/>
              <a:cs typeface="Cambria Math"/>
            </a:endParaRPr>
          </a:p>
        </p:txBody>
      </p:sp>
      <p:sp>
        <p:nvSpPr>
          <p:cNvPr id="10" name="object 10"/>
          <p:cNvSpPr txBox="1"/>
          <p:nvPr/>
        </p:nvSpPr>
        <p:spPr>
          <a:xfrm>
            <a:off x="4570593" y="4450405"/>
            <a:ext cx="23431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ℏ</a:t>
            </a:r>
            <a:endParaRPr sz="2800">
              <a:latin typeface="Cambria Math"/>
              <a:cs typeface="Cambria Math"/>
            </a:endParaRPr>
          </a:p>
        </p:txBody>
      </p:sp>
      <p:sp>
        <p:nvSpPr>
          <p:cNvPr id="11" name="object 11"/>
          <p:cNvSpPr/>
          <p:nvPr/>
        </p:nvSpPr>
        <p:spPr>
          <a:xfrm>
            <a:off x="4583307" y="4398395"/>
            <a:ext cx="208915" cy="0"/>
          </a:xfrm>
          <a:custGeom>
            <a:avLst/>
            <a:gdLst/>
            <a:ahLst/>
            <a:cxnLst/>
            <a:rect l="l" t="t" r="r" b="b"/>
            <a:pathLst>
              <a:path w="208914">
                <a:moveTo>
                  <a:pt x="0" y="0"/>
                </a:moveTo>
                <a:lnTo>
                  <a:pt x="208787" y="0"/>
                </a:lnTo>
              </a:path>
            </a:pathLst>
          </a:custGeom>
          <a:ln w="24129">
            <a:solidFill>
              <a:srgbClr val="000000"/>
            </a:solidFill>
          </a:ln>
        </p:spPr>
        <p:txBody>
          <a:bodyPr wrap="square" lIns="0" tIns="0" rIns="0" bIns="0" rtlCol="0"/>
          <a:lstStyle/>
          <a:p>
            <a:endParaRPr/>
          </a:p>
        </p:txBody>
      </p:sp>
      <p:sp>
        <p:nvSpPr>
          <p:cNvPr id="12" name="object 12"/>
          <p:cNvSpPr txBox="1"/>
          <p:nvPr/>
        </p:nvSpPr>
        <p:spPr>
          <a:xfrm>
            <a:off x="4957702" y="4157951"/>
            <a:ext cx="4696837" cy="430887"/>
          </a:xfrm>
          <a:prstGeom prst="rect">
            <a:avLst/>
          </a:prstGeom>
        </p:spPr>
        <p:txBody>
          <a:bodyPr vert="horz" wrap="square" lIns="0" tIns="0" rIns="0" bIns="0" rtlCol="0">
            <a:spAutoFit/>
          </a:bodyPr>
          <a:lstStyle/>
          <a:p>
            <a:pPr marL="12700">
              <a:lnSpc>
                <a:spcPct val="100000"/>
              </a:lnSpc>
              <a:tabLst>
                <a:tab pos="1278890" algn="l"/>
                <a:tab pos="1644650" algn="l"/>
              </a:tabLst>
            </a:pPr>
            <a:r>
              <a:rPr sz="2800" spc="25" dirty="0">
                <a:latin typeface="Cambria Math"/>
                <a:cs typeface="Cambria Math"/>
              </a:rPr>
              <a:t>𝑎</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𝐷</a:t>
            </a:r>
            <a:r>
              <a:rPr sz="2800" dirty="0">
                <a:latin typeface="Cambria Math"/>
                <a:cs typeface="Cambria Math"/>
              </a:rPr>
              <a:t>	</a:t>
            </a:r>
            <a:r>
              <a:rPr sz="2800" spc="-30" dirty="0">
                <a:latin typeface="Cambria Math"/>
                <a:cs typeface="Cambria Math"/>
              </a:rPr>
              <a:t>𝐸</a:t>
            </a:r>
            <a:r>
              <a:rPr sz="2800" dirty="0">
                <a:latin typeface="Cambria Math"/>
                <a:cs typeface="Cambria Math"/>
              </a:rPr>
              <a:t>	</a:t>
            </a:r>
            <a:r>
              <a:rPr sz="2800" spc="-15" dirty="0">
                <a:latin typeface="Cambria Math"/>
                <a:cs typeface="Cambria Math"/>
              </a:rPr>
              <a:t>co</a:t>
            </a:r>
            <a:r>
              <a:rPr sz="2800" spc="-20" dirty="0">
                <a:latin typeface="Cambria Math"/>
                <a:cs typeface="Cambria Math"/>
              </a:rPr>
              <a:t>s</a:t>
            </a:r>
            <a:r>
              <a:rPr sz="4200" spc="-22" baseline="2976" dirty="0">
                <a:latin typeface="Cambria Math"/>
                <a:cs typeface="Cambria Math"/>
              </a:rPr>
              <a:t>(</a:t>
            </a:r>
            <a:r>
              <a:rPr sz="2800" spc="-35" dirty="0">
                <a:latin typeface="Cambria Math"/>
                <a:cs typeface="Cambria Math"/>
              </a:rPr>
              <a:t>𝜔</a:t>
            </a:r>
            <a:r>
              <a:rPr sz="2800" spc="35" dirty="0">
                <a:latin typeface="Cambria Math"/>
                <a:cs typeface="Cambria Math"/>
              </a:rPr>
              <a:t>𝑡</a:t>
            </a:r>
            <a:r>
              <a:rPr sz="4200" spc="-22" baseline="2976" dirty="0">
                <a:latin typeface="Cambria Math"/>
                <a:cs typeface="Cambria Math"/>
              </a:rPr>
              <a:t>)</a:t>
            </a:r>
            <a:r>
              <a:rPr sz="4200" spc="-217" baseline="2976" dirty="0">
                <a:latin typeface="Cambria Math"/>
                <a:cs typeface="Cambria Math"/>
              </a:rPr>
              <a:t> </a:t>
            </a:r>
            <a:r>
              <a:rPr sz="2800" spc="110" dirty="0">
                <a:latin typeface="Cambria Math"/>
                <a:cs typeface="Cambria Math"/>
              </a:rPr>
              <a:t>𝑒</a:t>
            </a:r>
            <a:r>
              <a:rPr sz="3000" spc="-82" baseline="29166" dirty="0">
                <a:latin typeface="Cambria Math"/>
                <a:cs typeface="Cambria Math"/>
              </a:rPr>
              <a:t>−</a:t>
            </a:r>
            <a:r>
              <a:rPr sz="3000" spc="390" baseline="29166" dirty="0">
                <a:latin typeface="Cambria Math"/>
                <a:cs typeface="Cambria Math"/>
              </a:rPr>
              <a:t>𝑖</a:t>
            </a:r>
            <a:r>
              <a:rPr sz="3000" spc="315" baseline="29166" dirty="0">
                <a:latin typeface="Cambria Math"/>
                <a:cs typeface="Cambria Math"/>
              </a:rPr>
              <a:t>𝜔</a:t>
            </a:r>
            <a:r>
              <a:rPr sz="2475" spc="487" baseline="20202" dirty="0">
                <a:latin typeface="Cambria Math"/>
                <a:cs typeface="Cambria Math"/>
              </a:rPr>
              <a:t>𝑎</a:t>
            </a:r>
            <a:r>
              <a:rPr sz="2475" spc="630" baseline="20202" dirty="0">
                <a:latin typeface="Cambria Math"/>
                <a:cs typeface="Cambria Math"/>
              </a:rPr>
              <a:t>𝑏</a:t>
            </a:r>
            <a:r>
              <a:rPr sz="3000" spc="330" baseline="29166" dirty="0">
                <a:latin typeface="Cambria Math"/>
                <a:cs typeface="Cambria Math"/>
              </a:rPr>
              <a:t>𝑡</a:t>
            </a:r>
            <a:r>
              <a:rPr sz="3000" spc="-405" baseline="29166" dirty="0">
                <a:latin typeface="Cambria Math"/>
                <a:cs typeface="Cambria Math"/>
              </a:rPr>
              <a:t> </a:t>
            </a:r>
            <a:r>
              <a:rPr sz="2800" spc="-10" dirty="0">
                <a:latin typeface="Cambria Math"/>
                <a:cs typeface="Cambria Math"/>
              </a:rPr>
              <a:t>.</a:t>
            </a:r>
            <a:endParaRPr sz="2800" dirty="0">
              <a:latin typeface="Cambria Math"/>
              <a:cs typeface="Cambria Math"/>
            </a:endParaRPr>
          </a:p>
        </p:txBody>
      </p:sp>
      <p:sp>
        <p:nvSpPr>
          <p:cNvPr id="13" name="object 13"/>
          <p:cNvSpPr txBox="1"/>
          <p:nvPr/>
        </p:nvSpPr>
        <p:spPr>
          <a:xfrm>
            <a:off x="5891915" y="4362167"/>
            <a:ext cx="708025" cy="280035"/>
          </a:xfrm>
          <a:prstGeom prst="rect">
            <a:avLst/>
          </a:prstGeom>
        </p:spPr>
        <p:txBody>
          <a:bodyPr vert="horz" wrap="square" lIns="0" tIns="0" rIns="0" bIns="0" rtlCol="0">
            <a:spAutoFit/>
          </a:bodyPr>
          <a:lstStyle/>
          <a:p>
            <a:pPr marL="12700">
              <a:lnSpc>
                <a:spcPct val="100000"/>
              </a:lnSpc>
              <a:tabLst>
                <a:tab pos="547370" algn="l"/>
              </a:tabLst>
            </a:pPr>
            <a:r>
              <a:rPr sz="2000" spc="215" dirty="0">
                <a:latin typeface="Cambria Math"/>
                <a:cs typeface="Cambria Math"/>
              </a:rPr>
              <a:t>𝑎</a:t>
            </a:r>
            <a:r>
              <a:rPr sz="2000" spc="220" dirty="0">
                <a:latin typeface="Cambria Math"/>
                <a:cs typeface="Cambria Math"/>
              </a:rPr>
              <a:t>𝑏</a:t>
            </a:r>
            <a:r>
              <a:rPr sz="2000" dirty="0">
                <a:latin typeface="Cambria Math"/>
                <a:cs typeface="Cambria Math"/>
              </a:rPr>
              <a:t>	</a:t>
            </a:r>
            <a:r>
              <a:rPr sz="2000" spc="40" dirty="0">
                <a:latin typeface="Cambria Math"/>
                <a:cs typeface="Cambria Math"/>
              </a:rPr>
              <a:t>0</a:t>
            </a:r>
            <a:endParaRPr sz="2000">
              <a:latin typeface="Cambria Math"/>
              <a:cs typeface="Cambria Math"/>
            </a:endParaRPr>
          </a:p>
        </p:txBody>
      </p:sp>
      <p:pic>
        <p:nvPicPr>
          <p:cNvPr id="15" name="Picture 14">
            <a:extLst>
              <a:ext uri="{FF2B5EF4-FFF2-40B4-BE49-F238E27FC236}">
                <a16:creationId xmlns:a16="http://schemas.microsoft.com/office/drawing/2014/main" id="{A3B23456-F781-3A99-D6BE-5AE60560E96F}"/>
              </a:ext>
            </a:extLst>
          </p:cNvPr>
          <p:cNvPicPr>
            <a:picLocks noChangeAspect="1"/>
          </p:cNvPicPr>
          <p:nvPr/>
        </p:nvPicPr>
        <p:blipFill>
          <a:blip r:embed="rId3"/>
          <a:stretch>
            <a:fillRect/>
          </a:stretch>
        </p:blipFill>
        <p:spPr>
          <a:xfrm>
            <a:off x="697302" y="1723704"/>
            <a:ext cx="9255603" cy="3591426"/>
          </a:xfrm>
          <a:prstGeom prst="rect">
            <a:avLst/>
          </a:prstGeom>
        </p:spPr>
      </p:pic>
      <p:grpSp>
        <p:nvGrpSpPr>
          <p:cNvPr id="20" name="Group 19">
            <a:extLst>
              <a:ext uri="{FF2B5EF4-FFF2-40B4-BE49-F238E27FC236}">
                <a16:creationId xmlns:a16="http://schemas.microsoft.com/office/drawing/2014/main" id="{66CD61E8-4AFF-D41D-1452-98EB99BADBAE}"/>
              </a:ext>
            </a:extLst>
          </p:cNvPr>
          <p:cNvGrpSpPr/>
          <p:nvPr/>
        </p:nvGrpSpPr>
        <p:grpSpPr>
          <a:xfrm>
            <a:off x="723351" y="914695"/>
            <a:ext cx="10669522" cy="830997"/>
            <a:chOff x="762000" y="995295"/>
            <a:chExt cx="10669522" cy="830997"/>
          </a:xfrm>
        </p:grpSpPr>
        <p:sp>
          <p:nvSpPr>
            <p:cNvPr id="4" name="object 4"/>
            <p:cNvSpPr txBox="1"/>
            <p:nvPr/>
          </p:nvSpPr>
          <p:spPr>
            <a:xfrm>
              <a:off x="762000" y="995295"/>
              <a:ext cx="10669522" cy="830997"/>
            </a:xfrm>
            <a:prstGeom prst="rect">
              <a:avLst/>
            </a:prstGeom>
          </p:spPr>
          <p:txBody>
            <a:bodyPr vert="horz" wrap="square" lIns="0" tIns="0" rIns="0" bIns="0" rtlCol="0">
              <a:spAutoFit/>
            </a:bodyPr>
            <a:lstStyle/>
            <a:p>
              <a:r>
                <a:rPr lang="en-US" dirty="0"/>
                <a:t>is called the atomic </a:t>
              </a:r>
              <a:r>
                <a:rPr lang="en-US" i="1" dirty="0">
                  <a:solidFill>
                    <a:srgbClr val="FF0000"/>
                  </a:solidFill>
                </a:rPr>
                <a:t>dipole matrix element</a:t>
              </a:r>
              <a:r>
                <a:rPr lang="en-US" dirty="0"/>
                <a:t>. It depends on the stationary wave functions</a:t>
              </a:r>
            </a:p>
            <a:p>
              <a:r>
                <a:rPr lang="en-US" dirty="0" err="1"/>
                <a:t>u</a:t>
              </a:r>
              <a:r>
                <a:rPr lang="en-US" baseline="-25000" dirty="0" err="1"/>
                <a:t>a</a:t>
              </a:r>
              <a:r>
                <a:rPr lang="en-US" dirty="0"/>
                <a:t> and </a:t>
              </a:r>
              <a:r>
                <a:rPr lang="en-US" dirty="0" err="1"/>
                <a:t>u</a:t>
              </a:r>
              <a:r>
                <a:rPr lang="en-US" baseline="-25000" dirty="0" err="1"/>
                <a:t>b</a:t>
              </a:r>
              <a:r>
                <a:rPr lang="en-US" dirty="0"/>
                <a:t> of the two states                       and is determined by the charge</a:t>
              </a:r>
            </a:p>
            <a:p>
              <a:r>
                <a:rPr lang="en-US" dirty="0"/>
                <a:t>distribution in these states.</a:t>
              </a:r>
              <a:endParaRPr sz="2800" dirty="0">
                <a:latin typeface="Calibri"/>
                <a:cs typeface="Calibri"/>
              </a:endParaRPr>
            </a:p>
          </p:txBody>
        </p:sp>
        <p:pic>
          <p:nvPicPr>
            <p:cNvPr id="17" name="Picture 16">
              <a:extLst>
                <a:ext uri="{FF2B5EF4-FFF2-40B4-BE49-F238E27FC236}">
                  <a16:creationId xmlns:a16="http://schemas.microsoft.com/office/drawing/2014/main" id="{642F156C-1197-E38F-3D9C-305FD8E4F132}"/>
                </a:ext>
              </a:extLst>
            </p:cNvPr>
            <p:cNvPicPr>
              <a:picLocks noChangeAspect="1"/>
            </p:cNvPicPr>
            <p:nvPr/>
          </p:nvPicPr>
          <p:blipFill>
            <a:blip r:embed="rId4"/>
            <a:stretch>
              <a:fillRect/>
            </a:stretch>
          </p:blipFill>
          <p:spPr>
            <a:xfrm>
              <a:off x="3352800" y="1268163"/>
              <a:ext cx="901746" cy="234962"/>
            </a:xfrm>
            <a:prstGeom prst="rect">
              <a:avLst/>
            </a:prstGeom>
          </p:spPr>
        </p:pic>
      </p:grpSp>
      <p:pic>
        <p:nvPicPr>
          <p:cNvPr id="19" name="Picture 18">
            <a:extLst>
              <a:ext uri="{FF2B5EF4-FFF2-40B4-BE49-F238E27FC236}">
                <a16:creationId xmlns:a16="http://schemas.microsoft.com/office/drawing/2014/main" id="{790CE4E2-338C-BEC2-B4F2-080238FEBF8D}"/>
              </a:ext>
            </a:extLst>
          </p:cNvPr>
          <p:cNvPicPr>
            <a:picLocks noChangeAspect="1"/>
          </p:cNvPicPr>
          <p:nvPr/>
        </p:nvPicPr>
        <p:blipFill>
          <a:blip r:embed="rId5"/>
          <a:stretch>
            <a:fillRect/>
          </a:stretch>
        </p:blipFill>
        <p:spPr>
          <a:xfrm>
            <a:off x="2181042" y="-307388"/>
            <a:ext cx="5420481" cy="1171739"/>
          </a:xfrm>
          <a:prstGeom prst="rect">
            <a:avLst/>
          </a:prstGeom>
        </p:spPr>
      </p:pic>
      <p:sp>
        <p:nvSpPr>
          <p:cNvPr id="22" name="TextBox 21">
            <a:extLst>
              <a:ext uri="{FF2B5EF4-FFF2-40B4-BE49-F238E27FC236}">
                <a16:creationId xmlns:a16="http://schemas.microsoft.com/office/drawing/2014/main" id="{FF996DB4-FCE8-9524-601D-BF9DA5CD89E4}"/>
              </a:ext>
            </a:extLst>
          </p:cNvPr>
          <p:cNvSpPr txBox="1"/>
          <p:nvPr/>
        </p:nvSpPr>
        <p:spPr>
          <a:xfrm>
            <a:off x="838200" y="5741511"/>
            <a:ext cx="10210800" cy="646331"/>
          </a:xfrm>
          <a:prstGeom prst="rect">
            <a:avLst/>
          </a:prstGeom>
          <a:noFill/>
        </p:spPr>
        <p:txBody>
          <a:bodyPr wrap="square">
            <a:spAutoFit/>
          </a:bodyPr>
          <a:lstStyle/>
          <a:p>
            <a:r>
              <a:rPr lang="en-US" sz="1800" b="0" i="0" u="none" strike="noStrike" baseline="0" dirty="0">
                <a:solidFill>
                  <a:srgbClr val="000000"/>
                </a:solidFill>
                <a:latin typeface="Aptos" panose="020B0004020202020204" pitchFamily="34" charset="0"/>
              </a:rPr>
              <a:t>directly from our oscillating electric field. * The exponential terms, </a:t>
            </a:r>
            <a:r>
              <a:rPr lang="en-US" sz="1800" b="0" i="0" u="none" strike="noStrike" baseline="0" dirty="0">
                <a:solidFill>
                  <a:srgbClr val="000000"/>
                </a:solidFill>
                <a:latin typeface="Cambria Math" panose="02040503050406030204" pitchFamily="18" charset="0"/>
              </a:rPr>
              <a:t>exp(𝑖𝜔</a:t>
            </a:r>
            <a:r>
              <a:rPr lang="en-US" sz="1100" b="0" i="0" u="none" strike="noStrike" baseline="0" dirty="0">
                <a:solidFill>
                  <a:srgbClr val="000000"/>
                </a:solidFill>
                <a:latin typeface="Cambria Math" panose="02040503050406030204" pitchFamily="18" charset="0"/>
              </a:rPr>
              <a:t>𝑎𝑏</a:t>
            </a:r>
            <a:r>
              <a:rPr lang="en-US" sz="1800" b="0" i="0" u="none" strike="noStrike" baseline="0" dirty="0">
                <a:solidFill>
                  <a:srgbClr val="000000"/>
                </a:solidFill>
                <a:latin typeface="Cambria Math" panose="02040503050406030204" pitchFamily="18" charset="0"/>
              </a:rPr>
              <a:t>𝑡) </a:t>
            </a:r>
            <a:r>
              <a:rPr lang="en-US" sz="1800" b="0" i="0" u="none" strike="noStrike" baseline="0" dirty="0">
                <a:solidFill>
                  <a:srgbClr val="000000"/>
                </a:solidFill>
                <a:latin typeface="Aptos" panose="020B0004020202020204" pitchFamily="34" charset="0"/>
              </a:rPr>
              <a:t>and </a:t>
            </a:r>
            <a:r>
              <a:rPr lang="en-US" sz="1800" b="0" i="0" u="none" strike="noStrike" baseline="0" dirty="0">
                <a:solidFill>
                  <a:srgbClr val="000000"/>
                </a:solidFill>
                <a:latin typeface="Cambria Math" panose="02040503050406030204" pitchFamily="18" charset="0"/>
              </a:rPr>
              <a:t>exp(−𝑖𝜔</a:t>
            </a:r>
            <a:r>
              <a:rPr lang="en-US" sz="1100" b="0" i="0" u="none" strike="noStrike" baseline="0" dirty="0">
                <a:solidFill>
                  <a:srgbClr val="000000"/>
                </a:solidFill>
                <a:latin typeface="Cambria Math" panose="02040503050406030204" pitchFamily="18" charset="0"/>
              </a:rPr>
              <a:t>𝑎𝑏</a:t>
            </a:r>
            <a:r>
              <a:rPr lang="en-US" sz="1800" b="0" i="0" u="none" strike="noStrike" baseline="0" dirty="0">
                <a:solidFill>
                  <a:srgbClr val="000000"/>
                </a:solidFill>
                <a:latin typeface="Cambria Math" panose="02040503050406030204" pitchFamily="18" charset="0"/>
              </a:rPr>
              <a:t>𝑡)</a:t>
            </a:r>
            <a:r>
              <a:rPr lang="en-US" sz="1800" b="0" i="0" u="none" strike="noStrike" baseline="0" dirty="0">
                <a:solidFill>
                  <a:srgbClr val="000000"/>
                </a:solidFill>
                <a:latin typeface="Aptos" panose="020B0004020202020204" pitchFamily="34" charset="0"/>
              </a:rPr>
              <a:t>, involve our previously defined atomic transition frequency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457200" y="968684"/>
            <a:ext cx="2249805"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lang="en-US" sz="2800" spc="-20" dirty="0">
                <a:solidFill>
                  <a:srgbClr val="FF0000"/>
                </a:solidFill>
                <a:latin typeface="Calibri"/>
                <a:cs typeface="Calibri"/>
              </a:rPr>
              <a:t>Application 1</a:t>
            </a:r>
            <a:r>
              <a:rPr sz="2800" spc="-15" dirty="0">
                <a:solidFill>
                  <a:srgbClr val="FF0000"/>
                </a:solidFill>
                <a:latin typeface="Calibri"/>
                <a:cs typeface="Calibri"/>
              </a:rPr>
              <a:t>:</a:t>
            </a:r>
            <a:endParaRPr sz="2800" dirty="0">
              <a:solidFill>
                <a:srgbClr val="FF0000"/>
              </a:solidFill>
              <a:latin typeface="Calibri"/>
              <a:cs typeface="Calibri"/>
            </a:endParaRPr>
          </a:p>
        </p:txBody>
      </p:sp>
      <p:sp>
        <p:nvSpPr>
          <p:cNvPr id="3" name="object 3"/>
          <p:cNvSpPr txBox="1"/>
          <p:nvPr/>
        </p:nvSpPr>
        <p:spPr>
          <a:xfrm>
            <a:off x="2707005" y="968684"/>
            <a:ext cx="9408795" cy="1292662"/>
          </a:xfrm>
          <a:prstGeom prst="rect">
            <a:avLst/>
          </a:prstGeom>
        </p:spPr>
        <p:txBody>
          <a:bodyPr vert="horz" wrap="square" lIns="0" tIns="0" rIns="0" bIns="0" rtlCol="0">
            <a:spAutoFit/>
          </a:bodyPr>
          <a:lstStyle/>
          <a:p>
            <a:pPr marL="12700">
              <a:tabLst>
                <a:tab pos="923290" algn="l"/>
                <a:tab pos="2352675" algn="l"/>
                <a:tab pos="4320540" algn="l"/>
                <a:tab pos="4815205" algn="l"/>
                <a:tab pos="5934710" algn="l"/>
                <a:tab pos="8050530" algn="l"/>
              </a:tabLst>
            </a:pPr>
            <a:r>
              <a:rPr lang="en-US" sz="2800" spc="-15" dirty="0">
                <a:latin typeface="Times New Roman"/>
                <a:cs typeface="Times New Roman"/>
              </a:rPr>
              <a:t>Transition probability data is important to determine </a:t>
            </a:r>
            <a:r>
              <a:rPr lang="en-US" sz="2800" spc="-15" dirty="0">
                <a:latin typeface="Calibri"/>
                <a:cs typeface="Calibri"/>
              </a:rPr>
              <a:t>el</a:t>
            </a:r>
            <a:r>
              <a:rPr lang="en-US" sz="2800" dirty="0">
                <a:latin typeface="Calibri"/>
                <a:cs typeface="Calibri"/>
              </a:rPr>
              <a:t>e</a:t>
            </a:r>
            <a:r>
              <a:rPr lang="en-US" sz="2800" spc="-15" dirty="0">
                <a:latin typeface="Calibri"/>
                <a:cs typeface="Calibri"/>
              </a:rPr>
              <a:t>ment</a:t>
            </a:r>
            <a:r>
              <a:rPr lang="en-US" sz="2800" spc="-15" dirty="0">
                <a:latin typeface="Times New Roman"/>
                <a:cs typeface="Times New Roman"/>
              </a:rPr>
              <a:t> </a:t>
            </a:r>
            <a:r>
              <a:rPr lang="en-US" sz="2800" spc="-15" dirty="0">
                <a:latin typeface="Calibri"/>
                <a:cs typeface="Calibri"/>
              </a:rPr>
              <a:t>concentrations </a:t>
            </a:r>
            <a:r>
              <a:rPr lang="en-US" sz="2800" dirty="0">
                <a:latin typeface="Calibri"/>
                <a:cs typeface="Calibri"/>
              </a:rPr>
              <a:t>i</a:t>
            </a:r>
            <a:r>
              <a:rPr lang="en-US" sz="2800" spc="-15" dirty="0">
                <a:latin typeface="Calibri"/>
                <a:cs typeface="Calibri"/>
              </a:rPr>
              <a:t>n atmos</a:t>
            </a:r>
            <a:r>
              <a:rPr lang="en-US" sz="2800" spc="-10" dirty="0">
                <a:latin typeface="Calibri"/>
                <a:cs typeface="Calibri"/>
              </a:rPr>
              <a:t>p</a:t>
            </a:r>
            <a:r>
              <a:rPr lang="en-US" sz="2800" spc="-20" dirty="0">
                <a:latin typeface="Calibri"/>
                <a:cs typeface="Calibri"/>
              </a:rPr>
              <a:t>here</a:t>
            </a:r>
            <a:r>
              <a:rPr lang="en-US" sz="2800" spc="-15" dirty="0">
                <a:latin typeface="Calibri"/>
                <a:cs typeface="Calibri"/>
              </a:rPr>
              <a:t>s </a:t>
            </a:r>
            <a:r>
              <a:rPr lang="en-US" sz="2800" spc="-20" dirty="0">
                <a:latin typeface="Calibri"/>
                <a:cs typeface="Calibri"/>
              </a:rPr>
              <a:t>or </a:t>
            </a:r>
            <a:r>
              <a:rPr lang="en-US" sz="2800" dirty="0">
                <a:cs typeface="Calibri"/>
              </a:rPr>
              <a:t>i</a:t>
            </a:r>
            <a:r>
              <a:rPr lang="en-US" sz="2800" spc="-20" dirty="0">
                <a:cs typeface="Calibri"/>
              </a:rPr>
              <a:t>nterste</a:t>
            </a:r>
            <a:r>
              <a:rPr lang="en-US" sz="2800" dirty="0">
                <a:cs typeface="Calibri"/>
              </a:rPr>
              <a:t>ll</a:t>
            </a:r>
            <a:r>
              <a:rPr lang="en-US" sz="2800" spc="-10" dirty="0">
                <a:cs typeface="Calibri"/>
              </a:rPr>
              <a:t>ar</a:t>
            </a:r>
            <a:r>
              <a:rPr lang="en-US" sz="2800" spc="-70" dirty="0">
                <a:latin typeface="Times New Roman"/>
                <a:cs typeface="Times New Roman"/>
              </a:rPr>
              <a:t> </a:t>
            </a:r>
            <a:r>
              <a:rPr lang="en-US" sz="2800" spc="-15" dirty="0">
                <a:cs typeface="Calibri"/>
              </a:rPr>
              <a:t>c</a:t>
            </a:r>
            <a:r>
              <a:rPr lang="en-US" sz="2800" spc="-5" dirty="0">
                <a:cs typeface="Calibri"/>
              </a:rPr>
              <a:t>l</a:t>
            </a:r>
            <a:r>
              <a:rPr lang="en-US" sz="2800" spc="-20" dirty="0">
                <a:cs typeface="Calibri"/>
              </a:rPr>
              <a:t>ouds.</a:t>
            </a:r>
            <a:endParaRPr lang="en-US" sz="2800" dirty="0">
              <a:cs typeface="Calibri"/>
            </a:endParaRPr>
          </a:p>
          <a:p>
            <a:pPr marL="12700">
              <a:lnSpc>
                <a:spcPct val="100000"/>
              </a:lnSpc>
              <a:tabLst>
                <a:tab pos="923290" algn="l"/>
                <a:tab pos="2352675" algn="l"/>
                <a:tab pos="4320540" algn="l"/>
                <a:tab pos="4815205" algn="l"/>
                <a:tab pos="5934710" algn="l"/>
                <a:tab pos="8050530" algn="l"/>
              </a:tabLst>
            </a:pPr>
            <a:endParaRPr sz="2800" dirty="0">
              <a:latin typeface="Calibri"/>
              <a:cs typeface="Calibri"/>
            </a:endParaRPr>
          </a:p>
        </p:txBody>
      </p:sp>
      <p:sp>
        <p:nvSpPr>
          <p:cNvPr id="4" name="object 4"/>
          <p:cNvSpPr txBox="1"/>
          <p:nvPr/>
        </p:nvSpPr>
        <p:spPr>
          <a:xfrm>
            <a:off x="909559" y="2133600"/>
            <a:ext cx="10368041" cy="3901517"/>
          </a:xfrm>
          <a:prstGeom prst="rect">
            <a:avLst/>
          </a:prstGeom>
        </p:spPr>
        <p:txBody>
          <a:bodyPr vert="horz" wrap="square" lIns="0" tIns="0" rIns="0" bIns="0" rtlCol="0">
            <a:spAutoFit/>
          </a:bodyPr>
          <a:lstStyle/>
          <a:p>
            <a:pPr marL="241300" marR="10160">
              <a:lnSpc>
                <a:spcPct val="127099"/>
              </a:lnSpc>
              <a:spcBef>
                <a:spcPts val="1060"/>
              </a:spcBef>
              <a:tabLst>
                <a:tab pos="470534" algn="l"/>
                <a:tab pos="5295265" algn="l"/>
              </a:tabLst>
            </a:pPr>
            <a:r>
              <a:rPr lang="en-US" sz="2800" spc="-20" dirty="0">
                <a:solidFill>
                  <a:srgbClr val="FF0000"/>
                </a:solidFill>
                <a:cs typeface="Calibri"/>
              </a:rPr>
              <a:t>Application 2</a:t>
            </a:r>
            <a:r>
              <a:rPr sz="2800" spc="-15" dirty="0">
                <a:latin typeface="Calibri"/>
                <a:cs typeface="Calibri"/>
              </a:rPr>
              <a:t>:</a:t>
            </a:r>
            <a:r>
              <a:rPr sz="2800" spc="285" dirty="0">
                <a:latin typeface="Times New Roman"/>
                <a:cs typeface="Times New Roman"/>
              </a:rPr>
              <a:t> </a:t>
            </a:r>
            <a:r>
              <a:rPr lang="en-US" sz="2800" spc="-20" dirty="0">
                <a:latin typeface="Calibri"/>
                <a:cs typeface="Calibri"/>
              </a:rPr>
              <a:t>To determine</a:t>
            </a:r>
            <a:r>
              <a:rPr sz="2800" spc="270" dirty="0">
                <a:latin typeface="Times New Roman"/>
                <a:cs typeface="Times New Roman"/>
              </a:rPr>
              <a:t> </a:t>
            </a:r>
            <a:r>
              <a:rPr sz="2800" spc="-10" dirty="0">
                <a:latin typeface="Calibri"/>
                <a:cs typeface="Calibri"/>
              </a:rPr>
              <a:t>te</a:t>
            </a:r>
            <a:r>
              <a:rPr sz="2800" spc="-20" dirty="0">
                <a:latin typeface="Calibri"/>
                <a:cs typeface="Calibri"/>
              </a:rPr>
              <a:t>mpe</a:t>
            </a:r>
            <a:r>
              <a:rPr sz="2800" spc="-25" dirty="0">
                <a:latin typeface="Calibri"/>
                <a:cs typeface="Calibri"/>
              </a:rPr>
              <a:t>r</a:t>
            </a:r>
            <a:r>
              <a:rPr sz="2800" spc="-15" dirty="0">
                <a:latin typeface="Calibri"/>
                <a:cs typeface="Calibri"/>
              </a:rPr>
              <a:t>a</a:t>
            </a:r>
            <a:r>
              <a:rPr sz="2800" dirty="0">
                <a:latin typeface="Calibri"/>
                <a:cs typeface="Calibri"/>
              </a:rPr>
              <a:t>t</a:t>
            </a:r>
            <a:r>
              <a:rPr sz="2800" spc="-20" dirty="0">
                <a:latin typeface="Calibri"/>
                <a:cs typeface="Calibri"/>
              </a:rPr>
              <a:t>ur</a:t>
            </a:r>
            <a:r>
              <a:rPr sz="2800" spc="-15" dirty="0">
                <a:latin typeface="Calibri"/>
                <a:cs typeface="Calibri"/>
              </a:rPr>
              <a:t>e</a:t>
            </a:r>
            <a:r>
              <a:rPr sz="2800" spc="310" dirty="0">
                <a:latin typeface="Times New Roman"/>
                <a:cs typeface="Times New Roman"/>
              </a:rPr>
              <a:t> </a:t>
            </a:r>
            <a:r>
              <a:rPr sz="2800" spc="-30" dirty="0">
                <a:latin typeface="Cambria Math"/>
                <a:cs typeface="Cambria Math"/>
              </a:rPr>
              <a:t>𝑇</a:t>
            </a:r>
            <a:r>
              <a:rPr lang="en-US" sz="2800" spc="-30" dirty="0">
                <a:latin typeface="Cambria Math"/>
                <a:cs typeface="Cambria Math"/>
              </a:rPr>
              <a:t> </a:t>
            </a:r>
            <a:r>
              <a:rPr sz="2800" spc="-20" dirty="0">
                <a:latin typeface="Calibri"/>
                <a:cs typeface="Calibri"/>
              </a:rPr>
              <a:t>o</a:t>
            </a:r>
            <a:r>
              <a:rPr sz="2800" spc="-10" dirty="0">
                <a:latin typeface="Calibri"/>
                <a:cs typeface="Calibri"/>
              </a:rPr>
              <a:t>f</a:t>
            </a:r>
            <a:r>
              <a:rPr sz="2800" spc="280" dirty="0">
                <a:latin typeface="Times New Roman"/>
                <a:cs typeface="Times New Roman"/>
              </a:rPr>
              <a:t> </a:t>
            </a:r>
            <a:r>
              <a:rPr sz="2800" spc="-15" dirty="0">
                <a:latin typeface="Calibri"/>
                <a:cs typeface="Calibri"/>
              </a:rPr>
              <a:t>a</a:t>
            </a:r>
            <a:r>
              <a:rPr sz="2800" spc="285" dirty="0">
                <a:latin typeface="Times New Roman"/>
                <a:cs typeface="Times New Roman"/>
              </a:rPr>
              <a:t> </a:t>
            </a:r>
            <a:r>
              <a:rPr sz="2800" spc="-15" dirty="0">
                <a:latin typeface="Calibri"/>
                <a:cs typeface="Calibri"/>
              </a:rPr>
              <a:t>remote</a:t>
            </a:r>
            <a:r>
              <a:rPr sz="2800" spc="265" dirty="0">
                <a:latin typeface="Times New Roman"/>
                <a:cs typeface="Times New Roman"/>
              </a:rPr>
              <a:t> </a:t>
            </a:r>
            <a:r>
              <a:rPr sz="2800" spc="-20" dirty="0">
                <a:latin typeface="Calibri"/>
                <a:cs typeface="Calibri"/>
              </a:rPr>
              <a:t>p</a:t>
            </a:r>
            <a:r>
              <a:rPr sz="2800" spc="-15" dirty="0">
                <a:latin typeface="Calibri"/>
                <a:cs typeface="Calibri"/>
              </a:rPr>
              <a:t>lasma</a:t>
            </a:r>
            <a:r>
              <a:rPr sz="2800" spc="285" dirty="0">
                <a:latin typeface="Times New Roman"/>
                <a:cs typeface="Times New Roman"/>
              </a:rPr>
              <a:t> </a:t>
            </a:r>
            <a:r>
              <a:rPr sz="2800" spc="-20" dirty="0">
                <a:latin typeface="Calibri"/>
                <a:cs typeface="Calibri"/>
              </a:rPr>
              <a:t>b</a:t>
            </a:r>
            <a:r>
              <a:rPr sz="2800" spc="-15" dirty="0">
                <a:latin typeface="Calibri"/>
                <a:cs typeface="Calibri"/>
              </a:rPr>
              <a:t>y</a:t>
            </a:r>
            <a:r>
              <a:rPr sz="2800" spc="280" dirty="0">
                <a:latin typeface="Times New Roman"/>
                <a:cs typeface="Times New Roman"/>
              </a:rPr>
              <a:t> </a:t>
            </a:r>
            <a:r>
              <a:rPr sz="2800" spc="-15" dirty="0">
                <a:latin typeface="Calibri"/>
                <a:cs typeface="Calibri"/>
              </a:rPr>
              <a:t>compar</a:t>
            </a:r>
            <a:r>
              <a:rPr sz="2800" spc="-20" dirty="0">
                <a:latin typeface="Calibri"/>
                <a:cs typeface="Calibri"/>
              </a:rPr>
              <a:t>ing</a:t>
            </a:r>
            <a:r>
              <a:rPr sz="2800" spc="-15" dirty="0">
                <a:latin typeface="Times New Roman"/>
                <a:cs typeface="Times New Roman"/>
              </a:rPr>
              <a:t> </a:t>
            </a:r>
            <a:r>
              <a:rPr sz="2800" spc="-20" dirty="0">
                <a:latin typeface="Calibri"/>
                <a:cs typeface="Calibri"/>
              </a:rPr>
              <a:t>popu</a:t>
            </a:r>
            <a:r>
              <a:rPr sz="2800" spc="-10" dirty="0">
                <a:latin typeface="Calibri"/>
                <a:cs typeface="Calibri"/>
              </a:rPr>
              <a:t>lati</a:t>
            </a:r>
            <a:r>
              <a:rPr sz="2800" spc="-20" dirty="0">
                <a:latin typeface="Calibri"/>
                <a:cs typeface="Calibri"/>
              </a:rPr>
              <a:t>on</a:t>
            </a:r>
            <a:r>
              <a:rPr sz="2800" spc="-15" dirty="0">
                <a:latin typeface="Calibri"/>
                <a:cs typeface="Calibri"/>
              </a:rPr>
              <a:t>s</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0" dirty="0">
                <a:latin typeface="Times New Roman"/>
                <a:cs typeface="Times New Roman"/>
              </a:rPr>
              <a:t> </a:t>
            </a:r>
            <a:r>
              <a:rPr sz="2800" spc="-15" dirty="0">
                <a:latin typeface="Calibri"/>
                <a:cs typeface="Calibri"/>
              </a:rPr>
              <a:t>two</a:t>
            </a:r>
            <a:r>
              <a:rPr sz="2800" spc="-65" dirty="0">
                <a:latin typeface="Times New Roman"/>
                <a:cs typeface="Times New Roman"/>
              </a:rPr>
              <a:t> </a:t>
            </a:r>
            <a:r>
              <a:rPr sz="2800" spc="-15" dirty="0">
                <a:latin typeface="Calibri"/>
                <a:cs typeface="Calibri"/>
              </a:rPr>
              <a:t>exc</a:t>
            </a:r>
            <a:r>
              <a:rPr sz="2800" spc="-5" dirty="0">
                <a:latin typeface="Calibri"/>
                <a:cs typeface="Calibri"/>
              </a:rPr>
              <a:t>i</a:t>
            </a:r>
            <a:r>
              <a:rPr sz="2800" spc="-15" dirty="0">
                <a:latin typeface="Calibri"/>
                <a:cs typeface="Calibri"/>
              </a:rPr>
              <a:t>ted</a:t>
            </a:r>
            <a:r>
              <a:rPr sz="2800" spc="-70" dirty="0">
                <a:latin typeface="Times New Roman"/>
                <a:cs typeface="Times New Roman"/>
              </a:rPr>
              <a:t> </a:t>
            </a:r>
            <a:r>
              <a:rPr sz="2800" dirty="0">
                <a:latin typeface="Calibri"/>
                <a:cs typeface="Calibri"/>
              </a:rPr>
              <a:t>l</a:t>
            </a:r>
            <a:r>
              <a:rPr sz="2800" spc="-15" dirty="0">
                <a:latin typeface="Calibri"/>
                <a:cs typeface="Calibri"/>
              </a:rPr>
              <a:t>evels</a:t>
            </a:r>
            <a:r>
              <a:rPr lang="en-US" sz="2800" spc="-15" dirty="0">
                <a:latin typeface="Calibri"/>
                <a:cs typeface="Calibri"/>
              </a:rPr>
              <a:t> and using transition probability</a:t>
            </a:r>
            <a:r>
              <a:rPr sz="2800" spc="-15" dirty="0">
                <a:latin typeface="Calibri"/>
                <a:cs typeface="Calibri"/>
              </a:rPr>
              <a:t>.</a:t>
            </a:r>
            <a:endParaRPr sz="2800" dirty="0">
              <a:latin typeface="Calibri"/>
              <a:cs typeface="Calibri"/>
            </a:endParaRPr>
          </a:p>
          <a:p>
            <a:pPr marL="12700" marR="5080" algn="just">
              <a:lnSpc>
                <a:spcPct val="127200"/>
              </a:lnSpc>
              <a:spcBef>
                <a:spcPts val="900"/>
              </a:spcBef>
            </a:pPr>
            <a:r>
              <a:rPr sz="2800" i="1" spc="-15" dirty="0">
                <a:latin typeface="Calibri"/>
                <a:cs typeface="Calibri"/>
              </a:rPr>
              <a:t>In</a:t>
            </a:r>
            <a:r>
              <a:rPr sz="2800" i="1" spc="-15" dirty="0">
                <a:latin typeface="Times New Roman"/>
                <a:cs typeface="Times New Roman"/>
              </a:rPr>
              <a:t>  </a:t>
            </a:r>
            <a:r>
              <a:rPr sz="2800" i="1" spc="-50" dirty="0">
                <a:latin typeface="Times New Roman"/>
                <a:cs typeface="Times New Roman"/>
              </a:rPr>
              <a:t> </a:t>
            </a:r>
            <a:r>
              <a:rPr sz="2800" i="1" spc="-20" dirty="0">
                <a:latin typeface="Calibri"/>
                <a:cs typeface="Calibri"/>
              </a:rPr>
              <a:t>astr</a:t>
            </a:r>
            <a:r>
              <a:rPr sz="2800" i="1" spc="-5" dirty="0">
                <a:latin typeface="Calibri"/>
                <a:cs typeface="Calibri"/>
              </a:rPr>
              <a:t>o</a:t>
            </a:r>
            <a:r>
              <a:rPr sz="2800" i="1" spc="-25" dirty="0">
                <a:latin typeface="Calibri"/>
                <a:cs typeface="Calibri"/>
              </a:rPr>
              <a:t>p</a:t>
            </a:r>
            <a:r>
              <a:rPr sz="2800" i="1" spc="-20" dirty="0">
                <a:latin typeface="Calibri"/>
                <a:cs typeface="Calibri"/>
              </a:rPr>
              <a:t>hys</a:t>
            </a:r>
            <a:r>
              <a:rPr sz="2800" i="1" spc="-5" dirty="0">
                <a:latin typeface="Calibri"/>
                <a:cs typeface="Calibri"/>
              </a:rPr>
              <a:t>i</a:t>
            </a:r>
            <a:r>
              <a:rPr sz="2800" i="1" spc="-15" dirty="0">
                <a:latin typeface="Calibri"/>
                <a:cs typeface="Calibri"/>
              </a:rPr>
              <a:t>cs</a:t>
            </a:r>
            <a:r>
              <a:rPr sz="2800" i="1" dirty="0">
                <a:latin typeface="Times New Roman"/>
                <a:cs typeface="Times New Roman"/>
              </a:rPr>
              <a:t>  </a:t>
            </a:r>
            <a:r>
              <a:rPr sz="2800" i="1" spc="-50" dirty="0">
                <a:latin typeface="Times New Roman"/>
                <a:cs typeface="Times New Roman"/>
              </a:rPr>
              <a:t> </a:t>
            </a:r>
            <a:r>
              <a:rPr sz="2800" i="1" spc="-15" dirty="0">
                <a:latin typeface="Calibri"/>
                <a:cs typeface="Calibri"/>
              </a:rPr>
              <a:t>the</a:t>
            </a:r>
            <a:r>
              <a:rPr sz="2800" i="1" dirty="0">
                <a:latin typeface="Times New Roman"/>
                <a:cs typeface="Times New Roman"/>
              </a:rPr>
              <a:t>  </a:t>
            </a:r>
            <a:r>
              <a:rPr sz="2800" i="1" spc="-55" dirty="0">
                <a:latin typeface="Times New Roman"/>
                <a:cs typeface="Times New Roman"/>
              </a:rPr>
              <a:t> </a:t>
            </a:r>
            <a:r>
              <a:rPr sz="2800" i="1" spc="-15" dirty="0">
                <a:latin typeface="Calibri"/>
                <a:cs typeface="Calibri"/>
              </a:rPr>
              <a:t>electr</a:t>
            </a:r>
            <a:r>
              <a:rPr sz="2800" i="1" spc="-10" dirty="0">
                <a:latin typeface="Calibri"/>
                <a:cs typeface="Calibri"/>
              </a:rPr>
              <a:t>o</a:t>
            </a:r>
            <a:r>
              <a:rPr sz="2800" i="1" spc="-15" dirty="0">
                <a:latin typeface="Calibri"/>
                <a:cs typeface="Calibri"/>
              </a:rPr>
              <a:t>magnetic</a:t>
            </a:r>
            <a:r>
              <a:rPr sz="2800" i="1" dirty="0">
                <a:latin typeface="Times New Roman"/>
                <a:cs typeface="Times New Roman"/>
              </a:rPr>
              <a:t>  </a:t>
            </a:r>
            <a:r>
              <a:rPr sz="2800" i="1" spc="-40" dirty="0">
                <a:latin typeface="Times New Roman"/>
                <a:cs typeface="Times New Roman"/>
              </a:rPr>
              <a:t> </a:t>
            </a:r>
            <a:r>
              <a:rPr sz="2800" i="1" spc="-20" dirty="0">
                <a:latin typeface="Calibri"/>
                <a:cs typeface="Calibri"/>
              </a:rPr>
              <a:t>spectru</a:t>
            </a:r>
            <a:r>
              <a:rPr sz="2800" i="1" spc="-25" dirty="0">
                <a:latin typeface="Calibri"/>
                <a:cs typeface="Calibri"/>
              </a:rPr>
              <a:t>m</a:t>
            </a:r>
            <a:r>
              <a:rPr sz="2800" i="1" dirty="0">
                <a:latin typeface="Times New Roman"/>
                <a:cs typeface="Times New Roman"/>
              </a:rPr>
              <a:t>  </a:t>
            </a:r>
            <a:r>
              <a:rPr sz="2800" i="1" spc="-45" dirty="0">
                <a:latin typeface="Times New Roman"/>
                <a:cs typeface="Times New Roman"/>
              </a:rPr>
              <a:t> </a:t>
            </a:r>
            <a:r>
              <a:rPr sz="2800" i="1" dirty="0">
                <a:latin typeface="Calibri"/>
                <a:cs typeface="Calibri"/>
              </a:rPr>
              <a:t>i</a:t>
            </a:r>
            <a:r>
              <a:rPr sz="2800" i="1" spc="-15" dirty="0">
                <a:latin typeface="Calibri"/>
                <a:cs typeface="Calibri"/>
              </a:rPr>
              <a:t>s</a:t>
            </a:r>
            <a:r>
              <a:rPr sz="2800" i="1" dirty="0">
                <a:latin typeface="Times New Roman"/>
                <a:cs typeface="Times New Roman"/>
              </a:rPr>
              <a:t>  </a:t>
            </a:r>
            <a:r>
              <a:rPr sz="2800" i="1" spc="-50" dirty="0">
                <a:latin typeface="Times New Roman"/>
                <a:cs typeface="Times New Roman"/>
              </a:rPr>
              <a:t> </a:t>
            </a:r>
            <a:r>
              <a:rPr sz="2800" i="1" spc="-20" dirty="0">
                <a:latin typeface="Calibri"/>
                <a:cs typeface="Calibri"/>
              </a:rPr>
              <a:t>ofte</a:t>
            </a:r>
            <a:r>
              <a:rPr sz="2800" i="1" spc="-15" dirty="0">
                <a:latin typeface="Calibri"/>
                <a:cs typeface="Calibri"/>
              </a:rPr>
              <a:t>n</a:t>
            </a:r>
            <a:r>
              <a:rPr sz="2800" i="1" dirty="0">
                <a:latin typeface="Times New Roman"/>
                <a:cs typeface="Times New Roman"/>
              </a:rPr>
              <a:t>  </a:t>
            </a:r>
            <a:r>
              <a:rPr sz="2800" i="1" spc="-45" dirty="0">
                <a:latin typeface="Times New Roman"/>
                <a:cs typeface="Times New Roman"/>
              </a:rPr>
              <a:t> </a:t>
            </a:r>
            <a:r>
              <a:rPr sz="2800" i="1" spc="-15" dirty="0">
                <a:latin typeface="Calibri"/>
                <a:cs typeface="Calibri"/>
              </a:rPr>
              <a:t>the</a:t>
            </a:r>
            <a:r>
              <a:rPr sz="2800" i="1" dirty="0">
                <a:latin typeface="Times New Roman"/>
                <a:cs typeface="Times New Roman"/>
              </a:rPr>
              <a:t>  </a:t>
            </a:r>
            <a:r>
              <a:rPr sz="2800" i="1" spc="-10" dirty="0">
                <a:latin typeface="Times New Roman"/>
                <a:cs typeface="Times New Roman"/>
              </a:rPr>
              <a:t> </a:t>
            </a:r>
            <a:r>
              <a:rPr sz="2800" spc="-5" dirty="0">
                <a:latin typeface="Calibri"/>
                <a:cs typeface="Calibri"/>
              </a:rPr>
              <a:t>o</a:t>
            </a:r>
            <a:r>
              <a:rPr sz="2800" spc="-20" dirty="0">
                <a:latin typeface="Calibri"/>
                <a:cs typeface="Calibri"/>
              </a:rPr>
              <a:t>n</a:t>
            </a:r>
            <a:r>
              <a:rPr sz="2800" spc="-10" dirty="0">
                <a:latin typeface="Calibri"/>
                <a:cs typeface="Calibri"/>
              </a:rPr>
              <a:t>ly</a:t>
            </a:r>
            <a:r>
              <a:rPr sz="2800" spc="-10" dirty="0">
                <a:latin typeface="Times New Roman"/>
                <a:cs typeface="Times New Roman"/>
              </a:rPr>
              <a:t> </a:t>
            </a:r>
            <a:r>
              <a:rPr sz="2800" dirty="0">
                <a:latin typeface="Calibri"/>
                <a:cs typeface="Calibri"/>
              </a:rPr>
              <a:t>i</a:t>
            </a:r>
            <a:r>
              <a:rPr sz="2800" spc="-20" dirty="0">
                <a:latin typeface="Calibri"/>
                <a:cs typeface="Calibri"/>
              </a:rPr>
              <a:t>nformat</a:t>
            </a:r>
            <a:r>
              <a:rPr sz="2800" spc="-5" dirty="0">
                <a:latin typeface="Calibri"/>
                <a:cs typeface="Calibri"/>
              </a:rPr>
              <a:t>i</a:t>
            </a:r>
            <a:r>
              <a:rPr sz="2800" dirty="0">
                <a:latin typeface="Calibri"/>
                <a:cs typeface="Calibri"/>
              </a:rPr>
              <a:t>o</a:t>
            </a:r>
            <a:r>
              <a:rPr sz="2800" spc="-15" dirty="0">
                <a:latin typeface="Calibri"/>
                <a:cs typeface="Calibri"/>
              </a:rPr>
              <a:t>n</a:t>
            </a:r>
            <a:r>
              <a:rPr sz="2800" spc="-50" dirty="0">
                <a:latin typeface="Times New Roman"/>
                <a:cs typeface="Times New Roman"/>
              </a:rPr>
              <a:t> </a:t>
            </a:r>
            <a:r>
              <a:rPr sz="2800" spc="-15" dirty="0">
                <a:latin typeface="Calibri"/>
                <a:cs typeface="Calibri"/>
              </a:rPr>
              <a:t>cha</a:t>
            </a:r>
            <a:r>
              <a:rPr sz="2800" spc="-10" dirty="0">
                <a:latin typeface="Calibri"/>
                <a:cs typeface="Calibri"/>
              </a:rPr>
              <a:t>n</a:t>
            </a:r>
            <a:r>
              <a:rPr sz="2800" spc="-20" dirty="0">
                <a:latin typeface="Calibri"/>
                <a:cs typeface="Calibri"/>
              </a:rPr>
              <a:t>ne</a:t>
            </a:r>
            <a:r>
              <a:rPr sz="2800" spc="-10" dirty="0">
                <a:latin typeface="Calibri"/>
                <a:cs typeface="Calibri"/>
              </a:rPr>
              <a:t>l</a:t>
            </a:r>
            <a:r>
              <a:rPr sz="2800" dirty="0">
                <a:latin typeface="Calibri"/>
                <a:cs typeface="Calibri"/>
              </a:rPr>
              <a:t>.</a:t>
            </a:r>
            <a:r>
              <a:rPr sz="2800" spc="-45" dirty="0">
                <a:latin typeface="Times New Roman"/>
                <a:cs typeface="Times New Roman"/>
              </a:rPr>
              <a:t> </a:t>
            </a:r>
            <a:r>
              <a:rPr sz="2800" spc="-15" dirty="0">
                <a:latin typeface="Calibri"/>
                <a:cs typeface="Calibri"/>
              </a:rPr>
              <a:t>Ac</a:t>
            </a:r>
            <a:r>
              <a:rPr sz="2800" spc="-10" dirty="0">
                <a:latin typeface="Calibri"/>
                <a:cs typeface="Calibri"/>
              </a:rPr>
              <a:t>c</a:t>
            </a:r>
            <a:r>
              <a:rPr sz="2800" spc="-20" dirty="0">
                <a:latin typeface="Calibri"/>
                <a:cs typeface="Calibri"/>
              </a:rPr>
              <a:t>urat</a:t>
            </a:r>
            <a:r>
              <a:rPr sz="2800" spc="-15" dirty="0">
                <a:latin typeface="Calibri"/>
                <a:cs typeface="Calibri"/>
              </a:rPr>
              <a:t>e</a:t>
            </a:r>
            <a:r>
              <a:rPr sz="2800" spc="-40" dirty="0">
                <a:latin typeface="Times New Roman"/>
                <a:cs typeface="Times New Roman"/>
              </a:rPr>
              <a:t>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spc="-30" dirty="0">
                <a:latin typeface="Times New Roman"/>
                <a:cs typeface="Times New Roman"/>
              </a:rPr>
              <a:t> </a:t>
            </a:r>
            <a:r>
              <a:rPr sz="2800" spc="-20" dirty="0">
                <a:latin typeface="Calibri"/>
                <a:cs typeface="Calibri"/>
              </a:rPr>
              <a:t>dat</a:t>
            </a:r>
            <a:r>
              <a:rPr sz="2800" spc="-15" dirty="0">
                <a:latin typeface="Calibri"/>
                <a:cs typeface="Calibri"/>
              </a:rPr>
              <a:t>a</a:t>
            </a:r>
            <a:r>
              <a:rPr sz="2800" spc="-35" dirty="0">
                <a:latin typeface="Times New Roman"/>
                <a:cs typeface="Times New Roman"/>
              </a:rPr>
              <a:t> </a:t>
            </a:r>
            <a:r>
              <a:rPr sz="2800" spc="-15" dirty="0">
                <a:latin typeface="Calibri"/>
                <a:cs typeface="Calibri"/>
              </a:rPr>
              <a:t>transform</a:t>
            </a:r>
            <a:r>
              <a:rPr sz="2800" spc="-50" dirty="0">
                <a:latin typeface="Times New Roman"/>
                <a:cs typeface="Times New Roman"/>
              </a:rPr>
              <a:t> </a:t>
            </a:r>
            <a:r>
              <a:rPr sz="2800" spc="-25" dirty="0">
                <a:latin typeface="Calibri"/>
                <a:cs typeface="Calibri"/>
              </a:rPr>
              <a:t>m</a:t>
            </a:r>
            <a:r>
              <a:rPr sz="2800" spc="-10" dirty="0">
                <a:latin typeface="Calibri"/>
                <a:cs typeface="Calibri"/>
              </a:rPr>
              <a:t>e</a:t>
            </a:r>
            <a:r>
              <a:rPr sz="2800" spc="-15" dirty="0">
                <a:latin typeface="Calibri"/>
                <a:cs typeface="Calibri"/>
              </a:rPr>
              <a:t>re</a:t>
            </a:r>
            <a:r>
              <a:rPr sz="2800" spc="-35" dirty="0">
                <a:latin typeface="Times New Roman"/>
                <a:cs typeface="Times New Roman"/>
              </a:rPr>
              <a:t> </a:t>
            </a:r>
            <a:r>
              <a:rPr sz="2800" dirty="0">
                <a:latin typeface="Calibri"/>
                <a:cs typeface="Calibri"/>
              </a:rPr>
              <a:t>l</a:t>
            </a:r>
            <a:r>
              <a:rPr sz="2800" spc="5" dirty="0">
                <a:latin typeface="Calibri"/>
                <a:cs typeface="Calibri"/>
              </a:rPr>
              <a:t>i</a:t>
            </a:r>
            <a:r>
              <a:rPr sz="2800" spc="-15" dirty="0">
                <a:latin typeface="Calibri"/>
                <a:cs typeface="Calibri"/>
              </a:rPr>
              <a:t>ght</a:t>
            </a:r>
            <a:r>
              <a:rPr sz="2800" spc="-50" dirty="0">
                <a:latin typeface="Times New Roman"/>
                <a:cs typeface="Times New Roman"/>
              </a:rPr>
              <a:t> </a:t>
            </a:r>
            <a:r>
              <a:rPr sz="2800" dirty="0">
                <a:latin typeface="Calibri"/>
                <a:cs typeface="Calibri"/>
              </a:rPr>
              <a:t>i</a:t>
            </a:r>
            <a:r>
              <a:rPr sz="2800" spc="-20" dirty="0">
                <a:latin typeface="Calibri"/>
                <a:cs typeface="Calibri"/>
              </a:rPr>
              <a:t>nto</a:t>
            </a:r>
            <a:r>
              <a:rPr sz="2800" spc="-15"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nt</a:t>
            </a:r>
            <a:r>
              <a:rPr sz="2800" spc="-10" dirty="0">
                <a:latin typeface="Calibri"/>
                <a:cs typeface="Calibri"/>
              </a:rPr>
              <a:t>itat</a:t>
            </a:r>
            <a:r>
              <a:rPr sz="2800" spc="-5" dirty="0">
                <a:latin typeface="Calibri"/>
                <a:cs typeface="Calibri"/>
              </a:rPr>
              <a:t>i</a:t>
            </a:r>
            <a:r>
              <a:rPr sz="2800" spc="-15" dirty="0">
                <a:latin typeface="Calibri"/>
                <a:cs typeface="Calibri"/>
              </a:rPr>
              <a:t>ve</a:t>
            </a:r>
            <a:r>
              <a:rPr sz="2800" spc="85" dirty="0">
                <a:latin typeface="Times New Roman"/>
                <a:cs typeface="Times New Roman"/>
              </a:rPr>
              <a:t> </a:t>
            </a:r>
            <a:r>
              <a:rPr sz="2800" spc="-20" dirty="0">
                <a:latin typeface="Calibri"/>
                <a:cs typeface="Calibri"/>
              </a:rPr>
              <a:t>d</a:t>
            </a:r>
            <a:r>
              <a:rPr sz="2800" spc="-10" dirty="0">
                <a:latin typeface="Calibri"/>
                <a:cs typeface="Calibri"/>
              </a:rPr>
              <a:t>iag</a:t>
            </a:r>
            <a:r>
              <a:rPr sz="2800" spc="-20" dirty="0">
                <a:latin typeface="Calibri"/>
                <a:cs typeface="Calibri"/>
              </a:rPr>
              <a:t>no</a:t>
            </a:r>
            <a:r>
              <a:rPr sz="2800" spc="-10" dirty="0">
                <a:latin typeface="Calibri"/>
                <a:cs typeface="Calibri"/>
              </a:rPr>
              <a:t>stic</a:t>
            </a:r>
            <a:r>
              <a:rPr sz="2800" spc="-15" dirty="0">
                <a:latin typeface="Calibri"/>
                <a:cs typeface="Calibri"/>
              </a:rPr>
              <a:t>s</a:t>
            </a:r>
            <a:r>
              <a:rPr sz="2800" spc="85" dirty="0">
                <a:latin typeface="Times New Roman"/>
                <a:cs typeface="Times New Roman"/>
              </a:rPr>
              <a:t> </a:t>
            </a:r>
            <a:r>
              <a:rPr sz="2800" spc="-20" dirty="0">
                <a:latin typeface="Calibri"/>
                <a:cs typeface="Calibri"/>
              </a:rPr>
              <a:t>o</a:t>
            </a:r>
            <a:r>
              <a:rPr sz="2800" spc="-10" dirty="0">
                <a:latin typeface="Calibri"/>
                <a:cs typeface="Calibri"/>
              </a:rPr>
              <a:t>f</a:t>
            </a:r>
            <a:r>
              <a:rPr sz="2800" spc="90" dirty="0">
                <a:latin typeface="Times New Roman"/>
                <a:cs typeface="Times New Roman"/>
              </a:rPr>
              <a:t> </a:t>
            </a:r>
            <a:r>
              <a:rPr sz="2800" spc="-15" dirty="0">
                <a:solidFill>
                  <a:srgbClr val="FF0000"/>
                </a:solidFill>
                <a:latin typeface="Calibri"/>
                <a:cs typeface="Calibri"/>
              </a:rPr>
              <a:t>ch</a:t>
            </a:r>
            <a:r>
              <a:rPr sz="2800" spc="-5" dirty="0">
                <a:solidFill>
                  <a:srgbClr val="FF0000"/>
                </a:solidFill>
                <a:latin typeface="Calibri"/>
                <a:cs typeface="Calibri"/>
              </a:rPr>
              <a:t>e</a:t>
            </a:r>
            <a:r>
              <a:rPr sz="2800" spc="-15" dirty="0">
                <a:solidFill>
                  <a:srgbClr val="FF0000"/>
                </a:solidFill>
                <a:latin typeface="Calibri"/>
                <a:cs typeface="Calibri"/>
              </a:rPr>
              <a:t>mic</a:t>
            </a:r>
            <a:r>
              <a:rPr sz="2800" spc="-5" dirty="0">
                <a:solidFill>
                  <a:srgbClr val="FF0000"/>
                </a:solidFill>
                <a:latin typeface="Calibri"/>
                <a:cs typeface="Calibri"/>
              </a:rPr>
              <a:t>a</a:t>
            </a:r>
            <a:r>
              <a:rPr sz="2800" dirty="0">
                <a:solidFill>
                  <a:srgbClr val="FF0000"/>
                </a:solidFill>
                <a:latin typeface="Calibri"/>
                <a:cs typeface="Calibri"/>
              </a:rPr>
              <a:t>l</a:t>
            </a:r>
            <a:r>
              <a:rPr sz="2800" spc="95" dirty="0">
                <a:solidFill>
                  <a:srgbClr val="FF0000"/>
                </a:solidFill>
                <a:latin typeface="Times New Roman"/>
                <a:cs typeface="Times New Roman"/>
              </a:rPr>
              <a:t> </a:t>
            </a:r>
            <a:r>
              <a:rPr sz="2800" spc="-20" dirty="0">
                <a:solidFill>
                  <a:srgbClr val="FF0000"/>
                </a:solidFill>
                <a:latin typeface="Calibri"/>
                <a:cs typeface="Calibri"/>
              </a:rPr>
              <a:t>com</a:t>
            </a:r>
            <a:r>
              <a:rPr sz="2800" spc="-30" dirty="0">
                <a:solidFill>
                  <a:srgbClr val="FF0000"/>
                </a:solidFill>
                <a:latin typeface="Calibri"/>
                <a:cs typeface="Calibri"/>
              </a:rPr>
              <a:t>p</a:t>
            </a:r>
            <a:r>
              <a:rPr sz="2800" spc="-20" dirty="0">
                <a:solidFill>
                  <a:srgbClr val="FF0000"/>
                </a:solidFill>
                <a:latin typeface="Calibri"/>
                <a:cs typeface="Calibri"/>
              </a:rPr>
              <a:t>os</a:t>
            </a:r>
            <a:r>
              <a:rPr sz="2800" spc="-10" dirty="0">
                <a:solidFill>
                  <a:srgbClr val="FF0000"/>
                </a:solidFill>
                <a:latin typeface="Calibri"/>
                <a:cs typeface="Calibri"/>
              </a:rPr>
              <a:t>it</a:t>
            </a:r>
            <a:r>
              <a:rPr sz="2800" spc="-5" dirty="0">
                <a:solidFill>
                  <a:srgbClr val="FF0000"/>
                </a:solidFill>
                <a:latin typeface="Calibri"/>
                <a:cs typeface="Calibri"/>
              </a:rPr>
              <a:t>i</a:t>
            </a:r>
            <a:r>
              <a:rPr sz="2800" spc="-20" dirty="0">
                <a:solidFill>
                  <a:srgbClr val="FF0000"/>
                </a:solidFill>
                <a:latin typeface="Calibri"/>
                <a:cs typeface="Calibri"/>
              </a:rPr>
              <a:t>on</a:t>
            </a:r>
            <a:r>
              <a:rPr sz="2800" spc="-10" dirty="0">
                <a:solidFill>
                  <a:srgbClr val="FF0000"/>
                </a:solidFill>
                <a:latin typeface="Calibri"/>
                <a:cs typeface="Calibri"/>
              </a:rPr>
              <a:t>,</a:t>
            </a:r>
            <a:r>
              <a:rPr sz="2800" spc="100" dirty="0">
                <a:solidFill>
                  <a:srgbClr val="FF0000"/>
                </a:solidFill>
                <a:latin typeface="Times New Roman"/>
                <a:cs typeface="Times New Roman"/>
              </a:rPr>
              <a:t> </a:t>
            </a:r>
            <a:r>
              <a:rPr sz="2800" spc="-20" dirty="0">
                <a:solidFill>
                  <a:srgbClr val="FF0000"/>
                </a:solidFill>
                <a:latin typeface="Calibri"/>
                <a:cs typeface="Calibri"/>
              </a:rPr>
              <a:t>dens</a:t>
            </a:r>
            <a:r>
              <a:rPr sz="2800" spc="-10" dirty="0">
                <a:solidFill>
                  <a:srgbClr val="FF0000"/>
                </a:solidFill>
                <a:latin typeface="Calibri"/>
                <a:cs typeface="Calibri"/>
              </a:rPr>
              <a:t>ity,</a:t>
            </a:r>
            <a:r>
              <a:rPr sz="2800" spc="85" dirty="0">
                <a:solidFill>
                  <a:srgbClr val="FF0000"/>
                </a:solidFill>
                <a:latin typeface="Times New Roman"/>
                <a:cs typeface="Times New Roman"/>
              </a:rPr>
              <a:t> </a:t>
            </a:r>
            <a:r>
              <a:rPr sz="2800" spc="-15" dirty="0">
                <a:solidFill>
                  <a:srgbClr val="FF0000"/>
                </a:solidFill>
                <a:latin typeface="Calibri"/>
                <a:cs typeface="Calibri"/>
              </a:rPr>
              <a:t>a</a:t>
            </a:r>
            <a:r>
              <a:rPr sz="2800" spc="-5" dirty="0">
                <a:solidFill>
                  <a:srgbClr val="FF0000"/>
                </a:solidFill>
                <a:latin typeface="Calibri"/>
                <a:cs typeface="Calibri"/>
              </a:rPr>
              <a:t>n</a:t>
            </a:r>
            <a:r>
              <a:rPr sz="2800" spc="-15" dirty="0">
                <a:solidFill>
                  <a:srgbClr val="FF0000"/>
                </a:solidFill>
                <a:latin typeface="Calibri"/>
                <a:cs typeface="Calibri"/>
              </a:rPr>
              <a:t>d</a:t>
            </a:r>
            <a:r>
              <a:rPr sz="2800" spc="80" dirty="0">
                <a:solidFill>
                  <a:srgbClr val="FF0000"/>
                </a:solidFill>
                <a:latin typeface="Times New Roman"/>
                <a:cs typeface="Times New Roman"/>
              </a:rPr>
              <a:t> </a:t>
            </a:r>
            <a:r>
              <a:rPr sz="2800" spc="-15" dirty="0">
                <a:solidFill>
                  <a:srgbClr val="FF0000"/>
                </a:solidFill>
                <a:latin typeface="Calibri"/>
                <a:cs typeface="Calibri"/>
              </a:rPr>
              <a:t>thermal</a:t>
            </a:r>
            <a:r>
              <a:rPr sz="2800" spc="-10" dirty="0">
                <a:solidFill>
                  <a:srgbClr val="FF0000"/>
                </a:solidFill>
                <a:latin typeface="Times New Roman"/>
                <a:cs typeface="Times New Roman"/>
              </a:rPr>
              <a:t> </a:t>
            </a:r>
            <a:r>
              <a:rPr sz="2800" spc="-20" dirty="0">
                <a:solidFill>
                  <a:srgbClr val="FF0000"/>
                </a:solidFill>
                <a:latin typeface="Calibri"/>
                <a:cs typeface="Calibri"/>
              </a:rPr>
              <a:t>ba</a:t>
            </a:r>
            <a:r>
              <a:rPr sz="2800" spc="-10" dirty="0">
                <a:solidFill>
                  <a:srgbClr val="FF0000"/>
                </a:solidFill>
                <a:latin typeface="Calibri"/>
                <a:cs typeface="Calibri"/>
              </a:rPr>
              <a:t>la</a:t>
            </a:r>
            <a:r>
              <a:rPr sz="2800" spc="-20" dirty="0">
                <a:solidFill>
                  <a:srgbClr val="FF0000"/>
                </a:solidFill>
                <a:latin typeface="Calibri"/>
                <a:cs typeface="Calibri"/>
              </a:rPr>
              <a:t>nce.</a:t>
            </a:r>
            <a:endParaRPr sz="2800" dirty="0">
              <a:solidFill>
                <a:srgbClr val="FF0000"/>
              </a:solidFill>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68684"/>
            <a:ext cx="10380980" cy="2303323"/>
          </a:xfrm>
          <a:prstGeom prst="rect">
            <a:avLst/>
          </a:prstGeom>
        </p:spPr>
        <p:txBody>
          <a:bodyPr vert="horz" wrap="square" lIns="0" tIns="0" rIns="0" bIns="0" rtlCol="0">
            <a:spAutoFit/>
          </a:bodyPr>
          <a:lstStyle/>
          <a:p>
            <a:pPr marL="469900" marR="5080" indent="-228600" algn="just">
              <a:lnSpc>
                <a:spcPct val="127000"/>
              </a:lnSpc>
              <a:buFont typeface="Symbol"/>
              <a:buChar char=""/>
              <a:tabLst>
                <a:tab pos="470534" algn="l"/>
              </a:tabLst>
            </a:pPr>
            <a:r>
              <a:rPr sz="2800" spc="-20" dirty="0">
                <a:latin typeface="Calibri"/>
                <a:cs typeface="Calibri"/>
              </a:rPr>
              <a:t>Math</a:t>
            </a:r>
            <a:r>
              <a:rPr sz="2800" spc="-10" dirty="0">
                <a:latin typeface="Calibri"/>
                <a:cs typeface="Calibri"/>
              </a:rPr>
              <a:t>e</a:t>
            </a:r>
            <a:r>
              <a:rPr sz="2800" spc="-20" dirty="0">
                <a:latin typeface="Calibri"/>
                <a:cs typeface="Calibri"/>
              </a:rPr>
              <a:t>ma</a:t>
            </a:r>
            <a:r>
              <a:rPr sz="2800" dirty="0">
                <a:latin typeface="Calibri"/>
                <a:cs typeface="Calibri"/>
              </a:rPr>
              <a:t>ti</a:t>
            </a:r>
            <a:r>
              <a:rPr sz="2800" spc="-10" dirty="0">
                <a:latin typeface="Calibri"/>
                <a:cs typeface="Calibri"/>
              </a:rPr>
              <a:t>c</a:t>
            </a:r>
            <a:r>
              <a:rPr sz="2800" spc="-15" dirty="0">
                <a:latin typeface="Calibri"/>
                <a:cs typeface="Calibri"/>
              </a:rPr>
              <a:t>s</a:t>
            </a:r>
            <a:r>
              <a:rPr sz="2800" dirty="0">
                <a:latin typeface="Times New Roman"/>
                <a:cs typeface="Times New Roman"/>
              </a:rPr>
              <a:t> </a:t>
            </a:r>
            <a:r>
              <a:rPr sz="2800" spc="-15" dirty="0">
                <a:latin typeface="Calibri"/>
                <a:cs typeface="Calibri"/>
              </a:rPr>
              <a:t>encodes</a:t>
            </a:r>
            <a:r>
              <a:rPr sz="2800" spc="-15" dirty="0">
                <a:latin typeface="Times New Roman"/>
                <a:cs typeface="Times New Roman"/>
              </a:rPr>
              <a:t> </a:t>
            </a:r>
            <a:r>
              <a:rPr sz="2800" spc="-20" dirty="0">
                <a:latin typeface="Calibri"/>
                <a:cs typeface="Calibri"/>
              </a:rPr>
              <a:t>phys</a:t>
            </a:r>
            <a:r>
              <a:rPr sz="2800" spc="-10" dirty="0">
                <a:latin typeface="Calibri"/>
                <a:cs typeface="Calibri"/>
              </a:rPr>
              <a:t>ica</a:t>
            </a:r>
            <a:r>
              <a:rPr sz="2800" dirty="0">
                <a:latin typeface="Calibri"/>
                <a:cs typeface="Calibri"/>
              </a:rPr>
              <a:t>ll</a:t>
            </a:r>
            <a:r>
              <a:rPr sz="2800" spc="-15" dirty="0">
                <a:latin typeface="Calibri"/>
                <a:cs typeface="Calibri"/>
              </a:rPr>
              <a:t>y</a:t>
            </a:r>
            <a:r>
              <a:rPr sz="2800" spc="5" dirty="0">
                <a:latin typeface="Times New Roman"/>
                <a:cs typeface="Times New Roman"/>
              </a:rPr>
              <a:t> </a:t>
            </a:r>
            <a:r>
              <a:rPr sz="2800" dirty="0">
                <a:latin typeface="Calibri"/>
                <a:cs typeface="Calibri"/>
              </a:rPr>
              <a:t>i</a:t>
            </a:r>
            <a:r>
              <a:rPr sz="2800" spc="-20" dirty="0">
                <a:latin typeface="Calibri"/>
                <a:cs typeface="Calibri"/>
              </a:rPr>
              <a:t>nte</a:t>
            </a:r>
            <a:r>
              <a:rPr sz="2800" spc="-5" dirty="0">
                <a:latin typeface="Calibri"/>
                <a:cs typeface="Calibri"/>
              </a:rPr>
              <a:t>l</a:t>
            </a:r>
            <a:r>
              <a:rPr sz="2800" dirty="0">
                <a:latin typeface="Calibri"/>
                <a:cs typeface="Calibri"/>
              </a:rPr>
              <a:t>li</a:t>
            </a:r>
            <a:r>
              <a:rPr sz="2800" spc="-15" dirty="0">
                <a:latin typeface="Calibri"/>
                <a:cs typeface="Calibri"/>
              </a:rPr>
              <a:t>g</a:t>
            </a:r>
            <a:r>
              <a:rPr sz="2800" spc="-5" dirty="0">
                <a:latin typeface="Calibri"/>
                <a:cs typeface="Calibri"/>
              </a:rPr>
              <a:t>i</a:t>
            </a:r>
            <a:r>
              <a:rPr sz="2800" spc="-35" dirty="0">
                <a:latin typeface="Calibri"/>
                <a:cs typeface="Calibri"/>
              </a:rPr>
              <a:t>b</a:t>
            </a:r>
            <a:r>
              <a:rPr sz="2800" dirty="0">
                <a:latin typeface="Calibri"/>
                <a:cs typeface="Calibri"/>
              </a:rPr>
              <a:t>l</a:t>
            </a:r>
            <a:r>
              <a:rPr sz="2800" spc="-15" dirty="0">
                <a:latin typeface="Calibri"/>
                <a:cs typeface="Calibri"/>
              </a:rPr>
              <a:t>e</a:t>
            </a:r>
            <a:r>
              <a:rPr sz="2800" spc="10" dirty="0">
                <a:latin typeface="Times New Roman"/>
                <a:cs typeface="Times New Roman"/>
              </a:rPr>
              <a:t> </a:t>
            </a:r>
            <a:r>
              <a:rPr sz="2800" spc="-20" dirty="0">
                <a:latin typeface="Calibri"/>
                <a:cs typeface="Calibri"/>
              </a:rPr>
              <a:t>statement</a:t>
            </a:r>
            <a:r>
              <a:rPr sz="2800" spc="-10" dirty="0">
                <a:latin typeface="Calibri"/>
                <a:cs typeface="Calibri"/>
              </a:rPr>
              <a:t>:</a:t>
            </a:r>
            <a:r>
              <a:rPr sz="2800" spc="-5" dirty="0">
                <a:latin typeface="Times New Roman"/>
                <a:cs typeface="Times New Roman"/>
              </a:rPr>
              <a:t> </a:t>
            </a:r>
            <a:r>
              <a:rPr sz="2800" spc="-15" dirty="0">
                <a:latin typeface="Calibri"/>
                <a:cs typeface="Calibri"/>
              </a:rPr>
              <a:t>am</a:t>
            </a:r>
            <a:r>
              <a:rPr sz="2800" spc="-20" dirty="0">
                <a:latin typeface="Calibri"/>
                <a:cs typeface="Calibri"/>
              </a:rPr>
              <a:t>p</a:t>
            </a:r>
            <a:r>
              <a:rPr sz="2800" spc="-10" dirty="0">
                <a:latin typeface="Calibri"/>
                <a:cs typeface="Calibri"/>
              </a:rPr>
              <a:t>l</a:t>
            </a:r>
            <a:r>
              <a:rPr sz="2800" dirty="0">
                <a:latin typeface="Calibri"/>
                <a:cs typeface="Calibri"/>
              </a:rPr>
              <a:t>i</a:t>
            </a:r>
            <a:r>
              <a:rPr sz="2800" spc="-15" dirty="0">
                <a:latin typeface="Calibri"/>
                <a:cs typeface="Calibri"/>
              </a:rPr>
              <a:t>tude</a:t>
            </a:r>
            <a:r>
              <a:rPr sz="2800" dirty="0">
                <a:latin typeface="Times New Roman"/>
                <a:cs typeface="Times New Roman"/>
              </a:rPr>
              <a:t> </a:t>
            </a:r>
            <a:r>
              <a:rPr sz="2800" spc="-20" dirty="0">
                <a:latin typeface="Calibri"/>
                <a:cs typeface="Calibri"/>
              </a:rPr>
              <a:t>of</a:t>
            </a:r>
            <a:r>
              <a:rPr sz="2800" spc="-15" dirty="0">
                <a:latin typeface="Times New Roman"/>
                <a:cs typeface="Times New Roman"/>
              </a:rPr>
              <a:t> </a:t>
            </a:r>
            <a:r>
              <a:rPr sz="2800" spc="-20" dirty="0">
                <a:latin typeface="Calibri"/>
                <a:cs typeface="Calibri"/>
              </a:rPr>
              <a:t>on</a:t>
            </a:r>
            <a:r>
              <a:rPr sz="2800" spc="-15" dirty="0">
                <a:latin typeface="Calibri"/>
                <a:cs typeface="Calibri"/>
              </a:rPr>
              <a:t>e</a:t>
            </a:r>
            <a:r>
              <a:rPr sz="2800" dirty="0">
                <a:latin typeface="Times New Roman"/>
                <a:cs typeface="Times New Roman"/>
              </a:rPr>
              <a:t> </a:t>
            </a:r>
            <a:r>
              <a:rPr sz="2800" spc="-15" dirty="0">
                <a:latin typeface="Times New Roman"/>
                <a:cs typeface="Times New Roman"/>
              </a:rPr>
              <a:t> </a:t>
            </a:r>
            <a:r>
              <a:rPr sz="2800" dirty="0">
                <a:latin typeface="Calibri"/>
                <a:cs typeface="Calibri"/>
              </a:rPr>
              <a:t>l</a:t>
            </a:r>
            <a:r>
              <a:rPr sz="2800" spc="-15" dirty="0">
                <a:latin typeface="Calibri"/>
                <a:cs typeface="Calibri"/>
              </a:rPr>
              <a:t>evel</a:t>
            </a:r>
            <a:r>
              <a:rPr sz="2800" dirty="0">
                <a:latin typeface="Times New Roman"/>
                <a:cs typeface="Times New Roman"/>
              </a:rPr>
              <a:t>  </a:t>
            </a:r>
            <a:r>
              <a:rPr lang="en-US" sz="2800" dirty="0">
                <a:latin typeface="Times New Roman"/>
                <a:cs typeface="Times New Roman"/>
              </a:rPr>
              <a:t> </a:t>
            </a:r>
            <a:r>
              <a:rPr lang="en-US" sz="2800" dirty="0">
                <a:solidFill>
                  <a:srgbClr val="FF0000"/>
                </a:solidFill>
                <a:latin typeface="Times New Roman"/>
                <a:cs typeface="Times New Roman"/>
              </a:rPr>
              <a:t>a</a:t>
            </a:r>
            <a:r>
              <a:rPr lang="en-US" sz="2800" dirty="0">
                <a:latin typeface="Times New Roman"/>
                <a:cs typeface="Times New Roman"/>
              </a:rPr>
              <a:t> </a:t>
            </a:r>
            <a:r>
              <a:rPr sz="2800" spc="-15" dirty="0">
                <a:latin typeface="Calibri"/>
                <a:cs typeface="Calibri"/>
              </a:rPr>
              <a:t>changes</a:t>
            </a:r>
            <a:r>
              <a:rPr sz="2800" dirty="0">
                <a:latin typeface="Times New Roman"/>
                <a:cs typeface="Times New Roman"/>
              </a:rPr>
              <a:t> </a:t>
            </a:r>
            <a:r>
              <a:rPr sz="2800" spc="-20" dirty="0">
                <a:latin typeface="Calibri"/>
                <a:cs typeface="Calibri"/>
              </a:rPr>
              <a:t>proport</a:t>
            </a:r>
            <a:r>
              <a:rPr sz="2800" spc="-5" dirty="0">
                <a:latin typeface="Calibri"/>
                <a:cs typeface="Calibri"/>
              </a:rPr>
              <a:t>i</a:t>
            </a:r>
            <a:r>
              <a:rPr sz="2800" dirty="0">
                <a:latin typeface="Calibri"/>
                <a:cs typeface="Calibri"/>
              </a:rPr>
              <a:t>o</a:t>
            </a:r>
            <a:r>
              <a:rPr sz="2800" spc="-20" dirty="0">
                <a:latin typeface="Calibri"/>
                <a:cs typeface="Calibri"/>
              </a:rPr>
              <a:t>na</a:t>
            </a:r>
            <a:r>
              <a:rPr sz="2800" spc="-10" dirty="0">
                <a:latin typeface="Calibri"/>
                <a:cs typeface="Calibri"/>
              </a:rPr>
              <a:t>l</a:t>
            </a:r>
            <a:r>
              <a:rPr sz="2800" dirty="0">
                <a:latin typeface="Times New Roman"/>
                <a:cs typeface="Times New Roman"/>
              </a:rPr>
              <a:t> </a:t>
            </a:r>
            <a:r>
              <a:rPr sz="2800" spc="-5"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10" dirty="0">
                <a:latin typeface="Times New Roman"/>
                <a:cs typeface="Times New Roman"/>
              </a:rPr>
              <a:t> </a:t>
            </a:r>
            <a:r>
              <a:rPr sz="2800" spc="-15" dirty="0">
                <a:latin typeface="Calibri"/>
                <a:cs typeface="Calibri"/>
              </a:rPr>
              <a:t>am</a:t>
            </a:r>
            <a:r>
              <a:rPr sz="2800" spc="-20" dirty="0">
                <a:latin typeface="Calibri"/>
                <a:cs typeface="Calibri"/>
              </a:rPr>
              <a:t>p</a:t>
            </a:r>
            <a:r>
              <a:rPr sz="2800" spc="-10" dirty="0">
                <a:latin typeface="Calibri"/>
                <a:cs typeface="Calibri"/>
              </a:rPr>
              <a:t>l</a:t>
            </a:r>
            <a:r>
              <a:rPr sz="2800" dirty="0">
                <a:latin typeface="Calibri"/>
                <a:cs typeface="Calibri"/>
              </a:rPr>
              <a:t>i</a:t>
            </a:r>
            <a:r>
              <a:rPr sz="2800" spc="-15" dirty="0">
                <a:latin typeface="Calibri"/>
                <a:cs typeface="Calibri"/>
              </a:rPr>
              <a:t>tude</a:t>
            </a:r>
            <a:r>
              <a:rPr sz="2800" dirty="0">
                <a:latin typeface="Times New Roman"/>
                <a:cs typeface="Times New Roman"/>
              </a:rPr>
              <a:t> </a:t>
            </a:r>
            <a:r>
              <a:rPr sz="2800" spc="-15" dirty="0">
                <a:latin typeface="Times New Roman"/>
                <a:cs typeface="Times New Roman"/>
              </a:rPr>
              <a:t> </a:t>
            </a:r>
            <a:r>
              <a:rPr sz="2800" spc="-5" dirty="0">
                <a:latin typeface="Calibri"/>
                <a:cs typeface="Calibri"/>
              </a:rPr>
              <a:t>o</a:t>
            </a:r>
            <a:r>
              <a:rPr sz="2800" spc="-10" dirty="0">
                <a:latin typeface="Calibri"/>
                <a:cs typeface="Calibri"/>
              </a:rPr>
              <a:t>f</a:t>
            </a:r>
            <a:r>
              <a:rPr sz="2800" dirty="0">
                <a:latin typeface="Times New Roman"/>
                <a:cs typeface="Times New Roman"/>
              </a:rPr>
              <a:t> </a:t>
            </a:r>
            <a:r>
              <a:rPr sz="2800" spc="-5"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Times New Roman"/>
                <a:cs typeface="Times New Roman"/>
              </a:rPr>
              <a:t> </a:t>
            </a:r>
            <a:r>
              <a:rPr sz="2800" spc="-5" dirty="0">
                <a:latin typeface="Calibri"/>
                <a:cs typeface="Calibri"/>
              </a:rPr>
              <a:t>o</a:t>
            </a:r>
            <a:r>
              <a:rPr sz="2800" spc="-15" dirty="0">
                <a:latin typeface="Calibri"/>
                <a:cs typeface="Calibri"/>
              </a:rPr>
              <a:t>ther</a:t>
            </a:r>
            <a:r>
              <a:rPr lang="en-US" sz="2800" spc="-15" dirty="0">
                <a:latin typeface="Calibri"/>
                <a:cs typeface="Calibri"/>
              </a:rPr>
              <a:t> level </a:t>
            </a:r>
            <a:r>
              <a:rPr lang="en-US" sz="2800" spc="-15" dirty="0">
                <a:solidFill>
                  <a:srgbClr val="FF0000"/>
                </a:solidFill>
                <a:latin typeface="Calibri"/>
                <a:cs typeface="Calibri"/>
              </a:rPr>
              <a:t>b</a:t>
            </a:r>
            <a:r>
              <a:rPr sz="2800" spc="-15" dirty="0">
                <a:solidFill>
                  <a:srgbClr val="FF0000"/>
                </a:solidFill>
                <a:latin typeface="Calibri"/>
                <a:cs typeface="Calibri"/>
              </a:rPr>
              <a:t>,</a:t>
            </a:r>
            <a:r>
              <a:rPr sz="2800" dirty="0">
                <a:solidFill>
                  <a:srgbClr val="FF0000"/>
                </a:solidFill>
                <a:latin typeface="Times New Roman"/>
                <a:cs typeface="Times New Roman"/>
              </a:rPr>
              <a:t> </a:t>
            </a:r>
            <a:r>
              <a:rPr sz="2800" spc="-10" dirty="0">
                <a:solidFill>
                  <a:srgbClr val="FF0000"/>
                </a:solidFill>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10" dirty="0">
                <a:latin typeface="Times New Roman"/>
                <a:cs typeface="Times New Roman"/>
              </a:rPr>
              <a:t> </a:t>
            </a:r>
            <a:r>
              <a:rPr sz="2800" spc="-20" dirty="0">
                <a:latin typeface="Calibri"/>
                <a:cs typeface="Calibri"/>
              </a:rPr>
              <a:t>stre</a:t>
            </a:r>
            <a:r>
              <a:rPr sz="2800" spc="-25" dirty="0">
                <a:latin typeface="Calibri"/>
                <a:cs typeface="Calibri"/>
              </a:rPr>
              <a:t>n</a:t>
            </a:r>
            <a:r>
              <a:rPr sz="2800" spc="-15" dirty="0">
                <a:latin typeface="Calibri"/>
                <a:cs typeface="Calibri"/>
              </a:rPr>
              <a:t>g</a:t>
            </a:r>
            <a:r>
              <a:rPr sz="2800" dirty="0">
                <a:latin typeface="Calibri"/>
                <a:cs typeface="Calibri"/>
              </a:rPr>
              <a:t>t</a:t>
            </a:r>
            <a:r>
              <a:rPr sz="2800" spc="-20" dirty="0">
                <a:latin typeface="Calibri"/>
                <a:cs typeface="Calibri"/>
              </a:rPr>
              <a:t>h</a:t>
            </a:r>
            <a:r>
              <a:rPr sz="2800" spc="-10" dirty="0">
                <a:latin typeface="Calibri"/>
                <a:cs typeface="Calibri"/>
              </a:rPr>
              <a:t>,</a:t>
            </a:r>
            <a:r>
              <a:rPr sz="2800" spc="-70" dirty="0">
                <a:latin typeface="Times New Roman"/>
                <a:cs typeface="Times New Roman"/>
              </a:rPr>
              <a:t> </a:t>
            </a:r>
            <a:r>
              <a:rPr sz="2800" spc="-5"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phas</a:t>
            </a:r>
            <a:r>
              <a:rPr sz="2800" spc="-15" dirty="0">
                <a:latin typeface="Calibri"/>
                <a:cs typeface="Calibri"/>
              </a:rPr>
              <a:t>e</a:t>
            </a:r>
            <a:r>
              <a:rPr sz="2800" spc="-45" dirty="0">
                <a:latin typeface="Times New Roman"/>
                <a:cs typeface="Times New Roman"/>
              </a:rPr>
              <a:t> </a:t>
            </a:r>
            <a:r>
              <a:rPr sz="2800" spc="-15" dirty="0">
                <a:latin typeface="Calibri"/>
                <a:cs typeface="Calibri"/>
              </a:rPr>
              <a:t>mi</a:t>
            </a:r>
            <a:r>
              <a:rPr sz="2800" spc="-20" dirty="0">
                <a:latin typeface="Calibri"/>
                <a:cs typeface="Calibri"/>
              </a:rPr>
              <a:t>smat</a:t>
            </a:r>
            <a:r>
              <a:rPr sz="2800" spc="-10" dirty="0">
                <a:latin typeface="Calibri"/>
                <a:cs typeface="Calibri"/>
              </a:rPr>
              <a:t>c</a:t>
            </a:r>
            <a:r>
              <a:rPr sz="2800" spc="-20" dirty="0">
                <a:latin typeface="Calibri"/>
                <a:cs typeface="Calibri"/>
              </a:rPr>
              <a:t>h.</a:t>
            </a:r>
            <a:endParaRPr sz="2800" dirty="0">
              <a:latin typeface="Calibri"/>
              <a:cs typeface="Calibri"/>
            </a:endParaRPr>
          </a:p>
          <a:p>
            <a:pPr marL="12700">
              <a:lnSpc>
                <a:spcPct val="100000"/>
              </a:lnSpc>
              <a:spcBef>
                <a:spcPts val="1825"/>
              </a:spcBef>
            </a:pPr>
            <a:r>
              <a:rPr sz="2800" spc="-15" dirty="0">
                <a:latin typeface="Calibri"/>
                <a:cs typeface="Calibri"/>
              </a:rPr>
              <a:t>---</a:t>
            </a:r>
            <a:endParaRPr sz="28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946150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20" dirty="0">
                <a:latin typeface="Calibri"/>
                <a:cs typeface="Calibri"/>
              </a:rPr>
              <a:t>R</a:t>
            </a:r>
            <a:r>
              <a:rPr sz="2800" spc="-10" dirty="0">
                <a:latin typeface="Calibri"/>
                <a:cs typeface="Calibri"/>
              </a:rPr>
              <a:t>a</a:t>
            </a:r>
            <a:r>
              <a:rPr sz="2800" spc="-20" dirty="0">
                <a:latin typeface="Calibri"/>
                <a:cs typeface="Calibri"/>
              </a:rPr>
              <a:t>b</a:t>
            </a:r>
            <a:r>
              <a:rPr sz="2800" spc="-10" dirty="0">
                <a:latin typeface="Calibri"/>
                <a:cs typeface="Calibri"/>
              </a:rPr>
              <a:t>i</a:t>
            </a:r>
            <a:r>
              <a:rPr sz="2800" spc="-70" dirty="0">
                <a:latin typeface="Times New Roman"/>
                <a:cs typeface="Times New Roman"/>
              </a:rPr>
              <a:t> </a:t>
            </a:r>
            <a:r>
              <a:rPr sz="2800" spc="-20" dirty="0">
                <a:latin typeface="Calibri"/>
                <a:cs typeface="Calibri"/>
              </a:rPr>
              <a:t>freque</a:t>
            </a:r>
            <a:r>
              <a:rPr sz="2800" spc="-5" dirty="0">
                <a:latin typeface="Calibri"/>
                <a:cs typeface="Calibri"/>
              </a:rPr>
              <a:t>n</a:t>
            </a:r>
            <a:r>
              <a:rPr sz="2800" spc="-15" dirty="0">
                <a:latin typeface="Calibri"/>
                <a:cs typeface="Calibri"/>
              </a:rPr>
              <a:t>cy</a:t>
            </a:r>
            <a:r>
              <a:rPr lang="en-US" sz="2800" spc="-15" dirty="0">
                <a:latin typeface="Calibri"/>
                <a:cs typeface="Calibri"/>
              </a:rPr>
              <a:t> </a:t>
            </a:r>
            <a:r>
              <a:rPr lang="en-US" sz="2400" spc="-85" dirty="0">
                <a:latin typeface="Cambria Math"/>
                <a:cs typeface="Cambria Math"/>
              </a:rPr>
              <a:t>𝛺</a:t>
            </a:r>
            <a:r>
              <a:rPr lang="en-US" sz="2800" spc="322" baseline="-16666" dirty="0">
                <a:latin typeface="Cambria Math"/>
                <a:cs typeface="Cambria Math"/>
              </a:rPr>
              <a:t>𝑎</a:t>
            </a:r>
            <a:r>
              <a:rPr lang="en-US" sz="2800" spc="330" baseline="-16666" dirty="0">
                <a:latin typeface="Cambria Math"/>
                <a:cs typeface="Cambria Math"/>
              </a:rPr>
              <a:t>𝑏</a:t>
            </a:r>
            <a:r>
              <a:rPr sz="2800" spc="-60" dirty="0">
                <a:latin typeface="Times New Roman"/>
                <a:cs typeface="Times New Roman"/>
              </a:rPr>
              <a:t> </a:t>
            </a:r>
            <a:r>
              <a:rPr sz="2800" spc="-5" dirty="0">
                <a:latin typeface="Calibri"/>
                <a:cs typeface="Calibri"/>
              </a:rPr>
              <a:t>(</a:t>
            </a:r>
            <a:r>
              <a:rPr sz="2800" spc="-20" dirty="0">
                <a:latin typeface="Calibri"/>
                <a:cs typeface="Calibri"/>
              </a:rPr>
              <a:t>stre</a:t>
            </a:r>
            <a:r>
              <a:rPr sz="2800" spc="-25" dirty="0">
                <a:latin typeface="Calibri"/>
                <a:cs typeface="Calibri"/>
              </a:rPr>
              <a:t>n</a:t>
            </a:r>
            <a:r>
              <a:rPr sz="2800" spc="-15" dirty="0">
                <a:latin typeface="Calibri"/>
                <a:cs typeface="Calibri"/>
              </a:rPr>
              <a:t>gth</a:t>
            </a:r>
            <a:r>
              <a:rPr sz="2800" spc="-75"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15" dirty="0">
                <a:latin typeface="Calibri"/>
                <a:cs typeface="Calibri"/>
              </a:rPr>
              <a:t>cohe</a:t>
            </a:r>
            <a:r>
              <a:rPr sz="2800" spc="-5" dirty="0">
                <a:latin typeface="Calibri"/>
                <a:cs typeface="Calibri"/>
              </a:rPr>
              <a:t>r</a:t>
            </a:r>
            <a:r>
              <a:rPr sz="2800" spc="-15" dirty="0">
                <a:latin typeface="Calibri"/>
                <a:cs typeface="Calibri"/>
              </a:rPr>
              <a:t>ent</a:t>
            </a:r>
            <a:r>
              <a:rPr sz="2800" spc="-75" dirty="0">
                <a:latin typeface="Times New Roman"/>
                <a:cs typeface="Times New Roman"/>
              </a:rPr>
              <a:t> </a:t>
            </a:r>
            <a:r>
              <a:rPr sz="2800" spc="-15" dirty="0">
                <a:latin typeface="Calibri"/>
                <a:cs typeface="Calibri"/>
              </a:rPr>
              <a:t>co</a:t>
            </a:r>
            <a:r>
              <a:rPr sz="2800" spc="-10" dirty="0">
                <a:latin typeface="Calibri"/>
                <a:cs typeface="Calibri"/>
              </a:rPr>
              <a:t>u</a:t>
            </a:r>
            <a:r>
              <a:rPr sz="2800" spc="-20" dirty="0">
                <a:latin typeface="Calibri"/>
                <a:cs typeface="Calibri"/>
              </a:rPr>
              <a:t>p</a:t>
            </a:r>
            <a:r>
              <a:rPr sz="2800" spc="-10" dirty="0">
                <a:latin typeface="Calibri"/>
                <a:cs typeface="Calibri"/>
              </a:rPr>
              <a:t>l</a:t>
            </a:r>
            <a:r>
              <a:rPr sz="2800" dirty="0">
                <a:latin typeface="Calibri"/>
                <a:cs typeface="Calibri"/>
              </a:rPr>
              <a:t>i</a:t>
            </a:r>
            <a:r>
              <a:rPr sz="2800" spc="-20" dirty="0">
                <a:latin typeface="Calibri"/>
                <a:cs typeface="Calibri"/>
              </a:rPr>
              <a:t>ng)</a:t>
            </a:r>
            <a:endParaRPr sz="2800" dirty="0">
              <a:latin typeface="Calibri"/>
              <a:cs typeface="Calibri"/>
            </a:endParaRPr>
          </a:p>
        </p:txBody>
      </p:sp>
      <p:sp>
        <p:nvSpPr>
          <p:cNvPr id="7" name="object 7"/>
          <p:cNvSpPr txBox="1"/>
          <p:nvPr/>
        </p:nvSpPr>
        <p:spPr>
          <a:xfrm>
            <a:off x="7024503" y="1860492"/>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8" name="object 8"/>
          <p:cNvSpPr txBox="1"/>
          <p:nvPr/>
        </p:nvSpPr>
        <p:spPr>
          <a:xfrm>
            <a:off x="910539" y="2549811"/>
            <a:ext cx="11137900" cy="86177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a:t>
            </a:r>
            <a:r>
              <a:rPr sz="2800" spc="-15" dirty="0">
                <a:latin typeface="Calibri"/>
                <a:cs typeface="Calibri"/>
              </a:rPr>
              <a:t>impl</a:t>
            </a:r>
            <a:r>
              <a:rPr sz="2800" spc="5" dirty="0">
                <a:latin typeface="Calibri"/>
                <a:cs typeface="Calibri"/>
              </a:rPr>
              <a:t>i</a:t>
            </a:r>
            <a:r>
              <a:rPr sz="2800" spc="-15" dirty="0">
                <a:latin typeface="Calibri"/>
                <a:cs typeface="Calibri"/>
              </a:rPr>
              <a:t>fied</a:t>
            </a:r>
            <a:r>
              <a:rPr sz="2800" spc="-75" dirty="0">
                <a:latin typeface="Times New Roman"/>
                <a:cs typeface="Times New Roman"/>
              </a:rPr>
              <a:t> </a:t>
            </a:r>
            <a:r>
              <a:rPr lang="en-US" sz="2800" spc="-75" dirty="0">
                <a:latin typeface="Times New Roman"/>
                <a:cs typeface="Times New Roman"/>
              </a:rPr>
              <a:t>above </a:t>
            </a:r>
            <a:r>
              <a:rPr sz="2800" spc="-10" dirty="0">
                <a:latin typeface="Calibri"/>
                <a:cs typeface="Calibri"/>
              </a:rPr>
              <a:t>a</a:t>
            </a:r>
            <a:r>
              <a:rPr sz="2800" spc="-20" dirty="0">
                <a:latin typeface="Calibri"/>
                <a:cs typeface="Calibri"/>
              </a:rPr>
              <a:t>mp</a:t>
            </a:r>
            <a:r>
              <a:rPr sz="2800" spc="-15" dirty="0">
                <a:latin typeface="Calibri"/>
                <a:cs typeface="Calibri"/>
              </a:rPr>
              <a:t>l</a:t>
            </a:r>
            <a:r>
              <a:rPr sz="2800" dirty="0">
                <a:latin typeface="Calibri"/>
                <a:cs typeface="Calibri"/>
              </a:rPr>
              <a:t>i</a:t>
            </a:r>
            <a:r>
              <a:rPr sz="2800" spc="-15" dirty="0">
                <a:latin typeface="Calibri"/>
                <a:cs typeface="Calibri"/>
              </a:rPr>
              <a:t>tude</a:t>
            </a:r>
            <a:r>
              <a:rPr sz="2800" spc="-65" dirty="0">
                <a:latin typeface="Times New Roman"/>
                <a:cs typeface="Times New Roman"/>
              </a:rPr>
              <a:t> </a:t>
            </a:r>
            <a:r>
              <a:rPr sz="2800" spc="-15" dirty="0">
                <a:latin typeface="Calibri"/>
                <a:cs typeface="Calibri"/>
              </a:rPr>
              <a:t>equat</a:t>
            </a:r>
            <a:r>
              <a:rPr sz="2800" spc="-20" dirty="0">
                <a:latin typeface="Calibri"/>
                <a:cs typeface="Calibri"/>
              </a:rPr>
              <a:t>io</a:t>
            </a:r>
            <a:r>
              <a:rPr sz="2800" spc="-10" dirty="0">
                <a:latin typeface="Calibri"/>
                <a:cs typeface="Calibri"/>
              </a:rPr>
              <a:t>n</a:t>
            </a:r>
            <a:r>
              <a:rPr sz="2800" spc="-15" dirty="0">
                <a:latin typeface="Calibri"/>
                <a:cs typeface="Calibri"/>
              </a:rPr>
              <a:t>s</a:t>
            </a:r>
            <a:r>
              <a:rPr sz="2800" spc="-70" dirty="0">
                <a:latin typeface="Times New Roman"/>
                <a:cs typeface="Times New Roman"/>
              </a:rPr>
              <a:t> </a:t>
            </a:r>
            <a:r>
              <a:rPr lang="en-US" sz="2800" spc="-10" dirty="0">
                <a:latin typeface="Calibri"/>
                <a:cs typeface="Calibri"/>
              </a:rPr>
              <a:t>in terms of Rabi frequency using RWA</a:t>
            </a:r>
          </a:p>
          <a:p>
            <a:pPr marL="12700">
              <a:lnSpc>
                <a:spcPct val="100000"/>
              </a:lnSpc>
              <a:tabLst>
                <a:tab pos="241935" algn="l"/>
              </a:tabLst>
            </a:pPr>
            <a:r>
              <a:rPr lang="en-US" sz="2800" spc="-10" dirty="0">
                <a:latin typeface="Calibri"/>
                <a:cs typeface="Calibri"/>
              </a:rPr>
              <a:t>(</a:t>
            </a:r>
            <a:r>
              <a:rPr lang="en-US" altLang="en-US" sz="2400" b="1" dirty="0">
                <a:solidFill>
                  <a:srgbClr val="FF0000"/>
                </a:solidFill>
                <a:latin typeface="Google Sans"/>
              </a:rPr>
              <a:t>Rotating Wave Approximation (RWA)  as explained next slide</a:t>
            </a:r>
            <a:endParaRPr sz="2400" dirty="0">
              <a:latin typeface="Calibri"/>
              <a:cs typeface="Calibri"/>
            </a:endParaRPr>
          </a:p>
        </p:txBody>
      </p:sp>
      <p:sp>
        <p:nvSpPr>
          <p:cNvPr id="9" name="object 9"/>
          <p:cNvSpPr txBox="1"/>
          <p:nvPr/>
        </p:nvSpPr>
        <p:spPr>
          <a:xfrm>
            <a:off x="4087494" y="3535631"/>
            <a:ext cx="1405255" cy="397510"/>
          </a:xfrm>
          <a:prstGeom prst="rect">
            <a:avLst/>
          </a:prstGeom>
        </p:spPr>
        <p:txBody>
          <a:bodyPr vert="horz" wrap="square" lIns="0" tIns="0" rIns="0" bIns="0" rtlCol="0">
            <a:spAutoFit/>
          </a:bodyPr>
          <a:lstStyle/>
          <a:p>
            <a:pPr marL="12700">
              <a:lnSpc>
                <a:spcPct val="100000"/>
              </a:lnSpc>
            </a:pPr>
            <a:r>
              <a:rPr sz="2800" spc="-270" dirty="0">
                <a:latin typeface="Cambria Math"/>
                <a:cs typeface="Cambria Math"/>
              </a:rPr>
              <a:t>𝑎</a:t>
            </a:r>
            <a:r>
              <a:rPr sz="2800" dirty="0">
                <a:latin typeface="Cambria Math"/>
                <a:cs typeface="Cambria Math"/>
              </a:rPr>
              <a:t>̇</a:t>
            </a:r>
            <a:r>
              <a:rPr sz="2800" spc="-335"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10" name="object 10"/>
          <p:cNvSpPr txBox="1"/>
          <p:nvPr/>
        </p:nvSpPr>
        <p:spPr>
          <a:xfrm>
            <a:off x="5526151" y="3282646"/>
            <a:ext cx="222250" cy="889635"/>
          </a:xfrm>
          <a:prstGeom prst="rect">
            <a:avLst/>
          </a:prstGeom>
        </p:spPr>
        <p:txBody>
          <a:bodyPr vert="horz" wrap="square" lIns="0" tIns="0" rIns="0" bIns="0" rtlCol="0">
            <a:spAutoFit/>
          </a:bodyPr>
          <a:lstStyle/>
          <a:p>
            <a:pPr marL="12700" marR="5080" indent="36195">
              <a:lnSpc>
                <a:spcPct val="119300"/>
              </a:lnSpc>
            </a:pPr>
            <a:r>
              <a:rPr sz="2800" spc="-20" dirty="0">
                <a:latin typeface="Cambria Math"/>
                <a:cs typeface="Cambria Math"/>
              </a:rPr>
              <a:t>𝑖 2</a:t>
            </a:r>
            <a:endParaRPr sz="2800" dirty="0">
              <a:latin typeface="Cambria Math"/>
              <a:cs typeface="Cambria Math"/>
            </a:endParaRPr>
          </a:p>
        </p:txBody>
      </p:sp>
      <p:sp>
        <p:nvSpPr>
          <p:cNvPr id="11" name="object 11"/>
          <p:cNvSpPr/>
          <p:nvPr/>
        </p:nvSpPr>
        <p:spPr>
          <a:xfrm>
            <a:off x="5538856" y="3740017"/>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12" name="object 12"/>
          <p:cNvSpPr txBox="1"/>
          <p:nvPr/>
        </p:nvSpPr>
        <p:spPr>
          <a:xfrm>
            <a:off x="5841622" y="3499582"/>
            <a:ext cx="2768977" cy="430887"/>
          </a:xfrm>
          <a:prstGeom prst="rect">
            <a:avLst/>
          </a:prstGeom>
        </p:spPr>
        <p:txBody>
          <a:bodyPr vert="horz" wrap="square" lIns="0" tIns="0" rIns="0" bIns="0" rtlCol="0">
            <a:spAutoFit/>
          </a:bodyPr>
          <a:lstStyle/>
          <a:p>
            <a:pPr marL="12700">
              <a:lnSpc>
                <a:spcPct val="100000"/>
              </a:lnSpc>
            </a:pPr>
            <a:r>
              <a:rPr sz="2800" spc="-85" dirty="0">
                <a:latin typeface="Cambria Math"/>
                <a:cs typeface="Cambria Math"/>
              </a:rPr>
              <a:t>𝛺</a:t>
            </a:r>
            <a:r>
              <a:rPr sz="3000" spc="322" baseline="-16666" dirty="0">
                <a:latin typeface="Cambria Math"/>
                <a:cs typeface="Cambria Math"/>
              </a:rPr>
              <a:t>𝑎</a:t>
            </a:r>
            <a:r>
              <a:rPr sz="3000" spc="330" baseline="-16666" dirty="0">
                <a:latin typeface="Cambria Math"/>
                <a:cs typeface="Cambria Math"/>
              </a:rPr>
              <a:t>𝑏</a:t>
            </a:r>
            <a:r>
              <a:rPr sz="3000" spc="307" baseline="-16666" dirty="0">
                <a:latin typeface="Cambria Math"/>
                <a:cs typeface="Cambria Math"/>
              </a:rPr>
              <a:t> </a:t>
            </a:r>
            <a:r>
              <a:rPr sz="2800" spc="110" dirty="0">
                <a:latin typeface="Cambria Math"/>
                <a:cs typeface="Cambria Math"/>
              </a:rPr>
              <a:t>𝑒</a:t>
            </a:r>
            <a:r>
              <a:rPr sz="3000" spc="240" baseline="29166" dirty="0">
                <a:latin typeface="Cambria Math"/>
                <a:cs typeface="Cambria Math"/>
              </a:rPr>
              <a:t>𝑖𝛥𝜔</a:t>
            </a:r>
            <a:r>
              <a:rPr sz="3000" spc="-97" baseline="29166" dirty="0">
                <a:latin typeface="Cambria Math"/>
                <a:cs typeface="Cambria Math"/>
              </a:rPr>
              <a:t> </a:t>
            </a:r>
            <a:r>
              <a:rPr sz="3000" spc="330" baseline="29166" dirty="0">
                <a:latin typeface="Cambria Math"/>
                <a:cs typeface="Cambria Math"/>
              </a:rPr>
              <a:t>𝑡</a:t>
            </a:r>
            <a:r>
              <a:rPr sz="3000" spc="300" baseline="29166" dirty="0">
                <a:latin typeface="Cambria Math"/>
                <a:cs typeface="Cambria Math"/>
              </a:rPr>
              <a:t> </a:t>
            </a:r>
            <a:r>
              <a:rPr sz="2800" spc="2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2800" spc="-10" dirty="0">
                <a:latin typeface="Cambria Math"/>
                <a:cs typeface="Cambria Math"/>
              </a:rPr>
              <a:t>,</a:t>
            </a:r>
            <a:endParaRPr sz="2800" dirty="0">
              <a:latin typeface="Cambria Math"/>
              <a:cs typeface="Cambria Math"/>
            </a:endParaRPr>
          </a:p>
        </p:txBody>
      </p:sp>
      <p:sp>
        <p:nvSpPr>
          <p:cNvPr id="13" name="object 13"/>
          <p:cNvSpPr/>
          <p:nvPr/>
        </p:nvSpPr>
        <p:spPr>
          <a:xfrm>
            <a:off x="5439795" y="4750820"/>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14" name="object 14"/>
          <p:cNvSpPr txBox="1"/>
          <p:nvPr/>
        </p:nvSpPr>
        <p:spPr>
          <a:xfrm>
            <a:off x="4044118" y="4521935"/>
            <a:ext cx="3040256" cy="430887"/>
          </a:xfrm>
          <a:prstGeom prst="rect">
            <a:avLst/>
          </a:prstGeom>
        </p:spPr>
        <p:txBody>
          <a:bodyPr vert="horz" wrap="square" lIns="0" tIns="0" rIns="0" bIns="0" rtlCol="0">
            <a:spAutoFit/>
          </a:bodyPr>
          <a:lstStyle/>
          <a:p>
            <a:pPr marL="12700">
              <a:lnSpc>
                <a:spcPct val="100000"/>
              </a:lnSpc>
              <a:tabLst>
                <a:tab pos="1760220" algn="l"/>
              </a:tabLst>
            </a:pPr>
            <a:r>
              <a:rPr sz="2800" spc="-290" dirty="0">
                <a:latin typeface="Cambria Math"/>
                <a:cs typeface="Cambria Math"/>
              </a:rPr>
              <a:t>𝑏</a:t>
            </a:r>
            <a:r>
              <a:rPr sz="4200" baseline="11904" dirty="0">
                <a:latin typeface="Cambria Math"/>
                <a:cs typeface="Cambria Math"/>
              </a:rPr>
              <a:t>̇</a:t>
            </a:r>
            <a:r>
              <a:rPr sz="4200" spc="-480" baseline="11904" dirty="0">
                <a:latin typeface="Cambria Math"/>
                <a:cs typeface="Cambria Math"/>
              </a:rPr>
              <a:t> </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r>
              <a:rPr sz="2800" spc="135" dirty="0">
                <a:latin typeface="Cambria Math"/>
                <a:cs typeface="Cambria Math"/>
              </a:rPr>
              <a:t> </a:t>
            </a:r>
            <a:r>
              <a:rPr sz="4200" spc="-44" baseline="42658" dirty="0">
                <a:latin typeface="Cambria Math"/>
                <a:cs typeface="Cambria Math"/>
              </a:rPr>
              <a:t>𝑖</a:t>
            </a:r>
            <a:r>
              <a:rPr sz="4200" baseline="42658" dirty="0">
                <a:latin typeface="Cambria Math"/>
                <a:cs typeface="Cambria Math"/>
              </a:rPr>
              <a:t>	</a:t>
            </a:r>
            <a:r>
              <a:rPr sz="2800" spc="-30" dirty="0">
                <a:latin typeface="Cambria Math"/>
                <a:cs typeface="Cambria Math"/>
              </a:rPr>
              <a:t>𝛺</a:t>
            </a:r>
            <a:endParaRPr sz="2800" dirty="0">
              <a:latin typeface="Cambria Math"/>
              <a:cs typeface="Cambria Math"/>
            </a:endParaRPr>
          </a:p>
        </p:txBody>
      </p:sp>
      <p:sp>
        <p:nvSpPr>
          <p:cNvPr id="15" name="object 15"/>
          <p:cNvSpPr txBox="1"/>
          <p:nvPr/>
        </p:nvSpPr>
        <p:spPr>
          <a:xfrm>
            <a:off x="901708" y="4802449"/>
            <a:ext cx="4747895" cy="986155"/>
          </a:xfrm>
          <a:prstGeom prst="rect">
            <a:avLst/>
          </a:prstGeom>
        </p:spPr>
        <p:txBody>
          <a:bodyPr vert="horz" wrap="square" lIns="0" tIns="0" rIns="0" bIns="0" rtlCol="0">
            <a:spAutoFit/>
          </a:bodyPr>
          <a:lstStyle/>
          <a:p>
            <a:pPr marR="5080" algn="r">
              <a:lnSpc>
                <a:spcPct val="100000"/>
              </a:lnSpc>
            </a:pPr>
            <a:r>
              <a:rPr sz="2800" spc="-20" dirty="0">
                <a:latin typeface="Cambria Math"/>
                <a:cs typeface="Cambria Math"/>
              </a:rPr>
              <a:t>2</a:t>
            </a:r>
            <a:endParaRPr sz="2800">
              <a:latin typeface="Cambria Math"/>
              <a:cs typeface="Cambria Math"/>
            </a:endParaRPr>
          </a:p>
          <a:p>
            <a:pPr marR="36830" algn="r">
              <a:lnSpc>
                <a:spcPct val="100000"/>
              </a:lnSpc>
              <a:spcBef>
                <a:spcPts val="1005"/>
              </a:spcBef>
            </a:pPr>
            <a:r>
              <a:rPr sz="2800" spc="-15" dirty="0">
                <a:latin typeface="Calibri"/>
                <a:cs typeface="Calibri"/>
              </a:rPr>
              <a:t>where</a:t>
            </a:r>
            <a:r>
              <a:rPr sz="2800" spc="-70" dirty="0">
                <a:latin typeface="Times New Roman"/>
                <a:cs typeface="Times New Roman"/>
              </a:rPr>
              <a:t> </a:t>
            </a:r>
            <a:r>
              <a:rPr sz="2800" spc="-20" dirty="0">
                <a:latin typeface="Calibri"/>
                <a:cs typeface="Calibri"/>
              </a:rPr>
              <a:t>de</a:t>
            </a:r>
            <a:r>
              <a:rPr sz="2800" spc="0" dirty="0">
                <a:latin typeface="Calibri"/>
                <a:cs typeface="Calibri"/>
              </a:rPr>
              <a:t>t</a:t>
            </a:r>
            <a:r>
              <a:rPr sz="2800" spc="-20" dirty="0">
                <a:latin typeface="Calibri"/>
                <a:cs typeface="Calibri"/>
              </a:rPr>
              <a:t>un</a:t>
            </a:r>
            <a:r>
              <a:rPr sz="2800" spc="-10" dirty="0">
                <a:latin typeface="Calibri"/>
                <a:cs typeface="Calibri"/>
              </a:rPr>
              <a:t>i</a:t>
            </a:r>
            <a:r>
              <a:rPr sz="2800" spc="-20" dirty="0">
                <a:latin typeface="Calibri"/>
                <a:cs typeface="Calibri"/>
              </a:rPr>
              <a:t>n</a:t>
            </a:r>
            <a:r>
              <a:rPr sz="2800" spc="-15" dirty="0">
                <a:latin typeface="Calibri"/>
                <a:cs typeface="Calibri"/>
              </a:rPr>
              <a:t>g</a:t>
            </a:r>
            <a:r>
              <a:rPr sz="2800" spc="-50" dirty="0">
                <a:latin typeface="Times New Roman"/>
                <a:cs typeface="Times New Roman"/>
              </a:rPr>
              <a:t> </a:t>
            </a:r>
            <a:r>
              <a:rPr sz="2800" spc="-30" dirty="0">
                <a:latin typeface="Cambria Math"/>
                <a:cs typeface="Cambria Math"/>
              </a:rPr>
              <a:t>𝛥𝜔</a:t>
            </a:r>
            <a:r>
              <a:rPr sz="2800" spc="23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5" dirty="0">
                <a:latin typeface="Cambria Math"/>
                <a:cs typeface="Cambria Math"/>
              </a:rPr>
              <a:t>𝜔</a:t>
            </a:r>
            <a:r>
              <a:rPr sz="3000" spc="322" baseline="-16666" dirty="0">
                <a:latin typeface="Cambria Math"/>
                <a:cs typeface="Cambria Math"/>
              </a:rPr>
              <a:t>𝑎</a:t>
            </a:r>
            <a:r>
              <a:rPr sz="3000" spc="569" baseline="-16666" dirty="0">
                <a:latin typeface="Cambria Math"/>
                <a:cs typeface="Cambria Math"/>
              </a:rPr>
              <a:t>𝑏</a:t>
            </a:r>
            <a:r>
              <a:rPr sz="2800" dirty="0">
                <a:latin typeface="Calibri"/>
                <a:cs typeface="Calibri"/>
              </a:rPr>
              <a:t>.</a:t>
            </a:r>
            <a:endParaRPr sz="2800">
              <a:latin typeface="Calibri"/>
              <a:cs typeface="Calibri"/>
            </a:endParaRPr>
          </a:p>
        </p:txBody>
      </p:sp>
      <p:sp>
        <p:nvSpPr>
          <p:cNvPr id="16" name="object 16"/>
          <p:cNvSpPr txBox="1"/>
          <p:nvPr/>
        </p:nvSpPr>
        <p:spPr>
          <a:xfrm>
            <a:off x="6075218" y="4662431"/>
            <a:ext cx="33591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𝑎𝑏</a:t>
            </a:r>
            <a:endParaRPr sz="2000" dirty="0">
              <a:latin typeface="Cambria Math"/>
              <a:cs typeface="Cambria Math"/>
            </a:endParaRPr>
          </a:p>
        </p:txBody>
      </p:sp>
      <p:sp>
        <p:nvSpPr>
          <p:cNvPr id="17" name="object 17"/>
          <p:cNvSpPr txBox="1"/>
          <p:nvPr/>
        </p:nvSpPr>
        <p:spPr>
          <a:xfrm>
            <a:off x="6288703" y="4343400"/>
            <a:ext cx="2468487" cy="430887"/>
          </a:xfrm>
          <a:prstGeom prst="rect">
            <a:avLst/>
          </a:prstGeom>
        </p:spPr>
        <p:txBody>
          <a:bodyPr vert="horz" wrap="square" lIns="0" tIns="0" rIns="0" bIns="0" rtlCol="0">
            <a:spAutoFit/>
          </a:bodyPr>
          <a:lstStyle/>
          <a:p>
            <a:pPr marL="12700">
              <a:lnSpc>
                <a:spcPct val="100000"/>
              </a:lnSpc>
            </a:pPr>
            <a:r>
              <a:rPr sz="4200" spc="165" baseline="-20833" dirty="0">
                <a:latin typeface="Cambria Math"/>
                <a:cs typeface="Cambria Math"/>
              </a:rPr>
              <a:t>𝑒</a:t>
            </a:r>
            <a:r>
              <a:rPr sz="2000" spc="-55" dirty="0">
                <a:latin typeface="Cambria Math"/>
                <a:cs typeface="Cambria Math"/>
              </a:rPr>
              <a:t>−</a:t>
            </a:r>
            <a:r>
              <a:rPr sz="2000" spc="160" dirty="0">
                <a:latin typeface="Cambria Math"/>
                <a:cs typeface="Cambria Math"/>
              </a:rPr>
              <a:t>𝑖𝛥𝜔</a:t>
            </a:r>
            <a:r>
              <a:rPr sz="2000" spc="-75" dirty="0">
                <a:latin typeface="Cambria Math"/>
                <a:cs typeface="Cambria Math"/>
              </a:rPr>
              <a:t> </a:t>
            </a:r>
            <a:r>
              <a:rPr sz="2000" spc="220" dirty="0">
                <a:latin typeface="Cambria Math"/>
                <a:cs typeface="Cambria Math"/>
              </a:rPr>
              <a:t>𝑡</a:t>
            </a:r>
            <a:r>
              <a:rPr sz="2000" spc="200" dirty="0">
                <a:latin typeface="Cambria Math"/>
                <a:cs typeface="Cambria Math"/>
              </a:rPr>
              <a:t> </a:t>
            </a:r>
            <a:r>
              <a:rPr sz="4200" spc="37" baseline="-20833" dirty="0">
                <a:latin typeface="Cambria Math"/>
                <a:cs typeface="Cambria Math"/>
              </a:rPr>
              <a:t>𝑎</a:t>
            </a:r>
            <a:r>
              <a:rPr sz="4200" spc="-22" baseline="-17857" dirty="0">
                <a:latin typeface="Cambria Math"/>
                <a:cs typeface="Cambria Math"/>
              </a:rPr>
              <a:t>(</a:t>
            </a:r>
            <a:r>
              <a:rPr sz="4200" spc="52" baseline="-20833" dirty="0">
                <a:latin typeface="Cambria Math"/>
                <a:cs typeface="Cambria Math"/>
              </a:rPr>
              <a:t>𝑡</a:t>
            </a:r>
            <a:r>
              <a:rPr sz="4200" spc="-22" baseline="-17857" dirty="0">
                <a:latin typeface="Cambria Math"/>
                <a:cs typeface="Cambria Math"/>
              </a:rPr>
              <a:t>)</a:t>
            </a:r>
            <a:r>
              <a:rPr sz="4200" spc="-15" baseline="-20833" dirty="0">
                <a:latin typeface="Cambria Math"/>
                <a:cs typeface="Cambria Math"/>
              </a:rPr>
              <a:t>,</a:t>
            </a:r>
            <a:endParaRPr sz="4200" baseline="-20833" dirty="0">
              <a:latin typeface="Cambria Math"/>
              <a:cs typeface="Cambria Math"/>
            </a:endParaRPr>
          </a:p>
        </p:txBody>
      </p:sp>
      <p:pic>
        <p:nvPicPr>
          <p:cNvPr id="20" name="Picture 19">
            <a:extLst>
              <a:ext uri="{FF2B5EF4-FFF2-40B4-BE49-F238E27FC236}">
                <a16:creationId xmlns:a16="http://schemas.microsoft.com/office/drawing/2014/main" id="{C1F17426-DB2E-972E-3AAC-3559CEB68573}"/>
              </a:ext>
            </a:extLst>
          </p:cNvPr>
          <p:cNvPicPr>
            <a:picLocks noChangeAspect="1"/>
          </p:cNvPicPr>
          <p:nvPr/>
        </p:nvPicPr>
        <p:blipFill>
          <a:blip r:embed="rId3"/>
          <a:stretch>
            <a:fillRect/>
          </a:stretch>
        </p:blipFill>
        <p:spPr>
          <a:xfrm>
            <a:off x="2667000" y="1493710"/>
            <a:ext cx="5420481" cy="752580"/>
          </a:xfrm>
          <a:prstGeom prst="rect">
            <a:avLst/>
          </a:prstGeom>
        </p:spPr>
      </p:pic>
      <p:sp>
        <p:nvSpPr>
          <p:cNvPr id="22" name="TextBox 21">
            <a:extLst>
              <a:ext uri="{FF2B5EF4-FFF2-40B4-BE49-F238E27FC236}">
                <a16:creationId xmlns:a16="http://schemas.microsoft.com/office/drawing/2014/main" id="{DB7CCD59-F00B-FF7A-D526-0FB268153D30}"/>
              </a:ext>
            </a:extLst>
          </p:cNvPr>
          <p:cNvSpPr txBox="1"/>
          <p:nvPr/>
        </p:nvSpPr>
        <p:spPr>
          <a:xfrm>
            <a:off x="1364205" y="2013872"/>
            <a:ext cx="10065795" cy="461665"/>
          </a:xfrm>
          <a:prstGeom prst="rect">
            <a:avLst/>
          </a:prstGeom>
          <a:noFill/>
        </p:spPr>
        <p:txBody>
          <a:bodyPr wrap="square">
            <a:spAutoFit/>
          </a:bodyPr>
          <a:lstStyle/>
          <a:p>
            <a:r>
              <a:rPr lang="en-US" sz="2400" b="0" i="0" u="none" strike="noStrike" baseline="0" dirty="0">
                <a:latin typeface="Times-Roman"/>
              </a:rPr>
              <a:t>Pls note that: Rabi frequency  depends on the applied field amplitude </a:t>
            </a:r>
            <a:r>
              <a:rPr lang="en-US" sz="2400" b="0" i="0" u="none" strike="noStrike" baseline="0" dirty="0">
                <a:latin typeface="MT2MIT"/>
              </a:rPr>
              <a:t>E</a:t>
            </a:r>
            <a:r>
              <a:rPr lang="en-US" sz="1400" b="0" i="0" u="none" strike="noStrike" baseline="0" dirty="0">
                <a:latin typeface="MT2MIT"/>
              </a:rPr>
              <a:t>0</a:t>
            </a:r>
            <a:endParaRPr lang="en-US" sz="2400" dirty="0"/>
          </a:p>
        </p:txBody>
      </p:sp>
      <p:pic>
        <p:nvPicPr>
          <p:cNvPr id="2050" name="Picture 2" descr="Rabi Oscillation - an overview ...">
            <a:extLst>
              <a:ext uri="{FF2B5EF4-FFF2-40B4-BE49-F238E27FC236}">
                <a16:creationId xmlns:a16="http://schemas.microsoft.com/office/drawing/2014/main" id="{AD74DEA9-7B27-04B8-905A-F7AF4A2C7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634" y="3933782"/>
            <a:ext cx="3424536" cy="21539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84E7A03-253E-0E5F-47AD-434A874A0DD0}"/>
              </a:ext>
            </a:extLst>
          </p:cNvPr>
          <p:cNvSpPr txBox="1"/>
          <p:nvPr/>
        </p:nvSpPr>
        <p:spPr>
          <a:xfrm>
            <a:off x="9296400" y="6477000"/>
            <a:ext cx="1545616" cy="369332"/>
          </a:xfrm>
          <a:prstGeom prst="rect">
            <a:avLst/>
          </a:prstGeom>
          <a:noFill/>
        </p:spPr>
        <p:txBody>
          <a:bodyPr wrap="none" rtlCol="0">
            <a:spAutoFit/>
          </a:bodyPr>
          <a:lstStyle/>
          <a:p>
            <a:r>
              <a:rPr lang="en-US" dirty="0"/>
              <a:t>Rabi </a:t>
            </a:r>
            <a:r>
              <a:rPr lang="en-US" dirty="0" err="1"/>
              <a:t>frequenc</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96901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RWA</a:t>
            </a:r>
            <a:endParaRPr sz="2800" dirty="0">
              <a:latin typeface="Calibri"/>
              <a:cs typeface="Calibri"/>
            </a:endParaRPr>
          </a:p>
        </p:txBody>
      </p:sp>
      <p:sp>
        <p:nvSpPr>
          <p:cNvPr id="3" name="object 3"/>
          <p:cNvSpPr txBox="1"/>
          <p:nvPr/>
        </p:nvSpPr>
        <p:spPr>
          <a:xfrm>
            <a:off x="2297662" y="993770"/>
            <a:ext cx="2385695" cy="381000"/>
          </a:xfrm>
          <a:prstGeom prst="rect">
            <a:avLst/>
          </a:prstGeom>
        </p:spPr>
        <p:txBody>
          <a:bodyPr vert="horz" wrap="square" lIns="0" tIns="0" rIns="0" bIns="0" rtlCol="0">
            <a:spAutoFit/>
          </a:bodyPr>
          <a:lstStyle/>
          <a:p>
            <a:pPr marL="12700">
              <a:lnSpc>
                <a:spcPct val="100000"/>
              </a:lnSpc>
              <a:tabLst>
                <a:tab pos="457200" algn="l"/>
              </a:tabLst>
            </a:pPr>
            <a:r>
              <a:rPr sz="2800" dirty="0">
                <a:latin typeface="Calibri"/>
                <a:cs typeface="Calibri"/>
              </a:rPr>
              <a:t>i</a:t>
            </a:r>
            <a:r>
              <a:rPr sz="2800" spc="-15" dirty="0">
                <a:latin typeface="Calibri"/>
                <a:cs typeface="Calibri"/>
              </a:rPr>
              <a:t>s</a:t>
            </a:r>
            <a:r>
              <a:rPr sz="2800" spc="-15" dirty="0">
                <a:latin typeface="Times New Roman"/>
                <a:cs typeface="Times New Roman"/>
              </a:rPr>
              <a:t>	</a:t>
            </a:r>
            <a:r>
              <a:rPr sz="2800" spc="-15" dirty="0">
                <a:latin typeface="Calibri"/>
                <a:cs typeface="Calibri"/>
              </a:rPr>
              <a:t>exceptio</a:t>
            </a:r>
            <a:r>
              <a:rPr sz="2800" spc="-20" dirty="0">
                <a:latin typeface="Calibri"/>
                <a:cs typeface="Calibri"/>
              </a:rPr>
              <a:t>n</a:t>
            </a:r>
            <a:r>
              <a:rPr sz="2800" spc="-5" dirty="0">
                <a:latin typeface="Calibri"/>
                <a:cs typeface="Calibri"/>
              </a:rPr>
              <a:t>a</a:t>
            </a:r>
            <a:r>
              <a:rPr sz="2800" dirty="0">
                <a:latin typeface="Calibri"/>
                <a:cs typeface="Calibri"/>
              </a:rPr>
              <a:t>l</a:t>
            </a:r>
            <a:r>
              <a:rPr sz="2800" spc="5" dirty="0">
                <a:latin typeface="Calibri"/>
                <a:cs typeface="Calibri"/>
              </a:rPr>
              <a:t>l</a:t>
            </a:r>
            <a:r>
              <a:rPr sz="2800" spc="-15" dirty="0">
                <a:latin typeface="Calibri"/>
                <a:cs typeface="Calibri"/>
              </a:rPr>
              <a:t>y</a:t>
            </a:r>
            <a:endParaRPr sz="2800">
              <a:latin typeface="Calibri"/>
              <a:cs typeface="Calibri"/>
            </a:endParaRPr>
          </a:p>
        </p:txBody>
      </p:sp>
      <p:sp>
        <p:nvSpPr>
          <p:cNvPr id="4" name="object 4"/>
          <p:cNvSpPr txBox="1"/>
          <p:nvPr/>
        </p:nvSpPr>
        <p:spPr>
          <a:xfrm>
            <a:off x="4880975" y="993770"/>
            <a:ext cx="127190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accurate</a:t>
            </a:r>
            <a:endParaRPr sz="2800">
              <a:latin typeface="Calibri"/>
              <a:cs typeface="Calibri"/>
            </a:endParaRPr>
          </a:p>
        </p:txBody>
      </p:sp>
      <p:sp>
        <p:nvSpPr>
          <p:cNvPr id="5" name="object 5"/>
          <p:cNvSpPr txBox="1"/>
          <p:nvPr/>
        </p:nvSpPr>
        <p:spPr>
          <a:xfrm>
            <a:off x="6351410" y="968570"/>
            <a:ext cx="3828163" cy="430887"/>
          </a:xfrm>
          <a:prstGeom prst="rect">
            <a:avLst/>
          </a:prstGeom>
        </p:spPr>
        <p:txBody>
          <a:bodyPr vert="horz" wrap="square" lIns="0" tIns="0" rIns="0" bIns="0" rtlCol="0">
            <a:spAutoFit/>
          </a:bodyPr>
          <a:lstStyle/>
          <a:p>
            <a:pPr marL="12700">
              <a:lnSpc>
                <a:spcPct val="100000"/>
              </a:lnSpc>
              <a:tabLst>
                <a:tab pos="1043305" algn="l"/>
              </a:tabLst>
            </a:pPr>
            <a:r>
              <a:rPr sz="2800" spc="-20" dirty="0">
                <a:latin typeface="Calibri"/>
                <a:cs typeface="Calibri"/>
              </a:rPr>
              <a:t>when</a:t>
            </a:r>
            <a:r>
              <a:rPr sz="2800" spc="-20" dirty="0">
                <a:latin typeface="Times New Roman"/>
                <a:cs typeface="Times New Roman"/>
              </a:rPr>
              <a:t>	</a:t>
            </a:r>
            <a:r>
              <a:rPr sz="4200" spc="-15" baseline="1984" dirty="0">
                <a:latin typeface="Cambria Math"/>
                <a:cs typeface="Cambria Math"/>
              </a:rPr>
              <a:t>|</a:t>
            </a:r>
            <a:r>
              <a:rPr sz="2800" spc="-30" dirty="0">
                <a:latin typeface="Cambria Math"/>
                <a:cs typeface="Cambria Math"/>
              </a:rPr>
              <a:t>𝛥</a:t>
            </a:r>
            <a:r>
              <a:rPr sz="2800" spc="25" dirty="0">
                <a:latin typeface="Cambria Math"/>
                <a:cs typeface="Cambria Math"/>
              </a:rPr>
              <a:t>𝜔</a:t>
            </a:r>
            <a:r>
              <a:rPr sz="4200" spc="-15" baseline="1984" dirty="0">
                <a:latin typeface="Cambria Math"/>
                <a:cs typeface="Cambria Math"/>
              </a:rPr>
              <a:t>|</a:t>
            </a:r>
            <a:r>
              <a:rPr sz="2800" spc="-10" dirty="0">
                <a:latin typeface="Cambria Math"/>
                <a:cs typeface="Cambria Math"/>
              </a:rPr>
              <a:t>,</a:t>
            </a:r>
            <a:r>
              <a:rPr sz="2800" dirty="0">
                <a:latin typeface="Cambria Math"/>
                <a:cs typeface="Cambria Math"/>
              </a:rPr>
              <a:t> </a:t>
            </a:r>
            <a:r>
              <a:rPr sz="2800" spc="-295" dirty="0">
                <a:latin typeface="Cambria Math"/>
                <a:cs typeface="Cambria Math"/>
              </a:rPr>
              <a:t> </a:t>
            </a:r>
            <a:r>
              <a:rPr sz="2800" spc="-85" dirty="0">
                <a:latin typeface="Cambria Math"/>
                <a:cs typeface="Cambria Math"/>
              </a:rPr>
              <a:t>𝛺</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120" baseline="-16666"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35" dirty="0">
                <a:latin typeface="Cambria Math"/>
                <a:cs typeface="Cambria Math"/>
              </a:rPr>
              <a:t>𝜔</a:t>
            </a:r>
            <a:r>
              <a:rPr sz="3000" spc="322" baseline="-16666" dirty="0">
                <a:latin typeface="Cambria Math"/>
                <a:cs typeface="Cambria Math"/>
              </a:rPr>
              <a:t>𝑎𝑏</a:t>
            </a:r>
            <a:endParaRPr sz="3000" baseline="-16666" dirty="0">
              <a:latin typeface="Cambria Math"/>
              <a:cs typeface="Cambria Math"/>
            </a:endParaRPr>
          </a:p>
        </p:txBody>
      </p:sp>
      <p:sp>
        <p:nvSpPr>
          <p:cNvPr id="6" name="object 6"/>
          <p:cNvSpPr txBox="1"/>
          <p:nvPr/>
        </p:nvSpPr>
        <p:spPr>
          <a:xfrm>
            <a:off x="10179574" y="993770"/>
            <a:ext cx="111061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(opt</a:t>
            </a:r>
            <a:r>
              <a:rPr sz="2800" spc="-10" dirty="0">
                <a:latin typeface="Calibri"/>
                <a:cs typeface="Calibri"/>
              </a:rPr>
              <a:t>i</a:t>
            </a:r>
            <a:r>
              <a:rPr sz="2800" spc="-5" dirty="0">
                <a:latin typeface="Calibri"/>
                <a:cs typeface="Calibri"/>
              </a:rPr>
              <a:t>c</a:t>
            </a:r>
            <a:r>
              <a:rPr sz="2800" spc="-10" dirty="0">
                <a:latin typeface="Calibri"/>
                <a:cs typeface="Calibri"/>
              </a:rPr>
              <a:t>al</a:t>
            </a:r>
            <a:endParaRPr sz="2800">
              <a:latin typeface="Calibri"/>
              <a:cs typeface="Calibri"/>
            </a:endParaRPr>
          </a:p>
        </p:txBody>
      </p:sp>
      <p:sp>
        <p:nvSpPr>
          <p:cNvPr id="7" name="object 7"/>
          <p:cNvSpPr txBox="1"/>
          <p:nvPr/>
        </p:nvSpPr>
        <p:spPr>
          <a:xfrm>
            <a:off x="1359151" y="1534790"/>
            <a:ext cx="1318260" cy="381000"/>
          </a:xfrm>
          <a:prstGeom prst="rect">
            <a:avLst/>
          </a:prstGeom>
        </p:spPr>
        <p:txBody>
          <a:bodyPr vert="horz" wrap="square" lIns="0" tIns="0" rIns="0" bIns="0" rtlCol="0">
            <a:spAutoFit/>
          </a:bodyPr>
          <a:lstStyle/>
          <a:p>
            <a:pPr marL="12700">
              <a:lnSpc>
                <a:spcPct val="100000"/>
              </a:lnSpc>
            </a:pPr>
            <a:r>
              <a:rPr sz="2800" spc="-25" dirty="0">
                <a:latin typeface="Calibri"/>
                <a:cs typeface="Calibri"/>
              </a:rPr>
              <a:t>doma</a:t>
            </a:r>
            <a:r>
              <a:rPr sz="2800" spc="-10" dirty="0">
                <a:latin typeface="Calibri"/>
                <a:cs typeface="Calibri"/>
              </a:rPr>
              <a:t>i</a:t>
            </a:r>
            <a:r>
              <a:rPr sz="2800" spc="-15" dirty="0">
                <a:latin typeface="Calibri"/>
                <a:cs typeface="Calibri"/>
              </a:rPr>
              <a:t>n).</a:t>
            </a:r>
            <a:endParaRPr sz="2800">
              <a:latin typeface="Calibri"/>
              <a:cs typeface="Calibri"/>
            </a:endParaRPr>
          </a:p>
        </p:txBody>
      </p:sp>
      <p:sp>
        <p:nvSpPr>
          <p:cNvPr id="8" name="Rectangle 1">
            <a:extLst>
              <a:ext uri="{FF2B5EF4-FFF2-40B4-BE49-F238E27FC236}">
                <a16:creationId xmlns:a16="http://schemas.microsoft.com/office/drawing/2014/main" id="{841E3D26-A8B7-1989-05D2-DB16448E44F5}"/>
              </a:ext>
            </a:extLst>
          </p:cNvPr>
          <p:cNvSpPr>
            <a:spLocks noChangeArrowheads="1"/>
          </p:cNvSpPr>
          <p:nvPr/>
        </p:nvSpPr>
        <p:spPr bwMode="auto">
          <a:xfrm>
            <a:off x="555308" y="2491308"/>
            <a:ext cx="10874692" cy="37740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Here's how RWA relates to Rabi frequency:</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0000"/>
                </a:solidFill>
                <a:effectLst/>
                <a:latin typeface="Google Sans"/>
              </a:rPr>
              <a:t>Rabi oscillations are the periodic oscillations </a:t>
            </a:r>
            <a:r>
              <a:rPr kumimoji="0" lang="en-US" altLang="en-US" b="1" i="0" u="none" strike="noStrike" cap="none" normalizeH="0" baseline="0" dirty="0">
                <a:ln>
                  <a:noFill/>
                </a:ln>
                <a:solidFill>
                  <a:srgbClr val="001D35"/>
                </a:solidFill>
                <a:effectLst/>
                <a:latin typeface="Google Sans"/>
              </a:rPr>
              <a:t>of the atomic population inversion in a two-level system driven by a classical field, especially when the field is resonant or near-resonant with the system's transition frequency.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0000"/>
                </a:solidFill>
                <a:effectLst/>
                <a:latin typeface="Google Sans"/>
              </a:rPr>
              <a:t>The Rabi frequency </a:t>
            </a:r>
            <a:r>
              <a:rPr kumimoji="0" lang="en-US" altLang="en-US" b="1" i="0" u="none" strike="noStrike" cap="none" normalizeH="0" baseline="0" dirty="0">
                <a:ln>
                  <a:noFill/>
                </a:ln>
                <a:solidFill>
                  <a:srgbClr val="001D35"/>
                </a:solidFill>
                <a:effectLst/>
                <a:latin typeface="Google Sans"/>
              </a:rPr>
              <a:t>represents the frequency of these oscillations. It signifies the rate at which population transfers between the two energy levels of the quantum system when subjected to an oscillating electromagnetic field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0000"/>
                </a:solidFill>
                <a:effectLst/>
                <a:latin typeface="Google Sans"/>
              </a:rPr>
              <a:t>The Rotating Wave Approximation (RWA) </a:t>
            </a:r>
            <a:r>
              <a:rPr kumimoji="0" lang="en-US" altLang="en-US" b="1" i="0" u="none" strike="noStrike" cap="none" normalizeH="0" baseline="0" dirty="0">
                <a:ln>
                  <a:noFill/>
                </a:ln>
                <a:solidFill>
                  <a:srgbClr val="001D35"/>
                </a:solidFill>
                <a:effectLst/>
                <a:latin typeface="Google Sans"/>
              </a:rPr>
              <a:t>is a common approximation used to simplify the description of the interaction between a quantum system and an oscillating field.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FF0000"/>
                </a:solidFill>
                <a:effectLst/>
                <a:latin typeface="Google Sans"/>
              </a:rPr>
              <a:t>In the RWA</a:t>
            </a:r>
            <a:r>
              <a:rPr kumimoji="0" lang="en-US" altLang="en-US" b="1" i="0" u="none" strike="noStrike" cap="none" normalizeH="0" baseline="0" dirty="0">
                <a:ln>
                  <a:noFill/>
                </a:ln>
                <a:solidFill>
                  <a:srgbClr val="001D35"/>
                </a:solidFill>
                <a:effectLst/>
                <a:latin typeface="Google Sans"/>
              </a:rPr>
              <a:t>, </a:t>
            </a:r>
            <a:r>
              <a:rPr kumimoji="0" lang="en-US" altLang="en-US" b="1" i="0" u="none" strike="noStrike" cap="none" normalizeH="0" baseline="0" dirty="0">
                <a:ln>
                  <a:noFill/>
                </a:ln>
                <a:solidFill>
                  <a:srgbClr val="1F1F1F"/>
                </a:solidFill>
                <a:effectLst/>
                <a:latin typeface="Google Sans"/>
              </a:rPr>
              <a:t>terms that oscillate rapidly are neglected</a:t>
            </a:r>
            <a:r>
              <a:rPr kumimoji="0" lang="en-US" altLang="en-US" b="1" i="0" u="none" strike="noStrike" cap="none" normalizeH="0" baseline="0" dirty="0">
                <a:ln>
                  <a:noFill/>
                </a:ln>
                <a:solidFill>
                  <a:srgbClr val="001D35"/>
                </a:solidFill>
                <a:effectLst/>
                <a:latin typeface="Google Sans"/>
              </a:rPr>
              <a:t> in the system's Hamiltonian. This simplification makes it easier to solve the equations describing the system's dynamics, and it provides a straightforward way to derive the </a:t>
            </a:r>
            <a:r>
              <a:rPr kumimoji="0" lang="en-US" altLang="en-US" b="1" i="0" u="none" strike="noStrike" cap="none" normalizeH="0" baseline="0" dirty="0">
                <a:ln>
                  <a:noFill/>
                </a:ln>
                <a:solidFill>
                  <a:srgbClr val="FF0000"/>
                </a:solidFill>
                <a:effectLst/>
                <a:latin typeface="Google Sans"/>
              </a:rPr>
              <a:t>Rabi frequency and analyze Rabi oscillations</a:t>
            </a:r>
            <a:r>
              <a:rPr kumimoji="0" lang="en-US" altLang="en-US" b="1" i="0" u="none" strike="noStrike" cap="none" normalizeH="0" baseline="0" dirty="0">
                <a:ln>
                  <a:noFill/>
                </a:ln>
                <a:solidFill>
                  <a:srgbClr val="001D35"/>
                </a:solidFill>
                <a:effectLst/>
                <a:latin typeface="Google Sans"/>
              </a:rPr>
              <a:t>, especially when the driving field is weak and near resonance.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0000"/>
                </a:solidFill>
                <a:effectLst/>
                <a:latin typeface="Google Sans"/>
              </a:rPr>
              <a:t>In summary: </a:t>
            </a:r>
            <a:r>
              <a:rPr kumimoji="0" lang="en-US" altLang="en-US" b="1" i="0" u="none" strike="noStrike" cap="none" normalizeH="0" baseline="0" dirty="0">
                <a:ln>
                  <a:noFill/>
                </a:ln>
                <a:solidFill>
                  <a:srgbClr val="001D35"/>
                </a:solidFill>
                <a:effectLst/>
                <a:latin typeface="Google Sans"/>
              </a:rPr>
              <a:t>The RWA is a crucial approximation in the study of light-matter interactions that helps to simplify the equations describing Rabi oscillations, allowing for the calculation and understanding of the Rabi frequency.</a:t>
            </a:r>
            <a:endParaRPr kumimoji="0" lang="en-US" altLang="en-US" b="1" i="0" u="none" strike="noStrike" cap="none" normalizeH="0" baseline="0" dirty="0">
              <a:ln>
                <a:noFill/>
              </a:ln>
              <a:solidFill>
                <a:schemeClr val="tx1"/>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1130">
              <a:lnSpc>
                <a:spcPct val="100000"/>
              </a:lnSpc>
            </a:pPr>
            <a:r>
              <a:rPr spc="-15" dirty="0"/>
              <a:t>Sl</a:t>
            </a:r>
            <a:r>
              <a:rPr spc="-5" dirty="0"/>
              <a:t>i</a:t>
            </a:r>
            <a:r>
              <a:rPr spc="-20" dirty="0"/>
              <a:t>de</a:t>
            </a:r>
            <a:r>
              <a:rPr spc="-5" dirty="0"/>
              <a:t> </a:t>
            </a:r>
            <a:r>
              <a:rPr spc="-20" dirty="0"/>
              <a:t>1</a:t>
            </a:r>
            <a:r>
              <a:rPr spc="-30" dirty="0"/>
              <a:t>1</a:t>
            </a:r>
            <a:r>
              <a:rPr spc="-15" dirty="0"/>
              <a:t>: Ro</a:t>
            </a:r>
            <a:r>
              <a:rPr spc="-25" dirty="0"/>
              <a:t>t</a:t>
            </a:r>
            <a:r>
              <a:rPr spc="-15" dirty="0"/>
              <a:t>ati</a:t>
            </a:r>
            <a:r>
              <a:rPr spc="-5" dirty="0"/>
              <a:t>n</a:t>
            </a:r>
            <a:r>
              <a:rPr spc="-15" dirty="0"/>
              <a:t>g-</a:t>
            </a:r>
            <a:r>
              <a:rPr spc="-30" dirty="0"/>
              <a:t>Wa</a:t>
            </a:r>
            <a:r>
              <a:rPr spc="-15" dirty="0"/>
              <a:t>v</a:t>
            </a:r>
            <a:r>
              <a:rPr spc="-20" dirty="0"/>
              <a:t>e</a:t>
            </a:r>
            <a:r>
              <a:rPr spc="-15" dirty="0"/>
              <a:t> A</a:t>
            </a:r>
            <a:r>
              <a:rPr spc="-20" dirty="0"/>
              <a:t>pproxim</a:t>
            </a:r>
            <a:r>
              <a:rPr spc="-25" dirty="0"/>
              <a:t>a</a:t>
            </a:r>
            <a:r>
              <a:rPr spc="-15" dirty="0"/>
              <a:t>tion </a:t>
            </a:r>
            <a:r>
              <a:rPr spc="-20" dirty="0"/>
              <a:t>(RWA) and</a:t>
            </a:r>
            <a:r>
              <a:rPr spc="-15" dirty="0"/>
              <a:t> </a:t>
            </a:r>
            <a:r>
              <a:rPr spc="-20" dirty="0"/>
              <a:t>Rabi</a:t>
            </a:r>
          </a:p>
        </p:txBody>
      </p:sp>
      <p:sp>
        <p:nvSpPr>
          <p:cNvPr id="3" name="object 3"/>
          <p:cNvSpPr txBox="1"/>
          <p:nvPr/>
        </p:nvSpPr>
        <p:spPr>
          <a:xfrm>
            <a:off x="901700" y="1661409"/>
            <a:ext cx="10383520" cy="4350743"/>
          </a:xfrm>
          <a:prstGeom prst="rect">
            <a:avLst/>
          </a:prstGeom>
        </p:spPr>
        <p:txBody>
          <a:bodyPr vert="horz" wrap="square" lIns="0" tIns="0" rIns="0" bIns="0" rtlCol="0">
            <a:spAutoFit/>
          </a:bodyPr>
          <a:lstStyle/>
          <a:p>
            <a:pPr marL="1905" algn="ctr">
              <a:lnSpc>
                <a:spcPct val="100000"/>
              </a:lnSpc>
            </a:pPr>
            <a:r>
              <a:rPr sz="3400" b="1" u="heavy" spc="-15" dirty="0">
                <a:solidFill>
                  <a:srgbClr val="0000FF"/>
                </a:solidFill>
                <a:latin typeface="Calibri"/>
                <a:cs typeface="Calibri"/>
              </a:rPr>
              <a:t>Fr</a:t>
            </a:r>
            <a:r>
              <a:rPr sz="3400" b="1" u="heavy" spc="-10" dirty="0">
                <a:solidFill>
                  <a:srgbClr val="0000FF"/>
                </a:solidFill>
                <a:latin typeface="Calibri"/>
                <a:cs typeface="Calibri"/>
              </a:rPr>
              <a:t>e</a:t>
            </a:r>
            <a:r>
              <a:rPr sz="3400" b="1" u="heavy" spc="-20" dirty="0">
                <a:solidFill>
                  <a:srgbClr val="0000FF"/>
                </a:solidFill>
                <a:latin typeface="Calibri"/>
                <a:cs typeface="Calibri"/>
              </a:rPr>
              <a:t>quency</a:t>
            </a:r>
            <a:endParaRPr sz="3400" dirty="0">
              <a:latin typeface="Calibri"/>
              <a:cs typeface="Calibri"/>
            </a:endParaRPr>
          </a:p>
          <a:p>
            <a:pPr marL="12700">
              <a:lnSpc>
                <a:spcPct val="100000"/>
              </a:lnSpc>
              <a:spcBef>
                <a:spcPts val="2039"/>
              </a:spcBef>
            </a:pPr>
            <a:r>
              <a:rPr sz="2800" i="1" spc="-25" dirty="0">
                <a:latin typeface="Calibri"/>
                <a:cs typeface="Calibri"/>
              </a:rPr>
              <a:t>Wr</a:t>
            </a:r>
            <a:r>
              <a:rPr sz="2800" i="1" spc="-10" dirty="0">
                <a:latin typeface="Calibri"/>
                <a:cs typeface="Calibri"/>
              </a:rPr>
              <a:t>ite</a:t>
            </a:r>
            <a:r>
              <a:rPr sz="2800" i="1" spc="-70" dirty="0">
                <a:latin typeface="Times New Roman"/>
                <a:cs typeface="Times New Roman"/>
              </a:rPr>
              <a:t> </a:t>
            </a:r>
            <a:r>
              <a:rPr sz="2800" i="1" spc="-15" dirty="0">
                <a:latin typeface="Calibri"/>
                <a:cs typeface="Calibri"/>
              </a:rPr>
              <a:t>co</a:t>
            </a:r>
            <a:r>
              <a:rPr sz="2800" i="1" spc="-10" dirty="0">
                <a:latin typeface="Calibri"/>
                <a:cs typeface="Calibri"/>
              </a:rPr>
              <a:t>s</a:t>
            </a:r>
            <a:r>
              <a:rPr sz="2800" i="1" dirty="0">
                <a:latin typeface="Calibri"/>
                <a:cs typeface="Calibri"/>
              </a:rPr>
              <a:t>i</a:t>
            </a:r>
            <a:r>
              <a:rPr sz="2800" i="1" spc="-20" dirty="0">
                <a:latin typeface="Calibri"/>
                <a:cs typeface="Calibri"/>
              </a:rPr>
              <a:t>n</a:t>
            </a:r>
            <a:r>
              <a:rPr sz="2800" i="1" spc="-15" dirty="0">
                <a:latin typeface="Calibri"/>
                <a:cs typeface="Calibri"/>
              </a:rPr>
              <a:t>e</a:t>
            </a:r>
            <a:r>
              <a:rPr sz="2800" i="1" spc="-70" dirty="0">
                <a:latin typeface="Times New Roman"/>
                <a:cs typeface="Times New Roman"/>
              </a:rPr>
              <a:t> </a:t>
            </a:r>
            <a:r>
              <a:rPr sz="2800" i="1" spc="-10" dirty="0">
                <a:latin typeface="Calibri"/>
                <a:cs typeface="Calibri"/>
              </a:rPr>
              <a:t>a</a:t>
            </a:r>
            <a:r>
              <a:rPr sz="2800" i="1" spc="-15" dirty="0">
                <a:latin typeface="Calibri"/>
                <a:cs typeface="Calibri"/>
              </a:rPr>
              <a:t>s</a:t>
            </a:r>
            <a:r>
              <a:rPr sz="2800" i="1" spc="-65" dirty="0">
                <a:latin typeface="Times New Roman"/>
                <a:cs typeface="Times New Roman"/>
              </a:rPr>
              <a:t> </a:t>
            </a:r>
            <a:r>
              <a:rPr sz="2800" i="1" spc="-20" dirty="0">
                <a:latin typeface="Calibri"/>
                <a:cs typeface="Calibri"/>
              </a:rPr>
              <a:t>su</a:t>
            </a:r>
            <a:r>
              <a:rPr sz="2800" i="1" spc="-25" dirty="0">
                <a:latin typeface="Calibri"/>
                <a:cs typeface="Calibri"/>
              </a:rPr>
              <a:t>m</a:t>
            </a:r>
            <a:r>
              <a:rPr sz="2800" i="1" spc="-70" dirty="0">
                <a:latin typeface="Times New Roman"/>
                <a:cs typeface="Times New Roman"/>
              </a:rPr>
              <a:t> </a:t>
            </a:r>
            <a:r>
              <a:rPr sz="2800" i="1" spc="-5" dirty="0">
                <a:latin typeface="Calibri"/>
                <a:cs typeface="Calibri"/>
              </a:rPr>
              <a:t>o</a:t>
            </a:r>
            <a:r>
              <a:rPr sz="2800" i="1" spc="-10" dirty="0">
                <a:latin typeface="Calibri"/>
                <a:cs typeface="Calibri"/>
              </a:rPr>
              <a:t>f</a:t>
            </a:r>
            <a:r>
              <a:rPr sz="2800" i="1" spc="-55" dirty="0">
                <a:latin typeface="Times New Roman"/>
                <a:cs typeface="Times New Roman"/>
              </a:rPr>
              <a:t> </a:t>
            </a:r>
            <a:r>
              <a:rPr sz="2800" spc="-10" dirty="0">
                <a:latin typeface="Calibri"/>
                <a:cs typeface="Calibri"/>
              </a:rPr>
              <a:t>c</a:t>
            </a:r>
            <a:r>
              <a:rPr sz="2800" spc="-15" dirty="0">
                <a:latin typeface="Calibri"/>
                <a:cs typeface="Calibri"/>
              </a:rPr>
              <a:t>o-rotat</a:t>
            </a:r>
            <a:r>
              <a:rPr sz="2800" spc="-20" dirty="0">
                <a:latin typeface="Calibri"/>
                <a:cs typeface="Calibri"/>
              </a:rPr>
              <a:t>in</a:t>
            </a:r>
            <a:r>
              <a:rPr sz="2800" spc="-15" dirty="0">
                <a:latin typeface="Calibri"/>
                <a:cs typeface="Calibri"/>
              </a:rPr>
              <a:t>g</a:t>
            </a:r>
            <a:r>
              <a:rPr sz="2800" spc="-60" dirty="0">
                <a:latin typeface="Times New Roman"/>
                <a:cs typeface="Times New Roman"/>
              </a:rPr>
              <a:t> </a:t>
            </a:r>
            <a:r>
              <a:rPr sz="2800" i="1" spc="-15" dirty="0">
                <a:latin typeface="Calibri"/>
                <a:cs typeface="Calibri"/>
              </a:rPr>
              <a:t>and</a:t>
            </a:r>
            <a:r>
              <a:rPr sz="2800" i="1" spc="-60" dirty="0">
                <a:latin typeface="Times New Roman"/>
                <a:cs typeface="Times New Roman"/>
              </a:rPr>
              <a:t> </a:t>
            </a:r>
            <a:r>
              <a:rPr sz="2800" spc="-15" dirty="0">
                <a:latin typeface="Calibri"/>
                <a:cs typeface="Calibri"/>
              </a:rPr>
              <a:t>cou</a:t>
            </a:r>
            <a:r>
              <a:rPr sz="2800" spc="-35" dirty="0">
                <a:latin typeface="Calibri"/>
                <a:cs typeface="Calibri"/>
              </a:rPr>
              <a:t>n</a:t>
            </a:r>
            <a:r>
              <a:rPr sz="2800" spc="-10" dirty="0">
                <a:latin typeface="Calibri"/>
                <a:cs typeface="Calibri"/>
              </a:rPr>
              <a:t>te</a:t>
            </a:r>
            <a:r>
              <a:rPr sz="2800" spc="-15" dirty="0">
                <a:latin typeface="Calibri"/>
                <a:cs typeface="Calibri"/>
              </a:rPr>
              <a:t>r</a:t>
            </a:r>
            <a:r>
              <a:rPr sz="2800" spc="-5" dirty="0">
                <a:latin typeface="Calibri"/>
                <a:cs typeface="Calibri"/>
              </a:rPr>
              <a:t>-</a:t>
            </a:r>
            <a:r>
              <a:rPr sz="2800" spc="-15" dirty="0">
                <a:latin typeface="Calibri"/>
                <a:cs typeface="Calibri"/>
              </a:rPr>
              <a:t>rot</a:t>
            </a:r>
            <a:r>
              <a:rPr sz="2800" spc="-10" dirty="0">
                <a:latin typeface="Calibri"/>
                <a:cs typeface="Calibri"/>
              </a:rPr>
              <a:t>ati</a:t>
            </a:r>
            <a:r>
              <a:rPr sz="2800" spc="-20" dirty="0">
                <a:latin typeface="Calibri"/>
                <a:cs typeface="Calibri"/>
              </a:rPr>
              <a:t>ng</a:t>
            </a:r>
            <a:r>
              <a:rPr sz="2800" spc="-15" dirty="0">
                <a:latin typeface="Calibri"/>
                <a:cs typeface="Calibri"/>
              </a:rPr>
              <a:t>*</a:t>
            </a:r>
            <a:r>
              <a:rPr sz="2800" spc="-65" dirty="0">
                <a:latin typeface="Times New Roman"/>
                <a:cs typeface="Times New Roman"/>
              </a:rPr>
              <a:t> </a:t>
            </a:r>
            <a:r>
              <a:rPr sz="2800" spc="-15" dirty="0">
                <a:latin typeface="Calibri"/>
                <a:cs typeface="Calibri"/>
              </a:rPr>
              <a:t>exp</a:t>
            </a:r>
            <a:r>
              <a:rPr sz="2800" spc="-5" dirty="0">
                <a:latin typeface="Calibri"/>
                <a:cs typeface="Calibri"/>
              </a:rPr>
              <a:t>o</a:t>
            </a:r>
            <a:r>
              <a:rPr sz="2800" spc="-20" dirty="0">
                <a:latin typeface="Calibri"/>
                <a:cs typeface="Calibri"/>
              </a:rPr>
              <a:t>nent</a:t>
            </a:r>
            <a:r>
              <a:rPr sz="2800" dirty="0">
                <a:latin typeface="Calibri"/>
                <a:cs typeface="Calibri"/>
              </a:rPr>
              <a:t>i</a:t>
            </a:r>
            <a:r>
              <a:rPr sz="2800" spc="-10" dirty="0">
                <a:latin typeface="Calibri"/>
                <a:cs typeface="Calibri"/>
              </a:rPr>
              <a:t>a</a:t>
            </a:r>
            <a:r>
              <a:rPr sz="2800" dirty="0">
                <a:latin typeface="Calibri"/>
                <a:cs typeface="Calibri"/>
              </a:rPr>
              <a:t>l</a:t>
            </a:r>
            <a:r>
              <a:rPr sz="2800" spc="-15" dirty="0">
                <a:latin typeface="Calibri"/>
                <a:cs typeface="Calibri"/>
              </a:rPr>
              <a:t>s.</a:t>
            </a:r>
            <a:endParaRPr sz="2800" dirty="0">
              <a:latin typeface="Calibri"/>
              <a:cs typeface="Calibri"/>
            </a:endParaRPr>
          </a:p>
          <a:p>
            <a:pPr marL="12700">
              <a:lnSpc>
                <a:spcPct val="100000"/>
              </a:lnSpc>
              <a:spcBef>
                <a:spcPts val="2075"/>
              </a:spcBef>
            </a:pPr>
            <a:r>
              <a:rPr sz="2800" i="1" spc="-20" dirty="0">
                <a:latin typeface="Calibri"/>
                <a:cs typeface="Calibri"/>
              </a:rPr>
              <a:t>Term</a:t>
            </a:r>
            <a:r>
              <a:rPr sz="2800" i="1" spc="-15" dirty="0">
                <a:latin typeface="Calibri"/>
                <a:cs typeface="Calibri"/>
              </a:rPr>
              <a:t>s</a:t>
            </a:r>
            <a:r>
              <a:rPr sz="2800" i="1" spc="-55" dirty="0">
                <a:latin typeface="Times New Roman"/>
                <a:cs typeface="Times New Roman"/>
              </a:rPr>
              <a:t> </a:t>
            </a:r>
            <a:r>
              <a:rPr sz="2800" spc="110" dirty="0">
                <a:latin typeface="Cambria Math"/>
                <a:cs typeface="Cambria Math"/>
              </a:rPr>
              <a:t>𝑒</a:t>
            </a:r>
            <a:r>
              <a:rPr sz="3000" spc="412" baseline="29166" dirty="0">
                <a:latin typeface="Cambria Math"/>
                <a:cs typeface="Cambria Math"/>
              </a:rPr>
              <a:t>𝑖</a:t>
            </a:r>
            <a:r>
              <a:rPr sz="3000" spc="-7" baseline="30555" dirty="0">
                <a:latin typeface="Cambria Math"/>
                <a:cs typeface="Cambria Math"/>
              </a:rPr>
              <a:t>(</a:t>
            </a:r>
            <a:r>
              <a:rPr sz="3000" spc="382" baseline="29166" dirty="0">
                <a:latin typeface="Cambria Math"/>
                <a:cs typeface="Cambria Math"/>
              </a:rPr>
              <a:t>𝜔</a:t>
            </a:r>
            <a:r>
              <a:rPr sz="3000" spc="-82" baseline="29166" dirty="0">
                <a:latin typeface="Cambria Math"/>
                <a:cs typeface="Cambria Math"/>
              </a:rPr>
              <a:t>−</a:t>
            </a:r>
            <a:r>
              <a:rPr sz="3000" spc="315" baseline="29166" dirty="0">
                <a:latin typeface="Cambria Math"/>
                <a:cs typeface="Cambria Math"/>
              </a:rPr>
              <a:t>𝜔</a:t>
            </a:r>
            <a:r>
              <a:rPr sz="2475" spc="487" baseline="20202" dirty="0">
                <a:latin typeface="Cambria Math"/>
                <a:cs typeface="Cambria Math"/>
              </a:rPr>
              <a:t>𝑎</a:t>
            </a:r>
            <a:r>
              <a:rPr sz="2475" spc="622" baseline="20202" dirty="0">
                <a:latin typeface="Cambria Math"/>
                <a:cs typeface="Cambria Math"/>
              </a:rPr>
              <a:t>𝑏</a:t>
            </a:r>
            <a:r>
              <a:rPr sz="3000" spc="-7" baseline="30555" dirty="0">
                <a:latin typeface="Cambria Math"/>
                <a:cs typeface="Cambria Math"/>
              </a:rPr>
              <a:t>)</a:t>
            </a:r>
            <a:r>
              <a:rPr sz="3000" spc="330" baseline="29166" dirty="0">
                <a:latin typeface="Cambria Math"/>
                <a:cs typeface="Cambria Math"/>
              </a:rPr>
              <a:t>𝑡</a:t>
            </a:r>
            <a:r>
              <a:rPr sz="3000" baseline="29166" dirty="0">
                <a:latin typeface="Cambria Math"/>
                <a:cs typeface="Cambria Math"/>
              </a:rPr>
              <a:t> </a:t>
            </a:r>
            <a:r>
              <a:rPr sz="3000" spc="-127" baseline="29166" dirty="0">
                <a:latin typeface="Cambria Math"/>
                <a:cs typeface="Cambria Math"/>
              </a:rPr>
              <a:t> </a:t>
            </a:r>
            <a:r>
              <a:rPr sz="2800" spc="-15" dirty="0">
                <a:latin typeface="Calibri"/>
                <a:cs typeface="Calibri"/>
              </a:rPr>
              <a:t>va</a:t>
            </a:r>
            <a:r>
              <a:rPr sz="2800" spc="-5" dirty="0">
                <a:latin typeface="Calibri"/>
                <a:cs typeface="Calibri"/>
              </a:rPr>
              <a:t>r</a:t>
            </a:r>
            <a:r>
              <a:rPr sz="2800" spc="-15" dirty="0">
                <a:latin typeface="Calibri"/>
                <a:cs typeface="Calibri"/>
              </a:rPr>
              <a:t>y</a:t>
            </a:r>
            <a:r>
              <a:rPr sz="2800" spc="-65" dirty="0">
                <a:latin typeface="Times New Roman"/>
                <a:cs typeface="Times New Roman"/>
              </a:rPr>
              <a:t> </a:t>
            </a:r>
            <a:r>
              <a:rPr sz="2800" spc="-20" dirty="0">
                <a:latin typeface="Calibri"/>
                <a:cs typeface="Calibri"/>
              </a:rPr>
              <a:t>s</a:t>
            </a:r>
            <a:r>
              <a:rPr sz="2800" spc="-10" dirty="0">
                <a:latin typeface="Calibri"/>
                <a:cs typeface="Calibri"/>
              </a:rPr>
              <a:t>l</a:t>
            </a:r>
            <a:r>
              <a:rPr sz="2800" spc="-20" dirty="0">
                <a:latin typeface="Calibri"/>
                <a:cs typeface="Calibri"/>
              </a:rPr>
              <a:t>o</a:t>
            </a:r>
            <a:r>
              <a:rPr sz="2800" spc="-15" dirty="0">
                <a:latin typeface="Calibri"/>
                <a:cs typeface="Calibri"/>
              </a:rPr>
              <a:t>w</a:t>
            </a:r>
            <a:r>
              <a:rPr sz="2800" dirty="0">
                <a:latin typeface="Calibri"/>
                <a:cs typeface="Calibri"/>
              </a:rPr>
              <a:t>l</a:t>
            </a:r>
            <a:r>
              <a:rPr sz="2800" spc="-15" dirty="0">
                <a:latin typeface="Calibri"/>
                <a:cs typeface="Calibri"/>
              </a:rPr>
              <a:t>y*</a:t>
            </a:r>
            <a:r>
              <a:rPr sz="2800" spc="-85" dirty="0">
                <a:latin typeface="Times New Roman"/>
                <a:cs typeface="Times New Roman"/>
              </a:rPr>
              <a:t> </a:t>
            </a:r>
            <a:r>
              <a:rPr sz="2800" spc="-20" dirty="0">
                <a:latin typeface="Calibri"/>
                <a:cs typeface="Calibri"/>
              </a:rPr>
              <a:t>nea</a:t>
            </a:r>
            <a:r>
              <a:rPr sz="2800" spc="-10" dirty="0">
                <a:latin typeface="Calibri"/>
                <a:cs typeface="Calibri"/>
              </a:rPr>
              <a:t>r</a:t>
            </a:r>
            <a:r>
              <a:rPr sz="2800" spc="-65" dirty="0">
                <a:latin typeface="Times New Roman"/>
                <a:cs typeface="Times New Roman"/>
              </a:rPr>
              <a:t> </a:t>
            </a:r>
            <a:r>
              <a:rPr sz="2800" spc="-15" dirty="0">
                <a:latin typeface="Calibri"/>
                <a:cs typeface="Calibri"/>
              </a:rPr>
              <a:t>reso</a:t>
            </a:r>
            <a:r>
              <a:rPr sz="2800" spc="-20" dirty="0">
                <a:latin typeface="Calibri"/>
                <a:cs typeface="Calibri"/>
              </a:rPr>
              <a:t>n</a:t>
            </a:r>
            <a:r>
              <a:rPr sz="2800" spc="-5" dirty="0">
                <a:latin typeface="Calibri"/>
                <a:cs typeface="Calibri"/>
              </a:rPr>
              <a:t>a</a:t>
            </a:r>
            <a:r>
              <a:rPr sz="2800" spc="-20" dirty="0">
                <a:latin typeface="Calibri"/>
                <a:cs typeface="Calibri"/>
              </a:rPr>
              <a:t>nce.</a:t>
            </a:r>
            <a:endParaRPr sz="2800" dirty="0">
              <a:latin typeface="Calibri"/>
              <a:cs typeface="Calibri"/>
            </a:endParaRPr>
          </a:p>
          <a:p>
            <a:pPr marL="12700">
              <a:lnSpc>
                <a:spcPct val="100000"/>
              </a:lnSpc>
              <a:spcBef>
                <a:spcPts val="2075"/>
              </a:spcBef>
              <a:tabLst>
                <a:tab pos="2660015" algn="l"/>
              </a:tabLst>
            </a:pPr>
            <a:r>
              <a:rPr sz="2800" i="1" spc="-20" dirty="0">
                <a:latin typeface="Calibri"/>
                <a:cs typeface="Calibri"/>
              </a:rPr>
              <a:t>Term</a:t>
            </a:r>
            <a:r>
              <a:rPr sz="2800" i="1" spc="-15" dirty="0">
                <a:latin typeface="Calibri"/>
                <a:cs typeface="Calibri"/>
              </a:rPr>
              <a:t>s</a:t>
            </a:r>
            <a:r>
              <a:rPr sz="2800" i="1" spc="245" dirty="0">
                <a:latin typeface="Times New Roman"/>
                <a:cs typeface="Times New Roman"/>
              </a:rPr>
              <a:t> </a:t>
            </a:r>
            <a:r>
              <a:rPr sz="2800" spc="110" dirty="0">
                <a:solidFill>
                  <a:srgbClr val="FF0000"/>
                </a:solidFill>
                <a:latin typeface="Cambria Math"/>
                <a:cs typeface="Cambria Math"/>
              </a:rPr>
              <a:t>𝑒</a:t>
            </a:r>
            <a:r>
              <a:rPr sz="3000" spc="412" baseline="29166" dirty="0">
                <a:solidFill>
                  <a:srgbClr val="FF0000"/>
                </a:solidFill>
                <a:latin typeface="Cambria Math"/>
                <a:cs typeface="Cambria Math"/>
              </a:rPr>
              <a:t>𝑖</a:t>
            </a:r>
            <a:r>
              <a:rPr sz="3000" spc="-7" baseline="30555" dirty="0">
                <a:solidFill>
                  <a:srgbClr val="FF0000"/>
                </a:solidFill>
                <a:latin typeface="Cambria Math"/>
                <a:cs typeface="Cambria Math"/>
              </a:rPr>
              <a:t>(</a:t>
            </a:r>
            <a:r>
              <a:rPr sz="3000" spc="382" baseline="29166" dirty="0">
                <a:solidFill>
                  <a:srgbClr val="FF0000"/>
                </a:solidFill>
                <a:latin typeface="Cambria Math"/>
                <a:cs typeface="Cambria Math"/>
              </a:rPr>
              <a:t>𝜔</a:t>
            </a:r>
            <a:r>
              <a:rPr sz="3000" spc="-82" baseline="29166" dirty="0">
                <a:solidFill>
                  <a:srgbClr val="FF0000"/>
                </a:solidFill>
                <a:latin typeface="Cambria Math"/>
                <a:cs typeface="Cambria Math"/>
              </a:rPr>
              <a:t>+</a:t>
            </a:r>
            <a:r>
              <a:rPr sz="3000" spc="315" baseline="29166" dirty="0">
                <a:solidFill>
                  <a:srgbClr val="FF0000"/>
                </a:solidFill>
                <a:latin typeface="Cambria Math"/>
                <a:cs typeface="Cambria Math"/>
              </a:rPr>
              <a:t>𝜔</a:t>
            </a:r>
            <a:r>
              <a:rPr sz="2475" spc="487" baseline="20202" dirty="0">
                <a:solidFill>
                  <a:srgbClr val="FF0000"/>
                </a:solidFill>
                <a:latin typeface="Cambria Math"/>
                <a:cs typeface="Cambria Math"/>
              </a:rPr>
              <a:t>𝑎</a:t>
            </a:r>
            <a:r>
              <a:rPr sz="2475" spc="622" baseline="20202" dirty="0">
                <a:solidFill>
                  <a:srgbClr val="FF0000"/>
                </a:solidFill>
                <a:latin typeface="Cambria Math"/>
                <a:cs typeface="Cambria Math"/>
              </a:rPr>
              <a:t>𝑏</a:t>
            </a:r>
            <a:r>
              <a:rPr sz="3000" spc="-7" baseline="30555" dirty="0">
                <a:solidFill>
                  <a:srgbClr val="FF0000"/>
                </a:solidFill>
                <a:latin typeface="Cambria Math"/>
                <a:cs typeface="Cambria Math"/>
              </a:rPr>
              <a:t>)</a:t>
            </a:r>
            <a:r>
              <a:rPr sz="3000" spc="330" baseline="29166" dirty="0">
                <a:solidFill>
                  <a:srgbClr val="FF0000"/>
                </a:solidFill>
                <a:latin typeface="Cambria Math"/>
                <a:cs typeface="Cambria Math"/>
              </a:rPr>
              <a:t>𝑡</a:t>
            </a:r>
            <a:r>
              <a:rPr sz="3000" baseline="29166" dirty="0">
                <a:solidFill>
                  <a:srgbClr val="FF0000"/>
                </a:solidFill>
                <a:latin typeface="Cambria Math"/>
                <a:cs typeface="Cambria Math"/>
              </a:rPr>
              <a:t>	</a:t>
            </a:r>
            <a:r>
              <a:rPr sz="2800" spc="-15" dirty="0">
                <a:solidFill>
                  <a:srgbClr val="FF0000"/>
                </a:solidFill>
                <a:latin typeface="Calibri"/>
                <a:cs typeface="Calibri"/>
              </a:rPr>
              <a:t>osc</a:t>
            </a:r>
            <a:r>
              <a:rPr sz="2800" dirty="0">
                <a:solidFill>
                  <a:srgbClr val="FF0000"/>
                </a:solidFill>
                <a:latin typeface="Calibri"/>
                <a:cs typeface="Calibri"/>
              </a:rPr>
              <a:t>i</a:t>
            </a:r>
            <a:r>
              <a:rPr sz="2800" spc="-10" dirty="0">
                <a:solidFill>
                  <a:srgbClr val="FF0000"/>
                </a:solidFill>
                <a:latin typeface="Calibri"/>
                <a:cs typeface="Calibri"/>
              </a:rPr>
              <a:t>llate</a:t>
            </a:r>
            <a:r>
              <a:rPr sz="2800" spc="285" dirty="0">
                <a:solidFill>
                  <a:srgbClr val="FF0000"/>
                </a:solidFill>
                <a:latin typeface="Calibri"/>
                <a:cs typeface="Calibri"/>
              </a:rPr>
              <a:t> </a:t>
            </a:r>
            <a:r>
              <a:rPr sz="2800" spc="-15" dirty="0">
                <a:solidFill>
                  <a:srgbClr val="FF0000"/>
                </a:solidFill>
                <a:latin typeface="Calibri"/>
                <a:cs typeface="Calibri"/>
              </a:rPr>
              <a:t>very*</a:t>
            </a:r>
            <a:r>
              <a:rPr sz="2800" spc="280" dirty="0">
                <a:solidFill>
                  <a:srgbClr val="FF0000"/>
                </a:solidFill>
                <a:latin typeface="Calibri"/>
                <a:cs typeface="Calibri"/>
              </a:rPr>
              <a:t> </a:t>
            </a:r>
            <a:r>
              <a:rPr sz="2800" spc="-15" dirty="0">
                <a:solidFill>
                  <a:srgbClr val="FF0000"/>
                </a:solidFill>
                <a:latin typeface="Calibri"/>
                <a:cs typeface="Calibri"/>
              </a:rPr>
              <a:t>fast</a:t>
            </a:r>
            <a:r>
              <a:rPr sz="2800" spc="285" dirty="0">
                <a:solidFill>
                  <a:srgbClr val="FF0000"/>
                </a:solidFill>
                <a:latin typeface="Calibri"/>
                <a:cs typeface="Calibri"/>
              </a:rPr>
              <a:t> </a:t>
            </a:r>
            <a:r>
              <a:rPr sz="2800" spc="-30" dirty="0">
                <a:latin typeface="Calibri"/>
                <a:cs typeface="Calibri"/>
              </a:rPr>
              <a:t>→</a:t>
            </a:r>
            <a:r>
              <a:rPr sz="2800" spc="300" dirty="0">
                <a:latin typeface="Calibri"/>
                <a:cs typeface="Calibri"/>
              </a:rPr>
              <a:t> </a:t>
            </a:r>
            <a:r>
              <a:rPr sz="2800" spc="-15" dirty="0">
                <a:latin typeface="Calibri"/>
                <a:cs typeface="Calibri"/>
              </a:rPr>
              <a:t>average</a:t>
            </a:r>
            <a:r>
              <a:rPr sz="2800" spc="290" dirty="0">
                <a:latin typeface="Calibri"/>
                <a:cs typeface="Calibri"/>
              </a:rPr>
              <a:t> </a:t>
            </a:r>
            <a:r>
              <a:rPr sz="2800" spc="-5" dirty="0">
                <a:latin typeface="Calibri"/>
                <a:cs typeface="Calibri"/>
              </a:rPr>
              <a:t>t</a:t>
            </a:r>
            <a:r>
              <a:rPr sz="2800" spc="-15" dirty="0">
                <a:latin typeface="Calibri"/>
                <a:cs typeface="Calibri"/>
              </a:rPr>
              <a:t>o</a:t>
            </a:r>
            <a:r>
              <a:rPr sz="2800" spc="285" dirty="0">
                <a:latin typeface="Calibri"/>
                <a:cs typeface="Calibri"/>
              </a:rPr>
              <a:t> </a:t>
            </a:r>
            <a:r>
              <a:rPr sz="2800" spc="-15" dirty="0">
                <a:latin typeface="Calibri"/>
                <a:cs typeface="Calibri"/>
              </a:rPr>
              <a:t>zero</a:t>
            </a:r>
            <a:r>
              <a:rPr sz="2800" spc="285" dirty="0">
                <a:latin typeface="Calibri"/>
                <a:cs typeface="Calibri"/>
              </a:rPr>
              <a:t> </a:t>
            </a:r>
            <a:r>
              <a:rPr sz="2800" spc="-15" dirty="0">
                <a:latin typeface="Calibri"/>
                <a:cs typeface="Calibri"/>
              </a:rPr>
              <a:t>o</a:t>
            </a:r>
            <a:r>
              <a:rPr sz="2800" spc="-10" dirty="0">
                <a:latin typeface="Calibri"/>
                <a:cs typeface="Calibri"/>
              </a:rPr>
              <a:t>v</a:t>
            </a:r>
            <a:r>
              <a:rPr sz="2800" spc="-15" dirty="0">
                <a:latin typeface="Calibri"/>
                <a:cs typeface="Calibri"/>
              </a:rPr>
              <a:t>er</a:t>
            </a:r>
            <a:r>
              <a:rPr sz="2800" spc="280" dirty="0">
                <a:latin typeface="Calibri"/>
                <a:cs typeface="Calibri"/>
              </a:rPr>
              <a:t> </a:t>
            </a:r>
            <a:r>
              <a:rPr sz="2800" spc="-15" dirty="0">
                <a:latin typeface="Calibri"/>
                <a:cs typeface="Calibri"/>
              </a:rPr>
              <a:t>releva</a:t>
            </a:r>
            <a:r>
              <a:rPr sz="2800" spc="-10" dirty="0">
                <a:latin typeface="Calibri"/>
                <a:cs typeface="Calibri"/>
              </a:rPr>
              <a:t>nt</a:t>
            </a:r>
            <a:endParaRPr sz="2800" dirty="0">
              <a:latin typeface="Calibri"/>
              <a:cs typeface="Calibri"/>
            </a:endParaRPr>
          </a:p>
          <a:p>
            <a:pPr marL="12700">
              <a:lnSpc>
                <a:spcPct val="100000"/>
              </a:lnSpc>
              <a:spcBef>
                <a:spcPts val="910"/>
              </a:spcBef>
            </a:pPr>
            <a:r>
              <a:rPr sz="2800" spc="-15" dirty="0">
                <a:latin typeface="Calibri"/>
                <a:cs typeface="Calibri"/>
              </a:rPr>
              <a:t>timesc</a:t>
            </a:r>
            <a:r>
              <a:rPr sz="2800" spc="-10" dirty="0">
                <a:latin typeface="Calibri"/>
                <a:cs typeface="Calibri"/>
              </a:rPr>
              <a:t>a</a:t>
            </a:r>
            <a:r>
              <a:rPr sz="2800" dirty="0">
                <a:latin typeface="Calibri"/>
                <a:cs typeface="Calibri"/>
              </a:rPr>
              <a:t>l</a:t>
            </a:r>
            <a:r>
              <a:rPr sz="2800" spc="-15" dirty="0">
                <a:latin typeface="Calibri"/>
                <a:cs typeface="Calibri"/>
              </a:rPr>
              <a:t>es.</a:t>
            </a:r>
            <a:endParaRPr sz="2800" dirty="0">
              <a:latin typeface="Calibri"/>
              <a:cs typeface="Calibri"/>
            </a:endParaRPr>
          </a:p>
          <a:p>
            <a:pPr marL="469900" marR="5080" indent="-228600">
              <a:lnSpc>
                <a:spcPct val="127099"/>
              </a:lnSpc>
              <a:spcBef>
                <a:spcPts val="1060"/>
              </a:spcBef>
              <a:buFont typeface="Symbol"/>
              <a:buChar char=""/>
              <a:tabLst>
                <a:tab pos="470534" algn="l"/>
              </a:tabLst>
            </a:pPr>
            <a:r>
              <a:rPr sz="2800" spc="-15" dirty="0">
                <a:solidFill>
                  <a:srgbClr val="FF0000"/>
                </a:solidFill>
                <a:latin typeface="Calibri"/>
                <a:cs typeface="Calibri"/>
              </a:rPr>
              <a:t>Neglect</a:t>
            </a:r>
            <a:r>
              <a:rPr lang="en-US" sz="2800" spc="-15" dirty="0">
                <a:solidFill>
                  <a:srgbClr val="FF0000"/>
                </a:solidFill>
                <a:latin typeface="Calibri"/>
                <a:cs typeface="Calibri"/>
              </a:rPr>
              <a:t>ing</a:t>
            </a:r>
            <a:r>
              <a:rPr sz="2800" spc="254" dirty="0">
                <a:solidFill>
                  <a:srgbClr val="FF0000"/>
                </a:solidFill>
                <a:latin typeface="Times New Roman"/>
                <a:cs typeface="Times New Roman"/>
              </a:rPr>
              <a:t> </a:t>
            </a:r>
            <a:r>
              <a:rPr sz="2800" spc="-20" dirty="0">
                <a:solidFill>
                  <a:srgbClr val="FF0000"/>
                </a:solidFill>
                <a:latin typeface="Calibri"/>
                <a:cs typeface="Calibri"/>
              </a:rPr>
              <a:t>fas</a:t>
            </a:r>
            <a:r>
              <a:rPr sz="2800" spc="-10" dirty="0">
                <a:solidFill>
                  <a:srgbClr val="FF0000"/>
                </a:solidFill>
                <a:latin typeface="Calibri"/>
                <a:cs typeface="Calibri"/>
              </a:rPr>
              <a:t>t</a:t>
            </a:r>
            <a:r>
              <a:rPr sz="2800" spc="260" dirty="0">
                <a:solidFill>
                  <a:srgbClr val="FF0000"/>
                </a:solidFill>
                <a:latin typeface="Times New Roman"/>
                <a:cs typeface="Times New Roman"/>
              </a:rPr>
              <a:t> </a:t>
            </a:r>
            <a:r>
              <a:rPr sz="2800" spc="-15" dirty="0">
                <a:solidFill>
                  <a:srgbClr val="FF0000"/>
                </a:solidFill>
                <a:latin typeface="Calibri"/>
                <a:cs typeface="Calibri"/>
              </a:rPr>
              <a:t>counte</a:t>
            </a:r>
            <a:r>
              <a:rPr sz="2800" spc="5" dirty="0">
                <a:solidFill>
                  <a:srgbClr val="FF0000"/>
                </a:solidFill>
                <a:latin typeface="Calibri"/>
                <a:cs typeface="Calibri"/>
              </a:rPr>
              <a:t>r</a:t>
            </a:r>
            <a:r>
              <a:rPr sz="2800" spc="-15" dirty="0">
                <a:solidFill>
                  <a:srgbClr val="FF0000"/>
                </a:solidFill>
                <a:latin typeface="Calibri"/>
                <a:cs typeface="Calibri"/>
              </a:rPr>
              <a:t>-rotat</a:t>
            </a:r>
            <a:r>
              <a:rPr sz="2800" spc="-20" dirty="0">
                <a:solidFill>
                  <a:srgbClr val="FF0000"/>
                </a:solidFill>
                <a:latin typeface="Calibri"/>
                <a:cs typeface="Calibri"/>
              </a:rPr>
              <a:t>in</a:t>
            </a:r>
            <a:r>
              <a:rPr sz="2800" spc="-15" dirty="0">
                <a:solidFill>
                  <a:srgbClr val="FF0000"/>
                </a:solidFill>
                <a:latin typeface="Calibri"/>
                <a:cs typeface="Calibri"/>
              </a:rPr>
              <a:t>g</a:t>
            </a:r>
            <a:r>
              <a:rPr sz="2800" spc="265" dirty="0">
                <a:solidFill>
                  <a:srgbClr val="FF0000"/>
                </a:solidFill>
                <a:latin typeface="Times New Roman"/>
                <a:cs typeface="Times New Roman"/>
              </a:rPr>
              <a:t> </a:t>
            </a:r>
            <a:r>
              <a:rPr sz="2800" spc="-5" dirty="0">
                <a:solidFill>
                  <a:srgbClr val="FF0000"/>
                </a:solidFill>
                <a:latin typeface="Calibri"/>
                <a:cs typeface="Calibri"/>
              </a:rPr>
              <a:t>t</a:t>
            </a:r>
            <a:r>
              <a:rPr sz="2800" spc="-15" dirty="0">
                <a:solidFill>
                  <a:srgbClr val="FF0000"/>
                </a:solidFill>
                <a:latin typeface="Calibri"/>
                <a:cs typeface="Calibri"/>
              </a:rPr>
              <a:t>erms</a:t>
            </a:r>
            <a:r>
              <a:rPr lang="en-US" sz="2800" spc="-15" dirty="0">
                <a:solidFill>
                  <a:srgbClr val="FF0000"/>
                </a:solidFill>
                <a:latin typeface="Calibri"/>
                <a:cs typeface="Calibri"/>
              </a:rPr>
              <a:t> of higher frequency like double harmonics etc</a:t>
            </a:r>
            <a:r>
              <a:rPr lang="en-US" sz="2800" spc="-15" dirty="0">
                <a:latin typeface="Calibri"/>
                <a:cs typeface="Calibri"/>
              </a:rPr>
              <a:t>. </a:t>
            </a:r>
            <a:r>
              <a:rPr lang="en-US" sz="2800" spc="-20" dirty="0">
                <a:solidFill>
                  <a:srgbClr val="FF0000"/>
                </a:solidFill>
                <a:latin typeface="Calibri"/>
                <a:cs typeface="Calibri"/>
              </a:rPr>
              <a:t>is called RWA approximation</a:t>
            </a:r>
            <a:endParaRPr sz="2800" dirty="0">
              <a:solidFill>
                <a:srgbClr val="FF0000"/>
              </a:solidFill>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58890" y="1406524"/>
            <a:ext cx="4816475" cy="5029200"/>
          </a:xfrm>
          <a:prstGeom prst="rect">
            <a:avLst/>
          </a:prstGeom>
        </p:spPr>
        <p:txBody>
          <a:bodyPr vert="horz" wrap="square" lIns="0" tIns="0" rIns="0" bIns="0" rtlCol="0">
            <a:spAutoFit/>
          </a:bodyPr>
          <a:lstStyle/>
          <a:p>
            <a:pPr marL="5080">
              <a:lnSpc>
                <a:spcPct val="100000"/>
              </a:lnSpc>
            </a:pP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a:t>
            </a:r>
            <a:endParaRPr sz="1600">
              <a:latin typeface="Calibri"/>
              <a:cs typeface="Calibri"/>
            </a:endParaRPr>
          </a:p>
        </p:txBody>
      </p:sp>
      <p:sp>
        <p:nvSpPr>
          <p:cNvPr id="3" name="object 3"/>
          <p:cNvSpPr txBox="1"/>
          <p:nvPr/>
        </p:nvSpPr>
        <p:spPr>
          <a:xfrm>
            <a:off x="629283" y="647081"/>
            <a:ext cx="11133455" cy="619760"/>
          </a:xfrm>
          <a:prstGeom prst="rect">
            <a:avLst/>
          </a:prstGeom>
        </p:spPr>
        <p:txBody>
          <a:bodyPr vert="horz" wrap="square" lIns="0" tIns="0" rIns="0" bIns="0" rtlCol="0">
            <a:spAutoFit/>
          </a:bodyPr>
          <a:lstStyle/>
          <a:p>
            <a:pPr marL="285115">
              <a:lnSpc>
                <a:spcPct val="100000"/>
              </a:lnSpc>
            </a:pPr>
            <a:r>
              <a:rPr sz="2300" dirty="0">
                <a:latin typeface="Calibri"/>
                <a:cs typeface="Calibri"/>
              </a:rPr>
              <a:t>[IM</a:t>
            </a:r>
            <a:r>
              <a:rPr sz="2300" spc="-10" dirty="0">
                <a:latin typeface="Calibri"/>
                <a:cs typeface="Calibri"/>
              </a:rPr>
              <a:t>A</a:t>
            </a:r>
            <a:r>
              <a:rPr sz="2300" dirty="0">
                <a:latin typeface="Calibri"/>
                <a:cs typeface="Calibri"/>
              </a:rPr>
              <a:t>GE</a:t>
            </a:r>
            <a:r>
              <a:rPr sz="2300" spc="-60" dirty="0">
                <a:latin typeface="Times New Roman"/>
                <a:cs typeface="Times New Roman"/>
              </a:rPr>
              <a:t> </a:t>
            </a:r>
            <a:r>
              <a:rPr sz="2300" dirty="0">
                <a:latin typeface="Calibri"/>
                <a:cs typeface="Calibri"/>
              </a:rPr>
              <a:t>RE</a:t>
            </a:r>
            <a:r>
              <a:rPr sz="2300" spc="-20" dirty="0">
                <a:latin typeface="Calibri"/>
                <a:cs typeface="Calibri"/>
              </a:rPr>
              <a:t>Q</a:t>
            </a:r>
            <a:r>
              <a:rPr sz="2300" dirty="0">
                <a:latin typeface="Calibri"/>
                <a:cs typeface="Calibri"/>
              </a:rPr>
              <a:t>U</a:t>
            </a:r>
            <a:r>
              <a:rPr sz="2300" spc="-10" dirty="0">
                <a:latin typeface="Calibri"/>
                <a:cs typeface="Calibri"/>
              </a:rPr>
              <a:t>I</a:t>
            </a:r>
            <a:r>
              <a:rPr sz="2300" dirty="0">
                <a:latin typeface="Calibri"/>
                <a:cs typeface="Calibri"/>
              </a:rPr>
              <a:t>RED:</a:t>
            </a:r>
            <a:r>
              <a:rPr sz="2300" spc="-70" dirty="0">
                <a:latin typeface="Times New Roman"/>
                <a:cs typeface="Times New Roman"/>
              </a:rPr>
              <a:t> </a:t>
            </a:r>
            <a:r>
              <a:rPr sz="2300" dirty="0">
                <a:latin typeface="Calibri"/>
                <a:cs typeface="Calibri"/>
              </a:rPr>
              <a:t>Phasor</a:t>
            </a:r>
            <a:r>
              <a:rPr sz="2300" spc="-75" dirty="0">
                <a:latin typeface="Times New Roman"/>
                <a:cs typeface="Times New Roman"/>
              </a:rPr>
              <a:t> </a:t>
            </a:r>
            <a:r>
              <a:rPr sz="2300" spc="-5" dirty="0">
                <a:latin typeface="Calibri"/>
                <a:cs typeface="Calibri"/>
              </a:rPr>
              <a:t>d</a:t>
            </a:r>
            <a:r>
              <a:rPr sz="2300" dirty="0">
                <a:latin typeface="Calibri"/>
                <a:cs typeface="Calibri"/>
              </a:rPr>
              <a:t>iagram</a:t>
            </a:r>
            <a:r>
              <a:rPr sz="2300" spc="-65" dirty="0">
                <a:latin typeface="Times New Roman"/>
                <a:cs typeface="Times New Roman"/>
              </a:rPr>
              <a:t> </a:t>
            </a:r>
            <a:r>
              <a:rPr sz="2300" spc="-10" dirty="0">
                <a:latin typeface="Calibri"/>
                <a:cs typeface="Calibri"/>
              </a:rPr>
              <a:t>c</a:t>
            </a:r>
            <a:r>
              <a:rPr sz="2300" spc="-5" dirty="0">
                <a:latin typeface="Calibri"/>
                <a:cs typeface="Calibri"/>
              </a:rPr>
              <a:t>o</a:t>
            </a:r>
            <a:r>
              <a:rPr sz="2300" spc="-10" dirty="0">
                <a:latin typeface="Calibri"/>
                <a:cs typeface="Calibri"/>
              </a:rPr>
              <a:t>m</a:t>
            </a:r>
            <a:r>
              <a:rPr sz="2300" spc="-5" dirty="0">
                <a:latin typeface="Calibri"/>
                <a:cs typeface="Calibri"/>
              </a:rPr>
              <a:t>par</a:t>
            </a:r>
            <a:r>
              <a:rPr sz="2300" dirty="0">
                <a:latin typeface="Calibri"/>
                <a:cs typeface="Calibri"/>
              </a:rPr>
              <a:t>i</a:t>
            </a:r>
            <a:r>
              <a:rPr sz="2300" spc="-5" dirty="0">
                <a:latin typeface="Calibri"/>
                <a:cs typeface="Calibri"/>
              </a:rPr>
              <a:t>n</a:t>
            </a:r>
            <a:r>
              <a:rPr sz="2300" dirty="0">
                <a:latin typeface="Calibri"/>
                <a:cs typeface="Calibri"/>
              </a:rPr>
              <a:t>g</a:t>
            </a:r>
            <a:r>
              <a:rPr sz="2300" spc="-55" dirty="0">
                <a:latin typeface="Times New Roman"/>
                <a:cs typeface="Times New Roman"/>
              </a:rPr>
              <a:t> </a:t>
            </a:r>
            <a:r>
              <a:rPr sz="2300" spc="-10" dirty="0">
                <a:latin typeface="Calibri"/>
                <a:cs typeface="Calibri"/>
              </a:rPr>
              <a:t>c</a:t>
            </a:r>
            <a:r>
              <a:rPr sz="2300" dirty="0">
                <a:latin typeface="Calibri"/>
                <a:cs typeface="Calibri"/>
              </a:rPr>
              <a:t>o-rota</a:t>
            </a:r>
            <a:r>
              <a:rPr sz="2300" spc="-15" dirty="0">
                <a:latin typeface="Calibri"/>
                <a:cs typeface="Calibri"/>
              </a:rPr>
              <a:t>t</a:t>
            </a:r>
            <a:r>
              <a:rPr sz="2300" dirty="0">
                <a:latin typeface="Calibri"/>
                <a:cs typeface="Calibri"/>
              </a:rPr>
              <a:t>i</a:t>
            </a:r>
            <a:r>
              <a:rPr sz="2300" spc="-5" dirty="0">
                <a:latin typeface="Calibri"/>
                <a:cs typeface="Calibri"/>
              </a:rPr>
              <a:t>n</a:t>
            </a:r>
            <a:r>
              <a:rPr sz="2300" dirty="0">
                <a:latin typeface="Calibri"/>
                <a:cs typeface="Calibri"/>
              </a:rPr>
              <a:t>g</a:t>
            </a:r>
            <a:r>
              <a:rPr sz="2300" spc="-65" dirty="0">
                <a:latin typeface="Times New Roman"/>
                <a:cs typeface="Times New Roman"/>
              </a:rPr>
              <a:t> </a:t>
            </a:r>
            <a:r>
              <a:rPr sz="2300" dirty="0">
                <a:latin typeface="Calibri"/>
                <a:cs typeface="Calibri"/>
              </a:rPr>
              <a:t>vs.</a:t>
            </a:r>
            <a:r>
              <a:rPr sz="2300" spc="-70" dirty="0">
                <a:latin typeface="Times New Roman"/>
                <a:cs typeface="Times New Roman"/>
              </a:rPr>
              <a:t> </a:t>
            </a:r>
            <a:r>
              <a:rPr sz="2300" dirty="0">
                <a:latin typeface="Calibri"/>
                <a:cs typeface="Calibri"/>
              </a:rPr>
              <a:t>counter</a:t>
            </a:r>
            <a:r>
              <a:rPr sz="2300" spc="-10" dirty="0">
                <a:latin typeface="Calibri"/>
                <a:cs typeface="Calibri"/>
              </a:rPr>
              <a:t>-</a:t>
            </a:r>
            <a:r>
              <a:rPr sz="2300" dirty="0">
                <a:latin typeface="Calibri"/>
                <a:cs typeface="Calibri"/>
              </a:rPr>
              <a:t>rota</a:t>
            </a:r>
            <a:r>
              <a:rPr sz="2300" spc="-15" dirty="0">
                <a:latin typeface="Calibri"/>
                <a:cs typeface="Calibri"/>
              </a:rPr>
              <a:t>t</a:t>
            </a:r>
            <a:r>
              <a:rPr sz="2300" dirty="0">
                <a:latin typeface="Calibri"/>
                <a:cs typeface="Calibri"/>
              </a:rPr>
              <a:t>i</a:t>
            </a:r>
            <a:r>
              <a:rPr sz="2300" spc="-5" dirty="0">
                <a:latin typeface="Calibri"/>
                <a:cs typeface="Calibri"/>
              </a:rPr>
              <a:t>n</a:t>
            </a:r>
            <a:r>
              <a:rPr sz="2300" dirty="0">
                <a:latin typeface="Calibri"/>
                <a:cs typeface="Calibri"/>
              </a:rPr>
              <a:t>g</a:t>
            </a:r>
            <a:r>
              <a:rPr sz="2300" spc="-65" dirty="0">
                <a:latin typeface="Times New Roman"/>
                <a:cs typeface="Times New Roman"/>
              </a:rPr>
              <a:t> </a:t>
            </a:r>
            <a:r>
              <a:rPr sz="2300" dirty="0">
                <a:latin typeface="Calibri"/>
                <a:cs typeface="Calibri"/>
              </a:rPr>
              <a:t>terms.]</a:t>
            </a:r>
            <a:endParaRPr sz="2300">
              <a:latin typeface="Calibri"/>
              <a:cs typeface="Calibri"/>
            </a:endParaRPr>
          </a:p>
        </p:txBody>
      </p:sp>
      <p:sp>
        <p:nvSpPr>
          <p:cNvPr id="4" name="object 4"/>
          <p:cNvSpPr/>
          <p:nvPr/>
        </p:nvSpPr>
        <p:spPr>
          <a:xfrm>
            <a:off x="3858890" y="1406524"/>
            <a:ext cx="4816479" cy="50291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27160" y="1374785"/>
            <a:ext cx="4879975" cy="5092700"/>
          </a:xfrm>
          <a:custGeom>
            <a:avLst/>
            <a:gdLst/>
            <a:ahLst/>
            <a:cxnLst/>
            <a:rect l="l" t="t" r="r" b="b"/>
            <a:pathLst>
              <a:path w="4879975" h="5092700">
                <a:moveTo>
                  <a:pt x="0" y="5092689"/>
                </a:moveTo>
                <a:lnTo>
                  <a:pt x="4879969" y="5092689"/>
                </a:lnTo>
                <a:lnTo>
                  <a:pt x="4879969" y="0"/>
                </a:lnTo>
                <a:lnTo>
                  <a:pt x="0" y="0"/>
                </a:lnTo>
                <a:lnTo>
                  <a:pt x="0" y="5092689"/>
                </a:lnTo>
                <a:close/>
              </a:path>
            </a:pathLst>
          </a:custGeom>
          <a:ln w="63499">
            <a:solidFill>
              <a:srgbClr val="0000FF"/>
            </a:solidFill>
          </a:ln>
        </p:spPr>
        <p:txBody>
          <a:bodyPr wrap="square" lIns="0" tIns="0" rIns="0" bIns="0" rtlCol="0"/>
          <a:lstStyle/>
          <a:p>
            <a:endParaRPr/>
          </a:p>
        </p:txBody>
      </p:sp>
      <p:sp>
        <p:nvSpPr>
          <p:cNvPr id="6" name="object 6"/>
          <p:cNvSpPr/>
          <p:nvPr/>
        </p:nvSpPr>
        <p:spPr>
          <a:xfrm>
            <a:off x="629283" y="647081"/>
            <a:ext cx="11133212" cy="6082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638810">
              <a:lnSpc>
                <a:spcPct val="100000"/>
              </a:lnSpc>
            </a:pPr>
            <a:r>
              <a:rPr spc="-15" dirty="0"/>
              <a:t>Sl</a:t>
            </a:r>
            <a:r>
              <a:rPr spc="-5" dirty="0"/>
              <a:t>i</a:t>
            </a:r>
            <a:r>
              <a:rPr spc="-20" dirty="0"/>
              <a:t>de</a:t>
            </a:r>
            <a:r>
              <a:rPr spc="-5" dirty="0"/>
              <a:t> </a:t>
            </a:r>
            <a:r>
              <a:rPr spc="-20" dirty="0"/>
              <a:t>1</a:t>
            </a:r>
            <a:r>
              <a:rPr spc="-30" dirty="0"/>
              <a:t>2</a:t>
            </a:r>
            <a:r>
              <a:rPr spc="-10" dirty="0"/>
              <a:t>: </a:t>
            </a:r>
            <a:r>
              <a:rPr spc="-40" dirty="0"/>
              <a:t>W</a:t>
            </a:r>
            <a:r>
              <a:rPr spc="-15" dirty="0"/>
              <a:t>e</a:t>
            </a:r>
            <a:r>
              <a:rPr spc="-20" dirty="0"/>
              <a:t>a</a:t>
            </a:r>
            <a:r>
              <a:rPr spc="-10" dirty="0"/>
              <a:t>k</a:t>
            </a:r>
            <a:r>
              <a:rPr spc="-15" dirty="0"/>
              <a:t>-</a:t>
            </a:r>
            <a:r>
              <a:rPr spc="-35" dirty="0"/>
              <a:t>F</a:t>
            </a:r>
            <a:r>
              <a:rPr spc="-10" dirty="0"/>
              <a:t>i</a:t>
            </a:r>
            <a:r>
              <a:rPr spc="-15" dirty="0"/>
              <a:t>eld (Perturbativ</a:t>
            </a:r>
            <a:r>
              <a:rPr spc="-25" dirty="0"/>
              <a:t>e</a:t>
            </a:r>
            <a:r>
              <a:rPr spc="-20" dirty="0"/>
              <a:t>) Approx</a:t>
            </a:r>
            <a:r>
              <a:rPr dirty="0"/>
              <a:t>i</a:t>
            </a:r>
            <a:r>
              <a:rPr spc="-25" dirty="0"/>
              <a:t>mation</a:t>
            </a:r>
          </a:p>
        </p:txBody>
      </p:sp>
      <p:sp>
        <p:nvSpPr>
          <p:cNvPr id="3" name="object 3"/>
          <p:cNvSpPr txBox="1"/>
          <p:nvPr/>
        </p:nvSpPr>
        <p:spPr>
          <a:xfrm>
            <a:off x="1130289" y="1754434"/>
            <a:ext cx="10154920" cy="417449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Assume</a:t>
            </a:r>
            <a:r>
              <a:rPr sz="2800" spc="-75" dirty="0">
                <a:latin typeface="Times New Roman"/>
                <a:cs typeface="Times New Roman"/>
              </a:rPr>
              <a:t> </a:t>
            </a:r>
            <a:r>
              <a:rPr sz="2800" dirty="0">
                <a:latin typeface="Calibri"/>
                <a:cs typeface="Calibri"/>
              </a:rPr>
              <a:t>i</a:t>
            </a:r>
            <a:r>
              <a:rPr sz="2800" spc="-5" dirty="0">
                <a:latin typeface="Calibri"/>
                <a:cs typeface="Calibri"/>
              </a:rPr>
              <a:t>n</a:t>
            </a:r>
            <a:r>
              <a:rPr sz="2800" dirty="0">
                <a:latin typeface="Calibri"/>
                <a:cs typeface="Calibri"/>
              </a:rPr>
              <a:t>i</a:t>
            </a:r>
            <a:r>
              <a:rPr sz="2800" spc="-10" dirty="0">
                <a:latin typeface="Calibri"/>
                <a:cs typeface="Calibri"/>
              </a:rPr>
              <a:t>t</a:t>
            </a:r>
            <a:r>
              <a:rPr sz="2800" spc="-5" dirty="0">
                <a:latin typeface="Calibri"/>
                <a:cs typeface="Calibri"/>
              </a:rPr>
              <a:t>i</a:t>
            </a:r>
            <a:r>
              <a:rPr sz="2800" spc="-10" dirty="0">
                <a:latin typeface="Calibri"/>
                <a:cs typeface="Calibri"/>
              </a:rPr>
              <a:t>al</a:t>
            </a:r>
            <a:r>
              <a:rPr sz="2800" spc="-70" dirty="0">
                <a:latin typeface="Times New Roman"/>
                <a:cs typeface="Times New Roman"/>
              </a:rPr>
              <a:t> </a:t>
            </a:r>
            <a:r>
              <a:rPr sz="2800" spc="-15" dirty="0">
                <a:latin typeface="Calibri"/>
                <a:cs typeface="Calibri"/>
              </a:rPr>
              <a:t>co</a:t>
            </a:r>
            <a:r>
              <a:rPr sz="2800" spc="-20" dirty="0">
                <a:latin typeface="Calibri"/>
                <a:cs typeface="Calibri"/>
              </a:rPr>
              <a:t>nd</a:t>
            </a:r>
            <a:r>
              <a:rPr sz="2800" spc="-10" dirty="0">
                <a:latin typeface="Calibri"/>
                <a:cs typeface="Calibri"/>
              </a:rPr>
              <a:t>iti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a:t>
            </a:r>
            <a:r>
              <a:rPr sz="2800" spc="-15" dirty="0">
                <a:latin typeface="Calibri"/>
                <a:cs typeface="Calibri"/>
              </a:rPr>
              <a:t>a</a:t>
            </a:r>
            <a:r>
              <a:rPr sz="2800" spc="-5" dirty="0">
                <a:latin typeface="Calibri"/>
                <a:cs typeface="Calibri"/>
              </a:rPr>
              <a:t>l</a:t>
            </a:r>
            <a:r>
              <a:rPr sz="2800" dirty="0">
                <a:latin typeface="Calibri"/>
                <a:cs typeface="Calibri"/>
              </a:rPr>
              <a:t>l</a:t>
            </a:r>
            <a:r>
              <a:rPr sz="2800" spc="-70" dirty="0">
                <a:latin typeface="Times New Roman"/>
                <a:cs typeface="Times New Roman"/>
              </a:rPr>
              <a:t> </a:t>
            </a:r>
            <a:r>
              <a:rPr sz="2800" spc="-15" dirty="0">
                <a:latin typeface="Calibri"/>
                <a:cs typeface="Calibri"/>
              </a:rPr>
              <a:t>at</a:t>
            </a:r>
            <a:r>
              <a:rPr sz="2800" spc="-25" dirty="0">
                <a:latin typeface="Calibri"/>
                <a:cs typeface="Calibri"/>
              </a:rPr>
              <a:t>o</a:t>
            </a:r>
            <a:r>
              <a:rPr sz="2800" spc="-20" dirty="0">
                <a:latin typeface="Calibri"/>
                <a:cs typeface="Calibri"/>
              </a:rPr>
              <a:t>ms</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40" dirty="0">
                <a:latin typeface="Times New Roman"/>
                <a:cs typeface="Times New Roman"/>
              </a:rPr>
              <a:t> </a:t>
            </a:r>
            <a:r>
              <a:rPr sz="2800" spc="-15" dirty="0">
                <a:latin typeface="Calibri"/>
                <a:cs typeface="Calibri"/>
              </a:rPr>
              <a:t>gro</a:t>
            </a:r>
            <a:r>
              <a:rPr sz="2800" spc="-10" dirty="0">
                <a:latin typeface="Calibri"/>
                <a:cs typeface="Calibri"/>
              </a:rPr>
              <a:t>u</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state)</a:t>
            </a:r>
            <a:endParaRPr sz="2800">
              <a:latin typeface="Calibri"/>
              <a:cs typeface="Calibri"/>
            </a:endParaRPr>
          </a:p>
          <a:p>
            <a:pPr marL="12700">
              <a:lnSpc>
                <a:spcPct val="100000"/>
              </a:lnSpc>
              <a:spcBef>
                <a:spcPts val="1964"/>
              </a:spcBef>
            </a:pPr>
            <a:r>
              <a:rPr sz="2800" spc="-15" dirty="0">
                <a:latin typeface="Symbol"/>
                <a:cs typeface="Symbol"/>
              </a:rPr>
              <a:t></a:t>
            </a:r>
            <a:r>
              <a:rPr sz="2800" spc="-185" dirty="0">
                <a:latin typeface="Times New Roman"/>
                <a:cs typeface="Times New Roman"/>
              </a:rPr>
              <a:t> </a:t>
            </a:r>
            <a:r>
              <a:rPr sz="2800" spc="35" dirty="0">
                <a:latin typeface="Cambria Math"/>
                <a:cs typeface="Cambria Math"/>
              </a:rPr>
              <a:t>𝑎</a:t>
            </a:r>
            <a:r>
              <a:rPr sz="4200" spc="-22" baseline="2976" dirty="0">
                <a:latin typeface="Cambria Math"/>
                <a:cs typeface="Cambria Math"/>
              </a:rPr>
              <a:t>(</a:t>
            </a:r>
            <a:r>
              <a:rPr sz="2800" spc="-25" dirty="0">
                <a:latin typeface="Cambria Math"/>
                <a:cs typeface="Cambria Math"/>
              </a:rPr>
              <a:t>0</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1</a:t>
            </a:r>
            <a:r>
              <a:rPr sz="2800" dirty="0">
                <a:latin typeface="Calibri"/>
                <a:cs typeface="Calibri"/>
              </a:rPr>
              <a:t>.</a:t>
            </a:r>
            <a:endParaRPr sz="2800">
              <a:latin typeface="Calibri"/>
              <a:cs typeface="Calibri"/>
            </a:endParaRPr>
          </a:p>
          <a:p>
            <a:pPr marL="12700">
              <a:lnSpc>
                <a:spcPct val="100000"/>
              </a:lnSpc>
              <a:spcBef>
                <a:spcPts val="1955"/>
              </a:spcBef>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𝑏</a:t>
            </a:r>
            <a:r>
              <a:rPr sz="4200" spc="-22" baseline="2976" dirty="0">
                <a:latin typeface="Cambria Math"/>
                <a:cs typeface="Cambria Math"/>
              </a:rPr>
              <a:t>(</a:t>
            </a:r>
            <a:r>
              <a:rPr sz="2800" spc="-25" dirty="0">
                <a:latin typeface="Cambria Math"/>
                <a:cs typeface="Cambria Math"/>
              </a:rPr>
              <a:t>0</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0</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Furthe</a:t>
            </a:r>
            <a:r>
              <a:rPr sz="2800" spc="-10" dirty="0">
                <a:latin typeface="Calibri"/>
                <a:cs typeface="Calibri"/>
              </a:rPr>
              <a:t>r</a:t>
            </a:r>
            <a:r>
              <a:rPr sz="2800" spc="254" dirty="0">
                <a:latin typeface="Times New Roman"/>
                <a:cs typeface="Times New Roman"/>
              </a:rPr>
              <a:t> </a:t>
            </a:r>
            <a:r>
              <a:rPr sz="2800" spc="-15" dirty="0">
                <a:latin typeface="Calibri"/>
                <a:cs typeface="Calibri"/>
              </a:rPr>
              <a:t>a</a:t>
            </a:r>
            <a:r>
              <a:rPr sz="2800" spc="-5" dirty="0">
                <a:latin typeface="Calibri"/>
                <a:cs typeface="Calibri"/>
              </a:rPr>
              <a:t>s</a:t>
            </a:r>
            <a:r>
              <a:rPr sz="2800" spc="-25" dirty="0">
                <a:latin typeface="Calibri"/>
                <a:cs typeface="Calibri"/>
              </a:rPr>
              <a:t>sum</a:t>
            </a:r>
            <a:r>
              <a:rPr sz="2800" spc="-15" dirty="0">
                <a:latin typeface="Calibri"/>
                <a:cs typeface="Calibri"/>
              </a:rPr>
              <a:t>e</a:t>
            </a:r>
            <a:r>
              <a:rPr sz="2800" spc="235"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240" dirty="0">
                <a:latin typeface="Times New Roman"/>
                <a:cs typeface="Times New Roman"/>
              </a:rPr>
              <a:t> </a:t>
            </a:r>
            <a:r>
              <a:rPr sz="2800" dirty="0">
                <a:latin typeface="Calibri"/>
                <a:cs typeface="Calibri"/>
              </a:rPr>
              <a:t>i</a:t>
            </a:r>
            <a:r>
              <a:rPr sz="2800" spc="-15" dirty="0">
                <a:latin typeface="Calibri"/>
                <a:cs typeface="Calibri"/>
              </a:rPr>
              <a:t>s</a:t>
            </a:r>
            <a:r>
              <a:rPr sz="2800" spc="235" dirty="0">
                <a:latin typeface="Times New Roman"/>
                <a:cs typeface="Times New Roman"/>
              </a:rPr>
              <a:t> </a:t>
            </a:r>
            <a:r>
              <a:rPr sz="2800" spc="-20" dirty="0">
                <a:latin typeface="Calibri"/>
                <a:cs typeface="Calibri"/>
              </a:rPr>
              <a:t>s</a:t>
            </a:r>
            <a:r>
              <a:rPr sz="2800" spc="-15" dirty="0">
                <a:latin typeface="Calibri"/>
                <a:cs typeface="Calibri"/>
              </a:rPr>
              <a:t>o</a:t>
            </a:r>
            <a:r>
              <a:rPr sz="2800" spc="229" dirty="0">
                <a:latin typeface="Times New Roman"/>
                <a:cs typeface="Times New Roman"/>
              </a:rPr>
              <a:t> </a:t>
            </a:r>
            <a:r>
              <a:rPr sz="2800" spc="-20" dirty="0">
                <a:latin typeface="Calibri"/>
                <a:cs typeface="Calibri"/>
              </a:rPr>
              <a:t>we</a:t>
            </a:r>
            <a:r>
              <a:rPr sz="2800" spc="-10" dirty="0">
                <a:latin typeface="Calibri"/>
                <a:cs typeface="Calibri"/>
              </a:rPr>
              <a:t>a</a:t>
            </a:r>
            <a:r>
              <a:rPr sz="2800" spc="-15" dirty="0">
                <a:latin typeface="Calibri"/>
                <a:cs typeface="Calibri"/>
              </a:rPr>
              <a:t>k</a:t>
            </a:r>
            <a:r>
              <a:rPr sz="2800" spc="235" dirty="0">
                <a:latin typeface="Times New Roman"/>
                <a:cs typeface="Times New Roman"/>
              </a:rPr>
              <a:t> </a:t>
            </a:r>
            <a:r>
              <a:rPr sz="2800" spc="-15" dirty="0">
                <a:latin typeface="Calibri"/>
                <a:cs typeface="Calibri"/>
              </a:rPr>
              <a:t>and</a:t>
            </a:r>
            <a:r>
              <a:rPr sz="2800" spc="225" dirty="0">
                <a:latin typeface="Times New Roman"/>
                <a:cs typeface="Times New Roman"/>
              </a:rPr>
              <a:t> </a:t>
            </a:r>
            <a:r>
              <a:rPr sz="2800" spc="15" dirty="0">
                <a:latin typeface="Calibri"/>
                <a:cs typeface="Calibri"/>
              </a:rPr>
              <a:t>i</a:t>
            </a:r>
            <a:r>
              <a:rPr sz="2800" spc="-20" dirty="0">
                <a:latin typeface="Calibri"/>
                <a:cs typeface="Calibri"/>
              </a:rPr>
              <a:t>ntera</a:t>
            </a:r>
            <a:r>
              <a:rPr sz="2800" dirty="0">
                <a:latin typeface="Calibri"/>
                <a:cs typeface="Calibri"/>
              </a:rPr>
              <a:t>c</a:t>
            </a:r>
            <a:r>
              <a:rPr sz="2800" spc="-10" dirty="0">
                <a:latin typeface="Calibri"/>
                <a:cs typeface="Calibri"/>
              </a:rPr>
              <a:t>ti</a:t>
            </a:r>
            <a:r>
              <a:rPr sz="2800" spc="-20" dirty="0">
                <a:latin typeface="Calibri"/>
                <a:cs typeface="Calibri"/>
              </a:rPr>
              <a:t>o</a:t>
            </a:r>
            <a:r>
              <a:rPr sz="2800" spc="-15" dirty="0">
                <a:latin typeface="Calibri"/>
                <a:cs typeface="Calibri"/>
              </a:rPr>
              <a:t>n</a:t>
            </a:r>
            <a:r>
              <a:rPr sz="2800" spc="235" dirty="0">
                <a:latin typeface="Times New Roman"/>
                <a:cs typeface="Times New Roman"/>
              </a:rPr>
              <a:t> </a:t>
            </a:r>
            <a:r>
              <a:rPr sz="2800" spc="-15" dirty="0">
                <a:latin typeface="Calibri"/>
                <a:cs typeface="Calibri"/>
              </a:rPr>
              <a:t>time</a:t>
            </a:r>
            <a:r>
              <a:rPr sz="2800" spc="229" dirty="0">
                <a:latin typeface="Times New Roman"/>
                <a:cs typeface="Times New Roman"/>
              </a:rPr>
              <a:t> </a:t>
            </a:r>
            <a:r>
              <a:rPr sz="2800" spc="-20" dirty="0">
                <a:latin typeface="Calibri"/>
                <a:cs typeface="Calibri"/>
              </a:rPr>
              <a:t>s</a:t>
            </a:r>
            <a:r>
              <a:rPr sz="2800" spc="-15" dirty="0">
                <a:latin typeface="Calibri"/>
                <a:cs typeface="Calibri"/>
              </a:rPr>
              <a:t>o</a:t>
            </a:r>
            <a:r>
              <a:rPr sz="2800" spc="245" dirty="0">
                <a:latin typeface="Times New Roman"/>
                <a:cs typeface="Times New Roman"/>
              </a:rPr>
              <a:t> </a:t>
            </a:r>
            <a:r>
              <a:rPr sz="2800" spc="-20" dirty="0">
                <a:latin typeface="Calibri"/>
                <a:cs typeface="Calibri"/>
              </a:rPr>
              <a:t>sh</a:t>
            </a:r>
            <a:r>
              <a:rPr sz="2800" spc="-15" dirty="0">
                <a:latin typeface="Calibri"/>
                <a:cs typeface="Calibri"/>
              </a:rPr>
              <a:t>ort</a:t>
            </a:r>
            <a:r>
              <a:rPr sz="2800" spc="225" dirty="0">
                <a:latin typeface="Times New Roman"/>
                <a:cs typeface="Times New Roman"/>
              </a:rPr>
              <a:t> </a:t>
            </a:r>
            <a:r>
              <a:rPr sz="2800" spc="-15" dirty="0">
                <a:latin typeface="Calibri"/>
                <a:cs typeface="Calibri"/>
              </a:rPr>
              <a:t>that</a:t>
            </a:r>
            <a:endParaRPr sz="2800">
              <a:latin typeface="Calibri"/>
              <a:cs typeface="Calibri"/>
            </a:endParaRPr>
          </a:p>
          <a:p>
            <a:pPr marL="241300">
              <a:lnSpc>
                <a:spcPct val="100000"/>
              </a:lnSpc>
              <a:spcBef>
                <a:spcPts val="935"/>
              </a:spcBef>
            </a:pPr>
            <a:r>
              <a:rPr sz="4200" spc="-15" baseline="1984" dirty="0">
                <a:latin typeface="Cambria Math"/>
                <a:cs typeface="Cambria Math"/>
              </a:rPr>
              <a:t>|</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15" baseline="1984" dirty="0">
                <a:latin typeface="Cambria Math"/>
                <a:cs typeface="Cambria Math"/>
              </a:rPr>
              <a:t>|</a:t>
            </a:r>
            <a:r>
              <a:rPr sz="3000" spc="60" baseline="29166" dirty="0">
                <a:latin typeface="Cambria Math"/>
                <a:cs typeface="Cambria Math"/>
              </a:rPr>
              <a:t>2</a:t>
            </a:r>
            <a:r>
              <a:rPr sz="3000" baseline="29166" dirty="0">
                <a:latin typeface="Cambria Math"/>
                <a:cs typeface="Cambria Math"/>
              </a:rPr>
              <a:t> </a:t>
            </a:r>
            <a:r>
              <a:rPr sz="3000" spc="-7" baseline="29166"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0" dirty="0">
                <a:latin typeface="Cambria Math"/>
                <a:cs typeface="Cambria Math"/>
              </a:rPr>
              <a:t>1</a:t>
            </a:r>
            <a:r>
              <a:rPr sz="2800" spc="15" dirty="0">
                <a:latin typeface="Cambria Math"/>
                <a:cs typeface="Cambria Math"/>
              </a:rPr>
              <a:t> </a:t>
            </a:r>
            <a:r>
              <a:rPr sz="2800" spc="-20" dirty="0">
                <a:latin typeface="Calibri"/>
                <a:cs typeface="Calibri"/>
              </a:rPr>
              <a:t>du</a:t>
            </a:r>
            <a:r>
              <a:rPr sz="2800" spc="-25" dirty="0">
                <a:latin typeface="Calibri"/>
                <a:cs typeface="Calibri"/>
              </a:rPr>
              <a:t>r</a:t>
            </a:r>
            <a:r>
              <a:rPr sz="2800"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dirty="0">
                <a:latin typeface="Calibri"/>
                <a:cs typeface="Calibri"/>
              </a:rPr>
              <a:t>e</a:t>
            </a:r>
            <a:r>
              <a:rPr sz="2800" spc="-15" dirty="0">
                <a:latin typeface="Calibri"/>
                <a:cs typeface="Calibri"/>
              </a:rPr>
              <a:t>v</a:t>
            </a:r>
            <a:r>
              <a:rPr sz="2800" spc="-10" dirty="0">
                <a:latin typeface="Calibri"/>
                <a:cs typeface="Calibri"/>
              </a:rPr>
              <a:t>o</a:t>
            </a:r>
            <a:r>
              <a:rPr sz="2800" dirty="0">
                <a:latin typeface="Calibri"/>
                <a:cs typeface="Calibri"/>
              </a:rPr>
              <a:t>l</a:t>
            </a:r>
            <a:r>
              <a:rPr sz="2800" spc="-20" dirty="0">
                <a:latin typeface="Calibri"/>
                <a:cs typeface="Calibri"/>
              </a:rPr>
              <a:t>ut</a:t>
            </a:r>
            <a:r>
              <a:rPr sz="2800" spc="-10" dirty="0">
                <a:latin typeface="Calibri"/>
                <a:cs typeface="Calibri"/>
              </a:rPr>
              <a:t>i</a:t>
            </a:r>
            <a:r>
              <a:rPr sz="2800" spc="-20" dirty="0">
                <a:latin typeface="Calibri"/>
                <a:cs typeface="Calibri"/>
              </a:rPr>
              <a:t>on.</a:t>
            </a:r>
            <a:endParaRPr sz="2800">
              <a:latin typeface="Calibri"/>
              <a:cs typeface="Calibri"/>
            </a:endParaRPr>
          </a:p>
          <a:p>
            <a:pPr marL="241300" marR="5080" indent="-228600">
              <a:lnSpc>
                <a:spcPct val="127099"/>
              </a:lnSpc>
              <a:spcBef>
                <a:spcPts val="1060"/>
              </a:spcBef>
              <a:buFont typeface="Symbol"/>
              <a:buChar char=""/>
              <a:tabLst>
                <a:tab pos="241935" algn="l"/>
              </a:tabLst>
            </a:pPr>
            <a:r>
              <a:rPr sz="2800" spc="-15" dirty="0">
                <a:latin typeface="Calibri"/>
                <a:cs typeface="Calibri"/>
              </a:rPr>
              <a:t>Under</a:t>
            </a:r>
            <a:r>
              <a:rPr sz="2800" spc="25" dirty="0">
                <a:latin typeface="Times New Roman"/>
                <a:cs typeface="Times New Roman"/>
              </a:rPr>
              <a:t> </a:t>
            </a:r>
            <a:r>
              <a:rPr sz="2800" spc="-5" dirty="0">
                <a:latin typeface="Calibri"/>
                <a:cs typeface="Calibri"/>
              </a:rPr>
              <a:t>t</a:t>
            </a:r>
            <a:r>
              <a:rPr sz="2800" spc="-20" dirty="0">
                <a:latin typeface="Calibri"/>
                <a:cs typeface="Calibri"/>
              </a:rPr>
              <a:t>hes</a:t>
            </a:r>
            <a:r>
              <a:rPr sz="2800" spc="-15" dirty="0">
                <a:latin typeface="Calibri"/>
                <a:cs typeface="Calibri"/>
              </a:rPr>
              <a:t>e</a:t>
            </a:r>
            <a:r>
              <a:rPr sz="2800" spc="50" dirty="0">
                <a:latin typeface="Times New Roman"/>
                <a:cs typeface="Times New Roman"/>
              </a:rPr>
              <a:t> </a:t>
            </a:r>
            <a:r>
              <a:rPr sz="2800" spc="-15" dirty="0">
                <a:latin typeface="Calibri"/>
                <a:cs typeface="Calibri"/>
              </a:rPr>
              <a:t>condi</a:t>
            </a:r>
            <a:r>
              <a:rPr sz="2800" spc="-10" dirty="0">
                <a:latin typeface="Calibri"/>
                <a:cs typeface="Calibri"/>
              </a:rPr>
              <a:t>t</a:t>
            </a:r>
            <a:r>
              <a:rPr sz="2800" spc="-5" dirty="0">
                <a:latin typeface="Calibri"/>
                <a:cs typeface="Calibri"/>
              </a:rPr>
              <a:t>i</a:t>
            </a:r>
            <a:r>
              <a:rPr sz="2800" spc="-20" dirty="0">
                <a:latin typeface="Calibri"/>
                <a:cs typeface="Calibri"/>
              </a:rPr>
              <a:t>on</a:t>
            </a:r>
            <a:r>
              <a:rPr sz="2800" spc="-15" dirty="0">
                <a:latin typeface="Calibri"/>
                <a:cs typeface="Calibri"/>
              </a:rPr>
              <a:t>s</a:t>
            </a:r>
            <a:r>
              <a:rPr sz="2800" spc="35" dirty="0">
                <a:latin typeface="Times New Roman"/>
                <a:cs typeface="Times New Roman"/>
              </a:rPr>
              <a:t> </a:t>
            </a:r>
            <a:r>
              <a:rPr sz="2800" spc="-20" dirty="0">
                <a:latin typeface="Calibri"/>
                <a:cs typeface="Calibri"/>
              </a:rPr>
              <a:t>se</a:t>
            </a:r>
            <a:r>
              <a:rPr sz="2800" spc="-10" dirty="0">
                <a:latin typeface="Calibri"/>
                <a:cs typeface="Calibri"/>
              </a:rPr>
              <a:t>t</a:t>
            </a:r>
            <a:r>
              <a:rPr sz="2800" spc="70" dirty="0">
                <a:latin typeface="Times New Roman"/>
                <a:cs typeface="Times New Roman"/>
              </a:rPr>
              <a:t> </a:t>
            </a:r>
            <a:r>
              <a:rPr sz="2800" spc="35" dirty="0">
                <a:latin typeface="Cambria Math"/>
                <a:cs typeface="Cambria Math"/>
              </a:rPr>
              <a:t>𝑎</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20" dirty="0">
                <a:latin typeface="Cambria Math"/>
                <a:cs typeface="Cambria Math"/>
              </a:rPr>
              <a:t>1</a:t>
            </a:r>
            <a:r>
              <a:rPr sz="2800" spc="125" dirty="0">
                <a:latin typeface="Cambria Math"/>
                <a:cs typeface="Cambria Math"/>
              </a:rPr>
              <a:t> </a:t>
            </a:r>
            <a:r>
              <a:rPr sz="2800" dirty="0">
                <a:latin typeface="Calibri"/>
                <a:cs typeface="Calibri"/>
              </a:rPr>
              <a:t>i</a:t>
            </a:r>
            <a:r>
              <a:rPr sz="2800" spc="-15" dirty="0">
                <a:latin typeface="Calibri"/>
                <a:cs typeface="Calibri"/>
              </a:rPr>
              <a:t>n</a:t>
            </a:r>
            <a:r>
              <a:rPr sz="2800" spc="35" dirty="0">
                <a:latin typeface="Times New Roman"/>
                <a:cs typeface="Times New Roman"/>
              </a:rPr>
              <a:t> </a:t>
            </a:r>
            <a:r>
              <a:rPr sz="2800" spc="-15" dirty="0">
                <a:latin typeface="Calibri"/>
                <a:cs typeface="Calibri"/>
              </a:rPr>
              <a:t>right</a:t>
            </a:r>
            <a:r>
              <a:rPr sz="2800" spc="-20" dirty="0">
                <a:latin typeface="Calibri"/>
                <a:cs typeface="Calibri"/>
              </a:rPr>
              <a:t>-h</a:t>
            </a:r>
            <a:r>
              <a:rPr sz="2800" spc="-5" dirty="0">
                <a:latin typeface="Calibri"/>
                <a:cs typeface="Calibri"/>
              </a:rPr>
              <a:t>a</a:t>
            </a:r>
            <a:r>
              <a:rPr sz="2800" spc="-20" dirty="0">
                <a:latin typeface="Calibri"/>
                <a:cs typeface="Calibri"/>
              </a:rPr>
              <a:t>n</a:t>
            </a:r>
            <a:r>
              <a:rPr sz="2800" spc="-15" dirty="0">
                <a:latin typeface="Calibri"/>
                <a:cs typeface="Calibri"/>
              </a:rPr>
              <a:t>d</a:t>
            </a:r>
            <a:r>
              <a:rPr sz="2800" spc="4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d</a:t>
            </a:r>
            <a:r>
              <a:rPr sz="2800" spc="-15" dirty="0">
                <a:latin typeface="Calibri"/>
                <a:cs typeface="Calibri"/>
              </a:rPr>
              <a:t>e</a:t>
            </a:r>
            <a:r>
              <a:rPr sz="2800" spc="40" dirty="0">
                <a:latin typeface="Times New Roman"/>
                <a:cs typeface="Times New Roman"/>
              </a:rPr>
              <a:t> </a:t>
            </a:r>
            <a:r>
              <a:rPr sz="2800" spc="-20" dirty="0">
                <a:latin typeface="Calibri"/>
                <a:cs typeface="Calibri"/>
              </a:rPr>
              <a:t>o</a:t>
            </a:r>
            <a:r>
              <a:rPr sz="2800" spc="-10" dirty="0">
                <a:latin typeface="Calibri"/>
                <a:cs typeface="Calibri"/>
              </a:rPr>
              <a:t>f</a:t>
            </a:r>
            <a:r>
              <a:rPr sz="2800" spc="40" dirty="0">
                <a:latin typeface="Times New Roman"/>
                <a:cs typeface="Times New Roman"/>
              </a:rPr>
              <a:t> </a:t>
            </a:r>
            <a:r>
              <a:rPr sz="2800" spc="-10" dirty="0">
                <a:latin typeface="Calibri"/>
                <a:cs typeface="Calibri"/>
              </a:rPr>
              <a:t>e</a:t>
            </a:r>
            <a:r>
              <a:rPr sz="2800" spc="-20" dirty="0">
                <a:latin typeface="Calibri"/>
                <a:cs typeface="Calibri"/>
              </a:rPr>
              <a:t>quat</a:t>
            </a:r>
            <a:r>
              <a:rPr sz="2800" spc="-10" dirty="0">
                <a:latin typeface="Calibri"/>
                <a:cs typeface="Calibri"/>
              </a:rPr>
              <a:t>i</a:t>
            </a:r>
            <a:r>
              <a:rPr sz="2800" spc="-20" dirty="0">
                <a:latin typeface="Calibri"/>
                <a:cs typeface="Calibri"/>
              </a:rPr>
              <a:t>o</a:t>
            </a:r>
            <a:r>
              <a:rPr sz="2800" spc="-10" dirty="0">
                <a:latin typeface="Calibri"/>
                <a:cs typeface="Calibri"/>
              </a:rPr>
              <a:t>n</a:t>
            </a:r>
            <a:r>
              <a:rPr sz="2800" spc="-15" dirty="0">
                <a:latin typeface="Calibri"/>
                <a:cs typeface="Calibri"/>
              </a:rPr>
              <a:t>s</a:t>
            </a:r>
            <a:r>
              <a:rPr sz="2800" spc="-1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dirty="0">
                <a:latin typeface="Calibri"/>
                <a:cs typeface="Calibri"/>
              </a:rPr>
              <a:t>i</a:t>
            </a:r>
            <a:r>
              <a:rPr sz="2800" spc="-20" dirty="0">
                <a:latin typeface="Calibri"/>
                <a:cs typeface="Calibri"/>
              </a:rPr>
              <a:t>nteg</a:t>
            </a:r>
            <a:r>
              <a:rPr sz="2800" dirty="0">
                <a:latin typeface="Calibri"/>
                <a:cs typeface="Calibri"/>
              </a:rPr>
              <a:t>r</a:t>
            </a:r>
            <a:r>
              <a:rPr sz="2800" spc="-15" dirty="0">
                <a:latin typeface="Calibri"/>
                <a:cs typeface="Calibri"/>
              </a:rPr>
              <a:t>ate</a:t>
            </a:r>
            <a:r>
              <a:rPr sz="2800" spc="-70" dirty="0">
                <a:latin typeface="Times New Roman"/>
                <a:cs typeface="Times New Roman"/>
              </a:rPr>
              <a:t> </a:t>
            </a:r>
            <a:r>
              <a:rPr sz="2800" spc="-15" dirty="0">
                <a:latin typeface="Calibri"/>
                <a:cs typeface="Calibri"/>
              </a:rPr>
              <a:t>for</a:t>
            </a:r>
            <a:r>
              <a:rPr sz="2800" spc="-60" dirty="0">
                <a:latin typeface="Times New Roman"/>
                <a:cs typeface="Times New Roman"/>
              </a:rPr>
              <a:t> </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37" baseline="2976" dirty="0">
                <a:latin typeface="Cambria Math"/>
                <a:cs typeface="Cambria Math"/>
              </a:rPr>
              <a:t>)</a:t>
            </a:r>
            <a:r>
              <a:rPr sz="2800" dirty="0">
                <a:latin typeface="Calibri"/>
                <a:cs typeface="Calibri"/>
              </a:rPr>
              <a:t>.</a:t>
            </a:r>
            <a:endParaRPr sz="2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0158730" cy="946785"/>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1391285" algn="l"/>
                <a:tab pos="2809875" algn="l"/>
                <a:tab pos="3660775" algn="l"/>
                <a:tab pos="4988560" algn="l"/>
                <a:tab pos="5702935" algn="l"/>
                <a:tab pos="8275320" algn="l"/>
                <a:tab pos="9186545" algn="l"/>
              </a:tabLst>
            </a:pPr>
            <a:r>
              <a:rPr sz="2800" spc="-20" dirty="0">
                <a:latin typeface="Calibri"/>
                <a:cs typeface="Calibri"/>
              </a:rPr>
              <a:t>Obta</a:t>
            </a:r>
            <a:r>
              <a:rPr sz="2800" spc="-15" dirty="0">
                <a:latin typeface="Calibri"/>
                <a:cs typeface="Calibri"/>
              </a:rPr>
              <a:t>in</a:t>
            </a:r>
            <a:r>
              <a:rPr sz="2800" dirty="0">
                <a:latin typeface="Times New Roman"/>
                <a:cs typeface="Times New Roman"/>
              </a:rPr>
              <a:t>	</a:t>
            </a:r>
            <a:r>
              <a:rPr sz="2800" spc="-15" dirty="0">
                <a:latin typeface="Calibri"/>
                <a:cs typeface="Calibri"/>
              </a:rPr>
              <a:t>(</a:t>
            </a:r>
            <a:r>
              <a:rPr sz="2800" dirty="0">
                <a:latin typeface="Calibri"/>
                <a:cs typeface="Calibri"/>
              </a:rPr>
              <a:t>k</a:t>
            </a:r>
            <a:r>
              <a:rPr sz="2800" spc="-15" dirty="0">
                <a:latin typeface="Calibri"/>
                <a:cs typeface="Calibri"/>
              </a:rPr>
              <a:t>eep</a:t>
            </a:r>
            <a:r>
              <a:rPr sz="2800" spc="-20" dirty="0">
                <a:latin typeface="Calibri"/>
                <a:cs typeface="Calibri"/>
              </a:rPr>
              <a:t>in</a:t>
            </a:r>
            <a:r>
              <a:rPr sz="2800" spc="-15" dirty="0">
                <a:latin typeface="Calibri"/>
                <a:cs typeface="Calibri"/>
              </a:rPr>
              <a:t>g</a:t>
            </a:r>
            <a:r>
              <a:rPr sz="2800" dirty="0">
                <a:latin typeface="Times New Roman"/>
                <a:cs typeface="Times New Roman"/>
              </a:rPr>
              <a:t>	</a:t>
            </a:r>
            <a:r>
              <a:rPr sz="2800" spc="-20" dirty="0">
                <a:latin typeface="Calibri"/>
                <a:cs typeface="Calibri"/>
              </a:rPr>
              <a:t>b</a:t>
            </a:r>
            <a:r>
              <a:rPr sz="2800" spc="-10" dirty="0">
                <a:latin typeface="Calibri"/>
                <a:cs typeface="Calibri"/>
              </a:rPr>
              <a:t>o</a:t>
            </a:r>
            <a:r>
              <a:rPr sz="2800" spc="-15" dirty="0">
                <a:latin typeface="Calibri"/>
                <a:cs typeface="Calibri"/>
              </a:rPr>
              <a:t>th</a:t>
            </a:r>
            <a:r>
              <a:rPr sz="2800" dirty="0">
                <a:latin typeface="Times New Roman"/>
                <a:cs typeface="Times New Roman"/>
              </a:rPr>
              <a:t>	</a:t>
            </a:r>
            <a:r>
              <a:rPr sz="2800" spc="-15" dirty="0">
                <a:latin typeface="Calibri"/>
                <a:cs typeface="Calibri"/>
              </a:rPr>
              <a:t>rotati</a:t>
            </a:r>
            <a:r>
              <a:rPr sz="2800" spc="-5"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5" dirty="0">
                <a:latin typeface="Calibri"/>
                <a:cs typeface="Calibri"/>
              </a:rPr>
              <a:t>count</a:t>
            </a:r>
            <a:r>
              <a:rPr sz="2800" spc="-10" dirty="0">
                <a:latin typeface="Calibri"/>
                <a:cs typeface="Calibri"/>
              </a:rPr>
              <a:t>e</a:t>
            </a:r>
            <a:r>
              <a:rPr sz="2800" spc="15" dirty="0">
                <a:latin typeface="Calibri"/>
                <a:cs typeface="Calibri"/>
              </a:rPr>
              <a:t>r</a:t>
            </a:r>
            <a:r>
              <a:rPr sz="2800" spc="-5" dirty="0">
                <a:latin typeface="Calibri"/>
                <a:cs typeface="Calibri"/>
              </a:rPr>
              <a:t>-</a:t>
            </a:r>
            <a:r>
              <a:rPr sz="2800" spc="-15" dirty="0">
                <a:latin typeface="Calibri"/>
                <a:cs typeface="Calibri"/>
              </a:rPr>
              <a:t>rot</a:t>
            </a:r>
            <a:r>
              <a:rPr sz="2800" spc="-10" dirty="0">
                <a:latin typeface="Calibri"/>
                <a:cs typeface="Calibri"/>
              </a:rPr>
              <a:t>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part</a:t>
            </a:r>
            <a:r>
              <a:rPr sz="2800" spc="-15" dirty="0">
                <a:latin typeface="Calibri"/>
                <a:cs typeface="Calibri"/>
              </a:rPr>
              <a:t>s</a:t>
            </a:r>
            <a:r>
              <a:rPr sz="2800" dirty="0">
                <a:latin typeface="Times New Roman"/>
                <a:cs typeface="Times New Roman"/>
              </a:rPr>
              <a:t>	</a:t>
            </a:r>
            <a:r>
              <a:rPr sz="2800" spc="-20" dirty="0">
                <a:latin typeface="Calibri"/>
                <a:cs typeface="Calibri"/>
              </a:rPr>
              <a:t>before</a:t>
            </a:r>
            <a:r>
              <a:rPr sz="2800" spc="-15" dirty="0">
                <a:latin typeface="Times New Roman"/>
                <a:cs typeface="Times New Roman"/>
              </a:rPr>
              <a:t> </a:t>
            </a:r>
            <a:r>
              <a:rPr sz="2800" spc="-20" dirty="0">
                <a:latin typeface="Calibri"/>
                <a:cs typeface="Calibri"/>
              </a:rPr>
              <a:t>RWA</a:t>
            </a:r>
            <a:r>
              <a:rPr sz="2800" spc="-70" dirty="0">
                <a:latin typeface="Times New Roman"/>
                <a:cs typeface="Times New Roman"/>
              </a:rPr>
              <a:t> </a:t>
            </a:r>
            <a:r>
              <a:rPr sz="2800" spc="-20" dirty="0">
                <a:latin typeface="Calibri"/>
                <a:cs typeface="Calibri"/>
              </a:rPr>
              <a:t>step)</a:t>
            </a:r>
            <a:endParaRPr sz="2800">
              <a:latin typeface="Calibri"/>
              <a:cs typeface="Calibri"/>
            </a:endParaRPr>
          </a:p>
        </p:txBody>
      </p:sp>
      <p:sp>
        <p:nvSpPr>
          <p:cNvPr id="3" name="object 3"/>
          <p:cNvSpPr txBox="1"/>
          <p:nvPr/>
        </p:nvSpPr>
        <p:spPr>
          <a:xfrm>
            <a:off x="3000500" y="2468568"/>
            <a:ext cx="1033780" cy="39751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4107306" y="2215584"/>
            <a:ext cx="570865" cy="431800"/>
          </a:xfrm>
          <a:prstGeom prst="rect">
            <a:avLst/>
          </a:prstGeom>
        </p:spPr>
        <p:txBody>
          <a:bodyPr vert="horz" wrap="square" lIns="0" tIns="0" rIns="0" bIns="0" rtlCol="0">
            <a:spAutoFit/>
          </a:bodyPr>
          <a:lstStyle/>
          <a:p>
            <a:pPr marL="12700">
              <a:lnSpc>
                <a:spcPts val="3345"/>
              </a:lnSpc>
            </a:pPr>
            <a:r>
              <a:rPr sz="4200" spc="-127" baseline="11904" dirty="0">
                <a:latin typeface="Cambria Math"/>
                <a:cs typeface="Cambria Math"/>
              </a:rPr>
              <a:t>𝛺</a:t>
            </a:r>
            <a:r>
              <a:rPr sz="2000" spc="215" dirty="0">
                <a:latin typeface="Cambria Math"/>
                <a:cs typeface="Cambria Math"/>
              </a:rPr>
              <a:t>𝑎𝑏</a:t>
            </a:r>
            <a:endParaRPr sz="2000">
              <a:latin typeface="Cambria Math"/>
              <a:cs typeface="Cambria Math"/>
            </a:endParaRPr>
          </a:p>
        </p:txBody>
      </p:sp>
      <p:sp>
        <p:nvSpPr>
          <p:cNvPr id="5" name="object 5"/>
          <p:cNvSpPr/>
          <p:nvPr/>
        </p:nvSpPr>
        <p:spPr>
          <a:xfrm>
            <a:off x="4120012" y="2672974"/>
            <a:ext cx="568960" cy="0"/>
          </a:xfrm>
          <a:custGeom>
            <a:avLst/>
            <a:gdLst/>
            <a:ahLst/>
            <a:cxnLst/>
            <a:rect l="l" t="t" r="r" b="b"/>
            <a:pathLst>
              <a:path w="568960">
                <a:moveTo>
                  <a:pt x="0" y="0"/>
                </a:moveTo>
                <a:lnTo>
                  <a:pt x="568451"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4293234" y="2724600"/>
            <a:ext cx="1623060" cy="381000"/>
          </a:xfrm>
          <a:prstGeom prst="rect">
            <a:avLst/>
          </a:prstGeom>
        </p:spPr>
        <p:txBody>
          <a:bodyPr vert="horz" wrap="square" lIns="0" tIns="0" rIns="0" bIns="0" rtlCol="0">
            <a:spAutoFit/>
          </a:bodyPr>
          <a:lstStyle/>
          <a:p>
            <a:pPr marL="12700">
              <a:lnSpc>
                <a:spcPct val="100000"/>
              </a:lnSpc>
              <a:tabLst>
                <a:tab pos="1134110" algn="l"/>
              </a:tabLst>
            </a:pPr>
            <a:r>
              <a:rPr sz="2800" spc="-20" dirty="0">
                <a:latin typeface="Cambria Math"/>
                <a:cs typeface="Cambria Math"/>
              </a:rPr>
              <a:t>2	</a:t>
            </a:r>
            <a:r>
              <a:rPr sz="2800" spc="-30" dirty="0">
                <a:latin typeface="Cambria Math"/>
                <a:cs typeface="Cambria Math"/>
              </a:rPr>
              <a:t>𝛥𝜔</a:t>
            </a:r>
            <a:endParaRPr sz="2800">
              <a:latin typeface="Cambria Math"/>
              <a:cs typeface="Cambria Math"/>
            </a:endParaRPr>
          </a:p>
        </p:txBody>
      </p:sp>
      <p:sp>
        <p:nvSpPr>
          <p:cNvPr id="7" name="object 7"/>
          <p:cNvSpPr/>
          <p:nvPr/>
        </p:nvSpPr>
        <p:spPr>
          <a:xfrm>
            <a:off x="4942971" y="2672974"/>
            <a:ext cx="1452880" cy="0"/>
          </a:xfrm>
          <a:custGeom>
            <a:avLst/>
            <a:gdLst/>
            <a:ahLst/>
            <a:cxnLst/>
            <a:rect l="l" t="t" r="r" b="b"/>
            <a:pathLst>
              <a:path w="1452879">
                <a:moveTo>
                  <a:pt x="0" y="0"/>
                </a:moveTo>
                <a:lnTo>
                  <a:pt x="1452634"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4794634" y="2485332"/>
            <a:ext cx="1958339" cy="381000"/>
          </a:xfrm>
          <a:prstGeom prst="rect">
            <a:avLst/>
          </a:prstGeom>
        </p:spPr>
        <p:txBody>
          <a:bodyPr vert="horz" wrap="square" lIns="0" tIns="0" rIns="0" bIns="0" rtlCol="0">
            <a:spAutoFit/>
          </a:bodyPr>
          <a:lstStyle/>
          <a:p>
            <a:pPr marL="12700">
              <a:lnSpc>
                <a:spcPct val="100000"/>
              </a:lnSpc>
              <a:tabLst>
                <a:tab pos="1679575" algn="l"/>
              </a:tabLst>
            </a:pPr>
            <a:r>
              <a:rPr sz="2800" spc="8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9" name="object 9"/>
          <p:cNvSpPr txBox="1"/>
          <p:nvPr/>
        </p:nvSpPr>
        <p:spPr>
          <a:xfrm>
            <a:off x="4930270" y="2152110"/>
            <a:ext cx="4975730" cy="430887"/>
          </a:xfrm>
          <a:prstGeom prst="rect">
            <a:avLst/>
          </a:prstGeom>
        </p:spPr>
        <p:txBody>
          <a:bodyPr vert="horz" wrap="square" lIns="0" tIns="0" rIns="0" bIns="0" rtlCol="0">
            <a:spAutoFit/>
          </a:bodyPr>
          <a:lstStyle/>
          <a:p>
            <a:pPr marL="12700">
              <a:lnSpc>
                <a:spcPct val="100000"/>
              </a:lnSpc>
              <a:tabLst>
                <a:tab pos="1890395" algn="l"/>
              </a:tabLst>
            </a:pPr>
            <a:r>
              <a:rPr sz="4200" spc="165" baseline="-20833" dirty="0">
                <a:latin typeface="Cambria Math"/>
                <a:cs typeface="Cambria Math"/>
              </a:rPr>
              <a:t>𝑒</a:t>
            </a:r>
            <a:r>
              <a:rPr sz="2000" spc="160" dirty="0">
                <a:latin typeface="Cambria Math"/>
                <a:cs typeface="Cambria Math"/>
              </a:rPr>
              <a:t>𝑖𝛥𝜔</a:t>
            </a:r>
            <a:r>
              <a:rPr sz="2000" spc="-65" dirty="0">
                <a:latin typeface="Cambria Math"/>
                <a:cs typeface="Cambria Math"/>
              </a:rPr>
              <a:t> </a:t>
            </a:r>
            <a:r>
              <a:rPr sz="2000" spc="220" dirty="0">
                <a:latin typeface="Cambria Math"/>
                <a:cs typeface="Cambria Math"/>
              </a:rPr>
              <a:t>𝑡</a:t>
            </a:r>
            <a:r>
              <a:rPr sz="2000" dirty="0">
                <a:latin typeface="Cambria Math"/>
                <a:cs typeface="Cambria Math"/>
              </a:rPr>
              <a:t> </a:t>
            </a:r>
            <a:r>
              <a:rPr sz="2000" spc="-95" dirty="0">
                <a:latin typeface="Cambria Math"/>
                <a:cs typeface="Cambria Math"/>
              </a:rPr>
              <a:t> </a:t>
            </a:r>
            <a:r>
              <a:rPr sz="4200" spc="-37" baseline="-20833" dirty="0">
                <a:latin typeface="Cambria Math"/>
                <a:cs typeface="Cambria Math"/>
              </a:rPr>
              <a:t>−</a:t>
            </a:r>
            <a:r>
              <a:rPr sz="4200" spc="7" baseline="-20833" dirty="0">
                <a:latin typeface="Cambria Math"/>
                <a:cs typeface="Cambria Math"/>
              </a:rPr>
              <a:t> </a:t>
            </a:r>
            <a:r>
              <a:rPr sz="4200" spc="-30" baseline="-20833" dirty="0">
                <a:latin typeface="Cambria Math"/>
                <a:cs typeface="Cambria Math"/>
              </a:rPr>
              <a:t>1</a:t>
            </a:r>
            <a:r>
              <a:rPr sz="4200" baseline="-20833" dirty="0">
                <a:latin typeface="Cambria Math"/>
                <a:cs typeface="Cambria Math"/>
              </a:rPr>
              <a:t>	</a:t>
            </a:r>
            <a:r>
              <a:rPr sz="4200" spc="165" baseline="-20833" dirty="0">
                <a:latin typeface="Cambria Math"/>
                <a:cs typeface="Cambria Math"/>
              </a:rPr>
              <a:t>𝑒</a:t>
            </a:r>
            <a:r>
              <a:rPr sz="2000" spc="260" dirty="0">
                <a:latin typeface="Cambria Math"/>
                <a:cs typeface="Cambria Math"/>
              </a:rPr>
              <a:t>𝑖</a:t>
            </a:r>
            <a:r>
              <a:rPr sz="3000" spc="-7" baseline="2777" dirty="0">
                <a:latin typeface="Cambria Math"/>
                <a:cs typeface="Cambria Math"/>
              </a:rPr>
              <a:t>(</a:t>
            </a:r>
            <a:r>
              <a:rPr sz="2000" spc="254" dirty="0">
                <a:latin typeface="Cambria Math"/>
                <a:cs typeface="Cambria Math"/>
              </a:rPr>
              <a:t>𝜔</a:t>
            </a:r>
            <a:r>
              <a:rPr sz="2000" spc="-55" dirty="0">
                <a:latin typeface="Cambria Math"/>
                <a:cs typeface="Cambria Math"/>
              </a:rPr>
              <a:t>+</a:t>
            </a:r>
            <a:r>
              <a:rPr sz="2000" spc="210" dirty="0">
                <a:latin typeface="Cambria Math"/>
                <a:cs typeface="Cambria Math"/>
              </a:rPr>
              <a:t>𝜔</a:t>
            </a:r>
            <a:r>
              <a:rPr sz="2475" spc="487" baseline="-13468" dirty="0">
                <a:latin typeface="Cambria Math"/>
                <a:cs typeface="Cambria Math"/>
              </a:rPr>
              <a:t>𝑎</a:t>
            </a:r>
            <a:r>
              <a:rPr sz="2475" spc="622" baseline="-13468" dirty="0">
                <a:latin typeface="Cambria Math"/>
                <a:cs typeface="Cambria Math"/>
              </a:rPr>
              <a:t>𝑏</a:t>
            </a:r>
            <a:r>
              <a:rPr sz="3000" spc="-7" baseline="2777" dirty="0">
                <a:latin typeface="Cambria Math"/>
                <a:cs typeface="Cambria Math"/>
              </a:rPr>
              <a:t>)</a:t>
            </a:r>
            <a:r>
              <a:rPr sz="2000" spc="220" dirty="0">
                <a:latin typeface="Cambria Math"/>
                <a:cs typeface="Cambria Math"/>
              </a:rPr>
              <a:t>𝑡</a:t>
            </a:r>
            <a:r>
              <a:rPr sz="2000" dirty="0">
                <a:latin typeface="Cambria Math"/>
                <a:cs typeface="Cambria Math"/>
              </a:rPr>
              <a:t> </a:t>
            </a:r>
            <a:r>
              <a:rPr sz="2000" spc="-95" dirty="0">
                <a:latin typeface="Cambria Math"/>
                <a:cs typeface="Cambria Math"/>
              </a:rPr>
              <a:t> </a:t>
            </a:r>
            <a:r>
              <a:rPr sz="4200" spc="-37" baseline="-20833" dirty="0">
                <a:latin typeface="Cambria Math"/>
                <a:cs typeface="Cambria Math"/>
              </a:rPr>
              <a:t>−</a:t>
            </a:r>
            <a:r>
              <a:rPr sz="4200" spc="15" baseline="-20833" dirty="0">
                <a:latin typeface="Cambria Math"/>
                <a:cs typeface="Cambria Math"/>
              </a:rPr>
              <a:t> </a:t>
            </a:r>
            <a:r>
              <a:rPr sz="4200" spc="-30" baseline="-20833" dirty="0">
                <a:latin typeface="Cambria Math"/>
                <a:cs typeface="Cambria Math"/>
              </a:rPr>
              <a:t>1</a:t>
            </a:r>
            <a:endParaRPr sz="4200" baseline="-20833" dirty="0">
              <a:latin typeface="Cambria Math"/>
              <a:cs typeface="Cambria Math"/>
            </a:endParaRPr>
          </a:p>
        </p:txBody>
      </p:sp>
      <p:sp>
        <p:nvSpPr>
          <p:cNvPr id="10" name="object 10"/>
          <p:cNvSpPr txBox="1"/>
          <p:nvPr/>
        </p:nvSpPr>
        <p:spPr>
          <a:xfrm>
            <a:off x="7240910" y="2724599"/>
            <a:ext cx="1826890" cy="430887"/>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r>
              <a:rPr sz="2800" spc="7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5" dirty="0">
                <a:latin typeface="Cambria Math"/>
                <a:cs typeface="Cambria Math"/>
              </a:rPr>
              <a:t>𝜔</a:t>
            </a:r>
            <a:r>
              <a:rPr sz="3000" spc="322" baseline="-16666" dirty="0">
                <a:latin typeface="Cambria Math"/>
                <a:cs typeface="Cambria Math"/>
              </a:rPr>
              <a:t>𝑎𝑏</a:t>
            </a:r>
            <a:endParaRPr sz="3000" baseline="-16666" dirty="0">
              <a:latin typeface="Cambria Math"/>
              <a:cs typeface="Cambria Math"/>
            </a:endParaRPr>
          </a:p>
        </p:txBody>
      </p:sp>
      <p:sp>
        <p:nvSpPr>
          <p:cNvPr id="11" name="object 11"/>
          <p:cNvSpPr/>
          <p:nvPr/>
        </p:nvSpPr>
        <p:spPr>
          <a:xfrm>
            <a:off x="6820783" y="2672974"/>
            <a:ext cx="2147570" cy="0"/>
          </a:xfrm>
          <a:custGeom>
            <a:avLst/>
            <a:gdLst/>
            <a:ahLst/>
            <a:cxnLst/>
            <a:rect l="l" t="t" r="r" b="b"/>
            <a:pathLst>
              <a:path w="2147570">
                <a:moveTo>
                  <a:pt x="0" y="0"/>
                </a:moveTo>
                <a:lnTo>
                  <a:pt x="2147565" y="0"/>
                </a:lnTo>
              </a:path>
            </a:pathLst>
          </a:custGeom>
          <a:ln w="24129">
            <a:solidFill>
              <a:srgbClr val="000000"/>
            </a:solidFill>
          </a:ln>
        </p:spPr>
        <p:txBody>
          <a:bodyPr wrap="square" lIns="0" tIns="0" rIns="0" bIns="0" rtlCol="0"/>
          <a:lstStyle/>
          <a:p>
            <a:endParaRPr/>
          </a:p>
        </p:txBody>
      </p:sp>
      <p:sp>
        <p:nvSpPr>
          <p:cNvPr id="12" name="object 12"/>
          <p:cNvSpPr txBox="1"/>
          <p:nvPr/>
        </p:nvSpPr>
        <p:spPr>
          <a:xfrm>
            <a:off x="8955792" y="2485332"/>
            <a:ext cx="234315" cy="381000"/>
          </a:xfrm>
          <a:prstGeom prst="rect">
            <a:avLst/>
          </a:prstGeom>
        </p:spPr>
        <p:txBody>
          <a:bodyPr vert="horz" wrap="square" lIns="0" tIns="0" rIns="0" bIns="0" rtlCol="0">
            <a:spAutoFit/>
          </a:bodyPr>
          <a:lstStyle/>
          <a:p>
            <a:pPr marL="12700">
              <a:lnSpc>
                <a:spcPct val="100000"/>
              </a:lnSpc>
            </a:pPr>
            <a:r>
              <a:rPr sz="2800" spc="75" dirty="0">
                <a:latin typeface="Cambria Math"/>
                <a:cs typeface="Cambria Math"/>
              </a:rPr>
              <a:t>]</a:t>
            </a:r>
            <a:r>
              <a:rPr sz="2800" spc="-10" dirty="0">
                <a:latin typeface="Cambria Math"/>
                <a:cs typeface="Cambria Math"/>
              </a:rPr>
              <a:t>.</a:t>
            </a:r>
            <a:endParaRPr sz="2800">
              <a:latin typeface="Cambria Math"/>
              <a:cs typeface="Cambria Math"/>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3" name="object 13"/>
          <p:cNvSpPr txBox="1"/>
          <p:nvPr/>
        </p:nvSpPr>
        <p:spPr>
          <a:xfrm>
            <a:off x="1130300" y="3395422"/>
            <a:ext cx="4577715" cy="44704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108075" algn="l"/>
                <a:tab pos="2774315" algn="l"/>
              </a:tabLst>
            </a:pPr>
            <a:r>
              <a:rPr sz="2800" spc="-15" dirty="0">
                <a:latin typeface="Calibri"/>
                <a:cs typeface="Calibri"/>
              </a:rPr>
              <a:t>Near</a:t>
            </a:r>
            <a:r>
              <a:rPr sz="2800" dirty="0">
                <a:latin typeface="Times New Roman"/>
                <a:cs typeface="Times New Roman"/>
              </a:rPr>
              <a:t>	</a:t>
            </a:r>
            <a:r>
              <a:rPr sz="2800" spc="-15" dirty="0">
                <a:latin typeface="Calibri"/>
                <a:cs typeface="Calibri"/>
              </a:rPr>
              <a:t>reso</a:t>
            </a:r>
            <a:r>
              <a:rPr sz="2800" spc="-20" dirty="0">
                <a:latin typeface="Calibri"/>
                <a:cs typeface="Calibri"/>
              </a:rPr>
              <a:t>nanc</a:t>
            </a:r>
            <a:r>
              <a:rPr sz="2800" spc="-15" dirty="0">
                <a:latin typeface="Calibri"/>
                <a:cs typeface="Calibri"/>
              </a:rPr>
              <a:t>e</a:t>
            </a:r>
            <a:r>
              <a:rPr sz="2800" dirty="0">
                <a:latin typeface="Times New Roman"/>
                <a:cs typeface="Times New Roman"/>
              </a:rPr>
              <a:t>	</a:t>
            </a:r>
            <a:r>
              <a:rPr sz="4200" spc="-15" baseline="1984" dirty="0">
                <a:latin typeface="Cambria Math"/>
                <a:cs typeface="Cambria Math"/>
              </a:rPr>
              <a:t>|</a:t>
            </a:r>
            <a:r>
              <a:rPr sz="2800" spc="-30" dirty="0">
                <a:latin typeface="Cambria Math"/>
                <a:cs typeface="Cambria Math"/>
              </a:rPr>
              <a:t>𝛥</a:t>
            </a:r>
            <a:r>
              <a:rPr sz="2800" spc="25" dirty="0">
                <a:latin typeface="Cambria Math"/>
                <a:cs typeface="Cambria Math"/>
              </a:rPr>
              <a:t>𝜔</a:t>
            </a:r>
            <a:r>
              <a:rPr sz="4200" spc="-15" baseline="1984" dirty="0">
                <a:latin typeface="Cambria Math"/>
                <a:cs typeface="Cambria Math"/>
              </a:rPr>
              <a:t>|</a:t>
            </a:r>
            <a:r>
              <a:rPr sz="4200" spc="247" baseline="1984"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35" dirty="0">
                <a:latin typeface="Cambria Math"/>
                <a:cs typeface="Cambria Math"/>
              </a:rPr>
              <a:t>𝜔</a:t>
            </a:r>
            <a:r>
              <a:rPr sz="3000" spc="322" baseline="-16666" dirty="0">
                <a:latin typeface="Cambria Math"/>
                <a:cs typeface="Cambria Math"/>
              </a:rPr>
              <a:t>𝑎𝑏</a:t>
            </a:r>
            <a:endParaRPr sz="3000" baseline="-16666">
              <a:latin typeface="Cambria Math"/>
              <a:cs typeface="Cambria Math"/>
            </a:endParaRPr>
          </a:p>
        </p:txBody>
      </p:sp>
      <p:sp>
        <p:nvSpPr>
          <p:cNvPr id="14" name="object 14"/>
          <p:cNvSpPr txBox="1"/>
          <p:nvPr/>
        </p:nvSpPr>
        <p:spPr>
          <a:xfrm>
            <a:off x="5773803" y="3379113"/>
            <a:ext cx="5784976" cy="430887"/>
          </a:xfrm>
          <a:prstGeom prst="rect">
            <a:avLst/>
          </a:prstGeom>
        </p:spPr>
        <p:txBody>
          <a:bodyPr vert="horz" wrap="square" lIns="0" tIns="0" rIns="0" bIns="0" rtlCol="0">
            <a:spAutoFit/>
          </a:bodyPr>
          <a:lstStyle/>
          <a:p>
            <a:pPr marL="12700">
              <a:lnSpc>
                <a:spcPct val="100000"/>
              </a:lnSpc>
              <a:tabLst>
                <a:tab pos="862330" algn="l"/>
                <a:tab pos="1511300" algn="l"/>
                <a:tab pos="2794000" algn="l"/>
                <a:tab pos="3954145" algn="l"/>
              </a:tabLst>
            </a:pPr>
            <a:r>
              <a:rPr sz="2800" spc="-20" dirty="0">
                <a:latin typeface="Calibri"/>
                <a:cs typeface="Calibri"/>
              </a:rPr>
              <a:t>dro</a:t>
            </a:r>
            <a:r>
              <a:rPr sz="2800" spc="-15" dirty="0">
                <a:latin typeface="Calibri"/>
                <a:cs typeface="Calibri"/>
              </a:rPr>
              <a:t>p</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s</a:t>
            </a:r>
            <a:r>
              <a:rPr sz="2800" spc="-10" dirty="0">
                <a:latin typeface="Calibri"/>
                <a:cs typeface="Calibri"/>
              </a:rPr>
              <a:t>e</a:t>
            </a:r>
            <a:r>
              <a:rPr sz="2800" spc="-15" dirty="0">
                <a:latin typeface="Calibri"/>
                <a:cs typeface="Calibri"/>
              </a:rPr>
              <a:t>cond,</a:t>
            </a:r>
            <a:r>
              <a:rPr sz="2800" dirty="0">
                <a:latin typeface="Times New Roman"/>
                <a:cs typeface="Times New Roman"/>
              </a:rPr>
              <a:t>	</a:t>
            </a:r>
            <a:r>
              <a:rPr sz="2800" spc="-15" dirty="0">
                <a:latin typeface="Calibri"/>
                <a:cs typeface="Calibri"/>
              </a:rPr>
              <a:t>rap</a:t>
            </a:r>
            <a:r>
              <a:rPr sz="2800" spc="-5" dirty="0">
                <a:latin typeface="Calibri"/>
                <a:cs typeface="Calibri"/>
              </a:rPr>
              <a:t>i</a:t>
            </a:r>
            <a:r>
              <a:rPr sz="2800" spc="-20" dirty="0">
                <a:latin typeface="Calibri"/>
                <a:cs typeface="Calibri"/>
              </a:rPr>
              <a:t>d</a:t>
            </a:r>
            <a:r>
              <a:rPr sz="2800" spc="-10" dirty="0">
                <a:latin typeface="Calibri"/>
                <a:cs typeface="Calibri"/>
              </a:rPr>
              <a:t>ly</a:t>
            </a:r>
            <a:r>
              <a:rPr sz="2800" dirty="0">
                <a:latin typeface="Times New Roman"/>
                <a:cs typeface="Times New Roman"/>
              </a:rPr>
              <a:t>	</a:t>
            </a:r>
            <a:r>
              <a:rPr sz="2800" spc="-20" dirty="0">
                <a:latin typeface="Calibri"/>
                <a:cs typeface="Calibri"/>
              </a:rPr>
              <a:t>osc</a:t>
            </a:r>
            <a:r>
              <a:rPr sz="2800" spc="-10" dirty="0">
                <a:latin typeface="Calibri"/>
                <a:cs typeface="Calibri"/>
              </a:rPr>
              <a:t>i</a:t>
            </a:r>
            <a:r>
              <a:rPr sz="2800" dirty="0">
                <a:latin typeface="Calibri"/>
                <a:cs typeface="Calibri"/>
              </a:rPr>
              <a:t>l</a:t>
            </a:r>
            <a:r>
              <a:rPr sz="2800" spc="5" dirty="0">
                <a:latin typeface="Calibri"/>
                <a:cs typeface="Calibri"/>
              </a:rPr>
              <a:t>l</a:t>
            </a:r>
            <a:r>
              <a:rPr sz="2800" spc="-10" dirty="0">
                <a:latin typeface="Calibri"/>
                <a:cs typeface="Calibri"/>
              </a:rPr>
              <a:t>ati</a:t>
            </a:r>
            <a:r>
              <a:rPr sz="2800" spc="-20" dirty="0">
                <a:latin typeface="Calibri"/>
                <a:cs typeface="Calibri"/>
              </a:rPr>
              <a:t>ng</a:t>
            </a:r>
            <a:endParaRPr sz="2800" dirty="0">
              <a:latin typeface="Calibri"/>
              <a:cs typeface="Calibri"/>
            </a:endParaRPr>
          </a:p>
        </p:txBody>
      </p:sp>
      <p:sp>
        <p:nvSpPr>
          <p:cNvPr id="15" name="object 15"/>
          <p:cNvSpPr txBox="1"/>
          <p:nvPr/>
        </p:nvSpPr>
        <p:spPr>
          <a:xfrm>
            <a:off x="901696" y="3961643"/>
            <a:ext cx="7863840" cy="1038225"/>
          </a:xfrm>
          <a:prstGeom prst="rect">
            <a:avLst/>
          </a:prstGeom>
        </p:spPr>
        <p:txBody>
          <a:bodyPr vert="horz" wrap="square" lIns="0" tIns="0" rIns="0" bIns="0" rtlCol="0">
            <a:spAutoFit/>
          </a:bodyPr>
          <a:lstStyle/>
          <a:p>
            <a:pPr marL="469900">
              <a:lnSpc>
                <a:spcPct val="100000"/>
              </a:lnSpc>
            </a:pPr>
            <a:r>
              <a:rPr sz="2800" spc="-15" dirty="0">
                <a:latin typeface="Calibri"/>
                <a:cs typeface="Calibri"/>
              </a:rPr>
              <a:t>fract</a:t>
            </a:r>
            <a:r>
              <a:rPr sz="2800" spc="-5" dirty="0">
                <a:latin typeface="Calibri"/>
                <a:cs typeface="Calibri"/>
              </a:rPr>
              <a:t>i</a:t>
            </a:r>
            <a:r>
              <a:rPr sz="2800" spc="-15" dirty="0">
                <a:latin typeface="Calibri"/>
                <a:cs typeface="Calibri"/>
              </a:rPr>
              <a:t>on</a:t>
            </a:r>
            <a:r>
              <a:rPr sz="2800" spc="-5"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standard</a:t>
            </a:r>
            <a:r>
              <a:rPr sz="2800" spc="-5" dirty="0">
                <a:latin typeface="Calibri"/>
                <a:cs typeface="Calibri"/>
              </a:rPr>
              <a:t> </a:t>
            </a:r>
            <a:r>
              <a:rPr sz="2800" spc="0" dirty="0">
                <a:latin typeface="Calibri"/>
                <a:cs typeface="Calibri"/>
              </a:rPr>
              <a:t>f</a:t>
            </a:r>
            <a:r>
              <a:rPr sz="2800" spc="-10" dirty="0">
                <a:latin typeface="Calibri"/>
                <a:cs typeface="Calibri"/>
              </a:rPr>
              <a:t>irs</a:t>
            </a:r>
            <a:r>
              <a:rPr sz="2800" spc="-5" dirty="0">
                <a:latin typeface="Calibri"/>
                <a:cs typeface="Calibri"/>
              </a:rPr>
              <a:t>t</a:t>
            </a:r>
            <a:r>
              <a:rPr sz="2800" spc="-20" dirty="0">
                <a:latin typeface="Calibri"/>
                <a:cs typeface="Calibri"/>
              </a:rPr>
              <a:t>-o</a:t>
            </a:r>
            <a:r>
              <a:rPr sz="2800" spc="-5" dirty="0">
                <a:latin typeface="Calibri"/>
                <a:cs typeface="Calibri"/>
              </a:rPr>
              <a:t>r</a:t>
            </a:r>
            <a:r>
              <a:rPr sz="2800" spc="-20" dirty="0">
                <a:latin typeface="Calibri"/>
                <a:cs typeface="Calibri"/>
              </a:rPr>
              <a:t>de</a:t>
            </a:r>
            <a:r>
              <a:rPr sz="2800" spc="-10" dirty="0">
                <a:latin typeface="Calibri"/>
                <a:cs typeface="Calibri"/>
              </a:rPr>
              <a:t>r</a:t>
            </a:r>
            <a:r>
              <a:rPr sz="2800" spc="-65" dirty="0">
                <a:latin typeface="Times New Roman"/>
                <a:cs typeface="Times New Roman"/>
              </a:rPr>
              <a:t> </a:t>
            </a:r>
            <a:r>
              <a:rPr sz="2800" spc="-20" dirty="0">
                <a:latin typeface="Calibri"/>
                <a:cs typeface="Calibri"/>
              </a:rPr>
              <a:t>per</a:t>
            </a:r>
            <a:r>
              <a:rPr sz="2800" dirty="0">
                <a:latin typeface="Calibri"/>
                <a:cs typeface="Calibri"/>
              </a:rPr>
              <a:t>t</a:t>
            </a:r>
            <a:r>
              <a:rPr sz="2800" spc="-20" dirty="0">
                <a:latin typeface="Calibri"/>
                <a:cs typeface="Calibri"/>
              </a:rPr>
              <a:t>urbat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re</a:t>
            </a:r>
            <a:r>
              <a:rPr sz="2800" spc="-10" dirty="0">
                <a:latin typeface="Calibri"/>
                <a:cs typeface="Calibri"/>
              </a:rPr>
              <a:t>s</a:t>
            </a:r>
            <a:r>
              <a:rPr sz="2800" spc="-20" dirty="0">
                <a:latin typeface="Calibri"/>
                <a:cs typeface="Calibri"/>
              </a:rPr>
              <a:t>u</a:t>
            </a:r>
            <a:r>
              <a:rPr sz="2800" spc="-10" dirty="0">
                <a:latin typeface="Calibri"/>
                <a:cs typeface="Calibri"/>
              </a:rPr>
              <a:t>lt.</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084" y="973799"/>
            <a:ext cx="10339830" cy="523220"/>
          </a:xfrm>
          <a:prstGeom prst="rect">
            <a:avLst/>
          </a:prstGeom>
        </p:spPr>
        <p:txBody>
          <a:bodyPr vert="horz" wrap="square" lIns="0" tIns="0" rIns="0" bIns="0" rtlCol="0">
            <a:spAutoFit/>
          </a:bodyPr>
          <a:lstStyle/>
          <a:p>
            <a:pPr marL="625475">
              <a:lnSpc>
                <a:spcPct val="100000"/>
              </a:lnSpc>
            </a:pPr>
            <a:r>
              <a:rPr spc="-15" dirty="0"/>
              <a:t>Sl</a:t>
            </a:r>
            <a:r>
              <a:rPr spc="-5" dirty="0"/>
              <a:t>i</a:t>
            </a:r>
            <a:r>
              <a:rPr spc="-20" dirty="0"/>
              <a:t>de</a:t>
            </a:r>
            <a:r>
              <a:rPr spc="-5" dirty="0"/>
              <a:t> </a:t>
            </a:r>
            <a:r>
              <a:rPr spc="-20" dirty="0"/>
              <a:t>1</a:t>
            </a:r>
            <a:r>
              <a:rPr spc="-30" dirty="0"/>
              <a:t>3</a:t>
            </a:r>
            <a:r>
              <a:rPr spc="-10" dirty="0"/>
              <a:t>: </a:t>
            </a:r>
            <a:r>
              <a:rPr spc="-25" dirty="0"/>
              <a:t>Trans</a:t>
            </a:r>
            <a:r>
              <a:rPr dirty="0"/>
              <a:t>i</a:t>
            </a:r>
            <a:r>
              <a:rPr spc="-10" dirty="0"/>
              <a:t>ti</a:t>
            </a:r>
            <a:r>
              <a:rPr spc="-35" dirty="0"/>
              <a:t>o</a:t>
            </a:r>
            <a:r>
              <a:rPr spc="-15" dirty="0"/>
              <a:t>n </a:t>
            </a:r>
            <a:r>
              <a:rPr spc="-25" dirty="0"/>
              <a:t>P</a:t>
            </a:r>
            <a:r>
              <a:rPr spc="-10" dirty="0"/>
              <a:t>r</a:t>
            </a:r>
            <a:r>
              <a:rPr spc="-15" dirty="0"/>
              <a:t>obabil</a:t>
            </a:r>
            <a:r>
              <a:rPr dirty="0"/>
              <a:t>i</a:t>
            </a:r>
            <a:r>
              <a:rPr spc="-15" dirty="0"/>
              <a:t>ty </a:t>
            </a:r>
            <a:r>
              <a:rPr spc="-35" dirty="0"/>
              <a:t>v</a:t>
            </a:r>
            <a:r>
              <a:rPr spc="-15" dirty="0"/>
              <a:t>s.</a:t>
            </a:r>
            <a:r>
              <a:rPr spc="-20" dirty="0"/>
              <a:t> D</a:t>
            </a:r>
            <a:r>
              <a:rPr spc="-15" dirty="0"/>
              <a:t>e</a:t>
            </a:r>
            <a:r>
              <a:rPr spc="-20" dirty="0"/>
              <a:t>tuning</a:t>
            </a:r>
            <a:r>
              <a:rPr dirty="0"/>
              <a:t> </a:t>
            </a:r>
            <a:r>
              <a:rPr spc="-15" dirty="0">
                <a:latin typeface="Calibri"/>
                <a:cs typeface="Calibri"/>
              </a:rPr>
              <a:t>– </a:t>
            </a:r>
            <a:r>
              <a:rPr spc="-15" dirty="0"/>
              <a:t>Sin</a:t>
            </a:r>
            <a:r>
              <a:rPr lang="en-US" spc="-15" dirty="0"/>
              <a:t>e</a:t>
            </a:r>
            <a:r>
              <a:rPr spc="-15" dirty="0"/>
              <a:t>-</a:t>
            </a:r>
          </a:p>
        </p:txBody>
      </p:sp>
      <p:sp>
        <p:nvSpPr>
          <p:cNvPr id="3" name="object 3"/>
          <p:cNvSpPr txBox="1"/>
          <p:nvPr/>
        </p:nvSpPr>
        <p:spPr>
          <a:xfrm>
            <a:off x="1130300" y="1661409"/>
            <a:ext cx="6446520" cy="1133475"/>
          </a:xfrm>
          <a:prstGeom prst="rect">
            <a:avLst/>
          </a:prstGeom>
        </p:spPr>
        <p:txBody>
          <a:bodyPr vert="horz" wrap="square" lIns="0" tIns="0" rIns="0" bIns="0" rtlCol="0">
            <a:spAutoFit/>
          </a:bodyPr>
          <a:lstStyle/>
          <a:p>
            <a:pPr marL="3583940">
              <a:lnSpc>
                <a:spcPct val="100000"/>
              </a:lnSpc>
            </a:pPr>
            <a:r>
              <a:rPr sz="3400" b="1" u="heavy" spc="-20" dirty="0">
                <a:solidFill>
                  <a:srgbClr val="0000FF"/>
                </a:solidFill>
                <a:latin typeface="Calibri"/>
                <a:cs typeface="Calibri"/>
              </a:rPr>
              <a:t>Squa</a:t>
            </a:r>
            <a:r>
              <a:rPr sz="3400" b="1" u="heavy" spc="-10" dirty="0">
                <a:solidFill>
                  <a:srgbClr val="0000FF"/>
                </a:solidFill>
                <a:latin typeface="Calibri"/>
                <a:cs typeface="Calibri"/>
              </a:rPr>
              <a:t>r</a:t>
            </a:r>
            <a:r>
              <a:rPr sz="3400" b="1" u="heavy" spc="-25" dirty="0">
                <a:solidFill>
                  <a:srgbClr val="0000FF"/>
                </a:solidFill>
                <a:latin typeface="Calibri"/>
                <a:cs typeface="Calibri"/>
              </a:rPr>
              <a:t>ed</a:t>
            </a:r>
            <a:r>
              <a:rPr sz="3400" b="1" u="heavy" spc="-5" dirty="0">
                <a:solidFill>
                  <a:srgbClr val="0000FF"/>
                </a:solidFill>
                <a:latin typeface="Calibri"/>
                <a:cs typeface="Calibri"/>
              </a:rPr>
              <a:t> </a:t>
            </a:r>
            <a:r>
              <a:rPr sz="3400" b="1" u="heavy" spc="-25" dirty="0">
                <a:solidFill>
                  <a:srgbClr val="0000FF"/>
                </a:solidFill>
                <a:latin typeface="Calibri"/>
                <a:cs typeface="Calibri"/>
              </a:rPr>
              <a:t>Pro</a:t>
            </a:r>
            <a:r>
              <a:rPr sz="3400" b="1" u="heavy" spc="-5" dirty="0">
                <a:solidFill>
                  <a:srgbClr val="0000FF"/>
                </a:solidFill>
                <a:latin typeface="Calibri"/>
                <a:cs typeface="Calibri"/>
              </a:rPr>
              <a:t>f</a:t>
            </a:r>
            <a:r>
              <a:rPr sz="3400" b="1" u="heavy" spc="-15" dirty="0">
                <a:solidFill>
                  <a:srgbClr val="0000FF"/>
                </a:solidFill>
                <a:latin typeface="Calibri"/>
                <a:cs typeface="Calibri"/>
              </a:rPr>
              <a:t>ile</a:t>
            </a:r>
            <a:endParaRPr sz="3400">
              <a:latin typeface="Calibri"/>
              <a:cs typeface="Calibri"/>
            </a:endParaRPr>
          </a:p>
          <a:p>
            <a:pPr marL="241300" indent="-228600">
              <a:lnSpc>
                <a:spcPct val="100000"/>
              </a:lnSpc>
              <a:spcBef>
                <a:spcPts val="2195"/>
              </a:spcBef>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15" dirty="0">
                <a:latin typeface="Calibri"/>
                <a:cs typeface="Calibri"/>
              </a:rPr>
              <a:t>to</a:t>
            </a:r>
            <a:r>
              <a:rPr sz="2800" spc="-70" dirty="0">
                <a:latin typeface="Times New Roman"/>
                <a:cs typeface="Times New Roman"/>
              </a:rPr>
              <a:t> </a:t>
            </a:r>
            <a:r>
              <a:rPr sz="2800" spc="-15" dirty="0">
                <a:latin typeface="Calibri"/>
                <a:cs typeface="Calibri"/>
              </a:rPr>
              <a:t>f</a:t>
            </a:r>
            <a:r>
              <a:rPr sz="2800" spc="-5" dirty="0">
                <a:latin typeface="Calibri"/>
                <a:cs typeface="Calibri"/>
              </a:rPr>
              <a:t>i</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atom</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a:t>
            </a:r>
            <a:r>
              <a:rPr sz="2800" spc="-10" dirty="0">
                <a:latin typeface="Calibri"/>
                <a:cs typeface="Calibri"/>
              </a:rPr>
              <a:t>b</a:t>
            </a:r>
            <a:r>
              <a:rPr sz="2800" spc="-10" dirty="0">
                <a:latin typeface="Cambria Math"/>
                <a:cs typeface="Cambria Math"/>
              </a:rPr>
              <a:t>⟩</a:t>
            </a:r>
            <a:r>
              <a:rPr sz="2800" spc="35" dirty="0">
                <a:latin typeface="Cambria Math"/>
                <a:cs typeface="Cambria Math"/>
              </a:rPr>
              <a:t> </a:t>
            </a:r>
            <a:r>
              <a:rPr sz="2800" spc="-15" dirty="0">
                <a:latin typeface="Calibri"/>
                <a:cs typeface="Calibri"/>
              </a:rPr>
              <a:t>after</a:t>
            </a:r>
            <a:r>
              <a:rPr sz="2800" spc="-70" dirty="0">
                <a:latin typeface="Times New Roman"/>
                <a:cs typeface="Times New Roman"/>
              </a:rPr>
              <a:t> </a:t>
            </a:r>
            <a:r>
              <a:rPr sz="2800" spc="-15" dirty="0">
                <a:latin typeface="Calibri"/>
                <a:cs typeface="Calibri"/>
              </a:rPr>
              <a:t>time</a:t>
            </a:r>
            <a:r>
              <a:rPr sz="2800" spc="-60" dirty="0">
                <a:latin typeface="Times New Roman"/>
                <a:cs typeface="Times New Roman"/>
              </a:rPr>
              <a:t> </a:t>
            </a:r>
            <a:r>
              <a:rPr sz="2800" spc="35" dirty="0">
                <a:latin typeface="Cambria Math"/>
                <a:cs typeface="Cambria Math"/>
              </a:rPr>
              <a:t>𝑡</a:t>
            </a:r>
            <a:r>
              <a:rPr sz="2800" spc="-10" dirty="0">
                <a:latin typeface="Calibri"/>
                <a:cs typeface="Calibri"/>
              </a:rPr>
              <a:t>:</a:t>
            </a:r>
            <a:endParaRPr sz="2800">
              <a:latin typeface="Calibri"/>
              <a:cs typeface="Calibri"/>
            </a:endParaRPr>
          </a:p>
        </p:txBody>
      </p:sp>
      <p:sp>
        <p:nvSpPr>
          <p:cNvPr id="4" name="object 4"/>
          <p:cNvSpPr txBox="1"/>
          <p:nvPr/>
        </p:nvSpPr>
        <p:spPr>
          <a:xfrm>
            <a:off x="2774948" y="3363954"/>
            <a:ext cx="3336290" cy="484505"/>
          </a:xfrm>
          <a:prstGeom prst="rect">
            <a:avLst/>
          </a:prstGeom>
        </p:spPr>
        <p:txBody>
          <a:bodyPr vert="horz" wrap="square" lIns="0" tIns="0" rIns="0" bIns="0" rtlCol="0">
            <a:spAutoFit/>
          </a:bodyPr>
          <a:lstStyle/>
          <a:p>
            <a:pPr marL="12700">
              <a:lnSpc>
                <a:spcPct val="100000"/>
              </a:lnSpc>
            </a:pPr>
            <a:r>
              <a:rPr sz="2800" spc="-340" dirty="0">
                <a:latin typeface="Cambria Math"/>
                <a:cs typeface="Cambria Math"/>
              </a:rPr>
              <a:t>𝑃</a:t>
            </a:r>
            <a:r>
              <a:rPr sz="3000" spc="442" baseline="-16666" dirty="0">
                <a:latin typeface="Cambria Math"/>
                <a:cs typeface="Cambria Math"/>
              </a:rPr>
              <a:t>𝑎</a:t>
            </a:r>
            <a:r>
              <a:rPr sz="3000" baseline="-16666" dirty="0">
                <a:latin typeface="Cambria Math"/>
                <a:cs typeface="Cambria Math"/>
              </a:rPr>
              <a:t>→</a:t>
            </a:r>
            <a:r>
              <a:rPr sz="3000" spc="569" baseline="-16666"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15" baseline="1984" dirty="0">
                <a:latin typeface="Cambria Math"/>
                <a:cs typeface="Cambria Math"/>
              </a:rPr>
              <a:t>|</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15" baseline="1984" dirty="0">
                <a:latin typeface="Cambria Math"/>
                <a:cs typeface="Cambria Math"/>
              </a:rPr>
              <a:t>|</a:t>
            </a:r>
            <a:r>
              <a:rPr sz="3000" spc="60" baseline="29166" dirty="0">
                <a:latin typeface="Cambria Math"/>
                <a:cs typeface="Cambria Math"/>
              </a:rPr>
              <a:t>2</a:t>
            </a:r>
            <a:r>
              <a:rPr sz="3000" baseline="29166" dirty="0">
                <a:latin typeface="Cambria Math"/>
                <a:cs typeface="Cambria Math"/>
              </a:rPr>
              <a:t> </a:t>
            </a:r>
            <a:r>
              <a:rPr sz="3000" spc="-7" baseline="291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4" dirty="0">
                <a:latin typeface="Cambria Math"/>
                <a:cs typeface="Cambria Math"/>
              </a:rPr>
              <a:t>(</a:t>
            </a:r>
            <a:endParaRPr sz="2800">
              <a:latin typeface="Cambria Math"/>
              <a:cs typeface="Cambria Math"/>
            </a:endParaRPr>
          </a:p>
        </p:txBody>
      </p:sp>
      <p:sp>
        <p:nvSpPr>
          <p:cNvPr id="5" name="object 5"/>
          <p:cNvSpPr txBox="1"/>
          <p:nvPr/>
        </p:nvSpPr>
        <p:spPr>
          <a:xfrm>
            <a:off x="6085459" y="3147010"/>
            <a:ext cx="570865" cy="431800"/>
          </a:xfrm>
          <a:prstGeom prst="rect">
            <a:avLst/>
          </a:prstGeom>
        </p:spPr>
        <p:txBody>
          <a:bodyPr vert="horz" wrap="square" lIns="0" tIns="0" rIns="0" bIns="0" rtlCol="0">
            <a:spAutoFit/>
          </a:bodyPr>
          <a:lstStyle/>
          <a:p>
            <a:pPr marL="12700">
              <a:lnSpc>
                <a:spcPts val="3345"/>
              </a:lnSpc>
            </a:pPr>
            <a:r>
              <a:rPr sz="4200" spc="-120" baseline="11904" dirty="0">
                <a:latin typeface="Cambria Math"/>
                <a:cs typeface="Cambria Math"/>
              </a:rPr>
              <a:t>𝛺</a:t>
            </a:r>
            <a:r>
              <a:rPr sz="2000" spc="215" dirty="0">
                <a:latin typeface="Cambria Math"/>
                <a:cs typeface="Cambria Math"/>
              </a:rPr>
              <a:t>𝑎𝑏</a:t>
            </a:r>
            <a:endParaRPr sz="2000" dirty="0">
              <a:latin typeface="Cambria Math"/>
              <a:cs typeface="Cambria Math"/>
            </a:endParaRPr>
          </a:p>
        </p:txBody>
      </p:sp>
      <p:sp>
        <p:nvSpPr>
          <p:cNvPr id="6" name="object 6"/>
          <p:cNvSpPr txBox="1"/>
          <p:nvPr/>
        </p:nvSpPr>
        <p:spPr>
          <a:xfrm>
            <a:off x="6271649" y="3656027"/>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endParaRPr sz="2800">
              <a:latin typeface="Cambria Math"/>
              <a:cs typeface="Cambria Math"/>
            </a:endParaRPr>
          </a:p>
        </p:txBody>
      </p:sp>
      <p:sp>
        <p:nvSpPr>
          <p:cNvPr id="7" name="object 7"/>
          <p:cNvSpPr/>
          <p:nvPr/>
        </p:nvSpPr>
        <p:spPr>
          <a:xfrm>
            <a:off x="6098163" y="3604381"/>
            <a:ext cx="568960" cy="0"/>
          </a:xfrm>
          <a:custGeom>
            <a:avLst/>
            <a:gdLst/>
            <a:ahLst/>
            <a:cxnLst/>
            <a:rect l="l" t="t" r="r" b="b"/>
            <a:pathLst>
              <a:path w="568959">
                <a:moveTo>
                  <a:pt x="0" y="0"/>
                </a:moveTo>
                <a:lnTo>
                  <a:pt x="568762"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6654170" y="3066504"/>
            <a:ext cx="558165" cy="730885"/>
          </a:xfrm>
          <a:prstGeom prst="rect">
            <a:avLst/>
          </a:prstGeom>
        </p:spPr>
        <p:txBody>
          <a:bodyPr vert="horz" wrap="square" lIns="0" tIns="0" rIns="0" bIns="0" rtlCol="0">
            <a:spAutoFit/>
          </a:bodyPr>
          <a:lstStyle/>
          <a:p>
            <a:pPr marR="26670" algn="ctr">
              <a:lnSpc>
                <a:spcPct val="100000"/>
              </a:lnSpc>
            </a:pPr>
            <a:r>
              <a:rPr sz="2000" spc="40" dirty="0">
                <a:latin typeface="Cambria Math"/>
                <a:cs typeface="Cambria Math"/>
              </a:rPr>
              <a:t>2</a:t>
            </a:r>
            <a:endParaRPr sz="2000">
              <a:latin typeface="Cambria Math"/>
              <a:cs typeface="Cambria Math"/>
            </a:endParaRPr>
          </a:p>
          <a:p>
            <a:pPr algn="ctr">
              <a:lnSpc>
                <a:spcPct val="100000"/>
              </a:lnSpc>
              <a:spcBef>
                <a:spcPts val="175"/>
              </a:spcBef>
              <a:tabLst>
                <a:tab pos="395605" algn="l"/>
              </a:tabLst>
            </a:pPr>
            <a:r>
              <a:rPr sz="2800" spc="204" dirty="0">
                <a:latin typeface="Cambria Math"/>
                <a:cs typeface="Cambria Math"/>
              </a:rPr>
              <a:t>)	</a:t>
            </a:r>
            <a:r>
              <a:rPr sz="2800" spc="85" dirty="0">
                <a:latin typeface="Cambria Math"/>
                <a:cs typeface="Cambria Math"/>
              </a:rPr>
              <a:t>[</a:t>
            </a:r>
            <a:endParaRPr sz="2800">
              <a:latin typeface="Cambria Math"/>
              <a:cs typeface="Cambria Math"/>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9" name="object 9"/>
          <p:cNvSpPr txBox="1"/>
          <p:nvPr/>
        </p:nvSpPr>
        <p:spPr>
          <a:xfrm>
            <a:off x="7086600" y="3176081"/>
            <a:ext cx="2003931" cy="938719"/>
          </a:xfrm>
          <a:prstGeom prst="rect">
            <a:avLst/>
          </a:prstGeom>
        </p:spPr>
        <p:txBody>
          <a:bodyPr vert="horz" wrap="square" lIns="0" tIns="0" rIns="0" bIns="0" rtlCol="0">
            <a:spAutoFit/>
          </a:bodyPr>
          <a:lstStyle/>
          <a:p>
            <a:pPr algn="ctr">
              <a:lnSpc>
                <a:spcPct val="100000"/>
              </a:lnSpc>
            </a:pPr>
            <a:r>
              <a:rPr sz="2800" u="heavy" spc="-15" dirty="0">
                <a:latin typeface="Cambria Math"/>
                <a:cs typeface="Cambria Math"/>
              </a:rPr>
              <a:t>sin</a:t>
            </a:r>
            <a:r>
              <a:rPr sz="4200" u="heavy" spc="-22" baseline="2976" dirty="0">
                <a:latin typeface="Cambria Math"/>
                <a:cs typeface="Cambria Math"/>
              </a:rPr>
              <a:t>(</a:t>
            </a:r>
            <a:r>
              <a:rPr sz="2800" u="heavy" spc="-30" dirty="0">
                <a:latin typeface="Cambria Math"/>
                <a:cs typeface="Cambria Math"/>
              </a:rPr>
              <a:t>𝛥𝜔</a:t>
            </a:r>
            <a:r>
              <a:rPr sz="2800" u="heavy" spc="-185" dirty="0">
                <a:latin typeface="Times New Roman"/>
                <a:cs typeface="Times New Roman"/>
              </a:rPr>
              <a:t> </a:t>
            </a:r>
            <a:r>
              <a:rPr sz="2800" u="heavy" spc="35" dirty="0">
                <a:latin typeface="Cambria Math"/>
                <a:cs typeface="Cambria Math"/>
              </a:rPr>
              <a:t>𝑡</a:t>
            </a:r>
            <a:r>
              <a:rPr sz="4200" u="heavy" spc="-37" baseline="1984" dirty="0">
                <a:latin typeface="Cambria Math"/>
                <a:cs typeface="Cambria Math"/>
              </a:rPr>
              <a:t>⁄</a:t>
            </a:r>
            <a:r>
              <a:rPr sz="2800" u="heavy" spc="-20" dirty="0">
                <a:latin typeface="Cambria Math"/>
                <a:cs typeface="Cambria Math"/>
              </a:rPr>
              <a:t>2</a:t>
            </a:r>
            <a:r>
              <a:rPr sz="4200" u="heavy" spc="-22" baseline="2976" dirty="0">
                <a:latin typeface="Cambria Math"/>
                <a:cs typeface="Cambria Math"/>
              </a:rPr>
              <a:t>)</a:t>
            </a:r>
            <a:endParaRPr sz="4200" baseline="2976" dirty="0">
              <a:latin typeface="Cambria Math"/>
              <a:cs typeface="Cambria Math"/>
            </a:endParaRPr>
          </a:p>
          <a:p>
            <a:pPr algn="ctr">
              <a:lnSpc>
                <a:spcPct val="100000"/>
              </a:lnSpc>
              <a:spcBef>
                <a:spcPts val="645"/>
              </a:spcBef>
            </a:pPr>
            <a:r>
              <a:rPr sz="2800" spc="-30" dirty="0">
                <a:latin typeface="Cambria Math"/>
                <a:cs typeface="Cambria Math"/>
              </a:rPr>
              <a:t>𝛥</a:t>
            </a:r>
            <a:r>
              <a:rPr sz="2800" spc="25" dirty="0">
                <a:latin typeface="Cambria Math"/>
                <a:cs typeface="Cambria Math"/>
              </a:rPr>
              <a:t>𝜔</a:t>
            </a:r>
            <a:r>
              <a:rPr sz="4200" spc="-37" baseline="1984" dirty="0">
                <a:latin typeface="Cambria Math"/>
                <a:cs typeface="Cambria Math"/>
              </a:rPr>
              <a:t>⁄</a:t>
            </a:r>
            <a:r>
              <a:rPr sz="2800" spc="-20" dirty="0">
                <a:latin typeface="Cambria Math"/>
                <a:cs typeface="Cambria Math"/>
              </a:rPr>
              <a:t>2</a:t>
            </a:r>
            <a:endParaRPr sz="2800" dirty="0">
              <a:latin typeface="Cambria Math"/>
              <a:cs typeface="Cambria Math"/>
            </a:endParaRPr>
          </a:p>
        </p:txBody>
      </p:sp>
      <p:sp>
        <p:nvSpPr>
          <p:cNvPr id="10" name="object 10"/>
          <p:cNvSpPr txBox="1"/>
          <p:nvPr/>
        </p:nvSpPr>
        <p:spPr>
          <a:xfrm>
            <a:off x="9018277" y="3025356"/>
            <a:ext cx="398780" cy="772160"/>
          </a:xfrm>
          <a:prstGeom prst="rect">
            <a:avLst/>
          </a:prstGeom>
        </p:spPr>
        <p:txBody>
          <a:bodyPr vert="horz" wrap="square" lIns="0" tIns="0" rIns="0" bIns="0" rtlCol="0">
            <a:spAutoFit/>
          </a:bodyPr>
          <a:lstStyle/>
          <a:p>
            <a:pPr marL="48260" algn="ctr">
              <a:lnSpc>
                <a:spcPct val="100000"/>
              </a:lnSpc>
            </a:pPr>
            <a:r>
              <a:rPr sz="2000" spc="40" dirty="0">
                <a:latin typeface="Cambria Math"/>
                <a:cs typeface="Cambria Math"/>
              </a:rPr>
              <a:t>2</a:t>
            </a:r>
            <a:endParaRPr sz="2000">
              <a:latin typeface="Cambria Math"/>
              <a:cs typeface="Cambria Math"/>
            </a:endParaRPr>
          </a:p>
          <a:p>
            <a:pPr algn="ctr">
              <a:lnSpc>
                <a:spcPct val="100000"/>
              </a:lnSpc>
              <a:spcBef>
                <a:spcPts val="495"/>
              </a:spcBef>
              <a:tabLst>
                <a:tab pos="299720" algn="l"/>
              </a:tabLst>
            </a:pPr>
            <a:r>
              <a:rPr sz="2800" spc="85" dirty="0">
                <a:latin typeface="Cambria Math"/>
                <a:cs typeface="Cambria Math"/>
              </a:rPr>
              <a:t>]	</a:t>
            </a:r>
            <a:r>
              <a:rPr sz="2800" spc="-10" dirty="0">
                <a:latin typeface="Cambria Math"/>
                <a:cs typeface="Cambria Math"/>
              </a:rPr>
              <a:t>.</a:t>
            </a:r>
            <a:endParaRPr sz="2800">
              <a:latin typeface="Cambria Math"/>
              <a:cs typeface="Cambria Math"/>
            </a:endParaRPr>
          </a:p>
        </p:txBody>
      </p:sp>
      <p:sp>
        <p:nvSpPr>
          <p:cNvPr id="11" name="object 11"/>
          <p:cNvSpPr txBox="1"/>
          <p:nvPr/>
        </p:nvSpPr>
        <p:spPr>
          <a:xfrm>
            <a:off x="901700" y="4326694"/>
            <a:ext cx="5960745" cy="106172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15" dirty="0">
                <a:latin typeface="Calibri"/>
                <a:cs typeface="Calibri"/>
              </a:rPr>
              <a:t>Key</a:t>
            </a:r>
            <a:r>
              <a:rPr sz="2800" spc="-70" dirty="0">
                <a:latin typeface="Times New Roman"/>
                <a:cs typeface="Times New Roman"/>
              </a:rPr>
              <a:t> </a:t>
            </a:r>
            <a:r>
              <a:rPr sz="2800" spc="-20" dirty="0">
                <a:latin typeface="Calibri"/>
                <a:cs typeface="Calibri"/>
              </a:rPr>
              <a:t>fe</a:t>
            </a:r>
            <a:r>
              <a:rPr sz="2800" spc="-5" dirty="0">
                <a:latin typeface="Calibri"/>
                <a:cs typeface="Calibri"/>
              </a:rPr>
              <a:t>a</a:t>
            </a:r>
            <a:r>
              <a:rPr sz="2800" spc="-15" dirty="0">
                <a:latin typeface="Calibri"/>
                <a:cs typeface="Calibri"/>
              </a:rPr>
              <a:t>tures:</a:t>
            </a:r>
            <a:endParaRPr sz="2800">
              <a:latin typeface="Calibri"/>
              <a:cs typeface="Calibri"/>
            </a:endParaRPr>
          </a:p>
          <a:p>
            <a:pPr marL="12700">
              <a:lnSpc>
                <a:spcPct val="100000"/>
              </a:lnSpc>
              <a:spcBef>
                <a:spcPts val="1800"/>
              </a:spcBef>
            </a:pPr>
            <a:r>
              <a:rPr sz="2800" spc="-15" dirty="0">
                <a:latin typeface="Calibri"/>
                <a:cs typeface="Calibri"/>
              </a:rPr>
              <a:t>1.</a:t>
            </a:r>
            <a:r>
              <a:rPr sz="2800" spc="-65" dirty="0">
                <a:latin typeface="Times New Roman"/>
                <a:cs typeface="Times New Roman"/>
              </a:rPr>
              <a:t> </a:t>
            </a:r>
            <a:r>
              <a:rPr sz="2800" i="1" spc="-20" dirty="0">
                <a:latin typeface="Calibri"/>
                <a:cs typeface="Calibri"/>
              </a:rPr>
              <a:t>Maxim</a:t>
            </a:r>
            <a:r>
              <a:rPr sz="2800" i="1" spc="-5" dirty="0">
                <a:latin typeface="Calibri"/>
                <a:cs typeface="Calibri"/>
              </a:rPr>
              <a:t>u</a:t>
            </a:r>
            <a:r>
              <a:rPr sz="2800" i="1" spc="-25" dirty="0">
                <a:latin typeface="Calibri"/>
                <a:cs typeface="Calibri"/>
              </a:rPr>
              <a:t>m</a:t>
            </a:r>
            <a:r>
              <a:rPr sz="2800" i="1" spc="-65" dirty="0">
                <a:latin typeface="Times New Roman"/>
                <a:cs typeface="Times New Roman"/>
              </a:rPr>
              <a:t> </a:t>
            </a:r>
            <a:r>
              <a:rPr sz="2800" spc="-15" dirty="0">
                <a:latin typeface="Calibri"/>
                <a:cs typeface="Calibri"/>
              </a:rPr>
              <a:t>at</a:t>
            </a:r>
            <a:r>
              <a:rPr sz="2800" spc="-70" dirty="0">
                <a:latin typeface="Times New Roman"/>
                <a:cs typeface="Times New Roman"/>
              </a:rPr>
              <a:t> </a:t>
            </a:r>
            <a:r>
              <a:rPr sz="2800" spc="-15" dirty="0">
                <a:latin typeface="Calibri"/>
                <a:cs typeface="Calibri"/>
              </a:rPr>
              <a:t>e</a:t>
            </a:r>
            <a:r>
              <a:rPr sz="2800" spc="-10" dirty="0">
                <a:latin typeface="Calibri"/>
                <a:cs typeface="Calibri"/>
              </a:rPr>
              <a:t>x</a:t>
            </a:r>
            <a:r>
              <a:rPr sz="2800" spc="-15" dirty="0">
                <a:latin typeface="Calibri"/>
                <a:cs typeface="Calibri"/>
              </a:rPr>
              <a:t>a</a:t>
            </a:r>
            <a:r>
              <a:rPr sz="2800" spc="-10" dirty="0">
                <a:latin typeface="Calibri"/>
                <a:cs typeface="Calibri"/>
              </a:rPr>
              <a:t>ct</a:t>
            </a:r>
            <a:r>
              <a:rPr sz="2800" spc="-70" dirty="0">
                <a:latin typeface="Times New Roman"/>
                <a:cs typeface="Times New Roman"/>
              </a:rPr>
              <a:t> </a:t>
            </a:r>
            <a:r>
              <a:rPr sz="2800" spc="-15" dirty="0">
                <a:latin typeface="Calibri"/>
                <a:cs typeface="Calibri"/>
              </a:rPr>
              <a:t>reson</a:t>
            </a:r>
            <a:r>
              <a:rPr sz="2800" spc="-10" dirty="0">
                <a:latin typeface="Calibri"/>
                <a:cs typeface="Calibri"/>
              </a:rPr>
              <a:t>a</a:t>
            </a:r>
            <a:r>
              <a:rPr sz="2800" spc="-20" dirty="0">
                <a:latin typeface="Calibri"/>
                <a:cs typeface="Calibri"/>
              </a:rPr>
              <a:t>nc</a:t>
            </a:r>
            <a:r>
              <a:rPr sz="2800" spc="-15" dirty="0">
                <a:latin typeface="Calibri"/>
                <a:cs typeface="Calibri"/>
              </a:rPr>
              <a:t>e</a:t>
            </a:r>
            <a:r>
              <a:rPr sz="2800" spc="-50" dirty="0">
                <a:latin typeface="Times New Roman"/>
                <a:cs typeface="Times New Roman"/>
              </a:rPr>
              <a:t> </a:t>
            </a:r>
            <a:r>
              <a:rPr sz="2800" spc="-30" dirty="0">
                <a:latin typeface="Cambria Math"/>
                <a:cs typeface="Cambria Math"/>
              </a:rPr>
              <a:t>𝛥𝜔</a:t>
            </a:r>
            <a:r>
              <a:rPr sz="2800" spc="22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0</a:t>
            </a:r>
            <a:r>
              <a:rPr sz="2800" dirty="0">
                <a:latin typeface="Calibri"/>
                <a:cs typeface="Calibri"/>
              </a:rPr>
              <a:t>.</a:t>
            </a:r>
            <a:endParaRPr sz="2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nSpc>
                <a:spcPct val="100000"/>
              </a:lnSpc>
              <a:tabLst>
                <a:tab pos="401955" algn="l"/>
                <a:tab pos="1438275" algn="l"/>
                <a:tab pos="1877695" algn="l"/>
                <a:tab pos="3031490" algn="l"/>
                <a:tab pos="3808095" algn="l"/>
                <a:tab pos="5241290" algn="l"/>
                <a:tab pos="7207884" algn="l"/>
                <a:tab pos="7658734" algn="l"/>
                <a:tab pos="9385935" algn="l"/>
                <a:tab pos="10200005" algn="l"/>
              </a:tabLst>
            </a:pPr>
            <a:r>
              <a:rPr sz="2800" b="0" u="none" spc="-15" dirty="0">
                <a:solidFill>
                  <a:srgbClr val="000000"/>
                </a:solidFill>
                <a:latin typeface="Calibri"/>
                <a:cs typeface="Calibri"/>
              </a:rPr>
              <a:t>2.</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Widt</a:t>
            </a:r>
            <a:r>
              <a:rPr sz="2800" b="0" u="none" spc="-15" dirty="0">
                <a:solidFill>
                  <a:srgbClr val="000000"/>
                </a:solidFill>
                <a:latin typeface="Calibri"/>
                <a:cs typeface="Calibri"/>
              </a:rPr>
              <a:t>h</a:t>
            </a:r>
            <a:r>
              <a:rPr sz="2800" b="0" u="none"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dirty="0">
                <a:solidFill>
                  <a:srgbClr val="000000"/>
                </a:solidFill>
                <a:latin typeface="Times New Roman"/>
                <a:cs typeface="Times New Roman"/>
              </a:rPr>
              <a:t>	</a:t>
            </a:r>
            <a:r>
              <a:rPr sz="2800" b="0" u="none" spc="-15" dirty="0">
                <a:solidFill>
                  <a:srgbClr val="000000"/>
                </a:solidFill>
                <a:latin typeface="Calibri"/>
                <a:cs typeface="Calibri"/>
              </a:rPr>
              <a:t>central</a:t>
            </a:r>
            <a:r>
              <a:rPr sz="2800" b="0" u="none" dirty="0">
                <a:solidFill>
                  <a:srgbClr val="000000"/>
                </a:solidFill>
                <a:latin typeface="Times New Roman"/>
                <a:cs typeface="Times New Roman"/>
              </a:rPr>
              <a:t>	</a:t>
            </a:r>
            <a:r>
              <a:rPr sz="2800" b="0" u="none" dirty="0">
                <a:solidFill>
                  <a:srgbClr val="000000"/>
                </a:solidFill>
                <a:latin typeface="Calibri"/>
                <a:cs typeface="Calibri"/>
              </a:rPr>
              <a:t>l</a:t>
            </a:r>
            <a:r>
              <a:rPr sz="2800" b="0" u="none" spc="-20" dirty="0">
                <a:solidFill>
                  <a:srgbClr val="000000"/>
                </a:solidFill>
                <a:latin typeface="Calibri"/>
                <a:cs typeface="Calibri"/>
              </a:rPr>
              <a:t>ob</a:t>
            </a:r>
            <a:r>
              <a:rPr sz="2800" b="0" u="none" spc="-15" dirty="0">
                <a:solidFill>
                  <a:srgbClr val="000000"/>
                </a:solidFill>
                <a:latin typeface="Calibri"/>
                <a:cs typeface="Calibri"/>
              </a:rPr>
              <a:t>e</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nv</a:t>
            </a:r>
            <a:r>
              <a:rPr sz="2800" b="0" u="none" spc="-10" dirty="0">
                <a:solidFill>
                  <a:srgbClr val="000000"/>
                </a:solidFill>
                <a:latin typeface="Calibri"/>
                <a:cs typeface="Calibri"/>
              </a:rPr>
              <a:t>e</a:t>
            </a:r>
            <a:r>
              <a:rPr sz="2800" b="0" u="none" spc="-15" dirty="0">
                <a:solidFill>
                  <a:srgbClr val="000000"/>
                </a:solidFill>
                <a:latin typeface="Calibri"/>
                <a:cs typeface="Calibri"/>
              </a:rPr>
              <a:t>rsely</a:t>
            </a:r>
            <a:r>
              <a:rPr sz="2800" b="0" u="none" dirty="0">
                <a:solidFill>
                  <a:srgbClr val="000000"/>
                </a:solidFill>
                <a:latin typeface="Times New Roman"/>
                <a:cs typeface="Times New Roman"/>
              </a:rPr>
              <a:t>	</a:t>
            </a:r>
            <a:r>
              <a:rPr sz="2800" b="0" u="none" spc="-20" dirty="0">
                <a:solidFill>
                  <a:srgbClr val="000000"/>
                </a:solidFill>
                <a:latin typeface="Calibri"/>
                <a:cs typeface="Calibri"/>
              </a:rPr>
              <a:t>proport</a:t>
            </a:r>
            <a:r>
              <a:rPr sz="2800" b="0" u="none" spc="-5" dirty="0">
                <a:solidFill>
                  <a:srgbClr val="000000"/>
                </a:solidFill>
                <a:latin typeface="Calibri"/>
                <a:cs typeface="Calibri"/>
              </a:rPr>
              <a:t>i</a:t>
            </a:r>
            <a:r>
              <a:rPr sz="2800" b="0" u="none" spc="-20" dirty="0">
                <a:solidFill>
                  <a:srgbClr val="000000"/>
                </a:solidFill>
                <a:latin typeface="Calibri"/>
                <a:cs typeface="Calibri"/>
              </a:rPr>
              <a:t>on</a:t>
            </a:r>
            <a:r>
              <a:rPr sz="2800" b="0" u="none" spc="-10" dirty="0">
                <a:solidFill>
                  <a:srgbClr val="000000"/>
                </a:solidFill>
                <a:latin typeface="Calibri"/>
                <a:cs typeface="Calibri"/>
              </a:rPr>
              <a:t>a</a:t>
            </a:r>
            <a:r>
              <a:rPr sz="2800" b="0" u="none" dirty="0">
                <a:solidFill>
                  <a:srgbClr val="000000"/>
                </a:solidFill>
                <a:latin typeface="Calibri"/>
                <a:cs typeface="Calibri"/>
              </a:rPr>
              <a:t>l</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to</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nteract</a:t>
            </a:r>
            <a:r>
              <a:rPr sz="2800" b="0" u="none" spc="0"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time</a:t>
            </a:r>
            <a:r>
              <a:rPr sz="2800" b="0" u="none" dirty="0">
                <a:solidFill>
                  <a:srgbClr val="000000"/>
                </a:solidFill>
                <a:latin typeface="Times New Roman"/>
                <a:cs typeface="Times New Roman"/>
              </a:rPr>
              <a:t>	</a:t>
            </a:r>
            <a:r>
              <a:rPr sz="2800" b="0" u="none" spc="-30" dirty="0">
                <a:solidFill>
                  <a:srgbClr val="000000"/>
                </a:solidFill>
                <a:latin typeface="Cambria Math"/>
                <a:cs typeface="Cambria Math"/>
              </a:rPr>
              <a:t>𝑡</a:t>
            </a:r>
            <a:endParaRPr sz="2800">
              <a:latin typeface="Cambria Math"/>
              <a:cs typeface="Cambria Math"/>
            </a:endParaRPr>
          </a:p>
        </p:txBody>
      </p:sp>
      <p:sp>
        <p:nvSpPr>
          <p:cNvPr id="3" name="object 3"/>
          <p:cNvSpPr txBox="1"/>
          <p:nvPr/>
        </p:nvSpPr>
        <p:spPr>
          <a:xfrm>
            <a:off x="4610226" y="3962400"/>
            <a:ext cx="1485774" cy="423193"/>
          </a:xfrm>
          <a:prstGeom prst="rect">
            <a:avLst/>
          </a:prstGeom>
        </p:spPr>
        <p:txBody>
          <a:bodyPr vert="horz" wrap="square" lIns="0" tIns="0" rIns="0" bIns="0" rtlCol="0">
            <a:spAutoFit/>
          </a:bodyPr>
          <a:lstStyle/>
          <a:p>
            <a:pPr marL="12700">
              <a:lnSpc>
                <a:spcPts val="3345"/>
              </a:lnSpc>
            </a:pPr>
            <a:r>
              <a:rPr sz="4200" spc="-509" baseline="12896" dirty="0">
                <a:latin typeface="Cambria Math"/>
                <a:cs typeface="Cambria Math"/>
              </a:rPr>
              <a:t>𝑃</a:t>
            </a:r>
            <a:r>
              <a:rPr sz="2000" spc="295" dirty="0">
                <a:latin typeface="Cambria Math"/>
                <a:cs typeface="Cambria Math"/>
              </a:rPr>
              <a:t>𝑎</a:t>
            </a:r>
            <a:r>
              <a:rPr sz="2000" dirty="0">
                <a:latin typeface="Cambria Math"/>
                <a:cs typeface="Cambria Math"/>
              </a:rPr>
              <a:t>→</a:t>
            </a:r>
            <a:r>
              <a:rPr sz="2000" spc="220" dirty="0">
                <a:latin typeface="Cambria Math"/>
                <a:cs typeface="Cambria Math"/>
              </a:rPr>
              <a:t>𝑏</a:t>
            </a:r>
            <a:endParaRPr sz="2000" dirty="0">
              <a:latin typeface="Cambria Math"/>
              <a:cs typeface="Cambria Math"/>
            </a:endParaRPr>
          </a:p>
        </p:txBody>
      </p:sp>
      <p:sp>
        <p:nvSpPr>
          <p:cNvPr id="4" name="object 4"/>
          <p:cNvSpPr txBox="1"/>
          <p:nvPr/>
        </p:nvSpPr>
        <p:spPr>
          <a:xfrm>
            <a:off x="4838827" y="3770381"/>
            <a:ext cx="34099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res</a:t>
            </a:r>
            <a:endParaRPr sz="2000">
              <a:latin typeface="Calibri"/>
              <a:cs typeface="Calibri"/>
            </a:endParaRPr>
          </a:p>
        </p:txBody>
      </p:sp>
      <p:sp>
        <p:nvSpPr>
          <p:cNvPr id="5" name="object 5"/>
          <p:cNvSpPr txBox="1"/>
          <p:nvPr/>
        </p:nvSpPr>
        <p:spPr>
          <a:xfrm>
            <a:off x="5344795" y="3808427"/>
            <a:ext cx="1108075" cy="397510"/>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04" dirty="0">
                <a:latin typeface="Cambria Math"/>
                <a:cs typeface="Cambria Math"/>
              </a:rPr>
              <a:t>(</a:t>
            </a:r>
            <a:endParaRPr sz="2800">
              <a:latin typeface="Cambria Math"/>
              <a:cs typeface="Cambria Math"/>
            </a:endParaRPr>
          </a:p>
        </p:txBody>
      </p:sp>
      <p:sp>
        <p:nvSpPr>
          <p:cNvPr id="6" name="object 6"/>
          <p:cNvSpPr txBox="1"/>
          <p:nvPr/>
        </p:nvSpPr>
        <p:spPr>
          <a:xfrm>
            <a:off x="6427098" y="3555443"/>
            <a:ext cx="734695" cy="461665"/>
          </a:xfrm>
          <a:prstGeom prst="rect">
            <a:avLst/>
          </a:prstGeom>
        </p:spPr>
        <p:txBody>
          <a:bodyPr vert="horz" wrap="square" lIns="0" tIns="0" rIns="0" bIns="0" rtlCol="0">
            <a:spAutoFit/>
          </a:bodyPr>
          <a:lstStyle/>
          <a:p>
            <a:pPr marL="12700">
              <a:lnSpc>
                <a:spcPct val="100000"/>
              </a:lnSpc>
            </a:pPr>
            <a:r>
              <a:rPr sz="2800" spc="-85" dirty="0">
                <a:latin typeface="Cambria Math"/>
                <a:cs typeface="Cambria Math"/>
              </a:rPr>
              <a:t>𝛺</a:t>
            </a:r>
            <a:r>
              <a:rPr sz="3000" spc="322" baseline="-16666" dirty="0">
                <a:latin typeface="Cambria Math"/>
                <a:cs typeface="Cambria Math"/>
              </a:rPr>
              <a:t>𝑎</a:t>
            </a:r>
            <a:r>
              <a:rPr sz="3000" spc="330" baseline="-16666" dirty="0">
                <a:latin typeface="Cambria Math"/>
                <a:cs typeface="Cambria Math"/>
              </a:rPr>
              <a:t>𝑏</a:t>
            </a:r>
            <a:endParaRPr sz="2800" dirty="0">
              <a:latin typeface="Cambria Math"/>
              <a:cs typeface="Cambria Math"/>
            </a:endParaRPr>
          </a:p>
        </p:txBody>
      </p:sp>
      <p:sp>
        <p:nvSpPr>
          <p:cNvPr id="7" name="object 7"/>
          <p:cNvSpPr txBox="1"/>
          <p:nvPr/>
        </p:nvSpPr>
        <p:spPr>
          <a:xfrm>
            <a:off x="6686177" y="4064459"/>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endParaRPr sz="2800">
              <a:latin typeface="Cambria Math"/>
              <a:cs typeface="Cambria Math"/>
            </a:endParaRPr>
          </a:p>
        </p:txBody>
      </p:sp>
      <p:sp>
        <p:nvSpPr>
          <p:cNvPr id="8" name="object 8"/>
          <p:cNvSpPr/>
          <p:nvPr/>
        </p:nvSpPr>
        <p:spPr>
          <a:xfrm>
            <a:off x="6439783" y="4012823"/>
            <a:ext cx="716280" cy="0"/>
          </a:xfrm>
          <a:custGeom>
            <a:avLst/>
            <a:gdLst/>
            <a:ahLst/>
            <a:cxnLst/>
            <a:rect l="l" t="t" r="r" b="b"/>
            <a:pathLst>
              <a:path w="716279">
                <a:moveTo>
                  <a:pt x="0" y="0"/>
                </a:moveTo>
                <a:lnTo>
                  <a:pt x="716279"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901700" y="1529202"/>
            <a:ext cx="9934575" cy="1805623"/>
          </a:xfrm>
          <a:prstGeom prst="rect">
            <a:avLst/>
          </a:prstGeom>
        </p:spPr>
        <p:txBody>
          <a:bodyPr vert="horz" wrap="square" lIns="0" tIns="0" rIns="0" bIns="0" rtlCol="0">
            <a:spAutoFit/>
          </a:bodyPr>
          <a:lstStyle/>
          <a:p>
            <a:pPr marL="12700">
              <a:lnSpc>
                <a:spcPct val="100000"/>
              </a:lnSpc>
            </a:pPr>
            <a:r>
              <a:rPr sz="2800" spc="-10" dirty="0">
                <a:latin typeface="Calibri"/>
                <a:cs typeface="Calibri"/>
              </a:rPr>
              <a:t>(</a:t>
            </a:r>
            <a:r>
              <a:rPr sz="2800" i="1" spc="-20" dirty="0">
                <a:latin typeface="Calibri"/>
                <a:cs typeface="Calibri"/>
              </a:rPr>
              <a:t>Fo</a:t>
            </a:r>
            <a:r>
              <a:rPr sz="2800" i="1" spc="-10" dirty="0">
                <a:latin typeface="Calibri"/>
                <a:cs typeface="Calibri"/>
              </a:rPr>
              <a:t>urier</a:t>
            </a:r>
            <a:r>
              <a:rPr sz="2800" i="1" spc="-70" dirty="0">
                <a:latin typeface="Times New Roman"/>
                <a:cs typeface="Times New Roman"/>
              </a:rPr>
              <a:t> </a:t>
            </a:r>
            <a:r>
              <a:rPr sz="2800" i="1" spc="5" dirty="0">
                <a:latin typeface="Calibri"/>
                <a:cs typeface="Calibri"/>
              </a:rPr>
              <a:t>l</a:t>
            </a:r>
            <a:r>
              <a:rPr sz="2800" i="1" dirty="0">
                <a:latin typeface="Calibri"/>
                <a:cs typeface="Calibri"/>
              </a:rPr>
              <a:t>i</a:t>
            </a:r>
            <a:r>
              <a:rPr sz="2800" i="1" spc="-40" dirty="0">
                <a:latin typeface="Calibri"/>
                <a:cs typeface="Calibri"/>
              </a:rPr>
              <a:t>m</a:t>
            </a:r>
            <a:r>
              <a:rPr sz="2800" i="1" dirty="0">
                <a:latin typeface="Calibri"/>
                <a:cs typeface="Calibri"/>
              </a:rPr>
              <a:t>it</a:t>
            </a:r>
            <a:r>
              <a:rPr sz="2800" spc="-10" dirty="0">
                <a:latin typeface="Calibri"/>
                <a:cs typeface="Calibri"/>
              </a:rPr>
              <a:t>).</a:t>
            </a:r>
            <a:endParaRPr sz="2800" dirty="0">
              <a:latin typeface="Calibri"/>
              <a:cs typeface="Calibri"/>
            </a:endParaRPr>
          </a:p>
          <a:p>
            <a:pPr marL="361950" indent="-349250">
              <a:lnSpc>
                <a:spcPct val="100000"/>
              </a:lnSpc>
              <a:spcBef>
                <a:spcPts val="2005"/>
              </a:spcBef>
              <a:buFont typeface="Calibri"/>
              <a:buAutoNum type="arabicPeriod" startAt="3"/>
              <a:tabLst>
                <a:tab pos="362585" algn="l"/>
              </a:tabLst>
            </a:pPr>
            <a:r>
              <a:rPr sz="2800" spc="-15" dirty="0">
                <a:latin typeface="Calibri"/>
                <a:cs typeface="Calibri"/>
              </a:rPr>
              <a:t>E</a:t>
            </a:r>
            <a:r>
              <a:rPr sz="2800" spc="-20" dirty="0">
                <a:latin typeface="Calibri"/>
                <a:cs typeface="Calibri"/>
              </a:rPr>
              <a:t>nve</a:t>
            </a:r>
            <a:r>
              <a:rPr sz="2800" spc="-5" dirty="0">
                <a:latin typeface="Calibri"/>
                <a:cs typeface="Calibri"/>
              </a:rPr>
              <a:t>l</a:t>
            </a:r>
            <a:r>
              <a:rPr sz="2800" spc="-20" dirty="0">
                <a:latin typeface="Calibri"/>
                <a:cs typeface="Calibri"/>
              </a:rPr>
              <a:t>op</a:t>
            </a:r>
            <a:r>
              <a:rPr sz="2800" spc="-15" dirty="0">
                <a:latin typeface="Calibri"/>
                <a:cs typeface="Calibri"/>
              </a:rPr>
              <a:t>e</a:t>
            </a:r>
            <a:r>
              <a:rPr sz="2800" spc="-60" dirty="0">
                <a:latin typeface="Times New Roman"/>
                <a:cs typeface="Times New Roman"/>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5" dirty="0">
                <a:latin typeface="Calibri"/>
                <a:cs typeface="Calibri"/>
              </a:rPr>
              <a:t>c</a:t>
            </a:r>
            <a:r>
              <a:rPr sz="2800" dirty="0">
                <a:latin typeface="Calibri"/>
                <a:cs typeface="Calibri"/>
              </a:rPr>
              <a:t>l</a:t>
            </a:r>
            <a:r>
              <a:rPr sz="2800" spc="-15" dirty="0">
                <a:latin typeface="Calibri"/>
                <a:cs typeface="Calibri"/>
              </a:rPr>
              <a:t>assic</a:t>
            </a:r>
            <a:r>
              <a:rPr sz="2800" spc="-60" dirty="0">
                <a:latin typeface="Times New Roman"/>
                <a:cs typeface="Times New Roman"/>
              </a:rPr>
              <a:t> </a:t>
            </a:r>
            <a:r>
              <a:rPr sz="2800" spc="-10" dirty="0">
                <a:latin typeface="Calibri"/>
                <a:cs typeface="Calibri"/>
              </a:rPr>
              <a:t>si</a:t>
            </a:r>
            <a:r>
              <a:rPr sz="2800" spc="-30" dirty="0">
                <a:latin typeface="Calibri"/>
                <a:cs typeface="Calibri"/>
              </a:rPr>
              <a:t>n</a:t>
            </a:r>
            <a:r>
              <a:rPr lang="en-US" sz="2800" spc="-15" dirty="0">
                <a:latin typeface="Calibri"/>
                <a:cs typeface="Calibri"/>
              </a:rPr>
              <a:t>e</a:t>
            </a:r>
            <a:r>
              <a:rPr sz="3000" spc="60" baseline="33333" dirty="0">
                <a:latin typeface="Cambria Math"/>
                <a:cs typeface="Cambria Math"/>
              </a:rPr>
              <a:t>2</a:t>
            </a:r>
            <a:r>
              <a:rPr sz="3000" baseline="33333" dirty="0">
                <a:latin typeface="Cambria Math"/>
                <a:cs typeface="Cambria Math"/>
              </a:rPr>
              <a:t> </a:t>
            </a:r>
            <a:r>
              <a:rPr sz="3000" spc="-187" baseline="33333" dirty="0">
                <a:latin typeface="Cambria Math"/>
                <a:cs typeface="Cambria Math"/>
              </a:rPr>
              <a:t> </a:t>
            </a:r>
            <a:r>
              <a:rPr sz="2800" spc="-20" dirty="0">
                <a:latin typeface="Calibri"/>
                <a:cs typeface="Calibri"/>
              </a:rPr>
              <a:t>patter</a:t>
            </a:r>
            <a:r>
              <a:rPr sz="2800" spc="-15" dirty="0">
                <a:latin typeface="Calibri"/>
                <a:cs typeface="Calibri"/>
              </a:rPr>
              <a:t>n</a:t>
            </a:r>
            <a:r>
              <a:rPr sz="2800" spc="-55" dirty="0">
                <a:latin typeface="Times New Roman"/>
                <a:cs typeface="Times New Roman"/>
              </a:rPr>
              <a:t> </a:t>
            </a:r>
            <a:r>
              <a:rPr sz="2800" spc="-5" dirty="0">
                <a:latin typeface="Calibri"/>
                <a:cs typeface="Calibri"/>
              </a:rPr>
              <a:t>(</a:t>
            </a:r>
            <a:r>
              <a:rPr sz="2800" spc="-10" dirty="0">
                <a:latin typeface="Calibri"/>
                <a:cs typeface="Calibri"/>
              </a:rPr>
              <a:t>cf.</a:t>
            </a:r>
            <a:r>
              <a:rPr sz="2800" spc="-6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spc="-10" dirty="0">
                <a:latin typeface="Calibri"/>
                <a:cs typeface="Calibri"/>
              </a:rPr>
              <a:t>l</a:t>
            </a:r>
            <a:r>
              <a:rPr sz="2800" dirty="0">
                <a:latin typeface="Calibri"/>
                <a:cs typeface="Calibri"/>
              </a:rPr>
              <a:t>e</a:t>
            </a:r>
            <a:r>
              <a:rPr sz="2800" spc="-15" dirty="0">
                <a:latin typeface="Calibri"/>
                <a:cs typeface="Calibri"/>
              </a:rPr>
              <a:t>-s</a:t>
            </a:r>
            <a:r>
              <a:rPr sz="2800" spc="-10" dirty="0">
                <a:latin typeface="Calibri"/>
                <a:cs typeface="Calibri"/>
              </a:rPr>
              <a:t>l</a:t>
            </a:r>
            <a:r>
              <a:rPr sz="2800" spc="5" dirty="0">
                <a:latin typeface="Calibri"/>
                <a:cs typeface="Calibri"/>
              </a:rPr>
              <a:t>i</a:t>
            </a:r>
            <a:r>
              <a:rPr sz="2800" spc="-10" dirty="0">
                <a:latin typeface="Calibri"/>
                <a:cs typeface="Calibri"/>
              </a:rPr>
              <a:t>t</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15" dirty="0">
                <a:latin typeface="Calibri"/>
                <a:cs typeface="Calibri"/>
              </a:rPr>
              <a:t>ffra</a:t>
            </a:r>
            <a:r>
              <a:rPr sz="2800" spc="-10" dirty="0">
                <a:latin typeface="Calibri"/>
                <a:cs typeface="Calibri"/>
              </a:rPr>
              <a:t>cti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a</a:t>
            </a:r>
            <a:r>
              <a:rPr sz="2800" spc="-20" dirty="0">
                <a:latin typeface="Calibri"/>
                <a:cs typeface="Calibri"/>
              </a:rPr>
              <a:t>na</a:t>
            </a:r>
            <a:r>
              <a:rPr sz="2800" spc="-10" dirty="0">
                <a:latin typeface="Calibri"/>
                <a:cs typeface="Calibri"/>
              </a:rPr>
              <a:t>l</a:t>
            </a:r>
            <a:r>
              <a:rPr sz="2800" spc="-20" dirty="0">
                <a:latin typeface="Calibri"/>
                <a:cs typeface="Calibri"/>
              </a:rPr>
              <a:t>o</a:t>
            </a:r>
            <a:r>
              <a:rPr sz="2800" spc="-10" dirty="0">
                <a:latin typeface="Calibri"/>
                <a:cs typeface="Calibri"/>
              </a:rPr>
              <a:t>gy).</a:t>
            </a:r>
            <a:endParaRPr sz="2800" dirty="0">
              <a:latin typeface="Calibri"/>
              <a:cs typeface="Calibri"/>
            </a:endParaRPr>
          </a:p>
          <a:p>
            <a:pPr marL="469900" lvl="1" indent="-228600">
              <a:lnSpc>
                <a:spcPct val="100000"/>
              </a:lnSpc>
              <a:spcBef>
                <a:spcPts val="1964"/>
              </a:spcBef>
              <a:buFont typeface="Symbol"/>
              <a:buChar char=""/>
              <a:tabLst>
                <a:tab pos="470534" algn="l"/>
              </a:tabLst>
            </a:pPr>
            <a:r>
              <a:rPr sz="2800" spc="-15" dirty="0">
                <a:latin typeface="Calibri"/>
                <a:cs typeface="Calibri"/>
              </a:rPr>
              <a:t>At</a:t>
            </a:r>
            <a:r>
              <a:rPr sz="2800" spc="-70" dirty="0">
                <a:latin typeface="Times New Roman"/>
                <a:cs typeface="Times New Roman"/>
              </a:rPr>
              <a:t> </a:t>
            </a:r>
            <a:r>
              <a:rPr sz="2800" spc="-15" dirty="0">
                <a:solidFill>
                  <a:srgbClr val="FF0000"/>
                </a:solidFill>
                <a:latin typeface="Calibri"/>
                <a:cs typeface="Calibri"/>
              </a:rPr>
              <a:t>reson</a:t>
            </a:r>
            <a:r>
              <a:rPr sz="2800" spc="-10" dirty="0">
                <a:solidFill>
                  <a:srgbClr val="FF0000"/>
                </a:solidFill>
                <a:latin typeface="Calibri"/>
                <a:cs typeface="Calibri"/>
              </a:rPr>
              <a:t>a</a:t>
            </a:r>
            <a:r>
              <a:rPr sz="2800" spc="-20" dirty="0">
                <a:solidFill>
                  <a:srgbClr val="FF0000"/>
                </a:solidFill>
                <a:latin typeface="Calibri"/>
                <a:cs typeface="Calibri"/>
              </a:rPr>
              <a:t>nce</a:t>
            </a:r>
            <a:r>
              <a:rPr lang="en-US" sz="2800" spc="-20" dirty="0">
                <a:solidFill>
                  <a:srgbClr val="FF0000"/>
                </a:solidFill>
                <a:latin typeface="Calibri"/>
                <a:cs typeface="Calibri"/>
              </a:rPr>
              <a:t> transition probability </a:t>
            </a:r>
            <a:r>
              <a:rPr lang="en-US" sz="2800" spc="-20" dirty="0">
                <a:latin typeface="Calibri"/>
                <a:cs typeface="Calibri"/>
              </a:rPr>
              <a:t>is :</a:t>
            </a:r>
            <a:endParaRPr lang="en-US" sz="2800" dirty="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0" name="object 10"/>
          <p:cNvSpPr txBox="1"/>
          <p:nvPr/>
        </p:nvSpPr>
        <p:spPr>
          <a:xfrm>
            <a:off x="7144897" y="3825183"/>
            <a:ext cx="1618103" cy="430887"/>
          </a:xfrm>
          <a:prstGeom prst="rect">
            <a:avLst/>
          </a:prstGeom>
        </p:spPr>
        <p:txBody>
          <a:bodyPr vert="horz" wrap="square" lIns="0" tIns="0" rIns="0" bIns="0" rtlCol="0">
            <a:spAutoFit/>
          </a:bodyPr>
          <a:lstStyle/>
          <a:p>
            <a:pPr marL="12700">
              <a:lnSpc>
                <a:spcPct val="100000"/>
              </a:lnSpc>
              <a:tabLst>
                <a:tab pos="350520" algn="l"/>
              </a:tabLst>
            </a:pPr>
            <a:r>
              <a:rPr sz="2800" spc="204" dirty="0">
                <a:latin typeface="Cambria Math"/>
                <a:cs typeface="Cambria Math"/>
              </a:rPr>
              <a:t>)</a:t>
            </a:r>
            <a:r>
              <a:rPr lang="en-US" sz="2800" spc="204" baseline="30000" dirty="0">
                <a:latin typeface="Cambria Math"/>
                <a:cs typeface="Cambria Math"/>
              </a:rPr>
              <a:t>2</a:t>
            </a:r>
            <a:r>
              <a:rPr lang="en-US" sz="2800" spc="204" dirty="0">
                <a:latin typeface="Cambria Math"/>
                <a:cs typeface="Cambria Math"/>
              </a:rPr>
              <a:t> t</a:t>
            </a:r>
            <a:r>
              <a:rPr lang="en-US" sz="2800" spc="204" baseline="30000" dirty="0">
                <a:latin typeface="Cambria Math"/>
                <a:cs typeface="Cambria Math"/>
              </a:rPr>
              <a:t>2 </a:t>
            </a:r>
            <a:r>
              <a:rPr sz="2800" spc="204" dirty="0">
                <a:latin typeface="Cambria Math"/>
                <a:cs typeface="Cambria Math"/>
              </a:rPr>
              <a:t>	</a:t>
            </a:r>
            <a:r>
              <a:rPr sz="2800" spc="-10" dirty="0">
                <a:latin typeface="Cambria Math"/>
                <a:cs typeface="Cambria Math"/>
              </a:rPr>
              <a:t>.</a:t>
            </a:r>
            <a:endParaRPr sz="2800" dirty="0">
              <a:latin typeface="Cambria Math"/>
              <a:cs typeface="Cambria Math"/>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300" y="968684"/>
            <a:ext cx="3120390" cy="977191"/>
          </a:xfrm>
          <a:prstGeom prst="rect">
            <a:avLst/>
          </a:prstGeom>
        </p:spPr>
        <p:txBody>
          <a:bodyPr vert="horz" wrap="square" lIns="0" tIns="0" rIns="0" bIns="0" rtlCol="0">
            <a:spAutoFit/>
          </a:bodyPr>
          <a:lstStyle/>
          <a:p>
            <a:pPr marL="241300" indent="-228600" algn="ctr">
              <a:lnSpc>
                <a:spcPct val="100000"/>
              </a:lnSpc>
              <a:buFont typeface="Symbol"/>
              <a:buChar char=""/>
              <a:tabLst>
                <a:tab pos="241935" algn="l"/>
                <a:tab pos="1631314" algn="l"/>
              </a:tabLst>
            </a:pPr>
            <a:r>
              <a:rPr sz="2800" spc="-20" dirty="0">
                <a:solidFill>
                  <a:srgbClr val="FF0000"/>
                </a:solidFill>
                <a:latin typeface="Calibri"/>
                <a:cs typeface="Calibri"/>
              </a:rPr>
              <a:t>Va</a:t>
            </a:r>
            <a:r>
              <a:rPr sz="2800" spc="-10" dirty="0">
                <a:solidFill>
                  <a:srgbClr val="FF0000"/>
                </a:solidFill>
                <a:latin typeface="Calibri"/>
                <a:cs typeface="Calibri"/>
              </a:rPr>
              <a:t>l</a:t>
            </a:r>
            <a:r>
              <a:rPr sz="2800" spc="10" dirty="0">
                <a:solidFill>
                  <a:srgbClr val="FF0000"/>
                </a:solidFill>
                <a:latin typeface="Calibri"/>
                <a:cs typeface="Calibri"/>
              </a:rPr>
              <a:t>i</a:t>
            </a:r>
            <a:r>
              <a:rPr sz="2800" spc="-20" dirty="0">
                <a:solidFill>
                  <a:srgbClr val="FF0000"/>
                </a:solidFill>
                <a:latin typeface="Calibri"/>
                <a:cs typeface="Calibri"/>
              </a:rPr>
              <a:t>d</a:t>
            </a:r>
            <a:r>
              <a:rPr sz="2800" spc="-10" dirty="0">
                <a:solidFill>
                  <a:srgbClr val="FF0000"/>
                </a:solidFill>
                <a:latin typeface="Calibri"/>
                <a:cs typeface="Calibri"/>
              </a:rPr>
              <a:t>ity</a:t>
            </a:r>
            <a:r>
              <a:rPr sz="2800" dirty="0">
                <a:solidFill>
                  <a:srgbClr val="FF0000"/>
                </a:solidFill>
                <a:latin typeface="Times New Roman"/>
                <a:cs typeface="Times New Roman"/>
              </a:rPr>
              <a:t>	</a:t>
            </a:r>
            <a:r>
              <a:rPr lang="en-US" sz="2800" spc="-15" dirty="0">
                <a:solidFill>
                  <a:srgbClr val="FF0000"/>
                </a:solidFill>
                <a:latin typeface="Calibri"/>
                <a:cs typeface="Calibri"/>
              </a:rPr>
              <a:t>only</a:t>
            </a:r>
            <a:endParaRPr sz="2800" dirty="0">
              <a:solidFill>
                <a:srgbClr val="FF0000"/>
              </a:solidFill>
              <a:latin typeface="Calibri"/>
              <a:cs typeface="Calibri"/>
            </a:endParaRPr>
          </a:p>
          <a:p>
            <a:pPr marL="99695" algn="ctr">
              <a:lnSpc>
                <a:spcPct val="100000"/>
              </a:lnSpc>
              <a:spcBef>
                <a:spcPts val="900"/>
              </a:spcBef>
              <a:tabLst>
                <a:tab pos="1550035" algn="l"/>
                <a:tab pos="2213610" algn="l"/>
              </a:tabLst>
            </a:pPr>
            <a:r>
              <a:rPr sz="2800" spc="-15" dirty="0">
                <a:solidFill>
                  <a:srgbClr val="FF0000"/>
                </a:solidFill>
                <a:latin typeface="Calibri"/>
                <a:cs typeface="Calibri"/>
              </a:rPr>
              <a:t>Vio</a:t>
            </a:r>
            <a:r>
              <a:rPr sz="2800" dirty="0">
                <a:solidFill>
                  <a:srgbClr val="FF0000"/>
                </a:solidFill>
                <a:latin typeface="Calibri"/>
                <a:cs typeface="Calibri"/>
              </a:rPr>
              <a:t>l</a:t>
            </a:r>
            <a:r>
              <a:rPr sz="2800" spc="-15" dirty="0">
                <a:solidFill>
                  <a:srgbClr val="FF0000"/>
                </a:solidFill>
                <a:latin typeface="Calibri"/>
                <a:cs typeface="Calibri"/>
              </a:rPr>
              <a:t>ate</a:t>
            </a:r>
            <a:r>
              <a:rPr lang="en-US" sz="2800" spc="-15" dirty="0">
                <a:solidFill>
                  <a:srgbClr val="FF0000"/>
                </a:solidFill>
                <a:latin typeface="Calibri"/>
                <a:cs typeface="Calibri"/>
              </a:rPr>
              <a:t>s</a:t>
            </a:r>
            <a:r>
              <a:rPr sz="2800" dirty="0">
                <a:latin typeface="Calibri"/>
                <a:cs typeface="Calibri"/>
              </a:rPr>
              <a:t>	</a:t>
            </a:r>
            <a:r>
              <a:rPr sz="2800" spc="-15" dirty="0">
                <a:latin typeface="Calibri"/>
                <a:cs typeface="Calibri"/>
              </a:rPr>
              <a:t>for</a:t>
            </a:r>
            <a:r>
              <a:rPr sz="2800" dirty="0">
                <a:latin typeface="Calibri"/>
                <a:cs typeface="Calibri"/>
              </a:rPr>
              <a:t>	</a:t>
            </a:r>
            <a:r>
              <a:rPr sz="2800" spc="-15" dirty="0">
                <a:latin typeface="Calibri"/>
                <a:cs typeface="Calibri"/>
              </a:rPr>
              <a:t>long</a:t>
            </a:r>
            <a:endParaRPr sz="2800" dirty="0">
              <a:latin typeface="Calibri"/>
              <a:cs typeface="Calibri"/>
            </a:endParaRPr>
          </a:p>
        </p:txBody>
      </p:sp>
      <p:sp>
        <p:nvSpPr>
          <p:cNvPr id="3" name="object 3"/>
          <p:cNvSpPr txBox="1"/>
          <p:nvPr/>
        </p:nvSpPr>
        <p:spPr>
          <a:xfrm>
            <a:off x="4341716" y="993770"/>
            <a:ext cx="934719" cy="922019"/>
          </a:xfrm>
          <a:prstGeom prst="rect">
            <a:avLst/>
          </a:prstGeom>
        </p:spPr>
        <p:txBody>
          <a:bodyPr vert="horz" wrap="square" lIns="0" tIns="0" rIns="0" bIns="0" rtlCol="0">
            <a:spAutoFit/>
          </a:bodyPr>
          <a:lstStyle/>
          <a:p>
            <a:pPr marR="76835" algn="ctr">
              <a:lnSpc>
                <a:spcPct val="100000"/>
              </a:lnSpc>
            </a:pPr>
            <a:r>
              <a:rPr sz="2800" spc="-20" dirty="0">
                <a:latin typeface="Calibri"/>
                <a:cs typeface="Calibri"/>
              </a:rPr>
              <a:t>for</a:t>
            </a:r>
            <a:endParaRPr sz="2800">
              <a:latin typeface="Calibri"/>
              <a:cs typeface="Calibri"/>
            </a:endParaRPr>
          </a:p>
          <a:p>
            <a:pPr algn="ctr">
              <a:lnSpc>
                <a:spcPct val="100000"/>
              </a:lnSpc>
              <a:spcBef>
                <a:spcPts val="900"/>
              </a:spcBef>
            </a:pPr>
            <a:r>
              <a:rPr sz="2800" spc="-15" dirty="0">
                <a:latin typeface="Calibri"/>
                <a:cs typeface="Calibri"/>
              </a:rPr>
              <a:t>pulses</a:t>
            </a:r>
            <a:endParaRPr sz="2800">
              <a:latin typeface="Calibri"/>
              <a:cs typeface="Calibri"/>
            </a:endParaRPr>
          </a:p>
        </p:txBody>
      </p:sp>
      <p:sp>
        <p:nvSpPr>
          <p:cNvPr id="4" name="object 4"/>
          <p:cNvSpPr txBox="1"/>
          <p:nvPr/>
        </p:nvSpPr>
        <p:spPr>
          <a:xfrm>
            <a:off x="5281502" y="993770"/>
            <a:ext cx="1718945" cy="922019"/>
          </a:xfrm>
          <a:prstGeom prst="rect">
            <a:avLst/>
          </a:prstGeom>
        </p:spPr>
        <p:txBody>
          <a:bodyPr vert="horz" wrap="square" lIns="0" tIns="0" rIns="0" bIns="0" rtlCol="0">
            <a:spAutoFit/>
          </a:bodyPr>
          <a:lstStyle/>
          <a:p>
            <a:pPr marL="12700">
              <a:lnSpc>
                <a:spcPct val="100000"/>
              </a:lnSpc>
            </a:pPr>
            <a:r>
              <a:rPr sz="2800" spc="-20" dirty="0">
                <a:latin typeface="Calibri"/>
                <a:cs typeface="Calibri"/>
              </a:rPr>
              <a:t>w</a:t>
            </a:r>
            <a:r>
              <a:rPr sz="2800" dirty="0">
                <a:latin typeface="Calibri"/>
                <a:cs typeface="Calibri"/>
              </a:rPr>
              <a:t>e</a:t>
            </a:r>
            <a:r>
              <a:rPr sz="2800" spc="-15" dirty="0">
                <a:latin typeface="Calibri"/>
                <a:cs typeface="Calibri"/>
              </a:rPr>
              <a:t>a</a:t>
            </a:r>
            <a:r>
              <a:rPr sz="2800" spc="10" dirty="0">
                <a:latin typeface="Calibri"/>
                <a:cs typeface="Calibri"/>
              </a:rPr>
              <a:t>k</a:t>
            </a:r>
            <a:r>
              <a:rPr sz="2800" spc="-15" dirty="0">
                <a:latin typeface="Calibri"/>
                <a:cs typeface="Calibri"/>
              </a:rPr>
              <a:t>-fie</a:t>
            </a:r>
            <a:r>
              <a:rPr sz="2800" spc="-5" dirty="0">
                <a:latin typeface="Calibri"/>
                <a:cs typeface="Calibri"/>
              </a:rPr>
              <a:t>l</a:t>
            </a:r>
            <a:r>
              <a:rPr sz="2800" spc="-15" dirty="0">
                <a:latin typeface="Calibri"/>
                <a:cs typeface="Calibri"/>
              </a:rPr>
              <a:t>d</a:t>
            </a:r>
            <a:endParaRPr sz="2800" dirty="0">
              <a:latin typeface="Calibri"/>
              <a:cs typeface="Calibri"/>
            </a:endParaRPr>
          </a:p>
          <a:p>
            <a:pPr marL="226060">
              <a:lnSpc>
                <a:spcPct val="100000"/>
              </a:lnSpc>
              <a:spcBef>
                <a:spcPts val="900"/>
              </a:spcBef>
              <a:tabLst>
                <a:tab pos="783590" algn="l"/>
              </a:tabLst>
            </a:pPr>
            <a:r>
              <a:rPr sz="2800" spc="-15" dirty="0">
                <a:latin typeface="Calibri"/>
                <a:cs typeface="Calibri"/>
              </a:rPr>
              <a:t>or	strong</a:t>
            </a:r>
            <a:endParaRPr sz="2800" dirty="0">
              <a:latin typeface="Calibri"/>
              <a:cs typeface="Calibri"/>
            </a:endParaRPr>
          </a:p>
        </p:txBody>
      </p:sp>
      <p:sp>
        <p:nvSpPr>
          <p:cNvPr id="5" name="object 5"/>
          <p:cNvSpPr txBox="1"/>
          <p:nvPr/>
        </p:nvSpPr>
        <p:spPr>
          <a:xfrm>
            <a:off x="7110507" y="993770"/>
            <a:ext cx="196913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perturbat</a:t>
            </a:r>
            <a:r>
              <a:rPr sz="2800" spc="5" dirty="0">
                <a:latin typeface="Calibri"/>
                <a:cs typeface="Calibri"/>
              </a:rPr>
              <a:t>i</a:t>
            </a:r>
            <a:r>
              <a:rPr sz="2800" spc="-20" dirty="0">
                <a:latin typeface="Calibri"/>
                <a:cs typeface="Calibri"/>
              </a:rPr>
              <a:t>on:</a:t>
            </a:r>
            <a:endParaRPr sz="2800" dirty="0">
              <a:latin typeface="Calibri"/>
              <a:cs typeface="Calibri"/>
            </a:endParaRPr>
          </a:p>
        </p:txBody>
      </p:sp>
      <p:sp>
        <p:nvSpPr>
          <p:cNvPr id="6" name="object 6"/>
          <p:cNvSpPr txBox="1"/>
          <p:nvPr/>
        </p:nvSpPr>
        <p:spPr>
          <a:xfrm>
            <a:off x="9374902" y="983810"/>
            <a:ext cx="1915160" cy="431800"/>
          </a:xfrm>
          <a:prstGeom prst="rect">
            <a:avLst/>
          </a:prstGeom>
        </p:spPr>
        <p:txBody>
          <a:bodyPr vert="horz" wrap="square" lIns="0" tIns="0" rIns="0" bIns="0" rtlCol="0">
            <a:spAutoFit/>
          </a:bodyPr>
          <a:lstStyle/>
          <a:p>
            <a:pPr marL="12700">
              <a:lnSpc>
                <a:spcPct val="100000"/>
              </a:lnSpc>
            </a:pPr>
            <a:r>
              <a:rPr sz="2800" spc="-85" dirty="0">
                <a:latin typeface="Cambria Math"/>
                <a:cs typeface="Cambria Math"/>
              </a:rPr>
              <a:t>𝛺</a:t>
            </a:r>
            <a:r>
              <a:rPr sz="3000" spc="322" baseline="-16666" dirty="0">
                <a:latin typeface="Cambria Math"/>
                <a:cs typeface="Cambria Math"/>
              </a:rPr>
              <a:t>𝑎</a:t>
            </a:r>
            <a:r>
              <a:rPr sz="3000" spc="330" baseline="-16666" dirty="0">
                <a:latin typeface="Cambria Math"/>
                <a:cs typeface="Cambria Math"/>
              </a:rPr>
              <a:t>𝑏</a:t>
            </a:r>
            <a:r>
              <a:rPr sz="3000" spc="-397" baseline="-16666" dirty="0">
                <a:latin typeface="Cambria Math"/>
                <a:cs typeface="Cambria Math"/>
              </a:rPr>
              <a:t> </a:t>
            </a:r>
            <a:r>
              <a:rPr sz="2800" spc="35" dirty="0">
                <a:latin typeface="Cambria Math"/>
                <a:cs typeface="Cambria Math"/>
              </a:rPr>
              <a:t>𝑡</a:t>
            </a:r>
            <a:r>
              <a:rPr sz="2800" spc="-20" dirty="0">
                <a:latin typeface="Cambria Math"/>
                <a:cs typeface="Cambria Math"/>
              </a:rPr>
              <a:t>/2</a:t>
            </a:r>
            <a:r>
              <a:rPr sz="2800" spc="16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0" dirty="0">
                <a:latin typeface="Cambria Math"/>
                <a:cs typeface="Cambria Math"/>
              </a:rPr>
              <a:t>1</a:t>
            </a:r>
            <a:r>
              <a:rPr sz="2800" dirty="0">
                <a:latin typeface="Calibri"/>
                <a:cs typeface="Calibri"/>
              </a:rPr>
              <a:t>.</a:t>
            </a:r>
            <a:endParaRPr sz="2800">
              <a:latin typeface="Calibri"/>
              <a:cs typeface="Calibri"/>
            </a:endParaRPr>
          </a:p>
        </p:txBody>
      </p:sp>
      <p:sp>
        <p:nvSpPr>
          <p:cNvPr id="7" name="object 7"/>
          <p:cNvSpPr txBox="1"/>
          <p:nvPr/>
        </p:nvSpPr>
        <p:spPr>
          <a:xfrm>
            <a:off x="7219670" y="1534790"/>
            <a:ext cx="1367155" cy="381000"/>
          </a:xfrm>
          <a:prstGeom prst="rect">
            <a:avLst/>
          </a:prstGeom>
        </p:spPr>
        <p:txBody>
          <a:bodyPr vert="horz" wrap="square" lIns="0" tIns="0" rIns="0" bIns="0" rtlCol="0">
            <a:spAutoFit/>
          </a:bodyPr>
          <a:lstStyle/>
          <a:p>
            <a:pPr marL="12700">
              <a:lnSpc>
                <a:spcPct val="100000"/>
              </a:lnSpc>
              <a:tabLst>
                <a:tab pos="1032510" algn="l"/>
              </a:tabLst>
            </a:pPr>
            <a:r>
              <a:rPr sz="2800" spc="-5" dirty="0">
                <a:latin typeface="Calibri"/>
                <a:cs typeface="Calibri"/>
              </a:rPr>
              <a:t>f</a:t>
            </a:r>
            <a:r>
              <a:rPr sz="2800" spc="-15" dirty="0">
                <a:latin typeface="Calibri"/>
                <a:cs typeface="Calibri"/>
              </a:rPr>
              <a:t>ie</a:t>
            </a:r>
            <a:r>
              <a:rPr sz="2800" spc="-5" dirty="0">
                <a:latin typeface="Calibri"/>
                <a:cs typeface="Calibri"/>
              </a:rPr>
              <a:t>l</a:t>
            </a:r>
            <a:r>
              <a:rPr sz="2800" spc="-15" dirty="0">
                <a:latin typeface="Calibri"/>
                <a:cs typeface="Calibri"/>
              </a:rPr>
              <a:t>ds</a:t>
            </a:r>
            <a:r>
              <a:rPr sz="2800" dirty="0">
                <a:latin typeface="Calibri"/>
                <a:cs typeface="Calibri"/>
              </a:rPr>
              <a:t>	</a:t>
            </a:r>
            <a:r>
              <a:rPr sz="2800" spc="-30" dirty="0">
                <a:latin typeface="Calibri"/>
                <a:cs typeface="Calibri"/>
              </a:rPr>
              <a:t>→</a:t>
            </a:r>
            <a:endParaRPr sz="2800" dirty="0">
              <a:latin typeface="Calibri"/>
              <a:cs typeface="Calibri"/>
            </a:endParaRPr>
          </a:p>
        </p:txBody>
      </p:sp>
      <p:sp>
        <p:nvSpPr>
          <p:cNvPr id="8" name="object 8"/>
          <p:cNvSpPr txBox="1"/>
          <p:nvPr/>
        </p:nvSpPr>
        <p:spPr>
          <a:xfrm>
            <a:off x="8806357" y="1534790"/>
            <a:ext cx="2482850" cy="381000"/>
          </a:xfrm>
          <a:prstGeom prst="rect">
            <a:avLst/>
          </a:prstGeom>
        </p:spPr>
        <p:txBody>
          <a:bodyPr vert="horz" wrap="square" lIns="0" tIns="0" rIns="0" bIns="0" rtlCol="0">
            <a:spAutoFit/>
          </a:bodyPr>
          <a:lstStyle/>
          <a:p>
            <a:pPr marL="12700">
              <a:lnSpc>
                <a:spcPct val="100000"/>
              </a:lnSpc>
              <a:tabLst>
                <a:tab pos="982980" algn="l"/>
                <a:tab pos="1687830" algn="l"/>
              </a:tabLst>
            </a:pPr>
            <a:r>
              <a:rPr sz="2800" spc="-15" dirty="0">
                <a:latin typeface="Calibri"/>
                <a:cs typeface="Calibri"/>
              </a:rPr>
              <a:t>need	</a:t>
            </a:r>
            <a:r>
              <a:rPr sz="2800" spc="-5" dirty="0">
                <a:latin typeface="Calibri"/>
                <a:cs typeface="Calibri"/>
              </a:rPr>
              <a:t>f</a:t>
            </a:r>
            <a:r>
              <a:rPr sz="2800" spc="-10" dirty="0">
                <a:latin typeface="Calibri"/>
                <a:cs typeface="Calibri"/>
              </a:rPr>
              <a:t>ull</a:t>
            </a:r>
            <a:r>
              <a:rPr sz="2800" dirty="0">
                <a:latin typeface="Calibri"/>
                <a:cs typeface="Calibri"/>
              </a:rPr>
              <a:t>	</a:t>
            </a:r>
            <a:r>
              <a:rPr sz="2800" spc="-15" dirty="0">
                <a:latin typeface="Calibri"/>
                <a:cs typeface="Calibri"/>
              </a:rPr>
              <a:t>(no</a:t>
            </a:r>
            <a:r>
              <a:rPr sz="2800" spc="25" dirty="0">
                <a:latin typeface="Calibri"/>
                <a:cs typeface="Calibri"/>
              </a:rPr>
              <a:t>n</a:t>
            </a:r>
            <a:r>
              <a:rPr sz="2800" spc="-10" dirty="0">
                <a:latin typeface="Calibri"/>
                <a:cs typeface="Calibri"/>
              </a:rPr>
              <a:t>-</a:t>
            </a:r>
            <a:endParaRPr sz="2800">
              <a:latin typeface="Calibri"/>
              <a:cs typeface="Calibri"/>
            </a:endParaRPr>
          </a:p>
        </p:txBody>
      </p:sp>
      <p:sp>
        <p:nvSpPr>
          <p:cNvPr id="9" name="object 9"/>
          <p:cNvSpPr txBox="1"/>
          <p:nvPr/>
        </p:nvSpPr>
        <p:spPr>
          <a:xfrm>
            <a:off x="1359151" y="2077716"/>
            <a:ext cx="399796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perturbat</a:t>
            </a:r>
            <a:r>
              <a:rPr sz="2800" spc="5" dirty="0">
                <a:latin typeface="Calibri"/>
                <a:cs typeface="Calibri"/>
              </a:rPr>
              <a:t>i</a:t>
            </a:r>
            <a:r>
              <a:rPr sz="2800" spc="-15" dirty="0">
                <a:latin typeface="Calibri"/>
                <a:cs typeface="Calibri"/>
              </a:rPr>
              <a:t>ve)</a:t>
            </a:r>
            <a:r>
              <a:rPr sz="2800" spc="-75" dirty="0">
                <a:latin typeface="Times New Roman"/>
                <a:cs typeface="Times New Roman"/>
              </a:rPr>
              <a:t> </a:t>
            </a:r>
            <a:r>
              <a:rPr sz="2800" spc="-15" dirty="0">
                <a:latin typeface="Calibri"/>
                <a:cs typeface="Calibri"/>
              </a:rPr>
              <a:t>Rabi</a:t>
            </a:r>
            <a:r>
              <a:rPr sz="2800" spc="-60" dirty="0">
                <a:latin typeface="Times New Roman"/>
                <a:cs typeface="Times New Roman"/>
              </a:rPr>
              <a:t> </a:t>
            </a:r>
            <a:r>
              <a:rPr sz="2800" spc="-20" dirty="0">
                <a:latin typeface="Calibri"/>
                <a:cs typeface="Calibri"/>
              </a:rPr>
              <a:t>so</a:t>
            </a:r>
            <a:r>
              <a:rPr sz="2800" spc="-10" dirty="0">
                <a:latin typeface="Calibri"/>
                <a:cs typeface="Calibri"/>
              </a:rPr>
              <a:t>l</a:t>
            </a:r>
            <a:r>
              <a:rPr sz="2800" spc="-20" dirty="0">
                <a:latin typeface="Calibri"/>
                <a:cs typeface="Calibri"/>
              </a:rPr>
              <a:t>ut</a:t>
            </a:r>
            <a:r>
              <a:rPr sz="2800" spc="-15" dirty="0">
                <a:latin typeface="Calibri"/>
                <a:cs typeface="Calibri"/>
              </a:rPr>
              <a:t>io</a:t>
            </a:r>
            <a:r>
              <a:rPr sz="2800" spc="-20" dirty="0">
                <a:latin typeface="Calibri"/>
                <a:cs typeface="Calibri"/>
              </a:rPr>
              <a:t>n.</a:t>
            </a:r>
            <a:endParaRPr sz="2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562339" y="76200"/>
            <a:ext cx="10385425" cy="2144498"/>
          </a:xfrm>
          <a:prstGeom prst="rect">
            <a:avLst/>
          </a:prstGeom>
        </p:spPr>
        <p:txBody>
          <a:bodyPr vert="horz" wrap="square" lIns="0" tIns="0" rIns="0" bIns="0" rtlCol="0">
            <a:spAutoFit/>
          </a:bodyPr>
          <a:lstStyle/>
          <a:p>
            <a:pPr marL="12700" marR="5080" algn="just">
              <a:lnSpc>
                <a:spcPct val="127200"/>
              </a:lnSpc>
            </a:pPr>
            <a:r>
              <a:rPr sz="2800" i="1" spc="-20" dirty="0">
                <a:solidFill>
                  <a:srgbClr val="FF0000"/>
                </a:solidFill>
                <a:latin typeface="Calibri"/>
                <a:cs typeface="Calibri"/>
              </a:rPr>
              <a:t>Tr</a:t>
            </a:r>
            <a:r>
              <a:rPr sz="2800" i="1" spc="-10" dirty="0">
                <a:solidFill>
                  <a:srgbClr val="FF0000"/>
                </a:solidFill>
                <a:latin typeface="Calibri"/>
                <a:cs typeface="Calibri"/>
              </a:rPr>
              <a:t>a</a:t>
            </a:r>
            <a:r>
              <a:rPr sz="2800" i="1" spc="-20" dirty="0">
                <a:solidFill>
                  <a:srgbClr val="FF0000"/>
                </a:solidFill>
                <a:latin typeface="Calibri"/>
                <a:cs typeface="Calibri"/>
              </a:rPr>
              <a:t>ns</a:t>
            </a:r>
            <a:r>
              <a:rPr sz="2800" i="1" spc="-5" dirty="0">
                <a:solidFill>
                  <a:srgbClr val="FF0000"/>
                </a:solidFill>
                <a:latin typeface="Calibri"/>
                <a:cs typeface="Calibri"/>
              </a:rPr>
              <a:t>i</a:t>
            </a:r>
            <a:r>
              <a:rPr sz="2800" i="1" spc="-10" dirty="0">
                <a:solidFill>
                  <a:srgbClr val="FF0000"/>
                </a:solidFill>
                <a:latin typeface="Calibri"/>
                <a:cs typeface="Calibri"/>
              </a:rPr>
              <a:t>ti</a:t>
            </a:r>
            <a:r>
              <a:rPr sz="2800" i="1" spc="-20" dirty="0">
                <a:solidFill>
                  <a:srgbClr val="FF0000"/>
                </a:solidFill>
                <a:latin typeface="Calibri"/>
                <a:cs typeface="Calibri"/>
              </a:rPr>
              <a:t>o</a:t>
            </a:r>
            <a:r>
              <a:rPr sz="2800" i="1" spc="-15" dirty="0">
                <a:solidFill>
                  <a:srgbClr val="FF0000"/>
                </a:solidFill>
                <a:latin typeface="Calibri"/>
                <a:cs typeface="Calibri"/>
              </a:rPr>
              <a:t>n</a:t>
            </a:r>
            <a:r>
              <a:rPr sz="2800" i="1" dirty="0">
                <a:solidFill>
                  <a:srgbClr val="FF0000"/>
                </a:solidFill>
                <a:latin typeface="Times New Roman"/>
                <a:cs typeface="Times New Roman"/>
              </a:rPr>
              <a:t>  </a:t>
            </a:r>
            <a:r>
              <a:rPr sz="2800" i="1" spc="175" dirty="0">
                <a:solidFill>
                  <a:srgbClr val="FF0000"/>
                </a:solidFill>
                <a:latin typeface="Times New Roman"/>
                <a:cs typeface="Times New Roman"/>
              </a:rPr>
              <a:t> </a:t>
            </a:r>
            <a:r>
              <a:rPr sz="2800" i="1" spc="-20" dirty="0">
                <a:solidFill>
                  <a:srgbClr val="FF0000"/>
                </a:solidFill>
                <a:latin typeface="Calibri"/>
                <a:cs typeface="Calibri"/>
              </a:rPr>
              <a:t>pr</a:t>
            </a:r>
            <a:r>
              <a:rPr sz="2800" i="1" spc="-10" dirty="0">
                <a:solidFill>
                  <a:srgbClr val="FF0000"/>
                </a:solidFill>
                <a:latin typeface="Calibri"/>
                <a:cs typeface="Calibri"/>
              </a:rPr>
              <a:t>o</a:t>
            </a:r>
            <a:r>
              <a:rPr sz="2800" i="1" spc="-20" dirty="0">
                <a:solidFill>
                  <a:srgbClr val="FF0000"/>
                </a:solidFill>
                <a:latin typeface="Calibri"/>
                <a:cs typeface="Calibri"/>
              </a:rPr>
              <a:t>ba</a:t>
            </a:r>
            <a:r>
              <a:rPr sz="2800" i="1" spc="-10" dirty="0">
                <a:solidFill>
                  <a:srgbClr val="FF0000"/>
                </a:solidFill>
                <a:latin typeface="Calibri"/>
                <a:cs typeface="Calibri"/>
              </a:rPr>
              <a:t>b</a:t>
            </a:r>
            <a:r>
              <a:rPr sz="2800" i="1" dirty="0">
                <a:solidFill>
                  <a:srgbClr val="FF0000"/>
                </a:solidFill>
                <a:latin typeface="Calibri"/>
                <a:cs typeface="Calibri"/>
              </a:rPr>
              <a:t>i</a:t>
            </a:r>
            <a:r>
              <a:rPr sz="2800" i="1" spc="-15" dirty="0">
                <a:solidFill>
                  <a:srgbClr val="FF0000"/>
                </a:solidFill>
                <a:latin typeface="Calibri"/>
                <a:cs typeface="Calibri"/>
              </a:rPr>
              <a:t>l</a:t>
            </a:r>
            <a:r>
              <a:rPr sz="2800" i="1" dirty="0">
                <a:solidFill>
                  <a:srgbClr val="FF0000"/>
                </a:solidFill>
                <a:latin typeface="Calibri"/>
                <a:cs typeface="Calibri"/>
              </a:rPr>
              <a:t>i</a:t>
            </a:r>
            <a:r>
              <a:rPr sz="2800" i="1" spc="-10" dirty="0">
                <a:solidFill>
                  <a:srgbClr val="FF0000"/>
                </a:solidFill>
                <a:latin typeface="Calibri"/>
                <a:cs typeface="Calibri"/>
              </a:rPr>
              <a:t>t</a:t>
            </a:r>
            <a:r>
              <a:rPr sz="2800" i="1" spc="-5" dirty="0">
                <a:solidFill>
                  <a:srgbClr val="FF0000"/>
                </a:solidFill>
                <a:latin typeface="Calibri"/>
                <a:cs typeface="Calibri"/>
              </a:rPr>
              <a:t>i</a:t>
            </a:r>
            <a:r>
              <a:rPr sz="2800" i="1" spc="-15" dirty="0">
                <a:solidFill>
                  <a:srgbClr val="FF0000"/>
                </a:solidFill>
                <a:latin typeface="Calibri"/>
                <a:cs typeface="Calibri"/>
              </a:rPr>
              <a:t>es</a:t>
            </a:r>
            <a:r>
              <a:rPr sz="2800" i="1" dirty="0">
                <a:solidFill>
                  <a:srgbClr val="FF0000"/>
                </a:solidFill>
                <a:latin typeface="Times New Roman"/>
                <a:cs typeface="Times New Roman"/>
              </a:rPr>
              <a:t>  </a:t>
            </a:r>
            <a:r>
              <a:rPr sz="2800" i="1" spc="185" dirty="0">
                <a:solidFill>
                  <a:srgbClr val="FF0000"/>
                </a:solidFill>
                <a:latin typeface="Times New Roman"/>
                <a:cs typeface="Times New Roman"/>
              </a:rPr>
              <a:t> </a:t>
            </a:r>
            <a:r>
              <a:rPr sz="2800" i="1" spc="-20" dirty="0">
                <a:solidFill>
                  <a:srgbClr val="FF0000"/>
                </a:solidFill>
                <a:latin typeface="Calibri"/>
                <a:cs typeface="Calibri"/>
              </a:rPr>
              <a:t>ar</a:t>
            </a:r>
            <a:r>
              <a:rPr sz="2800" i="1" spc="-15" dirty="0">
                <a:solidFill>
                  <a:srgbClr val="FF0000"/>
                </a:solidFill>
                <a:latin typeface="Calibri"/>
                <a:cs typeface="Calibri"/>
              </a:rPr>
              <a:t>e</a:t>
            </a:r>
            <a:r>
              <a:rPr sz="2800" i="1" dirty="0">
                <a:solidFill>
                  <a:srgbClr val="FF0000"/>
                </a:solidFill>
                <a:latin typeface="Times New Roman"/>
                <a:cs typeface="Times New Roman"/>
              </a:rPr>
              <a:t>  </a:t>
            </a:r>
            <a:r>
              <a:rPr sz="2800" i="1" spc="190" dirty="0">
                <a:solidFill>
                  <a:srgbClr val="FF0000"/>
                </a:solidFill>
                <a:latin typeface="Times New Roman"/>
                <a:cs typeface="Times New Roman"/>
              </a:rPr>
              <a:t> </a:t>
            </a:r>
            <a:r>
              <a:rPr sz="2800" i="1" spc="-20" dirty="0">
                <a:solidFill>
                  <a:srgbClr val="FF0000"/>
                </a:solidFill>
                <a:latin typeface="Calibri"/>
                <a:cs typeface="Calibri"/>
              </a:rPr>
              <a:t>a</a:t>
            </a:r>
            <a:r>
              <a:rPr sz="2800" i="1" spc="-10" dirty="0">
                <a:solidFill>
                  <a:srgbClr val="FF0000"/>
                </a:solidFill>
                <a:latin typeface="Calibri"/>
                <a:cs typeface="Calibri"/>
              </a:rPr>
              <a:t>ls</a:t>
            </a:r>
            <a:r>
              <a:rPr sz="2800" i="1" spc="-15" dirty="0">
                <a:solidFill>
                  <a:srgbClr val="FF0000"/>
                </a:solidFill>
                <a:latin typeface="Calibri"/>
                <a:cs typeface="Calibri"/>
              </a:rPr>
              <a:t>o</a:t>
            </a:r>
            <a:r>
              <a:rPr sz="2800" i="1" dirty="0">
                <a:solidFill>
                  <a:srgbClr val="FF0000"/>
                </a:solidFill>
                <a:latin typeface="Times New Roman"/>
                <a:cs typeface="Times New Roman"/>
              </a:rPr>
              <a:t>  </a:t>
            </a:r>
            <a:r>
              <a:rPr sz="2800" i="1" spc="180" dirty="0">
                <a:solidFill>
                  <a:srgbClr val="FF0000"/>
                </a:solidFill>
                <a:latin typeface="Times New Roman"/>
                <a:cs typeface="Times New Roman"/>
              </a:rPr>
              <a:t> </a:t>
            </a:r>
            <a:r>
              <a:rPr sz="2800" i="1" spc="-15" dirty="0">
                <a:solidFill>
                  <a:srgbClr val="FF0000"/>
                </a:solidFill>
                <a:latin typeface="Calibri"/>
                <a:cs typeface="Calibri"/>
              </a:rPr>
              <a:t>exqui</a:t>
            </a:r>
            <a:r>
              <a:rPr sz="2800" i="1" spc="-10" dirty="0">
                <a:solidFill>
                  <a:srgbClr val="FF0000"/>
                </a:solidFill>
                <a:latin typeface="Calibri"/>
                <a:cs typeface="Calibri"/>
              </a:rPr>
              <a:t>s</a:t>
            </a:r>
            <a:r>
              <a:rPr sz="2800" i="1" dirty="0">
                <a:solidFill>
                  <a:srgbClr val="FF0000"/>
                </a:solidFill>
                <a:latin typeface="Calibri"/>
                <a:cs typeface="Calibri"/>
              </a:rPr>
              <a:t>i</a:t>
            </a:r>
            <a:r>
              <a:rPr sz="2800" i="1" spc="-15" dirty="0">
                <a:solidFill>
                  <a:srgbClr val="FF0000"/>
                </a:solidFill>
                <a:latin typeface="Calibri"/>
                <a:cs typeface="Calibri"/>
              </a:rPr>
              <a:t>tely</a:t>
            </a:r>
            <a:r>
              <a:rPr sz="2800" i="1" dirty="0">
                <a:solidFill>
                  <a:srgbClr val="FF0000"/>
                </a:solidFill>
                <a:latin typeface="Times New Roman"/>
                <a:cs typeface="Times New Roman"/>
              </a:rPr>
              <a:t>  </a:t>
            </a:r>
            <a:r>
              <a:rPr sz="2800" i="1" spc="175" dirty="0">
                <a:solidFill>
                  <a:srgbClr val="FF0000"/>
                </a:solidFill>
                <a:latin typeface="Times New Roman"/>
                <a:cs typeface="Times New Roman"/>
              </a:rPr>
              <a:t> </a:t>
            </a:r>
            <a:r>
              <a:rPr sz="2800" i="1" spc="-20" dirty="0">
                <a:solidFill>
                  <a:srgbClr val="FF0000"/>
                </a:solidFill>
                <a:latin typeface="Calibri"/>
                <a:cs typeface="Calibri"/>
              </a:rPr>
              <a:t>sens</a:t>
            </a:r>
            <a:r>
              <a:rPr sz="2800" i="1" dirty="0">
                <a:solidFill>
                  <a:srgbClr val="FF0000"/>
                </a:solidFill>
                <a:latin typeface="Calibri"/>
                <a:cs typeface="Calibri"/>
              </a:rPr>
              <a:t>i</a:t>
            </a:r>
            <a:r>
              <a:rPr sz="2800" i="1" spc="-15" dirty="0">
                <a:solidFill>
                  <a:srgbClr val="FF0000"/>
                </a:solidFill>
                <a:latin typeface="Calibri"/>
                <a:cs typeface="Calibri"/>
              </a:rPr>
              <a:t>tive</a:t>
            </a:r>
            <a:r>
              <a:rPr sz="2800" i="1" dirty="0">
                <a:solidFill>
                  <a:srgbClr val="FF0000"/>
                </a:solidFill>
                <a:latin typeface="Times New Roman"/>
                <a:cs typeface="Times New Roman"/>
              </a:rPr>
              <a:t>  </a:t>
            </a:r>
            <a:r>
              <a:rPr sz="2800" i="1" spc="175" dirty="0">
                <a:solidFill>
                  <a:srgbClr val="FF0000"/>
                </a:solidFill>
                <a:latin typeface="Times New Roman"/>
                <a:cs typeface="Times New Roman"/>
              </a:rPr>
              <a:t> </a:t>
            </a:r>
            <a:r>
              <a:rPr sz="2800" i="1" spc="-20" dirty="0">
                <a:solidFill>
                  <a:srgbClr val="FF0000"/>
                </a:solidFill>
                <a:latin typeface="Calibri"/>
                <a:cs typeface="Calibri"/>
              </a:rPr>
              <a:t>pr</a:t>
            </a:r>
            <a:r>
              <a:rPr sz="2800" i="1" spc="-10" dirty="0">
                <a:solidFill>
                  <a:srgbClr val="FF0000"/>
                </a:solidFill>
                <a:latin typeface="Calibri"/>
                <a:cs typeface="Calibri"/>
              </a:rPr>
              <a:t>o</a:t>
            </a:r>
            <a:r>
              <a:rPr sz="2800" i="1" spc="-20" dirty="0">
                <a:solidFill>
                  <a:srgbClr val="FF0000"/>
                </a:solidFill>
                <a:latin typeface="Calibri"/>
                <a:cs typeface="Calibri"/>
              </a:rPr>
              <a:t>be</a:t>
            </a:r>
            <a:r>
              <a:rPr sz="2800" i="1" spc="-15" dirty="0">
                <a:solidFill>
                  <a:srgbClr val="FF0000"/>
                </a:solidFill>
                <a:latin typeface="Calibri"/>
                <a:cs typeface="Calibri"/>
              </a:rPr>
              <a:t>s</a:t>
            </a:r>
            <a:r>
              <a:rPr sz="2800" i="1" dirty="0">
                <a:solidFill>
                  <a:srgbClr val="FF0000"/>
                </a:solidFill>
                <a:latin typeface="Times New Roman"/>
                <a:cs typeface="Times New Roman"/>
              </a:rPr>
              <a:t>  </a:t>
            </a:r>
            <a:r>
              <a:rPr sz="2800" i="1" spc="195" dirty="0">
                <a:solidFill>
                  <a:srgbClr val="FF0000"/>
                </a:solidFill>
                <a:latin typeface="Times New Roman"/>
                <a:cs typeface="Times New Roman"/>
              </a:rPr>
              <a:t> </a:t>
            </a:r>
            <a:r>
              <a:rPr sz="2800" i="1" spc="-20" dirty="0">
                <a:solidFill>
                  <a:srgbClr val="FF0000"/>
                </a:solidFill>
                <a:latin typeface="Calibri"/>
                <a:cs typeface="Calibri"/>
              </a:rPr>
              <a:t>of</a:t>
            </a:r>
            <a:r>
              <a:rPr sz="2800" i="1" spc="-15" dirty="0">
                <a:solidFill>
                  <a:srgbClr val="FF0000"/>
                </a:solidFill>
                <a:latin typeface="Times New Roman"/>
                <a:cs typeface="Times New Roman"/>
              </a:rPr>
              <a:t> </a:t>
            </a:r>
            <a:r>
              <a:rPr sz="2800" i="1" spc="-15" dirty="0">
                <a:solidFill>
                  <a:srgbClr val="FF0000"/>
                </a:solidFill>
                <a:latin typeface="Calibri"/>
                <a:cs typeface="Calibri"/>
              </a:rPr>
              <a:t>theoretical</a:t>
            </a:r>
            <a:r>
              <a:rPr sz="2800" i="1" spc="280" dirty="0">
                <a:solidFill>
                  <a:srgbClr val="FF0000"/>
                </a:solidFill>
                <a:latin typeface="Times New Roman"/>
                <a:cs typeface="Times New Roman"/>
              </a:rPr>
              <a:t> </a:t>
            </a:r>
            <a:r>
              <a:rPr sz="2800" i="1" spc="-20" dirty="0">
                <a:solidFill>
                  <a:srgbClr val="FF0000"/>
                </a:solidFill>
                <a:latin typeface="Calibri"/>
                <a:cs typeface="Calibri"/>
              </a:rPr>
              <a:t>wa</a:t>
            </a:r>
            <a:r>
              <a:rPr sz="2800" i="1" spc="-10" dirty="0">
                <a:solidFill>
                  <a:srgbClr val="FF0000"/>
                </a:solidFill>
                <a:latin typeface="Calibri"/>
                <a:cs typeface="Calibri"/>
              </a:rPr>
              <a:t>v</a:t>
            </a:r>
            <a:r>
              <a:rPr sz="2800" i="1" spc="-15" dirty="0">
                <a:solidFill>
                  <a:srgbClr val="FF0000"/>
                </a:solidFill>
                <a:latin typeface="Calibri"/>
                <a:cs typeface="Calibri"/>
              </a:rPr>
              <a:t>efunct</a:t>
            </a:r>
            <a:r>
              <a:rPr sz="2800" i="1" spc="-20" dirty="0">
                <a:solidFill>
                  <a:srgbClr val="FF0000"/>
                </a:solidFill>
                <a:latin typeface="Calibri"/>
                <a:cs typeface="Calibri"/>
              </a:rPr>
              <a:t>i</a:t>
            </a:r>
            <a:r>
              <a:rPr sz="2800" i="1" spc="-10" dirty="0">
                <a:solidFill>
                  <a:srgbClr val="FF0000"/>
                </a:solidFill>
                <a:latin typeface="Calibri"/>
                <a:cs typeface="Calibri"/>
              </a:rPr>
              <a:t>o</a:t>
            </a:r>
            <a:r>
              <a:rPr sz="2800" i="1" spc="-20" dirty="0">
                <a:solidFill>
                  <a:srgbClr val="FF0000"/>
                </a:solidFill>
                <a:latin typeface="Calibri"/>
                <a:cs typeface="Calibri"/>
              </a:rPr>
              <a:t>ns</a:t>
            </a:r>
            <a:r>
              <a:rPr sz="2800" i="1" spc="-10" dirty="0">
                <a:solidFill>
                  <a:srgbClr val="FF0000"/>
                </a:solidFill>
                <a:latin typeface="Calibri"/>
                <a:cs typeface="Calibri"/>
              </a:rPr>
              <a:t>.</a:t>
            </a:r>
            <a:r>
              <a:rPr sz="2800" i="1" spc="275" dirty="0">
                <a:solidFill>
                  <a:srgbClr val="FF0000"/>
                </a:solidFill>
                <a:latin typeface="Times New Roman"/>
                <a:cs typeface="Times New Roman"/>
              </a:rPr>
              <a:t> </a:t>
            </a:r>
            <a:r>
              <a:rPr sz="2800" i="1" spc="-25" dirty="0">
                <a:solidFill>
                  <a:srgbClr val="FF0000"/>
                </a:solidFill>
                <a:latin typeface="Calibri"/>
                <a:cs typeface="Calibri"/>
              </a:rPr>
              <a:t>Sma</a:t>
            </a:r>
            <a:r>
              <a:rPr sz="2800" i="1" spc="-10" dirty="0">
                <a:solidFill>
                  <a:srgbClr val="FF0000"/>
                </a:solidFill>
                <a:latin typeface="Calibri"/>
                <a:cs typeface="Calibri"/>
              </a:rPr>
              <a:t>l</a:t>
            </a:r>
            <a:r>
              <a:rPr sz="2800" i="1" dirty="0">
                <a:solidFill>
                  <a:srgbClr val="FF0000"/>
                </a:solidFill>
                <a:latin typeface="Calibri"/>
                <a:cs typeface="Calibri"/>
              </a:rPr>
              <a:t>l</a:t>
            </a:r>
            <a:r>
              <a:rPr sz="2800" i="1" spc="260" dirty="0">
                <a:solidFill>
                  <a:srgbClr val="FF0000"/>
                </a:solidFill>
                <a:latin typeface="Times New Roman"/>
                <a:cs typeface="Times New Roman"/>
              </a:rPr>
              <a:t> </a:t>
            </a:r>
            <a:r>
              <a:rPr sz="2800" i="1" dirty="0">
                <a:solidFill>
                  <a:srgbClr val="FF0000"/>
                </a:solidFill>
                <a:latin typeface="Calibri"/>
                <a:cs typeface="Calibri"/>
              </a:rPr>
              <a:t>i</a:t>
            </a:r>
            <a:r>
              <a:rPr sz="2800" i="1" spc="-20" dirty="0">
                <a:solidFill>
                  <a:srgbClr val="FF0000"/>
                </a:solidFill>
                <a:latin typeface="Calibri"/>
                <a:cs typeface="Calibri"/>
              </a:rPr>
              <a:t>n</a:t>
            </a:r>
            <a:r>
              <a:rPr sz="2800" i="1" spc="-10" dirty="0">
                <a:solidFill>
                  <a:srgbClr val="FF0000"/>
                </a:solidFill>
                <a:latin typeface="Calibri"/>
                <a:cs typeface="Calibri"/>
              </a:rPr>
              <a:t>a</a:t>
            </a:r>
            <a:r>
              <a:rPr sz="2800" i="1" spc="-15" dirty="0">
                <a:solidFill>
                  <a:srgbClr val="FF0000"/>
                </a:solidFill>
                <a:latin typeface="Calibri"/>
                <a:cs typeface="Calibri"/>
              </a:rPr>
              <a:t>ccuracies</a:t>
            </a:r>
            <a:r>
              <a:rPr sz="2800" i="1" spc="265" dirty="0">
                <a:solidFill>
                  <a:srgbClr val="FF0000"/>
                </a:solidFill>
                <a:latin typeface="Times New Roman"/>
                <a:cs typeface="Times New Roman"/>
              </a:rPr>
              <a:t> </a:t>
            </a:r>
            <a:r>
              <a:rPr sz="2800" i="1" dirty="0">
                <a:solidFill>
                  <a:srgbClr val="FF0000"/>
                </a:solidFill>
                <a:latin typeface="Calibri"/>
                <a:cs typeface="Calibri"/>
              </a:rPr>
              <a:t>i</a:t>
            </a:r>
            <a:r>
              <a:rPr sz="2800" i="1" spc="-15" dirty="0">
                <a:solidFill>
                  <a:srgbClr val="FF0000"/>
                </a:solidFill>
                <a:latin typeface="Calibri"/>
                <a:cs typeface="Calibri"/>
              </a:rPr>
              <a:t>n</a:t>
            </a:r>
            <a:r>
              <a:rPr sz="2800" i="1" spc="260" dirty="0">
                <a:solidFill>
                  <a:srgbClr val="FF0000"/>
                </a:solidFill>
                <a:latin typeface="Times New Roman"/>
                <a:cs typeface="Times New Roman"/>
              </a:rPr>
              <a:t> </a:t>
            </a:r>
            <a:r>
              <a:rPr sz="2800" i="1" spc="-15" dirty="0">
                <a:solidFill>
                  <a:srgbClr val="FF0000"/>
                </a:solidFill>
                <a:latin typeface="Calibri"/>
                <a:cs typeface="Calibri"/>
              </a:rPr>
              <a:t>the</a:t>
            </a:r>
            <a:r>
              <a:rPr sz="2800" i="1" spc="265" dirty="0">
                <a:solidFill>
                  <a:srgbClr val="FF0000"/>
                </a:solidFill>
                <a:latin typeface="Times New Roman"/>
                <a:cs typeface="Times New Roman"/>
              </a:rPr>
              <a:t> </a:t>
            </a:r>
            <a:r>
              <a:rPr sz="2800" i="1" spc="-15" dirty="0">
                <a:solidFill>
                  <a:srgbClr val="FF0000"/>
                </a:solidFill>
                <a:latin typeface="Calibri"/>
                <a:cs typeface="Calibri"/>
              </a:rPr>
              <a:t>ca</a:t>
            </a:r>
            <a:r>
              <a:rPr sz="2800" i="1" spc="-5" dirty="0">
                <a:solidFill>
                  <a:srgbClr val="FF0000"/>
                </a:solidFill>
                <a:latin typeface="Calibri"/>
                <a:cs typeface="Calibri"/>
              </a:rPr>
              <a:t>l</a:t>
            </a:r>
            <a:r>
              <a:rPr sz="2800" i="1" spc="-15" dirty="0">
                <a:solidFill>
                  <a:srgbClr val="FF0000"/>
                </a:solidFill>
                <a:latin typeface="Calibri"/>
                <a:cs typeface="Calibri"/>
              </a:rPr>
              <a:t>cu</a:t>
            </a:r>
            <a:r>
              <a:rPr sz="2800" i="1" spc="-5" dirty="0">
                <a:solidFill>
                  <a:srgbClr val="FF0000"/>
                </a:solidFill>
                <a:latin typeface="Calibri"/>
                <a:cs typeface="Calibri"/>
              </a:rPr>
              <a:t>l</a:t>
            </a:r>
            <a:r>
              <a:rPr sz="2800" i="1" spc="-20" dirty="0">
                <a:solidFill>
                  <a:srgbClr val="FF0000"/>
                </a:solidFill>
                <a:latin typeface="Calibri"/>
                <a:cs typeface="Calibri"/>
              </a:rPr>
              <a:t>at</a:t>
            </a:r>
            <a:r>
              <a:rPr sz="2800" i="1" spc="-30" dirty="0">
                <a:solidFill>
                  <a:srgbClr val="FF0000"/>
                </a:solidFill>
                <a:latin typeface="Calibri"/>
                <a:cs typeface="Calibri"/>
              </a:rPr>
              <a:t>e</a:t>
            </a:r>
            <a:r>
              <a:rPr sz="2800" i="1" spc="-15" dirty="0">
                <a:solidFill>
                  <a:srgbClr val="FF0000"/>
                </a:solidFill>
                <a:latin typeface="Calibri"/>
                <a:cs typeface="Calibri"/>
              </a:rPr>
              <a:t>d</a:t>
            </a:r>
            <a:r>
              <a:rPr sz="2800" i="1" spc="270" dirty="0">
                <a:solidFill>
                  <a:srgbClr val="FF0000"/>
                </a:solidFill>
                <a:latin typeface="Times New Roman"/>
                <a:cs typeface="Times New Roman"/>
              </a:rPr>
              <a:t> </a:t>
            </a:r>
            <a:r>
              <a:rPr sz="2800" i="1" spc="-15" dirty="0">
                <a:solidFill>
                  <a:srgbClr val="FF0000"/>
                </a:solidFill>
                <a:latin typeface="Calibri"/>
                <a:cs typeface="Calibri"/>
              </a:rPr>
              <a:t>char</a:t>
            </a:r>
            <a:r>
              <a:rPr sz="2800" i="1" spc="-10" dirty="0">
                <a:solidFill>
                  <a:srgbClr val="FF0000"/>
                </a:solidFill>
                <a:latin typeface="Calibri"/>
                <a:cs typeface="Calibri"/>
              </a:rPr>
              <a:t>g</a:t>
            </a:r>
            <a:r>
              <a:rPr sz="2800" i="1" spc="-15" dirty="0">
                <a:solidFill>
                  <a:srgbClr val="FF0000"/>
                </a:solidFill>
                <a:latin typeface="Calibri"/>
                <a:cs typeface="Calibri"/>
              </a:rPr>
              <a:t>e</a:t>
            </a:r>
            <a:r>
              <a:rPr sz="2800" i="1" spc="-10" dirty="0">
                <a:solidFill>
                  <a:srgbClr val="FF0000"/>
                </a:solidFill>
                <a:latin typeface="Times New Roman"/>
                <a:cs typeface="Times New Roman"/>
              </a:rPr>
              <a:t> </a:t>
            </a:r>
            <a:r>
              <a:rPr sz="2800" i="1" spc="-20" dirty="0">
                <a:solidFill>
                  <a:srgbClr val="FF0000"/>
                </a:solidFill>
                <a:latin typeface="Calibri"/>
                <a:cs typeface="Calibri"/>
              </a:rPr>
              <a:t>d</a:t>
            </a:r>
            <a:r>
              <a:rPr sz="2800" i="1" spc="-10" dirty="0">
                <a:solidFill>
                  <a:srgbClr val="FF0000"/>
                </a:solidFill>
                <a:latin typeface="Calibri"/>
                <a:cs typeface="Calibri"/>
              </a:rPr>
              <a:t>istri</a:t>
            </a:r>
            <a:r>
              <a:rPr sz="2800" i="1" spc="-20" dirty="0">
                <a:solidFill>
                  <a:srgbClr val="FF0000"/>
                </a:solidFill>
                <a:latin typeface="Calibri"/>
                <a:cs typeface="Calibri"/>
              </a:rPr>
              <a:t>b</a:t>
            </a:r>
            <a:r>
              <a:rPr sz="2800" i="1" spc="-10" dirty="0">
                <a:solidFill>
                  <a:srgbClr val="FF0000"/>
                </a:solidFill>
                <a:latin typeface="Calibri"/>
                <a:cs typeface="Calibri"/>
              </a:rPr>
              <a:t>uti</a:t>
            </a:r>
            <a:r>
              <a:rPr sz="2800" i="1" spc="-30" dirty="0">
                <a:solidFill>
                  <a:srgbClr val="FF0000"/>
                </a:solidFill>
                <a:latin typeface="Calibri"/>
                <a:cs typeface="Calibri"/>
              </a:rPr>
              <a:t>o</a:t>
            </a:r>
            <a:r>
              <a:rPr sz="2800" i="1" spc="-15" dirty="0">
                <a:solidFill>
                  <a:srgbClr val="FF0000"/>
                </a:solidFill>
                <a:latin typeface="Calibri"/>
                <a:cs typeface="Calibri"/>
              </a:rPr>
              <a:t>n</a:t>
            </a:r>
            <a:r>
              <a:rPr sz="2800" i="1" dirty="0">
                <a:solidFill>
                  <a:srgbClr val="FF0000"/>
                </a:solidFill>
                <a:latin typeface="Times New Roman"/>
                <a:cs typeface="Times New Roman"/>
              </a:rPr>
              <a:t> </a:t>
            </a:r>
            <a:r>
              <a:rPr sz="2800" i="1" spc="335" dirty="0">
                <a:solidFill>
                  <a:srgbClr val="FF0000"/>
                </a:solidFill>
                <a:latin typeface="Times New Roman"/>
                <a:cs typeface="Times New Roman"/>
              </a:rPr>
              <a:t> </a:t>
            </a:r>
            <a:r>
              <a:rPr sz="2800" i="1" spc="-20" dirty="0">
                <a:solidFill>
                  <a:srgbClr val="FF0000"/>
                </a:solidFill>
                <a:latin typeface="Calibri"/>
                <a:cs typeface="Calibri"/>
              </a:rPr>
              <a:t>o</a:t>
            </a:r>
            <a:r>
              <a:rPr sz="2800" i="1" spc="-10" dirty="0">
                <a:solidFill>
                  <a:srgbClr val="FF0000"/>
                </a:solidFill>
                <a:latin typeface="Calibri"/>
                <a:cs typeface="Calibri"/>
              </a:rPr>
              <a:t>f</a:t>
            </a:r>
            <a:r>
              <a:rPr sz="2800" i="1" dirty="0">
                <a:solidFill>
                  <a:srgbClr val="FF0000"/>
                </a:solidFill>
                <a:latin typeface="Times New Roman"/>
                <a:cs typeface="Times New Roman"/>
              </a:rPr>
              <a:t> </a:t>
            </a:r>
            <a:r>
              <a:rPr sz="2800" i="1" spc="340" dirty="0">
                <a:solidFill>
                  <a:srgbClr val="FF0000"/>
                </a:solidFill>
                <a:latin typeface="Times New Roman"/>
                <a:cs typeface="Times New Roman"/>
              </a:rPr>
              <a:t> </a:t>
            </a:r>
            <a:r>
              <a:rPr sz="2800" i="1" spc="-15" dirty="0">
                <a:solidFill>
                  <a:srgbClr val="FF0000"/>
                </a:solidFill>
                <a:latin typeface="Calibri"/>
                <a:cs typeface="Calibri"/>
              </a:rPr>
              <a:t>a</a:t>
            </a:r>
            <a:r>
              <a:rPr sz="2800" i="1" dirty="0">
                <a:solidFill>
                  <a:srgbClr val="FF0000"/>
                </a:solidFill>
                <a:latin typeface="Times New Roman"/>
                <a:cs typeface="Times New Roman"/>
              </a:rPr>
              <a:t> </a:t>
            </a:r>
            <a:r>
              <a:rPr sz="2800" i="1" spc="315" dirty="0">
                <a:solidFill>
                  <a:srgbClr val="FF0000"/>
                </a:solidFill>
                <a:latin typeface="Times New Roman"/>
                <a:cs typeface="Times New Roman"/>
              </a:rPr>
              <a:t> </a:t>
            </a:r>
            <a:r>
              <a:rPr sz="2800" i="1" spc="-15" dirty="0">
                <a:solidFill>
                  <a:srgbClr val="FF0000"/>
                </a:solidFill>
                <a:latin typeface="Calibri"/>
                <a:cs typeface="Calibri"/>
              </a:rPr>
              <a:t>molecu</a:t>
            </a:r>
            <a:r>
              <a:rPr sz="2800" i="1" spc="-5" dirty="0">
                <a:solidFill>
                  <a:srgbClr val="FF0000"/>
                </a:solidFill>
                <a:latin typeface="Calibri"/>
                <a:cs typeface="Calibri"/>
              </a:rPr>
              <a:t>l</a:t>
            </a:r>
            <a:r>
              <a:rPr sz="2800" i="1" spc="-15" dirty="0">
                <a:solidFill>
                  <a:srgbClr val="FF0000"/>
                </a:solidFill>
                <a:latin typeface="Calibri"/>
                <a:cs typeface="Calibri"/>
              </a:rPr>
              <a:t>e</a:t>
            </a:r>
            <a:r>
              <a:rPr sz="2800" i="1" dirty="0">
                <a:solidFill>
                  <a:srgbClr val="FF0000"/>
                </a:solidFill>
                <a:latin typeface="Times New Roman"/>
                <a:cs typeface="Times New Roman"/>
              </a:rPr>
              <a:t> </a:t>
            </a:r>
            <a:r>
              <a:rPr sz="2800" i="1" spc="330" dirty="0">
                <a:solidFill>
                  <a:srgbClr val="FF0000"/>
                </a:solidFill>
                <a:latin typeface="Times New Roman"/>
                <a:cs typeface="Times New Roman"/>
              </a:rPr>
              <a:t> </a:t>
            </a:r>
            <a:r>
              <a:rPr sz="2800" i="1" spc="-20" dirty="0">
                <a:solidFill>
                  <a:srgbClr val="FF0000"/>
                </a:solidFill>
                <a:latin typeface="Calibri"/>
                <a:cs typeface="Calibri"/>
              </a:rPr>
              <a:t>pr</a:t>
            </a:r>
            <a:r>
              <a:rPr sz="2800" i="1" spc="-10" dirty="0">
                <a:solidFill>
                  <a:srgbClr val="FF0000"/>
                </a:solidFill>
                <a:latin typeface="Calibri"/>
                <a:cs typeface="Calibri"/>
              </a:rPr>
              <a:t>o</a:t>
            </a:r>
            <a:r>
              <a:rPr sz="2800" i="1" spc="-20" dirty="0">
                <a:solidFill>
                  <a:srgbClr val="FF0000"/>
                </a:solidFill>
                <a:latin typeface="Calibri"/>
                <a:cs typeface="Calibri"/>
              </a:rPr>
              <a:t>duc</a:t>
            </a:r>
            <a:r>
              <a:rPr sz="2800" i="1" spc="-15" dirty="0">
                <a:solidFill>
                  <a:srgbClr val="FF0000"/>
                </a:solidFill>
                <a:latin typeface="Calibri"/>
                <a:cs typeface="Calibri"/>
              </a:rPr>
              <a:t>e</a:t>
            </a:r>
            <a:r>
              <a:rPr sz="2800" i="1" dirty="0">
                <a:solidFill>
                  <a:srgbClr val="FF0000"/>
                </a:solidFill>
                <a:latin typeface="Times New Roman"/>
                <a:cs typeface="Times New Roman"/>
              </a:rPr>
              <a:t>  </a:t>
            </a:r>
            <a:r>
              <a:rPr sz="2800" i="1" spc="-330" dirty="0">
                <a:solidFill>
                  <a:srgbClr val="FF0000"/>
                </a:solidFill>
                <a:latin typeface="Times New Roman"/>
                <a:cs typeface="Times New Roman"/>
              </a:rPr>
              <a:t> </a:t>
            </a:r>
            <a:r>
              <a:rPr sz="2800" dirty="0">
                <a:solidFill>
                  <a:srgbClr val="FF0000"/>
                </a:solidFill>
                <a:latin typeface="Calibri"/>
                <a:cs typeface="Calibri"/>
              </a:rPr>
              <a:t>l</a:t>
            </a:r>
            <a:r>
              <a:rPr sz="2800" spc="-15" dirty="0">
                <a:solidFill>
                  <a:srgbClr val="FF0000"/>
                </a:solidFill>
                <a:latin typeface="Calibri"/>
                <a:cs typeface="Calibri"/>
              </a:rPr>
              <a:t>arge</a:t>
            </a:r>
            <a:r>
              <a:rPr sz="2800" dirty="0">
                <a:solidFill>
                  <a:srgbClr val="FF0000"/>
                </a:solidFill>
                <a:latin typeface="Times New Roman"/>
                <a:cs typeface="Times New Roman"/>
              </a:rPr>
              <a:t> </a:t>
            </a:r>
            <a:r>
              <a:rPr sz="2800" spc="335" dirty="0">
                <a:solidFill>
                  <a:srgbClr val="FF0000"/>
                </a:solidFill>
                <a:latin typeface="Times New Roman"/>
                <a:cs typeface="Times New Roman"/>
              </a:rPr>
              <a:t> </a:t>
            </a:r>
            <a:r>
              <a:rPr sz="2800" spc="-15" dirty="0">
                <a:solidFill>
                  <a:srgbClr val="FF0000"/>
                </a:solidFill>
                <a:latin typeface="Calibri"/>
                <a:cs typeface="Calibri"/>
              </a:rPr>
              <a:t>erro</a:t>
            </a:r>
            <a:r>
              <a:rPr sz="2800" spc="-20" dirty="0">
                <a:solidFill>
                  <a:srgbClr val="FF0000"/>
                </a:solidFill>
                <a:latin typeface="Calibri"/>
                <a:cs typeface="Calibri"/>
              </a:rPr>
              <a:t>r</a:t>
            </a:r>
            <a:r>
              <a:rPr sz="2800" spc="-15" dirty="0">
                <a:solidFill>
                  <a:srgbClr val="FF0000"/>
                </a:solidFill>
                <a:latin typeface="Calibri"/>
                <a:cs typeface="Calibri"/>
              </a:rPr>
              <a:t>s</a:t>
            </a:r>
            <a:r>
              <a:rPr sz="2800" dirty="0">
                <a:solidFill>
                  <a:srgbClr val="FF0000"/>
                </a:solidFill>
                <a:latin typeface="Times New Roman"/>
                <a:cs typeface="Times New Roman"/>
              </a:rPr>
              <a:t> </a:t>
            </a:r>
            <a:r>
              <a:rPr sz="2800" spc="335" dirty="0">
                <a:solidFill>
                  <a:srgbClr val="FF0000"/>
                </a:solidFill>
                <a:latin typeface="Times New Roman"/>
                <a:cs typeface="Times New Roman"/>
              </a:rPr>
              <a:t> </a:t>
            </a:r>
            <a:r>
              <a:rPr sz="2800" dirty="0">
                <a:solidFill>
                  <a:srgbClr val="FF0000"/>
                </a:solidFill>
                <a:latin typeface="Calibri"/>
                <a:cs typeface="Calibri"/>
              </a:rPr>
              <a:t>i</a:t>
            </a:r>
            <a:r>
              <a:rPr sz="2800" spc="-15" dirty="0">
                <a:solidFill>
                  <a:srgbClr val="FF0000"/>
                </a:solidFill>
                <a:latin typeface="Calibri"/>
                <a:cs typeface="Calibri"/>
              </a:rPr>
              <a:t>n</a:t>
            </a:r>
            <a:r>
              <a:rPr sz="2800" dirty="0">
                <a:solidFill>
                  <a:srgbClr val="FF0000"/>
                </a:solidFill>
                <a:latin typeface="Times New Roman"/>
                <a:cs typeface="Times New Roman"/>
              </a:rPr>
              <a:t> </a:t>
            </a:r>
            <a:r>
              <a:rPr sz="2800" spc="335" dirty="0">
                <a:solidFill>
                  <a:srgbClr val="FF0000"/>
                </a:solidFill>
                <a:latin typeface="Times New Roman"/>
                <a:cs typeface="Times New Roman"/>
              </a:rPr>
              <a:t> </a:t>
            </a:r>
            <a:r>
              <a:rPr sz="2800" spc="-20" dirty="0">
                <a:solidFill>
                  <a:srgbClr val="FF0000"/>
                </a:solidFill>
                <a:latin typeface="Calibri"/>
                <a:cs typeface="Calibri"/>
              </a:rPr>
              <a:t>pred</a:t>
            </a:r>
            <a:r>
              <a:rPr sz="2800" spc="-5" dirty="0">
                <a:solidFill>
                  <a:srgbClr val="FF0000"/>
                </a:solidFill>
                <a:latin typeface="Calibri"/>
                <a:cs typeface="Calibri"/>
              </a:rPr>
              <a:t>ic</a:t>
            </a:r>
            <a:r>
              <a:rPr sz="2800" spc="-15" dirty="0">
                <a:solidFill>
                  <a:srgbClr val="FF0000"/>
                </a:solidFill>
                <a:latin typeface="Calibri"/>
                <a:cs typeface="Calibri"/>
              </a:rPr>
              <a:t>ted</a:t>
            </a:r>
            <a:r>
              <a:rPr sz="2800" dirty="0">
                <a:solidFill>
                  <a:srgbClr val="FF0000"/>
                </a:solidFill>
                <a:latin typeface="Times New Roman"/>
                <a:cs typeface="Times New Roman"/>
              </a:rPr>
              <a:t> </a:t>
            </a:r>
            <a:r>
              <a:rPr sz="2800" spc="330"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ne</a:t>
            </a:r>
            <a:r>
              <a:rPr sz="2800" spc="-15" dirty="0">
                <a:solidFill>
                  <a:srgbClr val="FF0000"/>
                </a:solidFill>
                <a:latin typeface="Times New Roman"/>
                <a:cs typeface="Times New Roman"/>
              </a:rPr>
              <a:t> </a:t>
            </a:r>
            <a:r>
              <a:rPr sz="2800" spc="-20" dirty="0">
                <a:solidFill>
                  <a:srgbClr val="FF0000"/>
                </a:solidFill>
                <a:latin typeface="Calibri"/>
                <a:cs typeface="Calibri"/>
              </a:rPr>
              <a:t>stre</a:t>
            </a:r>
            <a:r>
              <a:rPr sz="2800" spc="-25" dirty="0">
                <a:solidFill>
                  <a:srgbClr val="FF0000"/>
                </a:solidFill>
                <a:latin typeface="Calibri"/>
                <a:cs typeface="Calibri"/>
              </a:rPr>
              <a:t>n</a:t>
            </a:r>
            <a:r>
              <a:rPr sz="2800" spc="-15" dirty="0">
                <a:solidFill>
                  <a:srgbClr val="FF0000"/>
                </a:solidFill>
                <a:latin typeface="Calibri"/>
                <a:cs typeface="Calibri"/>
              </a:rPr>
              <a:t>g</a:t>
            </a:r>
            <a:r>
              <a:rPr sz="2800" dirty="0">
                <a:solidFill>
                  <a:srgbClr val="FF0000"/>
                </a:solidFill>
                <a:latin typeface="Calibri"/>
                <a:cs typeface="Calibri"/>
              </a:rPr>
              <a:t>t</a:t>
            </a:r>
            <a:r>
              <a:rPr sz="2800" spc="-20" dirty="0">
                <a:solidFill>
                  <a:srgbClr val="FF0000"/>
                </a:solidFill>
                <a:latin typeface="Calibri"/>
                <a:cs typeface="Calibri"/>
              </a:rPr>
              <a:t>hs</a:t>
            </a:r>
            <a:r>
              <a:rPr sz="2800" spc="-10" dirty="0">
                <a:solidFill>
                  <a:srgbClr val="FF0000"/>
                </a:solidFill>
                <a:latin typeface="Calibri"/>
                <a:cs typeface="Calibri"/>
              </a:rPr>
              <a:t>,</a:t>
            </a:r>
            <a:r>
              <a:rPr sz="2800" spc="-65" dirty="0">
                <a:solidFill>
                  <a:srgbClr val="FF0000"/>
                </a:solidFill>
                <a:latin typeface="Times New Roman"/>
                <a:cs typeface="Times New Roman"/>
              </a:rPr>
              <a:t> </a:t>
            </a:r>
            <a:r>
              <a:rPr sz="2800" spc="-15" dirty="0">
                <a:solidFill>
                  <a:srgbClr val="FF0000"/>
                </a:solidFill>
                <a:latin typeface="Calibri"/>
                <a:cs typeface="Calibri"/>
              </a:rPr>
              <a:t>enabl</a:t>
            </a:r>
            <a:r>
              <a:rPr sz="2800"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g</a:t>
            </a:r>
            <a:r>
              <a:rPr sz="2800" spc="-70" dirty="0">
                <a:solidFill>
                  <a:srgbClr val="FF0000"/>
                </a:solidFill>
                <a:latin typeface="Times New Roman"/>
                <a:cs typeface="Times New Roman"/>
              </a:rPr>
              <a:t> </a:t>
            </a:r>
            <a:r>
              <a:rPr sz="2800" spc="-10" dirty="0">
                <a:solidFill>
                  <a:srgbClr val="FF0000"/>
                </a:solidFill>
                <a:latin typeface="Calibri"/>
                <a:cs typeface="Calibri"/>
              </a:rPr>
              <a:t>r</a:t>
            </a:r>
            <a:r>
              <a:rPr sz="2800" spc="-5" dirty="0">
                <a:solidFill>
                  <a:srgbClr val="FF0000"/>
                </a:solidFill>
                <a:latin typeface="Calibri"/>
                <a:cs typeface="Calibri"/>
              </a:rPr>
              <a:t>i</a:t>
            </a:r>
            <a:r>
              <a:rPr sz="2800" spc="-15" dirty="0">
                <a:solidFill>
                  <a:srgbClr val="FF0000"/>
                </a:solidFill>
                <a:latin typeface="Calibri"/>
                <a:cs typeface="Calibri"/>
              </a:rPr>
              <a:t>gorous</a:t>
            </a:r>
            <a:r>
              <a:rPr sz="2800" spc="-80" dirty="0">
                <a:solidFill>
                  <a:srgbClr val="FF0000"/>
                </a:solidFill>
                <a:latin typeface="Times New Roman"/>
                <a:cs typeface="Times New Roman"/>
              </a:rPr>
              <a:t> </a:t>
            </a:r>
            <a:r>
              <a:rPr sz="2800" spc="-15" dirty="0">
                <a:solidFill>
                  <a:srgbClr val="FF0000"/>
                </a:solidFill>
                <a:latin typeface="Calibri"/>
                <a:cs typeface="Calibri"/>
              </a:rPr>
              <a:t>te</a:t>
            </a:r>
            <a:r>
              <a:rPr sz="2800" spc="-5" dirty="0">
                <a:solidFill>
                  <a:srgbClr val="FF0000"/>
                </a:solidFill>
                <a:latin typeface="Calibri"/>
                <a:cs typeface="Calibri"/>
              </a:rPr>
              <a:t>s</a:t>
            </a:r>
            <a:r>
              <a:rPr sz="2800" spc="-15" dirty="0">
                <a:solidFill>
                  <a:srgbClr val="FF0000"/>
                </a:solidFill>
                <a:latin typeface="Calibri"/>
                <a:cs typeface="Calibri"/>
              </a:rPr>
              <a:t>ts</a:t>
            </a:r>
            <a:r>
              <a:rPr sz="2800" spc="-70" dirty="0">
                <a:solidFill>
                  <a:srgbClr val="FF0000"/>
                </a:solidFill>
                <a:latin typeface="Times New Roman"/>
                <a:cs typeface="Times New Roman"/>
              </a:rPr>
              <a:t> </a:t>
            </a:r>
            <a:r>
              <a:rPr sz="2800" spc="-20" dirty="0">
                <a:solidFill>
                  <a:srgbClr val="FF0000"/>
                </a:solidFill>
                <a:latin typeface="Calibri"/>
                <a:cs typeface="Calibri"/>
              </a:rPr>
              <a:t>o</a:t>
            </a:r>
            <a:r>
              <a:rPr sz="2800" spc="-10" dirty="0">
                <a:solidFill>
                  <a:srgbClr val="FF0000"/>
                </a:solidFill>
                <a:latin typeface="Calibri"/>
                <a:cs typeface="Calibri"/>
              </a:rPr>
              <a:t>f</a:t>
            </a:r>
            <a:r>
              <a:rPr sz="2800" spc="-70" dirty="0">
                <a:solidFill>
                  <a:srgbClr val="FF0000"/>
                </a:solidFill>
                <a:latin typeface="Times New Roman"/>
                <a:cs typeface="Times New Roman"/>
              </a:rPr>
              <a:t> </a:t>
            </a:r>
            <a:r>
              <a:rPr sz="2800" spc="-20" dirty="0">
                <a:solidFill>
                  <a:srgbClr val="FF0000"/>
                </a:solidFill>
                <a:latin typeface="Calibri"/>
                <a:cs typeface="Calibri"/>
              </a:rPr>
              <a:t>qu</a:t>
            </a:r>
            <a:r>
              <a:rPr sz="2800" spc="-5" dirty="0">
                <a:solidFill>
                  <a:srgbClr val="FF0000"/>
                </a:solidFill>
                <a:latin typeface="Calibri"/>
                <a:cs typeface="Calibri"/>
              </a:rPr>
              <a:t>a</a:t>
            </a:r>
            <a:r>
              <a:rPr sz="2800" spc="-20" dirty="0">
                <a:solidFill>
                  <a:srgbClr val="FF0000"/>
                </a:solidFill>
                <a:latin typeface="Calibri"/>
                <a:cs typeface="Calibri"/>
              </a:rPr>
              <a:t>ntu</a:t>
            </a:r>
            <a:r>
              <a:rPr sz="2800" spc="10" dirty="0">
                <a:solidFill>
                  <a:srgbClr val="FF0000"/>
                </a:solidFill>
                <a:latin typeface="Calibri"/>
                <a:cs typeface="Calibri"/>
              </a:rPr>
              <a:t>m</a:t>
            </a:r>
            <a:r>
              <a:rPr sz="2800" spc="-15" dirty="0">
                <a:solidFill>
                  <a:srgbClr val="FF0000"/>
                </a:solidFill>
                <a:latin typeface="Calibri"/>
                <a:cs typeface="Calibri"/>
              </a:rPr>
              <a:t>-che</a:t>
            </a:r>
            <a:r>
              <a:rPr sz="2800" spc="-20" dirty="0">
                <a:solidFill>
                  <a:srgbClr val="FF0000"/>
                </a:solidFill>
                <a:latin typeface="Calibri"/>
                <a:cs typeface="Calibri"/>
              </a:rPr>
              <a:t>m</a:t>
            </a:r>
            <a:r>
              <a:rPr sz="2800" dirty="0">
                <a:solidFill>
                  <a:srgbClr val="FF0000"/>
                </a:solidFill>
                <a:latin typeface="Calibri"/>
                <a:cs typeface="Calibri"/>
              </a:rPr>
              <a:t>i</a:t>
            </a:r>
            <a:r>
              <a:rPr sz="2800" spc="-10" dirty="0">
                <a:solidFill>
                  <a:srgbClr val="FF0000"/>
                </a:solidFill>
                <a:latin typeface="Calibri"/>
                <a:cs typeface="Calibri"/>
              </a:rPr>
              <a:t>cal</a:t>
            </a:r>
            <a:r>
              <a:rPr sz="2800" spc="-70" dirty="0">
                <a:solidFill>
                  <a:srgbClr val="FF0000"/>
                </a:solidFill>
                <a:latin typeface="Times New Roman"/>
                <a:cs typeface="Times New Roman"/>
              </a:rPr>
              <a:t> </a:t>
            </a:r>
            <a:r>
              <a:rPr sz="2800" spc="-20" dirty="0">
                <a:solidFill>
                  <a:srgbClr val="FF0000"/>
                </a:solidFill>
                <a:latin typeface="Calibri"/>
                <a:cs typeface="Calibri"/>
              </a:rPr>
              <a:t>mode</a:t>
            </a:r>
            <a:r>
              <a:rPr sz="2800" spc="-15" dirty="0">
                <a:solidFill>
                  <a:srgbClr val="FF0000"/>
                </a:solidFill>
                <a:latin typeface="Calibri"/>
                <a:cs typeface="Calibri"/>
              </a:rPr>
              <a:t>ls.</a:t>
            </a:r>
            <a:endParaRPr sz="2800" dirty="0">
              <a:solidFill>
                <a:srgbClr val="FF0000"/>
              </a:solidFill>
              <a:latin typeface="Calibri"/>
              <a:cs typeface="Calibri"/>
            </a:endParaRPr>
          </a:p>
        </p:txBody>
      </p:sp>
      <p:pic>
        <p:nvPicPr>
          <p:cNvPr id="5" name="Picture 4">
            <a:extLst>
              <a:ext uri="{FF2B5EF4-FFF2-40B4-BE49-F238E27FC236}">
                <a16:creationId xmlns:a16="http://schemas.microsoft.com/office/drawing/2014/main" id="{72C5E821-6C42-AFE4-58E6-08853F82203F}"/>
              </a:ext>
            </a:extLst>
          </p:cNvPr>
          <p:cNvPicPr>
            <a:picLocks noChangeAspect="1"/>
          </p:cNvPicPr>
          <p:nvPr/>
        </p:nvPicPr>
        <p:blipFill>
          <a:blip r:embed="rId3"/>
          <a:stretch>
            <a:fillRect/>
          </a:stretch>
        </p:blipFill>
        <p:spPr>
          <a:xfrm>
            <a:off x="2743200" y="2367101"/>
            <a:ext cx="6781800" cy="379119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1864" y="414019"/>
            <a:ext cx="9853295" cy="6169025"/>
          </a:xfrm>
          <a:prstGeom prst="rect">
            <a:avLst/>
          </a:prstGeom>
        </p:spPr>
        <p:txBody>
          <a:bodyPr vert="horz" wrap="square" lIns="0" tIns="0" rIns="0" bIns="0" rtlCol="0">
            <a:spAutoFit/>
          </a:bodyPr>
          <a:lstStyle/>
          <a:p>
            <a:pPr marL="1905">
              <a:lnSpc>
                <a:spcPct val="100000"/>
              </a:lnSpc>
            </a:pPr>
            <a:r>
              <a:rPr sz="1800" spc="-10" dirty="0">
                <a:latin typeface="Calibri"/>
                <a:cs typeface="Calibri"/>
              </a:rPr>
              <a:t>[IMAGE</a:t>
            </a:r>
            <a:r>
              <a:rPr sz="1800" spc="-50" dirty="0">
                <a:latin typeface="Times New Roman"/>
                <a:cs typeface="Times New Roman"/>
              </a:rPr>
              <a:t> </a:t>
            </a:r>
            <a:r>
              <a:rPr sz="1800" spc="-15" dirty="0">
                <a:latin typeface="Calibri"/>
                <a:cs typeface="Calibri"/>
              </a:rPr>
              <a:t>REQ</a:t>
            </a:r>
            <a:r>
              <a:rPr sz="1800" spc="-25" dirty="0">
                <a:latin typeface="Calibri"/>
                <a:cs typeface="Calibri"/>
              </a:rPr>
              <a:t>U</a:t>
            </a:r>
            <a:r>
              <a:rPr sz="1800" spc="-5" dirty="0">
                <a:latin typeface="Calibri"/>
                <a:cs typeface="Calibri"/>
              </a:rPr>
              <a:t>IRE</a:t>
            </a:r>
            <a:r>
              <a:rPr sz="1800" spc="-10" dirty="0">
                <a:latin typeface="Calibri"/>
                <a:cs typeface="Calibri"/>
              </a:rPr>
              <a:t>D</a:t>
            </a:r>
            <a:r>
              <a:rPr sz="1800" spc="-5" dirty="0">
                <a:latin typeface="Calibri"/>
                <a:cs typeface="Calibri"/>
              </a:rPr>
              <a:t>:</a:t>
            </a:r>
            <a:r>
              <a:rPr sz="1800" spc="-45" dirty="0">
                <a:latin typeface="Times New Roman"/>
                <a:cs typeface="Times New Roman"/>
              </a:rPr>
              <a:t> </a:t>
            </a:r>
            <a:r>
              <a:rPr sz="1800" dirty="0">
                <a:latin typeface="Calibri"/>
                <a:cs typeface="Calibri"/>
              </a:rPr>
              <a:t>Pl</a:t>
            </a:r>
            <a:r>
              <a:rPr sz="1800" spc="-5" dirty="0">
                <a:latin typeface="Calibri"/>
                <a:cs typeface="Calibri"/>
              </a:rPr>
              <a:t>o</a:t>
            </a:r>
            <a:r>
              <a:rPr sz="1800" dirty="0">
                <a:latin typeface="Calibri"/>
                <a:cs typeface="Calibri"/>
              </a:rPr>
              <a:t>t</a:t>
            </a:r>
            <a:r>
              <a:rPr sz="1800" spc="-50" dirty="0">
                <a:latin typeface="Times New Roman"/>
                <a:cs typeface="Times New Roman"/>
              </a:rPr>
              <a:t> </a:t>
            </a:r>
            <a:r>
              <a:rPr sz="1800" spc="-5" dirty="0">
                <a:latin typeface="Calibri"/>
                <a:cs typeface="Calibri"/>
              </a:rPr>
              <a:t>o</a:t>
            </a:r>
            <a:r>
              <a:rPr sz="1800" dirty="0">
                <a:latin typeface="Calibri"/>
                <a:cs typeface="Calibri"/>
              </a:rPr>
              <a:t>f</a:t>
            </a:r>
            <a:r>
              <a:rPr sz="1800" spc="-25" dirty="0">
                <a:latin typeface="Times New Roman"/>
                <a:cs typeface="Times New Roman"/>
              </a:rPr>
              <a:t> </a:t>
            </a:r>
            <a:r>
              <a:rPr sz="1000" spc="-125" dirty="0">
                <a:latin typeface="Cambria Math"/>
                <a:cs typeface="Cambria Math"/>
              </a:rPr>
              <a:t>𝑃</a:t>
            </a:r>
            <a:r>
              <a:rPr sz="1050" spc="157" baseline="-15873" dirty="0">
                <a:latin typeface="Cambria Math"/>
                <a:cs typeface="Cambria Math"/>
              </a:rPr>
              <a:t>𝑎</a:t>
            </a:r>
            <a:r>
              <a:rPr sz="1050" spc="-15" baseline="-15873" dirty="0">
                <a:latin typeface="Cambria Math"/>
                <a:cs typeface="Cambria Math"/>
              </a:rPr>
              <a:t>→</a:t>
            </a:r>
            <a:r>
              <a:rPr sz="1050" spc="104" baseline="-15873" dirty="0">
                <a:latin typeface="Cambria Math"/>
                <a:cs typeface="Cambria Math"/>
              </a:rPr>
              <a:t>𝑏</a:t>
            </a:r>
            <a:r>
              <a:rPr sz="1050" baseline="-15873" dirty="0">
                <a:latin typeface="Cambria Math"/>
                <a:cs typeface="Cambria Math"/>
              </a:rPr>
              <a:t>   </a:t>
            </a:r>
            <a:r>
              <a:rPr sz="1800" spc="-10" dirty="0">
                <a:latin typeface="Calibri"/>
                <a:cs typeface="Calibri"/>
              </a:rPr>
              <a:t>v</a:t>
            </a:r>
            <a:r>
              <a:rPr sz="1800" spc="-5" dirty="0">
                <a:latin typeface="Calibri"/>
                <a:cs typeface="Calibri"/>
              </a:rPr>
              <a:t>s</a:t>
            </a:r>
            <a:r>
              <a:rPr sz="1800" dirty="0">
                <a:latin typeface="Calibri"/>
                <a:cs typeface="Calibri"/>
              </a:rPr>
              <a:t>.</a:t>
            </a:r>
            <a:r>
              <a:rPr sz="1800" spc="-55" dirty="0">
                <a:latin typeface="Times New Roman"/>
                <a:cs typeface="Times New Roman"/>
              </a:rPr>
              <a:t> </a:t>
            </a:r>
            <a:r>
              <a:rPr sz="1000" spc="-10" dirty="0">
                <a:latin typeface="Cambria Math"/>
                <a:cs typeface="Cambria Math"/>
              </a:rPr>
              <a:t>𝛥𝜔</a:t>
            </a:r>
            <a:r>
              <a:rPr sz="1000" dirty="0">
                <a:latin typeface="Cambria Math"/>
                <a:cs typeface="Cambria Math"/>
              </a:rPr>
              <a:t> </a:t>
            </a:r>
            <a:r>
              <a:rPr sz="1000" spc="-15" dirty="0">
                <a:latin typeface="Cambria Math"/>
                <a:cs typeface="Cambria Math"/>
              </a:rPr>
              <a:t> </a:t>
            </a:r>
            <a:r>
              <a:rPr sz="1800" spc="-10" dirty="0">
                <a:latin typeface="Calibri"/>
                <a:cs typeface="Calibri"/>
              </a:rPr>
              <a:t>s</a:t>
            </a:r>
            <a:r>
              <a:rPr sz="1800" spc="-5" dirty="0">
                <a:latin typeface="Calibri"/>
                <a:cs typeface="Calibri"/>
              </a:rPr>
              <a:t>how</a:t>
            </a:r>
            <a:r>
              <a:rPr sz="1800" spc="-10" dirty="0">
                <a:latin typeface="Calibri"/>
                <a:cs typeface="Calibri"/>
              </a:rPr>
              <a:t>i</a:t>
            </a:r>
            <a:r>
              <a:rPr sz="1800" spc="-5" dirty="0">
                <a:latin typeface="Calibri"/>
                <a:cs typeface="Calibri"/>
              </a:rPr>
              <a:t>n</a:t>
            </a:r>
            <a:r>
              <a:rPr sz="1800" dirty="0">
                <a:latin typeface="Calibri"/>
                <a:cs typeface="Calibri"/>
              </a:rPr>
              <a:t>g</a:t>
            </a:r>
            <a:r>
              <a:rPr sz="1800" spc="-40" dirty="0">
                <a:latin typeface="Times New Roman"/>
                <a:cs typeface="Times New Roman"/>
              </a:rPr>
              <a:t> </a:t>
            </a:r>
            <a:r>
              <a:rPr sz="1800" spc="-10" dirty="0">
                <a:latin typeface="Calibri"/>
                <a:cs typeface="Calibri"/>
              </a:rPr>
              <a:t>central</a:t>
            </a:r>
            <a:r>
              <a:rPr sz="1800" spc="-55" dirty="0">
                <a:latin typeface="Times New Roman"/>
                <a:cs typeface="Times New Roman"/>
              </a:rPr>
              <a:t> </a:t>
            </a:r>
            <a:r>
              <a:rPr sz="1800" dirty="0">
                <a:latin typeface="Calibri"/>
                <a:cs typeface="Calibri"/>
              </a:rPr>
              <a:t>s</a:t>
            </a:r>
            <a:r>
              <a:rPr sz="1800" spc="-5" dirty="0">
                <a:latin typeface="Calibri"/>
                <a:cs typeface="Calibri"/>
              </a:rPr>
              <a:t>in</a:t>
            </a:r>
            <a:r>
              <a:rPr sz="1800" dirty="0">
                <a:latin typeface="Calibri"/>
                <a:cs typeface="Calibri"/>
              </a:rPr>
              <a:t>c-</a:t>
            </a:r>
            <a:r>
              <a:rPr sz="1800" spc="-5" dirty="0">
                <a:latin typeface="Calibri"/>
                <a:cs typeface="Calibri"/>
              </a:rPr>
              <a:t>s</a:t>
            </a:r>
            <a:r>
              <a:rPr sz="1800" dirty="0">
                <a:latin typeface="Calibri"/>
                <a:cs typeface="Calibri"/>
              </a:rPr>
              <a:t>q</a:t>
            </a:r>
            <a:r>
              <a:rPr sz="1800" spc="-15" dirty="0">
                <a:latin typeface="Calibri"/>
                <a:cs typeface="Calibri"/>
              </a:rPr>
              <a:t>uare</a:t>
            </a:r>
            <a:r>
              <a:rPr sz="1800" spc="-10" dirty="0">
                <a:latin typeface="Calibri"/>
                <a:cs typeface="Calibri"/>
              </a:rPr>
              <a:t>d</a:t>
            </a:r>
            <a:r>
              <a:rPr sz="1800" spc="-35" dirty="0">
                <a:latin typeface="Times New Roman"/>
                <a:cs typeface="Times New Roman"/>
              </a:rPr>
              <a:t> </a:t>
            </a:r>
            <a:r>
              <a:rPr sz="1800" spc="-15" dirty="0">
                <a:latin typeface="Calibri"/>
                <a:cs typeface="Calibri"/>
              </a:rPr>
              <a:t>p</a:t>
            </a:r>
            <a:r>
              <a:rPr sz="1800" spc="-5" dirty="0">
                <a:latin typeface="Calibri"/>
                <a:cs typeface="Calibri"/>
              </a:rPr>
              <a:t>e</a:t>
            </a:r>
            <a:r>
              <a:rPr sz="1800" spc="-15" dirty="0">
                <a:latin typeface="Calibri"/>
                <a:cs typeface="Calibri"/>
              </a:rPr>
              <a:t>a</a:t>
            </a:r>
            <a:r>
              <a:rPr sz="1800" spc="-10" dirty="0">
                <a:latin typeface="Calibri"/>
                <a:cs typeface="Calibri"/>
              </a:rPr>
              <a:t>k</a:t>
            </a:r>
            <a:r>
              <a:rPr sz="1800" spc="-45" dirty="0">
                <a:latin typeface="Times New Roman"/>
                <a:cs typeface="Times New Roman"/>
              </a:rPr>
              <a:t> </a:t>
            </a:r>
            <a:r>
              <a:rPr sz="1800" dirty="0">
                <a:latin typeface="Calibri"/>
                <a:cs typeface="Calibri"/>
              </a:rPr>
              <a:t>and</a:t>
            </a:r>
            <a:r>
              <a:rPr sz="1800" spc="-45" dirty="0">
                <a:latin typeface="Times New Roman"/>
                <a:cs typeface="Times New Roman"/>
              </a:rPr>
              <a:t> </a:t>
            </a:r>
            <a:r>
              <a:rPr sz="1800" dirty="0">
                <a:latin typeface="Calibri"/>
                <a:cs typeface="Calibri"/>
              </a:rPr>
              <a:t>s</a:t>
            </a:r>
            <a:r>
              <a:rPr sz="1800" spc="-5" dirty="0">
                <a:latin typeface="Calibri"/>
                <a:cs typeface="Calibri"/>
              </a:rPr>
              <a:t>i</a:t>
            </a:r>
            <a:r>
              <a:rPr sz="1800" spc="-15" dirty="0">
                <a:latin typeface="Calibri"/>
                <a:cs typeface="Calibri"/>
              </a:rPr>
              <a:t>d</a:t>
            </a:r>
            <a:r>
              <a:rPr sz="1800" spc="-10" dirty="0">
                <a:latin typeface="Calibri"/>
                <a:cs typeface="Calibri"/>
              </a:rPr>
              <a:t>e</a:t>
            </a:r>
            <a:r>
              <a:rPr sz="1800" spc="-40" dirty="0">
                <a:latin typeface="Times New Roman"/>
                <a:cs typeface="Times New Roman"/>
              </a:rPr>
              <a:t> </a:t>
            </a:r>
            <a:r>
              <a:rPr sz="1800" dirty="0">
                <a:latin typeface="Calibri"/>
                <a:cs typeface="Calibri"/>
              </a:rPr>
              <a:t>l</a:t>
            </a:r>
            <a:r>
              <a:rPr sz="1800" spc="-10" dirty="0">
                <a:latin typeface="Calibri"/>
                <a:cs typeface="Calibri"/>
              </a:rPr>
              <a:t>o</a:t>
            </a:r>
            <a:r>
              <a:rPr sz="1800" spc="-15" dirty="0">
                <a:latin typeface="Calibri"/>
                <a:cs typeface="Calibri"/>
              </a:rPr>
              <a:t>b</a:t>
            </a:r>
            <a:r>
              <a:rPr sz="1800" spc="-5" dirty="0">
                <a:latin typeface="Calibri"/>
                <a:cs typeface="Calibri"/>
              </a:rPr>
              <a:t>es</a:t>
            </a:r>
            <a:r>
              <a:rPr sz="1800" spc="-10" dirty="0">
                <a:latin typeface="Calibri"/>
                <a:cs typeface="Calibri"/>
              </a:rPr>
              <a:t>.]</a:t>
            </a:r>
            <a:endParaRPr sz="1800">
              <a:latin typeface="Calibri"/>
              <a:cs typeface="Calibri"/>
            </a:endParaRPr>
          </a:p>
          <a:p>
            <a:pPr marL="2540">
              <a:lnSpc>
                <a:spcPct val="100000"/>
              </a:lnSpc>
              <a:spcBef>
                <a:spcPts val="1435"/>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1905">
              <a:lnSpc>
                <a:spcPct val="100000"/>
              </a:lnSpc>
              <a:spcBef>
                <a:spcPts val="2105"/>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911864" y="414019"/>
            <a:ext cx="9853297" cy="61690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0109" y="382271"/>
            <a:ext cx="9916795" cy="6232525"/>
          </a:xfrm>
          <a:custGeom>
            <a:avLst/>
            <a:gdLst/>
            <a:ahLst/>
            <a:cxnLst/>
            <a:rect l="l" t="t" r="r" b="b"/>
            <a:pathLst>
              <a:path w="9916795" h="6232525">
                <a:moveTo>
                  <a:pt x="0" y="6232519"/>
                </a:moveTo>
                <a:lnTo>
                  <a:pt x="9916789" y="6232519"/>
                </a:lnTo>
                <a:lnTo>
                  <a:pt x="9916789" y="0"/>
                </a:lnTo>
                <a:lnTo>
                  <a:pt x="0" y="0"/>
                </a:lnTo>
                <a:lnTo>
                  <a:pt x="0" y="623251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07670">
              <a:lnSpc>
                <a:spcPct val="100000"/>
              </a:lnSpc>
            </a:pPr>
            <a:r>
              <a:rPr spc="-15" dirty="0"/>
              <a:t>Sl</a:t>
            </a:r>
            <a:r>
              <a:rPr spc="-5" dirty="0"/>
              <a:t>i</a:t>
            </a:r>
            <a:r>
              <a:rPr spc="-20" dirty="0"/>
              <a:t>de</a:t>
            </a:r>
            <a:r>
              <a:rPr spc="-5" dirty="0"/>
              <a:t> </a:t>
            </a:r>
            <a:r>
              <a:rPr spc="-20" dirty="0"/>
              <a:t>1</a:t>
            </a:r>
            <a:r>
              <a:rPr spc="-30" dirty="0"/>
              <a:t>4</a:t>
            </a:r>
            <a:r>
              <a:rPr spc="-15" dirty="0"/>
              <a:t>: Interaction</a:t>
            </a:r>
            <a:r>
              <a:rPr spc="-25" dirty="0"/>
              <a:t> Tim</a:t>
            </a:r>
            <a:r>
              <a:rPr spc="-15" dirty="0"/>
              <a:t>e, Fouri</a:t>
            </a:r>
            <a:r>
              <a:rPr spc="-10" dirty="0"/>
              <a:t>e</a:t>
            </a:r>
            <a:r>
              <a:rPr dirty="0"/>
              <a:t>r</a:t>
            </a:r>
            <a:r>
              <a:rPr spc="-15" dirty="0"/>
              <a:t> Limit, </a:t>
            </a:r>
            <a:r>
              <a:rPr spc="-20" dirty="0"/>
              <a:t>and</a:t>
            </a:r>
            <a:r>
              <a:rPr spc="-15" dirty="0"/>
              <a:t> </a:t>
            </a:r>
            <a:r>
              <a:rPr spc="-20" dirty="0"/>
              <a:t>Sp</a:t>
            </a:r>
            <a:r>
              <a:rPr spc="-10" dirty="0"/>
              <a:t>e</a:t>
            </a:r>
            <a:r>
              <a:rPr spc="-20" dirty="0"/>
              <a:t>ct</a:t>
            </a:r>
            <a:r>
              <a:rPr spc="-5" dirty="0"/>
              <a:t>r</a:t>
            </a:r>
            <a:r>
              <a:rPr spc="-15" dirty="0"/>
              <a:t>al</a:t>
            </a:r>
          </a:p>
        </p:txBody>
      </p:sp>
      <p:sp>
        <p:nvSpPr>
          <p:cNvPr id="3" name="object 3"/>
          <p:cNvSpPr txBox="1"/>
          <p:nvPr/>
        </p:nvSpPr>
        <p:spPr>
          <a:xfrm>
            <a:off x="1130300" y="1661409"/>
            <a:ext cx="9232900" cy="1236236"/>
          </a:xfrm>
          <a:prstGeom prst="rect">
            <a:avLst/>
          </a:prstGeom>
        </p:spPr>
        <p:txBody>
          <a:bodyPr vert="horz" wrap="square" lIns="0" tIns="0" rIns="0" bIns="0" rtlCol="0">
            <a:spAutoFit/>
          </a:bodyPr>
          <a:lstStyle/>
          <a:p>
            <a:pPr marR="5080" algn="ctr">
              <a:lnSpc>
                <a:spcPct val="100000"/>
              </a:lnSpc>
            </a:pPr>
            <a:r>
              <a:rPr sz="3400" b="1" u="heavy" spc="-20" dirty="0">
                <a:solidFill>
                  <a:srgbClr val="0000FF"/>
                </a:solidFill>
                <a:latin typeface="Calibri"/>
                <a:cs typeface="Calibri"/>
              </a:rPr>
              <a:t>Resolution</a:t>
            </a:r>
            <a:endParaRPr sz="3400" dirty="0">
              <a:latin typeface="Calibri"/>
              <a:cs typeface="Calibri"/>
            </a:endParaRPr>
          </a:p>
          <a:p>
            <a:pPr marL="241300" indent="-228600">
              <a:lnSpc>
                <a:spcPct val="100000"/>
              </a:lnSpc>
              <a:spcBef>
                <a:spcPts val="2195"/>
              </a:spcBef>
              <a:buFont typeface="Symbol"/>
              <a:buChar char=""/>
              <a:tabLst>
                <a:tab pos="241935" algn="l"/>
              </a:tabLst>
            </a:pPr>
            <a:r>
              <a:rPr lang="en-US" sz="2800" spc="-20" dirty="0">
                <a:latin typeface="Calibri"/>
                <a:cs typeface="Calibri"/>
              </a:rPr>
              <a:t>The</a:t>
            </a:r>
            <a:r>
              <a:rPr sz="2800" spc="-70" dirty="0">
                <a:latin typeface="Times New Roman"/>
                <a:cs typeface="Times New Roman"/>
              </a:rPr>
              <a:t> </a:t>
            </a:r>
            <a:r>
              <a:rPr sz="2800" spc="-15" dirty="0">
                <a:latin typeface="Calibri"/>
                <a:cs typeface="Calibri"/>
              </a:rPr>
              <a:t>ch</a:t>
            </a:r>
            <a:r>
              <a:rPr sz="2800" spc="-5" dirty="0">
                <a:latin typeface="Calibri"/>
                <a:cs typeface="Calibri"/>
              </a:rPr>
              <a:t>a</a:t>
            </a:r>
            <a:r>
              <a:rPr sz="2800" spc="-15" dirty="0">
                <a:latin typeface="Calibri"/>
                <a:cs typeface="Calibri"/>
              </a:rPr>
              <a:t>racterist</a:t>
            </a:r>
            <a:r>
              <a:rPr sz="2800" spc="-5" dirty="0">
                <a:latin typeface="Calibri"/>
                <a:cs typeface="Calibri"/>
              </a:rPr>
              <a:t>i</a:t>
            </a:r>
            <a:r>
              <a:rPr sz="2800" spc="-15" dirty="0">
                <a:latin typeface="Calibri"/>
                <a:cs typeface="Calibri"/>
              </a:rPr>
              <a:t>c</a:t>
            </a:r>
            <a:r>
              <a:rPr sz="2800" spc="-70" dirty="0">
                <a:latin typeface="Times New Roman"/>
                <a:cs typeface="Times New Roman"/>
              </a:rPr>
              <a:t> </a:t>
            </a:r>
            <a:r>
              <a:rPr sz="2800" spc="-15" dirty="0">
                <a:latin typeface="Calibri"/>
                <a:cs typeface="Calibri"/>
              </a:rPr>
              <a:t>time</a:t>
            </a:r>
            <a:r>
              <a:rPr sz="2800" spc="-70" dirty="0">
                <a:latin typeface="Times New Roman"/>
                <a:cs typeface="Times New Roman"/>
              </a:rPr>
              <a:t> </a:t>
            </a:r>
            <a:r>
              <a:rPr sz="2800" spc="-20" dirty="0">
                <a:latin typeface="Calibri"/>
                <a:cs typeface="Calibri"/>
              </a:rPr>
              <a:t>sc</a:t>
            </a:r>
            <a:r>
              <a:rPr sz="2800" spc="-10" dirty="0">
                <a:latin typeface="Calibri"/>
                <a:cs typeface="Calibri"/>
              </a:rPr>
              <a:t>a</a:t>
            </a:r>
            <a:r>
              <a:rPr sz="2800" dirty="0">
                <a:latin typeface="Calibri"/>
                <a:cs typeface="Calibri"/>
              </a:rPr>
              <a:t>l</a:t>
            </a:r>
            <a:r>
              <a:rPr sz="2800" spc="-15" dirty="0">
                <a:latin typeface="Calibri"/>
                <a:cs typeface="Calibri"/>
              </a:rPr>
              <a:t>e</a:t>
            </a:r>
            <a:r>
              <a:rPr lang="en-US" sz="2800" spc="-15" dirty="0">
                <a:latin typeface="Calibri"/>
                <a:cs typeface="Calibri"/>
              </a:rPr>
              <a:t> is related to Rabi frequency</a:t>
            </a:r>
            <a:endParaRPr sz="2800" dirty="0">
              <a:latin typeface="Calibri"/>
              <a:cs typeface="Calibri"/>
            </a:endParaRPr>
          </a:p>
        </p:txBody>
      </p:sp>
      <p:sp>
        <p:nvSpPr>
          <p:cNvPr id="4" name="object 4"/>
          <p:cNvSpPr/>
          <p:nvPr/>
        </p:nvSpPr>
        <p:spPr>
          <a:xfrm>
            <a:off x="5423031" y="3493129"/>
            <a:ext cx="568960" cy="0"/>
          </a:xfrm>
          <a:custGeom>
            <a:avLst/>
            <a:gdLst/>
            <a:ahLst/>
            <a:cxnLst/>
            <a:rect l="l" t="t" r="r" b="b"/>
            <a:pathLst>
              <a:path w="568960">
                <a:moveTo>
                  <a:pt x="0" y="0"/>
                </a:moveTo>
                <a:lnTo>
                  <a:pt x="568451"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4572000" y="3193487"/>
            <a:ext cx="6541513" cy="430887"/>
          </a:xfrm>
          <a:prstGeom prst="rect">
            <a:avLst/>
          </a:prstGeom>
        </p:spPr>
        <p:txBody>
          <a:bodyPr vert="horz" wrap="square" lIns="0" tIns="0" rIns="0" bIns="0" rtlCol="0">
            <a:spAutoFit/>
          </a:bodyPr>
          <a:lstStyle/>
          <a:p>
            <a:pPr marL="12700">
              <a:lnSpc>
                <a:spcPct val="100000"/>
              </a:lnSpc>
              <a:tabLst>
                <a:tab pos="1362710" algn="l"/>
                <a:tab pos="2650490" algn="l"/>
              </a:tabLst>
            </a:pPr>
            <a:r>
              <a:rPr sz="2800" spc="-30" dirty="0">
                <a:latin typeface="Cambria Math"/>
                <a:cs typeface="Cambria Math"/>
              </a:rPr>
              <a:t>𝑇</a:t>
            </a:r>
            <a:r>
              <a:rPr sz="2800" spc="225" dirty="0">
                <a:latin typeface="Cambria Math"/>
                <a:cs typeface="Cambria Math"/>
              </a:rPr>
              <a:t> </a:t>
            </a:r>
            <a:r>
              <a:rPr sz="2800" spc="-25" dirty="0">
                <a:latin typeface="Cambria Math"/>
                <a:cs typeface="Cambria Math"/>
              </a:rPr>
              <a:t>=</a:t>
            </a:r>
            <a:r>
              <a:rPr sz="2800" dirty="0">
                <a:latin typeface="Cambria Math"/>
                <a:cs typeface="Cambria Math"/>
              </a:rPr>
              <a:t>	</a:t>
            </a:r>
            <a:r>
              <a:rPr sz="2800" spc="-25" dirty="0">
                <a:latin typeface="Cambria Math"/>
                <a:cs typeface="Cambria Math"/>
              </a:rPr>
              <a:t>=</a:t>
            </a:r>
            <a:r>
              <a:rPr sz="2800" dirty="0">
                <a:latin typeface="Cambria Math"/>
                <a:cs typeface="Cambria Math"/>
              </a:rPr>
              <a:t>	</a:t>
            </a:r>
            <a:r>
              <a:rPr sz="2800" spc="-10" dirty="0">
                <a:latin typeface="Cambria Math"/>
                <a:cs typeface="Cambria Math"/>
              </a:rPr>
              <a:t>.</a:t>
            </a:r>
            <a:r>
              <a:rPr lang="en-US" sz="2800" spc="-10" dirty="0">
                <a:latin typeface="Cambria Math"/>
                <a:cs typeface="Cambria Math"/>
              </a:rPr>
              <a:t> </a:t>
            </a:r>
            <a:endParaRPr lang="en-US" sz="2800" spc="-10" dirty="0">
              <a:latin typeface="Cambria Math"/>
            </a:endParaRPr>
          </a:p>
        </p:txBody>
      </p:sp>
      <p:sp>
        <p:nvSpPr>
          <p:cNvPr id="6" name="object 6"/>
          <p:cNvSpPr txBox="1"/>
          <p:nvPr/>
        </p:nvSpPr>
        <p:spPr>
          <a:xfrm>
            <a:off x="5596255" y="3035751"/>
            <a:ext cx="1437005" cy="381000"/>
          </a:xfrm>
          <a:prstGeom prst="rect">
            <a:avLst/>
          </a:prstGeom>
        </p:spPr>
        <p:txBody>
          <a:bodyPr vert="horz" wrap="square" lIns="0" tIns="0" rIns="0" bIns="0" rtlCol="0">
            <a:spAutoFit/>
          </a:bodyPr>
          <a:lstStyle/>
          <a:p>
            <a:pPr marL="12700">
              <a:lnSpc>
                <a:spcPct val="100000"/>
              </a:lnSpc>
              <a:tabLst>
                <a:tab pos="1214755" algn="l"/>
              </a:tabLst>
            </a:pPr>
            <a:r>
              <a:rPr sz="2800" spc="-20" dirty="0">
                <a:latin typeface="Cambria Math"/>
                <a:cs typeface="Cambria Math"/>
              </a:rPr>
              <a:t>2	ℏ</a:t>
            </a:r>
            <a:endParaRPr sz="2800">
              <a:latin typeface="Cambria Math"/>
              <a:cs typeface="Cambria Math"/>
            </a:endParaRPr>
          </a:p>
        </p:txBody>
      </p:sp>
      <p:sp>
        <p:nvSpPr>
          <p:cNvPr id="7" name="object 7"/>
          <p:cNvSpPr txBox="1"/>
          <p:nvPr/>
        </p:nvSpPr>
        <p:spPr>
          <a:xfrm>
            <a:off x="5410327" y="3544767"/>
            <a:ext cx="1965325" cy="431800"/>
          </a:xfrm>
          <a:prstGeom prst="rect">
            <a:avLst/>
          </a:prstGeom>
        </p:spPr>
        <p:txBody>
          <a:bodyPr vert="horz" wrap="square" lIns="0" tIns="0" rIns="0" bIns="0" rtlCol="0">
            <a:spAutoFit/>
          </a:bodyPr>
          <a:lstStyle/>
          <a:p>
            <a:pPr marL="12700">
              <a:lnSpc>
                <a:spcPts val="3345"/>
              </a:lnSpc>
              <a:tabLst>
                <a:tab pos="1044575" algn="l"/>
              </a:tabLst>
            </a:pPr>
            <a:r>
              <a:rPr sz="4200" spc="-127" baseline="11904" dirty="0">
                <a:latin typeface="Cambria Math"/>
                <a:cs typeface="Cambria Math"/>
              </a:rPr>
              <a:t>𝛺</a:t>
            </a:r>
            <a:r>
              <a:rPr sz="2000" spc="215" dirty="0">
                <a:latin typeface="Cambria Math"/>
                <a:cs typeface="Cambria Math"/>
              </a:rPr>
              <a:t>𝑎</a:t>
            </a:r>
            <a:r>
              <a:rPr sz="2000" spc="220" dirty="0">
                <a:latin typeface="Cambria Math"/>
                <a:cs typeface="Cambria Math"/>
              </a:rPr>
              <a:t>𝑏</a:t>
            </a:r>
            <a:r>
              <a:rPr sz="2000" dirty="0">
                <a:latin typeface="Cambria Math"/>
                <a:cs typeface="Cambria Math"/>
              </a:rPr>
              <a:t>	</a:t>
            </a:r>
            <a:r>
              <a:rPr sz="4200" spc="-307" baseline="11904" dirty="0">
                <a:latin typeface="Cambria Math"/>
                <a:cs typeface="Cambria Math"/>
              </a:rPr>
              <a:t>𝐷</a:t>
            </a:r>
            <a:r>
              <a:rPr sz="2000" spc="215" dirty="0">
                <a:latin typeface="Cambria Math"/>
                <a:cs typeface="Cambria Math"/>
              </a:rPr>
              <a:t>𝑎</a:t>
            </a:r>
            <a:r>
              <a:rPr sz="2000" spc="220" dirty="0">
                <a:latin typeface="Cambria Math"/>
                <a:cs typeface="Cambria Math"/>
              </a:rPr>
              <a:t>𝑏</a:t>
            </a:r>
            <a:r>
              <a:rPr sz="2000" spc="-265" dirty="0">
                <a:latin typeface="Cambria Math"/>
                <a:cs typeface="Cambria Math"/>
              </a:rPr>
              <a:t> </a:t>
            </a:r>
            <a:r>
              <a:rPr sz="4200" spc="-277" baseline="11904" dirty="0">
                <a:latin typeface="Cambria Math"/>
                <a:cs typeface="Cambria Math"/>
              </a:rPr>
              <a:t>𝐸</a:t>
            </a:r>
            <a:r>
              <a:rPr sz="2000" spc="40" dirty="0">
                <a:latin typeface="Cambria Math"/>
                <a:cs typeface="Cambria Math"/>
              </a:rPr>
              <a:t>0</a:t>
            </a:r>
            <a:endParaRPr sz="2000" dirty="0">
              <a:latin typeface="Cambria Math"/>
              <a:cs typeface="Cambria Math"/>
            </a:endParaRPr>
          </a:p>
        </p:txBody>
      </p:sp>
      <p:sp>
        <p:nvSpPr>
          <p:cNvPr id="8" name="object 8"/>
          <p:cNvSpPr/>
          <p:nvPr/>
        </p:nvSpPr>
        <p:spPr>
          <a:xfrm>
            <a:off x="6455023" y="3493129"/>
            <a:ext cx="922019" cy="0"/>
          </a:xfrm>
          <a:custGeom>
            <a:avLst/>
            <a:gdLst/>
            <a:ahLst/>
            <a:cxnLst/>
            <a:rect l="l" t="t" r="r" b="b"/>
            <a:pathLst>
              <a:path w="922020">
                <a:moveTo>
                  <a:pt x="0" y="0"/>
                </a:moveTo>
                <a:lnTo>
                  <a:pt x="922019"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302769" y="4553897"/>
            <a:ext cx="11660631" cy="2103140"/>
          </a:xfrm>
          <a:prstGeom prst="rect">
            <a:avLst/>
          </a:prstGeom>
        </p:spPr>
        <p:txBody>
          <a:bodyPr vert="horz" wrap="square" lIns="0" tIns="0" rIns="0" bIns="0" rtlCol="0">
            <a:spAutoFit/>
          </a:bodyPr>
          <a:lstStyle/>
          <a:p>
            <a:pPr marR="5080">
              <a:buFont typeface="Symbol"/>
              <a:buChar char=""/>
              <a:tabLst>
                <a:tab pos="241935" algn="l"/>
                <a:tab pos="867410" algn="l"/>
                <a:tab pos="1900555" algn="l"/>
                <a:tab pos="3863340" algn="l"/>
                <a:tab pos="5025390" algn="l"/>
                <a:tab pos="5956300" algn="l"/>
                <a:tab pos="6650355" algn="l"/>
                <a:tab pos="7950834" algn="l"/>
                <a:tab pos="9049385" algn="l"/>
              </a:tabLst>
            </a:pPr>
            <a:r>
              <a:rPr lang="en-US" sz="2800" spc="-20" dirty="0">
                <a:latin typeface="Calibri"/>
                <a:cs typeface="Calibri"/>
              </a:rPr>
              <a:t> </a:t>
            </a: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spc="-30" dirty="0">
                <a:latin typeface="Cambria Math"/>
                <a:cs typeface="Cambria Math"/>
              </a:rPr>
              <a:t>𝑡</a:t>
            </a:r>
            <a:r>
              <a:rPr sz="2800" spc="235"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30" dirty="0">
                <a:latin typeface="Cambria Math"/>
                <a:cs typeface="Cambria Math"/>
              </a:rPr>
              <a:t>𝑇</a:t>
            </a:r>
            <a:r>
              <a:rPr sz="2800" dirty="0">
                <a:latin typeface="Cambria Math"/>
                <a:cs typeface="Cambria Math"/>
              </a:rPr>
              <a:t>	</a:t>
            </a:r>
            <a:r>
              <a:rPr sz="2800" spc="-20" dirty="0">
                <a:latin typeface="Calibri"/>
                <a:cs typeface="Calibri"/>
              </a:rPr>
              <a:t>perturbat</a:t>
            </a:r>
            <a:r>
              <a:rPr sz="2800" spc="5" dirty="0">
                <a:latin typeface="Calibri"/>
                <a:cs typeface="Calibri"/>
              </a:rPr>
              <a:t>i</a:t>
            </a:r>
            <a:r>
              <a:rPr sz="2800" spc="-15" dirty="0">
                <a:latin typeface="Calibri"/>
                <a:cs typeface="Calibri"/>
              </a:rPr>
              <a:t>ve</a:t>
            </a:r>
            <a:r>
              <a:rPr sz="2800" dirty="0">
                <a:latin typeface="Times New Roman"/>
                <a:cs typeface="Times New Roman"/>
              </a:rPr>
              <a:t>	</a:t>
            </a:r>
            <a:r>
              <a:rPr sz="2800" spc="-15" dirty="0">
                <a:latin typeface="Calibri"/>
                <a:cs typeface="Calibri"/>
              </a:rPr>
              <a:t>re</a:t>
            </a:r>
            <a:r>
              <a:rPr sz="2800" spc="-10" dirty="0">
                <a:latin typeface="Calibri"/>
                <a:cs typeface="Calibri"/>
              </a:rPr>
              <a:t>g</a:t>
            </a:r>
            <a:r>
              <a:rPr sz="2800" dirty="0">
                <a:latin typeface="Calibri"/>
                <a:cs typeface="Calibri"/>
              </a:rPr>
              <a:t>i</a:t>
            </a:r>
            <a:r>
              <a:rPr sz="2800" spc="-20" dirty="0">
                <a:latin typeface="Calibri"/>
                <a:cs typeface="Calibri"/>
              </a:rPr>
              <a:t>me</a:t>
            </a:r>
            <a:r>
              <a:rPr sz="2800" dirty="0">
                <a:latin typeface="Times New Roman"/>
                <a:cs typeface="Times New Roman"/>
              </a:rPr>
              <a:t>	</a:t>
            </a:r>
            <a:r>
              <a:rPr sz="2800" spc="-20" dirty="0">
                <a:latin typeface="Calibri"/>
                <a:cs typeface="Calibri"/>
              </a:rPr>
              <a:t>ho</a:t>
            </a:r>
            <a:r>
              <a:rPr sz="2800" spc="-10" dirty="0">
                <a:latin typeface="Calibri"/>
                <a:cs typeface="Calibri"/>
              </a:rPr>
              <a:t>l</a:t>
            </a:r>
            <a:r>
              <a:rPr sz="2800" spc="-20" dirty="0">
                <a:latin typeface="Calibri"/>
                <a:cs typeface="Calibri"/>
              </a:rPr>
              <a:t>d</a:t>
            </a:r>
            <a:r>
              <a:rPr sz="2800" spc="-15" dirty="0">
                <a:latin typeface="Calibri"/>
                <a:cs typeface="Calibri"/>
              </a:rPr>
              <a:t>s</a:t>
            </a:r>
            <a:r>
              <a:rPr sz="2800"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dirty="0">
                <a:latin typeface="Times New Roman"/>
                <a:cs typeface="Times New Roman"/>
              </a:rPr>
              <a:t>	</a:t>
            </a:r>
            <a:r>
              <a:rPr sz="2800" spc="-10" dirty="0">
                <a:latin typeface="Calibri"/>
                <a:cs typeface="Calibri"/>
              </a:rPr>
              <a:t>s</a:t>
            </a:r>
            <a:r>
              <a:rPr sz="2800" spc="-20" dirty="0">
                <a:latin typeface="Calibri"/>
                <a:cs typeface="Calibri"/>
              </a:rPr>
              <a:t>pe</a:t>
            </a:r>
            <a:r>
              <a:rPr sz="2800" spc="-5" dirty="0">
                <a:latin typeface="Calibri"/>
                <a:cs typeface="Calibri"/>
              </a:rPr>
              <a:t>c</a:t>
            </a:r>
            <a:r>
              <a:rPr sz="2800" spc="-10" dirty="0">
                <a:latin typeface="Calibri"/>
                <a:cs typeface="Calibri"/>
              </a:rPr>
              <a:t>tral</a:t>
            </a:r>
            <a:r>
              <a:rPr sz="2800" dirty="0">
                <a:latin typeface="Times New Roman"/>
                <a:cs typeface="Times New Roman"/>
              </a:rPr>
              <a:t>	</a:t>
            </a:r>
            <a:r>
              <a:rPr sz="2800" spc="-20" dirty="0">
                <a:latin typeface="Calibri"/>
                <a:cs typeface="Calibri"/>
              </a:rPr>
              <a:t>prof</a:t>
            </a:r>
            <a:r>
              <a:rPr sz="2800" dirty="0">
                <a:latin typeface="Calibri"/>
                <a:cs typeface="Calibri"/>
              </a:rPr>
              <a:t>il</a:t>
            </a:r>
            <a:r>
              <a:rPr sz="2800" spc="-15" dirty="0">
                <a:latin typeface="Calibri"/>
                <a:cs typeface="Calibri"/>
              </a:rPr>
              <a:t>e</a:t>
            </a:r>
            <a:r>
              <a:rPr sz="2800" dirty="0">
                <a:latin typeface="Times New Roman"/>
                <a:cs typeface="Times New Roman"/>
              </a:rPr>
              <a:t>	</a:t>
            </a:r>
            <a:r>
              <a:rPr sz="2800" spc="-20" dirty="0">
                <a:latin typeface="Calibri"/>
                <a:cs typeface="Calibri"/>
              </a:rPr>
              <a:t>der</a:t>
            </a:r>
            <a:r>
              <a:rPr sz="2800" spc="-5" dirty="0">
                <a:latin typeface="Calibri"/>
                <a:cs typeface="Calibri"/>
              </a:rPr>
              <a:t>i</a:t>
            </a:r>
            <a:r>
              <a:rPr sz="2800" spc="-15" dirty="0">
                <a:latin typeface="Calibri"/>
                <a:cs typeface="Calibri"/>
              </a:rPr>
              <a:t>ved</a:t>
            </a:r>
            <a:r>
              <a:rPr sz="2800" spc="-10" dirty="0">
                <a:latin typeface="Times New Roman"/>
                <a:cs typeface="Times New Roman"/>
              </a:rPr>
              <a:t> </a:t>
            </a:r>
            <a:r>
              <a:rPr sz="2800" spc="-15" dirty="0">
                <a:latin typeface="Calibri"/>
                <a:cs typeface="Calibri"/>
              </a:rPr>
              <a:t>earl</a:t>
            </a:r>
            <a:r>
              <a:rPr sz="2800" spc="5" dirty="0">
                <a:latin typeface="Calibri"/>
                <a:cs typeface="Calibri"/>
              </a:rPr>
              <a:t>i</a:t>
            </a:r>
            <a:r>
              <a:rPr sz="2800" spc="-15" dirty="0">
                <a:latin typeface="Calibri"/>
                <a:cs typeface="Calibri"/>
              </a:rPr>
              <a:t>er</a:t>
            </a:r>
            <a:r>
              <a:rPr sz="2800" spc="-70" dirty="0">
                <a:latin typeface="Times New Roman"/>
                <a:cs typeface="Times New Roman"/>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5" dirty="0">
                <a:latin typeface="Calibri"/>
                <a:cs typeface="Calibri"/>
              </a:rPr>
              <a:t>v</a:t>
            </a:r>
            <a:r>
              <a:rPr sz="2800" spc="-10" dirty="0">
                <a:latin typeface="Calibri"/>
                <a:cs typeface="Calibri"/>
              </a:rPr>
              <a:t>a</a:t>
            </a:r>
            <a:r>
              <a:rPr sz="2800" dirty="0">
                <a:latin typeface="Calibri"/>
                <a:cs typeface="Calibri"/>
              </a:rPr>
              <a:t>l</a:t>
            </a:r>
            <a:r>
              <a:rPr sz="2800" spc="5" dirty="0">
                <a:latin typeface="Calibri"/>
                <a:cs typeface="Calibri"/>
              </a:rPr>
              <a:t>i</a:t>
            </a:r>
            <a:r>
              <a:rPr sz="2800" spc="-20" dirty="0">
                <a:latin typeface="Calibri"/>
                <a:cs typeface="Calibri"/>
              </a:rPr>
              <a:t>d.</a:t>
            </a:r>
            <a:endParaRPr sz="2800" dirty="0">
              <a:latin typeface="Calibri"/>
              <a:cs typeface="Calibri"/>
            </a:endParaRPr>
          </a:p>
          <a:p>
            <a:pPr>
              <a:spcBef>
                <a:spcPts val="1964"/>
              </a:spcBef>
              <a:buFont typeface="Symbol"/>
              <a:buChar char=""/>
              <a:tabLst>
                <a:tab pos="241935" algn="l"/>
              </a:tabLst>
            </a:pPr>
            <a:r>
              <a:rPr lang="en-US" sz="2800" spc="-20" dirty="0">
                <a:latin typeface="Calibri"/>
                <a:cs typeface="Calibri"/>
              </a:rPr>
              <a:t> </a:t>
            </a:r>
            <a:r>
              <a:rPr sz="2800" spc="-20" dirty="0">
                <a:latin typeface="Calibri"/>
                <a:cs typeface="Calibri"/>
              </a:rPr>
              <a:t>F</a:t>
            </a:r>
            <a:r>
              <a:rPr sz="2800" spc="-10" dirty="0">
                <a:latin typeface="Calibri"/>
                <a:cs typeface="Calibri"/>
              </a:rPr>
              <a:t>i</a:t>
            </a:r>
            <a:r>
              <a:rPr sz="2800" spc="-20" dirty="0">
                <a:latin typeface="Calibri"/>
                <a:cs typeface="Calibri"/>
              </a:rPr>
              <a:t>n</a:t>
            </a:r>
            <a:r>
              <a:rPr sz="2800" spc="-10" dirty="0">
                <a:latin typeface="Calibri"/>
                <a:cs typeface="Calibri"/>
              </a:rPr>
              <a:t>ite</a:t>
            </a:r>
            <a:r>
              <a:rPr sz="2800" spc="-65" dirty="0">
                <a:latin typeface="Times New Roman"/>
                <a:cs typeface="Times New Roman"/>
              </a:rPr>
              <a:t> </a:t>
            </a:r>
            <a:r>
              <a:rPr sz="2800" dirty="0">
                <a:latin typeface="Calibri"/>
                <a:cs typeface="Calibri"/>
              </a:rPr>
              <a:t>i</a:t>
            </a:r>
            <a:r>
              <a:rPr sz="2800" spc="-20" dirty="0">
                <a:latin typeface="Calibri"/>
                <a:cs typeface="Calibri"/>
              </a:rPr>
              <a:t>nteract</a:t>
            </a:r>
            <a:r>
              <a:rPr sz="2800" spc="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time</a:t>
            </a:r>
            <a:r>
              <a:rPr sz="2800" spc="-65" dirty="0">
                <a:latin typeface="Times New Roman"/>
                <a:cs typeface="Times New Roman"/>
              </a:rPr>
              <a:t> </a:t>
            </a:r>
            <a:r>
              <a:rPr sz="2800" dirty="0">
                <a:latin typeface="Calibri"/>
                <a:cs typeface="Calibri"/>
              </a:rPr>
              <a:t>i</a:t>
            </a:r>
            <a:r>
              <a:rPr sz="2800" spc="-20" dirty="0">
                <a:latin typeface="Calibri"/>
                <a:cs typeface="Calibri"/>
              </a:rPr>
              <a:t>mp</a:t>
            </a:r>
            <a:r>
              <a:rPr sz="2800" spc="-15" dirty="0">
                <a:latin typeface="Calibri"/>
                <a:cs typeface="Calibri"/>
              </a:rPr>
              <a:t>l</a:t>
            </a:r>
            <a:r>
              <a:rPr sz="2800" spc="5" dirty="0">
                <a:latin typeface="Calibri"/>
                <a:cs typeface="Calibri"/>
              </a:rPr>
              <a:t>i</a:t>
            </a:r>
            <a:r>
              <a:rPr sz="2800" spc="-15" dirty="0">
                <a:latin typeface="Calibri"/>
                <a:cs typeface="Calibri"/>
              </a:rPr>
              <a:t>es</a:t>
            </a:r>
            <a:r>
              <a:rPr sz="2800" spc="-70" dirty="0">
                <a:latin typeface="Times New Roman"/>
                <a:cs typeface="Times New Roman"/>
              </a:rPr>
              <a:t> </a:t>
            </a:r>
            <a:r>
              <a:rPr sz="2800" dirty="0">
                <a:latin typeface="Calibri"/>
                <a:cs typeface="Calibri"/>
              </a:rPr>
              <a:t>i</a:t>
            </a:r>
            <a:r>
              <a:rPr sz="2800" spc="-20" dirty="0">
                <a:latin typeface="Calibri"/>
                <a:cs typeface="Calibri"/>
              </a:rPr>
              <a:t>nheren</a:t>
            </a:r>
            <a:r>
              <a:rPr sz="2800" spc="-10" dirty="0">
                <a:latin typeface="Calibri"/>
                <a:cs typeface="Calibri"/>
              </a:rPr>
              <a:t>t</a:t>
            </a:r>
            <a:r>
              <a:rPr sz="2800" spc="-40" dirty="0">
                <a:latin typeface="Times New Roman"/>
                <a:cs typeface="Times New Roman"/>
              </a:rPr>
              <a:t> </a:t>
            </a:r>
            <a:r>
              <a:rPr sz="2800" spc="-20" dirty="0">
                <a:latin typeface="Calibri"/>
                <a:cs typeface="Calibri"/>
              </a:rPr>
              <a:t>spectra</a:t>
            </a:r>
            <a:r>
              <a:rPr sz="2800" spc="-10" dirty="0">
                <a:latin typeface="Calibri"/>
                <a:cs typeface="Calibri"/>
              </a:rPr>
              <a:t>l</a:t>
            </a:r>
            <a:r>
              <a:rPr sz="2800" spc="-60" dirty="0">
                <a:latin typeface="Times New Roman"/>
                <a:cs typeface="Times New Roman"/>
              </a:rPr>
              <a:t> </a:t>
            </a:r>
            <a:r>
              <a:rPr sz="2800" spc="-20" dirty="0">
                <a:latin typeface="Calibri"/>
                <a:cs typeface="Calibri"/>
              </a:rPr>
              <a:t>un</a:t>
            </a:r>
            <a:r>
              <a:rPr sz="2800" spc="-10" dirty="0">
                <a:latin typeface="Calibri"/>
                <a:cs typeface="Calibri"/>
              </a:rPr>
              <a:t>c</a:t>
            </a:r>
            <a:r>
              <a:rPr sz="2800" spc="-15" dirty="0">
                <a:latin typeface="Calibri"/>
                <a:cs typeface="Calibri"/>
              </a:rPr>
              <a:t>erta</a:t>
            </a:r>
            <a:r>
              <a:rPr sz="2800" spc="-20" dirty="0">
                <a:latin typeface="Calibri"/>
                <a:cs typeface="Calibri"/>
              </a:rPr>
              <a:t>inty</a:t>
            </a:r>
            <a:r>
              <a:rPr lang="en-US" sz="2800" spc="-20" dirty="0">
                <a:latin typeface="Calibri"/>
                <a:cs typeface="Calibri"/>
              </a:rPr>
              <a:t>: </a:t>
            </a:r>
            <a:r>
              <a:rPr lang="en-US" dirty="0"/>
              <a:t>There will be an inherent spread or uncertainty in the frequency response, as we saw with the width of the </a:t>
            </a:r>
            <a:r>
              <a:rPr lang="en-US" dirty="0" err="1"/>
              <a:t>sinc</a:t>
            </a:r>
            <a:r>
              <a:rPr lang="en-US" dirty="0"/>
              <a:t>-squared profile. This is not just a limitation of our instruments; it's a fundamental aspect of quantum mechanics and wave phenomena. </a:t>
            </a:r>
            <a:endParaRPr sz="2800" dirty="0">
              <a:latin typeface="Calibri"/>
              <a:cs typeface="Calibri"/>
            </a:endParaRPr>
          </a:p>
        </p:txBody>
      </p:sp>
      <p:sp>
        <p:nvSpPr>
          <p:cNvPr id="10" name="TextBox 9">
            <a:extLst>
              <a:ext uri="{FF2B5EF4-FFF2-40B4-BE49-F238E27FC236}">
                <a16:creationId xmlns:a16="http://schemas.microsoft.com/office/drawing/2014/main" id="{920F751A-9FA2-E8C0-06AE-2ECF70B365EB}"/>
              </a:ext>
            </a:extLst>
          </p:cNvPr>
          <p:cNvSpPr txBox="1"/>
          <p:nvPr/>
        </p:nvSpPr>
        <p:spPr>
          <a:xfrm>
            <a:off x="1201390" y="3920216"/>
            <a:ext cx="9789218" cy="923330"/>
          </a:xfrm>
          <a:prstGeom prst="rect">
            <a:avLst/>
          </a:prstGeom>
          <a:noFill/>
        </p:spPr>
        <p:txBody>
          <a:bodyPr wrap="none" rtlCol="0">
            <a:spAutoFit/>
          </a:bodyPr>
          <a:lstStyle/>
          <a:p>
            <a:r>
              <a:rPr lang="en-US" dirty="0">
                <a:solidFill>
                  <a:srgbClr val="FF0000"/>
                </a:solidFill>
              </a:rPr>
              <a:t>For example, on resonance, the probability of transition 𝑃</a:t>
            </a:r>
            <a:r>
              <a:rPr lang="en-US" baseline="-25000" dirty="0">
                <a:solidFill>
                  <a:srgbClr val="FF0000"/>
                </a:solidFill>
              </a:rPr>
              <a:t>res</a:t>
            </a:r>
            <a:r>
              <a:rPr lang="en-US" dirty="0">
                <a:solidFill>
                  <a:srgbClr val="FF0000"/>
                </a:solidFill>
              </a:rPr>
              <a:t>= (𝛺</a:t>
            </a:r>
            <a:r>
              <a:rPr lang="en-US" baseline="-25000" dirty="0">
                <a:solidFill>
                  <a:srgbClr val="FF0000"/>
                </a:solidFill>
              </a:rPr>
              <a:t>𝑎𝑏</a:t>
            </a:r>
            <a:r>
              <a:rPr lang="en-US" dirty="0">
                <a:solidFill>
                  <a:srgbClr val="FF0000"/>
                </a:solidFill>
              </a:rPr>
              <a:t>𝑡/2)</a:t>
            </a:r>
            <a:r>
              <a:rPr lang="en-US" baseline="30000" dirty="0">
                <a:solidFill>
                  <a:srgbClr val="FF0000"/>
                </a:solidFill>
              </a:rPr>
              <a:t>2</a:t>
            </a:r>
            <a:r>
              <a:rPr lang="en-US" dirty="0">
                <a:solidFill>
                  <a:srgbClr val="FF0000"/>
                </a:solidFill>
              </a:rPr>
              <a:t>. </a:t>
            </a:r>
          </a:p>
          <a:p>
            <a:r>
              <a:rPr lang="en-US" dirty="0">
                <a:solidFill>
                  <a:srgbClr val="FF0000"/>
                </a:solidFill>
              </a:rPr>
              <a:t>If we set 𝑃</a:t>
            </a:r>
            <a:r>
              <a:rPr lang="en-US" baseline="-25000" dirty="0">
                <a:solidFill>
                  <a:srgbClr val="FF0000"/>
                </a:solidFill>
              </a:rPr>
              <a:t>res</a:t>
            </a:r>
            <a:r>
              <a:rPr lang="en-US" dirty="0">
                <a:solidFill>
                  <a:srgbClr val="FF0000"/>
                </a:solidFill>
              </a:rPr>
              <a:t>=1 (a full transition, though this violates perturbation theory), then 𝛺</a:t>
            </a:r>
            <a:r>
              <a:rPr lang="en-US" baseline="-25000" dirty="0">
                <a:solidFill>
                  <a:srgbClr val="FF0000"/>
                </a:solidFill>
              </a:rPr>
              <a:t>𝑎𝑏</a:t>
            </a:r>
            <a:r>
              <a:rPr lang="en-US" dirty="0">
                <a:solidFill>
                  <a:srgbClr val="FF0000"/>
                </a:solidFill>
              </a:rPr>
              <a:t>𝑡/2=1, so 𝑡=2/𝛺</a:t>
            </a:r>
            <a:r>
              <a:rPr lang="en-US" baseline="-25000" dirty="0">
                <a:solidFill>
                  <a:srgbClr val="FF0000"/>
                </a:solidFill>
              </a:rPr>
              <a:t>𝑎𝑏</a:t>
            </a:r>
            <a:r>
              <a:rPr lang="en-US" dirty="0">
                <a:solidFill>
                  <a:srgbClr val="FF0000"/>
                </a:solidFill>
              </a:rPr>
              <a:t>. </a:t>
            </a:r>
            <a:endParaRPr lang="en-US" sz="2800" dirty="0">
              <a:solidFill>
                <a:srgbClr val="FF0000"/>
              </a:solidFill>
              <a:latin typeface="Cambria Math"/>
              <a:cs typeface="Cambria Math"/>
            </a:endParaRPr>
          </a:p>
          <a:p>
            <a:endParaRPr lang="en-US"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80435" y="1186502"/>
            <a:ext cx="1229360" cy="381000"/>
          </a:xfrm>
          <a:prstGeom prst="rect">
            <a:avLst/>
          </a:prstGeom>
        </p:spPr>
        <p:txBody>
          <a:bodyPr vert="horz" wrap="square" lIns="0" tIns="0" rIns="0" bIns="0" rtlCol="0">
            <a:spAutoFit/>
          </a:bodyPr>
          <a:lstStyle/>
          <a:p>
            <a:pPr marL="12700">
              <a:lnSpc>
                <a:spcPct val="100000"/>
              </a:lnSpc>
              <a:tabLst>
                <a:tab pos="1143635" algn="l"/>
              </a:tabLst>
            </a:pPr>
            <a:r>
              <a:rPr sz="2800" spc="-30" dirty="0">
                <a:latin typeface="Cambria Math"/>
                <a:cs typeface="Cambria Math"/>
              </a:rPr>
              <a:t>𝛥𝜔</a:t>
            </a:r>
            <a:r>
              <a:rPr sz="2800" spc="220" dirty="0">
                <a:latin typeface="Cambria Math"/>
                <a:cs typeface="Cambria Math"/>
              </a:rPr>
              <a:t> </a:t>
            </a:r>
            <a:r>
              <a:rPr sz="2800" spc="-20" dirty="0">
                <a:latin typeface="Cambria Math"/>
                <a:cs typeface="Cambria Math"/>
              </a:rPr>
              <a:t>∼</a:t>
            </a:r>
            <a:r>
              <a:rPr sz="2800" dirty="0">
                <a:latin typeface="Cambria Math"/>
                <a:cs typeface="Cambria Math"/>
              </a:rPr>
              <a:t>	</a:t>
            </a:r>
            <a:r>
              <a:rPr sz="2800" spc="-10" dirty="0">
                <a:latin typeface="Cambria Math"/>
                <a:cs typeface="Cambria Math"/>
              </a:rPr>
              <a:t>.</a:t>
            </a:r>
            <a:endParaRPr sz="2800" dirty="0">
              <a:latin typeface="Cambria Math"/>
              <a:cs typeface="Cambria Math"/>
            </a:endParaRPr>
          </a:p>
        </p:txBody>
      </p:sp>
      <p:sp>
        <p:nvSpPr>
          <p:cNvPr id="3" name="object 3"/>
          <p:cNvSpPr txBox="1"/>
          <p:nvPr/>
        </p:nvSpPr>
        <p:spPr>
          <a:xfrm>
            <a:off x="6414909" y="916754"/>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4" name="object 4"/>
          <p:cNvSpPr/>
          <p:nvPr/>
        </p:nvSpPr>
        <p:spPr>
          <a:xfrm>
            <a:off x="6427591" y="1374129"/>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2328202" y="1425770"/>
            <a:ext cx="8960485" cy="969010"/>
          </a:xfrm>
          <a:prstGeom prst="rect">
            <a:avLst/>
          </a:prstGeom>
        </p:spPr>
        <p:txBody>
          <a:bodyPr vert="horz" wrap="square" lIns="0" tIns="0" rIns="0" bIns="0" rtlCol="0">
            <a:spAutoFit/>
          </a:bodyPr>
          <a:lstStyle/>
          <a:p>
            <a:pPr marR="567690" algn="ctr">
              <a:lnSpc>
                <a:spcPct val="100000"/>
              </a:lnSpc>
            </a:pPr>
            <a:r>
              <a:rPr sz="2800" spc="-30" dirty="0">
                <a:latin typeface="Cambria Math"/>
                <a:cs typeface="Cambria Math"/>
              </a:rPr>
              <a:t>𝑡</a:t>
            </a:r>
            <a:endParaRPr sz="2800">
              <a:latin typeface="Cambria Math"/>
              <a:cs typeface="Cambria Math"/>
            </a:endParaRPr>
          </a:p>
          <a:p>
            <a:pPr marL="12700">
              <a:lnSpc>
                <a:spcPct val="100000"/>
              </a:lnSpc>
              <a:spcBef>
                <a:spcPts val="1190"/>
              </a:spcBef>
              <a:tabLst>
                <a:tab pos="1131570" algn="l"/>
                <a:tab pos="1981200" algn="l"/>
                <a:tab pos="3435985" algn="l"/>
                <a:tab pos="5066665" algn="l"/>
                <a:tab pos="6381750" algn="l"/>
              </a:tabLst>
            </a:pPr>
            <a:r>
              <a:rPr sz="2800" spc="-20" dirty="0">
                <a:latin typeface="Calibri"/>
                <a:cs typeface="Calibri"/>
              </a:rPr>
              <a:t>pu</a:t>
            </a:r>
            <a:r>
              <a:rPr sz="2800" spc="-5" dirty="0">
                <a:latin typeface="Calibri"/>
                <a:cs typeface="Calibri"/>
              </a:rPr>
              <a:t>l</a:t>
            </a:r>
            <a:r>
              <a:rPr sz="2800" spc="-20" dirty="0">
                <a:latin typeface="Calibri"/>
                <a:cs typeface="Calibri"/>
              </a:rPr>
              <a:t>se</a:t>
            </a:r>
            <a:r>
              <a:rPr sz="2800" spc="-15" dirty="0">
                <a:latin typeface="Calibri"/>
                <a:cs typeface="Calibri"/>
              </a:rPr>
              <a:t>s</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20" dirty="0">
                <a:latin typeface="Calibri"/>
                <a:cs typeface="Calibri"/>
              </a:rPr>
              <a:t>durat</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30" dirty="0">
                <a:latin typeface="Cambria Math"/>
                <a:cs typeface="Cambria Math"/>
              </a:rPr>
              <a:t>𝑡</a:t>
            </a:r>
            <a:r>
              <a:rPr sz="2800" spc="22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1</a:t>
            </a:r>
            <a:r>
              <a:rPr sz="2800" spc="-20" dirty="0">
                <a:latin typeface="Cambria Math"/>
                <a:cs typeface="Cambria Math"/>
              </a:rPr>
              <a:t>0</a:t>
            </a:r>
            <a:r>
              <a:rPr sz="2800" spc="90" dirty="0">
                <a:latin typeface="Cambria Math"/>
                <a:cs typeface="Cambria Math"/>
              </a:rPr>
              <a:t> </a:t>
            </a:r>
            <a:r>
              <a:rPr sz="2800" spc="-20" dirty="0">
                <a:latin typeface="Calibri"/>
                <a:cs typeface="Calibri"/>
              </a:rPr>
              <a:t>n</a:t>
            </a:r>
            <a:r>
              <a:rPr sz="2800" spc="-15" dirty="0">
                <a:latin typeface="Calibri"/>
                <a:cs typeface="Calibri"/>
              </a:rPr>
              <a:t>s</a:t>
            </a:r>
            <a:r>
              <a:rPr sz="2800" dirty="0">
                <a:latin typeface="Calibri"/>
                <a:cs typeface="Calibri"/>
              </a:rPr>
              <a:t>	</a:t>
            </a:r>
            <a:r>
              <a:rPr sz="2800" spc="-20" dirty="0">
                <a:latin typeface="Calibri"/>
                <a:cs typeface="Calibri"/>
              </a:rPr>
              <a:t>posses</a:t>
            </a:r>
            <a:r>
              <a:rPr sz="2800" spc="-15" dirty="0">
                <a:latin typeface="Calibri"/>
                <a:cs typeface="Calibri"/>
              </a:rPr>
              <a:t>s</a:t>
            </a:r>
            <a:r>
              <a:rPr sz="2800" dirty="0">
                <a:latin typeface="Times New Roman"/>
                <a:cs typeface="Times New Roman"/>
              </a:rPr>
              <a:t>	</a:t>
            </a:r>
            <a:r>
              <a:rPr sz="2800" spc="-15" dirty="0">
                <a:latin typeface="Calibri"/>
                <a:cs typeface="Calibri"/>
              </a:rPr>
              <a:t>transfor</a:t>
            </a:r>
            <a:r>
              <a:rPr sz="2800" spc="-10" dirty="0">
                <a:latin typeface="Calibri"/>
                <a:cs typeface="Calibri"/>
              </a:rPr>
              <a:t>m</a:t>
            </a:r>
            <a:r>
              <a:rPr sz="2800" spc="-5" dirty="0">
                <a:latin typeface="Calibri"/>
                <a:cs typeface="Calibri"/>
              </a:rPr>
              <a:t>-</a:t>
            </a:r>
            <a:r>
              <a:rPr sz="2800" dirty="0">
                <a:latin typeface="Calibri"/>
                <a:cs typeface="Calibri"/>
              </a:rPr>
              <a:t>l</a:t>
            </a:r>
            <a:r>
              <a:rPr sz="2800" spc="5" dirty="0">
                <a:latin typeface="Calibri"/>
                <a:cs typeface="Calibri"/>
              </a:rPr>
              <a:t>i</a:t>
            </a:r>
            <a:r>
              <a:rPr sz="2800" spc="-15" dirty="0">
                <a:latin typeface="Calibri"/>
                <a:cs typeface="Calibri"/>
              </a:rPr>
              <a:t>mited</a:t>
            </a:r>
            <a:endParaRPr sz="2800">
              <a:latin typeface="Calibri"/>
              <a:cs typeface="Calibri"/>
            </a:endParaRPr>
          </a:p>
        </p:txBody>
      </p:sp>
      <p:sp>
        <p:nvSpPr>
          <p:cNvPr id="6" name="object 6"/>
          <p:cNvSpPr txBox="1"/>
          <p:nvPr/>
        </p:nvSpPr>
        <p:spPr>
          <a:xfrm>
            <a:off x="1130300" y="1988622"/>
            <a:ext cx="101155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Laser</a:t>
            </a:r>
            <a:endParaRPr sz="2800">
              <a:latin typeface="Calibri"/>
              <a:cs typeface="Calibri"/>
            </a:endParaRPr>
          </a:p>
        </p:txBody>
      </p:sp>
      <p:sp>
        <p:nvSpPr>
          <p:cNvPr id="7" name="object 7"/>
          <p:cNvSpPr txBox="1"/>
          <p:nvPr/>
        </p:nvSpPr>
        <p:spPr>
          <a:xfrm>
            <a:off x="901691" y="2556252"/>
            <a:ext cx="10382250" cy="4390176"/>
          </a:xfrm>
          <a:prstGeom prst="rect">
            <a:avLst/>
          </a:prstGeom>
        </p:spPr>
        <p:txBody>
          <a:bodyPr vert="horz" wrap="square" lIns="0" tIns="0" rIns="0" bIns="0" rtlCol="0">
            <a:spAutoFit/>
          </a:bodyPr>
          <a:lstStyle/>
          <a:p>
            <a:pPr marL="469900">
              <a:lnSpc>
                <a:spcPct val="100000"/>
              </a:lnSpc>
            </a:pPr>
            <a:r>
              <a:rPr sz="2800" spc="-10" dirty="0">
                <a:latin typeface="Calibri"/>
                <a:cs typeface="Calibri"/>
              </a:rPr>
              <a:t>l</a:t>
            </a:r>
            <a:r>
              <a:rPr sz="2800" dirty="0">
                <a:latin typeface="Calibri"/>
                <a:cs typeface="Calibri"/>
              </a:rPr>
              <a:t>i</a:t>
            </a:r>
            <a:r>
              <a:rPr sz="2800" spc="-15" dirty="0">
                <a:latin typeface="Calibri"/>
                <a:cs typeface="Calibri"/>
              </a:rPr>
              <a:t>newidth</a:t>
            </a:r>
            <a:r>
              <a:rPr sz="2800" spc="-5" dirty="0">
                <a:latin typeface="Calibri"/>
                <a:cs typeface="Calibri"/>
              </a:rPr>
              <a:t> </a:t>
            </a:r>
            <a:r>
              <a:rPr lang="en-US" sz="2800" spc="-30" dirty="0">
                <a:latin typeface="Cambria Math"/>
                <a:cs typeface="Cambria Math"/>
              </a:rPr>
              <a:t>(𝛥𝜔 )</a:t>
            </a:r>
            <a:r>
              <a:rPr sz="2800" spc="-15" dirty="0">
                <a:latin typeface="Calibri"/>
                <a:cs typeface="Calibri"/>
              </a:rPr>
              <a:t>≈</a:t>
            </a:r>
            <a:r>
              <a:rPr sz="2800" spc="-5" dirty="0">
                <a:latin typeface="Calibri"/>
                <a:cs typeface="Calibri"/>
              </a:rPr>
              <a:t> </a:t>
            </a:r>
            <a:r>
              <a:rPr sz="2800" spc="-15" dirty="0">
                <a:latin typeface="Calibri"/>
                <a:cs typeface="Calibri"/>
              </a:rPr>
              <a:t>100</a:t>
            </a:r>
            <a:r>
              <a:rPr sz="2800" spc="-5" dirty="0">
                <a:latin typeface="Calibri"/>
                <a:cs typeface="Calibri"/>
              </a:rPr>
              <a:t> </a:t>
            </a:r>
            <a:r>
              <a:rPr sz="2800" spc="-25" dirty="0">
                <a:latin typeface="Calibri"/>
                <a:cs typeface="Calibri"/>
              </a:rPr>
              <a:t>M</a:t>
            </a:r>
            <a:r>
              <a:rPr sz="2800" spc="-10" dirty="0">
                <a:latin typeface="Calibri"/>
                <a:cs typeface="Calibri"/>
              </a:rPr>
              <a:t>Hz.</a:t>
            </a:r>
            <a:endParaRPr sz="2800" dirty="0">
              <a:latin typeface="Calibri"/>
              <a:cs typeface="Calibri"/>
            </a:endParaRPr>
          </a:p>
          <a:p>
            <a:pPr marL="469900" marR="5080" indent="-228600">
              <a:lnSpc>
                <a:spcPct val="126800"/>
              </a:lnSpc>
              <a:spcBef>
                <a:spcPts val="1070"/>
              </a:spcBef>
              <a:buFont typeface="Symbol"/>
              <a:buChar char=""/>
              <a:tabLst>
                <a:tab pos="470534" algn="l"/>
              </a:tabLst>
            </a:pPr>
            <a:r>
              <a:rPr sz="2800" spc="-15" dirty="0">
                <a:latin typeface="Calibri"/>
                <a:cs typeface="Calibri"/>
              </a:rPr>
              <a:t>Understa</a:t>
            </a:r>
            <a:r>
              <a:rPr sz="2800" spc="-10" dirty="0">
                <a:latin typeface="Calibri"/>
                <a:cs typeface="Calibri"/>
              </a:rPr>
              <a:t>n</a:t>
            </a:r>
            <a:r>
              <a:rPr sz="2800" spc="-20" dirty="0">
                <a:latin typeface="Calibri"/>
                <a:cs typeface="Calibri"/>
              </a:rPr>
              <a:t>d</a:t>
            </a:r>
            <a:r>
              <a:rPr sz="2800" spc="-10" dirty="0">
                <a:latin typeface="Calibri"/>
                <a:cs typeface="Calibri"/>
              </a:rPr>
              <a:t>i</a:t>
            </a:r>
            <a:r>
              <a:rPr sz="2800" spc="-20" dirty="0">
                <a:latin typeface="Calibri"/>
                <a:cs typeface="Calibri"/>
              </a:rPr>
              <a:t>n</a:t>
            </a:r>
            <a:r>
              <a:rPr sz="2800" spc="-15" dirty="0">
                <a:latin typeface="Calibri"/>
                <a:cs typeface="Calibri"/>
              </a:rPr>
              <a:t>g</a:t>
            </a:r>
            <a:r>
              <a:rPr sz="2800" spc="140" dirty="0">
                <a:latin typeface="Times New Roman"/>
                <a:cs typeface="Times New Roman"/>
              </a:rPr>
              <a:t> </a:t>
            </a:r>
            <a:r>
              <a:rPr sz="2800" spc="-15" dirty="0">
                <a:latin typeface="Calibri"/>
                <a:cs typeface="Calibri"/>
              </a:rPr>
              <a:t>tim</a:t>
            </a:r>
            <a:r>
              <a:rPr sz="2800" spc="-10" dirty="0">
                <a:latin typeface="Calibri"/>
                <a:cs typeface="Calibri"/>
              </a:rPr>
              <a:t>e</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5" dirty="0">
                <a:latin typeface="Calibri"/>
                <a:cs typeface="Calibri"/>
              </a:rPr>
              <a:t>y</a:t>
            </a:r>
            <a:r>
              <a:rPr sz="2800" spc="145" dirty="0">
                <a:latin typeface="Times New Roman"/>
                <a:cs typeface="Times New Roman"/>
              </a:rPr>
              <a:t> </a:t>
            </a:r>
            <a:r>
              <a:rPr sz="2800" spc="-15" dirty="0">
                <a:latin typeface="Calibri"/>
                <a:cs typeface="Calibri"/>
              </a:rPr>
              <a:t>reci</a:t>
            </a:r>
            <a:r>
              <a:rPr sz="2800" spc="-20" dirty="0">
                <a:latin typeface="Calibri"/>
                <a:cs typeface="Calibri"/>
              </a:rPr>
              <a:t>proc</a:t>
            </a:r>
            <a:r>
              <a:rPr sz="2800" spc="-5" dirty="0">
                <a:latin typeface="Calibri"/>
                <a:cs typeface="Calibri"/>
              </a:rPr>
              <a:t>i</a:t>
            </a:r>
            <a:r>
              <a:rPr sz="2800" spc="-15" dirty="0">
                <a:latin typeface="Calibri"/>
                <a:cs typeface="Calibri"/>
              </a:rPr>
              <a:t>ty</a:t>
            </a:r>
            <a:r>
              <a:rPr sz="2800" spc="140" dirty="0">
                <a:latin typeface="Times New Roman"/>
                <a:cs typeface="Times New Roman"/>
              </a:rPr>
              <a:t> </a:t>
            </a:r>
            <a:r>
              <a:rPr sz="2800" dirty="0">
                <a:latin typeface="Calibri"/>
                <a:cs typeface="Calibri"/>
              </a:rPr>
              <a:t>i</a:t>
            </a:r>
            <a:r>
              <a:rPr sz="2800" spc="-15" dirty="0">
                <a:latin typeface="Calibri"/>
                <a:cs typeface="Calibri"/>
              </a:rPr>
              <a:t>s</a:t>
            </a:r>
            <a:r>
              <a:rPr sz="2800" spc="140" dirty="0">
                <a:latin typeface="Times New Roman"/>
                <a:cs typeface="Times New Roman"/>
              </a:rPr>
              <a:t> </a:t>
            </a:r>
            <a:r>
              <a:rPr sz="2800" spc="-15" dirty="0">
                <a:latin typeface="Calibri"/>
                <a:cs typeface="Calibri"/>
              </a:rPr>
              <a:t>essent</a:t>
            </a:r>
            <a:r>
              <a:rPr sz="2800" spc="-20" dirty="0">
                <a:latin typeface="Calibri"/>
                <a:cs typeface="Calibri"/>
              </a:rPr>
              <a:t>i</a:t>
            </a:r>
            <a:r>
              <a:rPr sz="2800" spc="-10" dirty="0">
                <a:latin typeface="Calibri"/>
                <a:cs typeface="Calibri"/>
              </a:rPr>
              <a:t>al</a:t>
            </a:r>
            <a:r>
              <a:rPr sz="2800" spc="145" dirty="0">
                <a:latin typeface="Times New Roman"/>
                <a:cs typeface="Times New Roman"/>
              </a:rPr>
              <a:t> </a:t>
            </a:r>
            <a:r>
              <a:rPr sz="2800" spc="-20" dirty="0">
                <a:latin typeface="Calibri"/>
                <a:cs typeface="Calibri"/>
              </a:rPr>
              <a:t>fo</a:t>
            </a:r>
            <a:r>
              <a:rPr sz="2800" spc="-10" dirty="0">
                <a:latin typeface="Calibri"/>
                <a:cs typeface="Calibri"/>
              </a:rPr>
              <a:t>r</a:t>
            </a:r>
            <a:r>
              <a:rPr sz="2800" spc="135" dirty="0">
                <a:latin typeface="Times New Roman"/>
                <a:cs typeface="Times New Roman"/>
              </a:rPr>
              <a:t> </a:t>
            </a:r>
            <a:r>
              <a:rPr sz="2800" spc="-20" dirty="0">
                <a:latin typeface="Calibri"/>
                <a:cs typeface="Calibri"/>
              </a:rPr>
              <a:t>d</a:t>
            </a:r>
            <a:r>
              <a:rPr sz="2800" spc="-35" dirty="0">
                <a:latin typeface="Calibri"/>
                <a:cs typeface="Calibri"/>
              </a:rPr>
              <a:t>e</a:t>
            </a:r>
            <a:r>
              <a:rPr sz="2800" spc="-20" dirty="0">
                <a:latin typeface="Calibri"/>
                <a:cs typeface="Calibri"/>
              </a:rPr>
              <a:t>s</a:t>
            </a:r>
            <a:r>
              <a:rPr sz="2800" spc="-15" dirty="0">
                <a:latin typeface="Calibri"/>
                <a:cs typeface="Calibri"/>
              </a:rPr>
              <a:t>ign</a:t>
            </a:r>
            <a:r>
              <a:rPr sz="2800" spc="-20" dirty="0">
                <a:latin typeface="Calibri"/>
                <a:cs typeface="Calibri"/>
              </a:rPr>
              <a:t>ing</a:t>
            </a:r>
            <a:r>
              <a:rPr sz="2800" spc="-15" dirty="0">
                <a:latin typeface="Times New Roman"/>
                <a:cs typeface="Times New Roman"/>
              </a:rPr>
              <a:t> </a:t>
            </a:r>
            <a:r>
              <a:rPr sz="2800" spc="-20" dirty="0">
                <a:latin typeface="Calibri"/>
                <a:cs typeface="Calibri"/>
              </a:rPr>
              <a:t>se</a:t>
            </a:r>
            <a:r>
              <a:rPr sz="2800" spc="-15" dirty="0">
                <a:latin typeface="Calibri"/>
                <a:cs typeface="Calibri"/>
              </a:rPr>
              <a:t>lect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spc="-15" dirty="0">
                <a:latin typeface="Calibri"/>
                <a:cs typeface="Calibri"/>
              </a:rPr>
              <a:t>exc</a:t>
            </a:r>
            <a:r>
              <a:rPr sz="2800" spc="-5" dirty="0">
                <a:latin typeface="Calibri"/>
                <a:cs typeface="Calibri"/>
              </a:rPr>
              <a:t>i</a:t>
            </a:r>
            <a:r>
              <a:rPr sz="2800" spc="-10" dirty="0">
                <a:latin typeface="Calibri"/>
                <a:cs typeface="Calibri"/>
              </a:rPr>
              <a:t>tatio</a:t>
            </a:r>
            <a:r>
              <a:rPr sz="2800" spc="-15" dirty="0">
                <a:latin typeface="Calibri"/>
                <a:cs typeface="Calibri"/>
              </a:rPr>
              <a:t>n</a:t>
            </a:r>
            <a:r>
              <a:rPr sz="2800" spc="-70" dirty="0">
                <a:latin typeface="Times New Roman"/>
                <a:cs typeface="Times New Roman"/>
              </a:rPr>
              <a:t> </a:t>
            </a:r>
            <a:r>
              <a:rPr sz="2800" spc="-20" dirty="0">
                <a:latin typeface="Calibri"/>
                <a:cs typeface="Calibri"/>
              </a:rPr>
              <a:t>scheme</a:t>
            </a:r>
            <a:r>
              <a:rPr sz="2800" spc="-15" dirty="0">
                <a:latin typeface="Calibri"/>
                <a:cs typeface="Calibri"/>
              </a:rPr>
              <a:t>s</a:t>
            </a:r>
            <a:r>
              <a:rPr sz="2800" spc="-65"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h</a:t>
            </a:r>
            <a:r>
              <a:rPr sz="2800" spc="-10" dirty="0">
                <a:latin typeface="Calibri"/>
                <a:cs typeface="Calibri"/>
              </a:rPr>
              <a:t>ig</a:t>
            </a:r>
            <a:r>
              <a:rPr sz="2800" dirty="0">
                <a:latin typeface="Calibri"/>
                <a:cs typeface="Calibri"/>
              </a:rPr>
              <a:t>h</a:t>
            </a:r>
            <a:r>
              <a:rPr sz="2800" spc="-5" dirty="0">
                <a:latin typeface="Calibri"/>
                <a:cs typeface="Calibri"/>
              </a:rPr>
              <a:t>-</a:t>
            </a:r>
            <a:r>
              <a:rPr sz="2800" spc="-15" dirty="0">
                <a:latin typeface="Calibri"/>
                <a:cs typeface="Calibri"/>
              </a:rPr>
              <a:t>reso</a:t>
            </a:r>
            <a:r>
              <a:rPr sz="2800" dirty="0">
                <a:latin typeface="Calibri"/>
                <a:cs typeface="Calibri"/>
              </a:rPr>
              <a:t>l</a:t>
            </a:r>
            <a:r>
              <a:rPr sz="2800" spc="-20" dirty="0">
                <a:latin typeface="Calibri"/>
                <a:cs typeface="Calibri"/>
              </a:rPr>
              <a:t>ut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s</a:t>
            </a:r>
            <a:r>
              <a:rPr sz="2800" spc="-5" dirty="0">
                <a:latin typeface="Calibri"/>
                <a:cs typeface="Calibri"/>
              </a:rPr>
              <a:t>p</a:t>
            </a:r>
            <a:r>
              <a:rPr sz="2800" spc="-15" dirty="0">
                <a:latin typeface="Calibri"/>
                <a:cs typeface="Calibri"/>
              </a:rPr>
              <a:t>ectrosc</a:t>
            </a:r>
            <a:r>
              <a:rPr sz="2800" spc="-20" dirty="0">
                <a:latin typeface="Calibri"/>
                <a:cs typeface="Calibri"/>
              </a:rPr>
              <a:t>op</a:t>
            </a:r>
            <a:r>
              <a:rPr sz="2800" spc="-5" dirty="0">
                <a:latin typeface="Calibri"/>
                <a:cs typeface="Calibri"/>
              </a:rPr>
              <a:t>y</a:t>
            </a:r>
            <a:r>
              <a:rPr sz="2800" dirty="0">
                <a:latin typeface="Calibri"/>
                <a:cs typeface="Calibri"/>
              </a:rPr>
              <a:t>.</a:t>
            </a:r>
          </a:p>
          <a:p>
            <a:pPr marL="12700">
              <a:lnSpc>
                <a:spcPct val="100000"/>
              </a:lnSpc>
              <a:spcBef>
                <a:spcPts val="1814"/>
              </a:spcBef>
            </a:pPr>
            <a:r>
              <a:rPr lang="en-US" dirty="0"/>
              <a:t>The final bullet point emphasizes the practical importance of this concept: </a:t>
            </a:r>
            <a:r>
              <a:rPr lang="en-US" b="1" dirty="0"/>
              <a:t>Understanding this time-frequency reciprocity is essential for designing selective excitation schemes and for high-resolution spectroscopy. </a:t>
            </a:r>
            <a:r>
              <a:rPr lang="en-US" dirty="0"/>
              <a:t>If you want to excite only a very specific, narrow energy level without affecting nearby </a:t>
            </a:r>
            <a:r>
              <a:rPr lang="en-US" dirty="0">
                <a:solidFill>
                  <a:srgbClr val="FF0000"/>
                </a:solidFill>
              </a:rPr>
              <a:t>levels (selective excitation), you need a spectrally narrow excitation source. </a:t>
            </a:r>
            <a:r>
              <a:rPr lang="en-US" dirty="0"/>
              <a:t>This implies, from time-frequency reciprocity, that you need a long interaction time. This could mean using a continuous wave (CW) laser or very long pulses. </a:t>
            </a:r>
            <a:r>
              <a:rPr lang="en-US" dirty="0">
                <a:solidFill>
                  <a:srgbClr val="FF0000"/>
                </a:solidFill>
              </a:rPr>
              <a:t>For high-resolution spectroscopy, where the goal is to distinguish very closely spaced spectral lines, you also need to achieve very narrow effective linewidths. This again points to the need for maximizing the coherent interaction time between the light and the atoms/molecules. </a:t>
            </a:r>
            <a:r>
              <a:rPr lang="en-US" dirty="0"/>
              <a:t>Techniques like Ramsey interferometry are specifically designed to achieve long effective interaction times to overcome this limit.</a:t>
            </a:r>
            <a:endParaRPr sz="28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39420">
              <a:lnSpc>
                <a:spcPct val="100000"/>
              </a:lnSpc>
            </a:pPr>
            <a:r>
              <a:rPr spc="-15" dirty="0"/>
              <a:t>Sl</a:t>
            </a:r>
            <a:r>
              <a:rPr spc="-5" dirty="0"/>
              <a:t>i</a:t>
            </a:r>
            <a:r>
              <a:rPr spc="-20" dirty="0"/>
              <a:t>de</a:t>
            </a:r>
            <a:r>
              <a:rPr spc="-5" dirty="0"/>
              <a:t> </a:t>
            </a:r>
            <a:r>
              <a:rPr spc="-20" dirty="0"/>
              <a:t>1</a:t>
            </a:r>
            <a:r>
              <a:rPr spc="-30" dirty="0"/>
              <a:t>5</a:t>
            </a:r>
            <a:r>
              <a:rPr spc="-20" dirty="0"/>
              <a:t>: Broadband</a:t>
            </a:r>
            <a:r>
              <a:rPr spc="-15" dirty="0"/>
              <a:t> </a:t>
            </a:r>
            <a:r>
              <a:rPr spc="-20" dirty="0"/>
              <a:t>Ra</a:t>
            </a:r>
            <a:r>
              <a:rPr spc="-10" dirty="0"/>
              <a:t>d</a:t>
            </a:r>
            <a:r>
              <a:rPr spc="-15" dirty="0"/>
              <a:t>iation</a:t>
            </a:r>
            <a:r>
              <a:rPr spc="-5" dirty="0"/>
              <a:t> </a:t>
            </a:r>
            <a:r>
              <a:rPr spc="-15" dirty="0">
                <a:latin typeface="Calibri"/>
                <a:cs typeface="Calibri"/>
              </a:rPr>
              <a:t>– </a:t>
            </a:r>
            <a:r>
              <a:rPr spc="-20" dirty="0"/>
              <a:t>Introdu</a:t>
            </a:r>
            <a:r>
              <a:rPr spc="-10" dirty="0"/>
              <a:t>c</a:t>
            </a:r>
            <a:r>
              <a:rPr spc="-15" dirty="0"/>
              <a:t>ing</a:t>
            </a:r>
            <a:r>
              <a:rPr spc="-20" dirty="0"/>
              <a:t> Sp</a:t>
            </a:r>
            <a:r>
              <a:rPr spc="-15" dirty="0"/>
              <a:t>e</a:t>
            </a:r>
            <a:r>
              <a:rPr spc="-20" dirty="0"/>
              <a:t>ctral</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algn="ctr">
              <a:lnSpc>
                <a:spcPct val="100000"/>
              </a:lnSpc>
            </a:pPr>
            <a:r>
              <a:rPr spc="-20" dirty="0"/>
              <a:t>Ene</a:t>
            </a:r>
            <a:r>
              <a:rPr spc="-10" dirty="0"/>
              <a:t>r</a:t>
            </a:r>
            <a:r>
              <a:rPr spc="-25" dirty="0"/>
              <a:t>gy</a:t>
            </a:r>
            <a:r>
              <a:rPr spc="-10" dirty="0"/>
              <a:t> </a:t>
            </a:r>
            <a:r>
              <a:rPr spc="-25" dirty="0"/>
              <a:t>Density</a:t>
            </a:r>
          </a:p>
          <a:p>
            <a:pPr marL="462915" marR="5080" indent="-228600">
              <a:lnSpc>
                <a:spcPct val="126800"/>
              </a:lnSpc>
              <a:spcBef>
                <a:spcPts val="1295"/>
              </a:spcBef>
              <a:buFont typeface="Symbol"/>
              <a:buChar char=""/>
              <a:tabLst>
                <a:tab pos="463550" algn="l"/>
                <a:tab pos="1830705" algn="l"/>
                <a:tab pos="3104515" algn="l"/>
                <a:tab pos="4056379" algn="l"/>
                <a:tab pos="5336540" algn="l"/>
                <a:tab pos="7073265" algn="l"/>
                <a:tab pos="7703820" algn="l"/>
                <a:tab pos="8684895" algn="l"/>
                <a:tab pos="9702165" algn="l"/>
              </a:tabLst>
            </a:pPr>
            <a:r>
              <a:rPr sz="2800" b="0" u="none" spc="-15" dirty="0">
                <a:solidFill>
                  <a:srgbClr val="000000"/>
                </a:solidFill>
                <a:latin typeface="Calibri"/>
                <a:cs typeface="Calibri"/>
              </a:rPr>
              <a:t>Re</a:t>
            </a:r>
            <a:r>
              <a:rPr sz="2800" b="0" u="none" spc="-10" dirty="0">
                <a:solidFill>
                  <a:srgbClr val="000000"/>
                </a:solidFill>
                <a:latin typeface="Calibri"/>
                <a:cs typeface="Calibri"/>
              </a:rPr>
              <a:t>a</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20" dirty="0">
                <a:solidFill>
                  <a:srgbClr val="000000"/>
                </a:solidFill>
                <a:latin typeface="Calibri"/>
                <a:cs typeface="Calibri"/>
              </a:rPr>
              <a:t>sti</a:t>
            </a:r>
            <a:r>
              <a:rPr sz="2800" b="0" u="none" spc="-15" dirty="0">
                <a:solidFill>
                  <a:srgbClr val="000000"/>
                </a:solidFill>
                <a:latin typeface="Calibri"/>
                <a:cs typeface="Calibri"/>
              </a:rPr>
              <a:t>c</a:t>
            </a:r>
            <a:r>
              <a:rPr sz="2800" b="0" u="none" dirty="0">
                <a:solidFill>
                  <a:srgbClr val="000000"/>
                </a:solidFill>
                <a:latin typeface="Times New Roman"/>
                <a:cs typeface="Times New Roman"/>
              </a:rPr>
              <a:t>	</a:t>
            </a:r>
            <a:r>
              <a:rPr sz="2800" b="0" u="none" spc="-30" dirty="0">
                <a:solidFill>
                  <a:srgbClr val="000000"/>
                </a:solidFill>
                <a:latin typeface="Calibri"/>
                <a:cs typeface="Calibri"/>
              </a:rPr>
              <a:t>s</a:t>
            </a:r>
            <a:r>
              <a:rPr sz="2800" b="0" u="none" spc="-20" dirty="0">
                <a:solidFill>
                  <a:srgbClr val="000000"/>
                </a:solidFill>
                <a:latin typeface="Calibri"/>
                <a:cs typeface="Calibri"/>
              </a:rPr>
              <a:t>ource</a:t>
            </a:r>
            <a:r>
              <a:rPr sz="2800" b="0" u="none" spc="-15" dirty="0">
                <a:solidFill>
                  <a:srgbClr val="000000"/>
                </a:solidFill>
                <a:latin typeface="Calibri"/>
                <a:cs typeface="Calibri"/>
              </a:rPr>
              <a:t>s</a:t>
            </a:r>
            <a:r>
              <a:rPr sz="2800" b="0" u="none" dirty="0">
                <a:solidFill>
                  <a:srgbClr val="000000"/>
                </a:solidFill>
                <a:latin typeface="Times New Roman"/>
                <a:cs typeface="Times New Roman"/>
              </a:rPr>
              <a:t>	</a:t>
            </a:r>
            <a:r>
              <a:rPr sz="2800" b="0" u="none" spc="-20" dirty="0">
                <a:solidFill>
                  <a:srgbClr val="000000"/>
                </a:solidFill>
                <a:latin typeface="Calibri"/>
                <a:cs typeface="Calibri"/>
              </a:rPr>
              <a:t>of</a:t>
            </a:r>
            <a:r>
              <a:rPr sz="2800" b="0" u="none" dirty="0">
                <a:solidFill>
                  <a:srgbClr val="000000"/>
                </a:solidFill>
                <a:latin typeface="Calibri"/>
                <a:cs typeface="Calibri"/>
              </a:rPr>
              <a:t>t</a:t>
            </a:r>
            <a:r>
              <a:rPr sz="2800" b="0" u="none" spc="-15" dirty="0">
                <a:solidFill>
                  <a:srgbClr val="000000"/>
                </a:solidFill>
                <a:latin typeface="Calibri"/>
                <a:cs typeface="Calibri"/>
              </a:rPr>
              <a:t>en</a:t>
            </a:r>
            <a:r>
              <a:rPr sz="2800" b="0" u="none" dirty="0">
                <a:solidFill>
                  <a:srgbClr val="000000"/>
                </a:solidFill>
                <a:latin typeface="Times New Roman"/>
                <a:cs typeface="Times New Roman"/>
              </a:rPr>
              <a:t>	</a:t>
            </a:r>
            <a:r>
              <a:rPr sz="2800" b="0" u="none" spc="-20" dirty="0">
                <a:solidFill>
                  <a:srgbClr val="000000"/>
                </a:solidFill>
                <a:latin typeface="Calibri"/>
                <a:cs typeface="Calibri"/>
              </a:rPr>
              <a:t>po</a:t>
            </a:r>
            <a:r>
              <a:rPr sz="2800" b="0" u="none" spc="-10" dirty="0">
                <a:solidFill>
                  <a:srgbClr val="000000"/>
                </a:solidFill>
                <a:latin typeface="Calibri"/>
                <a:cs typeface="Calibri"/>
              </a:rPr>
              <a:t>s</a:t>
            </a:r>
            <a:r>
              <a:rPr sz="2800" b="0" u="none" spc="-20" dirty="0">
                <a:solidFill>
                  <a:srgbClr val="000000"/>
                </a:solidFill>
                <a:latin typeface="Calibri"/>
                <a:cs typeface="Calibri"/>
              </a:rPr>
              <a:t>se</a:t>
            </a:r>
            <a:r>
              <a:rPr sz="2800" b="0" u="none" spc="-10" dirty="0">
                <a:solidFill>
                  <a:srgbClr val="000000"/>
                </a:solidFill>
                <a:latin typeface="Calibri"/>
                <a:cs typeface="Calibri"/>
              </a:rPr>
              <a:t>s</a:t>
            </a:r>
            <a:r>
              <a:rPr sz="2800" b="0" u="none" spc="-15" dirty="0">
                <a:solidFill>
                  <a:srgbClr val="000000"/>
                </a:solidFill>
                <a:latin typeface="Calibri"/>
                <a:cs typeface="Calibri"/>
              </a:rPr>
              <a:t>s</a:t>
            </a:r>
            <a:r>
              <a:rPr sz="2800" b="0" u="none" dirty="0">
                <a:solidFill>
                  <a:srgbClr val="000000"/>
                </a:solidFill>
                <a:latin typeface="Times New Roman"/>
                <a:cs typeface="Times New Roman"/>
              </a:rPr>
              <a:t>	</a:t>
            </a:r>
            <a:r>
              <a:rPr sz="2800" b="0" u="none" spc="-20" dirty="0">
                <a:solidFill>
                  <a:srgbClr val="000000"/>
                </a:solidFill>
                <a:latin typeface="Calibri"/>
                <a:cs typeface="Calibri"/>
              </a:rPr>
              <a:t>ba</a:t>
            </a:r>
            <a:r>
              <a:rPr sz="2800" b="0" u="none" spc="-10" dirty="0">
                <a:solidFill>
                  <a:srgbClr val="000000"/>
                </a:solidFill>
                <a:latin typeface="Calibri"/>
                <a:cs typeface="Calibri"/>
              </a:rPr>
              <a:t>n</a:t>
            </a:r>
            <a:r>
              <a:rPr sz="2800" b="0" u="none" spc="-25" dirty="0">
                <a:solidFill>
                  <a:srgbClr val="000000"/>
                </a:solidFill>
                <a:latin typeface="Calibri"/>
                <a:cs typeface="Calibri"/>
              </a:rPr>
              <a:t>dw</a:t>
            </a:r>
            <a:r>
              <a:rPr sz="2800" b="0" u="none" spc="-10" dirty="0">
                <a:solidFill>
                  <a:srgbClr val="000000"/>
                </a:solidFill>
                <a:latin typeface="Calibri"/>
                <a:cs typeface="Calibri"/>
              </a:rPr>
              <a:t>i</a:t>
            </a:r>
            <a:r>
              <a:rPr sz="2800" b="0" u="none" spc="-20" dirty="0">
                <a:solidFill>
                  <a:srgbClr val="000000"/>
                </a:solidFill>
                <a:latin typeface="Calibri"/>
                <a:cs typeface="Calibri"/>
              </a:rPr>
              <a:t>dt</a:t>
            </a:r>
            <a:r>
              <a:rPr sz="2800" b="0" u="none" spc="-15" dirty="0">
                <a:solidFill>
                  <a:srgbClr val="000000"/>
                </a:solidFill>
                <a:latin typeface="Calibri"/>
                <a:cs typeface="Calibri"/>
              </a:rPr>
              <a:t>h</a:t>
            </a:r>
            <a:r>
              <a:rPr sz="2800" b="0" u="none" dirty="0">
                <a:solidFill>
                  <a:srgbClr val="000000"/>
                </a:solidFill>
                <a:latin typeface="Times New Roman"/>
                <a:cs typeface="Times New Roman"/>
              </a:rPr>
              <a:t>	</a:t>
            </a:r>
            <a:r>
              <a:rPr sz="2800" b="0" u="none" spc="-35" dirty="0">
                <a:solidFill>
                  <a:srgbClr val="000000"/>
                </a:solidFill>
                <a:latin typeface="Cambria Math"/>
                <a:cs typeface="Cambria Math"/>
              </a:rPr>
              <a:t>𝛿</a:t>
            </a:r>
            <a:r>
              <a:rPr sz="2800" b="0" u="none" spc="-30" dirty="0">
                <a:solidFill>
                  <a:srgbClr val="000000"/>
                </a:solidFill>
                <a:latin typeface="Cambria Math"/>
                <a:cs typeface="Cambria Math"/>
              </a:rPr>
              <a:t>𝜔</a:t>
            </a:r>
            <a:r>
              <a:rPr sz="2800" b="0" u="none" dirty="0">
                <a:solidFill>
                  <a:srgbClr val="000000"/>
                </a:solidFill>
                <a:latin typeface="Cambria Math"/>
                <a:cs typeface="Cambria Math"/>
              </a:rPr>
              <a:t>	</a:t>
            </a:r>
            <a:r>
              <a:rPr sz="2800" b="0" u="none" spc="-20" dirty="0">
                <a:solidFill>
                  <a:srgbClr val="000000"/>
                </a:solidFill>
                <a:latin typeface="Calibri"/>
                <a:cs typeface="Calibri"/>
              </a:rPr>
              <a:t>mu</a:t>
            </a:r>
            <a:r>
              <a:rPr sz="2800" b="0" u="none" spc="-10" dirty="0">
                <a:solidFill>
                  <a:srgbClr val="000000"/>
                </a:solidFill>
                <a:latin typeface="Calibri"/>
                <a:cs typeface="Calibri"/>
              </a:rPr>
              <a:t>c</a:t>
            </a:r>
            <a:r>
              <a:rPr sz="2800" b="0" u="none" spc="-15" dirty="0">
                <a:solidFill>
                  <a:srgbClr val="000000"/>
                </a:solidFill>
                <a:latin typeface="Calibri"/>
                <a:cs typeface="Calibri"/>
              </a:rPr>
              <a:t>h</a:t>
            </a:r>
            <a:r>
              <a:rPr sz="2800" b="0" u="none" dirty="0">
                <a:solidFill>
                  <a:srgbClr val="000000"/>
                </a:solidFill>
                <a:latin typeface="Times New Roman"/>
                <a:cs typeface="Times New Roman"/>
              </a:rPr>
              <a:t>	</a:t>
            </a:r>
            <a:r>
              <a:rPr sz="2800" b="0" u="none" dirty="0">
                <a:solidFill>
                  <a:srgbClr val="000000"/>
                </a:solidFill>
                <a:latin typeface="Calibri"/>
                <a:cs typeface="Calibri"/>
              </a:rPr>
              <a:t>l</a:t>
            </a:r>
            <a:r>
              <a:rPr sz="2800" b="0" u="none" spc="-10" dirty="0">
                <a:solidFill>
                  <a:srgbClr val="000000"/>
                </a:solidFill>
                <a:latin typeface="Calibri"/>
                <a:cs typeface="Calibri"/>
              </a:rPr>
              <a:t>a</a:t>
            </a:r>
            <a:r>
              <a:rPr sz="2800" b="0" u="none" spc="-15" dirty="0">
                <a:solidFill>
                  <a:srgbClr val="000000"/>
                </a:solidFill>
                <a:latin typeface="Calibri"/>
                <a:cs typeface="Calibri"/>
              </a:rPr>
              <a:t>rger</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than</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Four</a:t>
            </a:r>
            <a:r>
              <a:rPr sz="2800" b="0" u="none" spc="-10" dirty="0">
                <a:solidFill>
                  <a:srgbClr val="000000"/>
                </a:solidFill>
                <a:latin typeface="Calibri"/>
                <a:cs typeface="Calibri"/>
              </a:rPr>
              <a:t>ier</a:t>
            </a:r>
            <a:r>
              <a:rPr sz="2800" b="0" u="none" spc="-70" dirty="0">
                <a:solidFill>
                  <a:srgbClr val="000000"/>
                </a:solidFill>
                <a:latin typeface="Times New Roman"/>
                <a:cs typeface="Times New Roman"/>
              </a:rPr>
              <a:t> </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15" dirty="0">
                <a:solidFill>
                  <a:srgbClr val="000000"/>
                </a:solidFill>
                <a:latin typeface="Calibri"/>
                <a:cs typeface="Calibri"/>
              </a:rPr>
              <a:t>mit</a:t>
            </a:r>
            <a:r>
              <a:rPr sz="2800" b="0" u="none" spc="-60" dirty="0">
                <a:solidFill>
                  <a:srgbClr val="000000"/>
                </a:solidFill>
                <a:latin typeface="Times New Roman"/>
                <a:cs typeface="Times New Roman"/>
              </a:rPr>
              <a:t> </a:t>
            </a:r>
            <a:r>
              <a:rPr sz="2800" b="0" u="none" spc="-25" dirty="0">
                <a:solidFill>
                  <a:srgbClr val="000000"/>
                </a:solidFill>
                <a:latin typeface="Cambria Math"/>
                <a:cs typeface="Cambria Math"/>
              </a:rPr>
              <a:t>1</a:t>
            </a:r>
            <a:r>
              <a:rPr sz="2800" b="0" u="none" spc="-20" dirty="0">
                <a:solidFill>
                  <a:srgbClr val="000000"/>
                </a:solidFill>
                <a:latin typeface="Cambria Math"/>
                <a:cs typeface="Cambria Math"/>
              </a:rPr>
              <a:t>/</a:t>
            </a:r>
            <a:r>
              <a:rPr sz="2800" b="0" u="none" spc="45" dirty="0">
                <a:solidFill>
                  <a:srgbClr val="000000"/>
                </a:solidFill>
                <a:latin typeface="Cambria Math"/>
                <a:cs typeface="Cambria Math"/>
              </a:rPr>
              <a:t>𝑡</a:t>
            </a:r>
            <a:r>
              <a:rPr sz="2800" b="0" u="none" dirty="0">
                <a:solidFill>
                  <a:srgbClr val="000000"/>
                </a:solidFill>
                <a:latin typeface="Calibri"/>
                <a:cs typeface="Calibri"/>
              </a:rPr>
              <a:t>.</a:t>
            </a:r>
            <a:endParaRPr sz="2800">
              <a:latin typeface="Calibri"/>
              <a:cs typeface="Calibri"/>
            </a:endParaRPr>
          </a:p>
          <a:p>
            <a:pPr algn="ctr">
              <a:lnSpc>
                <a:spcPct val="100000"/>
              </a:lnSpc>
              <a:spcBef>
                <a:spcPts val="1815"/>
              </a:spcBef>
            </a:pPr>
            <a:r>
              <a:rPr sz="2800" b="0" i="1" u="none" spc="-15" dirty="0">
                <a:solidFill>
                  <a:srgbClr val="000000"/>
                </a:solidFill>
                <a:latin typeface="Calibri"/>
                <a:cs typeface="Calibri"/>
              </a:rPr>
              <a:t>Rep</a:t>
            </a:r>
            <a:r>
              <a:rPr sz="2800" b="0" i="1" u="none" spc="-5" dirty="0">
                <a:solidFill>
                  <a:srgbClr val="000000"/>
                </a:solidFill>
                <a:latin typeface="Calibri"/>
                <a:cs typeface="Calibri"/>
              </a:rPr>
              <a:t>l</a:t>
            </a:r>
            <a:r>
              <a:rPr sz="2800" b="0" i="1" u="none" spc="-20" dirty="0">
                <a:solidFill>
                  <a:srgbClr val="000000"/>
                </a:solidFill>
                <a:latin typeface="Calibri"/>
                <a:cs typeface="Calibri"/>
              </a:rPr>
              <a:t>ac</a:t>
            </a:r>
            <a:r>
              <a:rPr sz="2800" b="0" i="1" u="none" spc="-15" dirty="0">
                <a:solidFill>
                  <a:srgbClr val="000000"/>
                </a:solidFill>
                <a:latin typeface="Calibri"/>
                <a:cs typeface="Calibri"/>
              </a:rPr>
              <a:t>e</a:t>
            </a:r>
            <a:r>
              <a:rPr sz="2800" b="0" i="1" u="none" spc="160" dirty="0">
                <a:solidFill>
                  <a:srgbClr val="000000"/>
                </a:solidFill>
                <a:latin typeface="Times New Roman"/>
                <a:cs typeface="Times New Roman"/>
              </a:rPr>
              <a:t> </a:t>
            </a:r>
            <a:r>
              <a:rPr sz="2800" b="0" i="1" u="none" spc="-20" dirty="0">
                <a:solidFill>
                  <a:srgbClr val="000000"/>
                </a:solidFill>
                <a:latin typeface="Calibri"/>
                <a:cs typeface="Calibri"/>
              </a:rPr>
              <a:t>s</a:t>
            </a:r>
            <a:r>
              <a:rPr sz="2800" b="0" i="1" u="none" spc="-10" dirty="0">
                <a:solidFill>
                  <a:srgbClr val="000000"/>
                </a:solidFill>
                <a:latin typeface="Calibri"/>
                <a:cs typeface="Calibri"/>
              </a:rPr>
              <a:t>i</a:t>
            </a:r>
            <a:r>
              <a:rPr sz="2800" b="0" i="1" u="none" spc="-20" dirty="0">
                <a:solidFill>
                  <a:srgbClr val="000000"/>
                </a:solidFill>
                <a:latin typeface="Calibri"/>
                <a:cs typeface="Calibri"/>
              </a:rPr>
              <a:t>ng</a:t>
            </a:r>
            <a:r>
              <a:rPr sz="2800" b="0" i="1" u="none" spc="-10" dirty="0">
                <a:solidFill>
                  <a:srgbClr val="000000"/>
                </a:solidFill>
                <a:latin typeface="Calibri"/>
                <a:cs typeface="Calibri"/>
              </a:rPr>
              <a:t>l</a:t>
            </a:r>
            <a:r>
              <a:rPr sz="2800" b="0" i="1" u="none" spc="-5" dirty="0">
                <a:solidFill>
                  <a:srgbClr val="000000"/>
                </a:solidFill>
                <a:latin typeface="Calibri"/>
                <a:cs typeface="Calibri"/>
              </a:rPr>
              <a:t>e</a:t>
            </a:r>
            <a:r>
              <a:rPr sz="2800" b="0" i="1" u="none" spc="-20" dirty="0">
                <a:solidFill>
                  <a:srgbClr val="000000"/>
                </a:solidFill>
                <a:latin typeface="Calibri"/>
                <a:cs typeface="Calibri"/>
              </a:rPr>
              <a:t>-freq</a:t>
            </a:r>
            <a:r>
              <a:rPr sz="2800" b="0" i="1" u="none" spc="-5" dirty="0">
                <a:solidFill>
                  <a:srgbClr val="000000"/>
                </a:solidFill>
                <a:latin typeface="Calibri"/>
                <a:cs typeface="Calibri"/>
              </a:rPr>
              <a:t>u</a:t>
            </a:r>
            <a:r>
              <a:rPr sz="2800" b="0" i="1" u="none" spc="-15" dirty="0">
                <a:solidFill>
                  <a:srgbClr val="000000"/>
                </a:solidFill>
                <a:latin typeface="Calibri"/>
                <a:cs typeface="Calibri"/>
              </a:rPr>
              <a:t>ency</a:t>
            </a:r>
            <a:r>
              <a:rPr sz="2800" b="0" i="1" u="none" spc="150" dirty="0">
                <a:solidFill>
                  <a:srgbClr val="000000"/>
                </a:solidFill>
                <a:latin typeface="Times New Roman"/>
                <a:cs typeface="Times New Roman"/>
              </a:rPr>
              <a:t> </a:t>
            </a:r>
            <a:r>
              <a:rPr sz="2800" b="0" i="1" u="none" spc="-15" dirty="0">
                <a:solidFill>
                  <a:srgbClr val="000000"/>
                </a:solidFill>
                <a:latin typeface="Calibri"/>
                <a:cs typeface="Calibri"/>
              </a:rPr>
              <a:t>field</a:t>
            </a:r>
            <a:r>
              <a:rPr sz="2800" b="0" i="1" u="none" spc="165" dirty="0">
                <a:solidFill>
                  <a:srgbClr val="000000"/>
                </a:solidFill>
                <a:latin typeface="Times New Roman"/>
                <a:cs typeface="Times New Roman"/>
              </a:rPr>
              <a:t> </a:t>
            </a:r>
            <a:r>
              <a:rPr sz="2800" b="0" i="1" u="none" spc="-25" dirty="0">
                <a:solidFill>
                  <a:srgbClr val="000000"/>
                </a:solidFill>
                <a:latin typeface="Calibri"/>
                <a:cs typeface="Calibri"/>
              </a:rPr>
              <a:t>amp</a:t>
            </a:r>
            <a:r>
              <a:rPr sz="2800" b="0" i="1" u="none" spc="-10" dirty="0">
                <a:solidFill>
                  <a:srgbClr val="000000"/>
                </a:solidFill>
                <a:latin typeface="Calibri"/>
                <a:cs typeface="Calibri"/>
              </a:rPr>
              <a:t>l</a:t>
            </a:r>
            <a:r>
              <a:rPr sz="2800" b="0" i="1" u="none" spc="5" dirty="0">
                <a:solidFill>
                  <a:srgbClr val="000000"/>
                </a:solidFill>
                <a:latin typeface="Calibri"/>
                <a:cs typeface="Calibri"/>
              </a:rPr>
              <a:t>i</a:t>
            </a:r>
            <a:r>
              <a:rPr sz="2800" b="0" i="1" u="none" spc="-15" dirty="0">
                <a:solidFill>
                  <a:srgbClr val="000000"/>
                </a:solidFill>
                <a:latin typeface="Calibri"/>
                <a:cs typeface="Calibri"/>
              </a:rPr>
              <a:t>tude</a:t>
            </a:r>
            <a:r>
              <a:rPr sz="2800" b="0" i="1" u="none" spc="160" dirty="0">
                <a:solidFill>
                  <a:srgbClr val="000000"/>
                </a:solidFill>
                <a:latin typeface="Times New Roman"/>
                <a:cs typeface="Times New Roman"/>
              </a:rPr>
              <a:t> </a:t>
            </a:r>
            <a:r>
              <a:rPr sz="2800" b="0" i="1" u="none" spc="-20" dirty="0">
                <a:solidFill>
                  <a:srgbClr val="000000"/>
                </a:solidFill>
                <a:latin typeface="Calibri"/>
                <a:cs typeface="Calibri"/>
              </a:rPr>
              <a:t>w</a:t>
            </a:r>
            <a:r>
              <a:rPr sz="2800" b="0" i="1" u="none" spc="-5" dirty="0">
                <a:solidFill>
                  <a:srgbClr val="000000"/>
                </a:solidFill>
                <a:latin typeface="Calibri"/>
                <a:cs typeface="Calibri"/>
              </a:rPr>
              <a:t>i</a:t>
            </a:r>
            <a:r>
              <a:rPr sz="2800" b="0" i="1" u="none" spc="-15" dirty="0">
                <a:solidFill>
                  <a:srgbClr val="000000"/>
                </a:solidFill>
                <a:latin typeface="Calibri"/>
                <a:cs typeface="Calibri"/>
              </a:rPr>
              <a:t>th</a:t>
            </a:r>
            <a:r>
              <a:rPr sz="2800" b="0" i="1" u="none" spc="185" dirty="0">
                <a:solidFill>
                  <a:srgbClr val="000000"/>
                </a:solidFill>
                <a:latin typeface="Times New Roman"/>
                <a:cs typeface="Times New Roman"/>
              </a:rPr>
              <a:t> </a:t>
            </a:r>
            <a:r>
              <a:rPr sz="2800" b="0" u="none" spc="-20" dirty="0">
                <a:solidFill>
                  <a:srgbClr val="000000"/>
                </a:solidFill>
                <a:latin typeface="Calibri"/>
                <a:cs typeface="Calibri"/>
              </a:rPr>
              <a:t>spe</a:t>
            </a:r>
            <a:r>
              <a:rPr sz="2800" b="0" u="none" spc="-25" dirty="0">
                <a:solidFill>
                  <a:srgbClr val="000000"/>
                </a:solidFill>
                <a:latin typeface="Calibri"/>
                <a:cs typeface="Calibri"/>
              </a:rPr>
              <a:t>c</a:t>
            </a:r>
            <a:r>
              <a:rPr sz="2800" b="0" u="none" spc="-10" dirty="0">
                <a:solidFill>
                  <a:srgbClr val="000000"/>
                </a:solidFill>
                <a:latin typeface="Calibri"/>
                <a:cs typeface="Calibri"/>
              </a:rPr>
              <a:t>tral</a:t>
            </a:r>
            <a:r>
              <a:rPr sz="2800" b="0" u="none" spc="165" dirty="0">
                <a:solidFill>
                  <a:srgbClr val="000000"/>
                </a:solidFill>
                <a:latin typeface="Times New Roman"/>
                <a:cs typeface="Times New Roman"/>
              </a:rPr>
              <a:t> </a:t>
            </a:r>
            <a:r>
              <a:rPr sz="2800" b="0" u="none" spc="-15" dirty="0">
                <a:solidFill>
                  <a:srgbClr val="000000"/>
                </a:solidFill>
                <a:latin typeface="Calibri"/>
                <a:cs typeface="Calibri"/>
              </a:rPr>
              <a:t>ene</a:t>
            </a:r>
            <a:r>
              <a:rPr sz="2800" b="0" u="none" spc="-20" dirty="0">
                <a:solidFill>
                  <a:srgbClr val="000000"/>
                </a:solidFill>
                <a:latin typeface="Calibri"/>
                <a:cs typeface="Calibri"/>
              </a:rPr>
              <a:t>r</a:t>
            </a:r>
            <a:r>
              <a:rPr sz="2800" b="0" u="none" spc="-15" dirty="0">
                <a:solidFill>
                  <a:srgbClr val="000000"/>
                </a:solidFill>
                <a:latin typeface="Calibri"/>
                <a:cs typeface="Calibri"/>
              </a:rPr>
              <a:t>gy</a:t>
            </a:r>
            <a:r>
              <a:rPr sz="2800" b="0" u="none" spc="165" dirty="0">
                <a:solidFill>
                  <a:srgbClr val="000000"/>
                </a:solidFill>
                <a:latin typeface="Times New Roman"/>
                <a:cs typeface="Times New Roman"/>
              </a:rPr>
              <a:t> </a:t>
            </a:r>
            <a:r>
              <a:rPr sz="2800" b="0" u="none" spc="-20" dirty="0">
                <a:solidFill>
                  <a:srgbClr val="000000"/>
                </a:solidFill>
                <a:latin typeface="Calibri"/>
                <a:cs typeface="Calibri"/>
              </a:rPr>
              <a:t>den</a:t>
            </a:r>
            <a:r>
              <a:rPr sz="2800" b="0" u="none" spc="-25" dirty="0">
                <a:solidFill>
                  <a:srgbClr val="000000"/>
                </a:solidFill>
                <a:latin typeface="Calibri"/>
                <a:cs typeface="Calibri"/>
              </a:rPr>
              <a:t>s</a:t>
            </a:r>
            <a:r>
              <a:rPr sz="2800" b="0" u="none" dirty="0">
                <a:solidFill>
                  <a:srgbClr val="000000"/>
                </a:solidFill>
                <a:latin typeface="Calibri"/>
                <a:cs typeface="Calibri"/>
              </a:rPr>
              <a:t>i</a:t>
            </a:r>
            <a:r>
              <a:rPr sz="2800" b="0" u="none" spc="-10" dirty="0">
                <a:solidFill>
                  <a:srgbClr val="000000"/>
                </a:solidFill>
                <a:latin typeface="Calibri"/>
                <a:cs typeface="Calibri"/>
              </a:rPr>
              <a:t>ty</a:t>
            </a:r>
            <a:r>
              <a:rPr sz="2800" b="0" u="none" spc="-15" dirty="0">
                <a:solidFill>
                  <a:srgbClr val="000000"/>
                </a:solidFill>
                <a:latin typeface="Calibri"/>
                <a:cs typeface="Calibri"/>
              </a:rPr>
              <a:t>*</a:t>
            </a:r>
            <a:endParaRPr sz="2800">
              <a:latin typeface="Calibri"/>
              <a:cs typeface="Calibri"/>
            </a:endParaRPr>
          </a:p>
          <a:p>
            <a:pPr marL="5715">
              <a:lnSpc>
                <a:spcPct val="100000"/>
              </a:lnSpc>
              <a:spcBef>
                <a:spcPts val="944"/>
              </a:spcBef>
            </a:pPr>
            <a:r>
              <a:rPr sz="2800" b="0" u="none" spc="5" dirty="0">
                <a:solidFill>
                  <a:srgbClr val="000000"/>
                </a:solidFill>
                <a:latin typeface="Cambria Math"/>
                <a:cs typeface="Cambria Math"/>
              </a:rPr>
              <a:t>𝜌</a:t>
            </a:r>
            <a:r>
              <a:rPr sz="4200" b="0" u="none" spc="-15" baseline="2976" dirty="0">
                <a:solidFill>
                  <a:srgbClr val="000000"/>
                </a:solidFill>
                <a:latin typeface="Cambria Math"/>
                <a:cs typeface="Cambria Math"/>
              </a:rPr>
              <a:t>(</a:t>
            </a:r>
            <a:r>
              <a:rPr sz="2800" b="0" u="none" spc="25" dirty="0">
                <a:solidFill>
                  <a:srgbClr val="000000"/>
                </a:solidFill>
                <a:latin typeface="Cambria Math"/>
                <a:cs typeface="Cambria Math"/>
              </a:rPr>
              <a:t>𝜔</a:t>
            </a:r>
            <a:r>
              <a:rPr sz="4200" b="0" u="none" spc="-22" baseline="2976" dirty="0">
                <a:solidFill>
                  <a:srgbClr val="000000"/>
                </a:solidFill>
                <a:latin typeface="Cambria Math"/>
                <a:cs typeface="Cambria Math"/>
              </a:rPr>
              <a:t>)</a:t>
            </a:r>
            <a:r>
              <a:rPr sz="4200" b="0" u="none" spc="30" baseline="2976" dirty="0">
                <a:solidFill>
                  <a:srgbClr val="000000"/>
                </a:solidFill>
                <a:latin typeface="Cambria Math"/>
                <a:cs typeface="Cambria Math"/>
              </a:rPr>
              <a:t> </a:t>
            </a:r>
            <a:r>
              <a:rPr sz="2800" b="0" u="none" spc="-10" dirty="0">
                <a:solidFill>
                  <a:srgbClr val="000000"/>
                </a:solidFill>
                <a:latin typeface="Calibri"/>
                <a:cs typeface="Calibri"/>
              </a:rPr>
              <a:t>[J</a:t>
            </a:r>
            <a:r>
              <a:rPr sz="2800" b="0" u="none" spc="-80" dirty="0">
                <a:solidFill>
                  <a:srgbClr val="000000"/>
                </a:solidFill>
                <a:latin typeface="Times New Roman"/>
                <a:cs typeface="Times New Roman"/>
              </a:rPr>
              <a:t> </a:t>
            </a:r>
            <a:r>
              <a:rPr sz="2800" b="0" u="none" spc="-10" dirty="0">
                <a:solidFill>
                  <a:srgbClr val="000000"/>
                </a:solidFill>
                <a:latin typeface="Calibri"/>
                <a:cs typeface="Calibri"/>
              </a:rPr>
              <a:t>m</a:t>
            </a:r>
            <a:r>
              <a:rPr sz="3000" b="0" u="none" spc="-82" baseline="29166" dirty="0">
                <a:solidFill>
                  <a:srgbClr val="000000"/>
                </a:solidFill>
                <a:latin typeface="Cambria Math"/>
                <a:cs typeface="Cambria Math"/>
              </a:rPr>
              <a:t>−</a:t>
            </a:r>
            <a:r>
              <a:rPr sz="3000" b="0" u="none" spc="60" baseline="29166" dirty="0">
                <a:solidFill>
                  <a:srgbClr val="000000"/>
                </a:solidFill>
                <a:latin typeface="Cambria Math"/>
                <a:cs typeface="Cambria Math"/>
              </a:rPr>
              <a:t>3</a:t>
            </a:r>
            <a:r>
              <a:rPr sz="3000" b="0" u="none" baseline="29166" dirty="0">
                <a:solidFill>
                  <a:srgbClr val="000000"/>
                </a:solidFill>
                <a:latin typeface="Cambria Math"/>
                <a:cs typeface="Cambria Math"/>
              </a:rPr>
              <a:t> </a:t>
            </a:r>
            <a:r>
              <a:rPr sz="3000" b="0" u="none" spc="-202" baseline="29166" dirty="0">
                <a:solidFill>
                  <a:srgbClr val="000000"/>
                </a:solidFill>
                <a:latin typeface="Cambria Math"/>
                <a:cs typeface="Cambria Math"/>
              </a:rPr>
              <a:t> </a:t>
            </a:r>
            <a:r>
              <a:rPr sz="2800" b="0" u="none" spc="-15" dirty="0">
                <a:solidFill>
                  <a:srgbClr val="000000"/>
                </a:solidFill>
                <a:latin typeface="Calibri"/>
                <a:cs typeface="Calibri"/>
              </a:rPr>
              <a:t>ra</a:t>
            </a:r>
            <a:r>
              <a:rPr sz="2800" b="0" u="none" spc="-25" dirty="0">
                <a:solidFill>
                  <a:srgbClr val="000000"/>
                </a:solidFill>
                <a:latin typeface="Calibri"/>
                <a:cs typeface="Calibri"/>
              </a:rPr>
              <a:t>d</a:t>
            </a:r>
            <a:r>
              <a:rPr sz="3000" b="0" u="none" spc="-60" baseline="29166" dirty="0">
                <a:solidFill>
                  <a:srgbClr val="000000"/>
                </a:solidFill>
                <a:latin typeface="Cambria Math"/>
                <a:cs typeface="Cambria Math"/>
              </a:rPr>
              <a:t>−</a:t>
            </a:r>
            <a:r>
              <a:rPr sz="3000" b="0" u="none" spc="60" baseline="29166" dirty="0">
                <a:solidFill>
                  <a:srgbClr val="000000"/>
                </a:solidFill>
                <a:latin typeface="Cambria Math"/>
                <a:cs typeface="Cambria Math"/>
              </a:rPr>
              <a:t>1</a:t>
            </a:r>
            <a:r>
              <a:rPr sz="3000" b="0" u="none" baseline="29166" dirty="0">
                <a:solidFill>
                  <a:srgbClr val="000000"/>
                </a:solidFill>
                <a:latin typeface="Cambria Math"/>
                <a:cs typeface="Cambria Math"/>
              </a:rPr>
              <a:t> </a:t>
            </a:r>
            <a:r>
              <a:rPr sz="3000" b="0" u="none" spc="-217" baseline="29166" dirty="0">
                <a:solidFill>
                  <a:srgbClr val="000000"/>
                </a:solidFill>
                <a:latin typeface="Cambria Math"/>
                <a:cs typeface="Cambria Math"/>
              </a:rPr>
              <a:t> </a:t>
            </a:r>
            <a:r>
              <a:rPr sz="2800" b="0" u="none" spc="-15" dirty="0">
                <a:solidFill>
                  <a:srgbClr val="000000"/>
                </a:solidFill>
                <a:latin typeface="Calibri"/>
                <a:cs typeface="Calibri"/>
              </a:rPr>
              <a:t>s].</a:t>
            </a:r>
            <a:endParaRPr sz="2800">
              <a:latin typeface="Calibri"/>
              <a:cs typeface="Calibri"/>
            </a:endParaRPr>
          </a:p>
          <a:p>
            <a:pPr marL="462915" indent="-228600">
              <a:lnSpc>
                <a:spcPct val="100000"/>
              </a:lnSpc>
              <a:spcBef>
                <a:spcPts val="1970"/>
              </a:spcBef>
              <a:buFont typeface="Symbol"/>
              <a:buChar char=""/>
              <a:tabLst>
                <a:tab pos="463550" algn="l"/>
              </a:tabLst>
            </a:pPr>
            <a:r>
              <a:rPr sz="2800" b="0" u="none" spc="-20" dirty="0">
                <a:solidFill>
                  <a:srgbClr val="000000"/>
                </a:solidFill>
                <a:latin typeface="Calibri"/>
                <a:cs typeface="Calibri"/>
              </a:rPr>
              <a:t>Def</a:t>
            </a:r>
            <a:r>
              <a:rPr sz="2800" b="0" u="none" spc="-10" dirty="0">
                <a:solidFill>
                  <a:srgbClr val="000000"/>
                </a:solidFill>
                <a:latin typeface="Calibri"/>
                <a:cs typeface="Calibri"/>
              </a:rPr>
              <a:t>i</a:t>
            </a:r>
            <a:r>
              <a:rPr sz="2800" b="0" u="none" spc="-20" dirty="0">
                <a:solidFill>
                  <a:srgbClr val="000000"/>
                </a:solidFill>
                <a:latin typeface="Calibri"/>
                <a:cs typeface="Calibri"/>
              </a:rPr>
              <a:t>n</a:t>
            </a:r>
            <a:r>
              <a:rPr sz="2800" b="0" u="none" spc="-10" dirty="0">
                <a:solidFill>
                  <a:srgbClr val="000000"/>
                </a:solidFill>
                <a:latin typeface="Calibri"/>
                <a:cs typeface="Calibri"/>
              </a:rPr>
              <a:t>iti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55" dirty="0">
                <a:solidFill>
                  <a:srgbClr val="000000"/>
                </a:solidFill>
                <a:latin typeface="Times New Roman"/>
                <a:cs typeface="Times New Roman"/>
              </a:rPr>
              <a:t> </a:t>
            </a:r>
            <a:r>
              <a:rPr sz="2800" b="0" u="none" spc="-15" dirty="0">
                <a:solidFill>
                  <a:srgbClr val="000000"/>
                </a:solidFill>
                <a:latin typeface="Calibri"/>
                <a:cs typeface="Calibri"/>
              </a:rPr>
              <a:t>relates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to</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tot</a:t>
            </a:r>
            <a:r>
              <a:rPr sz="2800" b="0" u="none" spc="-10" dirty="0">
                <a:solidFill>
                  <a:srgbClr val="000000"/>
                </a:solidFill>
                <a:latin typeface="Calibri"/>
                <a:cs typeface="Calibri"/>
              </a:rPr>
              <a:t>a</a:t>
            </a:r>
            <a:r>
              <a:rPr sz="2800" b="0" u="none" dirty="0">
                <a:solidFill>
                  <a:srgbClr val="000000"/>
                </a:solidFill>
                <a:latin typeface="Calibri"/>
                <a:cs typeface="Calibri"/>
              </a:rPr>
              <a:t>l</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fie</a:t>
            </a:r>
            <a:r>
              <a:rPr sz="2800" b="0" u="none" spc="-5" dirty="0">
                <a:solidFill>
                  <a:srgbClr val="000000"/>
                </a:solidFill>
                <a:latin typeface="Calibri"/>
                <a:cs typeface="Calibri"/>
              </a:rPr>
              <a:t>l</a:t>
            </a:r>
            <a:r>
              <a:rPr sz="2800" b="0" u="none" spc="-15" dirty="0">
                <a:solidFill>
                  <a:srgbClr val="000000"/>
                </a:solidFill>
                <a:latin typeface="Calibri"/>
                <a:cs typeface="Calibri"/>
              </a:rPr>
              <a:t>d</a:t>
            </a:r>
            <a:r>
              <a:rPr sz="2800" b="0" u="none" spc="-85" dirty="0">
                <a:solidFill>
                  <a:srgbClr val="000000"/>
                </a:solidFill>
                <a:latin typeface="Times New Roman"/>
                <a:cs typeface="Times New Roman"/>
              </a:rPr>
              <a:t> </a:t>
            </a:r>
            <a:r>
              <a:rPr sz="2800" b="0" u="none" spc="-15" dirty="0">
                <a:solidFill>
                  <a:srgbClr val="000000"/>
                </a:solidFill>
                <a:latin typeface="Calibri"/>
                <a:cs typeface="Calibri"/>
              </a:rPr>
              <a:t>ene</a:t>
            </a:r>
            <a:r>
              <a:rPr sz="2800" b="0" u="none" spc="-20" dirty="0">
                <a:solidFill>
                  <a:srgbClr val="000000"/>
                </a:solidFill>
                <a:latin typeface="Calibri"/>
                <a:cs typeface="Calibri"/>
              </a:rPr>
              <a:t>r</a:t>
            </a:r>
            <a:r>
              <a:rPr sz="2800" b="0" u="none" spc="-15" dirty="0">
                <a:solidFill>
                  <a:srgbClr val="000000"/>
                </a:solidFill>
                <a:latin typeface="Calibri"/>
                <a:cs typeface="Calibri"/>
              </a:rPr>
              <a:t>g</a:t>
            </a:r>
            <a:r>
              <a:rPr sz="2800" b="0" u="none" spc="-10" dirty="0">
                <a:solidFill>
                  <a:srgbClr val="000000"/>
                </a:solidFill>
                <a:latin typeface="Calibri"/>
                <a:cs typeface="Calibri"/>
              </a:rPr>
              <a:t>y:</a:t>
            </a:r>
            <a:endParaRPr sz="2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17266" y="920337"/>
            <a:ext cx="2267585" cy="1051570"/>
          </a:xfrm>
          <a:prstGeom prst="rect">
            <a:avLst/>
          </a:prstGeom>
        </p:spPr>
        <p:txBody>
          <a:bodyPr vert="horz" wrap="square" lIns="0" tIns="0" rIns="0" bIns="0" rtlCol="0">
            <a:spAutoFit/>
          </a:bodyPr>
          <a:lstStyle/>
          <a:p>
            <a:pPr marL="299085">
              <a:lnSpc>
                <a:spcPts val="2385"/>
              </a:lnSpc>
            </a:pPr>
            <a:r>
              <a:rPr sz="2000" spc="135" dirty="0">
                <a:solidFill>
                  <a:srgbClr val="FF0000"/>
                </a:solidFill>
                <a:latin typeface="Cambria Math"/>
                <a:cs typeface="Cambria Math"/>
              </a:rPr>
              <a:t>∞</a:t>
            </a:r>
            <a:endParaRPr sz="2000" dirty="0">
              <a:solidFill>
                <a:srgbClr val="FF0000"/>
              </a:solidFill>
              <a:latin typeface="Cambria Math"/>
              <a:cs typeface="Cambria Math"/>
            </a:endParaRPr>
          </a:p>
          <a:p>
            <a:pPr marL="12700">
              <a:lnSpc>
                <a:spcPts val="3345"/>
              </a:lnSpc>
              <a:tabLst>
                <a:tab pos="535305" algn="l"/>
              </a:tabLst>
            </a:pPr>
            <a:r>
              <a:rPr sz="2800" spc="605" dirty="0">
                <a:solidFill>
                  <a:srgbClr val="FF0000"/>
                </a:solidFill>
                <a:latin typeface="Cambria Math"/>
                <a:cs typeface="Cambria Math"/>
              </a:rPr>
              <a:t>∫	</a:t>
            </a:r>
            <a:r>
              <a:rPr sz="2800" spc="-30" dirty="0">
                <a:solidFill>
                  <a:srgbClr val="FF0000"/>
                </a:solidFill>
                <a:latin typeface="Cambria Math"/>
                <a:cs typeface="Cambria Math"/>
              </a:rPr>
              <a:t>𝜌</a:t>
            </a:r>
            <a:r>
              <a:rPr sz="2800" spc="-120" dirty="0">
                <a:solidFill>
                  <a:srgbClr val="FF0000"/>
                </a:solidFill>
                <a:latin typeface="Cambria Math"/>
                <a:cs typeface="Cambria Math"/>
              </a:rPr>
              <a:t> </a:t>
            </a:r>
            <a:r>
              <a:rPr sz="4200" spc="-22" baseline="2976" dirty="0">
                <a:solidFill>
                  <a:srgbClr val="FF0000"/>
                </a:solidFill>
                <a:latin typeface="Cambria Math"/>
                <a:cs typeface="Cambria Math"/>
              </a:rPr>
              <a:t>(</a:t>
            </a:r>
            <a:r>
              <a:rPr sz="2800" spc="25" dirty="0">
                <a:solidFill>
                  <a:srgbClr val="FF0000"/>
                </a:solidFill>
                <a:latin typeface="Cambria Math"/>
                <a:cs typeface="Cambria Math"/>
              </a:rPr>
              <a:t>𝜔</a:t>
            </a:r>
            <a:r>
              <a:rPr sz="4200" spc="-22" baseline="2976" dirty="0">
                <a:solidFill>
                  <a:srgbClr val="FF0000"/>
                </a:solidFill>
                <a:latin typeface="Cambria Math"/>
                <a:cs typeface="Cambria Math"/>
              </a:rPr>
              <a:t>)</a:t>
            </a:r>
            <a:r>
              <a:rPr sz="4200" spc="-217" baseline="2976" dirty="0">
                <a:solidFill>
                  <a:srgbClr val="FF0000"/>
                </a:solidFill>
                <a:latin typeface="Cambria Math"/>
                <a:cs typeface="Cambria Math"/>
              </a:rPr>
              <a:t> </a:t>
            </a:r>
            <a:r>
              <a:rPr sz="2800" spc="-35" dirty="0">
                <a:solidFill>
                  <a:srgbClr val="FF0000"/>
                </a:solidFill>
                <a:latin typeface="Cambria Math"/>
                <a:cs typeface="Cambria Math"/>
              </a:rPr>
              <a:t>𝑑</a:t>
            </a:r>
            <a:r>
              <a:rPr sz="2800" spc="-30" dirty="0">
                <a:solidFill>
                  <a:srgbClr val="FF0000"/>
                </a:solidFill>
                <a:latin typeface="Cambria Math"/>
                <a:cs typeface="Cambria Math"/>
              </a:rPr>
              <a:t>𝜔</a:t>
            </a:r>
            <a:r>
              <a:rPr sz="2800" spc="220" dirty="0">
                <a:solidFill>
                  <a:srgbClr val="FF0000"/>
                </a:solidFill>
                <a:latin typeface="Cambria Math"/>
                <a:cs typeface="Cambria Math"/>
              </a:rPr>
              <a:t> </a:t>
            </a:r>
            <a:r>
              <a:rPr sz="2800" spc="-25" dirty="0">
                <a:latin typeface="Cambria Math"/>
                <a:cs typeface="Cambria Math"/>
              </a:rPr>
              <a:t>=</a:t>
            </a:r>
            <a:endParaRPr sz="2800" dirty="0">
              <a:latin typeface="Cambria Math"/>
              <a:cs typeface="Cambria Math"/>
            </a:endParaRPr>
          </a:p>
          <a:p>
            <a:pPr marL="167640">
              <a:lnSpc>
                <a:spcPct val="100000"/>
              </a:lnSpc>
              <a:spcBef>
                <a:spcPts val="90"/>
              </a:spcBef>
            </a:pPr>
            <a:r>
              <a:rPr sz="2000" spc="40" dirty="0">
                <a:solidFill>
                  <a:srgbClr val="FF0000"/>
                </a:solidFill>
                <a:latin typeface="Cambria Math"/>
                <a:cs typeface="Cambria Math"/>
              </a:rPr>
              <a:t>0</a:t>
            </a:r>
            <a:endParaRPr sz="2000" dirty="0">
              <a:solidFill>
                <a:srgbClr val="FF0000"/>
              </a:solidFill>
              <a:latin typeface="Cambria Math"/>
              <a:cs typeface="Cambria Math"/>
            </a:endParaRPr>
          </a:p>
        </p:txBody>
      </p:sp>
      <p:sp>
        <p:nvSpPr>
          <p:cNvPr id="3" name="object 3"/>
          <p:cNvSpPr txBox="1"/>
          <p:nvPr/>
        </p:nvSpPr>
        <p:spPr>
          <a:xfrm>
            <a:off x="6859918" y="974666"/>
            <a:ext cx="692785" cy="436245"/>
          </a:xfrm>
          <a:prstGeom prst="rect">
            <a:avLst/>
          </a:prstGeom>
        </p:spPr>
        <p:txBody>
          <a:bodyPr vert="horz" wrap="square" lIns="0" tIns="0" rIns="0" bIns="0" rtlCol="0">
            <a:spAutoFit/>
          </a:bodyPr>
          <a:lstStyle/>
          <a:p>
            <a:pPr marL="12700">
              <a:lnSpc>
                <a:spcPct val="100000"/>
              </a:lnSpc>
            </a:pPr>
            <a:r>
              <a:rPr sz="2800" spc="-80" dirty="0">
                <a:latin typeface="Cambria Math"/>
                <a:cs typeface="Cambria Math"/>
              </a:rPr>
              <a:t>𝜀</a:t>
            </a:r>
            <a:r>
              <a:rPr sz="3000" spc="232" baseline="-16666" dirty="0">
                <a:latin typeface="Cambria Math"/>
                <a:cs typeface="Cambria Math"/>
              </a:rPr>
              <a:t>0</a:t>
            </a:r>
            <a:r>
              <a:rPr sz="2800" spc="-195" dirty="0">
                <a:latin typeface="Cambria Math"/>
                <a:cs typeface="Cambria Math"/>
              </a:rPr>
              <a:t>𝐸</a:t>
            </a:r>
            <a:r>
              <a:rPr sz="3000" spc="60" baseline="-16666" dirty="0">
                <a:latin typeface="Cambria Math"/>
                <a:cs typeface="Cambria Math"/>
              </a:rPr>
              <a:t>0</a:t>
            </a:r>
            <a:endParaRPr sz="3000" baseline="-16666">
              <a:latin typeface="Cambria Math"/>
              <a:cs typeface="Cambria Math"/>
            </a:endParaRPr>
          </a:p>
        </p:txBody>
      </p:sp>
      <p:sp>
        <p:nvSpPr>
          <p:cNvPr id="4" name="object 4"/>
          <p:cNvSpPr txBox="1"/>
          <p:nvPr/>
        </p:nvSpPr>
        <p:spPr>
          <a:xfrm>
            <a:off x="7413130" y="918813"/>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5" name="object 5"/>
          <p:cNvSpPr txBox="1"/>
          <p:nvPr/>
        </p:nvSpPr>
        <p:spPr>
          <a:xfrm>
            <a:off x="7118998" y="1483682"/>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endParaRPr sz="2800">
              <a:latin typeface="Cambria Math"/>
              <a:cs typeface="Cambria Math"/>
            </a:endParaRPr>
          </a:p>
        </p:txBody>
      </p:sp>
      <p:sp>
        <p:nvSpPr>
          <p:cNvPr id="6" name="object 6"/>
          <p:cNvSpPr/>
          <p:nvPr/>
        </p:nvSpPr>
        <p:spPr>
          <a:xfrm>
            <a:off x="6872599" y="1432041"/>
            <a:ext cx="715010" cy="0"/>
          </a:xfrm>
          <a:custGeom>
            <a:avLst/>
            <a:gdLst/>
            <a:ahLst/>
            <a:cxnLst/>
            <a:rect l="l" t="t" r="r" b="b"/>
            <a:pathLst>
              <a:path w="715009">
                <a:moveTo>
                  <a:pt x="0" y="0"/>
                </a:moveTo>
                <a:lnTo>
                  <a:pt x="714755"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7978492" y="861524"/>
            <a:ext cx="4463409" cy="861774"/>
          </a:xfrm>
          <a:prstGeom prst="rect">
            <a:avLst/>
          </a:prstGeom>
        </p:spPr>
        <p:txBody>
          <a:bodyPr vert="horz" wrap="square" lIns="0" tIns="0" rIns="0" bIns="0" rtlCol="0">
            <a:spAutoFit/>
          </a:bodyPr>
          <a:lstStyle/>
          <a:p>
            <a:pPr marL="12700">
              <a:lnSpc>
                <a:spcPct val="100000"/>
              </a:lnSpc>
            </a:pPr>
            <a:r>
              <a:rPr lang="en-US" sz="2800" spc="-10" dirty="0">
                <a:latin typeface="Cambria Math"/>
                <a:cs typeface="Cambria Math"/>
              </a:rPr>
              <a:t> </a:t>
            </a:r>
            <a:r>
              <a:rPr lang="en-US" sz="2400" spc="-10" dirty="0">
                <a:latin typeface="Cambria Math"/>
                <a:cs typeface="Cambria Math"/>
              </a:rPr>
              <a:t>is total energy density for all positive angular frequencies </a:t>
            </a:r>
            <a:r>
              <a:rPr sz="2800" spc="-10" dirty="0">
                <a:latin typeface="Cambria Math"/>
                <a:cs typeface="Cambria Math"/>
              </a:rPr>
              <a:t>.</a:t>
            </a:r>
            <a:endParaRPr sz="2800" dirty="0">
              <a:latin typeface="Cambria Math"/>
              <a:cs typeface="Cambria Math"/>
            </a:endParaRPr>
          </a:p>
        </p:txBody>
      </p:sp>
      <p:sp>
        <p:nvSpPr>
          <p:cNvPr id="8" name="object 8"/>
          <p:cNvSpPr txBox="1"/>
          <p:nvPr/>
        </p:nvSpPr>
        <p:spPr>
          <a:xfrm>
            <a:off x="1130297" y="2142432"/>
            <a:ext cx="10158730" cy="1549142"/>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307465" algn="l"/>
                <a:tab pos="3025775" algn="l"/>
                <a:tab pos="4802505" algn="l"/>
                <a:tab pos="7210425" algn="l"/>
                <a:tab pos="8651875" algn="l"/>
              </a:tabLst>
            </a:pPr>
            <a:r>
              <a:rPr sz="2800" spc="-25" dirty="0">
                <a:solidFill>
                  <a:srgbClr val="FF0000"/>
                </a:solidFill>
                <a:latin typeface="Calibri"/>
                <a:cs typeface="Calibri"/>
              </a:rPr>
              <a:t>D</a:t>
            </a:r>
            <a:r>
              <a:rPr sz="2800" spc="-10" dirty="0">
                <a:solidFill>
                  <a:srgbClr val="FF0000"/>
                </a:solidFill>
                <a:latin typeface="Calibri"/>
                <a:cs typeface="Calibri"/>
              </a:rPr>
              <a:t>i</a:t>
            </a:r>
            <a:r>
              <a:rPr sz="2800" spc="-20" dirty="0">
                <a:solidFill>
                  <a:srgbClr val="FF0000"/>
                </a:solidFill>
                <a:latin typeface="Calibri"/>
                <a:cs typeface="Calibri"/>
              </a:rPr>
              <a:t>po</a:t>
            </a:r>
            <a:r>
              <a:rPr sz="2800" spc="-15" dirty="0">
                <a:solidFill>
                  <a:srgbClr val="FF0000"/>
                </a:solidFill>
                <a:latin typeface="Calibri"/>
                <a:cs typeface="Calibri"/>
              </a:rPr>
              <a:t>le</a:t>
            </a:r>
            <a:r>
              <a:rPr sz="2800" dirty="0">
                <a:solidFill>
                  <a:srgbClr val="FF0000"/>
                </a:solidFill>
                <a:latin typeface="Times New Roman"/>
                <a:cs typeface="Times New Roman"/>
              </a:rPr>
              <a:t>	</a:t>
            </a:r>
            <a:r>
              <a:rPr sz="2800" dirty="0">
                <a:solidFill>
                  <a:srgbClr val="FF0000"/>
                </a:solidFill>
                <a:latin typeface="Calibri"/>
                <a:cs typeface="Calibri"/>
              </a:rPr>
              <a:t>i</a:t>
            </a:r>
            <a:r>
              <a:rPr sz="2800" spc="-20" dirty="0">
                <a:solidFill>
                  <a:srgbClr val="FF0000"/>
                </a:solidFill>
                <a:latin typeface="Calibri"/>
                <a:cs typeface="Calibri"/>
              </a:rPr>
              <a:t>n</a:t>
            </a:r>
            <a:r>
              <a:rPr sz="2800" spc="-5" dirty="0">
                <a:solidFill>
                  <a:srgbClr val="FF0000"/>
                </a:solidFill>
                <a:latin typeface="Calibri"/>
                <a:cs typeface="Calibri"/>
              </a:rPr>
              <a:t>t</a:t>
            </a:r>
            <a:r>
              <a:rPr sz="2800" spc="-15" dirty="0">
                <a:solidFill>
                  <a:srgbClr val="FF0000"/>
                </a:solidFill>
                <a:latin typeface="Calibri"/>
                <a:cs typeface="Calibri"/>
              </a:rPr>
              <a:t>eract</a:t>
            </a:r>
            <a:r>
              <a:rPr sz="2800" spc="-5"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dirty="0">
                <a:latin typeface="Times New Roman"/>
                <a:cs typeface="Times New Roman"/>
              </a:rPr>
              <a:t>	</a:t>
            </a:r>
            <a:r>
              <a:rPr sz="2800" spc="-10" dirty="0">
                <a:latin typeface="Calibri"/>
                <a:cs typeface="Calibri"/>
              </a:rPr>
              <a:t>s</a:t>
            </a:r>
            <a:r>
              <a:rPr sz="2800" spc="-15" dirty="0">
                <a:latin typeface="Calibri"/>
                <a:cs typeface="Calibri"/>
              </a:rPr>
              <a:t>tre</a:t>
            </a:r>
            <a:r>
              <a:rPr sz="2800" spc="-25" dirty="0">
                <a:latin typeface="Calibri"/>
                <a:cs typeface="Calibri"/>
              </a:rPr>
              <a:t>n</a:t>
            </a:r>
            <a:r>
              <a:rPr sz="2800" spc="-15" dirty="0">
                <a:latin typeface="Calibri"/>
                <a:cs typeface="Calibri"/>
              </a:rPr>
              <a:t>g</a:t>
            </a:r>
            <a:r>
              <a:rPr sz="2800" dirty="0">
                <a:latin typeface="Calibri"/>
                <a:cs typeface="Calibri"/>
              </a:rPr>
              <a:t>t</a:t>
            </a:r>
            <a:r>
              <a:rPr sz="2800" spc="-15" dirty="0">
                <a:latin typeface="Calibri"/>
                <a:cs typeface="Calibri"/>
              </a:rPr>
              <a:t>h</a:t>
            </a:r>
            <a:r>
              <a:rPr sz="2800" spc="345" dirty="0">
                <a:latin typeface="Times New Roman"/>
                <a:cs typeface="Times New Roman"/>
              </a:rPr>
              <a:t> </a:t>
            </a:r>
            <a:r>
              <a:rPr sz="2800" spc="-15" dirty="0">
                <a:latin typeface="Calibri"/>
                <a:cs typeface="Calibri"/>
              </a:rPr>
              <a:t>at</a:t>
            </a:r>
            <a:r>
              <a:rPr sz="2800" dirty="0">
                <a:latin typeface="Times New Roman"/>
                <a:cs typeface="Times New Roman"/>
              </a:rPr>
              <a:t>	</a:t>
            </a:r>
            <a:r>
              <a:rPr sz="2800" spc="-15" dirty="0">
                <a:latin typeface="Calibri"/>
                <a:cs typeface="Calibri"/>
              </a:rPr>
              <a:t>each</a:t>
            </a:r>
            <a:r>
              <a:rPr sz="2800" spc="345" dirty="0">
                <a:latin typeface="Times New Roman"/>
                <a:cs typeface="Times New Roman"/>
              </a:rPr>
              <a:t> </a:t>
            </a:r>
            <a:r>
              <a:rPr sz="2800" spc="-20" dirty="0">
                <a:latin typeface="Calibri"/>
                <a:cs typeface="Calibri"/>
              </a:rPr>
              <a:t>frequenc</a:t>
            </a:r>
            <a:r>
              <a:rPr sz="2800" spc="-15" dirty="0">
                <a:latin typeface="Calibri"/>
                <a:cs typeface="Calibri"/>
              </a:rPr>
              <a:t>y</a:t>
            </a:r>
            <a:r>
              <a:rPr sz="2800" dirty="0">
                <a:latin typeface="Times New Roman"/>
                <a:cs typeface="Times New Roman"/>
              </a:rPr>
              <a:t>	</a:t>
            </a:r>
            <a:r>
              <a:rPr sz="2800" spc="-20" dirty="0">
                <a:latin typeface="Calibri"/>
                <a:cs typeface="Calibri"/>
              </a:rPr>
              <a:t>be</a:t>
            </a:r>
            <a:r>
              <a:rPr sz="2800" spc="-5" dirty="0">
                <a:latin typeface="Calibri"/>
                <a:cs typeface="Calibri"/>
              </a:rPr>
              <a:t>c</a:t>
            </a:r>
            <a:r>
              <a:rPr sz="2800" spc="-25" dirty="0">
                <a:latin typeface="Calibri"/>
                <a:cs typeface="Calibri"/>
              </a:rPr>
              <a:t>ome</a:t>
            </a:r>
            <a:r>
              <a:rPr sz="2800" spc="-15" dirty="0">
                <a:latin typeface="Calibri"/>
                <a:cs typeface="Calibri"/>
              </a:rPr>
              <a:t>s</a:t>
            </a:r>
            <a:r>
              <a:rPr sz="2800" dirty="0">
                <a:latin typeface="Times New Roman"/>
                <a:cs typeface="Times New Roman"/>
              </a:rPr>
              <a:t>	</a:t>
            </a:r>
            <a:endParaRPr lang="en-US" sz="2800" dirty="0">
              <a:latin typeface="Times New Roman"/>
              <a:cs typeface="Times New Roman"/>
            </a:endParaRPr>
          </a:p>
          <a:p>
            <a:pPr marL="241300" indent="-228600">
              <a:lnSpc>
                <a:spcPct val="100000"/>
              </a:lnSpc>
              <a:buFont typeface="Symbol"/>
              <a:buChar char=""/>
              <a:tabLst>
                <a:tab pos="241935" algn="l"/>
                <a:tab pos="1307465" algn="l"/>
                <a:tab pos="3025775" algn="l"/>
                <a:tab pos="4802505" algn="l"/>
                <a:tab pos="7210425" algn="l"/>
                <a:tab pos="8651875" algn="l"/>
              </a:tabLst>
            </a:pPr>
            <a:r>
              <a:rPr sz="2800" spc="-85" dirty="0">
                <a:latin typeface="Cambria Math"/>
                <a:cs typeface="Cambria Math"/>
              </a:rPr>
              <a:t>𝛺</a:t>
            </a:r>
            <a:r>
              <a:rPr sz="3000" spc="322" baseline="-16666" dirty="0">
                <a:latin typeface="Cambria Math"/>
                <a:cs typeface="Cambria Math"/>
              </a:rPr>
              <a:t>𝑎</a:t>
            </a:r>
            <a:r>
              <a:rPr sz="3000" spc="330" baseline="-16666" dirty="0">
                <a:latin typeface="Cambria Math"/>
                <a:cs typeface="Cambria Math"/>
              </a:rPr>
              <a:t>𝑏</a:t>
            </a:r>
            <a:r>
              <a:rPr sz="3000" spc="-397" baseline="-16666" dirty="0">
                <a:latin typeface="Cambria Math"/>
                <a:cs typeface="Cambria Math"/>
              </a:rPr>
              <a:t> </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204" dirty="0">
                <a:solidFill>
                  <a:srgbClr val="FF0000"/>
                </a:solidFill>
                <a:latin typeface="Cambria Math"/>
                <a:cs typeface="Cambria Math"/>
              </a:rPr>
              <a:t>𝐷</a:t>
            </a:r>
            <a:r>
              <a:rPr sz="3000" spc="322" baseline="-16666" dirty="0">
                <a:solidFill>
                  <a:srgbClr val="FF0000"/>
                </a:solidFill>
                <a:latin typeface="Cambria Math"/>
                <a:cs typeface="Cambria Math"/>
              </a:rPr>
              <a:t>𝑎</a:t>
            </a:r>
            <a:r>
              <a:rPr sz="3000" spc="330" baseline="-16666" dirty="0">
                <a:solidFill>
                  <a:srgbClr val="FF0000"/>
                </a:solidFill>
                <a:latin typeface="Cambria Math"/>
                <a:cs typeface="Cambria Math"/>
              </a:rPr>
              <a:t>𝑏</a:t>
            </a:r>
            <a:r>
              <a:rPr sz="3000" spc="-397" baseline="-16666" dirty="0">
                <a:solidFill>
                  <a:srgbClr val="FF0000"/>
                </a:solidFill>
                <a:latin typeface="Cambria Math"/>
                <a:cs typeface="Cambria Math"/>
              </a:rPr>
              <a:t> </a:t>
            </a:r>
            <a:r>
              <a:rPr sz="2800" spc="75" dirty="0">
                <a:solidFill>
                  <a:srgbClr val="FF0000"/>
                </a:solidFill>
                <a:latin typeface="Cambria Math"/>
                <a:cs typeface="Cambria Math"/>
              </a:rPr>
              <a:t>𝐸</a:t>
            </a:r>
            <a:r>
              <a:rPr sz="4200" spc="-22" baseline="2976" dirty="0">
                <a:solidFill>
                  <a:srgbClr val="FF0000"/>
                </a:solidFill>
                <a:latin typeface="Cambria Math"/>
                <a:cs typeface="Cambria Math"/>
              </a:rPr>
              <a:t>(</a:t>
            </a:r>
            <a:r>
              <a:rPr sz="2800" spc="25" dirty="0">
                <a:solidFill>
                  <a:srgbClr val="FF0000"/>
                </a:solidFill>
                <a:latin typeface="Cambria Math"/>
                <a:cs typeface="Cambria Math"/>
              </a:rPr>
              <a:t>𝜔</a:t>
            </a:r>
            <a:r>
              <a:rPr sz="4200" spc="-22" baseline="2976" dirty="0">
                <a:solidFill>
                  <a:srgbClr val="FF0000"/>
                </a:solidFill>
                <a:latin typeface="Cambria Math"/>
                <a:cs typeface="Cambria Math"/>
              </a:rPr>
              <a:t>)</a:t>
            </a:r>
            <a:r>
              <a:rPr sz="2800" spc="-20" dirty="0">
                <a:solidFill>
                  <a:srgbClr val="FF0000"/>
                </a:solidFill>
                <a:latin typeface="Cambria Math"/>
                <a:cs typeface="Cambria Math"/>
              </a:rPr>
              <a:t>/</a:t>
            </a:r>
            <a:r>
              <a:rPr sz="2800" spc="-10" dirty="0">
                <a:solidFill>
                  <a:srgbClr val="FF0000"/>
                </a:solidFill>
                <a:latin typeface="Cambria Math"/>
                <a:cs typeface="Cambria Math"/>
              </a:rPr>
              <a:t>ℏ</a:t>
            </a:r>
            <a:r>
              <a:rPr sz="2800" dirty="0">
                <a:latin typeface="Calibri"/>
                <a:cs typeface="Calibri"/>
              </a:rPr>
              <a:t>.</a:t>
            </a:r>
          </a:p>
          <a:p>
            <a:pPr marL="241300" indent="-228600">
              <a:lnSpc>
                <a:spcPct val="100000"/>
              </a:lnSpc>
              <a:spcBef>
                <a:spcPts val="1970"/>
              </a:spcBef>
              <a:buFont typeface="Symbol"/>
              <a:buChar char=""/>
              <a:tabLst>
                <a:tab pos="241935" algn="l"/>
              </a:tabLst>
            </a:pPr>
            <a:r>
              <a:rPr sz="2800" spc="-20" dirty="0">
                <a:latin typeface="Calibri"/>
                <a:cs typeface="Calibri"/>
              </a:rPr>
              <a:t>Trans</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dirty="0">
                <a:latin typeface="Calibri"/>
                <a:cs typeface="Calibri"/>
              </a:rPr>
              <a:t>i</a:t>
            </a:r>
            <a:r>
              <a:rPr sz="2800" spc="-20" dirty="0">
                <a:latin typeface="Calibri"/>
                <a:cs typeface="Calibri"/>
              </a:rPr>
              <a:t>ntegrate</a:t>
            </a:r>
            <a:r>
              <a:rPr sz="2800" spc="-15" dirty="0">
                <a:latin typeface="Calibri"/>
                <a:cs typeface="Calibri"/>
              </a:rPr>
              <a:t>d</a:t>
            </a:r>
            <a:r>
              <a:rPr sz="2800" spc="-50" dirty="0">
                <a:latin typeface="Times New Roman"/>
                <a:cs typeface="Times New Roman"/>
              </a:rPr>
              <a:t> </a:t>
            </a:r>
            <a:r>
              <a:rPr sz="2800" spc="-20" dirty="0">
                <a:latin typeface="Calibri"/>
                <a:cs typeface="Calibri"/>
              </a:rPr>
              <a:t>ove</a:t>
            </a:r>
            <a:r>
              <a:rPr sz="2800" spc="-10" dirty="0">
                <a:latin typeface="Calibri"/>
                <a:cs typeface="Calibri"/>
              </a:rPr>
              <a:t>r</a:t>
            </a:r>
            <a:r>
              <a:rPr sz="2800" spc="-50"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dban</a:t>
            </a:r>
            <a:r>
              <a:rPr sz="2800" spc="-15" dirty="0">
                <a:latin typeface="Calibri"/>
                <a:cs typeface="Calibri"/>
              </a:rPr>
              <a:t>d</a:t>
            </a:r>
            <a:r>
              <a:rPr sz="2800" spc="-65" dirty="0">
                <a:latin typeface="Times New Roman"/>
                <a:cs typeface="Times New Roman"/>
              </a:rPr>
              <a:t> </a:t>
            </a:r>
            <a:r>
              <a:rPr sz="2800" spc="-5" dirty="0">
                <a:latin typeface="Calibri"/>
                <a:cs typeface="Calibri"/>
              </a:rPr>
              <a:t>s</a:t>
            </a:r>
            <a:r>
              <a:rPr sz="2800" spc="-20" dirty="0">
                <a:latin typeface="Calibri"/>
                <a:cs typeface="Calibri"/>
              </a:rPr>
              <a:t>ource:</a:t>
            </a:r>
            <a:endParaRPr sz="2800" dirty="0">
              <a:latin typeface="Calibri"/>
              <a:cs typeface="Calibri"/>
            </a:endParaRPr>
          </a:p>
        </p:txBody>
      </p:sp>
      <p:sp>
        <p:nvSpPr>
          <p:cNvPr id="9" name="object 9"/>
          <p:cNvSpPr txBox="1"/>
          <p:nvPr/>
        </p:nvSpPr>
        <p:spPr>
          <a:xfrm>
            <a:off x="2252212" y="4378784"/>
            <a:ext cx="207010" cy="381000"/>
          </a:xfrm>
          <a:prstGeom prst="rect">
            <a:avLst/>
          </a:prstGeom>
        </p:spPr>
        <p:txBody>
          <a:bodyPr vert="horz" wrap="square" lIns="0" tIns="0" rIns="0" bIns="0" rtlCol="0">
            <a:spAutoFit/>
          </a:bodyPr>
          <a:lstStyle/>
          <a:p>
            <a:pPr marL="12700">
              <a:lnSpc>
                <a:spcPct val="100000"/>
              </a:lnSpc>
            </a:pPr>
            <a:r>
              <a:rPr sz="2800" spc="-340" dirty="0">
                <a:latin typeface="Cambria Math"/>
                <a:cs typeface="Cambria Math"/>
              </a:rPr>
              <a:t>𝑃</a:t>
            </a:r>
            <a:endParaRPr sz="2800">
              <a:latin typeface="Cambria Math"/>
              <a:cs typeface="Cambria Math"/>
            </a:endParaRPr>
          </a:p>
        </p:txBody>
      </p:sp>
      <p:sp>
        <p:nvSpPr>
          <p:cNvPr id="10" name="object 10"/>
          <p:cNvSpPr txBox="1"/>
          <p:nvPr/>
        </p:nvSpPr>
        <p:spPr>
          <a:xfrm>
            <a:off x="2433568" y="4530195"/>
            <a:ext cx="685800" cy="307777"/>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𝑎𝑏</a:t>
            </a:r>
            <a:endParaRPr sz="2000" dirty="0">
              <a:latin typeface="Cambria Math"/>
              <a:cs typeface="Cambria Math"/>
            </a:endParaRPr>
          </a:p>
        </p:txBody>
      </p:sp>
      <p:sp>
        <p:nvSpPr>
          <p:cNvPr id="11" name="object 11"/>
          <p:cNvSpPr txBox="1"/>
          <p:nvPr/>
        </p:nvSpPr>
        <p:spPr>
          <a:xfrm>
            <a:off x="2858520" y="4361638"/>
            <a:ext cx="379338" cy="430887"/>
          </a:xfrm>
          <a:prstGeom prst="rect">
            <a:avLst/>
          </a:prstGeom>
        </p:spPr>
        <p:txBody>
          <a:bodyPr vert="horz" wrap="square" lIns="0" tIns="0" rIns="0" bIns="0" rtlCol="0">
            <a:spAutoFit/>
          </a:bodyPr>
          <a:lstStyle/>
          <a:p>
            <a:pPr marL="12700">
              <a:lnSpc>
                <a:spcPct val="100000"/>
              </a:lnSpc>
              <a:tabLst>
                <a:tab pos="309245" algn="l"/>
              </a:tabLst>
            </a:pPr>
            <a:r>
              <a:rPr lang="en-US" sz="2800" spc="-15" dirty="0">
                <a:latin typeface="Cambria Math"/>
                <a:cs typeface="Cambria Math"/>
              </a:rPr>
              <a:t>(</a:t>
            </a:r>
            <a:r>
              <a:rPr sz="2800" spc="-15" dirty="0">
                <a:latin typeface="Cambria Math"/>
                <a:cs typeface="Cambria Math"/>
              </a:rPr>
              <a:t>	</a:t>
            </a:r>
            <a:endParaRPr sz="2800" dirty="0">
              <a:latin typeface="Cambria Math"/>
              <a:cs typeface="Cambria Math"/>
            </a:endParaRPr>
          </a:p>
        </p:txBody>
      </p:sp>
      <p:sp>
        <p:nvSpPr>
          <p:cNvPr id="12" name="object 12"/>
          <p:cNvSpPr txBox="1"/>
          <p:nvPr/>
        </p:nvSpPr>
        <p:spPr>
          <a:xfrm>
            <a:off x="2915152" y="4378784"/>
            <a:ext cx="685800" cy="430887"/>
          </a:xfrm>
          <a:prstGeom prst="rect">
            <a:avLst/>
          </a:prstGeom>
        </p:spPr>
        <p:txBody>
          <a:bodyPr vert="horz" wrap="square" lIns="0" tIns="0" rIns="0" bIns="0" rtlCol="0">
            <a:spAutoFit/>
          </a:bodyPr>
          <a:lstStyle/>
          <a:p>
            <a:pPr marL="12700">
              <a:lnSpc>
                <a:spcPct val="100000"/>
              </a:lnSpc>
              <a:tabLst>
                <a:tab pos="407034" algn="l"/>
              </a:tabLst>
            </a:pPr>
            <a:r>
              <a:rPr lang="en-US" sz="2800" spc="-30" dirty="0">
                <a:latin typeface="Cambria Math"/>
                <a:cs typeface="Cambria Math"/>
              </a:rPr>
              <a:t> </a:t>
            </a:r>
            <a:r>
              <a:rPr sz="2800" spc="-30" dirty="0">
                <a:latin typeface="Cambria Math"/>
                <a:cs typeface="Cambria Math"/>
              </a:rPr>
              <a:t>𝑡</a:t>
            </a:r>
            <a:r>
              <a:rPr lang="en-US" sz="2800" spc="-30" dirty="0">
                <a:latin typeface="Cambria Math"/>
                <a:cs typeface="Cambria Math"/>
              </a:rPr>
              <a:t>)</a:t>
            </a:r>
            <a:r>
              <a:rPr sz="2800" spc="-30" dirty="0">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13" name="object 13"/>
          <p:cNvSpPr txBox="1"/>
          <p:nvPr/>
        </p:nvSpPr>
        <p:spPr>
          <a:xfrm>
            <a:off x="3839078" y="4108655"/>
            <a:ext cx="560070" cy="440690"/>
          </a:xfrm>
          <a:prstGeom prst="rect">
            <a:avLst/>
          </a:prstGeom>
        </p:spPr>
        <p:txBody>
          <a:bodyPr vert="horz" wrap="square" lIns="0" tIns="0" rIns="0" bIns="0" rtlCol="0">
            <a:spAutoFit/>
          </a:bodyPr>
          <a:lstStyle/>
          <a:p>
            <a:pPr marL="12700">
              <a:lnSpc>
                <a:spcPts val="3345"/>
              </a:lnSpc>
            </a:pPr>
            <a:r>
              <a:rPr sz="4200" spc="-307" baseline="12896" dirty="0">
                <a:latin typeface="Cambria Math"/>
                <a:cs typeface="Cambria Math"/>
              </a:rPr>
              <a:t>𝐷</a:t>
            </a:r>
            <a:r>
              <a:rPr sz="2000" spc="215" dirty="0">
                <a:latin typeface="Cambria Math"/>
                <a:cs typeface="Cambria Math"/>
              </a:rPr>
              <a:t>𝑎𝑏</a:t>
            </a:r>
            <a:endParaRPr sz="2000">
              <a:latin typeface="Cambria Math"/>
              <a:cs typeface="Cambria Math"/>
            </a:endParaRPr>
          </a:p>
        </p:txBody>
      </p:sp>
      <p:sp>
        <p:nvSpPr>
          <p:cNvPr id="14" name="object 14"/>
          <p:cNvSpPr txBox="1"/>
          <p:nvPr/>
        </p:nvSpPr>
        <p:spPr>
          <a:xfrm>
            <a:off x="3674105" y="4618053"/>
            <a:ext cx="751205" cy="381000"/>
          </a:xfrm>
          <a:prstGeom prst="rect">
            <a:avLst/>
          </a:prstGeom>
        </p:spPr>
        <p:txBody>
          <a:bodyPr vert="horz" wrap="square" lIns="0" tIns="0" rIns="0" bIns="0" rtlCol="0">
            <a:spAutoFit/>
          </a:bodyPr>
          <a:lstStyle/>
          <a:p>
            <a:pPr marL="12700">
              <a:lnSpc>
                <a:spcPct val="100000"/>
              </a:lnSpc>
              <a:tabLst>
                <a:tab pos="529590" algn="l"/>
              </a:tabLst>
            </a:pPr>
            <a:r>
              <a:rPr sz="2800" spc="-10" dirty="0">
                <a:latin typeface="Cambria Math"/>
                <a:cs typeface="Cambria Math"/>
              </a:rPr>
              <a:t>2</a:t>
            </a:r>
            <a:r>
              <a:rPr sz="2800" spc="-30" dirty="0">
                <a:latin typeface="Cambria Math"/>
                <a:cs typeface="Cambria Math"/>
              </a:rPr>
              <a:t>𝜀</a:t>
            </a:r>
            <a:r>
              <a:rPr sz="2800" dirty="0">
                <a:latin typeface="Cambria Math"/>
                <a:cs typeface="Cambria Math"/>
              </a:rPr>
              <a:t>	</a:t>
            </a:r>
            <a:r>
              <a:rPr sz="2800" spc="-20" dirty="0">
                <a:latin typeface="Cambria Math"/>
                <a:cs typeface="Cambria Math"/>
              </a:rPr>
              <a:t>ℏ</a:t>
            </a:r>
            <a:endParaRPr sz="2800">
              <a:latin typeface="Cambria Math"/>
              <a:cs typeface="Cambria Math"/>
            </a:endParaRPr>
          </a:p>
        </p:txBody>
      </p:sp>
      <p:sp>
        <p:nvSpPr>
          <p:cNvPr id="15" name="object 15"/>
          <p:cNvSpPr txBox="1"/>
          <p:nvPr/>
        </p:nvSpPr>
        <p:spPr>
          <a:xfrm>
            <a:off x="4028054" y="4769464"/>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6" name="object 16"/>
          <p:cNvSpPr txBox="1"/>
          <p:nvPr/>
        </p:nvSpPr>
        <p:spPr>
          <a:xfrm>
            <a:off x="4399910" y="458963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7" name="object 17"/>
          <p:cNvSpPr/>
          <p:nvPr/>
        </p:nvSpPr>
        <p:spPr>
          <a:xfrm>
            <a:off x="3686799" y="4566035"/>
            <a:ext cx="885825" cy="0"/>
          </a:xfrm>
          <a:custGeom>
            <a:avLst/>
            <a:gdLst/>
            <a:ahLst/>
            <a:cxnLst/>
            <a:rect l="l" t="t" r="r" b="b"/>
            <a:pathLst>
              <a:path w="885825">
                <a:moveTo>
                  <a:pt x="0" y="0"/>
                </a:moveTo>
                <a:lnTo>
                  <a:pt x="885754" y="0"/>
                </a:lnTo>
              </a:path>
            </a:pathLst>
          </a:custGeom>
          <a:ln w="24129">
            <a:solidFill>
              <a:srgbClr val="000000"/>
            </a:solidFill>
          </a:ln>
        </p:spPr>
        <p:txBody>
          <a:bodyPr wrap="square" lIns="0" tIns="0" rIns="0" bIns="0" rtlCol="0"/>
          <a:lstStyle/>
          <a:p>
            <a:endParaRPr/>
          </a:p>
        </p:txBody>
      </p:sp>
      <p:sp>
        <p:nvSpPr>
          <p:cNvPr id="18" name="object 18"/>
          <p:cNvSpPr txBox="1"/>
          <p:nvPr/>
        </p:nvSpPr>
        <p:spPr>
          <a:xfrm>
            <a:off x="4095110" y="4048230"/>
            <a:ext cx="1071880" cy="286385"/>
          </a:xfrm>
          <a:prstGeom prst="rect">
            <a:avLst/>
          </a:prstGeom>
        </p:spPr>
        <p:txBody>
          <a:bodyPr vert="horz" wrap="square" lIns="0" tIns="0" rIns="0" bIns="0" rtlCol="0">
            <a:spAutoFit/>
          </a:bodyPr>
          <a:lstStyle/>
          <a:p>
            <a:pPr marL="12700">
              <a:lnSpc>
                <a:spcPct val="100000"/>
              </a:lnSpc>
              <a:tabLst>
                <a:tab pos="822960" algn="l"/>
              </a:tabLst>
            </a:pPr>
            <a:r>
              <a:rPr sz="3000" spc="60" baseline="1388" dirty="0">
                <a:latin typeface="Cambria Math"/>
                <a:cs typeface="Cambria Math"/>
              </a:rPr>
              <a:t>2	</a:t>
            </a:r>
            <a:r>
              <a:rPr sz="2000" spc="135" dirty="0">
                <a:latin typeface="Cambria Math"/>
                <a:cs typeface="Cambria Math"/>
              </a:rPr>
              <a:t>∞</a:t>
            </a:r>
            <a:endParaRPr sz="2000">
              <a:latin typeface="Cambria Math"/>
              <a:cs typeface="Cambria Math"/>
            </a:endParaRPr>
          </a:p>
        </p:txBody>
      </p:sp>
      <p:sp>
        <p:nvSpPr>
          <p:cNvPr id="19" name="object 19"/>
          <p:cNvSpPr txBox="1"/>
          <p:nvPr/>
        </p:nvSpPr>
        <p:spPr>
          <a:xfrm>
            <a:off x="4619374" y="4361632"/>
            <a:ext cx="1621790" cy="712470"/>
          </a:xfrm>
          <a:prstGeom prst="rect">
            <a:avLst/>
          </a:prstGeom>
        </p:spPr>
        <p:txBody>
          <a:bodyPr vert="horz" wrap="square" lIns="0" tIns="0" rIns="0" bIns="0" rtlCol="0">
            <a:spAutoFit/>
          </a:bodyPr>
          <a:lstStyle/>
          <a:p>
            <a:pPr marL="12700">
              <a:lnSpc>
                <a:spcPct val="100000"/>
              </a:lnSpc>
              <a:tabLst>
                <a:tab pos="586740" algn="l"/>
              </a:tabLst>
            </a:pPr>
            <a:r>
              <a:rPr sz="2800" spc="605" dirty="0">
                <a:latin typeface="Cambria Math"/>
                <a:cs typeface="Cambria Math"/>
              </a:rPr>
              <a:t>∫	</a:t>
            </a:r>
            <a:r>
              <a:rPr sz="2800" spc="-30" dirty="0">
                <a:latin typeface="Cambria Math"/>
                <a:cs typeface="Cambria Math"/>
              </a:rPr>
              <a:t>𝜌</a:t>
            </a:r>
            <a:r>
              <a:rPr sz="2800" spc="-105" dirty="0">
                <a:latin typeface="Cambria Math"/>
                <a:cs typeface="Cambria Math"/>
              </a:rPr>
              <a:t> </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85" dirty="0">
                <a:latin typeface="Cambria Math"/>
                <a:cs typeface="Cambria Math"/>
              </a:rPr>
              <a:t>[</a:t>
            </a:r>
            <a:endParaRPr sz="2800">
              <a:latin typeface="Cambria Math"/>
              <a:cs typeface="Cambria Math"/>
            </a:endParaRPr>
          </a:p>
          <a:p>
            <a:pPr marL="167640">
              <a:lnSpc>
                <a:spcPct val="100000"/>
              </a:lnSpc>
              <a:spcBef>
                <a:spcPts val="90"/>
              </a:spcBef>
            </a:pPr>
            <a:r>
              <a:rPr sz="2000" spc="-55" dirty="0">
                <a:latin typeface="Cambria Math"/>
                <a:cs typeface="Cambria Math"/>
              </a:rPr>
              <a:t>−</a:t>
            </a:r>
            <a:r>
              <a:rPr sz="2000" spc="135" dirty="0">
                <a:latin typeface="Cambria Math"/>
                <a:cs typeface="Cambria Math"/>
              </a:rPr>
              <a:t>∞</a:t>
            </a:r>
            <a:endParaRPr sz="2000">
              <a:latin typeface="Cambria Math"/>
              <a:cs typeface="Cambria Math"/>
            </a:endParaRPr>
          </a:p>
        </p:txBody>
      </p:sp>
      <p:sp>
        <p:nvSpPr>
          <p:cNvPr id="20" name="object 20"/>
          <p:cNvSpPr txBox="1"/>
          <p:nvPr/>
        </p:nvSpPr>
        <p:spPr>
          <a:xfrm>
            <a:off x="6215003" y="4091883"/>
            <a:ext cx="2820670" cy="448309"/>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sin</a:t>
            </a:r>
            <a:r>
              <a:rPr sz="4200" spc="-7" baseline="1984" dirty="0">
                <a:latin typeface="Cambria Math"/>
                <a:cs typeface="Cambria Math"/>
              </a:rPr>
              <a:t>[</a:t>
            </a:r>
            <a:r>
              <a:rPr sz="4200" spc="-22" baseline="2976" dirty="0">
                <a:latin typeface="Cambria Math"/>
                <a:cs typeface="Cambria Math"/>
              </a:rPr>
              <a:t>(</a:t>
            </a:r>
            <a:r>
              <a:rPr sz="2800" spc="-35" dirty="0">
                <a:latin typeface="Cambria Math"/>
                <a:cs typeface="Cambria Math"/>
              </a:rPr>
              <a:t>𝜔</a:t>
            </a:r>
            <a:r>
              <a:rPr sz="3000" spc="322" baseline="-16666" dirty="0">
                <a:latin typeface="Cambria Math"/>
                <a:cs typeface="Cambria Math"/>
              </a:rPr>
              <a:t>𝑏</a:t>
            </a:r>
            <a:r>
              <a:rPr sz="3000" spc="330" baseline="-16666" dirty="0">
                <a:latin typeface="Cambria Math"/>
                <a:cs typeface="Cambria Math"/>
              </a:rPr>
              <a:t>𝑎</a:t>
            </a:r>
            <a:r>
              <a:rPr sz="3000" baseline="-16666" dirty="0">
                <a:latin typeface="Cambria Math"/>
                <a:cs typeface="Cambria Math"/>
              </a:rPr>
              <a:t> </a:t>
            </a:r>
            <a:r>
              <a:rPr sz="3000" spc="-15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𝜔</a:t>
            </a:r>
            <a:r>
              <a:rPr sz="4200" baseline="2976" dirty="0">
                <a:latin typeface="Cambria Math"/>
                <a:cs typeface="Cambria Math"/>
              </a:rPr>
              <a:t>)</a:t>
            </a:r>
            <a:r>
              <a:rPr sz="2800" spc="25" dirty="0">
                <a:latin typeface="Cambria Math"/>
                <a:cs typeface="Cambria Math"/>
              </a:rPr>
              <a:t>𝑡</a:t>
            </a:r>
            <a:r>
              <a:rPr sz="2800" spc="-5" dirty="0">
                <a:latin typeface="Cambria Math"/>
                <a:cs typeface="Cambria Math"/>
              </a:rPr>
              <a:t>/</a:t>
            </a:r>
            <a:r>
              <a:rPr sz="2800" spc="-20" dirty="0">
                <a:latin typeface="Cambria Math"/>
                <a:cs typeface="Cambria Math"/>
              </a:rPr>
              <a:t>2</a:t>
            </a:r>
            <a:r>
              <a:rPr sz="4200" spc="-15" baseline="1984" dirty="0">
                <a:latin typeface="Cambria Math"/>
                <a:cs typeface="Cambria Math"/>
              </a:rPr>
              <a:t>]</a:t>
            </a:r>
            <a:endParaRPr sz="4200" baseline="1984">
              <a:latin typeface="Cambria Math"/>
              <a:cs typeface="Cambria Math"/>
            </a:endParaRPr>
          </a:p>
        </p:txBody>
      </p:sp>
      <p:sp>
        <p:nvSpPr>
          <p:cNvPr id="21" name="object 21"/>
          <p:cNvSpPr txBox="1"/>
          <p:nvPr/>
        </p:nvSpPr>
        <p:spPr>
          <a:xfrm>
            <a:off x="6640462" y="4601281"/>
            <a:ext cx="431165" cy="39751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r>
              <a:rPr sz="4200" spc="-44" baseline="-2976" dirty="0">
                <a:latin typeface="Cambria Math"/>
                <a:cs typeface="Cambria Math"/>
              </a:rPr>
              <a:t>𝜔</a:t>
            </a:r>
            <a:endParaRPr sz="4200" baseline="-2976">
              <a:latin typeface="Cambria Math"/>
              <a:cs typeface="Cambria Math"/>
            </a:endParaRPr>
          </a:p>
        </p:txBody>
      </p:sp>
      <p:sp>
        <p:nvSpPr>
          <p:cNvPr id="22" name="object 22"/>
          <p:cNvSpPr txBox="1"/>
          <p:nvPr/>
        </p:nvSpPr>
        <p:spPr>
          <a:xfrm>
            <a:off x="7045845" y="4769456"/>
            <a:ext cx="33718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𝑏𝑎</a:t>
            </a:r>
            <a:endParaRPr sz="2000">
              <a:latin typeface="Cambria Math"/>
              <a:cs typeface="Cambria Math"/>
            </a:endParaRPr>
          </a:p>
        </p:txBody>
      </p:sp>
      <p:sp>
        <p:nvSpPr>
          <p:cNvPr id="23" name="object 23"/>
          <p:cNvSpPr txBox="1"/>
          <p:nvPr/>
        </p:nvSpPr>
        <p:spPr>
          <a:xfrm>
            <a:off x="7455802" y="4601281"/>
            <a:ext cx="1155065" cy="39751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5" dirty="0">
                <a:latin typeface="Cambria Math"/>
                <a:cs typeface="Cambria Math"/>
              </a:rPr>
              <a:t> </a:t>
            </a:r>
            <a:r>
              <a:rPr sz="2800" spc="25" dirty="0">
                <a:latin typeface="Cambria Math"/>
                <a:cs typeface="Cambria Math"/>
              </a:rPr>
              <a:t>𝜔</a:t>
            </a:r>
            <a:r>
              <a:rPr sz="4200" baseline="2976" dirty="0">
                <a:latin typeface="Cambria Math"/>
                <a:cs typeface="Cambria Math"/>
              </a:rPr>
              <a:t>)</a:t>
            </a:r>
            <a:r>
              <a:rPr sz="2800" spc="-20" dirty="0">
                <a:latin typeface="Cambria Math"/>
                <a:cs typeface="Cambria Math"/>
              </a:rPr>
              <a:t>/2</a:t>
            </a:r>
            <a:endParaRPr sz="2800">
              <a:latin typeface="Cambria Math"/>
              <a:cs typeface="Cambria Math"/>
            </a:endParaRPr>
          </a:p>
        </p:txBody>
      </p:sp>
      <p:sp>
        <p:nvSpPr>
          <p:cNvPr id="24" name="object 24"/>
          <p:cNvSpPr/>
          <p:nvPr/>
        </p:nvSpPr>
        <p:spPr>
          <a:xfrm>
            <a:off x="6227703" y="4566035"/>
            <a:ext cx="2794635" cy="0"/>
          </a:xfrm>
          <a:custGeom>
            <a:avLst/>
            <a:gdLst/>
            <a:ahLst/>
            <a:cxnLst/>
            <a:rect l="l" t="t" r="r" b="b"/>
            <a:pathLst>
              <a:path w="2794634">
                <a:moveTo>
                  <a:pt x="0" y="0"/>
                </a:moveTo>
                <a:lnTo>
                  <a:pt x="2794135" y="0"/>
                </a:lnTo>
              </a:path>
            </a:pathLst>
          </a:custGeom>
          <a:ln w="24129">
            <a:solidFill>
              <a:srgbClr val="000000"/>
            </a:solidFill>
          </a:ln>
        </p:spPr>
        <p:txBody>
          <a:bodyPr wrap="square" lIns="0" tIns="0" rIns="0" bIns="0" rtlCol="0"/>
          <a:lstStyle/>
          <a:p>
            <a:endParaRPr/>
          </a:p>
        </p:txBody>
      </p:sp>
      <p:sp>
        <p:nvSpPr>
          <p:cNvPr id="25" name="object 25"/>
          <p:cNvSpPr txBox="1"/>
          <p:nvPr/>
        </p:nvSpPr>
        <p:spPr>
          <a:xfrm>
            <a:off x="9010656" y="3987263"/>
            <a:ext cx="927735" cy="772160"/>
          </a:xfrm>
          <a:prstGeom prst="rect">
            <a:avLst/>
          </a:prstGeom>
        </p:spPr>
        <p:txBody>
          <a:bodyPr vert="horz" wrap="square" lIns="0" tIns="0" rIns="0" bIns="0" rtlCol="0">
            <a:spAutoFit/>
          </a:bodyPr>
          <a:lstStyle/>
          <a:p>
            <a:pPr marL="147955">
              <a:lnSpc>
                <a:spcPct val="100000"/>
              </a:lnSpc>
            </a:pPr>
            <a:r>
              <a:rPr sz="2000" spc="40" dirty="0">
                <a:latin typeface="Cambria Math"/>
                <a:cs typeface="Cambria Math"/>
              </a:rPr>
              <a:t>2</a:t>
            </a:r>
            <a:endParaRPr sz="2000">
              <a:latin typeface="Cambria Math"/>
              <a:cs typeface="Cambria Math"/>
            </a:endParaRPr>
          </a:p>
          <a:p>
            <a:pPr marL="12700">
              <a:lnSpc>
                <a:spcPct val="100000"/>
              </a:lnSpc>
              <a:spcBef>
                <a:spcPts val="500"/>
              </a:spcBef>
              <a:tabLst>
                <a:tab pos="368935" algn="l"/>
              </a:tabLst>
            </a:pPr>
            <a:r>
              <a:rPr sz="2800" spc="85" dirty="0">
                <a:latin typeface="Cambria Math"/>
                <a:cs typeface="Cambria Math"/>
              </a:rPr>
              <a:t>]	</a:t>
            </a:r>
            <a:r>
              <a:rPr sz="2800" spc="-35" dirty="0">
                <a:latin typeface="Cambria Math"/>
                <a:cs typeface="Cambria Math"/>
              </a:rPr>
              <a:t>𝑑</a:t>
            </a:r>
            <a:r>
              <a:rPr sz="2800" spc="35" dirty="0">
                <a:latin typeface="Cambria Math"/>
                <a:cs typeface="Cambria Math"/>
              </a:rPr>
              <a:t>𝜔</a:t>
            </a:r>
            <a:r>
              <a:rPr sz="2800" spc="-10" dirty="0">
                <a:latin typeface="Cambria Math"/>
                <a:cs typeface="Cambria Math"/>
              </a:rPr>
              <a:t>.</a:t>
            </a:r>
            <a:endParaRPr sz="2800">
              <a:latin typeface="Cambria Math"/>
              <a:cs typeface="Cambria Math"/>
            </a:endParaRPr>
          </a:p>
        </p:txBody>
      </p:sp>
      <p:pic>
        <p:nvPicPr>
          <p:cNvPr id="28" name="Picture 27">
            <a:extLst>
              <a:ext uri="{FF2B5EF4-FFF2-40B4-BE49-F238E27FC236}">
                <a16:creationId xmlns:a16="http://schemas.microsoft.com/office/drawing/2014/main" id="{29B63783-FF33-D014-C835-86CE977EE028}"/>
              </a:ext>
            </a:extLst>
          </p:cNvPr>
          <p:cNvPicPr>
            <a:picLocks noChangeAspect="1"/>
          </p:cNvPicPr>
          <p:nvPr/>
        </p:nvPicPr>
        <p:blipFill>
          <a:blip r:embed="rId3"/>
          <a:stretch>
            <a:fillRect/>
          </a:stretch>
        </p:blipFill>
        <p:spPr>
          <a:xfrm>
            <a:off x="361968" y="5275887"/>
            <a:ext cx="3477110" cy="1276528"/>
          </a:xfrm>
          <a:prstGeom prst="rect">
            <a:avLst/>
          </a:prstGeom>
        </p:spPr>
      </p:pic>
      <p:sp>
        <p:nvSpPr>
          <p:cNvPr id="29" name="TextBox 28">
            <a:extLst>
              <a:ext uri="{FF2B5EF4-FFF2-40B4-BE49-F238E27FC236}">
                <a16:creationId xmlns:a16="http://schemas.microsoft.com/office/drawing/2014/main" id="{5FFB3ED6-E13E-7A06-AB53-830E19354D7E}"/>
              </a:ext>
            </a:extLst>
          </p:cNvPr>
          <p:cNvSpPr txBox="1"/>
          <p:nvPr/>
        </p:nvSpPr>
        <p:spPr>
          <a:xfrm>
            <a:off x="4028054" y="5252911"/>
            <a:ext cx="7946019" cy="1477328"/>
          </a:xfrm>
          <a:prstGeom prst="rect">
            <a:avLst/>
          </a:prstGeom>
          <a:noFill/>
        </p:spPr>
        <p:txBody>
          <a:bodyPr wrap="square" rtlCol="0">
            <a:spAutoFit/>
          </a:bodyPr>
          <a:lstStyle/>
          <a:p>
            <a:r>
              <a:rPr lang="en-US" dirty="0">
                <a:solidFill>
                  <a:srgbClr val="FF0000"/>
                </a:solidFill>
              </a:rPr>
              <a:t>This factor shows that transition probability  is sharply peaked around 𝜔=𝜔</a:t>
            </a:r>
            <a:r>
              <a:rPr lang="en-US" baseline="-25000" dirty="0" err="1">
                <a:solidFill>
                  <a:srgbClr val="FF0000"/>
                </a:solidFill>
              </a:rPr>
              <a:t>ba</a:t>
            </a:r>
            <a:r>
              <a:rPr lang="en-US" dirty="0">
                <a:solidFill>
                  <a:srgbClr val="FF0000"/>
                </a:solidFill>
              </a:rPr>
              <a:t> (the atomic resonance frequency). Its width is approximately 1/𝑡. If the source spectrum 𝜌(𝜔) is much broader than this width1/𝑡, and doesn't change much across this narrow region, then we can effectively pull 𝜌(𝜔) out of the integral from the previous slide, evaluating it at 𝜔=𝜔</a:t>
            </a:r>
            <a:r>
              <a:rPr lang="en-US" baseline="-25000" dirty="0">
                <a:solidFill>
                  <a:srgbClr val="FF0000"/>
                </a:solidFill>
              </a:rPr>
              <a:t>𝑏𝑎</a:t>
            </a:r>
            <a:r>
              <a:rPr lang="en-US" dirty="0">
                <a:solidFill>
                  <a:srgbClr val="FF0000"/>
                </a:solid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6520">
              <a:lnSpc>
                <a:spcPct val="100000"/>
              </a:lnSpc>
            </a:pPr>
            <a:r>
              <a:rPr spc="-15" dirty="0"/>
              <a:t>Sl</a:t>
            </a:r>
            <a:r>
              <a:rPr spc="-5" dirty="0"/>
              <a:t>i</a:t>
            </a:r>
            <a:r>
              <a:rPr spc="-20" dirty="0"/>
              <a:t>de</a:t>
            </a:r>
            <a:r>
              <a:rPr spc="-5" dirty="0"/>
              <a:t> </a:t>
            </a:r>
            <a:r>
              <a:rPr spc="-20" dirty="0"/>
              <a:t>1</a:t>
            </a:r>
            <a:r>
              <a:rPr spc="-30" dirty="0"/>
              <a:t>6</a:t>
            </a:r>
            <a:r>
              <a:rPr spc="-15" dirty="0"/>
              <a:t>: Result </a:t>
            </a:r>
            <a:r>
              <a:rPr spc="5" dirty="0"/>
              <a:t>f</a:t>
            </a:r>
            <a:r>
              <a:rPr spc="-20" dirty="0"/>
              <a:t>or Slow</a:t>
            </a:r>
            <a:r>
              <a:rPr dirty="0"/>
              <a:t>l</a:t>
            </a:r>
            <a:r>
              <a:rPr spc="-15" dirty="0"/>
              <a:t>y </a:t>
            </a:r>
            <a:r>
              <a:rPr spc="-25" dirty="0"/>
              <a:t>Varying</a:t>
            </a:r>
            <a:r>
              <a:rPr spc="20" dirty="0"/>
              <a:t> </a:t>
            </a:r>
            <a:r>
              <a:rPr b="0" u="none" spc="-35" dirty="0">
                <a:latin typeface="Cambria Math"/>
                <a:cs typeface="Cambria Math"/>
              </a:rPr>
              <a:t>𝝆</a:t>
            </a:r>
            <a:r>
              <a:rPr sz="5100" b="0" u="none" spc="-37" baseline="2450" dirty="0">
                <a:latin typeface="Cambria Math"/>
                <a:cs typeface="Cambria Math"/>
              </a:rPr>
              <a:t>(</a:t>
            </a:r>
            <a:r>
              <a:rPr sz="3400" b="0" u="none" spc="-40" dirty="0">
                <a:latin typeface="Cambria Math"/>
                <a:cs typeface="Cambria Math"/>
              </a:rPr>
              <a:t>𝝎</a:t>
            </a:r>
            <a:r>
              <a:rPr sz="5100" b="0" u="none" spc="-22" baseline="2450" dirty="0">
                <a:latin typeface="Cambria Math"/>
                <a:cs typeface="Cambria Math"/>
              </a:rPr>
              <a:t>)</a:t>
            </a:r>
            <a:r>
              <a:rPr sz="5100" b="0" u="none" spc="52" baseline="2450" dirty="0">
                <a:latin typeface="Cambria Math"/>
                <a:cs typeface="Cambria Math"/>
              </a:rPr>
              <a:t> </a:t>
            </a:r>
            <a:r>
              <a:rPr sz="3400" spc="-15" dirty="0">
                <a:latin typeface="Calibri"/>
                <a:cs typeface="Calibri"/>
              </a:rPr>
              <a:t>– </a:t>
            </a:r>
            <a:r>
              <a:rPr sz="3400" spc="-15" dirty="0"/>
              <a:t>Lin</a:t>
            </a:r>
            <a:r>
              <a:rPr sz="3400" spc="-10" dirty="0"/>
              <a:t>e</a:t>
            </a:r>
            <a:r>
              <a:rPr sz="3400" spc="-15" dirty="0"/>
              <a:t>ar</a:t>
            </a:r>
            <a:r>
              <a:rPr sz="3400" spc="-20" dirty="0"/>
              <a:t> </a:t>
            </a:r>
            <a:r>
              <a:rPr sz="3400" spc="-30" dirty="0"/>
              <a:t>G</a:t>
            </a:r>
            <a:r>
              <a:rPr sz="3400" spc="-10" dirty="0"/>
              <a:t>r</a:t>
            </a:r>
            <a:r>
              <a:rPr sz="3400" spc="-20" dirty="0"/>
              <a:t>owth</a:t>
            </a:r>
            <a:endParaRPr sz="340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228600" marR="226060" algn="ctr">
              <a:lnSpc>
                <a:spcPct val="100000"/>
              </a:lnSpc>
            </a:pPr>
            <a:r>
              <a:rPr spc="-15" dirty="0"/>
              <a:t>in</a:t>
            </a:r>
            <a:r>
              <a:rPr spc="-25" dirty="0"/>
              <a:t> Time</a:t>
            </a:r>
          </a:p>
          <a:p>
            <a:pPr marL="462915" marR="5080" indent="-228600">
              <a:lnSpc>
                <a:spcPct val="126800"/>
              </a:lnSpc>
              <a:spcBef>
                <a:spcPts val="1295"/>
              </a:spcBef>
              <a:buFont typeface="Symbol"/>
              <a:buChar char=""/>
              <a:tabLst>
                <a:tab pos="463550" algn="l"/>
                <a:tab pos="825500" algn="l"/>
                <a:tab pos="1756410" algn="l"/>
                <a:tab pos="2774315" algn="l"/>
                <a:tab pos="3844925" algn="l"/>
                <a:tab pos="4917440" algn="l"/>
                <a:tab pos="5564505" algn="l"/>
                <a:tab pos="6877684" algn="l"/>
                <a:tab pos="7966709" algn="l"/>
                <a:tab pos="9049385" algn="l"/>
                <a:tab pos="9695180" algn="l"/>
              </a:tabLst>
            </a:pPr>
            <a:r>
              <a:rPr sz="2800" b="0" u="none" spc="-10" dirty="0">
                <a:solidFill>
                  <a:srgbClr val="000000"/>
                </a:solidFill>
                <a:latin typeface="Calibri"/>
                <a:cs typeface="Calibri"/>
              </a:rPr>
              <a:t>If</a:t>
            </a:r>
            <a:r>
              <a:rPr sz="2800" b="0" u="none" dirty="0">
                <a:solidFill>
                  <a:srgbClr val="000000"/>
                </a:solidFill>
                <a:latin typeface="Times New Roman"/>
                <a:cs typeface="Times New Roman"/>
              </a:rPr>
              <a:t>	</a:t>
            </a:r>
            <a:r>
              <a:rPr sz="2800" b="0" u="none" dirty="0">
                <a:solidFill>
                  <a:srgbClr val="000000"/>
                </a:solidFill>
                <a:latin typeface="Cambria Math"/>
                <a:cs typeface="Cambria Math"/>
              </a:rPr>
              <a:t>𝜌</a:t>
            </a:r>
            <a:r>
              <a:rPr sz="4200" b="0" u="none" spc="-22" baseline="2976" dirty="0">
                <a:solidFill>
                  <a:srgbClr val="000000"/>
                </a:solidFill>
                <a:latin typeface="Cambria Math"/>
                <a:cs typeface="Cambria Math"/>
              </a:rPr>
              <a:t>(</a:t>
            </a:r>
            <a:r>
              <a:rPr sz="2800" b="0" u="none" spc="25" dirty="0">
                <a:solidFill>
                  <a:srgbClr val="000000"/>
                </a:solidFill>
                <a:latin typeface="Cambria Math"/>
                <a:cs typeface="Cambria Math"/>
              </a:rPr>
              <a:t>𝜔</a:t>
            </a:r>
            <a:r>
              <a:rPr sz="4200" b="0" u="none" spc="-22" baseline="2976" dirty="0">
                <a:solidFill>
                  <a:srgbClr val="000000"/>
                </a:solidFill>
                <a:latin typeface="Cambria Math"/>
                <a:cs typeface="Cambria Math"/>
              </a:rPr>
              <a:t>)</a:t>
            </a:r>
            <a:r>
              <a:rPr sz="4200" b="0" u="none" baseline="2976" dirty="0">
                <a:solidFill>
                  <a:srgbClr val="000000"/>
                </a:solidFill>
                <a:latin typeface="Cambria Math"/>
                <a:cs typeface="Cambria Math"/>
              </a:rPr>
              <a:t>	</a:t>
            </a:r>
            <a:r>
              <a:rPr sz="2800" b="0" u="none" spc="-15" dirty="0">
                <a:solidFill>
                  <a:srgbClr val="000000"/>
                </a:solidFill>
                <a:latin typeface="Calibri"/>
                <a:cs typeface="Calibri"/>
              </a:rPr>
              <a:t>varies</a:t>
            </a:r>
            <a:r>
              <a:rPr sz="2800" b="0" u="none"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10" dirty="0">
                <a:solidFill>
                  <a:srgbClr val="000000"/>
                </a:solidFill>
                <a:latin typeface="Calibri"/>
                <a:cs typeface="Calibri"/>
              </a:rPr>
              <a:t>l</a:t>
            </a:r>
            <a:r>
              <a:rPr sz="2800" b="0" u="none" spc="-20" dirty="0">
                <a:solidFill>
                  <a:srgbClr val="000000"/>
                </a:solidFill>
                <a:latin typeface="Calibri"/>
                <a:cs typeface="Calibri"/>
              </a:rPr>
              <a:t>o</a:t>
            </a:r>
            <a:r>
              <a:rPr sz="2800" b="0" u="none" spc="-15" dirty="0">
                <a:solidFill>
                  <a:srgbClr val="000000"/>
                </a:solidFill>
                <a:latin typeface="Calibri"/>
                <a:cs typeface="Calibri"/>
              </a:rPr>
              <a:t>w</a:t>
            </a:r>
            <a:r>
              <a:rPr sz="2800" b="0" u="none" dirty="0">
                <a:solidFill>
                  <a:srgbClr val="000000"/>
                </a:solidFill>
                <a:latin typeface="Calibri"/>
                <a:cs typeface="Calibri"/>
              </a:rPr>
              <a:t>l</a:t>
            </a:r>
            <a:r>
              <a:rPr sz="2800" b="0" u="none" spc="-15" dirty="0">
                <a:solidFill>
                  <a:srgbClr val="000000"/>
                </a:solidFill>
                <a:latin typeface="Calibri"/>
                <a:cs typeface="Calibri"/>
              </a:rPr>
              <a:t>y</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across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dirty="0">
                <a:solidFill>
                  <a:srgbClr val="000000"/>
                </a:solidFill>
                <a:latin typeface="Times New Roman"/>
                <a:cs typeface="Times New Roman"/>
              </a:rPr>
              <a:t>	</a:t>
            </a:r>
            <a:r>
              <a:rPr sz="2800" b="0" u="none" spc="-10" dirty="0">
                <a:solidFill>
                  <a:srgbClr val="000000"/>
                </a:solidFill>
                <a:latin typeface="Calibri"/>
                <a:cs typeface="Calibri"/>
              </a:rPr>
              <a:t>s</a:t>
            </a:r>
            <a:r>
              <a:rPr sz="2800" b="0" u="none" spc="-20" dirty="0">
                <a:solidFill>
                  <a:srgbClr val="000000"/>
                </a:solidFill>
                <a:latin typeface="Calibri"/>
                <a:cs typeface="Calibri"/>
              </a:rPr>
              <a:t>pectra</a:t>
            </a:r>
            <a:r>
              <a:rPr sz="2800" b="0" u="none" spc="-10" dirty="0">
                <a:solidFill>
                  <a:srgbClr val="000000"/>
                </a:solidFill>
                <a:latin typeface="Calibri"/>
                <a:cs typeface="Calibri"/>
              </a:rPr>
              <a:t>l</a:t>
            </a:r>
            <a:r>
              <a:rPr sz="2800" b="0" u="none" dirty="0">
                <a:solidFill>
                  <a:srgbClr val="000000"/>
                </a:solidFill>
                <a:latin typeface="Times New Roman"/>
                <a:cs typeface="Times New Roman"/>
              </a:rPr>
              <a:t>	</a:t>
            </a:r>
            <a:r>
              <a:rPr sz="2800" b="0" u="none" spc="-15" dirty="0">
                <a:solidFill>
                  <a:srgbClr val="000000"/>
                </a:solidFill>
                <a:latin typeface="Calibri"/>
                <a:cs typeface="Calibri"/>
              </a:rPr>
              <a:t>re</a:t>
            </a:r>
            <a:r>
              <a:rPr sz="2800" b="0" u="none" spc="-10" dirty="0">
                <a:solidFill>
                  <a:srgbClr val="000000"/>
                </a:solidFill>
                <a:latin typeface="Calibri"/>
                <a:cs typeface="Calibri"/>
              </a:rPr>
              <a:t>g</a:t>
            </a:r>
            <a:r>
              <a:rPr sz="2800" b="0" u="none"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dirty="0">
                <a:solidFill>
                  <a:srgbClr val="000000"/>
                </a:solidFill>
                <a:latin typeface="Times New Roman"/>
                <a:cs typeface="Times New Roman"/>
              </a:rPr>
              <a:t>	</a:t>
            </a:r>
            <a:r>
              <a:rPr sz="2800" b="0" u="none" spc="-20" dirty="0">
                <a:solidFill>
                  <a:srgbClr val="000000"/>
                </a:solidFill>
                <a:latin typeface="Calibri"/>
                <a:cs typeface="Calibri"/>
              </a:rPr>
              <a:t>whe</a:t>
            </a:r>
            <a:r>
              <a:rPr sz="2800" b="0" u="none" spc="-5" dirty="0">
                <a:solidFill>
                  <a:srgbClr val="000000"/>
                </a:solidFill>
                <a:latin typeface="Calibri"/>
                <a:cs typeface="Calibri"/>
              </a:rPr>
              <a:t>r</a:t>
            </a:r>
            <a:r>
              <a:rPr sz="2800" b="0" u="none" spc="-15" dirty="0">
                <a:solidFill>
                  <a:srgbClr val="000000"/>
                </a:solidFill>
                <a:latin typeface="Calibri"/>
                <a:cs typeface="Calibri"/>
              </a:rPr>
              <a:t>e</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0" dirty="0">
                <a:solidFill>
                  <a:srgbClr val="000000"/>
                </a:solidFill>
                <a:latin typeface="Calibri"/>
                <a:cs typeface="Calibri"/>
              </a:rPr>
              <a:t>i</a:t>
            </a:r>
            <a:r>
              <a:rPr sz="2800" b="0" u="none" spc="-20" dirty="0">
                <a:solidFill>
                  <a:srgbClr val="000000"/>
                </a:solidFill>
                <a:latin typeface="Calibri"/>
                <a:cs typeface="Calibri"/>
              </a:rPr>
              <a:t>n</a:t>
            </a:r>
            <a:r>
              <a:rPr sz="2800" b="0" u="none" spc="25" dirty="0">
                <a:solidFill>
                  <a:srgbClr val="000000"/>
                </a:solidFill>
                <a:latin typeface="Calibri"/>
                <a:cs typeface="Calibri"/>
              </a:rPr>
              <a:t>c</a:t>
            </a:r>
            <a:r>
              <a:rPr sz="2800" b="0" u="none" spc="-10" dirty="0">
                <a:solidFill>
                  <a:srgbClr val="000000"/>
                </a:solidFill>
                <a:latin typeface="Calibri"/>
                <a:cs typeface="Calibri"/>
              </a:rPr>
              <a:t>-</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sq</a:t>
            </a:r>
            <a:r>
              <a:rPr sz="2800" b="0" u="none" spc="-30" dirty="0">
                <a:solidFill>
                  <a:srgbClr val="000000"/>
                </a:solidFill>
                <a:latin typeface="Calibri"/>
                <a:cs typeface="Calibri"/>
              </a:rPr>
              <a:t>u</a:t>
            </a:r>
            <a:r>
              <a:rPr sz="2800" b="0" u="none" spc="-5" dirty="0">
                <a:solidFill>
                  <a:srgbClr val="000000"/>
                </a:solidFill>
                <a:latin typeface="Calibri"/>
                <a:cs typeface="Calibri"/>
              </a:rPr>
              <a:t>a</a:t>
            </a:r>
            <a:r>
              <a:rPr sz="2800" b="0" u="none" spc="-15" dirty="0">
                <a:solidFill>
                  <a:srgbClr val="000000"/>
                </a:solidFill>
                <a:latin typeface="Calibri"/>
                <a:cs typeface="Calibri"/>
              </a:rPr>
              <a:t>red</a:t>
            </a:r>
            <a:r>
              <a:rPr sz="2800" b="0" u="none" spc="-75" dirty="0">
                <a:solidFill>
                  <a:srgbClr val="000000"/>
                </a:solidFill>
                <a:latin typeface="Times New Roman"/>
                <a:cs typeface="Times New Roman"/>
              </a:rPr>
              <a:t> </a:t>
            </a:r>
            <a:r>
              <a:rPr sz="2800" b="0" u="none" spc="-15" dirty="0">
                <a:solidFill>
                  <a:srgbClr val="000000"/>
                </a:solidFill>
                <a:latin typeface="Calibri"/>
                <a:cs typeface="Calibri"/>
              </a:rPr>
              <a:t>kernel</a:t>
            </a:r>
            <a:r>
              <a:rPr sz="2800" b="0" u="none" spc="-70" dirty="0">
                <a:solidFill>
                  <a:srgbClr val="000000"/>
                </a:solidFill>
                <a:latin typeface="Times New Roman"/>
                <a:cs typeface="Times New Roman"/>
              </a:rPr>
              <a:t> </a:t>
            </a:r>
            <a:r>
              <a:rPr sz="2800" b="0" u="none" spc="10" dirty="0">
                <a:solidFill>
                  <a:srgbClr val="000000"/>
                </a:solidFill>
                <a:latin typeface="Calibri"/>
                <a:cs typeface="Calibri"/>
              </a:rPr>
              <a:t>i</a:t>
            </a:r>
            <a:r>
              <a:rPr sz="2800" b="0" u="none" spc="-15" dirty="0">
                <a:solidFill>
                  <a:srgbClr val="000000"/>
                </a:solidFill>
                <a:latin typeface="Calibri"/>
                <a:cs typeface="Calibri"/>
              </a:rPr>
              <a:t>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appreci</a:t>
            </a:r>
            <a:r>
              <a:rPr sz="2800" b="0" u="none" spc="-10" dirty="0">
                <a:solidFill>
                  <a:srgbClr val="000000"/>
                </a:solidFill>
                <a:latin typeface="Calibri"/>
                <a:cs typeface="Calibri"/>
              </a:rPr>
              <a:t>a</a:t>
            </a:r>
            <a:r>
              <a:rPr sz="2800" b="0" u="none" spc="-20" dirty="0">
                <a:solidFill>
                  <a:srgbClr val="000000"/>
                </a:solidFill>
                <a:latin typeface="Calibri"/>
                <a:cs typeface="Calibri"/>
              </a:rPr>
              <a:t>b</a:t>
            </a:r>
            <a:r>
              <a:rPr sz="2800" b="0" u="none" spc="-10" dirty="0">
                <a:solidFill>
                  <a:srgbClr val="000000"/>
                </a:solidFill>
                <a:latin typeface="Calibri"/>
                <a:cs typeface="Calibri"/>
              </a:rPr>
              <a:t>le,</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approxi</a:t>
            </a:r>
            <a:r>
              <a:rPr sz="2800" b="0" u="none" spc="-25" dirty="0">
                <a:solidFill>
                  <a:srgbClr val="000000"/>
                </a:solidFill>
                <a:latin typeface="Calibri"/>
                <a:cs typeface="Calibri"/>
              </a:rPr>
              <a:t>m</a:t>
            </a:r>
            <a:r>
              <a:rPr sz="2800" b="0" u="none" dirty="0">
                <a:solidFill>
                  <a:srgbClr val="000000"/>
                </a:solidFill>
                <a:latin typeface="Calibri"/>
                <a:cs typeface="Calibri"/>
              </a:rPr>
              <a:t>a</a:t>
            </a:r>
            <a:r>
              <a:rPr sz="2800" b="0" u="none" spc="-15" dirty="0">
                <a:solidFill>
                  <a:srgbClr val="000000"/>
                </a:solidFill>
                <a:latin typeface="Calibri"/>
                <a:cs typeface="Calibri"/>
              </a:rPr>
              <a:t>te</a:t>
            </a:r>
            <a:r>
              <a:rPr sz="2800" b="0" u="none" spc="-55" dirty="0">
                <a:solidFill>
                  <a:srgbClr val="000000"/>
                </a:solidFill>
                <a:latin typeface="Times New Roman"/>
                <a:cs typeface="Times New Roman"/>
              </a:rPr>
              <a:t> </a:t>
            </a:r>
            <a:r>
              <a:rPr sz="2800" b="0" u="none" dirty="0">
                <a:solidFill>
                  <a:srgbClr val="000000"/>
                </a:solidFill>
                <a:latin typeface="Cambria Math"/>
                <a:cs typeface="Cambria Math"/>
              </a:rPr>
              <a:t>𝜌</a:t>
            </a:r>
            <a:r>
              <a:rPr sz="4200" b="0" u="none" spc="-22" baseline="2976" dirty="0">
                <a:solidFill>
                  <a:srgbClr val="000000"/>
                </a:solidFill>
                <a:latin typeface="Cambria Math"/>
                <a:cs typeface="Cambria Math"/>
              </a:rPr>
              <a:t>(</a:t>
            </a:r>
            <a:r>
              <a:rPr sz="2800" b="0" u="none" spc="25" dirty="0">
                <a:solidFill>
                  <a:srgbClr val="000000"/>
                </a:solidFill>
                <a:latin typeface="Cambria Math"/>
                <a:cs typeface="Cambria Math"/>
              </a:rPr>
              <a:t>𝜔</a:t>
            </a:r>
            <a:r>
              <a:rPr sz="4200" b="0" u="none" spc="-22" baseline="2976" dirty="0">
                <a:solidFill>
                  <a:srgbClr val="000000"/>
                </a:solidFill>
                <a:latin typeface="Cambria Math"/>
                <a:cs typeface="Cambria Math"/>
              </a:rPr>
              <a:t>)</a:t>
            </a:r>
            <a:r>
              <a:rPr sz="4200" b="0" u="none" spc="247"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70" dirty="0">
                <a:solidFill>
                  <a:srgbClr val="000000"/>
                </a:solidFill>
                <a:latin typeface="Cambria Math"/>
                <a:cs typeface="Cambria Math"/>
              </a:rPr>
              <a:t> </a:t>
            </a:r>
            <a:r>
              <a:rPr sz="2800" b="0" u="none" dirty="0">
                <a:solidFill>
                  <a:srgbClr val="000000"/>
                </a:solidFill>
                <a:latin typeface="Cambria Math"/>
                <a:cs typeface="Cambria Math"/>
              </a:rPr>
              <a:t>𝜌</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𝜔</a:t>
            </a:r>
            <a:r>
              <a:rPr sz="3000" b="0" u="none" spc="322" baseline="-16666" dirty="0">
                <a:solidFill>
                  <a:srgbClr val="000000"/>
                </a:solidFill>
                <a:latin typeface="Cambria Math"/>
                <a:cs typeface="Cambria Math"/>
              </a:rPr>
              <a:t>𝑏</a:t>
            </a:r>
            <a:r>
              <a:rPr sz="3000" b="0" u="none" spc="562" baseline="-16666" dirty="0">
                <a:solidFill>
                  <a:srgbClr val="000000"/>
                </a:solidFill>
                <a:latin typeface="Cambria Math"/>
                <a:cs typeface="Cambria Math"/>
              </a:rPr>
              <a:t>𝑎</a:t>
            </a:r>
            <a:r>
              <a:rPr sz="4200" b="0" u="none" spc="-22" baseline="2976" dirty="0">
                <a:solidFill>
                  <a:srgbClr val="000000"/>
                </a:solidFill>
                <a:latin typeface="Cambria Math"/>
                <a:cs typeface="Cambria Math"/>
              </a:rPr>
              <a:t>)</a:t>
            </a:r>
            <a:r>
              <a:rPr sz="2800" b="0" u="none" dirty="0">
                <a:solidFill>
                  <a:srgbClr val="000000"/>
                </a:solidFill>
                <a:latin typeface="Calibri"/>
                <a:cs typeface="Calibri"/>
              </a:rPr>
              <a:t>.</a:t>
            </a:r>
            <a:endParaRPr sz="2800">
              <a:latin typeface="Calibri"/>
              <a:cs typeface="Calibri"/>
            </a:endParaRPr>
          </a:p>
          <a:p>
            <a:pPr marL="462915" indent="-228600">
              <a:lnSpc>
                <a:spcPct val="100000"/>
              </a:lnSpc>
              <a:spcBef>
                <a:spcPts val="1970"/>
              </a:spcBef>
              <a:buFont typeface="Symbol"/>
              <a:buChar char=""/>
              <a:tabLst>
                <a:tab pos="463550" algn="l"/>
              </a:tabLst>
            </a:pPr>
            <a:r>
              <a:rPr sz="2800" b="0" u="none" spc="-20" dirty="0">
                <a:solidFill>
                  <a:srgbClr val="000000"/>
                </a:solidFill>
                <a:latin typeface="Calibri"/>
                <a:cs typeface="Calibri"/>
              </a:rPr>
              <a:t>Eva</a:t>
            </a:r>
            <a:r>
              <a:rPr sz="2800" b="0" u="none" spc="-5" dirty="0">
                <a:solidFill>
                  <a:srgbClr val="000000"/>
                </a:solidFill>
                <a:latin typeface="Calibri"/>
                <a:cs typeface="Calibri"/>
              </a:rPr>
              <a:t>l</a:t>
            </a:r>
            <a:r>
              <a:rPr sz="2800" b="0" u="none" spc="-20" dirty="0">
                <a:solidFill>
                  <a:srgbClr val="000000"/>
                </a:solidFill>
                <a:latin typeface="Calibri"/>
                <a:cs typeface="Calibri"/>
              </a:rPr>
              <a:t>uat</a:t>
            </a:r>
            <a:r>
              <a:rPr sz="2800" b="0" u="none" spc="-15" dirty="0">
                <a:solidFill>
                  <a:srgbClr val="000000"/>
                </a:solidFill>
                <a:latin typeface="Calibri"/>
                <a:cs typeface="Calibri"/>
              </a:rPr>
              <a:t>e</a:t>
            </a:r>
            <a:r>
              <a:rPr sz="2800" b="0" u="none" spc="-65" dirty="0">
                <a:solidFill>
                  <a:srgbClr val="000000"/>
                </a:solidFill>
                <a:latin typeface="Times New Roman"/>
                <a:cs typeface="Times New Roman"/>
              </a:rPr>
              <a:t> </a:t>
            </a:r>
            <a:r>
              <a:rPr sz="2800" b="0" u="none" spc="5" dirty="0">
                <a:solidFill>
                  <a:srgbClr val="000000"/>
                </a:solidFill>
                <a:latin typeface="Calibri"/>
                <a:cs typeface="Calibri"/>
              </a:rPr>
              <a:t>i</a:t>
            </a:r>
            <a:r>
              <a:rPr sz="2800" b="0" u="none" spc="-20" dirty="0">
                <a:solidFill>
                  <a:srgbClr val="000000"/>
                </a:solidFill>
                <a:latin typeface="Calibri"/>
                <a:cs typeface="Calibri"/>
              </a:rPr>
              <a:t>ntegra</a:t>
            </a:r>
            <a:r>
              <a:rPr sz="2800" b="0" u="none" spc="-10" dirty="0">
                <a:solidFill>
                  <a:srgbClr val="000000"/>
                </a:solidFill>
                <a:latin typeface="Calibri"/>
                <a:cs typeface="Calibri"/>
              </a:rPr>
              <a:t>l</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us</a:t>
            </a:r>
            <a:r>
              <a:rPr sz="2800" b="0" u="none" spc="0" dirty="0">
                <a:solidFill>
                  <a:srgbClr val="000000"/>
                </a:solidFill>
                <a:latin typeface="Calibri"/>
                <a:cs typeface="Calibri"/>
              </a:rPr>
              <a:t>i</a:t>
            </a:r>
            <a:r>
              <a:rPr sz="2800" b="0" u="none" spc="-20" dirty="0">
                <a:solidFill>
                  <a:srgbClr val="000000"/>
                </a:solidFill>
                <a:latin typeface="Calibri"/>
                <a:cs typeface="Calibri"/>
              </a:rPr>
              <a:t>n</a:t>
            </a:r>
            <a:r>
              <a:rPr sz="2800" b="0" u="none" spc="-15" dirty="0">
                <a:solidFill>
                  <a:srgbClr val="000000"/>
                </a:solidFill>
                <a:latin typeface="Calibri"/>
                <a:cs typeface="Calibri"/>
              </a:rPr>
              <a:t>g</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sta</a:t>
            </a:r>
            <a:r>
              <a:rPr sz="2800" b="0" u="none" spc="-5" dirty="0">
                <a:solidFill>
                  <a:srgbClr val="000000"/>
                </a:solidFill>
                <a:latin typeface="Calibri"/>
                <a:cs typeface="Calibri"/>
              </a:rPr>
              <a:t>n</a:t>
            </a:r>
            <a:r>
              <a:rPr sz="2800" b="0" u="none" spc="-20" dirty="0">
                <a:solidFill>
                  <a:srgbClr val="000000"/>
                </a:solidFill>
                <a:latin typeface="Calibri"/>
                <a:cs typeface="Calibri"/>
              </a:rPr>
              <a:t>da</a:t>
            </a:r>
            <a:r>
              <a:rPr sz="2800" b="0" u="none" spc="-5" dirty="0">
                <a:solidFill>
                  <a:srgbClr val="000000"/>
                </a:solidFill>
                <a:latin typeface="Calibri"/>
                <a:cs typeface="Calibri"/>
              </a:rPr>
              <a:t>r</a:t>
            </a:r>
            <a:r>
              <a:rPr sz="2800" b="0" u="none" spc="-15" dirty="0">
                <a:solidFill>
                  <a:srgbClr val="000000"/>
                </a:solidFill>
                <a:latin typeface="Calibri"/>
                <a:cs typeface="Calibri"/>
              </a:rPr>
              <a:t>d</a:t>
            </a:r>
            <a:r>
              <a:rPr sz="2800" b="0" u="none" spc="-70"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dent</a:t>
            </a:r>
            <a:r>
              <a:rPr sz="2800" b="0" u="none" spc="-5" dirty="0">
                <a:solidFill>
                  <a:srgbClr val="000000"/>
                </a:solidFill>
                <a:latin typeface="Calibri"/>
                <a:cs typeface="Calibri"/>
              </a:rPr>
              <a:t>i</a:t>
            </a:r>
            <a:r>
              <a:rPr sz="2800" b="0" u="none" spc="-15" dirty="0">
                <a:solidFill>
                  <a:srgbClr val="000000"/>
                </a:solidFill>
                <a:latin typeface="Calibri"/>
                <a:cs typeface="Calibri"/>
              </a:rPr>
              <a:t>ty</a:t>
            </a:r>
            <a:endParaRPr sz="2800">
              <a:latin typeface="Calibri"/>
              <a:cs typeface="Calibri"/>
            </a:endParaRPr>
          </a:p>
        </p:txBody>
      </p:sp>
      <p:sp>
        <p:nvSpPr>
          <p:cNvPr id="4" name="object 4"/>
          <p:cNvSpPr txBox="1"/>
          <p:nvPr/>
        </p:nvSpPr>
        <p:spPr>
          <a:xfrm>
            <a:off x="4334391" y="4566236"/>
            <a:ext cx="312420" cy="381000"/>
          </a:xfrm>
          <a:prstGeom prst="rect">
            <a:avLst/>
          </a:prstGeom>
        </p:spPr>
        <p:txBody>
          <a:bodyPr vert="horz" wrap="square" lIns="0" tIns="0" rIns="0" bIns="0" rtlCol="0">
            <a:spAutoFit/>
          </a:bodyPr>
          <a:lstStyle/>
          <a:p>
            <a:pPr marL="12700">
              <a:lnSpc>
                <a:spcPct val="100000"/>
              </a:lnSpc>
            </a:pPr>
            <a:r>
              <a:rPr sz="2800" spc="605" dirty="0">
                <a:latin typeface="Cambria Math"/>
                <a:cs typeface="Cambria Math"/>
              </a:rPr>
              <a:t>∫</a:t>
            </a:r>
            <a:endParaRPr sz="2800">
              <a:latin typeface="Cambria Math"/>
              <a:cs typeface="Cambria Math"/>
            </a:endParaRPr>
          </a:p>
        </p:txBody>
      </p:sp>
      <p:sp>
        <p:nvSpPr>
          <p:cNvPr id="5" name="object 5"/>
          <p:cNvSpPr txBox="1"/>
          <p:nvPr/>
        </p:nvSpPr>
        <p:spPr>
          <a:xfrm>
            <a:off x="5405764" y="4777084"/>
            <a:ext cx="381635" cy="408940"/>
          </a:xfrm>
          <a:prstGeom prst="rect">
            <a:avLst/>
          </a:prstGeom>
        </p:spPr>
        <p:txBody>
          <a:bodyPr vert="horz" wrap="square" lIns="0" tIns="0" rIns="0" bIns="0" rtlCol="0">
            <a:spAutoFit/>
          </a:bodyPr>
          <a:lstStyle/>
          <a:p>
            <a:pPr marL="12700">
              <a:lnSpc>
                <a:spcPct val="100000"/>
              </a:lnSpc>
            </a:pPr>
            <a:r>
              <a:rPr sz="4200" spc="187" baseline="-16865" dirty="0">
                <a:latin typeface="Cambria Math"/>
                <a:cs typeface="Cambria Math"/>
              </a:rPr>
              <a:t>𝑥</a:t>
            </a:r>
            <a:r>
              <a:rPr sz="2000" spc="40" dirty="0">
                <a:latin typeface="Cambria Math"/>
                <a:cs typeface="Cambria Math"/>
              </a:rPr>
              <a:t>2</a:t>
            </a:r>
            <a:endParaRPr sz="2000">
              <a:latin typeface="Cambria Math"/>
              <a:cs typeface="Cambria Math"/>
            </a:endParaRPr>
          </a:p>
        </p:txBody>
      </p:sp>
      <p:sp>
        <p:nvSpPr>
          <p:cNvPr id="6" name="object 6"/>
          <p:cNvSpPr/>
          <p:nvPr/>
        </p:nvSpPr>
        <p:spPr>
          <a:xfrm>
            <a:off x="4981071" y="4753867"/>
            <a:ext cx="1245235" cy="0"/>
          </a:xfrm>
          <a:custGeom>
            <a:avLst/>
            <a:gdLst/>
            <a:ahLst/>
            <a:cxnLst/>
            <a:rect l="l" t="t" r="r" b="b"/>
            <a:pathLst>
              <a:path w="1245235">
                <a:moveTo>
                  <a:pt x="0" y="0"/>
                </a:moveTo>
                <a:lnTo>
                  <a:pt x="1245107"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4620898" y="4241771"/>
            <a:ext cx="1619250" cy="434975"/>
          </a:xfrm>
          <a:prstGeom prst="rect">
            <a:avLst/>
          </a:prstGeom>
        </p:spPr>
        <p:txBody>
          <a:bodyPr vert="horz" wrap="square" lIns="0" tIns="0" rIns="0" bIns="0" rtlCol="0">
            <a:spAutoFit/>
          </a:bodyPr>
          <a:lstStyle/>
          <a:p>
            <a:pPr marL="12700">
              <a:lnSpc>
                <a:spcPct val="100000"/>
              </a:lnSpc>
            </a:pPr>
            <a:r>
              <a:rPr sz="3000" spc="202" baseline="29166" dirty="0">
                <a:latin typeface="Cambria Math"/>
                <a:cs typeface="Cambria Math"/>
              </a:rPr>
              <a:t>∞  </a:t>
            </a:r>
            <a:r>
              <a:rPr sz="2800" spc="-15" dirty="0">
                <a:latin typeface="Cambria Math"/>
                <a:cs typeface="Cambria Math"/>
              </a:rPr>
              <a:t>sin</a:t>
            </a:r>
            <a:r>
              <a:rPr sz="3000" spc="232" baseline="29166" dirty="0">
                <a:latin typeface="Cambria Math"/>
                <a:cs typeface="Cambria Math"/>
              </a:rPr>
              <a:t>2</a:t>
            </a:r>
            <a:r>
              <a:rPr sz="4200" spc="-22" baseline="2976" dirty="0">
                <a:latin typeface="Cambria Math"/>
                <a:cs typeface="Cambria Math"/>
              </a:rPr>
              <a:t>(</a:t>
            </a:r>
            <a:r>
              <a:rPr sz="2800" spc="-30" dirty="0">
                <a:latin typeface="Cambria Math"/>
                <a:cs typeface="Cambria Math"/>
              </a:rPr>
              <a:t>𝑥</a:t>
            </a:r>
            <a:r>
              <a:rPr sz="2800" spc="35" dirty="0">
                <a:latin typeface="Cambria Math"/>
                <a:cs typeface="Cambria Math"/>
              </a:rPr>
              <a:t>𝑡</a:t>
            </a:r>
            <a:r>
              <a:rPr sz="4200" spc="-22" baseline="2976" dirty="0">
                <a:latin typeface="Cambria Math"/>
                <a:cs typeface="Cambria Math"/>
              </a:rPr>
              <a:t>)</a:t>
            </a:r>
            <a:endParaRPr sz="4200" baseline="2976" dirty="0">
              <a:latin typeface="Cambria Math"/>
              <a:cs typeface="Cambria Math"/>
            </a:endParaRPr>
          </a:p>
        </p:txBody>
      </p:sp>
      <p:sp>
        <p:nvSpPr>
          <p:cNvPr id="8" name="object 8"/>
          <p:cNvSpPr txBox="1"/>
          <p:nvPr/>
        </p:nvSpPr>
        <p:spPr>
          <a:xfrm>
            <a:off x="1130313" y="4981292"/>
            <a:ext cx="3897629" cy="887094"/>
          </a:xfrm>
          <a:prstGeom prst="rect">
            <a:avLst/>
          </a:prstGeom>
        </p:spPr>
        <p:txBody>
          <a:bodyPr vert="horz" wrap="square" lIns="0" tIns="0" rIns="0" bIns="0" rtlCol="0">
            <a:spAutoFit/>
          </a:bodyPr>
          <a:lstStyle/>
          <a:p>
            <a:pPr marR="97155" algn="r">
              <a:lnSpc>
                <a:spcPct val="100000"/>
              </a:lnSpc>
            </a:pPr>
            <a:r>
              <a:rPr sz="2000" spc="-55" dirty="0">
                <a:latin typeface="Cambria Math"/>
                <a:cs typeface="Cambria Math"/>
              </a:rPr>
              <a:t>−</a:t>
            </a:r>
            <a:r>
              <a:rPr sz="2000" spc="135" dirty="0">
                <a:latin typeface="Cambria Math"/>
                <a:cs typeface="Cambria Math"/>
              </a:rPr>
              <a:t>∞</a:t>
            </a:r>
            <a:endParaRPr sz="2000">
              <a:latin typeface="Cambria Math"/>
              <a:cs typeface="Cambria Math"/>
            </a:endParaRPr>
          </a:p>
          <a:p>
            <a:pPr marL="241300" indent="-228600">
              <a:lnSpc>
                <a:spcPct val="100000"/>
              </a:lnSpc>
              <a:spcBef>
                <a:spcPts val="1320"/>
              </a:spcBef>
              <a:buFont typeface="Symbol"/>
              <a:buChar char=""/>
              <a:tabLst>
                <a:tab pos="241935" algn="l"/>
              </a:tabLst>
            </a:pPr>
            <a:r>
              <a:rPr sz="2800" spc="-20" dirty="0">
                <a:latin typeface="Calibri"/>
                <a:cs typeface="Calibri"/>
              </a:rPr>
              <a:t>Obta</a:t>
            </a:r>
            <a:r>
              <a:rPr sz="2800" spc="-15" dirty="0">
                <a:latin typeface="Calibri"/>
                <a:cs typeface="Calibri"/>
              </a:rPr>
              <a:t>in</a:t>
            </a:r>
            <a:r>
              <a:rPr sz="2800" spc="-70" dirty="0">
                <a:latin typeface="Times New Roman"/>
                <a:cs typeface="Times New Roman"/>
              </a:rPr>
              <a:t> </a:t>
            </a:r>
            <a:r>
              <a:rPr sz="2800" spc="-20" dirty="0">
                <a:latin typeface="Calibri"/>
                <a:cs typeface="Calibri"/>
              </a:rPr>
              <a:t>s</a:t>
            </a:r>
            <a:r>
              <a:rPr sz="2800" spc="0" dirty="0">
                <a:latin typeface="Calibri"/>
                <a:cs typeface="Calibri"/>
              </a:rPr>
              <a:t>i</a:t>
            </a:r>
            <a:r>
              <a:rPr sz="2800" spc="-20" dirty="0">
                <a:latin typeface="Calibri"/>
                <a:cs typeface="Calibri"/>
              </a:rPr>
              <a:t>mp</a:t>
            </a:r>
            <a:r>
              <a:rPr sz="2800" spc="-15" dirty="0">
                <a:latin typeface="Calibri"/>
                <a:cs typeface="Calibri"/>
              </a:rPr>
              <a:t>le</a:t>
            </a:r>
            <a:r>
              <a:rPr sz="2800" spc="-70" dirty="0">
                <a:latin typeface="Times New Roman"/>
                <a:cs typeface="Times New Roman"/>
              </a:rPr>
              <a:t> </a:t>
            </a:r>
            <a:r>
              <a:rPr sz="2800" spc="-15" dirty="0">
                <a:latin typeface="Calibri"/>
                <a:cs typeface="Calibri"/>
              </a:rPr>
              <a:t>ex</a:t>
            </a:r>
            <a:r>
              <a:rPr sz="2800" spc="-10" dirty="0">
                <a:latin typeface="Calibri"/>
                <a:cs typeface="Calibri"/>
              </a:rPr>
              <a:t>p</a:t>
            </a:r>
            <a:r>
              <a:rPr sz="2800" spc="-15" dirty="0">
                <a:latin typeface="Calibri"/>
                <a:cs typeface="Calibri"/>
              </a:rPr>
              <a:t>ress</a:t>
            </a:r>
            <a:r>
              <a:rPr sz="2800" spc="-5" dirty="0">
                <a:latin typeface="Calibri"/>
                <a:cs typeface="Calibri"/>
              </a:rPr>
              <a:t>i</a:t>
            </a:r>
            <a:r>
              <a:rPr sz="2800" spc="-20" dirty="0">
                <a:latin typeface="Calibri"/>
                <a:cs typeface="Calibri"/>
              </a:rPr>
              <a:t>on</a:t>
            </a:r>
            <a:endParaRPr sz="2800">
              <a:latin typeface="Calibri"/>
              <a:cs typeface="Calibri"/>
            </a:endParaRPr>
          </a:p>
        </p:txBody>
      </p:sp>
      <p:sp>
        <p:nvSpPr>
          <p:cNvPr id="9" name="object 9"/>
          <p:cNvSpPr txBox="1"/>
          <p:nvPr/>
        </p:nvSpPr>
        <p:spPr>
          <a:xfrm>
            <a:off x="6332618" y="4566228"/>
            <a:ext cx="1973182" cy="430887"/>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a:t>
            </a:r>
            <a:r>
              <a:rPr sz="2800" spc="-30" dirty="0">
                <a:latin typeface="Cambria Math"/>
                <a:cs typeface="Cambria Math"/>
              </a:rPr>
              <a:t>𝑥</a:t>
            </a:r>
            <a:r>
              <a:rPr sz="2800" spc="24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2𝜋</a:t>
            </a:r>
            <a:r>
              <a:rPr sz="2800" spc="35" dirty="0">
                <a:latin typeface="Cambria Math"/>
                <a:cs typeface="Cambria Math"/>
              </a:rPr>
              <a:t>𝑡</a:t>
            </a:r>
            <a:r>
              <a:rPr sz="2800" spc="-10" dirty="0">
                <a:latin typeface="Cambria Math"/>
                <a:cs typeface="Cambria Math"/>
              </a:rPr>
              <a:t>.</a:t>
            </a:r>
            <a:endParaRPr sz="2800" dirty="0">
              <a:latin typeface="Cambria Math"/>
              <a:cs typeface="Cambria Math"/>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03678" y="1114874"/>
            <a:ext cx="207010" cy="381000"/>
          </a:xfrm>
          <a:prstGeom prst="rect">
            <a:avLst/>
          </a:prstGeom>
        </p:spPr>
        <p:txBody>
          <a:bodyPr vert="horz" wrap="square" lIns="0" tIns="0" rIns="0" bIns="0" rtlCol="0">
            <a:spAutoFit/>
          </a:bodyPr>
          <a:lstStyle/>
          <a:p>
            <a:pPr marL="12700">
              <a:lnSpc>
                <a:spcPct val="100000"/>
              </a:lnSpc>
            </a:pPr>
            <a:r>
              <a:rPr sz="2800" spc="-340" dirty="0">
                <a:latin typeface="Cambria Math"/>
                <a:cs typeface="Cambria Math"/>
              </a:rPr>
              <a:t>𝑃</a:t>
            </a:r>
            <a:endParaRPr sz="2800">
              <a:latin typeface="Cambria Math"/>
              <a:cs typeface="Cambria Math"/>
            </a:endParaRPr>
          </a:p>
        </p:txBody>
      </p:sp>
      <p:sp>
        <p:nvSpPr>
          <p:cNvPr id="3" name="object 3"/>
          <p:cNvSpPr txBox="1"/>
          <p:nvPr/>
        </p:nvSpPr>
        <p:spPr>
          <a:xfrm>
            <a:off x="4185034" y="1266285"/>
            <a:ext cx="481584" cy="615553"/>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a:t>
            </a:r>
            <a:r>
              <a:rPr lang="en-US" sz="2000" spc="215" dirty="0">
                <a:latin typeface="Cambria Math"/>
                <a:cs typeface="Cambria Math"/>
              </a:rPr>
              <a:t>b</a:t>
            </a:r>
            <a:r>
              <a:rPr sz="2000" spc="215" dirty="0">
                <a:latin typeface="Cambria Math"/>
                <a:cs typeface="Cambria Math"/>
              </a:rPr>
              <a:t>𝑏</a:t>
            </a:r>
            <a:endParaRPr sz="2000" dirty="0">
              <a:latin typeface="Cambria Math"/>
              <a:cs typeface="Cambria Math"/>
            </a:endParaRPr>
          </a:p>
        </p:txBody>
      </p:sp>
      <p:sp>
        <p:nvSpPr>
          <p:cNvPr id="4" name="object 4"/>
          <p:cNvSpPr txBox="1"/>
          <p:nvPr/>
        </p:nvSpPr>
        <p:spPr>
          <a:xfrm>
            <a:off x="4518790" y="1098110"/>
            <a:ext cx="470534" cy="381000"/>
          </a:xfrm>
          <a:prstGeom prst="rect">
            <a:avLst/>
          </a:prstGeom>
        </p:spPr>
        <p:txBody>
          <a:bodyPr vert="horz" wrap="square" lIns="0" tIns="0" rIns="0" bIns="0" rtlCol="0">
            <a:spAutoFit/>
          </a:bodyPr>
          <a:lstStyle/>
          <a:p>
            <a:pPr marL="12700">
              <a:lnSpc>
                <a:spcPct val="100000"/>
              </a:lnSpc>
              <a:tabLst>
                <a:tab pos="309245" algn="l"/>
              </a:tabLst>
            </a:pPr>
            <a:r>
              <a:rPr sz="2800" spc="-15" dirty="0">
                <a:latin typeface="Cambria Math"/>
                <a:cs typeface="Cambria Math"/>
              </a:rPr>
              <a:t>(	)</a:t>
            </a:r>
            <a:endParaRPr sz="2800">
              <a:latin typeface="Cambria Math"/>
              <a:cs typeface="Cambria Math"/>
            </a:endParaRPr>
          </a:p>
        </p:txBody>
      </p:sp>
      <p:sp>
        <p:nvSpPr>
          <p:cNvPr id="5" name="object 5"/>
          <p:cNvSpPr txBox="1"/>
          <p:nvPr/>
        </p:nvSpPr>
        <p:spPr>
          <a:xfrm>
            <a:off x="4666618" y="1114874"/>
            <a:ext cx="2067442" cy="430887"/>
          </a:xfrm>
          <a:prstGeom prst="rect">
            <a:avLst/>
          </a:prstGeom>
        </p:spPr>
        <p:txBody>
          <a:bodyPr vert="horz" wrap="square" lIns="0" tIns="0" rIns="0" bIns="0" rtlCol="0">
            <a:spAutoFit/>
          </a:bodyPr>
          <a:lstStyle/>
          <a:p>
            <a:pPr marL="12700">
              <a:lnSpc>
                <a:spcPct val="100000"/>
              </a:lnSpc>
              <a:tabLst>
                <a:tab pos="407034" algn="l"/>
                <a:tab pos="1519555" algn="l"/>
              </a:tabLst>
            </a:pPr>
            <a:r>
              <a:rPr sz="2800" spc="-30" dirty="0">
                <a:latin typeface="Cambria Math"/>
                <a:cs typeface="Cambria Math"/>
              </a:rPr>
              <a:t>𝑡	</a:t>
            </a:r>
            <a:r>
              <a:rPr sz="2800" spc="-25" dirty="0">
                <a:latin typeface="Cambria Math"/>
                <a:cs typeface="Cambria Math"/>
              </a:rPr>
              <a:t>=	</a:t>
            </a:r>
            <a:r>
              <a:rPr sz="2800" spc="-200" dirty="0">
                <a:latin typeface="Cambria Math"/>
                <a:cs typeface="Cambria Math"/>
              </a:rPr>
              <a:t>𝐷</a:t>
            </a:r>
            <a:endParaRPr sz="2800" dirty="0">
              <a:latin typeface="Cambria Math"/>
              <a:cs typeface="Cambria Math"/>
            </a:endParaRPr>
          </a:p>
        </p:txBody>
      </p:sp>
      <p:sp>
        <p:nvSpPr>
          <p:cNvPr id="6" name="object 6"/>
          <p:cNvSpPr txBox="1"/>
          <p:nvPr/>
        </p:nvSpPr>
        <p:spPr>
          <a:xfrm>
            <a:off x="5520631" y="970677"/>
            <a:ext cx="471170" cy="430887"/>
          </a:xfrm>
          <a:prstGeom prst="rect">
            <a:avLst/>
          </a:prstGeom>
        </p:spPr>
        <p:txBody>
          <a:bodyPr vert="horz" wrap="square" lIns="0" tIns="0" rIns="0" bIns="0" rtlCol="0">
            <a:spAutoFit/>
          </a:bodyPr>
          <a:lstStyle/>
          <a:p>
            <a:pPr marL="12700">
              <a:lnSpc>
                <a:spcPct val="100000"/>
              </a:lnSpc>
              <a:tabLst>
                <a:tab pos="247015" algn="l"/>
              </a:tabLst>
            </a:pPr>
            <a:r>
              <a:rPr sz="2800" u="heavy" spc="-10" dirty="0">
                <a:latin typeface="Times New Roman"/>
                <a:cs typeface="Times New Roman"/>
              </a:rPr>
              <a:t> </a:t>
            </a:r>
            <a:r>
              <a:rPr sz="2800" u="heavy" spc="-30" dirty="0">
                <a:latin typeface="Cambria Math"/>
                <a:cs typeface="Cambria Math"/>
              </a:rPr>
              <a:t>𝜋</a:t>
            </a:r>
            <a:endParaRPr sz="2800" dirty="0">
              <a:latin typeface="Cambria Math"/>
              <a:cs typeface="Cambria Math"/>
            </a:endParaRPr>
          </a:p>
        </p:txBody>
      </p:sp>
      <p:sp>
        <p:nvSpPr>
          <p:cNvPr id="7" name="object 7"/>
          <p:cNvSpPr txBox="1"/>
          <p:nvPr/>
        </p:nvSpPr>
        <p:spPr>
          <a:xfrm>
            <a:off x="5425571" y="1354142"/>
            <a:ext cx="553085" cy="381000"/>
          </a:xfrm>
          <a:prstGeom prst="rect">
            <a:avLst/>
          </a:prstGeom>
        </p:spPr>
        <p:txBody>
          <a:bodyPr vert="horz" wrap="square" lIns="0" tIns="0" rIns="0" bIns="0" rtlCol="0">
            <a:spAutoFit/>
          </a:bodyPr>
          <a:lstStyle/>
          <a:p>
            <a:pPr marL="12700">
              <a:lnSpc>
                <a:spcPct val="100000"/>
              </a:lnSpc>
              <a:tabLst>
                <a:tab pos="330835" algn="l"/>
              </a:tabLst>
            </a:pPr>
            <a:r>
              <a:rPr sz="2800" spc="-30" dirty="0">
                <a:latin typeface="Cambria Math"/>
                <a:cs typeface="Cambria Math"/>
              </a:rPr>
              <a:t>𝜀	</a:t>
            </a:r>
            <a:r>
              <a:rPr sz="2800" spc="-20" dirty="0">
                <a:latin typeface="Cambria Math"/>
                <a:cs typeface="Cambria Math"/>
              </a:rPr>
              <a:t>ℏ</a:t>
            </a:r>
            <a:endParaRPr sz="2800" dirty="0">
              <a:latin typeface="Cambria Math"/>
              <a:cs typeface="Cambria Math"/>
            </a:endParaRPr>
          </a:p>
        </p:txBody>
      </p:sp>
      <p:sp>
        <p:nvSpPr>
          <p:cNvPr id="8" name="object 8"/>
          <p:cNvSpPr txBox="1"/>
          <p:nvPr/>
        </p:nvSpPr>
        <p:spPr>
          <a:xfrm>
            <a:off x="5581019" y="1505554"/>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9" name="object 9"/>
          <p:cNvSpPr txBox="1"/>
          <p:nvPr/>
        </p:nvSpPr>
        <p:spPr>
          <a:xfrm>
            <a:off x="5952875" y="1325721"/>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0" name="object 10"/>
          <p:cNvSpPr txBox="1"/>
          <p:nvPr/>
        </p:nvSpPr>
        <p:spPr>
          <a:xfrm>
            <a:off x="6398145" y="1054449"/>
            <a:ext cx="335915" cy="501015"/>
          </a:xfrm>
          <a:prstGeom prst="rect">
            <a:avLst/>
          </a:prstGeom>
        </p:spPr>
        <p:txBody>
          <a:bodyPr vert="horz" wrap="square" lIns="0" tIns="0" rIns="0" bIns="0" rtlCol="0">
            <a:spAutoFit/>
          </a:bodyPr>
          <a:lstStyle/>
          <a:p>
            <a:pPr marL="44450">
              <a:lnSpc>
                <a:spcPts val="2070"/>
              </a:lnSpc>
            </a:pPr>
            <a:r>
              <a:rPr sz="2000" spc="40" dirty="0">
                <a:latin typeface="Cambria Math"/>
                <a:cs typeface="Cambria Math"/>
              </a:rPr>
              <a:t>2</a:t>
            </a:r>
            <a:endParaRPr sz="2000" dirty="0">
              <a:latin typeface="Cambria Math"/>
              <a:cs typeface="Cambria Math"/>
            </a:endParaRPr>
          </a:p>
          <a:p>
            <a:pPr marL="12700">
              <a:lnSpc>
                <a:spcPts val="2070"/>
              </a:lnSpc>
            </a:pPr>
            <a:r>
              <a:rPr sz="2000" spc="215" dirty="0">
                <a:latin typeface="Cambria Math"/>
                <a:cs typeface="Cambria Math"/>
              </a:rPr>
              <a:t>𝑎𝑏</a:t>
            </a:r>
            <a:endParaRPr sz="2000" dirty="0">
              <a:latin typeface="Cambria Math"/>
              <a:cs typeface="Cambria Math"/>
            </a:endParaRPr>
          </a:p>
        </p:txBody>
      </p:sp>
      <p:sp>
        <p:nvSpPr>
          <p:cNvPr id="11" name="object 11"/>
          <p:cNvSpPr txBox="1"/>
          <p:nvPr/>
        </p:nvSpPr>
        <p:spPr>
          <a:xfrm>
            <a:off x="6789814" y="1114874"/>
            <a:ext cx="636905" cy="381000"/>
          </a:xfrm>
          <a:prstGeom prst="rect">
            <a:avLst/>
          </a:prstGeom>
        </p:spPr>
        <p:txBody>
          <a:bodyPr vert="horz" wrap="square" lIns="0" tIns="0" rIns="0" bIns="0" rtlCol="0">
            <a:spAutoFit/>
          </a:bodyPr>
          <a:lstStyle/>
          <a:p>
            <a:pPr marL="12700">
              <a:lnSpc>
                <a:spcPct val="100000"/>
              </a:lnSpc>
              <a:tabLst>
                <a:tab pos="365760" algn="l"/>
              </a:tabLst>
            </a:pPr>
            <a:r>
              <a:rPr sz="2800" spc="-30" dirty="0">
                <a:latin typeface="Cambria Math"/>
                <a:cs typeface="Cambria Math"/>
              </a:rPr>
              <a:t>𝜌	𝜔</a:t>
            </a:r>
            <a:endParaRPr sz="2800">
              <a:latin typeface="Cambria Math"/>
              <a:cs typeface="Cambria Math"/>
            </a:endParaRPr>
          </a:p>
        </p:txBody>
      </p:sp>
      <p:sp>
        <p:nvSpPr>
          <p:cNvPr id="12" name="object 12"/>
          <p:cNvSpPr txBox="1"/>
          <p:nvPr/>
        </p:nvSpPr>
        <p:spPr>
          <a:xfrm>
            <a:off x="6995554" y="1098110"/>
            <a:ext cx="910590" cy="381000"/>
          </a:xfrm>
          <a:prstGeom prst="rect">
            <a:avLst/>
          </a:prstGeom>
        </p:spPr>
        <p:txBody>
          <a:bodyPr vert="horz" wrap="square" lIns="0" tIns="0" rIns="0" bIns="0" rtlCol="0">
            <a:spAutoFit/>
          </a:bodyPr>
          <a:lstStyle/>
          <a:p>
            <a:pPr marL="12700">
              <a:lnSpc>
                <a:spcPct val="100000"/>
              </a:lnSpc>
              <a:tabLst>
                <a:tab pos="749935" algn="l"/>
              </a:tabLst>
            </a:pPr>
            <a:r>
              <a:rPr sz="2800" spc="-15" dirty="0">
                <a:latin typeface="Cambria Math"/>
                <a:cs typeface="Cambria Math"/>
              </a:rPr>
              <a:t>(	)</a:t>
            </a:r>
            <a:endParaRPr sz="2800">
              <a:latin typeface="Cambria Math"/>
              <a:cs typeface="Cambria Math"/>
            </a:endParaRPr>
          </a:p>
        </p:txBody>
      </p:sp>
      <p:sp>
        <p:nvSpPr>
          <p:cNvPr id="13" name="object 13"/>
          <p:cNvSpPr txBox="1"/>
          <p:nvPr/>
        </p:nvSpPr>
        <p:spPr>
          <a:xfrm>
            <a:off x="7400938" y="1266285"/>
            <a:ext cx="33718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𝑏𝑎</a:t>
            </a:r>
            <a:endParaRPr sz="2000">
              <a:latin typeface="Cambria Math"/>
              <a:cs typeface="Cambria Math"/>
            </a:endParaRPr>
          </a:p>
        </p:txBody>
      </p:sp>
      <p:sp>
        <p:nvSpPr>
          <p:cNvPr id="14" name="object 14"/>
          <p:cNvSpPr txBox="1"/>
          <p:nvPr/>
        </p:nvSpPr>
        <p:spPr>
          <a:xfrm>
            <a:off x="7940434" y="1114874"/>
            <a:ext cx="246379"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𝑡</a:t>
            </a:r>
            <a:r>
              <a:rPr sz="2800" spc="-10" dirty="0">
                <a:latin typeface="Cambria Math"/>
                <a:cs typeface="Cambria Math"/>
              </a:rPr>
              <a:t>.</a:t>
            </a:r>
            <a:endParaRPr sz="2800">
              <a:latin typeface="Cambria Math"/>
              <a:cs typeface="Cambria Math"/>
            </a:endParaRPr>
          </a:p>
        </p:txBody>
      </p:sp>
      <p:sp>
        <p:nvSpPr>
          <p:cNvPr id="15" name="object 15"/>
          <p:cNvSpPr txBox="1"/>
          <p:nvPr/>
        </p:nvSpPr>
        <p:spPr>
          <a:xfrm>
            <a:off x="901708" y="1993896"/>
            <a:ext cx="7739380" cy="381000"/>
          </a:xfrm>
          <a:prstGeom prst="rect">
            <a:avLst/>
          </a:prstGeom>
        </p:spPr>
        <p:txBody>
          <a:bodyPr vert="horz" wrap="square" lIns="0" tIns="0" rIns="0" bIns="0" rtlCol="0">
            <a:spAutoFit/>
          </a:bodyPr>
          <a:lstStyle/>
          <a:p>
            <a:pPr marL="12700">
              <a:lnSpc>
                <a:spcPct val="100000"/>
              </a:lnSpc>
            </a:pPr>
            <a:r>
              <a:rPr sz="2800" i="1" spc="-20" dirty="0">
                <a:latin typeface="Calibri"/>
                <a:cs typeface="Calibri"/>
              </a:rPr>
              <a:t>C</a:t>
            </a:r>
            <a:r>
              <a:rPr sz="2800" i="1" spc="-10" dirty="0">
                <a:latin typeface="Calibri"/>
                <a:cs typeface="Calibri"/>
              </a:rPr>
              <a:t>o</a:t>
            </a:r>
            <a:r>
              <a:rPr sz="2800" i="1" spc="-20" dirty="0">
                <a:latin typeface="Calibri"/>
                <a:cs typeface="Calibri"/>
              </a:rPr>
              <a:t>nseq</a:t>
            </a:r>
            <a:r>
              <a:rPr sz="2800" i="1" spc="-10" dirty="0">
                <a:latin typeface="Calibri"/>
                <a:cs typeface="Calibri"/>
              </a:rPr>
              <a:t>u</a:t>
            </a:r>
            <a:r>
              <a:rPr sz="2800" i="1" spc="-15" dirty="0">
                <a:latin typeface="Calibri"/>
                <a:cs typeface="Calibri"/>
              </a:rPr>
              <a:t>ently</a:t>
            </a:r>
            <a:r>
              <a:rPr sz="2800" i="1" spc="-10" dirty="0">
                <a:latin typeface="Calibri"/>
                <a:cs typeface="Calibri"/>
              </a:rPr>
              <a:t>,</a:t>
            </a:r>
            <a:r>
              <a:rPr sz="2800" i="1" spc="-60"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beco</a:t>
            </a:r>
            <a:r>
              <a:rPr sz="2800" spc="-10" dirty="0">
                <a:latin typeface="Calibri"/>
                <a:cs typeface="Calibri"/>
              </a:rPr>
              <a:t>m</a:t>
            </a:r>
            <a:r>
              <a:rPr sz="2800" spc="-15" dirty="0">
                <a:latin typeface="Calibri"/>
                <a:cs typeface="Calibri"/>
              </a:rPr>
              <a:t>es</a:t>
            </a:r>
            <a:r>
              <a:rPr sz="2800" spc="-70" dirty="0">
                <a:latin typeface="Times New Roman"/>
                <a:cs typeface="Times New Roman"/>
              </a:rPr>
              <a:t> </a:t>
            </a:r>
            <a:r>
              <a:rPr sz="2800" spc="-15" dirty="0">
                <a:latin typeface="Calibri"/>
                <a:cs typeface="Calibri"/>
              </a:rPr>
              <a:t>c</a:t>
            </a:r>
            <a:r>
              <a:rPr sz="2800" spc="-10" dirty="0">
                <a:latin typeface="Calibri"/>
                <a:cs typeface="Calibri"/>
              </a:rPr>
              <a:t>o</a:t>
            </a:r>
            <a:r>
              <a:rPr sz="2800" spc="-20" dirty="0">
                <a:latin typeface="Calibri"/>
                <a:cs typeface="Calibri"/>
              </a:rPr>
              <a:t>nstant:</a:t>
            </a:r>
            <a:endParaRPr sz="2800">
              <a:latin typeface="Calibri"/>
              <a:cs typeface="Calibri"/>
            </a:endParaRPr>
          </a:p>
        </p:txBody>
      </p:sp>
      <p:sp>
        <p:nvSpPr>
          <p:cNvPr id="17" name="object 17"/>
          <p:cNvSpPr/>
          <p:nvPr/>
        </p:nvSpPr>
        <p:spPr>
          <a:xfrm>
            <a:off x="4741803" y="3061594"/>
            <a:ext cx="731520" cy="0"/>
          </a:xfrm>
          <a:custGeom>
            <a:avLst/>
            <a:gdLst/>
            <a:ahLst/>
            <a:cxnLst/>
            <a:rect l="l" t="t" r="r" b="b"/>
            <a:pathLst>
              <a:path w="731520">
                <a:moveTo>
                  <a:pt x="0" y="0"/>
                </a:moveTo>
                <a:lnTo>
                  <a:pt x="731519" y="0"/>
                </a:lnTo>
              </a:path>
            </a:pathLst>
          </a:custGeom>
          <a:ln w="24129">
            <a:solidFill>
              <a:srgbClr val="000000"/>
            </a:solidFill>
          </a:ln>
        </p:spPr>
        <p:txBody>
          <a:bodyPr wrap="square" lIns="0" tIns="0" rIns="0" bIns="0" rtlCol="0"/>
          <a:lstStyle/>
          <a:p>
            <a:endParaRPr/>
          </a:p>
        </p:txBody>
      </p:sp>
      <p:sp>
        <p:nvSpPr>
          <p:cNvPr id="20" name="object 20"/>
          <p:cNvSpPr txBox="1"/>
          <p:nvPr/>
        </p:nvSpPr>
        <p:spPr>
          <a:xfrm>
            <a:off x="5559683" y="2873952"/>
            <a:ext cx="1362710" cy="381000"/>
          </a:xfrm>
          <a:prstGeom prst="rect">
            <a:avLst/>
          </a:prstGeom>
        </p:spPr>
        <p:txBody>
          <a:bodyPr vert="horz" wrap="square" lIns="0" tIns="0" rIns="0" bIns="0" rtlCol="0">
            <a:spAutoFit/>
          </a:bodyPr>
          <a:lstStyle/>
          <a:p>
            <a:pPr marL="12700">
              <a:lnSpc>
                <a:spcPct val="100000"/>
              </a:lnSpc>
              <a:tabLst>
                <a:tab pos="1125220" algn="l"/>
              </a:tabLst>
            </a:pPr>
            <a:r>
              <a:rPr sz="2800" spc="-25" dirty="0">
                <a:latin typeface="Cambria Math"/>
                <a:cs typeface="Cambria Math"/>
              </a:rPr>
              <a:t>=	</a:t>
            </a:r>
            <a:r>
              <a:rPr sz="2800" spc="-204" dirty="0">
                <a:latin typeface="Cambria Math"/>
                <a:cs typeface="Cambria Math"/>
              </a:rPr>
              <a:t>𝐷</a:t>
            </a:r>
            <a:endParaRPr sz="2800">
              <a:latin typeface="Cambria Math"/>
              <a:cs typeface="Cambria Math"/>
            </a:endParaRPr>
          </a:p>
        </p:txBody>
      </p:sp>
      <p:sp>
        <p:nvSpPr>
          <p:cNvPr id="21" name="object 21"/>
          <p:cNvSpPr txBox="1"/>
          <p:nvPr/>
        </p:nvSpPr>
        <p:spPr>
          <a:xfrm>
            <a:off x="6079367" y="3264894"/>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dirty="0">
              <a:latin typeface="Cambria Math"/>
              <a:cs typeface="Cambria Math"/>
            </a:endParaRPr>
          </a:p>
        </p:txBody>
      </p:sp>
      <p:sp>
        <p:nvSpPr>
          <p:cNvPr id="22" name="object 22"/>
          <p:cNvSpPr txBox="1"/>
          <p:nvPr/>
        </p:nvSpPr>
        <p:spPr>
          <a:xfrm>
            <a:off x="6451485" y="3084799"/>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23" name="object 23"/>
          <p:cNvSpPr txBox="1"/>
          <p:nvPr/>
        </p:nvSpPr>
        <p:spPr>
          <a:xfrm>
            <a:off x="6896486" y="2813528"/>
            <a:ext cx="335915" cy="501015"/>
          </a:xfrm>
          <a:prstGeom prst="rect">
            <a:avLst/>
          </a:prstGeom>
        </p:spPr>
        <p:txBody>
          <a:bodyPr vert="horz" wrap="square" lIns="0" tIns="0" rIns="0" bIns="0" rtlCol="0">
            <a:spAutoFit/>
          </a:bodyPr>
          <a:lstStyle/>
          <a:p>
            <a:pPr marL="44450">
              <a:lnSpc>
                <a:spcPts val="2070"/>
              </a:lnSpc>
            </a:pPr>
            <a:r>
              <a:rPr sz="2000" spc="40" dirty="0">
                <a:latin typeface="Cambria Math"/>
                <a:cs typeface="Cambria Math"/>
              </a:rPr>
              <a:t>2</a:t>
            </a:r>
            <a:endParaRPr sz="2000">
              <a:latin typeface="Cambria Math"/>
              <a:cs typeface="Cambria Math"/>
            </a:endParaRPr>
          </a:p>
          <a:p>
            <a:pPr marL="12700">
              <a:lnSpc>
                <a:spcPts val="2070"/>
              </a:lnSpc>
            </a:pPr>
            <a:r>
              <a:rPr sz="2000" spc="215" dirty="0">
                <a:latin typeface="Cambria Math"/>
                <a:cs typeface="Cambria Math"/>
              </a:rPr>
              <a:t>𝑎𝑏</a:t>
            </a:r>
            <a:endParaRPr sz="2000">
              <a:latin typeface="Cambria Math"/>
              <a:cs typeface="Cambria Math"/>
            </a:endParaRPr>
          </a:p>
        </p:txBody>
      </p:sp>
      <p:sp>
        <p:nvSpPr>
          <p:cNvPr id="24" name="object 24"/>
          <p:cNvSpPr txBox="1"/>
          <p:nvPr/>
        </p:nvSpPr>
        <p:spPr>
          <a:xfrm>
            <a:off x="7289678" y="2873952"/>
            <a:ext cx="635635" cy="381000"/>
          </a:xfrm>
          <a:prstGeom prst="rect">
            <a:avLst/>
          </a:prstGeom>
        </p:spPr>
        <p:txBody>
          <a:bodyPr vert="horz" wrap="square" lIns="0" tIns="0" rIns="0" bIns="0" rtlCol="0">
            <a:spAutoFit/>
          </a:bodyPr>
          <a:lstStyle/>
          <a:p>
            <a:pPr marL="12700">
              <a:lnSpc>
                <a:spcPct val="100000"/>
              </a:lnSpc>
              <a:tabLst>
                <a:tab pos="364490" algn="l"/>
              </a:tabLst>
            </a:pPr>
            <a:r>
              <a:rPr sz="2800" spc="-30" dirty="0">
                <a:latin typeface="Cambria Math"/>
                <a:cs typeface="Cambria Math"/>
              </a:rPr>
              <a:t>𝜌	𝜔</a:t>
            </a:r>
            <a:endParaRPr sz="2800">
              <a:latin typeface="Cambria Math"/>
              <a:cs typeface="Cambria Math"/>
            </a:endParaRPr>
          </a:p>
        </p:txBody>
      </p:sp>
      <p:sp>
        <p:nvSpPr>
          <p:cNvPr id="25" name="object 25"/>
          <p:cNvSpPr txBox="1"/>
          <p:nvPr/>
        </p:nvSpPr>
        <p:spPr>
          <a:xfrm>
            <a:off x="7493895" y="2857188"/>
            <a:ext cx="910590" cy="381000"/>
          </a:xfrm>
          <a:prstGeom prst="rect">
            <a:avLst/>
          </a:prstGeom>
        </p:spPr>
        <p:txBody>
          <a:bodyPr vert="horz" wrap="square" lIns="0" tIns="0" rIns="0" bIns="0" rtlCol="0">
            <a:spAutoFit/>
          </a:bodyPr>
          <a:lstStyle/>
          <a:p>
            <a:pPr marL="12700">
              <a:lnSpc>
                <a:spcPct val="100000"/>
              </a:lnSpc>
              <a:tabLst>
                <a:tab pos="749935" algn="l"/>
              </a:tabLst>
            </a:pPr>
            <a:r>
              <a:rPr sz="2800" spc="-15" dirty="0">
                <a:latin typeface="Cambria Math"/>
                <a:cs typeface="Cambria Math"/>
              </a:rPr>
              <a:t>(	)</a:t>
            </a:r>
            <a:endParaRPr sz="2800" dirty="0">
              <a:latin typeface="Cambria Math"/>
              <a:cs typeface="Cambria Math"/>
            </a:endParaRPr>
          </a:p>
        </p:txBody>
      </p:sp>
      <p:sp>
        <p:nvSpPr>
          <p:cNvPr id="26" name="object 26"/>
          <p:cNvSpPr txBox="1"/>
          <p:nvPr/>
        </p:nvSpPr>
        <p:spPr>
          <a:xfrm>
            <a:off x="7899279" y="3025364"/>
            <a:ext cx="33718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𝑏𝑎</a:t>
            </a:r>
            <a:endParaRPr sz="2000" dirty="0">
              <a:latin typeface="Cambria Math"/>
              <a:cs typeface="Cambria Math"/>
            </a:endParaRPr>
          </a:p>
        </p:txBody>
      </p:sp>
      <p:sp>
        <p:nvSpPr>
          <p:cNvPr id="27" name="object 27"/>
          <p:cNvSpPr txBox="1"/>
          <p:nvPr/>
        </p:nvSpPr>
        <p:spPr>
          <a:xfrm>
            <a:off x="8379339" y="2873952"/>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8" name="object 28"/>
          <p:cNvSpPr txBox="1"/>
          <p:nvPr/>
        </p:nvSpPr>
        <p:spPr>
          <a:xfrm>
            <a:off x="901700" y="3746057"/>
            <a:ext cx="10382885" cy="1605915"/>
          </a:xfrm>
          <a:prstGeom prst="rect">
            <a:avLst/>
          </a:prstGeom>
        </p:spPr>
        <p:txBody>
          <a:bodyPr vert="horz" wrap="square" lIns="0" tIns="0" rIns="0" bIns="0" rtlCol="0">
            <a:spAutoFit/>
          </a:bodyPr>
          <a:lstStyle/>
          <a:p>
            <a:pPr marL="469900" marR="5080" indent="-228600">
              <a:lnSpc>
                <a:spcPct val="127099"/>
              </a:lnSpc>
              <a:buFont typeface="Symbol"/>
              <a:buChar char=""/>
              <a:tabLst>
                <a:tab pos="470534" algn="l"/>
              </a:tabLst>
            </a:pPr>
            <a:r>
              <a:rPr sz="2800" spc="-20" dirty="0">
                <a:latin typeface="Calibri"/>
                <a:cs typeface="Calibri"/>
              </a:rPr>
              <a:t>L</a:t>
            </a:r>
            <a:r>
              <a:rPr sz="2800" spc="-10" dirty="0">
                <a:latin typeface="Calibri"/>
                <a:cs typeface="Calibri"/>
              </a:rPr>
              <a:t>i</a:t>
            </a:r>
            <a:r>
              <a:rPr sz="2800" spc="-20" dirty="0">
                <a:latin typeface="Calibri"/>
                <a:cs typeface="Calibri"/>
              </a:rPr>
              <a:t>nea</a:t>
            </a:r>
            <a:r>
              <a:rPr sz="2800" spc="-5" dirty="0">
                <a:latin typeface="Calibri"/>
                <a:cs typeface="Calibri"/>
              </a:rPr>
              <a:t>r</a:t>
            </a:r>
            <a:r>
              <a:rPr sz="2800" spc="-15" dirty="0">
                <a:latin typeface="Calibri"/>
                <a:cs typeface="Calibri"/>
              </a:rPr>
              <a:t>-</a:t>
            </a:r>
            <a:r>
              <a:rPr sz="2800" spc="5" dirty="0">
                <a:latin typeface="Calibri"/>
                <a:cs typeface="Calibri"/>
              </a:rPr>
              <a:t>i</a:t>
            </a:r>
            <a:r>
              <a:rPr sz="2800" spc="-10" dirty="0">
                <a:latin typeface="Calibri"/>
                <a:cs typeface="Calibri"/>
              </a:rPr>
              <a:t>n</a:t>
            </a:r>
            <a:r>
              <a:rPr sz="2800" spc="-15" dirty="0">
                <a:latin typeface="Calibri"/>
                <a:cs typeface="Calibri"/>
              </a:rPr>
              <a:t>-</a:t>
            </a:r>
            <a:r>
              <a:rPr sz="2800" spc="-5" dirty="0">
                <a:latin typeface="Calibri"/>
                <a:cs typeface="Calibri"/>
              </a:rPr>
              <a:t>t</a:t>
            </a:r>
            <a:r>
              <a:rPr sz="2800" dirty="0">
                <a:latin typeface="Calibri"/>
                <a:cs typeface="Calibri"/>
              </a:rPr>
              <a:t>i</a:t>
            </a:r>
            <a:r>
              <a:rPr sz="2800" spc="-20" dirty="0">
                <a:latin typeface="Calibri"/>
                <a:cs typeface="Calibri"/>
              </a:rPr>
              <a:t>me</a:t>
            </a:r>
            <a:r>
              <a:rPr sz="2800" spc="330" dirty="0">
                <a:latin typeface="Times New Roman"/>
                <a:cs typeface="Times New Roman"/>
              </a:rPr>
              <a:t> </a:t>
            </a:r>
            <a:r>
              <a:rPr sz="2800" spc="-20" dirty="0">
                <a:latin typeface="Calibri"/>
                <a:cs typeface="Calibri"/>
              </a:rPr>
              <a:t>behav</a:t>
            </a:r>
            <a:r>
              <a:rPr sz="2800" dirty="0">
                <a:latin typeface="Calibri"/>
                <a:cs typeface="Calibri"/>
              </a:rPr>
              <a:t>i</a:t>
            </a:r>
            <a:r>
              <a:rPr sz="2800" spc="-20" dirty="0">
                <a:latin typeface="Calibri"/>
                <a:cs typeface="Calibri"/>
              </a:rPr>
              <a:t>ou</a:t>
            </a:r>
            <a:r>
              <a:rPr sz="2800" spc="-10" dirty="0">
                <a:latin typeface="Calibri"/>
                <a:cs typeface="Calibri"/>
              </a:rPr>
              <a:t>r</a:t>
            </a:r>
            <a:r>
              <a:rPr sz="2800" spc="325" dirty="0">
                <a:latin typeface="Times New Roman"/>
                <a:cs typeface="Times New Roman"/>
              </a:rPr>
              <a:t> </a:t>
            </a:r>
            <a:r>
              <a:rPr sz="2800" spc="-15" dirty="0">
                <a:latin typeface="Calibri"/>
                <a:cs typeface="Calibri"/>
              </a:rPr>
              <a:t>cont</a:t>
            </a:r>
            <a:r>
              <a:rPr sz="2800" spc="-5" dirty="0">
                <a:latin typeface="Calibri"/>
                <a:cs typeface="Calibri"/>
              </a:rPr>
              <a:t>r</a:t>
            </a:r>
            <a:r>
              <a:rPr sz="2800" spc="-15" dirty="0">
                <a:latin typeface="Calibri"/>
                <a:cs typeface="Calibri"/>
              </a:rPr>
              <a:t>asts</a:t>
            </a:r>
            <a:r>
              <a:rPr sz="2800" spc="33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320"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drat</a:t>
            </a:r>
            <a:r>
              <a:rPr sz="2800" spc="-5" dirty="0">
                <a:latin typeface="Calibri"/>
                <a:cs typeface="Calibri"/>
              </a:rPr>
              <a:t>i</a:t>
            </a:r>
            <a:r>
              <a:rPr sz="2800" spc="-15" dirty="0">
                <a:latin typeface="Calibri"/>
                <a:cs typeface="Calibri"/>
              </a:rPr>
              <a:t>c</a:t>
            </a:r>
            <a:r>
              <a:rPr sz="2800" spc="335" dirty="0">
                <a:latin typeface="Times New Roman"/>
                <a:cs typeface="Times New Roman"/>
              </a:rPr>
              <a:t> </a:t>
            </a:r>
            <a:r>
              <a:rPr sz="2800" spc="-15" dirty="0">
                <a:latin typeface="Calibri"/>
                <a:cs typeface="Calibri"/>
              </a:rPr>
              <a:t>growth</a:t>
            </a:r>
            <a:r>
              <a:rPr sz="2800" spc="320" dirty="0">
                <a:latin typeface="Times New Roman"/>
                <a:cs typeface="Times New Roman"/>
              </a:rPr>
              <a:t> </a:t>
            </a:r>
            <a:r>
              <a:rPr sz="2800" spc="-20" dirty="0">
                <a:latin typeface="Calibri"/>
                <a:cs typeface="Calibri"/>
              </a:rPr>
              <a:t>s</a:t>
            </a:r>
            <a:r>
              <a:rPr sz="2800" spc="-10" dirty="0">
                <a:latin typeface="Calibri"/>
                <a:cs typeface="Calibri"/>
              </a:rPr>
              <a:t>e</a:t>
            </a:r>
            <a:r>
              <a:rPr sz="2800" spc="-15" dirty="0">
                <a:latin typeface="Calibri"/>
                <a:cs typeface="Calibri"/>
              </a:rPr>
              <a:t>en</a:t>
            </a:r>
            <a:r>
              <a:rPr sz="2800" spc="320" dirty="0">
                <a:latin typeface="Times New Roman"/>
                <a:cs typeface="Times New Roman"/>
              </a:rPr>
              <a:t> </a:t>
            </a:r>
            <a:r>
              <a:rPr sz="2800" spc="-20" dirty="0">
                <a:latin typeface="Calibri"/>
                <a:cs typeface="Calibri"/>
              </a:rPr>
              <a:t>for</a:t>
            </a:r>
            <a:r>
              <a:rPr sz="2800" spc="-15" dirty="0">
                <a:latin typeface="Times New Roman"/>
                <a:cs typeface="Times New Roman"/>
              </a:rPr>
              <a:t> </a:t>
            </a:r>
            <a:r>
              <a:rPr sz="2800" spc="-15" dirty="0">
                <a:latin typeface="Calibri"/>
                <a:cs typeface="Calibri"/>
              </a:rPr>
              <a:t>monochr</a:t>
            </a:r>
            <a:r>
              <a:rPr sz="2800" spc="-10" dirty="0">
                <a:latin typeface="Calibri"/>
                <a:cs typeface="Calibri"/>
              </a:rPr>
              <a:t>o</a:t>
            </a:r>
            <a:r>
              <a:rPr sz="2800" spc="-15" dirty="0">
                <a:latin typeface="Calibri"/>
                <a:cs typeface="Calibri"/>
              </a:rPr>
              <a:t>matic</a:t>
            </a:r>
            <a:r>
              <a:rPr sz="2800" spc="-60" dirty="0">
                <a:latin typeface="Times New Roman"/>
                <a:cs typeface="Times New Roman"/>
              </a:rPr>
              <a:t> </a:t>
            </a:r>
            <a:r>
              <a:rPr sz="2800" spc="-15" dirty="0">
                <a:latin typeface="Calibri"/>
                <a:cs typeface="Calibri"/>
              </a:rPr>
              <a:t>resonant</a:t>
            </a:r>
            <a:r>
              <a:rPr sz="2800" spc="-85" dirty="0">
                <a:latin typeface="Times New Roman"/>
                <a:cs typeface="Times New Roman"/>
              </a:rPr>
              <a:t> </a:t>
            </a:r>
            <a:r>
              <a:rPr sz="2800" spc="-15" dirty="0">
                <a:latin typeface="Calibri"/>
                <a:cs typeface="Calibri"/>
              </a:rPr>
              <a:t>exc</a:t>
            </a:r>
            <a:r>
              <a:rPr sz="2800" dirty="0">
                <a:latin typeface="Calibri"/>
                <a:cs typeface="Calibri"/>
              </a:rPr>
              <a:t>i</a:t>
            </a:r>
            <a:r>
              <a:rPr sz="2800" spc="-10" dirty="0">
                <a:latin typeface="Calibri"/>
                <a:cs typeface="Calibri"/>
              </a:rPr>
              <a:t>tatio</a:t>
            </a:r>
            <a:r>
              <a:rPr sz="2800" spc="-15" dirty="0">
                <a:latin typeface="Calibri"/>
                <a:cs typeface="Calibri"/>
              </a:rPr>
              <a:t>n</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p</a:t>
            </a:r>
            <a:r>
              <a:rPr sz="2800" spc="-5" dirty="0">
                <a:latin typeface="Calibri"/>
                <a:cs typeface="Calibri"/>
              </a:rPr>
              <a:t>e</a:t>
            </a:r>
            <a:r>
              <a:rPr sz="2800" spc="-15" dirty="0">
                <a:latin typeface="Calibri"/>
                <a:cs typeface="Calibri"/>
              </a:rPr>
              <a:t>rturbat</a:t>
            </a:r>
            <a:r>
              <a:rPr sz="2800" spc="-20" dirty="0">
                <a:latin typeface="Calibri"/>
                <a:cs typeface="Calibri"/>
              </a:rPr>
              <a:t>i</a:t>
            </a:r>
            <a:r>
              <a:rPr sz="2800" spc="-15" dirty="0">
                <a:latin typeface="Calibri"/>
                <a:cs typeface="Calibri"/>
              </a:rPr>
              <a:t>ve</a:t>
            </a:r>
            <a:r>
              <a:rPr sz="2800" spc="-55" dirty="0">
                <a:latin typeface="Times New Roman"/>
                <a:cs typeface="Times New Roman"/>
              </a:rPr>
              <a:t> </a:t>
            </a:r>
            <a:r>
              <a:rPr sz="2800" spc="-15" dirty="0">
                <a:latin typeface="Calibri"/>
                <a:cs typeface="Calibri"/>
              </a:rPr>
              <a:t>regime.</a:t>
            </a:r>
            <a:endParaRPr sz="2800" dirty="0">
              <a:latin typeface="Calibri"/>
              <a:cs typeface="Calibri"/>
            </a:endParaRPr>
          </a:p>
          <a:p>
            <a:pPr marL="12700">
              <a:lnSpc>
                <a:spcPct val="100000"/>
              </a:lnSpc>
              <a:spcBef>
                <a:spcPts val="1814"/>
              </a:spcBef>
            </a:pPr>
            <a:r>
              <a:rPr sz="2800" spc="-15" dirty="0">
                <a:latin typeface="Calibri"/>
                <a:cs typeface="Calibri"/>
              </a:rPr>
              <a:t>---</a:t>
            </a:r>
            <a:endParaRPr sz="2800" dirty="0">
              <a:latin typeface="Calibri"/>
              <a:cs typeface="Calibri"/>
            </a:endParaRPr>
          </a:p>
        </p:txBody>
      </p:sp>
      <p:grpSp>
        <p:nvGrpSpPr>
          <p:cNvPr id="31" name="Group 30">
            <a:extLst>
              <a:ext uri="{FF2B5EF4-FFF2-40B4-BE49-F238E27FC236}">
                <a16:creationId xmlns:a16="http://schemas.microsoft.com/office/drawing/2014/main" id="{3467D167-5E43-6868-6B0B-24C2AE7E0BF4}"/>
              </a:ext>
            </a:extLst>
          </p:cNvPr>
          <p:cNvGrpSpPr/>
          <p:nvPr/>
        </p:nvGrpSpPr>
        <p:grpSpPr>
          <a:xfrm>
            <a:off x="3085703" y="2574423"/>
            <a:ext cx="6697185" cy="920059"/>
            <a:chOff x="3085703" y="2574423"/>
            <a:chExt cx="6697185" cy="920059"/>
          </a:xfrm>
        </p:grpSpPr>
        <p:sp>
          <p:nvSpPr>
            <p:cNvPr id="16" name="object 16"/>
            <p:cNvSpPr txBox="1"/>
            <p:nvPr/>
          </p:nvSpPr>
          <p:spPr>
            <a:xfrm>
              <a:off x="3085703" y="2709960"/>
              <a:ext cx="942975" cy="461665"/>
            </a:xfrm>
            <a:prstGeom prst="rect">
              <a:avLst/>
            </a:prstGeom>
          </p:spPr>
          <p:txBody>
            <a:bodyPr vert="horz" wrap="square" lIns="0" tIns="0" rIns="0" bIns="0" rtlCol="0">
              <a:spAutoFit/>
            </a:bodyPr>
            <a:lstStyle/>
            <a:p>
              <a:pPr marL="12700">
                <a:lnSpc>
                  <a:spcPct val="100000"/>
                </a:lnSpc>
              </a:pPr>
              <a:r>
                <a:rPr sz="2800" spc="-85" dirty="0">
                  <a:latin typeface="Cambria Math"/>
                  <a:cs typeface="Cambria Math"/>
                </a:rPr>
                <a:t>𝑅</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112" baseline="-16666" dirty="0">
                  <a:latin typeface="Cambria Math"/>
                  <a:cs typeface="Cambria Math"/>
                </a:rPr>
                <a:t> </a:t>
              </a:r>
              <a:endParaRPr sz="2800" dirty="0">
                <a:latin typeface="Cambria Math"/>
                <a:cs typeface="Cambria Math"/>
              </a:endParaRPr>
            </a:p>
          </p:txBody>
        </p:sp>
        <p:sp>
          <p:nvSpPr>
            <p:cNvPr id="18" name="object 18"/>
            <p:cNvSpPr txBox="1"/>
            <p:nvPr/>
          </p:nvSpPr>
          <p:spPr>
            <a:xfrm>
              <a:off x="4811787" y="2574423"/>
              <a:ext cx="1665605" cy="441325"/>
            </a:xfrm>
            <a:prstGeom prst="rect">
              <a:avLst/>
            </a:prstGeom>
          </p:spPr>
          <p:txBody>
            <a:bodyPr vert="horz" wrap="square" lIns="0" tIns="0" rIns="0" bIns="0" rtlCol="0">
              <a:spAutoFit/>
            </a:bodyPr>
            <a:lstStyle/>
            <a:p>
              <a:pPr marL="12700">
                <a:lnSpc>
                  <a:spcPct val="100000"/>
                </a:lnSpc>
                <a:tabLst>
                  <a:tab pos="1207135" algn="l"/>
                  <a:tab pos="1442085" algn="l"/>
                </a:tabLst>
              </a:pPr>
              <a:r>
                <a:rPr sz="2800" spc="55" dirty="0">
                  <a:latin typeface="Cambria Math"/>
                  <a:cs typeface="Cambria Math"/>
                </a:rPr>
                <a:t>𝑑</a:t>
              </a:r>
              <a:r>
                <a:rPr sz="2800" spc="-340" dirty="0">
                  <a:latin typeface="Cambria Math"/>
                  <a:cs typeface="Cambria Math"/>
                </a:rPr>
                <a:t>𝑃</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2800" u="heavy" spc="-10" dirty="0">
                  <a:latin typeface="Times New Roman"/>
                  <a:cs typeface="Times New Roman"/>
                </a:rPr>
                <a:t> </a:t>
              </a:r>
              <a:r>
                <a:rPr lang="en-US" sz="2800" u="heavy" spc="-10" dirty="0">
                  <a:latin typeface="Times New Roman"/>
                  <a:cs typeface="Times New Roman"/>
                </a:rPr>
                <a:t> </a:t>
              </a:r>
              <a:r>
                <a:rPr sz="2800" u="heavy" spc="-30" dirty="0">
                  <a:latin typeface="Cambria Math"/>
                  <a:cs typeface="Cambria Math"/>
                </a:rPr>
                <a:t>𝜋</a:t>
              </a:r>
              <a:r>
                <a:rPr lang="en-US" sz="2800" u="heavy" spc="-30" dirty="0">
                  <a:latin typeface="Cambria Math"/>
                  <a:cs typeface="Cambria Math"/>
                </a:rPr>
                <a:t> </a:t>
              </a:r>
              <a:endParaRPr sz="2800" dirty="0">
                <a:latin typeface="Cambria Math"/>
                <a:cs typeface="Cambria Math"/>
              </a:endParaRPr>
            </a:p>
          </p:txBody>
        </p:sp>
        <p:sp>
          <p:nvSpPr>
            <p:cNvPr id="19" name="object 19"/>
            <p:cNvSpPr txBox="1"/>
            <p:nvPr/>
          </p:nvSpPr>
          <p:spPr>
            <a:xfrm>
              <a:off x="4916562" y="3113482"/>
              <a:ext cx="1560830" cy="381000"/>
            </a:xfrm>
            <a:prstGeom prst="rect">
              <a:avLst/>
            </a:prstGeom>
          </p:spPr>
          <p:txBody>
            <a:bodyPr vert="horz" wrap="square" lIns="0" tIns="0" rIns="0" bIns="0" rtlCol="0">
              <a:spAutoFit/>
            </a:bodyPr>
            <a:lstStyle/>
            <a:p>
              <a:pPr marL="12700">
                <a:lnSpc>
                  <a:spcPct val="100000"/>
                </a:lnSpc>
                <a:tabLst>
                  <a:tab pos="1019810" algn="l"/>
                  <a:tab pos="1338580" algn="l"/>
                </a:tabLst>
              </a:pPr>
              <a:r>
                <a:rPr sz="2800" spc="-35" dirty="0">
                  <a:latin typeface="Cambria Math"/>
                  <a:cs typeface="Cambria Math"/>
                </a:rPr>
                <a:t>𝑑</a:t>
              </a:r>
              <a:r>
                <a:rPr sz="2800" spc="-30" dirty="0">
                  <a:latin typeface="Cambria Math"/>
                  <a:cs typeface="Cambria Math"/>
                </a:rPr>
                <a:t>𝑡</a:t>
              </a:r>
              <a:r>
                <a:rPr sz="2800" dirty="0">
                  <a:latin typeface="Cambria Math"/>
                  <a:cs typeface="Cambria Math"/>
                </a:rPr>
                <a:t>	</a:t>
              </a:r>
              <a:r>
                <a:rPr sz="2800" spc="-30" dirty="0">
                  <a:latin typeface="Cambria Math"/>
                  <a:cs typeface="Cambria Math"/>
                </a:rPr>
                <a:t>𝜀</a:t>
              </a:r>
              <a:r>
                <a:rPr sz="2800" dirty="0">
                  <a:latin typeface="Cambria Math"/>
                  <a:cs typeface="Cambria Math"/>
                </a:rPr>
                <a:t>	</a:t>
              </a:r>
              <a:r>
                <a:rPr sz="2800" spc="-20" dirty="0">
                  <a:latin typeface="Cambria Math"/>
                  <a:cs typeface="Cambria Math"/>
                </a:rPr>
                <a:t>ℏ</a:t>
              </a:r>
              <a:endParaRPr sz="2800">
                <a:latin typeface="Cambria Math"/>
                <a:cs typeface="Cambria Math"/>
              </a:endParaRPr>
            </a:p>
          </p:txBody>
        </p:sp>
        <p:sp>
          <p:nvSpPr>
            <p:cNvPr id="30" name="TextBox 29">
              <a:extLst>
                <a:ext uri="{FF2B5EF4-FFF2-40B4-BE49-F238E27FC236}">
                  <a16:creationId xmlns:a16="http://schemas.microsoft.com/office/drawing/2014/main" id="{CD7D0393-6568-40C2-7AAE-7409F61EB2AB}"/>
                </a:ext>
              </a:extLst>
            </p:cNvPr>
            <p:cNvSpPr txBox="1"/>
            <p:nvPr/>
          </p:nvSpPr>
          <p:spPr>
            <a:xfrm>
              <a:off x="3685232" y="2846695"/>
              <a:ext cx="6097656" cy="369332"/>
            </a:xfrm>
            <a:prstGeom prst="rect">
              <a:avLst/>
            </a:prstGeom>
            <a:noFill/>
          </p:spPr>
          <p:txBody>
            <a:bodyPr wrap="square">
              <a:spAutoFit/>
            </a:bodyPr>
            <a:lstStyle/>
            <a:p>
              <a:r>
                <a:rPr lang="en-US" sz="1800" spc="-25" dirty="0">
                  <a:latin typeface="Cambria Math"/>
                  <a:cs typeface="Cambria Math"/>
                </a:rPr>
                <a:t>≡</a:t>
              </a:r>
              <a:endParaRPr lang="en-US" dirty="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5143" y="990563"/>
            <a:ext cx="8136255"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7</a:t>
            </a:r>
            <a:r>
              <a:rPr sz="3400" b="1" u="heavy" spc="-10" dirty="0">
                <a:solidFill>
                  <a:srgbClr val="0000FF"/>
                </a:solidFill>
                <a:latin typeface="Calibri"/>
                <a:cs typeface="Calibri"/>
              </a:rPr>
              <a:t>: </a:t>
            </a:r>
            <a:r>
              <a:rPr sz="3400" b="1" u="heavy" spc="-25" dirty="0">
                <a:solidFill>
                  <a:srgbClr val="0000FF"/>
                </a:solidFill>
                <a:latin typeface="Calibri"/>
                <a:cs typeface="Calibri"/>
              </a:rPr>
              <a:t>Conne</a:t>
            </a:r>
            <a:r>
              <a:rPr sz="3400" b="1" u="heavy" dirty="0">
                <a:solidFill>
                  <a:srgbClr val="0000FF"/>
                </a:solidFill>
                <a:latin typeface="Calibri"/>
                <a:cs typeface="Calibri"/>
              </a:rPr>
              <a:t>c</a:t>
            </a:r>
            <a:r>
              <a:rPr sz="3400" b="1" u="heavy" spc="-15" dirty="0">
                <a:solidFill>
                  <a:srgbClr val="0000FF"/>
                </a:solidFill>
                <a:latin typeface="Calibri"/>
                <a:cs typeface="Calibri"/>
              </a:rPr>
              <a:t>tion to </a:t>
            </a:r>
            <a:r>
              <a:rPr sz="3400" b="1" u="heavy" spc="-20" dirty="0">
                <a:solidFill>
                  <a:srgbClr val="0000FF"/>
                </a:solidFill>
                <a:latin typeface="Calibri"/>
                <a:cs typeface="Calibri"/>
              </a:rPr>
              <a:t>E</a:t>
            </a:r>
            <a:r>
              <a:rPr sz="3400" b="1" u="heavy" spc="-5" dirty="0">
                <a:solidFill>
                  <a:srgbClr val="0000FF"/>
                </a:solidFill>
                <a:latin typeface="Calibri"/>
                <a:cs typeface="Calibri"/>
              </a:rPr>
              <a:t>i</a:t>
            </a:r>
            <a:r>
              <a:rPr sz="3400" b="1" u="heavy" spc="-15" dirty="0">
                <a:solidFill>
                  <a:srgbClr val="0000FF"/>
                </a:solidFill>
                <a:latin typeface="Calibri"/>
                <a:cs typeface="Calibri"/>
              </a:rPr>
              <a:t>nstein </a:t>
            </a:r>
            <a:r>
              <a:rPr sz="3400" spc="-35" dirty="0">
                <a:solidFill>
                  <a:srgbClr val="0000FF"/>
                </a:solidFill>
                <a:latin typeface="Cambria Math"/>
                <a:cs typeface="Cambria Math"/>
              </a:rPr>
              <a:t>𝑩</a:t>
            </a:r>
            <a:r>
              <a:rPr sz="3400" b="1" u="heavy" spc="-10" dirty="0">
                <a:solidFill>
                  <a:srgbClr val="0000FF"/>
                </a:solidFill>
                <a:latin typeface="Calibri"/>
                <a:cs typeface="Calibri"/>
              </a:rPr>
              <a:t> </a:t>
            </a:r>
            <a:r>
              <a:rPr sz="3400" b="1" u="heavy" spc="-25" dirty="0">
                <a:solidFill>
                  <a:srgbClr val="0000FF"/>
                </a:solidFill>
                <a:latin typeface="Calibri"/>
                <a:cs typeface="Calibri"/>
              </a:rPr>
              <a:t>Coe</a:t>
            </a:r>
            <a:r>
              <a:rPr sz="3400" b="1" u="heavy" spc="-5" dirty="0">
                <a:solidFill>
                  <a:srgbClr val="0000FF"/>
                </a:solidFill>
                <a:latin typeface="Calibri"/>
                <a:cs typeface="Calibri"/>
              </a:rPr>
              <a:t>f</a:t>
            </a:r>
            <a:r>
              <a:rPr sz="3400" b="1" u="heavy" spc="-20" dirty="0">
                <a:solidFill>
                  <a:srgbClr val="0000FF"/>
                </a:solidFill>
                <a:latin typeface="Calibri"/>
                <a:cs typeface="Calibri"/>
              </a:rPr>
              <a:t>f</a:t>
            </a:r>
            <a:r>
              <a:rPr sz="3400" b="1" u="heavy" spc="-5" dirty="0">
                <a:solidFill>
                  <a:srgbClr val="0000FF"/>
                </a:solidFill>
                <a:latin typeface="Calibri"/>
                <a:cs typeface="Calibri"/>
              </a:rPr>
              <a:t>i</a:t>
            </a:r>
            <a:r>
              <a:rPr sz="3400" b="1" u="heavy" spc="-20" dirty="0">
                <a:solidFill>
                  <a:srgbClr val="0000FF"/>
                </a:solidFill>
                <a:latin typeface="Calibri"/>
                <a:cs typeface="Calibri"/>
              </a:rPr>
              <a:t>ci</a:t>
            </a:r>
            <a:r>
              <a:rPr sz="3400" b="1" u="heavy" spc="-25" dirty="0">
                <a:solidFill>
                  <a:srgbClr val="0000FF"/>
                </a:solidFill>
                <a:latin typeface="Calibri"/>
                <a:cs typeface="Calibri"/>
              </a:rPr>
              <a:t>ent</a:t>
            </a:r>
            <a:endParaRPr sz="3400">
              <a:latin typeface="Calibri"/>
              <a:cs typeface="Calibri"/>
            </a:endParaRPr>
          </a:p>
        </p:txBody>
      </p:sp>
      <p:sp>
        <p:nvSpPr>
          <p:cNvPr id="3" name="object 3"/>
          <p:cNvSpPr txBox="1"/>
          <p:nvPr/>
        </p:nvSpPr>
        <p:spPr>
          <a:xfrm>
            <a:off x="901700" y="1759707"/>
            <a:ext cx="10387965" cy="4577407"/>
          </a:xfrm>
          <a:prstGeom prst="rect">
            <a:avLst/>
          </a:prstGeom>
        </p:spPr>
        <p:txBody>
          <a:bodyPr vert="horz" wrap="square" lIns="0" tIns="0" rIns="0" bIns="0" rtlCol="0">
            <a:spAutoFit/>
          </a:bodyPr>
          <a:lstStyle/>
          <a:p>
            <a:pPr marL="12700" marR="5080" indent="-635">
              <a:lnSpc>
                <a:spcPct val="127099"/>
              </a:lnSpc>
              <a:tabLst>
                <a:tab pos="1564005" algn="l"/>
                <a:tab pos="2353310" algn="l"/>
                <a:tab pos="3190875" algn="l"/>
                <a:tab pos="3620135" algn="l"/>
                <a:tab pos="5142230" algn="l"/>
                <a:tab pos="6770370" algn="l"/>
                <a:tab pos="8211184" algn="l"/>
                <a:tab pos="9829165" algn="l"/>
              </a:tabLst>
            </a:pPr>
            <a:r>
              <a:rPr sz="2800" i="1" spc="-20" dirty="0">
                <a:latin typeface="Calibri"/>
                <a:cs typeface="Calibri"/>
              </a:rPr>
              <a:t>R</a:t>
            </a:r>
            <a:r>
              <a:rPr sz="2800" i="1" spc="-10" dirty="0">
                <a:latin typeface="Calibri"/>
                <a:cs typeface="Calibri"/>
              </a:rPr>
              <a:t>a</a:t>
            </a:r>
            <a:r>
              <a:rPr sz="2800" i="1" spc="-20" dirty="0">
                <a:latin typeface="Calibri"/>
                <a:cs typeface="Calibri"/>
              </a:rPr>
              <a:t>d</a:t>
            </a:r>
            <a:r>
              <a:rPr sz="2800" i="1" spc="-10" dirty="0">
                <a:latin typeface="Calibri"/>
                <a:cs typeface="Calibri"/>
              </a:rPr>
              <a:t>iatio</a:t>
            </a:r>
            <a:r>
              <a:rPr sz="2800" i="1" spc="-15" dirty="0">
                <a:latin typeface="Calibri"/>
                <a:cs typeface="Calibri"/>
              </a:rPr>
              <a:t>n</a:t>
            </a:r>
            <a:r>
              <a:rPr sz="2800" i="1" dirty="0">
                <a:latin typeface="Times New Roman"/>
                <a:cs typeface="Times New Roman"/>
              </a:rPr>
              <a:t>	</a:t>
            </a:r>
            <a:r>
              <a:rPr sz="2800" i="1" spc="-15" dirty="0">
                <a:latin typeface="Calibri"/>
                <a:cs typeface="Calibri"/>
              </a:rPr>
              <a:t>field</a:t>
            </a:r>
            <a:r>
              <a:rPr sz="2800" i="1" dirty="0">
                <a:latin typeface="Times New Roman"/>
                <a:cs typeface="Times New Roman"/>
              </a:rPr>
              <a:t>	</a:t>
            </a:r>
            <a:r>
              <a:rPr sz="2800" i="1" spc="-20" dirty="0">
                <a:latin typeface="Calibri"/>
                <a:cs typeface="Calibri"/>
              </a:rPr>
              <a:t>use</a:t>
            </a:r>
            <a:r>
              <a:rPr sz="2800" i="1" spc="-15" dirty="0">
                <a:latin typeface="Calibri"/>
                <a:cs typeface="Calibri"/>
              </a:rPr>
              <a:t>d</a:t>
            </a:r>
            <a:r>
              <a:rPr sz="2800" i="1" dirty="0">
                <a:latin typeface="Times New Roman"/>
                <a:cs typeface="Times New Roman"/>
              </a:rPr>
              <a:t>	</a:t>
            </a:r>
            <a:r>
              <a:rPr sz="2800" i="1" dirty="0">
                <a:latin typeface="Calibri"/>
                <a:cs typeface="Calibri"/>
              </a:rPr>
              <a:t>i</a:t>
            </a:r>
            <a:r>
              <a:rPr sz="2800" i="1" spc="-15" dirty="0">
                <a:latin typeface="Calibri"/>
                <a:cs typeface="Calibri"/>
              </a:rPr>
              <a:t>n</a:t>
            </a:r>
            <a:r>
              <a:rPr sz="2800" i="1" dirty="0">
                <a:latin typeface="Times New Roman"/>
                <a:cs typeface="Times New Roman"/>
              </a:rPr>
              <a:t>	</a:t>
            </a:r>
            <a:r>
              <a:rPr sz="2800" i="1" spc="-25" dirty="0">
                <a:latin typeface="Calibri"/>
                <a:cs typeface="Calibri"/>
              </a:rPr>
              <a:t>E</a:t>
            </a:r>
            <a:r>
              <a:rPr sz="2800" i="1" dirty="0">
                <a:latin typeface="Calibri"/>
                <a:cs typeface="Calibri"/>
              </a:rPr>
              <a:t>i</a:t>
            </a:r>
            <a:r>
              <a:rPr sz="2800" i="1" spc="-20" dirty="0">
                <a:latin typeface="Calibri"/>
                <a:cs typeface="Calibri"/>
              </a:rPr>
              <a:t>n</a:t>
            </a:r>
            <a:r>
              <a:rPr sz="2800" i="1" spc="-10" dirty="0">
                <a:latin typeface="Calibri"/>
                <a:cs typeface="Calibri"/>
              </a:rPr>
              <a:t>s</a:t>
            </a:r>
            <a:r>
              <a:rPr sz="2800" i="1" spc="-15" dirty="0">
                <a:latin typeface="Calibri"/>
                <a:cs typeface="Calibri"/>
              </a:rPr>
              <a:t>te</a:t>
            </a:r>
            <a:r>
              <a:rPr sz="2800" i="1" spc="-20" dirty="0">
                <a:latin typeface="Calibri"/>
                <a:cs typeface="Calibri"/>
              </a:rPr>
              <a:t>i</a:t>
            </a:r>
            <a:r>
              <a:rPr sz="2800" i="1" spc="10" dirty="0">
                <a:latin typeface="Calibri"/>
                <a:cs typeface="Calibri"/>
              </a:rPr>
              <a:t>n</a:t>
            </a:r>
            <a:r>
              <a:rPr sz="2800" i="1" spc="-15" dirty="0">
                <a:latin typeface="Calibri"/>
                <a:cs typeface="Calibri"/>
              </a:rPr>
              <a:t>’s</a:t>
            </a:r>
            <a:r>
              <a:rPr sz="2800" i="1" dirty="0">
                <a:latin typeface="Times New Roman"/>
                <a:cs typeface="Times New Roman"/>
              </a:rPr>
              <a:t>	</a:t>
            </a:r>
            <a:r>
              <a:rPr sz="2800" i="1" spc="-20" dirty="0">
                <a:latin typeface="Calibri"/>
                <a:cs typeface="Calibri"/>
              </a:rPr>
              <a:t>der</a:t>
            </a:r>
            <a:r>
              <a:rPr sz="2800" i="1" spc="-15" dirty="0">
                <a:latin typeface="Calibri"/>
                <a:cs typeface="Calibri"/>
              </a:rPr>
              <a:t>ivat</a:t>
            </a:r>
            <a:r>
              <a:rPr sz="2800" i="1" spc="-5" dirty="0">
                <a:latin typeface="Calibri"/>
                <a:cs typeface="Calibri"/>
              </a:rPr>
              <a:t>i</a:t>
            </a:r>
            <a:r>
              <a:rPr sz="2800" i="1" spc="-20" dirty="0">
                <a:latin typeface="Calibri"/>
                <a:cs typeface="Calibri"/>
              </a:rPr>
              <a:t>o</a:t>
            </a:r>
            <a:r>
              <a:rPr sz="2800" i="1" spc="-15" dirty="0">
                <a:latin typeface="Calibri"/>
                <a:cs typeface="Calibri"/>
              </a:rPr>
              <a:t>n</a:t>
            </a:r>
            <a:r>
              <a:rPr sz="2800" i="1" dirty="0">
                <a:latin typeface="Times New Roman"/>
                <a:cs typeface="Times New Roman"/>
              </a:rPr>
              <a:t>	</a:t>
            </a:r>
            <a:r>
              <a:rPr sz="2800" i="1" spc="-20" dirty="0">
                <a:latin typeface="Calibri"/>
                <a:cs typeface="Calibri"/>
              </a:rPr>
              <a:t>as</a:t>
            </a:r>
            <a:r>
              <a:rPr sz="2800" i="1" spc="-10" dirty="0">
                <a:latin typeface="Calibri"/>
                <a:cs typeface="Calibri"/>
              </a:rPr>
              <a:t>s</a:t>
            </a:r>
            <a:r>
              <a:rPr sz="2800" i="1" spc="-25" dirty="0">
                <a:latin typeface="Calibri"/>
                <a:cs typeface="Calibri"/>
              </a:rPr>
              <a:t>u</a:t>
            </a:r>
            <a:r>
              <a:rPr sz="2800" i="1" spc="-20" dirty="0">
                <a:latin typeface="Calibri"/>
                <a:cs typeface="Calibri"/>
              </a:rPr>
              <a:t>med</a:t>
            </a:r>
            <a:r>
              <a:rPr sz="2800" i="1" dirty="0">
                <a:latin typeface="Times New Roman"/>
                <a:cs typeface="Times New Roman"/>
              </a:rPr>
              <a:t>	</a:t>
            </a:r>
            <a:r>
              <a:rPr sz="2800" dirty="0">
                <a:latin typeface="Calibri"/>
                <a:cs typeface="Calibri"/>
              </a:rPr>
              <a:t>i</a:t>
            </a:r>
            <a:r>
              <a:rPr sz="2800" spc="-20" dirty="0">
                <a:latin typeface="Calibri"/>
                <a:cs typeface="Calibri"/>
              </a:rPr>
              <a:t>sot</a:t>
            </a:r>
            <a:r>
              <a:rPr sz="2800" dirty="0">
                <a:latin typeface="Calibri"/>
                <a:cs typeface="Calibri"/>
              </a:rPr>
              <a:t>r</a:t>
            </a:r>
            <a:r>
              <a:rPr sz="2800" spc="-20" dirty="0">
                <a:latin typeface="Calibri"/>
                <a:cs typeface="Calibri"/>
              </a:rPr>
              <a:t>opy*</a:t>
            </a:r>
            <a:r>
              <a:rPr sz="2800" spc="-10" dirty="0">
                <a:latin typeface="Calibri"/>
                <a:cs typeface="Calibri"/>
              </a:rPr>
              <a:t>.</a:t>
            </a:r>
            <a:r>
              <a:rPr sz="2800" dirty="0">
                <a:latin typeface="Times New Roman"/>
                <a:cs typeface="Times New Roman"/>
              </a:rPr>
              <a:t>	</a:t>
            </a:r>
            <a:r>
              <a:rPr sz="2800" spc="-20" dirty="0">
                <a:latin typeface="Calibri"/>
                <a:cs typeface="Calibri"/>
              </a:rPr>
              <a:t>Our</a:t>
            </a:r>
            <a:r>
              <a:rPr sz="2800" spc="-15" dirty="0">
                <a:latin typeface="Times New Roman"/>
                <a:cs typeface="Times New Roman"/>
              </a:rPr>
              <a:t> </a:t>
            </a:r>
            <a:r>
              <a:rPr sz="2800" spc="-20" dirty="0">
                <a:latin typeface="Calibri"/>
                <a:cs typeface="Calibri"/>
              </a:rPr>
              <a:t>p</a:t>
            </a:r>
            <a:r>
              <a:rPr sz="2800" spc="-15" dirty="0">
                <a:latin typeface="Calibri"/>
                <a:cs typeface="Calibri"/>
              </a:rPr>
              <a:t>lane-</a:t>
            </a:r>
            <a:r>
              <a:rPr sz="2800" spc="-20" dirty="0">
                <a:latin typeface="Calibri"/>
                <a:cs typeface="Calibri"/>
              </a:rPr>
              <a:t>w</a:t>
            </a:r>
            <a:r>
              <a:rPr sz="2800" spc="-10" dirty="0">
                <a:latin typeface="Calibri"/>
                <a:cs typeface="Calibri"/>
              </a:rPr>
              <a:t>a</a:t>
            </a:r>
            <a:r>
              <a:rPr sz="2800" spc="-15" dirty="0">
                <a:latin typeface="Calibri"/>
                <a:cs typeface="Calibri"/>
              </a:rPr>
              <a:t>ve</a:t>
            </a:r>
            <a:r>
              <a:rPr sz="2800" spc="-60" dirty="0">
                <a:latin typeface="Times New Roman"/>
                <a:cs typeface="Times New Roman"/>
              </a:rPr>
              <a:t> </a:t>
            </a:r>
            <a:r>
              <a:rPr sz="2800" spc="-15" dirty="0">
                <a:latin typeface="Calibri"/>
                <a:cs typeface="Calibri"/>
              </a:rPr>
              <a:t>res</a:t>
            </a:r>
            <a:r>
              <a:rPr sz="2800" spc="-30" dirty="0">
                <a:latin typeface="Calibri"/>
                <a:cs typeface="Calibri"/>
              </a:rPr>
              <a:t>u</a:t>
            </a:r>
            <a:r>
              <a:rPr sz="2800" dirty="0">
                <a:latin typeface="Calibri"/>
                <a:cs typeface="Calibri"/>
              </a:rPr>
              <a:t>l</a:t>
            </a:r>
            <a:r>
              <a:rPr sz="2800" spc="-10" dirty="0">
                <a:latin typeface="Calibri"/>
                <a:cs typeface="Calibri"/>
              </a:rPr>
              <a:t>t</a:t>
            </a:r>
            <a:r>
              <a:rPr sz="2800" spc="-70" dirty="0">
                <a:latin typeface="Times New Roman"/>
                <a:cs typeface="Times New Roman"/>
              </a:rPr>
              <a:t> </a:t>
            </a:r>
            <a:r>
              <a:rPr sz="2800" spc="-10" dirty="0">
                <a:latin typeface="Calibri"/>
                <a:cs typeface="Calibri"/>
              </a:rPr>
              <a:t>m</a:t>
            </a:r>
            <a:r>
              <a:rPr sz="2800" spc="-20" dirty="0">
                <a:latin typeface="Calibri"/>
                <a:cs typeface="Calibri"/>
              </a:rPr>
              <a:t>us</a:t>
            </a:r>
            <a:r>
              <a:rPr sz="2800" spc="-10" dirty="0">
                <a:latin typeface="Calibri"/>
                <a:cs typeface="Calibri"/>
              </a:rPr>
              <a:t>t</a:t>
            </a:r>
            <a:r>
              <a:rPr sz="2800" spc="-65" dirty="0">
                <a:latin typeface="Times New Roman"/>
                <a:cs typeface="Times New Roman"/>
              </a:rPr>
              <a:t> </a:t>
            </a:r>
            <a:r>
              <a:rPr sz="2800" spc="-5" dirty="0">
                <a:latin typeface="Calibri"/>
                <a:cs typeface="Calibri"/>
              </a:rPr>
              <a:t>t</a:t>
            </a:r>
            <a:r>
              <a:rPr sz="2800" spc="-20" dirty="0">
                <a:latin typeface="Calibri"/>
                <a:cs typeface="Calibri"/>
              </a:rPr>
              <a:t>here</a:t>
            </a:r>
            <a:r>
              <a:rPr sz="2800" spc="-5" dirty="0">
                <a:latin typeface="Calibri"/>
                <a:cs typeface="Calibri"/>
              </a:rPr>
              <a:t>f</a:t>
            </a:r>
            <a:r>
              <a:rPr sz="2800" spc="-20" dirty="0">
                <a:latin typeface="Calibri"/>
                <a:cs typeface="Calibri"/>
              </a:rPr>
              <a:t>or</a:t>
            </a:r>
            <a:r>
              <a:rPr sz="2800" spc="-15" dirty="0">
                <a:latin typeface="Calibri"/>
                <a:cs typeface="Calibri"/>
              </a:rPr>
              <a:t>e</a:t>
            </a:r>
            <a:r>
              <a:rPr sz="2800" spc="-65" dirty="0">
                <a:latin typeface="Times New Roman"/>
                <a:cs typeface="Times New Roman"/>
              </a:rPr>
              <a:t> </a:t>
            </a:r>
            <a:r>
              <a:rPr sz="2800" spc="-20" dirty="0">
                <a:latin typeface="Calibri"/>
                <a:cs typeface="Calibri"/>
              </a:rPr>
              <a:t>b</a:t>
            </a:r>
            <a:r>
              <a:rPr sz="2800" spc="-15" dirty="0">
                <a:latin typeface="Calibri"/>
                <a:cs typeface="Calibri"/>
              </a:rPr>
              <a:t>e</a:t>
            </a:r>
            <a:r>
              <a:rPr sz="2800" spc="-70" dirty="0">
                <a:latin typeface="Times New Roman"/>
                <a:cs typeface="Times New Roman"/>
              </a:rPr>
              <a:t> </a:t>
            </a:r>
            <a:r>
              <a:rPr sz="2800" spc="-15" dirty="0">
                <a:latin typeface="Calibri"/>
                <a:cs typeface="Calibri"/>
              </a:rPr>
              <a:t>an</a:t>
            </a:r>
            <a:r>
              <a:rPr sz="2800" spc="-5" dirty="0">
                <a:latin typeface="Calibri"/>
                <a:cs typeface="Calibri"/>
              </a:rPr>
              <a:t>g</a:t>
            </a:r>
            <a:r>
              <a:rPr sz="2800" dirty="0">
                <a:latin typeface="Calibri"/>
                <a:cs typeface="Calibri"/>
              </a:rPr>
              <a:t>l</a:t>
            </a:r>
            <a:r>
              <a:rPr sz="2800" spc="10" dirty="0">
                <a:latin typeface="Calibri"/>
                <a:cs typeface="Calibri"/>
              </a:rPr>
              <a:t>e</a:t>
            </a:r>
            <a:r>
              <a:rPr sz="2800" spc="-15" dirty="0">
                <a:latin typeface="Calibri"/>
                <a:cs typeface="Calibri"/>
              </a:rPr>
              <a:t>-averaged.</a:t>
            </a:r>
            <a:endParaRPr sz="2800" dirty="0">
              <a:latin typeface="Calibri"/>
              <a:cs typeface="Calibri"/>
            </a:endParaRPr>
          </a:p>
          <a:p>
            <a:pPr marL="469900" indent="-228600">
              <a:lnSpc>
                <a:spcPct val="100000"/>
              </a:lnSpc>
              <a:spcBef>
                <a:spcPts val="1964"/>
              </a:spcBef>
              <a:buFont typeface="Symbol"/>
              <a:buChar char=""/>
              <a:tabLst>
                <a:tab pos="470534"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ra</a:t>
            </a:r>
            <a:r>
              <a:rPr sz="2800" spc="-10" dirty="0">
                <a:latin typeface="Calibri"/>
                <a:cs typeface="Calibri"/>
              </a:rPr>
              <a:t>n</a:t>
            </a:r>
            <a:r>
              <a:rPr sz="2800" spc="-20" dirty="0">
                <a:latin typeface="Calibri"/>
                <a:cs typeface="Calibri"/>
              </a:rPr>
              <a:t>d</a:t>
            </a:r>
            <a:r>
              <a:rPr sz="2800" spc="-10" dirty="0">
                <a:latin typeface="Calibri"/>
                <a:cs typeface="Calibri"/>
              </a:rPr>
              <a:t>o</a:t>
            </a:r>
            <a:r>
              <a:rPr sz="2800" spc="-15" dirty="0">
                <a:latin typeface="Calibri"/>
                <a:cs typeface="Calibri"/>
              </a:rPr>
              <a:t>mly</a:t>
            </a:r>
            <a:r>
              <a:rPr sz="2800" spc="-60" dirty="0">
                <a:latin typeface="Times New Roman"/>
                <a:cs typeface="Times New Roman"/>
              </a:rPr>
              <a:t> </a:t>
            </a:r>
            <a:r>
              <a:rPr sz="2800" spc="-20" dirty="0">
                <a:latin typeface="Calibri"/>
                <a:cs typeface="Calibri"/>
              </a:rPr>
              <a:t>or</a:t>
            </a:r>
            <a:r>
              <a:rPr sz="2800" spc="-15" dirty="0">
                <a:latin typeface="Calibri"/>
                <a:cs typeface="Calibri"/>
              </a:rPr>
              <a:t>iented</a:t>
            </a:r>
            <a:r>
              <a:rPr sz="2800" spc="-8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les</a:t>
            </a:r>
            <a:endParaRPr sz="2800" dirty="0">
              <a:latin typeface="Calibri"/>
              <a:cs typeface="Calibri"/>
            </a:endParaRPr>
          </a:p>
          <a:p>
            <a:pPr marL="635" algn="ctr">
              <a:lnSpc>
                <a:spcPct val="100000"/>
              </a:lnSpc>
              <a:spcBef>
                <a:spcPts val="1850"/>
              </a:spcBef>
              <a:tabLst>
                <a:tab pos="2166620" algn="l"/>
              </a:tabLst>
            </a:pPr>
            <a:r>
              <a:rPr sz="2800" spc="-10" dirty="0">
                <a:latin typeface="Cambria Math"/>
                <a:cs typeface="Cambria Math"/>
              </a:rPr>
              <a:t>⟨</a:t>
            </a:r>
            <a:r>
              <a:rPr sz="2800" spc="-140" dirty="0">
                <a:latin typeface="Cambria Math"/>
                <a:cs typeface="Cambria Math"/>
              </a:rPr>
              <a:t>𝑝</a:t>
            </a:r>
            <a:r>
              <a:rPr sz="3000" baseline="-16666" dirty="0">
                <a:latin typeface="Calibri"/>
                <a:cs typeface="Calibri"/>
              </a:rPr>
              <a:t>z</a:t>
            </a:r>
            <a:r>
              <a:rPr sz="3000" spc="307" baseline="-16666" dirty="0">
                <a:latin typeface="Calibri"/>
                <a:cs typeface="Calibri"/>
              </a:rPr>
              <a:t> </a:t>
            </a:r>
            <a:r>
              <a:rPr sz="2800" spc="-10" dirty="0">
                <a:latin typeface="Cambria Math"/>
                <a:cs typeface="Cambria Math"/>
              </a:rPr>
              <a:t>⟩</a:t>
            </a:r>
            <a:r>
              <a:rPr sz="2800" spc="15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4200" spc="-37" baseline="1984" dirty="0">
                <a:latin typeface="Cambria Math"/>
                <a:cs typeface="Cambria Math"/>
              </a:rPr>
              <a:t>⁄</a:t>
            </a:r>
            <a:r>
              <a:rPr sz="2800" spc="-20" dirty="0">
                <a:latin typeface="Cambria Math"/>
                <a:cs typeface="Cambria Math"/>
              </a:rPr>
              <a:t>3</a:t>
            </a:r>
            <a:r>
              <a:rPr sz="2800" dirty="0">
                <a:latin typeface="Cambria Math"/>
                <a:cs typeface="Cambria Math"/>
              </a:rPr>
              <a:t> </a:t>
            </a:r>
            <a:r>
              <a:rPr sz="2800" spc="-285" dirty="0">
                <a:latin typeface="Cambria Math"/>
                <a:cs typeface="Cambria Math"/>
              </a:rPr>
              <a:t> </a:t>
            </a:r>
            <a:r>
              <a:rPr sz="2800" spc="-30" dirty="0">
                <a:latin typeface="Cambria Math"/>
                <a:cs typeface="Cambria Math"/>
              </a:rPr>
              <a:t>𝑝</a:t>
            </a:r>
            <a:r>
              <a:rPr lang="en-US" sz="2800" spc="-30" baseline="30000" dirty="0">
                <a:latin typeface="Cambria Math"/>
                <a:cs typeface="Cambria Math"/>
              </a:rPr>
              <a:t>2</a:t>
            </a:r>
            <a:r>
              <a:rPr sz="2800" dirty="0">
                <a:latin typeface="Cambria Math"/>
                <a:cs typeface="Cambria Math"/>
              </a:rPr>
              <a:t>	</a:t>
            </a:r>
            <a:r>
              <a:rPr sz="2800" spc="-10" dirty="0">
                <a:latin typeface="Cambria Math"/>
                <a:cs typeface="Cambria Math"/>
              </a:rPr>
              <a:t>.</a:t>
            </a:r>
            <a:r>
              <a:rPr lang="en-US" sz="2800" spc="-10" dirty="0">
                <a:latin typeface="Cambria Math"/>
                <a:cs typeface="Cambria Math"/>
              </a:rPr>
              <a:t> </a:t>
            </a:r>
          </a:p>
          <a:p>
            <a:pPr marL="635" algn="ctr">
              <a:lnSpc>
                <a:spcPct val="100000"/>
              </a:lnSpc>
              <a:spcBef>
                <a:spcPts val="1850"/>
              </a:spcBef>
              <a:tabLst>
                <a:tab pos="2166620" algn="l"/>
              </a:tabLst>
            </a:pPr>
            <a:r>
              <a:rPr lang="en-US" dirty="0">
                <a:solidFill>
                  <a:srgbClr val="FF0000"/>
                </a:solidFill>
              </a:rPr>
              <a:t>The expectation value of 𝑝</a:t>
            </a:r>
            <a:r>
              <a:rPr lang="en-US" baseline="-25000" dirty="0">
                <a:solidFill>
                  <a:srgbClr val="FF0000"/>
                </a:solidFill>
              </a:rPr>
              <a:t>z</a:t>
            </a:r>
            <a:r>
              <a:rPr lang="en-US" dirty="0">
                <a:solidFill>
                  <a:srgbClr val="FF0000"/>
                </a:solidFill>
              </a:rPr>
              <a:t>2  equals 1/3  times the expectation value of 𝑝2. Here, 𝑝</a:t>
            </a:r>
            <a:r>
              <a:rPr lang="en-US" baseline="-25000" dirty="0">
                <a:solidFill>
                  <a:srgbClr val="FF0000"/>
                </a:solidFill>
              </a:rPr>
              <a:t>z</a:t>
            </a:r>
            <a:r>
              <a:rPr lang="en-US" dirty="0">
                <a:solidFill>
                  <a:srgbClr val="FF0000"/>
                </a:solidFill>
              </a:rPr>
              <a:t> is the component of the dipole moment along a specific field direction, and 𝑝</a:t>
            </a:r>
            <a:r>
              <a:rPr lang="en-US" baseline="30000" dirty="0">
                <a:solidFill>
                  <a:srgbClr val="FF0000"/>
                </a:solidFill>
              </a:rPr>
              <a:t>2</a:t>
            </a:r>
            <a:r>
              <a:rPr lang="en-US" dirty="0">
                <a:solidFill>
                  <a:srgbClr val="FF0000"/>
                </a:solidFill>
              </a:rPr>
              <a:t>  is its total squared magnitude. </a:t>
            </a:r>
            <a:endParaRPr lang="en-US" sz="2800" dirty="0">
              <a:solidFill>
                <a:srgbClr val="FF0000"/>
              </a:solidFill>
              <a:latin typeface="Cambria Math"/>
              <a:cs typeface="Cambria Math"/>
            </a:endParaRPr>
          </a:p>
          <a:p>
            <a:pPr marL="469900" indent="-228600">
              <a:lnSpc>
                <a:spcPct val="100000"/>
              </a:lnSpc>
              <a:spcBef>
                <a:spcPts val="1800"/>
              </a:spcBef>
              <a:buFont typeface="Symbol"/>
              <a:buChar char=""/>
              <a:tabLst>
                <a:tab pos="470534" algn="l"/>
              </a:tabLst>
            </a:pPr>
            <a:r>
              <a:rPr lang="en-US" sz="2800" spc="-15" dirty="0">
                <a:latin typeface="Calibri"/>
                <a:cs typeface="Calibri"/>
              </a:rPr>
              <a:t>Repl</a:t>
            </a:r>
            <a:r>
              <a:rPr lang="en-US" sz="2800" spc="-10" dirty="0">
                <a:latin typeface="Calibri"/>
                <a:cs typeface="Calibri"/>
              </a:rPr>
              <a:t>a</a:t>
            </a:r>
            <a:r>
              <a:rPr lang="en-US" sz="2800" spc="-15" dirty="0">
                <a:latin typeface="Calibri"/>
                <a:cs typeface="Calibri"/>
              </a:rPr>
              <a:t>c</a:t>
            </a:r>
            <a:r>
              <a:rPr lang="en-US" sz="2800" spc="-5" dirty="0">
                <a:latin typeface="Calibri"/>
                <a:cs typeface="Calibri"/>
              </a:rPr>
              <a:t>i</a:t>
            </a:r>
            <a:r>
              <a:rPr lang="en-US" sz="2800" spc="-20" dirty="0">
                <a:latin typeface="Calibri"/>
                <a:cs typeface="Calibri"/>
              </a:rPr>
              <a:t>n</a:t>
            </a:r>
            <a:r>
              <a:rPr lang="en-US" sz="2800" spc="-15" dirty="0">
                <a:latin typeface="Calibri"/>
                <a:cs typeface="Calibri"/>
              </a:rPr>
              <a:t>g</a:t>
            </a:r>
            <a:r>
              <a:rPr lang="en-US" sz="2800" spc="-75" dirty="0">
                <a:latin typeface="Times New Roman"/>
                <a:cs typeface="Times New Roman"/>
              </a:rPr>
              <a:t> </a:t>
            </a:r>
            <a:r>
              <a:rPr lang="en-US" sz="2800" spc="-204" dirty="0">
                <a:latin typeface="Cambria Math"/>
                <a:cs typeface="Cambria Math"/>
              </a:rPr>
              <a:t>𝐷</a:t>
            </a:r>
            <a:r>
              <a:rPr lang="en-US" sz="3000" spc="322" baseline="-18055" dirty="0">
                <a:latin typeface="Cambria Math"/>
                <a:cs typeface="Cambria Math"/>
              </a:rPr>
              <a:t>𝑎</a:t>
            </a:r>
            <a:r>
              <a:rPr lang="en-US" sz="3000" spc="330" baseline="-18055" dirty="0">
                <a:latin typeface="Cambria Math"/>
                <a:cs typeface="Cambria Math"/>
              </a:rPr>
              <a:t>𝑏</a:t>
            </a:r>
            <a:r>
              <a:rPr lang="en-US" sz="3000" baseline="-18055" dirty="0">
                <a:latin typeface="Cambria Math"/>
                <a:cs typeface="Cambria Math"/>
              </a:rPr>
              <a:t> </a:t>
            </a:r>
            <a:r>
              <a:rPr lang="en-US" sz="3000" spc="112" baseline="-18055" dirty="0">
                <a:latin typeface="Cambria Math"/>
                <a:cs typeface="Cambria Math"/>
              </a:rPr>
              <a:t> </a:t>
            </a:r>
            <a:r>
              <a:rPr lang="en-US" sz="2800" spc="-25" dirty="0">
                <a:latin typeface="Cambria Math"/>
                <a:cs typeface="Cambria Math"/>
              </a:rPr>
              <a:t>→</a:t>
            </a:r>
            <a:r>
              <a:rPr lang="en-US" sz="2800" spc="160" dirty="0">
                <a:latin typeface="Cambria Math"/>
                <a:cs typeface="Cambria Math"/>
              </a:rPr>
              <a:t> </a:t>
            </a:r>
            <a:r>
              <a:rPr lang="en-US" sz="2800" spc="-204" dirty="0">
                <a:latin typeface="Cambria Math"/>
                <a:cs typeface="Cambria Math"/>
              </a:rPr>
              <a:t>𝐷</a:t>
            </a:r>
            <a:r>
              <a:rPr lang="en-US" sz="3000" spc="322" baseline="-18055" dirty="0">
                <a:latin typeface="Cambria Math"/>
                <a:cs typeface="Cambria Math"/>
              </a:rPr>
              <a:t>𝑎</a:t>
            </a:r>
            <a:r>
              <a:rPr lang="en-US" sz="3000" spc="330" baseline="-18055" dirty="0">
                <a:latin typeface="Cambria Math"/>
                <a:cs typeface="Cambria Math"/>
              </a:rPr>
              <a:t>𝑏</a:t>
            </a:r>
            <a:r>
              <a:rPr lang="en-US" sz="3000" spc="-397" baseline="-18055" dirty="0">
                <a:latin typeface="Cambria Math"/>
                <a:cs typeface="Cambria Math"/>
              </a:rPr>
              <a:t> </a:t>
            </a:r>
            <a:r>
              <a:rPr lang="en-US" sz="2800" spc="-20" dirty="0">
                <a:latin typeface="Cambria Math"/>
                <a:cs typeface="Cambria Math"/>
              </a:rPr>
              <a:t>/3</a:t>
            </a:r>
            <a:r>
              <a:rPr lang="en-US" sz="2800" spc="30" dirty="0">
                <a:latin typeface="Cambria Math"/>
                <a:cs typeface="Cambria Math"/>
              </a:rPr>
              <a:t> </a:t>
            </a:r>
            <a:r>
              <a:rPr lang="en-US" sz="2800" dirty="0">
                <a:latin typeface="Calibri"/>
                <a:cs typeface="Calibri"/>
              </a:rPr>
              <a:t>i</a:t>
            </a:r>
            <a:r>
              <a:rPr lang="en-US" sz="2800" spc="-15" dirty="0">
                <a:latin typeface="Calibri"/>
                <a:cs typeface="Calibri"/>
              </a:rPr>
              <a:t>n</a:t>
            </a:r>
            <a:r>
              <a:rPr lang="en-US" sz="2800" spc="-70" dirty="0">
                <a:latin typeface="Times New Roman"/>
                <a:cs typeface="Times New Roman"/>
              </a:rPr>
              <a:t> </a:t>
            </a:r>
            <a:r>
              <a:rPr lang="en-US" sz="2800" spc="-20" dirty="0">
                <a:latin typeface="Calibri"/>
                <a:cs typeface="Calibri"/>
              </a:rPr>
              <a:t>prev</a:t>
            </a:r>
            <a:r>
              <a:rPr lang="en-US" sz="2800" spc="-5" dirty="0">
                <a:latin typeface="Calibri"/>
                <a:cs typeface="Calibri"/>
              </a:rPr>
              <a:t>io</a:t>
            </a:r>
            <a:r>
              <a:rPr lang="en-US" sz="2800" spc="-20" dirty="0">
                <a:latin typeface="Calibri"/>
                <a:cs typeface="Calibri"/>
              </a:rPr>
              <a:t>u</a:t>
            </a:r>
            <a:r>
              <a:rPr lang="en-US" sz="2800" spc="-15" dirty="0">
                <a:latin typeface="Calibri"/>
                <a:cs typeface="Calibri"/>
              </a:rPr>
              <a:t>s</a:t>
            </a:r>
            <a:r>
              <a:rPr lang="en-US" sz="2800" spc="-60" dirty="0">
                <a:latin typeface="Times New Roman"/>
                <a:cs typeface="Times New Roman"/>
              </a:rPr>
              <a:t> </a:t>
            </a:r>
            <a:r>
              <a:rPr lang="en-US" sz="2800" spc="-15" dirty="0">
                <a:latin typeface="Calibri"/>
                <a:cs typeface="Calibri"/>
              </a:rPr>
              <a:t>rate</a:t>
            </a:r>
            <a:r>
              <a:rPr lang="en-US" sz="2800" spc="-75" dirty="0">
                <a:latin typeface="Times New Roman"/>
                <a:cs typeface="Times New Roman"/>
              </a:rPr>
              <a:t> </a:t>
            </a:r>
            <a:r>
              <a:rPr lang="en-US" sz="2800" spc="-10" dirty="0">
                <a:latin typeface="Calibri"/>
                <a:cs typeface="Calibri"/>
              </a:rPr>
              <a:t>y</a:t>
            </a:r>
            <a:r>
              <a:rPr lang="en-US" sz="2800" dirty="0">
                <a:latin typeface="Calibri"/>
                <a:cs typeface="Calibri"/>
              </a:rPr>
              <a:t>i</a:t>
            </a:r>
            <a:r>
              <a:rPr lang="en-US" sz="2800" spc="-15" dirty="0">
                <a:latin typeface="Calibri"/>
                <a:cs typeface="Calibri"/>
              </a:rPr>
              <a:t>el</a:t>
            </a:r>
            <a:r>
              <a:rPr lang="en-US" sz="2800" spc="-20" dirty="0">
                <a:latin typeface="Calibri"/>
                <a:cs typeface="Calibri"/>
              </a:rPr>
              <a:t>ds</a:t>
            </a:r>
            <a:endParaRPr lang="en-US" sz="2800" dirty="0">
              <a:latin typeface="Calibri"/>
              <a:cs typeface="Calibri"/>
            </a:endParaRPr>
          </a:p>
          <a:p>
            <a:pPr algn="ctr">
              <a:lnSpc>
                <a:spcPct val="100000"/>
              </a:lnSpc>
              <a:spcBef>
                <a:spcPts val="1814"/>
              </a:spcBef>
            </a:pPr>
            <a:r>
              <a:rPr sz="2800" spc="-85" dirty="0">
                <a:latin typeface="Cambria Math"/>
                <a:cs typeface="Cambria Math"/>
              </a:rPr>
              <a:t>𝑅</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112"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dirty="0">
                <a:latin typeface="Cambria Math"/>
                <a:cs typeface="Cambria Math"/>
              </a:rPr>
              <a:t>𝜌</a:t>
            </a:r>
            <a:r>
              <a:rPr sz="4200" spc="-22" baseline="2976" dirty="0">
                <a:latin typeface="Cambria Math"/>
                <a:cs typeface="Cambria Math"/>
              </a:rPr>
              <a:t>(</a:t>
            </a:r>
            <a:r>
              <a:rPr sz="2800" spc="-30" dirty="0">
                <a:latin typeface="Cambria Math"/>
                <a:cs typeface="Cambria Math"/>
              </a:rPr>
              <a:t>𝜔</a:t>
            </a:r>
            <a:r>
              <a:rPr sz="3000" spc="322" baseline="-16666" dirty="0">
                <a:latin typeface="Cambria Math"/>
                <a:cs typeface="Cambria Math"/>
              </a:rPr>
              <a:t>𝑏</a:t>
            </a:r>
            <a:r>
              <a:rPr sz="3000" spc="562" baseline="-16666" dirty="0">
                <a:latin typeface="Cambria Math"/>
                <a:cs typeface="Cambria Math"/>
              </a:rPr>
              <a:t>𝑎</a:t>
            </a:r>
            <a:r>
              <a:rPr sz="4200" spc="-22" baseline="2976" dirty="0">
                <a:latin typeface="Cambria Math"/>
                <a:cs typeface="Cambria Math"/>
              </a:rPr>
              <a:t>)</a:t>
            </a:r>
            <a:r>
              <a:rPr sz="4200" spc="-217" baseline="2976" dirty="0">
                <a:latin typeface="Cambria Math"/>
                <a:cs typeface="Cambria Math"/>
              </a:rPr>
              <a:t> </a:t>
            </a:r>
            <a:r>
              <a:rPr sz="2800" spc="-150" dirty="0">
                <a:latin typeface="Cambria Math"/>
                <a:cs typeface="Cambria Math"/>
              </a:rPr>
              <a:t>𝐵</a:t>
            </a:r>
            <a:r>
              <a:rPr sz="3000" spc="322" baseline="-16666" dirty="0">
                <a:latin typeface="Cambria Math"/>
                <a:cs typeface="Cambria Math"/>
              </a:rPr>
              <a:t>𝑎</a:t>
            </a:r>
            <a:r>
              <a:rPr sz="3000" spc="569" baseline="-16666" dirty="0">
                <a:latin typeface="Cambria Math"/>
                <a:cs typeface="Cambria Math"/>
              </a:rPr>
              <a:t>𝑏</a:t>
            </a:r>
            <a:r>
              <a:rPr sz="2800" spc="-10" dirty="0">
                <a:latin typeface="Cambria Math"/>
                <a:cs typeface="Cambria Math"/>
              </a:rPr>
              <a:t>,</a:t>
            </a:r>
            <a:endParaRPr sz="2800" dirty="0">
              <a:latin typeface="Cambria Math"/>
              <a:cs typeface="Cambria Math"/>
            </a:endParaRPr>
          </a:p>
        </p:txBody>
      </p:sp>
      <p:sp>
        <p:nvSpPr>
          <p:cNvPr id="4" name="object 4"/>
          <p:cNvSpPr txBox="1"/>
          <p:nvPr/>
        </p:nvSpPr>
        <p:spPr>
          <a:xfrm>
            <a:off x="5297564" y="3565122"/>
            <a:ext cx="1842135" cy="307777"/>
          </a:xfrm>
          <a:prstGeom prst="rect">
            <a:avLst/>
          </a:prstGeom>
        </p:spPr>
        <p:txBody>
          <a:bodyPr vert="horz" wrap="square" lIns="0" tIns="0" rIns="0" bIns="0" rtlCol="0">
            <a:spAutoFit/>
          </a:bodyPr>
          <a:lstStyle/>
          <a:p>
            <a:pPr marL="12700">
              <a:lnSpc>
                <a:spcPct val="100000"/>
              </a:lnSpc>
              <a:tabLst>
                <a:tab pos="1681480" algn="l"/>
              </a:tabLst>
            </a:pPr>
            <a:r>
              <a:rPr sz="2000" spc="40" dirty="0">
                <a:latin typeface="Cambria Math"/>
                <a:cs typeface="Cambria Math"/>
              </a:rPr>
              <a:t>2	</a:t>
            </a:r>
            <a:endParaRPr sz="2000" dirty="0">
              <a:latin typeface="Cambria Math"/>
              <a:cs typeface="Cambria Math"/>
            </a:endParaRPr>
          </a:p>
        </p:txBody>
      </p:sp>
      <p:sp>
        <p:nvSpPr>
          <p:cNvPr id="5" name="object 5"/>
          <p:cNvSpPr txBox="1"/>
          <p:nvPr/>
        </p:nvSpPr>
        <p:spPr>
          <a:xfrm>
            <a:off x="3090433" y="4212822"/>
            <a:ext cx="1226820" cy="307777"/>
          </a:xfrm>
          <a:prstGeom prst="rect">
            <a:avLst/>
          </a:prstGeom>
        </p:spPr>
        <p:txBody>
          <a:bodyPr vert="horz" wrap="square" lIns="0" tIns="0" rIns="0" bIns="0" rtlCol="0">
            <a:spAutoFit/>
          </a:bodyPr>
          <a:lstStyle/>
          <a:p>
            <a:pPr marL="12700">
              <a:lnSpc>
                <a:spcPct val="100000"/>
              </a:lnSpc>
              <a:tabLst>
                <a:tab pos="1065530" algn="l"/>
              </a:tabLst>
            </a:pPr>
            <a:r>
              <a:rPr sz="2000" spc="40" dirty="0">
                <a:latin typeface="Cambria Math"/>
                <a:cs typeface="Cambria Math"/>
              </a:rPr>
              <a:t>	</a:t>
            </a:r>
            <a:endParaRPr sz="2000" dirty="0">
              <a:latin typeface="Cambria Math"/>
              <a:cs typeface="Cambria Math"/>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084" y="973799"/>
            <a:ext cx="10339830" cy="430887"/>
          </a:xfrm>
          <a:prstGeom prst="rect">
            <a:avLst/>
          </a:prstGeom>
        </p:spPr>
        <p:txBody>
          <a:bodyPr vert="horz" wrap="square" lIns="0" tIns="0" rIns="0" bIns="0" rtlCol="0">
            <a:spAutoFit/>
          </a:bodyPr>
          <a:lstStyle/>
          <a:p>
            <a:pPr>
              <a:lnSpc>
                <a:spcPct val="100000"/>
              </a:lnSpc>
            </a:pPr>
            <a:r>
              <a:rPr lang="en-US" sz="2800" b="0" u="none" spc="-20" dirty="0">
                <a:solidFill>
                  <a:srgbClr val="000000"/>
                </a:solidFill>
                <a:latin typeface="Calibri"/>
                <a:cs typeface="Calibri"/>
              </a:rPr>
              <a:t>W</a:t>
            </a:r>
            <a:r>
              <a:rPr sz="2800" b="0" u="none" spc="-5" dirty="0">
                <a:solidFill>
                  <a:srgbClr val="000000"/>
                </a:solidFill>
                <a:latin typeface="Calibri"/>
                <a:cs typeface="Calibri"/>
              </a:rPr>
              <a:t>i</a:t>
            </a:r>
            <a:r>
              <a:rPr sz="2800" b="0" u="none" spc="-15" dirty="0">
                <a:solidFill>
                  <a:srgbClr val="000000"/>
                </a:solidFill>
                <a:latin typeface="Calibri"/>
                <a:cs typeface="Calibri"/>
              </a:rPr>
              <a:t>th</a:t>
            </a:r>
            <a:r>
              <a:rPr lang="en-US" sz="2800" b="0" u="none" spc="-15" dirty="0">
                <a:solidFill>
                  <a:srgbClr val="000000"/>
                </a:solidFill>
                <a:latin typeface="Calibri"/>
                <a:cs typeface="Calibri"/>
              </a:rPr>
              <a:t> Einstein B Co-</a:t>
            </a:r>
            <a:r>
              <a:rPr lang="en-US" sz="2800" b="0" u="none" spc="-15" dirty="0" err="1">
                <a:solidFill>
                  <a:srgbClr val="000000"/>
                </a:solidFill>
                <a:latin typeface="Calibri"/>
                <a:cs typeface="Calibri"/>
              </a:rPr>
              <a:t>effcient</a:t>
            </a:r>
            <a:endParaRPr sz="2800" dirty="0">
              <a:latin typeface="Calibri"/>
              <a:cs typeface="Calibri"/>
            </a:endParaRPr>
          </a:p>
        </p:txBody>
      </p:sp>
      <p:sp>
        <p:nvSpPr>
          <p:cNvPr id="3" name="object 3"/>
          <p:cNvSpPr txBox="1"/>
          <p:nvPr/>
        </p:nvSpPr>
        <p:spPr>
          <a:xfrm>
            <a:off x="4564510" y="1895544"/>
            <a:ext cx="940435" cy="381000"/>
          </a:xfrm>
          <a:prstGeom prst="rect">
            <a:avLst/>
          </a:prstGeom>
        </p:spPr>
        <p:txBody>
          <a:bodyPr vert="horz" wrap="square" lIns="0" tIns="0" rIns="0" bIns="0" rtlCol="0">
            <a:spAutoFit/>
          </a:bodyPr>
          <a:lstStyle/>
          <a:p>
            <a:pPr marL="12700">
              <a:lnSpc>
                <a:spcPct val="100000"/>
              </a:lnSpc>
              <a:tabLst>
                <a:tab pos="661670" algn="l"/>
              </a:tabLst>
            </a:pPr>
            <a:r>
              <a:rPr sz="2800" spc="-30" dirty="0">
                <a:latin typeface="Cambria Math"/>
                <a:cs typeface="Cambria Math"/>
              </a:rPr>
              <a:t>𝐵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4782442" y="2046955"/>
            <a:ext cx="485140" cy="615553"/>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a:t>
            </a:r>
            <a:r>
              <a:rPr lang="en-US" sz="2000" spc="215" dirty="0">
                <a:latin typeface="Cambria Math"/>
                <a:cs typeface="Cambria Math"/>
              </a:rPr>
              <a:t>b</a:t>
            </a:r>
            <a:r>
              <a:rPr sz="2000" spc="215" dirty="0">
                <a:latin typeface="Cambria Math"/>
                <a:cs typeface="Cambria Math"/>
              </a:rPr>
              <a:t>𝑏</a:t>
            </a:r>
            <a:endParaRPr sz="2000" dirty="0">
              <a:latin typeface="Cambria Math"/>
              <a:cs typeface="Cambria Math"/>
            </a:endParaRPr>
          </a:p>
        </p:txBody>
      </p:sp>
      <p:sp>
        <p:nvSpPr>
          <p:cNvPr id="5" name="object 5"/>
          <p:cNvSpPr txBox="1"/>
          <p:nvPr/>
        </p:nvSpPr>
        <p:spPr>
          <a:xfrm>
            <a:off x="5731895" y="1572610"/>
            <a:ext cx="587375" cy="433705"/>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𝜋</a:t>
            </a:r>
            <a:r>
              <a:rPr sz="2800" spc="110" dirty="0">
                <a:latin typeface="Cambria Math"/>
                <a:cs typeface="Cambria Math"/>
              </a:rPr>
              <a:t>𝑒</a:t>
            </a:r>
            <a:r>
              <a:rPr sz="3000" spc="60" baseline="29166" dirty="0">
                <a:latin typeface="Cambria Math"/>
                <a:cs typeface="Cambria Math"/>
              </a:rPr>
              <a:t>2</a:t>
            </a:r>
            <a:endParaRPr sz="3000" baseline="29166">
              <a:latin typeface="Cambria Math"/>
              <a:cs typeface="Cambria Math"/>
            </a:endParaRPr>
          </a:p>
        </p:txBody>
      </p:sp>
      <p:sp>
        <p:nvSpPr>
          <p:cNvPr id="6" name="object 6"/>
          <p:cNvSpPr txBox="1"/>
          <p:nvPr/>
        </p:nvSpPr>
        <p:spPr>
          <a:xfrm>
            <a:off x="5577971" y="2134812"/>
            <a:ext cx="751205" cy="381000"/>
          </a:xfrm>
          <a:prstGeom prst="rect">
            <a:avLst/>
          </a:prstGeom>
        </p:spPr>
        <p:txBody>
          <a:bodyPr vert="horz" wrap="square" lIns="0" tIns="0" rIns="0" bIns="0" rtlCol="0">
            <a:spAutoFit/>
          </a:bodyPr>
          <a:lstStyle/>
          <a:p>
            <a:pPr marL="12700">
              <a:lnSpc>
                <a:spcPct val="100000"/>
              </a:lnSpc>
              <a:tabLst>
                <a:tab pos="528955" algn="l"/>
              </a:tabLst>
            </a:pPr>
            <a:r>
              <a:rPr sz="2800" spc="-10" dirty="0">
                <a:latin typeface="Cambria Math"/>
                <a:cs typeface="Cambria Math"/>
              </a:rPr>
              <a:t>3</a:t>
            </a:r>
            <a:r>
              <a:rPr sz="2800" spc="-30" dirty="0">
                <a:latin typeface="Cambria Math"/>
                <a:cs typeface="Cambria Math"/>
              </a:rPr>
              <a:t>𝜀</a:t>
            </a:r>
            <a:r>
              <a:rPr sz="2800" dirty="0">
                <a:latin typeface="Cambria Math"/>
                <a:cs typeface="Cambria Math"/>
              </a:rPr>
              <a:t>	</a:t>
            </a:r>
            <a:r>
              <a:rPr sz="2800" spc="-20" dirty="0">
                <a:latin typeface="Cambria Math"/>
                <a:cs typeface="Cambria Math"/>
              </a:rPr>
              <a:t>ℏ</a:t>
            </a:r>
            <a:endParaRPr sz="2800">
              <a:latin typeface="Cambria Math"/>
              <a:cs typeface="Cambria Math"/>
            </a:endParaRPr>
          </a:p>
        </p:txBody>
      </p:sp>
      <p:sp>
        <p:nvSpPr>
          <p:cNvPr id="7" name="object 7"/>
          <p:cNvSpPr txBox="1"/>
          <p:nvPr/>
        </p:nvSpPr>
        <p:spPr>
          <a:xfrm>
            <a:off x="5931539" y="2286223"/>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8" name="object 8"/>
          <p:cNvSpPr txBox="1"/>
          <p:nvPr/>
        </p:nvSpPr>
        <p:spPr>
          <a:xfrm>
            <a:off x="6303657" y="2106391"/>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9" name="object 9"/>
          <p:cNvSpPr/>
          <p:nvPr/>
        </p:nvSpPr>
        <p:spPr>
          <a:xfrm>
            <a:off x="5590671" y="2083186"/>
            <a:ext cx="885825" cy="0"/>
          </a:xfrm>
          <a:custGeom>
            <a:avLst/>
            <a:gdLst/>
            <a:ahLst/>
            <a:cxnLst/>
            <a:rect l="l" t="t" r="r" b="b"/>
            <a:pathLst>
              <a:path w="885825">
                <a:moveTo>
                  <a:pt x="0" y="0"/>
                </a:moveTo>
                <a:lnTo>
                  <a:pt x="885754"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6582542" y="1880304"/>
            <a:ext cx="808355" cy="381000"/>
          </a:xfrm>
          <a:prstGeom prst="rect">
            <a:avLst/>
          </a:prstGeom>
        </p:spPr>
        <p:txBody>
          <a:bodyPr vert="horz" wrap="square" lIns="0" tIns="0" rIns="0" bIns="0" rtlCol="0">
            <a:spAutoFit/>
          </a:bodyPr>
          <a:lstStyle/>
          <a:p>
            <a:pPr marL="12700">
              <a:lnSpc>
                <a:spcPct val="100000"/>
              </a:lnSpc>
              <a:tabLst>
                <a:tab pos="682625" algn="l"/>
              </a:tabLst>
            </a:pPr>
            <a:r>
              <a:rPr sz="2800" spc="-10" dirty="0">
                <a:latin typeface="Cambria Math"/>
                <a:cs typeface="Cambria Math"/>
              </a:rPr>
              <a:t>|	|</a:t>
            </a:r>
            <a:endParaRPr sz="2800">
              <a:latin typeface="Cambria Math"/>
              <a:cs typeface="Cambria Math"/>
            </a:endParaRPr>
          </a:p>
        </p:txBody>
      </p:sp>
      <p:sp>
        <p:nvSpPr>
          <p:cNvPr id="11" name="object 11"/>
          <p:cNvSpPr txBox="1"/>
          <p:nvPr/>
        </p:nvSpPr>
        <p:spPr>
          <a:xfrm>
            <a:off x="6695318" y="1895544"/>
            <a:ext cx="249554" cy="381000"/>
          </a:xfrm>
          <a:prstGeom prst="rect">
            <a:avLst/>
          </a:prstGeom>
        </p:spPr>
        <p:txBody>
          <a:bodyPr vert="horz" wrap="square" lIns="0" tIns="0" rIns="0" bIns="0" rtlCol="0">
            <a:spAutoFit/>
          </a:bodyPr>
          <a:lstStyle/>
          <a:p>
            <a:pPr marL="12700">
              <a:lnSpc>
                <a:spcPct val="100000"/>
              </a:lnSpc>
            </a:pPr>
            <a:r>
              <a:rPr sz="2800" spc="-204" dirty="0">
                <a:latin typeface="Cambria Math"/>
                <a:cs typeface="Cambria Math"/>
              </a:rPr>
              <a:t>𝐷</a:t>
            </a:r>
            <a:endParaRPr sz="2800">
              <a:latin typeface="Cambria Math"/>
              <a:cs typeface="Cambria Math"/>
            </a:endParaRPr>
          </a:p>
        </p:txBody>
      </p:sp>
      <p:sp>
        <p:nvSpPr>
          <p:cNvPr id="12" name="object 12"/>
          <p:cNvSpPr txBox="1"/>
          <p:nvPr/>
        </p:nvSpPr>
        <p:spPr>
          <a:xfrm>
            <a:off x="6919346" y="2046955"/>
            <a:ext cx="33591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𝑎𝑏</a:t>
            </a:r>
            <a:endParaRPr sz="2000">
              <a:latin typeface="Cambria Math"/>
              <a:cs typeface="Cambria Math"/>
            </a:endParaRPr>
          </a:p>
        </p:txBody>
      </p:sp>
      <p:sp>
        <p:nvSpPr>
          <p:cNvPr id="13" name="object 13"/>
          <p:cNvSpPr txBox="1"/>
          <p:nvPr/>
        </p:nvSpPr>
        <p:spPr>
          <a:xfrm>
            <a:off x="7365879" y="1842739"/>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4" name="object 14"/>
          <p:cNvSpPr txBox="1"/>
          <p:nvPr/>
        </p:nvSpPr>
        <p:spPr>
          <a:xfrm>
            <a:off x="7528947" y="1895544"/>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5" name="object 15"/>
          <p:cNvSpPr txBox="1"/>
          <p:nvPr/>
        </p:nvSpPr>
        <p:spPr>
          <a:xfrm>
            <a:off x="901700" y="2764224"/>
            <a:ext cx="10363835" cy="431800"/>
          </a:xfrm>
          <a:prstGeom prst="rect">
            <a:avLst/>
          </a:prstGeom>
        </p:spPr>
        <p:txBody>
          <a:bodyPr vert="horz" wrap="square" lIns="0" tIns="0" rIns="0" bIns="0" rtlCol="0">
            <a:spAutoFit/>
          </a:bodyPr>
          <a:lstStyle/>
          <a:p>
            <a:pPr marL="12700">
              <a:lnSpc>
                <a:spcPct val="100000"/>
              </a:lnSpc>
            </a:pPr>
            <a:r>
              <a:rPr sz="2800" i="1" spc="-20" dirty="0">
                <a:latin typeface="Calibri"/>
                <a:cs typeface="Calibri"/>
              </a:rPr>
              <a:t>T</a:t>
            </a:r>
            <a:r>
              <a:rPr sz="2800" i="1" spc="-10" dirty="0">
                <a:latin typeface="Calibri"/>
                <a:cs typeface="Calibri"/>
              </a:rPr>
              <a:t>h</a:t>
            </a:r>
            <a:r>
              <a:rPr sz="2800" i="1" spc="-20" dirty="0">
                <a:latin typeface="Calibri"/>
                <a:cs typeface="Calibri"/>
              </a:rPr>
              <a:t>u</a:t>
            </a:r>
            <a:r>
              <a:rPr sz="2800" i="1" spc="-15" dirty="0">
                <a:latin typeface="Calibri"/>
                <a:cs typeface="Calibri"/>
              </a:rPr>
              <a:t>s</a:t>
            </a:r>
            <a:r>
              <a:rPr sz="2800" i="1" spc="-30" dirty="0">
                <a:latin typeface="Times New Roman"/>
                <a:cs typeface="Times New Roman"/>
              </a:rPr>
              <a:t> </a:t>
            </a:r>
            <a:r>
              <a:rPr sz="2800" spc="-15" dirty="0">
                <a:latin typeface="Calibri"/>
                <a:cs typeface="Calibri"/>
              </a:rPr>
              <a:t>experi</a:t>
            </a:r>
            <a:r>
              <a:rPr sz="2800" spc="-20" dirty="0">
                <a:latin typeface="Calibri"/>
                <a:cs typeface="Calibri"/>
              </a:rPr>
              <a:t>me</a:t>
            </a:r>
            <a:r>
              <a:rPr sz="2800" spc="-25" dirty="0">
                <a:latin typeface="Calibri"/>
                <a:cs typeface="Calibri"/>
              </a:rPr>
              <a:t>n</a:t>
            </a:r>
            <a:r>
              <a:rPr sz="2800" spc="-10" dirty="0">
                <a:latin typeface="Calibri"/>
                <a:cs typeface="Calibri"/>
              </a:rPr>
              <a:t>tal</a:t>
            </a:r>
            <a:r>
              <a:rPr sz="2800" spc="-30" dirty="0">
                <a:latin typeface="Times New Roman"/>
                <a:cs typeface="Times New Roman"/>
              </a:rPr>
              <a:t> </a:t>
            </a:r>
            <a:r>
              <a:rPr sz="2800" i="1" spc="-20" dirty="0">
                <a:latin typeface="Calibri"/>
                <a:cs typeface="Calibri"/>
              </a:rPr>
              <a:t>determ</a:t>
            </a:r>
            <a:r>
              <a:rPr sz="2800" i="1" spc="-10" dirty="0">
                <a:latin typeface="Calibri"/>
                <a:cs typeface="Calibri"/>
              </a:rPr>
              <a:t>in</a:t>
            </a:r>
            <a:r>
              <a:rPr sz="2800" i="1" spc="-20" dirty="0">
                <a:latin typeface="Calibri"/>
                <a:cs typeface="Calibri"/>
              </a:rPr>
              <a:t>at</a:t>
            </a:r>
            <a:r>
              <a:rPr sz="2800" i="1" spc="-10" dirty="0">
                <a:latin typeface="Calibri"/>
                <a:cs typeface="Calibri"/>
              </a:rPr>
              <a:t>i</a:t>
            </a:r>
            <a:r>
              <a:rPr sz="2800" i="1" spc="-5" dirty="0">
                <a:latin typeface="Calibri"/>
                <a:cs typeface="Calibri"/>
              </a:rPr>
              <a:t>o</a:t>
            </a:r>
            <a:r>
              <a:rPr sz="2800" i="1" spc="-15" dirty="0">
                <a:latin typeface="Calibri"/>
                <a:cs typeface="Calibri"/>
              </a:rPr>
              <a:t>n</a:t>
            </a:r>
            <a:r>
              <a:rPr sz="2800" i="1" spc="-45" dirty="0">
                <a:latin typeface="Times New Roman"/>
                <a:cs typeface="Times New Roman"/>
              </a:rPr>
              <a:t> </a:t>
            </a:r>
            <a:r>
              <a:rPr sz="2800" i="1" spc="-20" dirty="0">
                <a:latin typeface="Calibri"/>
                <a:cs typeface="Calibri"/>
              </a:rPr>
              <a:t>o</a:t>
            </a:r>
            <a:r>
              <a:rPr sz="2800" i="1" spc="-10" dirty="0">
                <a:latin typeface="Calibri"/>
                <a:cs typeface="Calibri"/>
              </a:rPr>
              <a:t>f</a:t>
            </a:r>
            <a:r>
              <a:rPr sz="2800" i="1" spc="-40" dirty="0">
                <a:latin typeface="Times New Roman"/>
                <a:cs typeface="Times New Roman"/>
              </a:rPr>
              <a:t> </a:t>
            </a:r>
            <a:r>
              <a:rPr sz="2800" spc="-150" dirty="0">
                <a:latin typeface="Cambria Math"/>
                <a:cs typeface="Cambria Math"/>
              </a:rPr>
              <a:t>𝐵</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82" baseline="-16666" dirty="0">
                <a:latin typeface="Cambria Math"/>
                <a:cs typeface="Cambria Math"/>
              </a:rPr>
              <a:t> </a:t>
            </a:r>
            <a:r>
              <a:rPr sz="2800" spc="-20" dirty="0">
                <a:latin typeface="Calibri"/>
                <a:cs typeface="Calibri"/>
              </a:rPr>
              <a:t>o</a:t>
            </a:r>
            <a:r>
              <a:rPr sz="2800" spc="-10" dirty="0">
                <a:latin typeface="Calibri"/>
                <a:cs typeface="Calibri"/>
              </a:rPr>
              <a:t>r</a:t>
            </a:r>
            <a:r>
              <a:rPr sz="2800" spc="-45" dirty="0">
                <a:latin typeface="Times New Roman"/>
                <a:cs typeface="Times New Roman"/>
              </a:rPr>
              <a:t> </a:t>
            </a:r>
            <a:r>
              <a:rPr sz="2800" spc="-15" dirty="0">
                <a:latin typeface="Calibri"/>
                <a:cs typeface="Calibri"/>
              </a:rPr>
              <a:t>ab-</a:t>
            </a:r>
            <a:r>
              <a:rPr sz="2800" dirty="0">
                <a:latin typeface="Calibri"/>
                <a:cs typeface="Calibri"/>
              </a:rPr>
              <a:t>i</a:t>
            </a:r>
            <a:r>
              <a:rPr sz="2800" spc="-20" dirty="0">
                <a:latin typeface="Calibri"/>
                <a:cs typeface="Calibri"/>
              </a:rPr>
              <a:t>n</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a:t>
            </a:r>
            <a:r>
              <a:rPr sz="2800" spc="-40" dirty="0">
                <a:latin typeface="Times New Roman"/>
                <a:cs typeface="Times New Roman"/>
              </a:rPr>
              <a:t> </a:t>
            </a:r>
            <a:r>
              <a:rPr sz="2800" spc="-15" dirty="0">
                <a:latin typeface="Calibri"/>
                <a:cs typeface="Calibri"/>
              </a:rPr>
              <a:t>c</a:t>
            </a:r>
            <a:r>
              <a:rPr sz="2800" spc="-10" dirty="0">
                <a:latin typeface="Calibri"/>
                <a:cs typeface="Calibri"/>
              </a:rPr>
              <a:t>a</a:t>
            </a:r>
            <a:r>
              <a:rPr sz="2800" dirty="0">
                <a:latin typeface="Calibri"/>
                <a:cs typeface="Calibri"/>
              </a:rPr>
              <a:t>l</a:t>
            </a:r>
            <a:r>
              <a:rPr sz="2800" spc="-10" dirty="0">
                <a:latin typeface="Calibri"/>
                <a:cs typeface="Calibri"/>
              </a:rPr>
              <a:t>c</a:t>
            </a:r>
            <a:r>
              <a:rPr sz="2800" spc="-20" dirty="0">
                <a:latin typeface="Calibri"/>
                <a:cs typeface="Calibri"/>
              </a:rPr>
              <a:t>u</a:t>
            </a:r>
            <a:r>
              <a:rPr sz="2800" spc="-10" dirty="0">
                <a:latin typeface="Calibri"/>
                <a:cs typeface="Calibri"/>
              </a:rPr>
              <a:t>lat</a:t>
            </a:r>
            <a:r>
              <a:rPr sz="2800" dirty="0">
                <a:latin typeface="Calibri"/>
                <a:cs typeface="Calibri"/>
              </a:rPr>
              <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20" dirty="0">
                <a:latin typeface="Calibri"/>
                <a:cs typeface="Calibri"/>
              </a:rPr>
              <a:t>o</a:t>
            </a:r>
            <a:r>
              <a:rPr sz="2800" spc="-10" dirty="0">
                <a:latin typeface="Calibri"/>
                <a:cs typeface="Calibri"/>
              </a:rPr>
              <a:t>f</a:t>
            </a:r>
            <a:r>
              <a:rPr sz="2800" spc="-25" dirty="0">
                <a:latin typeface="Times New Roman"/>
                <a:cs typeface="Times New Roman"/>
              </a:rPr>
              <a:t> </a:t>
            </a:r>
            <a:r>
              <a:rPr sz="2800" spc="-204" dirty="0">
                <a:latin typeface="Cambria Math"/>
                <a:cs typeface="Cambria Math"/>
              </a:rPr>
              <a:t>𝐷</a:t>
            </a:r>
            <a:r>
              <a:rPr sz="3000" spc="322" baseline="-16666" dirty="0">
                <a:latin typeface="Cambria Math"/>
                <a:cs typeface="Cambria Math"/>
              </a:rPr>
              <a:t>𝑎𝑏</a:t>
            </a:r>
            <a:endParaRPr sz="3000" baseline="-16666">
              <a:latin typeface="Cambria Math"/>
              <a:cs typeface="Cambria Math"/>
            </a:endParaRPr>
          </a:p>
        </p:txBody>
      </p:sp>
      <p:sp>
        <p:nvSpPr>
          <p:cNvPr id="16" name="object 16"/>
          <p:cNvSpPr txBox="1"/>
          <p:nvPr/>
        </p:nvSpPr>
        <p:spPr>
          <a:xfrm>
            <a:off x="901704" y="3316990"/>
            <a:ext cx="1830070" cy="1581785"/>
          </a:xfrm>
          <a:prstGeom prst="rect">
            <a:avLst/>
          </a:prstGeom>
        </p:spPr>
        <p:txBody>
          <a:bodyPr vert="horz" wrap="square" lIns="0" tIns="0" rIns="0" bIns="0" rtlCol="0">
            <a:spAutoFit/>
          </a:bodyPr>
          <a:lstStyle/>
          <a:p>
            <a:pPr marL="12700" marR="5080">
              <a:lnSpc>
                <a:spcPct val="127499"/>
              </a:lnSpc>
            </a:pPr>
            <a:r>
              <a:rPr sz="2800" dirty="0">
                <a:latin typeface="Calibri"/>
                <a:cs typeface="Calibri"/>
              </a:rPr>
              <a:t>i</a:t>
            </a:r>
            <a:r>
              <a:rPr sz="2800" spc="-20" dirty="0">
                <a:latin typeface="Calibri"/>
                <a:cs typeface="Calibri"/>
              </a:rPr>
              <a:t>mmedia</a:t>
            </a:r>
            <a:r>
              <a:rPr sz="2800" dirty="0">
                <a:latin typeface="Calibri"/>
                <a:cs typeface="Calibri"/>
              </a:rPr>
              <a:t>t</a:t>
            </a:r>
            <a:r>
              <a:rPr sz="2800" spc="-15" dirty="0">
                <a:latin typeface="Calibri"/>
                <a:cs typeface="Calibri"/>
              </a:rPr>
              <a:t>ely</a:t>
            </a:r>
            <a:r>
              <a:rPr sz="2800" spc="-10" dirty="0">
                <a:latin typeface="Times New Roman"/>
                <a:cs typeface="Times New Roman"/>
              </a:rPr>
              <a:t> </a:t>
            </a:r>
            <a:r>
              <a:rPr sz="2800" spc="-20" dirty="0">
                <a:latin typeface="Calibri"/>
                <a:cs typeface="Calibri"/>
              </a:rPr>
              <a:t>ba</a:t>
            </a:r>
            <a:r>
              <a:rPr sz="2800" spc="-10" dirty="0">
                <a:latin typeface="Calibri"/>
                <a:cs typeface="Calibri"/>
              </a:rPr>
              <a:t>la</a:t>
            </a:r>
            <a:r>
              <a:rPr sz="2800" spc="-20" dirty="0">
                <a:latin typeface="Calibri"/>
                <a:cs typeface="Calibri"/>
              </a:rPr>
              <a:t>nce.</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
        <p:nvSpPr>
          <p:cNvPr id="17" name="object 17"/>
          <p:cNvSpPr txBox="1"/>
          <p:nvPr/>
        </p:nvSpPr>
        <p:spPr>
          <a:xfrm>
            <a:off x="2961249" y="3316990"/>
            <a:ext cx="8321040" cy="381000"/>
          </a:xfrm>
          <a:prstGeom prst="rect">
            <a:avLst/>
          </a:prstGeom>
        </p:spPr>
        <p:txBody>
          <a:bodyPr vert="horz" wrap="square" lIns="0" tIns="0" rIns="0" bIns="0" rtlCol="0">
            <a:spAutoFit/>
          </a:bodyPr>
          <a:lstStyle/>
          <a:p>
            <a:pPr marL="12700">
              <a:lnSpc>
                <a:spcPct val="100000"/>
              </a:lnSpc>
              <a:tabLst>
                <a:tab pos="1507490" algn="l"/>
                <a:tab pos="2096135" algn="l"/>
                <a:tab pos="3141345" algn="l"/>
                <a:tab pos="4540885" algn="l"/>
                <a:tab pos="6461760" algn="l"/>
                <a:tab pos="7129145" algn="l"/>
              </a:tabLst>
            </a:pPr>
            <a:r>
              <a:rPr sz="2800" spc="-20" dirty="0">
                <a:latin typeface="Calibri"/>
                <a:cs typeface="Calibri"/>
              </a:rPr>
              <a:t>pro</a:t>
            </a:r>
            <a:r>
              <a:rPr sz="2800" spc="-25" dirty="0">
                <a:latin typeface="Calibri"/>
                <a:cs typeface="Calibri"/>
              </a:rPr>
              <a:t>v</a:t>
            </a:r>
            <a:r>
              <a:rPr sz="2800" dirty="0">
                <a:latin typeface="Calibri"/>
                <a:cs typeface="Calibri"/>
              </a:rPr>
              <a:t>i</a:t>
            </a:r>
            <a:r>
              <a:rPr sz="2800" spc="-20" dirty="0">
                <a:latin typeface="Calibri"/>
                <a:cs typeface="Calibri"/>
              </a:rPr>
              <a:t>de</a:t>
            </a:r>
            <a:r>
              <a:rPr sz="2800" spc="-15" dirty="0">
                <a:latin typeface="Calibri"/>
                <a:cs typeface="Calibri"/>
              </a:rPr>
              <a:t>s</a:t>
            </a:r>
            <a:r>
              <a:rPr sz="2800" dirty="0">
                <a:latin typeface="Times New Roman"/>
                <a:cs typeface="Times New Roman"/>
              </a:rPr>
              <a:t>	</a:t>
            </a:r>
            <a:r>
              <a:rPr sz="2800" spc="-15" dirty="0">
                <a:latin typeface="Calibri"/>
                <a:cs typeface="Calibri"/>
              </a:rPr>
              <a:t>a</a:t>
            </a:r>
            <a:r>
              <a:rPr sz="2800" spc="-5" dirty="0">
                <a:latin typeface="Calibri"/>
                <a:cs typeface="Calibri"/>
              </a:rPr>
              <a:t>l</a:t>
            </a:r>
            <a:r>
              <a:rPr sz="2800" dirty="0">
                <a:latin typeface="Calibri"/>
                <a:cs typeface="Calibri"/>
              </a:rPr>
              <a:t>l</a:t>
            </a:r>
            <a:r>
              <a:rPr sz="2800" dirty="0">
                <a:latin typeface="Times New Roman"/>
                <a:cs typeface="Times New Roman"/>
              </a:rPr>
              <a:t>	</a:t>
            </a:r>
            <a:r>
              <a:rPr sz="2800" spc="-25" dirty="0">
                <a:latin typeface="Calibri"/>
                <a:cs typeface="Calibri"/>
              </a:rPr>
              <a:t>o</a:t>
            </a:r>
            <a:r>
              <a:rPr sz="2800" spc="-15" dirty="0">
                <a:latin typeface="Calibri"/>
                <a:cs typeface="Calibri"/>
              </a:rPr>
              <a:t>ther</a:t>
            </a:r>
            <a:r>
              <a:rPr sz="2800"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ents</a:t>
            </a:r>
            <a:r>
              <a:rPr sz="2800" dirty="0">
                <a:latin typeface="Times New Roman"/>
                <a:cs typeface="Times New Roman"/>
              </a:rPr>
              <a:t>	</a:t>
            </a:r>
            <a:r>
              <a:rPr sz="2800" spc="-15" dirty="0">
                <a:latin typeface="Calibri"/>
                <a:cs typeface="Calibri"/>
              </a:rPr>
              <a:t>via</a:t>
            </a:r>
            <a:r>
              <a:rPr sz="2800" dirty="0">
                <a:latin typeface="Times New Roman"/>
                <a:cs typeface="Times New Roman"/>
              </a:rPr>
              <a:t>	</a:t>
            </a:r>
            <a:r>
              <a:rPr sz="2800" spc="-20" dirty="0">
                <a:latin typeface="Calibri"/>
                <a:cs typeface="Calibri"/>
              </a:rPr>
              <a:t>deta</a:t>
            </a:r>
            <a:r>
              <a:rPr sz="2800" spc="-5" dirty="0">
                <a:latin typeface="Calibri"/>
                <a:cs typeface="Calibri"/>
              </a:rPr>
              <a:t>i</a:t>
            </a:r>
            <a:r>
              <a:rPr sz="2800" spc="5" dirty="0">
                <a:latin typeface="Calibri"/>
                <a:cs typeface="Calibri"/>
              </a:rPr>
              <a:t>l</a:t>
            </a:r>
            <a:r>
              <a:rPr sz="2800" spc="-25" dirty="0">
                <a:latin typeface="Calibri"/>
                <a:cs typeface="Calibri"/>
              </a:rPr>
              <a:t>e</a:t>
            </a:r>
            <a:r>
              <a:rPr sz="2800" spc="-15" dirty="0">
                <a:latin typeface="Calibri"/>
                <a:cs typeface="Calibri"/>
              </a:rPr>
              <a:t>d</a:t>
            </a:r>
            <a:endParaRPr sz="2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59839" y="977863"/>
            <a:ext cx="7654925" cy="51879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8</a:t>
            </a:r>
            <a:r>
              <a:rPr sz="3400" b="1" u="heavy" spc="-10" dirty="0">
                <a:solidFill>
                  <a:srgbClr val="0000FF"/>
                </a:solidFill>
                <a:latin typeface="Calibri"/>
                <a:cs typeface="Calibri"/>
              </a:rPr>
              <a:t>: </a:t>
            </a:r>
            <a:r>
              <a:rPr sz="3400" b="1" u="heavy" spc="-25" dirty="0">
                <a:solidFill>
                  <a:srgbClr val="0000FF"/>
                </a:solidFill>
                <a:latin typeface="Calibri"/>
                <a:cs typeface="Calibri"/>
              </a:rPr>
              <a:t>Degen</a:t>
            </a:r>
            <a:r>
              <a:rPr sz="3400" b="1" u="heavy" spc="-5" dirty="0">
                <a:solidFill>
                  <a:srgbClr val="0000FF"/>
                </a:solidFill>
                <a:latin typeface="Calibri"/>
                <a:cs typeface="Calibri"/>
              </a:rPr>
              <a:t>e</a:t>
            </a:r>
            <a:r>
              <a:rPr sz="3400" b="1" u="heavy" spc="-20" dirty="0">
                <a:solidFill>
                  <a:srgbClr val="0000FF"/>
                </a:solidFill>
                <a:latin typeface="Calibri"/>
                <a:cs typeface="Calibri"/>
              </a:rPr>
              <a:t>racy</a:t>
            </a:r>
            <a:r>
              <a:rPr sz="3400" b="1" u="heavy" dirty="0">
                <a:solidFill>
                  <a:srgbClr val="0000FF"/>
                </a:solidFill>
                <a:latin typeface="Calibri"/>
                <a:cs typeface="Calibri"/>
              </a:rPr>
              <a:t> </a:t>
            </a:r>
            <a:r>
              <a:rPr sz="3400" b="1" u="heavy" spc="-20" dirty="0">
                <a:solidFill>
                  <a:srgbClr val="0000FF"/>
                </a:solidFill>
                <a:latin typeface="Calibri"/>
                <a:cs typeface="Calibri"/>
              </a:rPr>
              <a:t>and</a:t>
            </a:r>
            <a:r>
              <a:rPr sz="3400" b="1" u="heavy" spc="-15" dirty="0">
                <a:solidFill>
                  <a:srgbClr val="0000FF"/>
                </a:solidFill>
                <a:latin typeface="Calibri"/>
                <a:cs typeface="Calibri"/>
              </a:rPr>
              <a:t> </a:t>
            </a:r>
            <a:r>
              <a:rPr sz="3400" b="1" u="heavy" spc="-10" dirty="0">
                <a:solidFill>
                  <a:srgbClr val="0000FF"/>
                </a:solidFill>
                <a:latin typeface="Calibri"/>
                <a:cs typeface="Calibri"/>
              </a:rPr>
              <a:t>L</a:t>
            </a:r>
            <a:r>
              <a:rPr sz="3400" b="1" u="heavy" spc="-15" dirty="0">
                <a:solidFill>
                  <a:srgbClr val="0000FF"/>
                </a:solidFill>
                <a:latin typeface="Calibri"/>
                <a:cs typeface="Calibri"/>
              </a:rPr>
              <a:t>ine</a:t>
            </a:r>
            <a:r>
              <a:rPr sz="3400" b="1" u="heavy" spc="-5" dirty="0">
                <a:solidFill>
                  <a:srgbClr val="0000FF"/>
                </a:solidFill>
                <a:latin typeface="Calibri"/>
                <a:cs typeface="Calibri"/>
              </a:rPr>
              <a:t> </a:t>
            </a:r>
            <a:r>
              <a:rPr sz="3400" b="1" u="heavy" spc="-15" dirty="0">
                <a:solidFill>
                  <a:srgbClr val="0000FF"/>
                </a:solidFill>
                <a:latin typeface="Calibri"/>
                <a:cs typeface="Calibri"/>
              </a:rPr>
              <a:t>Strength </a:t>
            </a:r>
            <a:r>
              <a:rPr sz="3400" spc="-30" dirty="0">
                <a:solidFill>
                  <a:srgbClr val="0000FF"/>
                </a:solidFill>
                <a:latin typeface="Cambria Math"/>
                <a:cs typeface="Cambria Math"/>
              </a:rPr>
              <a:t>𝑺</a:t>
            </a:r>
            <a:r>
              <a:rPr sz="3675" spc="-37" baseline="-15873" dirty="0">
                <a:solidFill>
                  <a:srgbClr val="0000FF"/>
                </a:solidFill>
                <a:latin typeface="Cambria Math"/>
                <a:cs typeface="Cambria Math"/>
              </a:rPr>
              <a:t>𝒊𝒌</a:t>
            </a:r>
            <a:endParaRPr sz="3675" baseline="-15873">
              <a:latin typeface="Cambria Math"/>
              <a:cs typeface="Cambria Math"/>
            </a:endParaRPr>
          </a:p>
        </p:txBody>
      </p:sp>
      <p:sp>
        <p:nvSpPr>
          <p:cNvPr id="3" name="object 3"/>
          <p:cNvSpPr txBox="1"/>
          <p:nvPr/>
        </p:nvSpPr>
        <p:spPr>
          <a:xfrm>
            <a:off x="1130300" y="1741734"/>
            <a:ext cx="6181725" cy="1490980"/>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 pos="870585" algn="l"/>
                <a:tab pos="1843405" algn="l"/>
                <a:tab pos="2707005" algn="l"/>
                <a:tab pos="3542029" algn="l"/>
                <a:tab pos="3674745" algn="l"/>
                <a:tab pos="4523105" algn="l"/>
                <a:tab pos="5377815" algn="l"/>
              </a:tabLst>
            </a:pP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dirty="0">
                <a:latin typeface="Calibri"/>
                <a:cs typeface="Calibri"/>
              </a:rPr>
              <a:t>l</a:t>
            </a:r>
            <a:r>
              <a:rPr sz="2800" spc="-15" dirty="0">
                <a:latin typeface="Calibri"/>
                <a:cs typeface="Calibri"/>
              </a:rPr>
              <a:t>evels</a:t>
            </a:r>
            <a:r>
              <a:rPr sz="2800" dirty="0">
                <a:latin typeface="Times New Roman"/>
                <a:cs typeface="Times New Roman"/>
              </a:rPr>
              <a:t>	</a:t>
            </a:r>
            <a:r>
              <a:rPr sz="2800" spc="-20" dirty="0">
                <a:latin typeface="Calibri"/>
                <a:cs typeface="Calibri"/>
              </a:rPr>
              <a:t>possess</a:t>
            </a:r>
            <a:r>
              <a:rPr sz="2800" spc="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degene</a:t>
            </a:r>
            <a:r>
              <a:rPr sz="2800" spc="5" dirty="0">
                <a:latin typeface="Calibri"/>
                <a:cs typeface="Calibri"/>
              </a:rPr>
              <a:t>r</a:t>
            </a:r>
            <a:r>
              <a:rPr sz="2800" spc="-15" dirty="0">
                <a:latin typeface="Calibri"/>
                <a:cs typeface="Calibri"/>
              </a:rPr>
              <a:t>a</a:t>
            </a:r>
            <a:r>
              <a:rPr sz="2800" spc="-10" dirty="0">
                <a:latin typeface="Calibri"/>
                <a:cs typeface="Calibri"/>
              </a:rPr>
              <a:t>c</a:t>
            </a:r>
            <a:r>
              <a:rPr sz="2800" spc="-15" dirty="0">
                <a:latin typeface="Calibri"/>
                <a:cs typeface="Calibri"/>
              </a:rPr>
              <a:t>y</a:t>
            </a:r>
            <a:r>
              <a:rPr sz="2800" dirty="0">
                <a:latin typeface="Times New Roman"/>
                <a:cs typeface="Times New Roman"/>
              </a:rPr>
              <a:t>	</a:t>
            </a:r>
            <a:r>
              <a:rPr sz="2800" spc="-125" dirty="0">
                <a:latin typeface="Cambria Math"/>
                <a:cs typeface="Cambria Math"/>
              </a:rPr>
              <a:t>𝑔</a:t>
            </a:r>
            <a:r>
              <a:rPr sz="3000" spc="172" baseline="-16666" dirty="0">
                <a:latin typeface="Calibri"/>
                <a:cs typeface="Calibri"/>
              </a:rPr>
              <a:t>i</a:t>
            </a:r>
            <a:r>
              <a:rPr sz="2800" spc="-10" dirty="0">
                <a:latin typeface="Cambria Math"/>
                <a:cs typeface="Cambria Math"/>
              </a:rPr>
              <a:t>,</a:t>
            </a:r>
            <a:r>
              <a:rPr sz="2800" dirty="0">
                <a:latin typeface="Cambria Math"/>
                <a:cs typeface="Cambria Math"/>
              </a:rPr>
              <a:t> </a:t>
            </a:r>
            <a:r>
              <a:rPr sz="2800" spc="-310" dirty="0">
                <a:latin typeface="Cambria Math"/>
                <a:cs typeface="Cambria Math"/>
              </a:rPr>
              <a:t> </a:t>
            </a:r>
            <a:r>
              <a:rPr sz="2800" spc="-125" dirty="0">
                <a:latin typeface="Cambria Math"/>
                <a:cs typeface="Cambria Math"/>
              </a:rPr>
              <a:t>𝑔</a:t>
            </a:r>
            <a:r>
              <a:rPr sz="3000" baseline="-16666" dirty="0">
                <a:latin typeface="Calibri"/>
                <a:cs typeface="Calibri"/>
              </a:rPr>
              <a:t>k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445" dirty="0">
                <a:latin typeface="Times New Roman"/>
                <a:cs typeface="Times New Roman"/>
              </a:rPr>
              <a:t> </a:t>
            </a:r>
            <a:r>
              <a:rPr sz="2800" spc="-15" dirty="0">
                <a:latin typeface="Calibri"/>
                <a:cs typeface="Calibri"/>
              </a:rPr>
              <a:t>rate</a:t>
            </a:r>
            <a:r>
              <a:rPr sz="2800" dirty="0">
                <a:latin typeface="Times New Roman"/>
                <a:cs typeface="Times New Roman"/>
              </a:rPr>
              <a:t>	</a:t>
            </a:r>
            <a:r>
              <a:rPr sz="2800" spc="-15" dirty="0">
                <a:latin typeface="Calibri"/>
                <a:cs typeface="Calibri"/>
              </a:rPr>
              <a:t>must</a:t>
            </a:r>
            <a:r>
              <a:rPr sz="2800" dirty="0">
                <a:latin typeface="Times New Roman"/>
                <a:cs typeface="Times New Roman"/>
              </a:rPr>
              <a:t>		</a:t>
            </a:r>
            <a:r>
              <a:rPr sz="2800" spc="-20" dirty="0">
                <a:latin typeface="Calibri"/>
                <a:cs typeface="Calibri"/>
              </a:rPr>
              <a:t>su</a:t>
            </a:r>
            <a:r>
              <a:rPr sz="2800" spc="-25" dirty="0">
                <a:latin typeface="Calibri"/>
                <a:cs typeface="Calibri"/>
              </a:rPr>
              <a:t>m</a:t>
            </a:r>
            <a:r>
              <a:rPr sz="2800" dirty="0">
                <a:latin typeface="Times New Roman"/>
                <a:cs typeface="Times New Roman"/>
              </a:rPr>
              <a:t>	</a:t>
            </a:r>
            <a:r>
              <a:rPr sz="2800" spc="-20" dirty="0">
                <a:latin typeface="Calibri"/>
                <a:cs typeface="Calibri"/>
              </a:rPr>
              <a:t>ove</a:t>
            </a:r>
            <a:r>
              <a:rPr sz="2800" spc="-10" dirty="0">
                <a:latin typeface="Calibri"/>
                <a:cs typeface="Calibri"/>
              </a:rPr>
              <a:t>r</a:t>
            </a:r>
            <a:r>
              <a:rPr sz="2800" dirty="0">
                <a:latin typeface="Times New Roman"/>
                <a:cs typeface="Times New Roman"/>
              </a:rPr>
              <a:t>	</a:t>
            </a:r>
            <a:r>
              <a:rPr sz="2800" spc="-445" dirty="0">
                <a:latin typeface="Times New Roman"/>
                <a:cs typeface="Times New Roman"/>
              </a:rPr>
              <a:t> </a:t>
            </a:r>
            <a:r>
              <a:rPr sz="2800" spc="-15" dirty="0">
                <a:latin typeface="Calibri"/>
                <a:cs typeface="Calibri"/>
              </a:rPr>
              <a:t>f</a:t>
            </a:r>
            <a:r>
              <a:rPr sz="2800" spc="-10" dirty="0">
                <a:latin typeface="Calibri"/>
                <a:cs typeface="Calibri"/>
              </a:rPr>
              <a:t>i</a:t>
            </a:r>
            <a:r>
              <a:rPr sz="2800" spc="-20" dirty="0">
                <a:latin typeface="Calibri"/>
                <a:cs typeface="Calibri"/>
              </a:rPr>
              <a:t>nal</a:t>
            </a:r>
            <a:r>
              <a:rPr sz="2800" spc="-15" dirty="0">
                <a:latin typeface="Times New Roman"/>
                <a:cs typeface="Times New Roman"/>
              </a:rPr>
              <a:t> </a:t>
            </a:r>
            <a:r>
              <a:rPr sz="2800" spc="-20" dirty="0">
                <a:latin typeface="Calibri"/>
                <a:cs typeface="Calibri"/>
              </a:rPr>
              <a:t>su</a:t>
            </a:r>
            <a:r>
              <a:rPr sz="2800" spc="-30" dirty="0">
                <a:latin typeface="Calibri"/>
                <a:cs typeface="Calibri"/>
              </a:rPr>
              <a:t>b</a:t>
            </a:r>
            <a:r>
              <a:rPr sz="2800" dirty="0">
                <a:latin typeface="Calibri"/>
                <a:cs typeface="Calibri"/>
              </a:rPr>
              <a:t>le</a:t>
            </a:r>
            <a:r>
              <a:rPr sz="2800" spc="-15" dirty="0">
                <a:latin typeface="Calibri"/>
                <a:cs typeface="Calibri"/>
              </a:rPr>
              <a:t>vels.</a:t>
            </a:r>
            <a:endParaRPr sz="2800">
              <a:latin typeface="Calibri"/>
              <a:cs typeface="Calibri"/>
            </a:endParaRPr>
          </a:p>
        </p:txBody>
      </p:sp>
      <p:sp>
        <p:nvSpPr>
          <p:cNvPr id="4" name="object 4"/>
          <p:cNvSpPr txBox="1"/>
          <p:nvPr/>
        </p:nvSpPr>
        <p:spPr>
          <a:xfrm>
            <a:off x="7398923" y="1766819"/>
            <a:ext cx="3888740" cy="923290"/>
          </a:xfrm>
          <a:prstGeom prst="rect">
            <a:avLst/>
          </a:prstGeom>
        </p:spPr>
        <p:txBody>
          <a:bodyPr vert="horz" wrap="square" lIns="0" tIns="0" rIns="0" bIns="0" rtlCol="0">
            <a:spAutoFit/>
          </a:bodyPr>
          <a:lstStyle/>
          <a:p>
            <a:pPr marL="12700" marR="5080" indent="57785">
              <a:lnSpc>
                <a:spcPct val="127099"/>
              </a:lnSpc>
              <a:tabLst>
                <a:tab pos="795020" algn="l"/>
                <a:tab pos="2181860" algn="l"/>
                <a:tab pos="2349500" algn="l"/>
                <a:tab pos="3070225" algn="l"/>
              </a:tabLst>
            </a:pPr>
            <a:r>
              <a:rPr sz="2800" spc="-15" dirty="0">
                <a:latin typeface="Calibri"/>
                <a:cs typeface="Calibri"/>
              </a:rPr>
              <a:t>(e.</a:t>
            </a:r>
            <a:r>
              <a:rPr sz="2800" spc="-5" dirty="0">
                <a:latin typeface="Calibri"/>
                <a:cs typeface="Calibri"/>
              </a:rPr>
              <a:t>g</a:t>
            </a:r>
            <a:r>
              <a:rPr sz="2800" dirty="0">
                <a:latin typeface="Calibri"/>
                <a:cs typeface="Calibri"/>
              </a:rPr>
              <a:t>.</a:t>
            </a:r>
            <a:r>
              <a:rPr sz="2800" dirty="0">
                <a:latin typeface="Times New Roman"/>
                <a:cs typeface="Times New Roman"/>
              </a:rPr>
              <a:t>	</a:t>
            </a:r>
            <a:r>
              <a:rPr sz="2800" spc="-210" dirty="0">
                <a:latin typeface="Times New Roman"/>
                <a:cs typeface="Times New Roman"/>
              </a:rPr>
              <a:t> </a:t>
            </a:r>
            <a:r>
              <a:rPr sz="2800" spc="-15" dirty="0">
                <a:latin typeface="Calibri"/>
                <a:cs typeface="Calibri"/>
              </a:rPr>
              <a:t>magnetic</a:t>
            </a:r>
            <a:r>
              <a:rPr sz="2800" dirty="0">
                <a:latin typeface="Times New Roman"/>
                <a:cs typeface="Times New Roman"/>
              </a:rPr>
              <a:t>	</a:t>
            </a:r>
            <a:r>
              <a:rPr sz="2800" spc="-20" dirty="0">
                <a:latin typeface="Calibri"/>
                <a:cs typeface="Calibri"/>
              </a:rPr>
              <a:t>subl</a:t>
            </a:r>
            <a:r>
              <a:rPr sz="2800" spc="-15" dirty="0">
                <a:latin typeface="Calibri"/>
                <a:cs typeface="Calibri"/>
              </a:rPr>
              <a:t>evel</a:t>
            </a:r>
            <a:r>
              <a:rPr sz="2800" dirty="0">
                <a:latin typeface="Calibri"/>
                <a:cs typeface="Calibri"/>
              </a:rPr>
              <a:t>s</a:t>
            </a:r>
            <a:r>
              <a:rPr sz="2800" spc="-15" dirty="0">
                <a:latin typeface="Calibri"/>
                <a:cs typeface="Calibri"/>
              </a:rPr>
              <a:t>),</a:t>
            </a:r>
            <a:r>
              <a:rPr sz="2800" spc="-15"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5" dirty="0">
                <a:latin typeface="Calibri"/>
                <a:cs typeface="Calibri"/>
              </a:rPr>
              <a:t>average</a:t>
            </a:r>
            <a:r>
              <a:rPr sz="2800" dirty="0">
                <a:latin typeface="Times New Roman"/>
                <a:cs typeface="Times New Roman"/>
              </a:rPr>
              <a:t>	</a:t>
            </a:r>
            <a:r>
              <a:rPr sz="2800" spc="-20" dirty="0">
                <a:latin typeface="Calibri"/>
                <a:cs typeface="Calibri"/>
              </a:rPr>
              <a:t>ove</a:t>
            </a:r>
            <a:r>
              <a:rPr sz="2800" spc="-10" dirty="0">
                <a:latin typeface="Calibri"/>
                <a:cs typeface="Calibri"/>
              </a:rPr>
              <a:t>r</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10" dirty="0">
                <a:latin typeface="Calibri"/>
                <a:cs typeface="Calibri"/>
              </a:rPr>
              <a:t>itial</a:t>
            </a:r>
            <a:endParaRPr sz="2800">
              <a:latin typeface="Calibri"/>
              <a:cs typeface="Calibri"/>
            </a:endParaRPr>
          </a:p>
        </p:txBody>
      </p:sp>
      <p:sp>
        <p:nvSpPr>
          <p:cNvPr id="5" name="object 5"/>
          <p:cNvSpPr txBox="1"/>
          <p:nvPr/>
        </p:nvSpPr>
        <p:spPr>
          <a:xfrm>
            <a:off x="977900" y="3657600"/>
            <a:ext cx="5270500" cy="918200"/>
          </a:xfrm>
          <a:prstGeom prst="rect">
            <a:avLst/>
          </a:prstGeom>
        </p:spPr>
        <p:txBody>
          <a:bodyPr vert="horz" wrap="square" lIns="0" tIns="0" rIns="0" bIns="0" rtlCol="0">
            <a:spAutoFit/>
          </a:bodyPr>
          <a:lstStyle/>
          <a:p>
            <a:pPr marL="12700">
              <a:lnSpc>
                <a:spcPct val="100000"/>
              </a:lnSpc>
            </a:pPr>
            <a:r>
              <a:rPr sz="2800" i="1" spc="-25" dirty="0">
                <a:latin typeface="Calibri"/>
                <a:cs typeface="Calibri"/>
              </a:rPr>
              <a:t>De</a:t>
            </a:r>
            <a:r>
              <a:rPr sz="2800" i="1" spc="-20" dirty="0">
                <a:latin typeface="Calibri"/>
                <a:cs typeface="Calibri"/>
              </a:rPr>
              <a:t>f</a:t>
            </a:r>
            <a:r>
              <a:rPr sz="2800" i="1" dirty="0">
                <a:latin typeface="Calibri"/>
                <a:cs typeface="Calibri"/>
              </a:rPr>
              <a:t>i</a:t>
            </a:r>
            <a:r>
              <a:rPr sz="2800" i="1" spc="-20" dirty="0">
                <a:latin typeface="Calibri"/>
                <a:cs typeface="Calibri"/>
              </a:rPr>
              <a:t>n</a:t>
            </a:r>
            <a:r>
              <a:rPr sz="2800" i="1" spc="-15" dirty="0">
                <a:latin typeface="Calibri"/>
                <a:cs typeface="Calibri"/>
              </a:rPr>
              <a:t>e</a:t>
            </a:r>
            <a:r>
              <a:rPr sz="2800" i="1" spc="-6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e</a:t>
            </a:r>
            <a:r>
              <a:rPr sz="2800" spc="-60" dirty="0">
                <a:latin typeface="Times New Roman"/>
                <a:cs typeface="Times New Roman"/>
              </a:rPr>
              <a:t> </a:t>
            </a:r>
            <a:r>
              <a:rPr sz="2800" spc="-20" dirty="0">
                <a:latin typeface="Calibri"/>
                <a:cs typeface="Calibri"/>
              </a:rPr>
              <a:t>stre</a:t>
            </a:r>
            <a:r>
              <a:rPr sz="2800" spc="-25" dirty="0">
                <a:latin typeface="Calibri"/>
                <a:cs typeface="Calibri"/>
              </a:rPr>
              <a:t>n</a:t>
            </a:r>
            <a:r>
              <a:rPr sz="2800" spc="-15" dirty="0">
                <a:latin typeface="Calibri"/>
                <a:cs typeface="Calibri"/>
              </a:rPr>
              <a:t>g</a:t>
            </a:r>
            <a:r>
              <a:rPr sz="2800" dirty="0">
                <a:latin typeface="Calibri"/>
                <a:cs typeface="Calibri"/>
              </a:rPr>
              <a:t>t</a:t>
            </a:r>
            <a:r>
              <a:rPr sz="2800" spc="-20" dirty="0">
                <a:latin typeface="Calibri"/>
                <a:cs typeface="Calibri"/>
              </a:rPr>
              <a:t>h*</a:t>
            </a:r>
            <a:endParaRPr sz="2800" dirty="0">
              <a:latin typeface="Calibri"/>
              <a:cs typeface="Calibri"/>
            </a:endParaRPr>
          </a:p>
          <a:p>
            <a:pPr marR="5080" algn="r">
              <a:lnSpc>
                <a:spcPct val="100000"/>
              </a:lnSpc>
              <a:spcBef>
                <a:spcPts val="1360"/>
              </a:spcBef>
              <a:tabLst>
                <a:tab pos="570865" algn="l"/>
              </a:tabLst>
            </a:pPr>
            <a:r>
              <a:rPr sz="2000" spc="105" dirty="0">
                <a:latin typeface="Cambria Math"/>
                <a:cs typeface="Cambria Math"/>
              </a:rPr>
              <a:t>𝑔</a:t>
            </a:r>
            <a:r>
              <a:rPr sz="2475" baseline="-13468" dirty="0">
                <a:latin typeface="Calibri"/>
                <a:cs typeface="Calibri"/>
              </a:rPr>
              <a:t>i	</a:t>
            </a:r>
            <a:r>
              <a:rPr sz="2000" spc="155" dirty="0">
                <a:latin typeface="Cambria Math"/>
                <a:cs typeface="Cambria Math"/>
              </a:rPr>
              <a:t>𝑔</a:t>
            </a:r>
            <a:r>
              <a:rPr sz="2475" baseline="-13468" dirty="0">
                <a:latin typeface="Calibri"/>
                <a:cs typeface="Calibri"/>
              </a:rPr>
              <a:t>k</a:t>
            </a:r>
          </a:p>
        </p:txBody>
      </p:sp>
      <p:sp>
        <p:nvSpPr>
          <p:cNvPr id="6" name="object 6"/>
          <p:cNvSpPr txBox="1"/>
          <p:nvPr/>
        </p:nvSpPr>
        <p:spPr>
          <a:xfrm>
            <a:off x="4358765" y="4576897"/>
            <a:ext cx="6181725" cy="866904"/>
          </a:xfrm>
          <a:prstGeom prst="rect">
            <a:avLst/>
          </a:prstGeom>
        </p:spPr>
        <p:txBody>
          <a:bodyPr vert="horz" wrap="square" lIns="0" tIns="0" rIns="0" bIns="0" rtlCol="0">
            <a:spAutoFit/>
          </a:bodyPr>
          <a:lstStyle/>
          <a:p>
            <a:pPr marL="12700">
              <a:lnSpc>
                <a:spcPct val="100000"/>
              </a:lnSpc>
              <a:tabLst>
                <a:tab pos="963294" algn="l"/>
                <a:tab pos="1562100" algn="l"/>
                <a:tab pos="3110865" algn="l"/>
                <a:tab pos="3388360" algn="l"/>
              </a:tabLst>
            </a:pPr>
            <a:r>
              <a:rPr sz="2800" spc="-155" dirty="0">
                <a:latin typeface="Cambria Math"/>
                <a:cs typeface="Cambria Math"/>
              </a:rPr>
              <a:t>𝑆</a:t>
            </a:r>
            <a:r>
              <a:rPr sz="3000" spc="300" baseline="-16666" dirty="0">
                <a:latin typeface="Cambria Math"/>
                <a:cs typeface="Cambria Math"/>
              </a:rPr>
              <a:t>𝑖𝑘</a:t>
            </a:r>
            <a:r>
              <a:rPr sz="3000" baseline="-16666" dirty="0">
                <a:latin typeface="Cambria Math"/>
                <a:cs typeface="Cambria Math"/>
              </a:rPr>
              <a:t> </a:t>
            </a:r>
            <a:r>
              <a:rPr sz="3000" spc="97" baseline="-16666" dirty="0">
                <a:latin typeface="Cambria Math"/>
                <a:cs typeface="Cambria Math"/>
              </a:rPr>
              <a:t> </a:t>
            </a:r>
            <a:r>
              <a:rPr sz="2800" spc="-25" dirty="0">
                <a:latin typeface="Cambria Math"/>
                <a:cs typeface="Cambria Math"/>
              </a:rPr>
              <a:t>=</a:t>
            </a:r>
            <a:r>
              <a:rPr sz="2800" dirty="0">
                <a:latin typeface="Cambria Math"/>
                <a:cs typeface="Cambria Math"/>
              </a:rPr>
              <a:t>	</a:t>
            </a:r>
            <a:r>
              <a:rPr sz="2800" spc="1720" dirty="0">
                <a:latin typeface="Cambria Math"/>
                <a:cs typeface="Cambria Math"/>
              </a:rPr>
              <a:t>∑</a:t>
            </a:r>
            <a:r>
              <a:rPr sz="2800" dirty="0">
                <a:latin typeface="Cambria Math"/>
                <a:cs typeface="Cambria Math"/>
              </a:rPr>
              <a:t>	</a:t>
            </a:r>
            <a:r>
              <a:rPr sz="2800" spc="1720" dirty="0">
                <a:latin typeface="Cambria Math"/>
                <a:cs typeface="Cambria Math"/>
              </a:rPr>
              <a:t>∑</a:t>
            </a:r>
            <a:r>
              <a:rPr sz="2800" spc="-40" dirty="0">
                <a:latin typeface="Cambria Math"/>
                <a:cs typeface="Cambria Math"/>
              </a:rPr>
              <a:t> </a:t>
            </a:r>
            <a:r>
              <a:rPr sz="2800" spc="5" dirty="0">
                <a:latin typeface="Cambria Math"/>
                <a:cs typeface="Cambria Math"/>
              </a:rPr>
              <a:t>|</a:t>
            </a:r>
            <a:r>
              <a:rPr sz="2800" spc="-204" dirty="0">
                <a:latin typeface="Cambria Math"/>
                <a:cs typeface="Cambria Math"/>
              </a:rPr>
              <a:t>𝐷</a:t>
            </a:r>
            <a:r>
              <a:rPr sz="3000" spc="300" baseline="-23611" dirty="0">
                <a:latin typeface="Cambria Math"/>
                <a:cs typeface="Cambria Math"/>
              </a:rPr>
              <a:t>𝑖𝑘</a:t>
            </a:r>
            <a:r>
              <a:rPr sz="3000" baseline="-23611" dirty="0">
                <a:latin typeface="Cambria Math"/>
                <a:cs typeface="Cambria Math"/>
              </a:rPr>
              <a:t>	</a:t>
            </a:r>
            <a:r>
              <a:rPr sz="2800" spc="5" dirty="0">
                <a:latin typeface="Cambria Math"/>
                <a:cs typeface="Cambria Math"/>
              </a:rPr>
              <a:t>|</a:t>
            </a:r>
            <a:r>
              <a:rPr sz="2800" dirty="0">
                <a:latin typeface="Cambria Math"/>
                <a:cs typeface="Cambria Math"/>
              </a:rPr>
              <a:t>	</a:t>
            </a:r>
            <a:r>
              <a:rPr sz="2800" spc="-10" dirty="0">
                <a:latin typeface="Cambria Math"/>
                <a:cs typeface="Cambria Math"/>
              </a:rPr>
              <a:t>.</a:t>
            </a:r>
            <a:endParaRPr sz="2800" dirty="0">
              <a:latin typeface="Cambria Math"/>
              <a:cs typeface="Cambria Math"/>
            </a:endParaRPr>
          </a:p>
          <a:p>
            <a:pPr marL="913130">
              <a:lnSpc>
                <a:spcPct val="100000"/>
              </a:lnSpc>
              <a:spcBef>
                <a:spcPts val="1015"/>
              </a:spcBef>
            </a:pPr>
            <a:r>
              <a:rPr sz="2000" spc="250" dirty="0">
                <a:latin typeface="Cambria Math"/>
                <a:cs typeface="Cambria Math"/>
              </a:rPr>
              <a:t>𝑚</a:t>
            </a:r>
            <a:r>
              <a:rPr sz="2000" spc="-55" dirty="0">
                <a:latin typeface="Cambria Math"/>
                <a:cs typeface="Cambria Math"/>
              </a:rPr>
              <a:t>=</a:t>
            </a:r>
            <a:r>
              <a:rPr sz="2000" spc="40" dirty="0">
                <a:latin typeface="Cambria Math"/>
                <a:cs typeface="Cambria Math"/>
              </a:rPr>
              <a:t>1</a:t>
            </a:r>
            <a:r>
              <a:rPr sz="2000" spc="30" dirty="0">
                <a:latin typeface="Cambria Math"/>
                <a:cs typeface="Cambria Math"/>
              </a:rPr>
              <a:t> </a:t>
            </a:r>
            <a:r>
              <a:rPr sz="2000" spc="290" dirty="0">
                <a:latin typeface="Cambria Math"/>
                <a:cs typeface="Cambria Math"/>
              </a:rPr>
              <a:t>𝑛</a:t>
            </a:r>
            <a:r>
              <a:rPr sz="2000" spc="-50" dirty="0">
                <a:latin typeface="Cambria Math"/>
                <a:cs typeface="Cambria Math"/>
              </a:rPr>
              <a:t>=</a:t>
            </a:r>
            <a:r>
              <a:rPr sz="2000" spc="40" dirty="0">
                <a:latin typeface="Cambria Math"/>
                <a:cs typeface="Cambria Math"/>
              </a:rPr>
              <a:t>1</a:t>
            </a:r>
            <a:endParaRPr sz="2000" dirty="0">
              <a:latin typeface="Cambria Math"/>
              <a:cs typeface="Cambria Math"/>
            </a:endParaRPr>
          </a:p>
        </p:txBody>
      </p:sp>
      <p:sp>
        <p:nvSpPr>
          <p:cNvPr id="7" name="object 7"/>
          <p:cNvSpPr txBox="1"/>
          <p:nvPr/>
        </p:nvSpPr>
        <p:spPr>
          <a:xfrm>
            <a:off x="7129667" y="4343400"/>
            <a:ext cx="2014333" cy="307777"/>
          </a:xfrm>
          <a:prstGeom prst="rect">
            <a:avLst/>
          </a:prstGeom>
        </p:spPr>
        <p:txBody>
          <a:bodyPr vert="horz" wrap="square" lIns="0" tIns="0" rIns="0" bIns="0" rtlCol="0">
            <a:spAutoFit/>
          </a:bodyPr>
          <a:lstStyle/>
          <a:p>
            <a:pPr marL="12700">
              <a:lnSpc>
                <a:spcPct val="100000"/>
              </a:lnSpc>
              <a:tabLst>
                <a:tab pos="758825" algn="l"/>
              </a:tabLst>
            </a:pPr>
            <a:r>
              <a:rPr sz="3000" spc="-7" baseline="2777" dirty="0">
                <a:latin typeface="Cambria Math"/>
                <a:cs typeface="Cambria Math"/>
              </a:rPr>
              <a:t>(</a:t>
            </a:r>
            <a:r>
              <a:rPr sz="2000" spc="235" dirty="0">
                <a:latin typeface="Cambria Math"/>
                <a:cs typeface="Cambria Math"/>
              </a:rPr>
              <a:t>𝑚</a:t>
            </a:r>
            <a:r>
              <a:rPr sz="2000" spc="270" dirty="0">
                <a:latin typeface="Cambria Math"/>
                <a:cs typeface="Cambria Math"/>
              </a:rPr>
              <a:t>𝑛</a:t>
            </a:r>
            <a:r>
              <a:rPr sz="3000" baseline="2777" dirty="0">
                <a:latin typeface="Cambria Math"/>
                <a:cs typeface="Cambria Math"/>
              </a:rPr>
              <a:t>)	</a:t>
            </a:r>
            <a:r>
              <a:rPr sz="3000" spc="60" baseline="29166" dirty="0">
                <a:latin typeface="Cambria Math"/>
                <a:cs typeface="Cambria Math"/>
              </a:rPr>
              <a:t>2</a:t>
            </a:r>
            <a:endParaRPr sz="3000" baseline="29166" dirty="0">
              <a:latin typeface="Cambria Math"/>
              <a:cs typeface="Cambria Math"/>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8944" y="1465578"/>
            <a:ext cx="11533505" cy="5063490"/>
          </a:xfrm>
          <a:prstGeom prst="rect">
            <a:avLst/>
          </a:prstGeom>
        </p:spPr>
        <p:txBody>
          <a:bodyPr vert="horz" wrap="square" lIns="0" tIns="0" rIns="0" bIns="0" rtlCol="0">
            <a:spAutoFit/>
          </a:bodyPr>
          <a:lstStyle/>
          <a:p>
            <a:pPr marL="504825" marR="663575">
              <a:lnSpc>
                <a:spcPct val="127200"/>
              </a:lnSpc>
              <a:tabLst>
                <a:tab pos="1374775" algn="l"/>
                <a:tab pos="2701925" algn="l"/>
                <a:tab pos="4441190" algn="l"/>
                <a:tab pos="6237605" algn="l"/>
                <a:tab pos="6859905" algn="l"/>
                <a:tab pos="8389620" algn="l"/>
                <a:tab pos="10318115" algn="l"/>
              </a:tabLst>
            </a:pPr>
            <a:r>
              <a:rPr sz="2800" spc="-15" dirty="0">
                <a:latin typeface="Calibri"/>
                <a:cs typeface="Calibri"/>
              </a:rPr>
              <a:t>and</a:t>
            </a:r>
            <a:r>
              <a:rPr sz="2800" spc="-15" dirty="0">
                <a:latin typeface="Times New Roman"/>
                <a:cs typeface="Times New Roman"/>
              </a:rPr>
              <a:t>	</a:t>
            </a:r>
            <a:r>
              <a:rPr sz="2800" spc="-15" dirty="0">
                <a:latin typeface="Calibri"/>
                <a:cs typeface="Calibri"/>
              </a:rPr>
              <a:t>arr</a:t>
            </a:r>
            <a:r>
              <a:rPr sz="2800" spc="-10" dirty="0">
                <a:latin typeface="Calibri"/>
                <a:cs typeface="Calibri"/>
              </a:rPr>
              <a:t>o</a:t>
            </a:r>
            <a:r>
              <a:rPr sz="2800" spc="-20" dirty="0">
                <a:latin typeface="Calibri"/>
                <a:cs typeface="Calibri"/>
              </a:rPr>
              <a:t>ws</a:t>
            </a:r>
            <a:r>
              <a:rPr sz="2800" dirty="0">
                <a:latin typeface="Times New Roman"/>
                <a:cs typeface="Times New Roman"/>
              </a:rPr>
              <a:t>	</a:t>
            </a:r>
            <a:r>
              <a:rPr sz="2800" dirty="0">
                <a:latin typeface="Calibri"/>
                <a:cs typeface="Calibri"/>
              </a:rPr>
              <a:t>i</a:t>
            </a:r>
            <a:r>
              <a:rPr sz="2800" spc="-20" dirty="0">
                <a:latin typeface="Calibri"/>
                <a:cs typeface="Calibri"/>
              </a:rPr>
              <a:t>nd</a:t>
            </a:r>
            <a:r>
              <a:rPr sz="2800" spc="-10" dirty="0">
                <a:latin typeface="Calibri"/>
                <a:cs typeface="Calibri"/>
              </a:rPr>
              <a:t>icati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extracti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eleme</a:t>
            </a:r>
            <a:r>
              <a:rPr sz="2800" spc="-10" dirty="0">
                <a:latin typeface="Calibri"/>
                <a:cs typeface="Calibri"/>
              </a:rPr>
              <a:t>nt</a:t>
            </a:r>
            <a:r>
              <a:rPr sz="2800" dirty="0">
                <a:latin typeface="Times New Roman"/>
                <a:cs typeface="Times New Roman"/>
              </a:rPr>
              <a:t>	</a:t>
            </a:r>
            <a:r>
              <a:rPr sz="2800" spc="-15" dirty="0">
                <a:latin typeface="Calibri"/>
                <a:cs typeface="Calibri"/>
              </a:rPr>
              <a:t>abund</a:t>
            </a:r>
            <a:r>
              <a:rPr sz="2800" spc="-10" dirty="0">
                <a:latin typeface="Calibri"/>
                <a:cs typeface="Calibri"/>
              </a:rPr>
              <a:t>a</a:t>
            </a:r>
            <a:r>
              <a:rPr sz="2800" spc="-20" dirty="0">
                <a:latin typeface="Calibri"/>
                <a:cs typeface="Calibri"/>
              </a:rPr>
              <a:t>nc</a:t>
            </a:r>
            <a:r>
              <a:rPr sz="2800" spc="-15" dirty="0">
                <a:latin typeface="Calibri"/>
                <a:cs typeface="Calibri"/>
              </a:rPr>
              <a:t>e</a:t>
            </a:r>
            <a:r>
              <a:rPr sz="2800" dirty="0">
                <a:latin typeface="Times New Roman"/>
                <a:cs typeface="Times New Roman"/>
              </a:rPr>
              <a:t>	</a:t>
            </a:r>
            <a:r>
              <a:rPr sz="2800" spc="-15" dirty="0">
                <a:latin typeface="Calibri"/>
                <a:cs typeface="Calibri"/>
              </a:rPr>
              <a:t>and</a:t>
            </a:r>
            <a:r>
              <a:rPr sz="2800" spc="-10" dirty="0">
                <a:latin typeface="Times New Roman"/>
                <a:cs typeface="Times New Roman"/>
              </a:rPr>
              <a:t> </a:t>
            </a:r>
            <a:r>
              <a:rPr sz="2800" spc="-15" dirty="0">
                <a:latin typeface="Calibri"/>
                <a:cs typeface="Calibri"/>
              </a:rPr>
              <a:t>temperat</a:t>
            </a:r>
            <a:r>
              <a:rPr sz="2800" spc="-5" dirty="0">
                <a:latin typeface="Calibri"/>
                <a:cs typeface="Calibri"/>
              </a:rPr>
              <a:t>u</a:t>
            </a:r>
            <a:r>
              <a:rPr sz="2800" spc="-15" dirty="0">
                <a:latin typeface="Calibri"/>
                <a:cs typeface="Calibri"/>
              </a:rPr>
              <a:t>re</a:t>
            </a:r>
            <a:r>
              <a:rPr sz="2800" spc="45" dirty="0">
                <a:latin typeface="Times New Roman"/>
                <a:cs typeface="Times New Roman"/>
              </a:rPr>
              <a:t> </a:t>
            </a:r>
            <a:r>
              <a:rPr sz="2800" spc="-20" dirty="0">
                <a:latin typeface="Calibri"/>
                <a:cs typeface="Calibri"/>
              </a:rPr>
              <a:t>fro</a:t>
            </a:r>
            <a:r>
              <a:rPr sz="2800" spc="-25" dirty="0">
                <a:latin typeface="Calibri"/>
                <a:cs typeface="Calibri"/>
              </a:rPr>
              <a:t>m</a:t>
            </a:r>
            <a:r>
              <a:rPr sz="2800" spc="5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e</a:t>
            </a:r>
            <a:r>
              <a:rPr sz="2800" spc="50" dirty="0">
                <a:latin typeface="Times New Roman"/>
                <a:cs typeface="Times New Roman"/>
              </a:rPr>
              <a:t> </a:t>
            </a:r>
            <a:r>
              <a:rPr sz="2800" dirty="0">
                <a:latin typeface="Calibri"/>
                <a:cs typeface="Calibri"/>
              </a:rPr>
              <a:t>i</a:t>
            </a:r>
            <a:r>
              <a:rPr sz="2800" spc="-20" dirty="0">
                <a:latin typeface="Calibri"/>
                <a:cs typeface="Calibri"/>
              </a:rPr>
              <a:t>ntens</a:t>
            </a:r>
            <a:r>
              <a:rPr sz="2800" spc="-5" dirty="0">
                <a:latin typeface="Calibri"/>
                <a:cs typeface="Calibri"/>
              </a:rPr>
              <a:t>i</a:t>
            </a:r>
            <a:r>
              <a:rPr sz="2800" spc="-10" dirty="0">
                <a:latin typeface="Calibri"/>
                <a:cs typeface="Calibri"/>
              </a:rPr>
              <a:t>ties.</a:t>
            </a:r>
            <a:r>
              <a:rPr sz="2800" spc="50" dirty="0">
                <a:latin typeface="Times New Roman"/>
                <a:cs typeface="Times New Roman"/>
              </a:rPr>
              <a:t> </a:t>
            </a:r>
            <a:r>
              <a:rPr sz="2800" spc="-15" dirty="0">
                <a:latin typeface="Calibri"/>
                <a:cs typeface="Calibri"/>
              </a:rPr>
              <a:t>Inc</a:t>
            </a:r>
            <a:r>
              <a:rPr sz="2800" spc="-5" dirty="0">
                <a:latin typeface="Calibri"/>
                <a:cs typeface="Calibri"/>
              </a:rPr>
              <a:t>l</a:t>
            </a:r>
            <a:r>
              <a:rPr sz="2800" spc="-20" dirty="0">
                <a:latin typeface="Calibri"/>
                <a:cs typeface="Calibri"/>
              </a:rPr>
              <a:t>ud</a:t>
            </a:r>
            <a:r>
              <a:rPr sz="2800" spc="-15" dirty="0">
                <a:latin typeface="Calibri"/>
                <a:cs typeface="Calibri"/>
              </a:rPr>
              <a:t>e</a:t>
            </a:r>
            <a:r>
              <a:rPr sz="2800" spc="6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be</a:t>
            </a:r>
            <a:r>
              <a:rPr sz="2800" spc="-10" dirty="0">
                <a:latin typeface="Calibri"/>
                <a:cs typeface="Calibri"/>
              </a:rPr>
              <a:t>ls</a:t>
            </a:r>
            <a:r>
              <a:rPr sz="2800" spc="50" dirty="0">
                <a:latin typeface="Times New Roman"/>
                <a:cs typeface="Times New Roman"/>
              </a:rPr>
              <a:t> </a:t>
            </a:r>
            <a:r>
              <a:rPr sz="2800" spc="-20" dirty="0">
                <a:latin typeface="Calibri"/>
                <a:cs typeface="Calibri"/>
              </a:rPr>
              <a:t>fo</a:t>
            </a:r>
            <a:r>
              <a:rPr sz="2800" spc="-10" dirty="0">
                <a:latin typeface="Calibri"/>
                <a:cs typeface="Calibri"/>
              </a:rPr>
              <a:t>r</a:t>
            </a:r>
            <a:r>
              <a:rPr sz="2800" spc="50" dirty="0">
                <a:latin typeface="Times New Roman"/>
                <a:cs typeface="Times New Roman"/>
              </a:rPr>
              <a:t> </a:t>
            </a:r>
            <a:r>
              <a:rPr sz="2800" spc="-20" dirty="0">
                <a:latin typeface="Calibri"/>
                <a:cs typeface="Calibri"/>
              </a:rPr>
              <a:t>popu</a:t>
            </a:r>
            <a:r>
              <a:rPr sz="2800" spc="-10" dirty="0">
                <a:latin typeface="Calibri"/>
                <a:cs typeface="Calibri"/>
              </a:rPr>
              <a:t>lati</a:t>
            </a:r>
            <a:r>
              <a:rPr sz="2800" spc="-20" dirty="0">
                <a:latin typeface="Calibri"/>
                <a:cs typeface="Calibri"/>
              </a:rPr>
              <a:t>o</a:t>
            </a:r>
            <a:r>
              <a:rPr sz="2800" spc="-15" dirty="0">
                <a:latin typeface="Calibri"/>
                <a:cs typeface="Calibri"/>
              </a:rPr>
              <a:t>n</a:t>
            </a:r>
            <a:r>
              <a:rPr sz="2800" spc="50" dirty="0">
                <a:latin typeface="Times New Roman"/>
                <a:cs typeface="Times New Roman"/>
              </a:rPr>
              <a:t> </a:t>
            </a:r>
            <a:r>
              <a:rPr sz="2800" spc="-20" dirty="0">
                <a:latin typeface="Calibri"/>
                <a:cs typeface="Calibri"/>
              </a:rPr>
              <a:t>dens</a:t>
            </a:r>
            <a:r>
              <a:rPr sz="2800" spc="-10" dirty="0">
                <a:latin typeface="Calibri"/>
                <a:cs typeface="Calibri"/>
              </a:rPr>
              <a:t>ity</a:t>
            </a:r>
            <a:endParaRPr sz="2800">
              <a:latin typeface="Calibri"/>
              <a:cs typeface="Calibri"/>
            </a:endParaRPr>
          </a:p>
          <a:p>
            <a:pPr marL="504825">
              <a:lnSpc>
                <a:spcPct val="100000"/>
              </a:lnSpc>
              <a:spcBef>
                <a:spcPts val="910"/>
              </a:spcBef>
            </a:pPr>
            <a:r>
              <a:rPr sz="2800" spc="-254" dirty="0">
                <a:latin typeface="Cambria Math"/>
                <a:cs typeface="Cambria Math"/>
              </a:rPr>
              <a:t>𝑁</a:t>
            </a:r>
            <a:r>
              <a:rPr sz="3000" spc="157" baseline="-16666" dirty="0">
                <a:latin typeface="Calibri"/>
                <a:cs typeface="Calibri"/>
              </a:rPr>
              <a:t>i</a:t>
            </a:r>
            <a:r>
              <a:rPr sz="2800" spc="-10" dirty="0">
                <a:latin typeface="Calibri"/>
                <a:cs typeface="Calibri"/>
              </a:rPr>
              <a:t>,</a:t>
            </a:r>
            <a:r>
              <a:rPr sz="2800" spc="-70" dirty="0">
                <a:latin typeface="Times New Roman"/>
                <a:cs typeface="Times New Roman"/>
              </a:rPr>
              <a:t>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50" dirty="0">
                <a:latin typeface="Times New Roman"/>
                <a:cs typeface="Times New Roman"/>
              </a:rPr>
              <a:t> </a:t>
            </a:r>
            <a:r>
              <a:rPr sz="2800" spc="-25" dirty="0">
                <a:latin typeface="Cambria Math"/>
                <a:cs typeface="Cambria Math"/>
              </a:rPr>
              <a:t>𝐴</a:t>
            </a:r>
            <a:r>
              <a:rPr sz="3000" spc="300" baseline="-16666" dirty="0">
                <a:latin typeface="Cambria Math"/>
                <a:cs typeface="Cambria Math"/>
              </a:rPr>
              <a:t>𝑖</a:t>
            </a:r>
            <a:r>
              <a:rPr sz="3000" spc="547" baseline="-16666" dirty="0">
                <a:latin typeface="Cambria Math"/>
                <a:cs typeface="Cambria Math"/>
              </a:rPr>
              <a:t>𝑘</a:t>
            </a:r>
            <a:r>
              <a:rPr sz="2800" spc="-10" dirty="0">
                <a:latin typeface="Calibri"/>
                <a:cs typeface="Calibri"/>
              </a:rPr>
              <a:t>,</a:t>
            </a:r>
            <a:r>
              <a:rPr sz="2800" spc="-70" dirty="0">
                <a:latin typeface="Times New Roman"/>
                <a:cs typeface="Times New Roman"/>
              </a:rPr>
              <a:t> </a:t>
            </a:r>
            <a:r>
              <a:rPr sz="2800" spc="-15" dirty="0">
                <a:latin typeface="Calibri"/>
                <a:cs typeface="Calibri"/>
              </a:rPr>
              <a:t>telescope,</a:t>
            </a:r>
            <a:r>
              <a:rPr sz="2800" spc="-85" dirty="0">
                <a:latin typeface="Times New Roman"/>
                <a:cs typeface="Times New Roman"/>
              </a:rPr>
              <a:t> </a:t>
            </a:r>
            <a:r>
              <a:rPr sz="2800" spc="-20" dirty="0">
                <a:latin typeface="Calibri"/>
                <a:cs typeface="Calibri"/>
              </a:rPr>
              <a:t>spec</a:t>
            </a:r>
            <a:r>
              <a:rPr sz="2800" spc="0" dirty="0">
                <a:latin typeface="Calibri"/>
                <a:cs typeface="Calibri"/>
              </a:rPr>
              <a:t>t</a:t>
            </a:r>
            <a:r>
              <a:rPr sz="2800" spc="-15" dirty="0">
                <a:latin typeface="Calibri"/>
                <a:cs typeface="Calibri"/>
              </a:rPr>
              <a:t>rograp</a:t>
            </a:r>
            <a:r>
              <a:rPr sz="2800" spc="-20" dirty="0">
                <a:latin typeface="Calibri"/>
                <a:cs typeface="Calibri"/>
              </a:rPr>
              <a:t>h.]</a:t>
            </a:r>
            <a:endParaRPr sz="2800">
              <a:latin typeface="Calibri"/>
              <a:cs typeface="Calibri"/>
            </a:endParaRPr>
          </a:p>
          <a:p>
            <a:pPr marL="504825">
              <a:lnSpc>
                <a:spcPct val="100000"/>
              </a:lnSpc>
              <a:spcBef>
                <a:spcPts val="1815"/>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10"/>
              </a:spcBef>
            </a:pPr>
            <a:endParaRPr sz="3350">
              <a:latin typeface="Times New Roman"/>
              <a:cs typeface="Times New Roman"/>
            </a:endParaRPr>
          </a:p>
          <a:p>
            <a:pPr marL="50482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txBox="1"/>
          <p:nvPr/>
        </p:nvSpPr>
        <p:spPr>
          <a:xfrm>
            <a:off x="408944" y="890281"/>
            <a:ext cx="11534775" cy="490220"/>
          </a:xfrm>
          <a:prstGeom prst="rect">
            <a:avLst/>
          </a:prstGeom>
        </p:spPr>
        <p:txBody>
          <a:bodyPr vert="horz" wrap="square" lIns="0" tIns="0" rIns="0" bIns="0" rtlCol="0">
            <a:spAutoFit/>
          </a:bodyPr>
          <a:lstStyle/>
          <a:p>
            <a:pPr marL="504825">
              <a:lnSpc>
                <a:spcPct val="100000"/>
              </a:lnSpc>
              <a:tabLst>
                <a:tab pos="1751330" algn="l"/>
                <a:tab pos="3498215" algn="l"/>
                <a:tab pos="5205730" algn="l"/>
                <a:tab pos="6550659" algn="l"/>
                <a:tab pos="6863080" algn="l"/>
                <a:tab pos="7642859" algn="l"/>
                <a:tab pos="8123555" algn="l"/>
                <a:tab pos="9409430" algn="l"/>
              </a:tabLst>
            </a:pPr>
            <a:r>
              <a:rPr sz="2800" spc="-20" dirty="0">
                <a:latin typeface="Calibri"/>
                <a:cs typeface="Calibri"/>
              </a:rPr>
              <a:t>[IMAGE</a:t>
            </a:r>
            <a:r>
              <a:rPr sz="2800"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10" dirty="0">
                <a:latin typeface="Calibri"/>
                <a:cs typeface="Calibri"/>
              </a:rPr>
              <a:t>D:</a:t>
            </a:r>
            <a:r>
              <a:rPr sz="2800" dirty="0">
                <a:latin typeface="Times New Roman"/>
                <a:cs typeface="Times New Roman"/>
              </a:rPr>
              <a:t>	</a:t>
            </a:r>
            <a:r>
              <a:rPr sz="2800" spc="-10" dirty="0">
                <a:latin typeface="Calibri"/>
                <a:cs typeface="Calibri"/>
              </a:rPr>
              <a:t>Il</a:t>
            </a:r>
            <a:r>
              <a:rPr sz="2800" spc="10" dirty="0">
                <a:latin typeface="Calibri"/>
                <a:cs typeface="Calibri"/>
              </a:rPr>
              <a:t>l</a:t>
            </a:r>
            <a:r>
              <a:rPr sz="2800" spc="-20" dirty="0">
                <a:latin typeface="Calibri"/>
                <a:cs typeface="Calibri"/>
              </a:rPr>
              <a:t>ustr</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a</a:t>
            </a:r>
            <a:r>
              <a:rPr sz="2800" dirty="0">
                <a:latin typeface="Times New Roman"/>
                <a:cs typeface="Times New Roman"/>
              </a:rPr>
              <a:t>	</a:t>
            </a:r>
            <a:r>
              <a:rPr sz="2800" spc="-20" dirty="0">
                <a:latin typeface="Calibri"/>
                <a:cs typeface="Calibri"/>
              </a:rPr>
              <a:t>star</a:t>
            </a:r>
            <a:r>
              <a:rPr sz="2800" spc="-10" dirty="0">
                <a:latin typeface="Calibri"/>
                <a:cs typeface="Calibri"/>
              </a:rPr>
              <a:t>,</a:t>
            </a:r>
            <a:r>
              <a:rPr sz="2800" dirty="0">
                <a:latin typeface="Times New Roman"/>
                <a:cs typeface="Times New Roman"/>
              </a:rPr>
              <a:t>	</a:t>
            </a:r>
            <a:r>
              <a:rPr sz="2800" dirty="0">
                <a:latin typeface="Calibri"/>
                <a:cs typeface="Calibri"/>
              </a:rPr>
              <a:t>i</a:t>
            </a:r>
            <a:r>
              <a:rPr sz="2800" spc="-15" dirty="0">
                <a:latin typeface="Calibri"/>
                <a:cs typeface="Calibri"/>
              </a:rPr>
              <a:t>ts</a:t>
            </a:r>
            <a:r>
              <a:rPr sz="2800" dirty="0">
                <a:latin typeface="Times New Roman"/>
                <a:cs typeface="Times New Roman"/>
              </a:rPr>
              <a:t>	</a:t>
            </a:r>
            <a:r>
              <a:rPr sz="2800" spc="-15" dirty="0">
                <a:latin typeface="Calibri"/>
                <a:cs typeface="Calibri"/>
              </a:rPr>
              <a:t>emitted</a:t>
            </a:r>
            <a:r>
              <a:rPr sz="2800" dirty="0">
                <a:latin typeface="Times New Roman"/>
                <a:cs typeface="Times New Roman"/>
              </a:rPr>
              <a:t>	</a:t>
            </a:r>
            <a:r>
              <a:rPr sz="2800" spc="-20" dirty="0">
                <a:latin typeface="Calibri"/>
                <a:cs typeface="Calibri"/>
              </a:rPr>
              <a:t>spectrum,</a:t>
            </a:r>
            <a:endParaRPr sz="2800">
              <a:latin typeface="Calibri"/>
              <a:cs typeface="Calibri"/>
            </a:endParaRPr>
          </a:p>
        </p:txBody>
      </p:sp>
      <p:sp>
        <p:nvSpPr>
          <p:cNvPr id="4" name="object 4"/>
          <p:cNvSpPr/>
          <p:nvPr/>
        </p:nvSpPr>
        <p:spPr>
          <a:xfrm>
            <a:off x="408944" y="1465578"/>
            <a:ext cx="11533357" cy="506348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7189" y="1433840"/>
            <a:ext cx="11597005" cy="5126990"/>
          </a:xfrm>
          <a:custGeom>
            <a:avLst/>
            <a:gdLst/>
            <a:ahLst/>
            <a:cxnLst/>
            <a:rect l="l" t="t" r="r" b="b"/>
            <a:pathLst>
              <a:path w="11597005" h="5126990">
                <a:moveTo>
                  <a:pt x="0" y="5126979"/>
                </a:moveTo>
                <a:lnTo>
                  <a:pt x="11596877" y="5126979"/>
                </a:lnTo>
                <a:lnTo>
                  <a:pt x="11596877" y="0"/>
                </a:lnTo>
                <a:lnTo>
                  <a:pt x="0" y="0"/>
                </a:lnTo>
                <a:lnTo>
                  <a:pt x="0" y="5126979"/>
                </a:lnTo>
                <a:close/>
              </a:path>
            </a:pathLst>
          </a:custGeom>
          <a:ln w="63499">
            <a:solidFill>
              <a:srgbClr val="0000FF"/>
            </a:solidFill>
          </a:ln>
        </p:spPr>
        <p:txBody>
          <a:bodyPr wrap="square" lIns="0" tIns="0" rIns="0" bIns="0" rtlCol="0"/>
          <a:lstStyle/>
          <a:p>
            <a:endParaRPr/>
          </a:p>
        </p:txBody>
      </p:sp>
      <p:sp>
        <p:nvSpPr>
          <p:cNvPr id="6" name="object 6"/>
          <p:cNvSpPr/>
          <p:nvPr/>
        </p:nvSpPr>
        <p:spPr>
          <a:xfrm>
            <a:off x="408944" y="890281"/>
            <a:ext cx="11534756" cy="4902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77189" y="858518"/>
            <a:ext cx="11598275" cy="553720"/>
          </a:xfrm>
          <a:custGeom>
            <a:avLst/>
            <a:gdLst/>
            <a:ahLst/>
            <a:cxnLst/>
            <a:rect l="l" t="t" r="r" b="b"/>
            <a:pathLst>
              <a:path w="11598275" h="553719">
                <a:moveTo>
                  <a:pt x="0" y="553711"/>
                </a:moveTo>
                <a:lnTo>
                  <a:pt x="11598279" y="553711"/>
                </a:lnTo>
                <a:lnTo>
                  <a:pt x="11598279" y="0"/>
                </a:lnTo>
                <a:lnTo>
                  <a:pt x="0" y="0"/>
                </a:lnTo>
                <a:lnTo>
                  <a:pt x="0" y="553711"/>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491172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Gene</a:t>
            </a:r>
            <a:r>
              <a:rPr sz="2800" spc="-20" dirty="0">
                <a:latin typeface="Calibri"/>
                <a:cs typeface="Calibri"/>
              </a:rPr>
              <a:t>r</a:t>
            </a:r>
            <a:r>
              <a:rPr sz="2800" spc="-15" dirty="0">
                <a:latin typeface="Calibri"/>
                <a:cs typeface="Calibri"/>
              </a:rPr>
              <a:t>a</a:t>
            </a:r>
            <a:r>
              <a:rPr sz="2800" spc="-5" dirty="0">
                <a:latin typeface="Calibri"/>
                <a:cs typeface="Calibri"/>
              </a:rPr>
              <a:t>l</a:t>
            </a:r>
            <a:r>
              <a:rPr sz="2800" dirty="0">
                <a:latin typeface="Calibri"/>
                <a:cs typeface="Calibri"/>
              </a:rPr>
              <a:t>i</a:t>
            </a:r>
            <a:r>
              <a:rPr sz="2800" spc="-15" dirty="0">
                <a:latin typeface="Calibri"/>
                <a:cs typeface="Calibri"/>
              </a:rPr>
              <a:t>z</a:t>
            </a:r>
            <a:r>
              <a:rPr sz="2800" dirty="0">
                <a:latin typeface="Calibri"/>
                <a:cs typeface="Calibri"/>
              </a:rPr>
              <a:t>e</a:t>
            </a:r>
            <a:r>
              <a:rPr sz="2800" spc="-15" dirty="0">
                <a:latin typeface="Calibri"/>
                <a:cs typeface="Calibri"/>
              </a:rPr>
              <a:t>d</a:t>
            </a:r>
            <a:r>
              <a:rPr sz="2800" spc="-70"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65"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endParaRPr sz="2800">
              <a:latin typeface="Calibri"/>
              <a:cs typeface="Calibri"/>
            </a:endParaRPr>
          </a:p>
        </p:txBody>
      </p:sp>
      <p:sp>
        <p:nvSpPr>
          <p:cNvPr id="3" name="object 3"/>
          <p:cNvSpPr txBox="1"/>
          <p:nvPr/>
        </p:nvSpPr>
        <p:spPr>
          <a:xfrm>
            <a:off x="4852542" y="1863540"/>
            <a:ext cx="871855" cy="381000"/>
          </a:xfrm>
          <a:prstGeom prst="rect">
            <a:avLst/>
          </a:prstGeom>
        </p:spPr>
        <p:txBody>
          <a:bodyPr vert="horz" wrap="square" lIns="0" tIns="0" rIns="0" bIns="0" rtlCol="0">
            <a:spAutoFit/>
          </a:bodyPr>
          <a:lstStyle/>
          <a:p>
            <a:pPr marL="12700">
              <a:lnSpc>
                <a:spcPct val="100000"/>
              </a:lnSpc>
              <a:tabLst>
                <a:tab pos="593090" algn="l"/>
              </a:tabLst>
            </a:pPr>
            <a:r>
              <a:rPr sz="2800" spc="-30" dirty="0">
                <a:latin typeface="Cambria Math"/>
                <a:cs typeface="Cambria Math"/>
              </a:rPr>
              <a:t>𝐵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5070475" y="2014951"/>
            <a:ext cx="269875" cy="280035"/>
          </a:xfrm>
          <a:prstGeom prst="rect">
            <a:avLst/>
          </a:prstGeom>
        </p:spPr>
        <p:txBody>
          <a:bodyPr vert="horz" wrap="square" lIns="0" tIns="0" rIns="0" bIns="0" rtlCol="0">
            <a:spAutoFit/>
          </a:bodyPr>
          <a:lstStyle/>
          <a:p>
            <a:pPr marL="12700">
              <a:lnSpc>
                <a:spcPct val="100000"/>
              </a:lnSpc>
            </a:pPr>
            <a:r>
              <a:rPr sz="2000" spc="200" dirty="0">
                <a:latin typeface="Cambria Math"/>
                <a:cs typeface="Cambria Math"/>
              </a:rPr>
              <a:t>𝑖𝑘</a:t>
            </a:r>
            <a:endParaRPr sz="2000">
              <a:latin typeface="Cambria Math"/>
              <a:cs typeface="Cambria Math"/>
            </a:endParaRPr>
          </a:p>
        </p:txBody>
      </p:sp>
      <p:sp>
        <p:nvSpPr>
          <p:cNvPr id="5" name="object 5"/>
          <p:cNvSpPr txBox="1"/>
          <p:nvPr/>
        </p:nvSpPr>
        <p:spPr>
          <a:xfrm>
            <a:off x="5708010" y="1633062"/>
            <a:ext cx="1835790" cy="430887"/>
          </a:xfrm>
          <a:prstGeom prst="rect">
            <a:avLst/>
          </a:prstGeom>
        </p:spPr>
        <p:txBody>
          <a:bodyPr vert="horz" wrap="square" lIns="0" tIns="0" rIns="0" bIns="0" rtlCol="0">
            <a:spAutoFit/>
          </a:bodyPr>
          <a:lstStyle/>
          <a:p>
            <a:pPr marL="12700">
              <a:lnSpc>
                <a:spcPct val="100000"/>
              </a:lnSpc>
              <a:tabLst>
                <a:tab pos="346075" algn="l"/>
                <a:tab pos="983615" algn="l"/>
              </a:tabLst>
            </a:pPr>
            <a:r>
              <a:rPr sz="2800" u="heavy" spc="-10" dirty="0">
                <a:latin typeface="Times New Roman"/>
                <a:cs typeface="Times New Roman"/>
              </a:rPr>
              <a:t> 	</a:t>
            </a:r>
            <a:r>
              <a:rPr sz="2800" u="heavy" spc="-30" dirty="0">
                <a:latin typeface="Cambria Math"/>
                <a:cs typeface="Cambria Math"/>
              </a:rPr>
              <a:t>𝜋</a:t>
            </a:r>
            <a:r>
              <a:rPr sz="2800" u="heavy" spc="-10" dirty="0">
                <a:latin typeface="Times New Roman"/>
                <a:cs typeface="Times New Roman"/>
              </a:rPr>
              <a:t> 	</a:t>
            </a:r>
            <a:r>
              <a:rPr sz="2800" spc="-155" dirty="0">
                <a:latin typeface="Cambria Math"/>
                <a:cs typeface="Cambria Math"/>
              </a:rPr>
              <a:t>𝑆</a:t>
            </a:r>
            <a:r>
              <a:rPr sz="3000" spc="300" baseline="-16666" dirty="0">
                <a:latin typeface="Cambria Math"/>
                <a:cs typeface="Cambria Math"/>
              </a:rPr>
              <a:t>𝑖𝑘</a:t>
            </a:r>
            <a:endParaRPr sz="3000" baseline="-16666" dirty="0">
              <a:latin typeface="Cambria Math"/>
              <a:cs typeface="Cambria Math"/>
            </a:endParaRPr>
          </a:p>
        </p:txBody>
      </p:sp>
      <p:sp>
        <p:nvSpPr>
          <p:cNvPr id="6" name="object 6"/>
          <p:cNvSpPr txBox="1"/>
          <p:nvPr/>
        </p:nvSpPr>
        <p:spPr>
          <a:xfrm>
            <a:off x="5798947" y="2102808"/>
            <a:ext cx="749935" cy="381000"/>
          </a:xfrm>
          <a:prstGeom prst="rect">
            <a:avLst/>
          </a:prstGeom>
        </p:spPr>
        <p:txBody>
          <a:bodyPr vert="horz" wrap="square" lIns="0" tIns="0" rIns="0" bIns="0" rtlCol="0">
            <a:spAutoFit/>
          </a:bodyPr>
          <a:lstStyle/>
          <a:p>
            <a:pPr marL="12700">
              <a:lnSpc>
                <a:spcPct val="100000"/>
              </a:lnSpc>
              <a:tabLst>
                <a:tab pos="527685" algn="l"/>
              </a:tabLst>
            </a:pPr>
            <a:r>
              <a:rPr sz="2800" spc="-25" dirty="0">
                <a:latin typeface="Cambria Math"/>
                <a:cs typeface="Cambria Math"/>
              </a:rPr>
              <a:t>3</a:t>
            </a:r>
            <a:r>
              <a:rPr sz="2800" spc="-30" dirty="0">
                <a:latin typeface="Cambria Math"/>
                <a:cs typeface="Cambria Math"/>
              </a:rPr>
              <a:t>𝜀</a:t>
            </a:r>
            <a:r>
              <a:rPr sz="2800" dirty="0">
                <a:latin typeface="Cambria Math"/>
                <a:cs typeface="Cambria Math"/>
              </a:rPr>
              <a:t>	</a:t>
            </a:r>
            <a:r>
              <a:rPr sz="2800" spc="-20" dirty="0">
                <a:latin typeface="Cambria Math"/>
                <a:cs typeface="Cambria Math"/>
              </a:rPr>
              <a:t>ℏ</a:t>
            </a:r>
            <a:endParaRPr sz="2800">
              <a:latin typeface="Cambria Math"/>
              <a:cs typeface="Cambria Math"/>
            </a:endParaRPr>
          </a:p>
        </p:txBody>
      </p:sp>
      <p:sp>
        <p:nvSpPr>
          <p:cNvPr id="7" name="object 7"/>
          <p:cNvSpPr txBox="1"/>
          <p:nvPr/>
        </p:nvSpPr>
        <p:spPr>
          <a:xfrm>
            <a:off x="6150991" y="2254219"/>
            <a:ext cx="1019810" cy="287655"/>
          </a:xfrm>
          <a:prstGeom prst="rect">
            <a:avLst/>
          </a:prstGeom>
        </p:spPr>
        <p:txBody>
          <a:bodyPr vert="horz" wrap="square" lIns="0" tIns="0" rIns="0" bIns="0" rtlCol="0">
            <a:spAutoFit/>
          </a:bodyPr>
          <a:lstStyle/>
          <a:p>
            <a:pPr marL="12700">
              <a:lnSpc>
                <a:spcPct val="100000"/>
              </a:lnSpc>
              <a:tabLst>
                <a:tab pos="948055" algn="l"/>
              </a:tabLst>
            </a:pPr>
            <a:r>
              <a:rPr sz="2000" spc="40" dirty="0">
                <a:latin typeface="Cambria Math"/>
                <a:cs typeface="Cambria Math"/>
              </a:rPr>
              <a:t>0</a:t>
            </a:r>
            <a:r>
              <a:rPr sz="2000" spc="40" dirty="0">
                <a:latin typeface="Calibri"/>
                <a:cs typeface="Calibri"/>
              </a:rPr>
              <a:t>  	i</a:t>
            </a:r>
            <a:endParaRPr sz="2000">
              <a:latin typeface="Calibri"/>
              <a:cs typeface="Calibri"/>
            </a:endParaRPr>
          </a:p>
        </p:txBody>
      </p:sp>
      <p:sp>
        <p:nvSpPr>
          <p:cNvPr id="8" name="object 8"/>
          <p:cNvSpPr txBox="1"/>
          <p:nvPr/>
        </p:nvSpPr>
        <p:spPr>
          <a:xfrm>
            <a:off x="6523110" y="2074387"/>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9" name="object 9"/>
          <p:cNvSpPr/>
          <p:nvPr/>
        </p:nvSpPr>
        <p:spPr>
          <a:xfrm>
            <a:off x="6814687" y="2051182"/>
            <a:ext cx="437515" cy="0"/>
          </a:xfrm>
          <a:custGeom>
            <a:avLst/>
            <a:gdLst/>
            <a:ahLst/>
            <a:cxnLst/>
            <a:rect l="l" t="t" r="r" b="b"/>
            <a:pathLst>
              <a:path w="437515">
                <a:moveTo>
                  <a:pt x="0" y="0"/>
                </a:moveTo>
                <a:lnTo>
                  <a:pt x="437387"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6881246" y="1863540"/>
            <a:ext cx="458470" cy="619760"/>
          </a:xfrm>
          <a:prstGeom prst="rect">
            <a:avLst/>
          </a:prstGeom>
        </p:spPr>
        <p:txBody>
          <a:bodyPr vert="horz" wrap="square" lIns="0" tIns="0" rIns="0" bIns="0" rtlCol="0">
            <a:spAutoFit/>
          </a:bodyPr>
          <a:lstStyle/>
          <a:p>
            <a:pPr marR="5080" algn="r">
              <a:lnSpc>
                <a:spcPts val="2620"/>
              </a:lnSpc>
            </a:pPr>
            <a:r>
              <a:rPr sz="2800" spc="-10" dirty="0">
                <a:latin typeface="Cambria Math"/>
                <a:cs typeface="Cambria Math"/>
              </a:rPr>
              <a:t>.</a:t>
            </a:r>
            <a:endParaRPr sz="2800">
              <a:latin typeface="Cambria Math"/>
              <a:cs typeface="Cambria Math"/>
            </a:endParaRPr>
          </a:p>
          <a:p>
            <a:pPr marL="12700">
              <a:lnSpc>
                <a:spcPts val="2620"/>
              </a:lnSpc>
            </a:pPr>
            <a:r>
              <a:rPr sz="2800" spc="-30" dirty="0">
                <a:latin typeface="Cambria Math"/>
                <a:cs typeface="Cambria Math"/>
              </a:rPr>
              <a:t>𝑔</a:t>
            </a:r>
            <a:endParaRPr sz="2800">
              <a:latin typeface="Cambria Math"/>
              <a:cs typeface="Cambria Math"/>
            </a:endParaRPr>
          </a:p>
        </p:txBody>
      </p:sp>
      <p:sp>
        <p:nvSpPr>
          <p:cNvPr id="11" name="object 11"/>
          <p:cNvSpPr txBox="1"/>
          <p:nvPr/>
        </p:nvSpPr>
        <p:spPr>
          <a:xfrm>
            <a:off x="1130300" y="2739955"/>
            <a:ext cx="10156825" cy="2709545"/>
          </a:xfrm>
          <a:prstGeom prst="rect">
            <a:avLst/>
          </a:prstGeom>
        </p:spPr>
        <p:txBody>
          <a:bodyPr vert="horz" wrap="square" lIns="0" tIns="0" rIns="0" bIns="0" rtlCol="0">
            <a:spAutoFit/>
          </a:bodyPr>
          <a:lstStyle/>
          <a:p>
            <a:pPr marL="241300" marR="5080" indent="-228600" algn="just">
              <a:lnSpc>
                <a:spcPct val="127000"/>
              </a:lnSpc>
              <a:buFont typeface="Symbol"/>
              <a:buChar char=""/>
              <a:tabLst>
                <a:tab pos="241935" algn="l"/>
              </a:tabLst>
            </a:pPr>
            <a:r>
              <a:rPr sz="2800" spc="-20" dirty="0">
                <a:latin typeface="Calibri"/>
                <a:cs typeface="Calibri"/>
              </a:rPr>
              <a:t>T</a:t>
            </a:r>
            <a:r>
              <a:rPr sz="2800" spc="-10" dirty="0">
                <a:latin typeface="Calibri"/>
                <a:cs typeface="Calibri"/>
              </a:rPr>
              <a:t>a</a:t>
            </a:r>
            <a:r>
              <a:rPr sz="2800" spc="-20" dirty="0">
                <a:latin typeface="Calibri"/>
                <a:cs typeface="Calibri"/>
              </a:rPr>
              <a:t>b</a:t>
            </a:r>
            <a:r>
              <a:rPr sz="2800" spc="-15" dirty="0">
                <a:latin typeface="Calibri"/>
                <a:cs typeface="Calibri"/>
              </a:rPr>
              <a:t>les</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5" dirty="0">
                <a:latin typeface="Cambria Math"/>
                <a:cs typeface="Cambria Math"/>
              </a:rPr>
              <a:t>𝑆</a:t>
            </a:r>
            <a:r>
              <a:rPr sz="3000" spc="300" baseline="-16666" dirty="0">
                <a:latin typeface="Cambria Math"/>
                <a:cs typeface="Cambria Math"/>
              </a:rPr>
              <a:t>𝑖𝑘</a:t>
            </a:r>
            <a:r>
              <a:rPr sz="3000" baseline="-16666" dirty="0">
                <a:latin typeface="Cambria Math"/>
                <a:cs typeface="Cambria Math"/>
              </a:rPr>
              <a:t> </a:t>
            </a:r>
            <a:r>
              <a:rPr sz="3000" spc="-30" baseline="-16666" dirty="0">
                <a:latin typeface="Cambria Math"/>
                <a:cs typeface="Cambria Math"/>
              </a:rPr>
              <a:t> </a:t>
            </a:r>
            <a:r>
              <a:rPr sz="2800" spc="-15" dirty="0">
                <a:latin typeface="Calibri"/>
                <a:cs typeface="Calibri"/>
              </a:rPr>
              <a:t>are</a:t>
            </a:r>
            <a:r>
              <a:rPr sz="2800" spc="5" dirty="0">
                <a:latin typeface="Times New Roman"/>
                <a:cs typeface="Times New Roman"/>
              </a:rPr>
              <a:t> </a:t>
            </a:r>
            <a:r>
              <a:rPr sz="2800" spc="-20" dirty="0">
                <a:latin typeface="Calibri"/>
                <a:cs typeface="Calibri"/>
              </a:rPr>
              <a:t>stand</a:t>
            </a:r>
            <a:r>
              <a:rPr sz="2800" spc="-10" dirty="0">
                <a:latin typeface="Calibri"/>
                <a:cs typeface="Calibri"/>
              </a:rPr>
              <a:t>a</a:t>
            </a:r>
            <a:r>
              <a:rPr sz="2800" spc="-15" dirty="0">
                <a:latin typeface="Calibri"/>
                <a:cs typeface="Calibri"/>
              </a:rPr>
              <a:t>rd</a:t>
            </a:r>
            <a:r>
              <a:rPr sz="2800" spc="-10" dirty="0">
                <a:latin typeface="Times New Roman"/>
                <a:cs typeface="Times New Roman"/>
              </a:rPr>
              <a:t> </a:t>
            </a:r>
            <a:r>
              <a:rPr sz="2800" spc="-20" dirty="0">
                <a:latin typeface="Calibri"/>
                <a:cs typeface="Calibri"/>
              </a:rPr>
              <a:t>ou</a:t>
            </a:r>
            <a:r>
              <a:rPr sz="2800" spc="-5" dirty="0">
                <a:latin typeface="Calibri"/>
                <a:cs typeface="Calibri"/>
              </a:rPr>
              <a:t>t</a:t>
            </a:r>
            <a:r>
              <a:rPr sz="2800" spc="-20" dirty="0">
                <a:latin typeface="Calibri"/>
                <a:cs typeface="Calibri"/>
              </a:rPr>
              <a:t>put</a:t>
            </a:r>
            <a:r>
              <a:rPr sz="2800" spc="-15" dirty="0">
                <a:latin typeface="Calibri"/>
                <a:cs typeface="Calibri"/>
              </a:rPr>
              <a:t>s</a:t>
            </a:r>
            <a:r>
              <a:rPr sz="2800" spc="15" dirty="0">
                <a:latin typeface="Times New Roman"/>
                <a:cs typeface="Times New Roman"/>
              </a:rPr>
              <a:t> </a:t>
            </a:r>
            <a:r>
              <a:rPr sz="2800" spc="-20" dirty="0">
                <a:latin typeface="Calibri"/>
                <a:cs typeface="Calibri"/>
              </a:rPr>
              <a:t>o</a:t>
            </a:r>
            <a:r>
              <a:rPr sz="2800" spc="-10" dirty="0">
                <a:latin typeface="Calibri"/>
                <a:cs typeface="Calibri"/>
              </a:rPr>
              <a:t>f</a:t>
            </a:r>
            <a:r>
              <a:rPr sz="2800" spc="5" dirty="0">
                <a:latin typeface="Times New Roman"/>
                <a:cs typeface="Times New Roman"/>
              </a:rPr>
              <a:t> </a:t>
            </a:r>
            <a:r>
              <a:rPr sz="2800" spc="-20" dirty="0">
                <a:latin typeface="Calibri"/>
                <a:cs typeface="Calibri"/>
              </a:rPr>
              <a:t>sophis</a:t>
            </a:r>
            <a:r>
              <a:rPr sz="2800" spc="-5" dirty="0">
                <a:latin typeface="Calibri"/>
                <a:cs typeface="Calibri"/>
              </a:rPr>
              <a:t>t</a:t>
            </a:r>
            <a:r>
              <a:rPr sz="2800" dirty="0">
                <a:latin typeface="Calibri"/>
                <a:cs typeface="Calibri"/>
              </a:rPr>
              <a:t>i</a:t>
            </a:r>
            <a:r>
              <a:rPr sz="2800" spc="-10" dirty="0">
                <a:latin typeface="Calibri"/>
                <a:cs typeface="Calibri"/>
              </a:rPr>
              <a:t>c</a:t>
            </a:r>
            <a:r>
              <a:rPr sz="2800" spc="-15" dirty="0">
                <a:latin typeface="Calibri"/>
                <a:cs typeface="Calibri"/>
              </a:rPr>
              <a:t>ated</a:t>
            </a:r>
            <a:r>
              <a:rPr sz="2800" dirty="0">
                <a:latin typeface="Times New Roman"/>
                <a:cs typeface="Times New Roman"/>
              </a:rPr>
              <a:t> </a:t>
            </a:r>
            <a:r>
              <a:rPr sz="2800" spc="-15" dirty="0">
                <a:latin typeface="Calibri"/>
                <a:cs typeface="Calibri"/>
              </a:rPr>
              <a:t>atomi</a:t>
            </a:r>
            <a:r>
              <a:rPr sz="2800" spc="25" dirty="0">
                <a:latin typeface="Calibri"/>
                <a:cs typeface="Calibri"/>
              </a:rPr>
              <a:t>c</a:t>
            </a:r>
            <a:r>
              <a:rPr sz="2800" spc="-15" dirty="0">
                <a:latin typeface="Calibri"/>
                <a:cs typeface="Calibri"/>
              </a:rPr>
              <a:t>-str</a:t>
            </a:r>
            <a:r>
              <a:rPr sz="2800" spc="-25" dirty="0">
                <a:latin typeface="Calibri"/>
                <a:cs typeface="Calibri"/>
              </a:rPr>
              <a:t>u</a:t>
            </a:r>
            <a:r>
              <a:rPr sz="2800" spc="-15" dirty="0">
                <a:latin typeface="Calibri"/>
                <a:cs typeface="Calibri"/>
              </a:rPr>
              <a:t>c</a:t>
            </a:r>
            <a:r>
              <a:rPr sz="2800" dirty="0">
                <a:latin typeface="Calibri"/>
                <a:cs typeface="Calibri"/>
              </a:rPr>
              <a:t>t</a:t>
            </a:r>
            <a:r>
              <a:rPr sz="2800" spc="-20" dirty="0">
                <a:latin typeface="Calibri"/>
                <a:cs typeface="Calibri"/>
              </a:rPr>
              <a:t>ure</a:t>
            </a:r>
            <a:r>
              <a:rPr sz="2800" spc="-15" dirty="0">
                <a:latin typeface="Times New Roman"/>
                <a:cs typeface="Times New Roman"/>
              </a:rPr>
              <a:t> </a:t>
            </a:r>
            <a:r>
              <a:rPr sz="2800" spc="-15" dirty="0">
                <a:latin typeface="Calibri"/>
                <a:cs typeface="Calibri"/>
              </a:rPr>
              <a:t>codes</a:t>
            </a:r>
            <a:r>
              <a:rPr sz="2800" spc="280" dirty="0">
                <a:latin typeface="Times New Roman"/>
                <a:cs typeface="Times New Roman"/>
              </a:rPr>
              <a:t> </a:t>
            </a:r>
            <a:r>
              <a:rPr sz="2800" spc="-15" dirty="0">
                <a:latin typeface="Calibri"/>
                <a:cs typeface="Calibri"/>
              </a:rPr>
              <a:t>(e.</a:t>
            </a:r>
            <a:r>
              <a:rPr sz="2800" spc="-5" dirty="0">
                <a:latin typeface="Calibri"/>
                <a:cs typeface="Calibri"/>
              </a:rPr>
              <a:t>g</a:t>
            </a:r>
            <a:r>
              <a:rPr sz="2800" dirty="0">
                <a:latin typeface="Calibri"/>
                <a:cs typeface="Calibri"/>
              </a:rPr>
              <a:t>.</a:t>
            </a:r>
            <a:r>
              <a:rPr sz="2800" spc="280" dirty="0">
                <a:latin typeface="Times New Roman"/>
                <a:cs typeface="Times New Roman"/>
              </a:rPr>
              <a:t> </a:t>
            </a:r>
            <a:r>
              <a:rPr sz="2800" spc="-15" dirty="0">
                <a:latin typeface="Calibri"/>
                <a:cs typeface="Calibri"/>
              </a:rPr>
              <a:t>GRASP,</a:t>
            </a:r>
            <a:r>
              <a:rPr sz="2800" spc="275" dirty="0">
                <a:latin typeface="Times New Roman"/>
                <a:cs typeface="Times New Roman"/>
              </a:rPr>
              <a:t> </a:t>
            </a:r>
            <a:r>
              <a:rPr sz="2800" spc="-20" dirty="0">
                <a:latin typeface="Calibri"/>
                <a:cs typeface="Calibri"/>
              </a:rPr>
              <a:t>CIV3</a:t>
            </a:r>
            <a:r>
              <a:rPr sz="2800" spc="-10" dirty="0">
                <a:latin typeface="Calibri"/>
                <a:cs typeface="Calibri"/>
              </a:rPr>
              <a:t>)</a:t>
            </a:r>
            <a:r>
              <a:rPr sz="2800" spc="285" dirty="0">
                <a:latin typeface="Times New Roman"/>
                <a:cs typeface="Times New Roman"/>
              </a:rPr>
              <a:t> </a:t>
            </a:r>
            <a:r>
              <a:rPr sz="2800" spc="-15" dirty="0">
                <a:latin typeface="Calibri"/>
                <a:cs typeface="Calibri"/>
              </a:rPr>
              <a:t>and</a:t>
            </a:r>
            <a:r>
              <a:rPr sz="2800" spc="280" dirty="0">
                <a:latin typeface="Times New Roman"/>
                <a:cs typeface="Times New Roman"/>
              </a:rPr>
              <a:t> </a:t>
            </a:r>
            <a:r>
              <a:rPr sz="2800" spc="-20" dirty="0">
                <a:latin typeface="Calibri"/>
                <a:cs typeface="Calibri"/>
              </a:rPr>
              <a:t>d</a:t>
            </a:r>
            <a:r>
              <a:rPr sz="2800" spc="-10" dirty="0">
                <a:latin typeface="Calibri"/>
                <a:cs typeface="Calibri"/>
              </a:rPr>
              <a:t>irectly</a:t>
            </a:r>
            <a:r>
              <a:rPr sz="2800" spc="290" dirty="0">
                <a:latin typeface="Times New Roman"/>
                <a:cs typeface="Times New Roman"/>
              </a:rPr>
              <a:t> </a:t>
            </a:r>
            <a:r>
              <a:rPr sz="2800" spc="-25" dirty="0">
                <a:latin typeface="Calibri"/>
                <a:cs typeface="Calibri"/>
              </a:rPr>
              <a:t>f</a:t>
            </a:r>
            <a:r>
              <a:rPr sz="2800" spc="-15" dirty="0">
                <a:latin typeface="Calibri"/>
                <a:cs typeface="Calibri"/>
              </a:rPr>
              <a:t>eed</a:t>
            </a:r>
            <a:r>
              <a:rPr sz="2800" spc="270" dirty="0">
                <a:latin typeface="Times New Roman"/>
                <a:cs typeface="Times New Roman"/>
              </a:rPr>
              <a:t> </a:t>
            </a:r>
            <a:r>
              <a:rPr sz="2800" spc="-15" dirty="0">
                <a:latin typeface="Calibri"/>
                <a:cs typeface="Calibri"/>
              </a:rPr>
              <a:t>astr</a:t>
            </a:r>
            <a:r>
              <a:rPr sz="2800" spc="-5" dirty="0">
                <a:latin typeface="Calibri"/>
                <a:cs typeface="Calibri"/>
              </a:rPr>
              <a:t>o</a:t>
            </a:r>
            <a:r>
              <a:rPr sz="2800" spc="-20" dirty="0">
                <a:latin typeface="Calibri"/>
                <a:cs typeface="Calibri"/>
              </a:rPr>
              <a:t>phys</a:t>
            </a:r>
            <a:r>
              <a:rPr sz="2800" spc="-10" dirty="0">
                <a:latin typeface="Calibri"/>
                <a:cs typeface="Calibri"/>
              </a:rPr>
              <a:t>ica</a:t>
            </a:r>
            <a:r>
              <a:rPr sz="2800" dirty="0">
                <a:latin typeface="Calibri"/>
                <a:cs typeface="Calibri"/>
              </a:rPr>
              <a:t>l</a:t>
            </a:r>
            <a:r>
              <a:rPr sz="2800" spc="270" dirty="0">
                <a:latin typeface="Times New Roman"/>
                <a:cs typeface="Times New Roman"/>
              </a:rPr>
              <a:t> </a:t>
            </a:r>
            <a:r>
              <a:rPr sz="2800" spc="-20" dirty="0">
                <a:latin typeface="Calibri"/>
                <a:cs typeface="Calibri"/>
              </a:rPr>
              <a:t>mode</a:t>
            </a:r>
            <a:r>
              <a:rPr sz="2800" spc="-15" dirty="0">
                <a:latin typeface="Calibri"/>
                <a:cs typeface="Calibri"/>
              </a:rPr>
              <a:t>l</a:t>
            </a:r>
            <a:r>
              <a:rPr sz="2800" dirty="0">
                <a:latin typeface="Calibri"/>
                <a:cs typeface="Calibri"/>
              </a:rPr>
              <a:t>l</a:t>
            </a:r>
            <a:r>
              <a:rPr sz="2800" spc="5" dirty="0">
                <a:latin typeface="Calibri"/>
                <a:cs typeface="Calibri"/>
              </a:rPr>
              <a:t>i</a:t>
            </a:r>
            <a:r>
              <a:rPr sz="2800" spc="-20" dirty="0">
                <a:latin typeface="Calibri"/>
                <a:cs typeface="Calibri"/>
              </a:rPr>
              <a:t>ng</a:t>
            </a:r>
            <a:r>
              <a:rPr sz="2800" spc="-15" dirty="0">
                <a:latin typeface="Times New Roman"/>
                <a:cs typeface="Times New Roman"/>
              </a:rPr>
              <a:t> </a:t>
            </a:r>
            <a:r>
              <a:rPr sz="2800" spc="-20" dirty="0">
                <a:latin typeface="Calibri"/>
                <a:cs typeface="Calibri"/>
              </a:rPr>
              <a:t>softw</a:t>
            </a:r>
            <a:r>
              <a:rPr sz="2800" spc="-10" dirty="0">
                <a:latin typeface="Calibri"/>
                <a:cs typeface="Calibri"/>
              </a:rPr>
              <a:t>a</a:t>
            </a:r>
            <a:r>
              <a:rPr sz="2800" spc="-15" dirty="0">
                <a:latin typeface="Calibri"/>
                <a:cs typeface="Calibri"/>
              </a:rPr>
              <a:t>re.</a:t>
            </a:r>
            <a:endParaRPr sz="2800">
              <a:latin typeface="Calibri"/>
              <a:cs typeface="Calibri"/>
            </a:endParaRPr>
          </a:p>
          <a:p>
            <a:pPr marL="241300" marR="5080" indent="-228600" algn="just">
              <a:lnSpc>
                <a:spcPct val="126800"/>
              </a:lnSpc>
              <a:spcBef>
                <a:spcPts val="1080"/>
              </a:spcBef>
              <a:buFont typeface="Symbol"/>
              <a:buChar char=""/>
              <a:tabLst>
                <a:tab pos="241935" algn="l"/>
              </a:tabLst>
            </a:pPr>
            <a:r>
              <a:rPr sz="2800" spc="-20" dirty="0">
                <a:latin typeface="Calibri"/>
                <a:cs typeface="Calibri"/>
              </a:rPr>
              <a:t>Bew</a:t>
            </a:r>
            <a:r>
              <a:rPr sz="2800" spc="-10" dirty="0">
                <a:latin typeface="Calibri"/>
                <a:cs typeface="Calibri"/>
              </a:rPr>
              <a:t>a</a:t>
            </a:r>
            <a:r>
              <a:rPr sz="2800" spc="-15" dirty="0">
                <a:latin typeface="Calibri"/>
                <a:cs typeface="Calibri"/>
              </a:rPr>
              <a:t>re</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80" dirty="0">
                <a:latin typeface="Times New Roman"/>
                <a:cs typeface="Times New Roman"/>
              </a:rPr>
              <a:t> </a:t>
            </a:r>
            <a:r>
              <a:rPr sz="2800" spc="-20" dirty="0">
                <a:latin typeface="Calibri"/>
                <a:cs typeface="Calibri"/>
              </a:rPr>
              <a:t>un</a:t>
            </a:r>
            <a:r>
              <a:rPr sz="2800" spc="-10" dirty="0">
                <a:latin typeface="Calibri"/>
                <a:cs typeface="Calibri"/>
              </a:rPr>
              <a:t>it</a:t>
            </a:r>
            <a:r>
              <a:rPr sz="2800" spc="70" dirty="0">
                <a:latin typeface="Times New Roman"/>
                <a:cs typeface="Times New Roman"/>
              </a:rPr>
              <a:t> </a:t>
            </a:r>
            <a:r>
              <a:rPr sz="2800" spc="-15" dirty="0">
                <a:latin typeface="Calibri"/>
                <a:cs typeface="Calibri"/>
              </a:rPr>
              <a:t>con</a:t>
            </a:r>
            <a:r>
              <a:rPr sz="2800" spc="-10" dirty="0">
                <a:latin typeface="Calibri"/>
                <a:cs typeface="Calibri"/>
              </a:rPr>
              <a:t>v</a:t>
            </a:r>
            <a:r>
              <a:rPr sz="2800" spc="-15" dirty="0">
                <a:latin typeface="Calibri"/>
                <a:cs typeface="Calibri"/>
              </a:rPr>
              <a:t>ent</a:t>
            </a:r>
            <a:r>
              <a:rPr sz="2800" spc="-20" dirty="0">
                <a:latin typeface="Calibri"/>
                <a:cs typeface="Calibri"/>
              </a:rPr>
              <a:t>ion</a:t>
            </a:r>
            <a:r>
              <a:rPr sz="2800" spc="-10" dirty="0">
                <a:latin typeface="Calibri"/>
                <a:cs typeface="Calibri"/>
              </a:rPr>
              <a:t>s:</a:t>
            </a:r>
            <a:r>
              <a:rPr sz="2800" spc="70" dirty="0">
                <a:latin typeface="Times New Roman"/>
                <a:cs typeface="Times New Roman"/>
              </a:rPr>
              <a:t> </a:t>
            </a:r>
            <a:r>
              <a:rPr sz="2800" spc="-10" dirty="0">
                <a:latin typeface="Calibri"/>
                <a:cs typeface="Calibri"/>
              </a:rPr>
              <a:t>s</a:t>
            </a:r>
            <a:r>
              <a:rPr sz="2800" spc="-20" dirty="0">
                <a:latin typeface="Calibri"/>
                <a:cs typeface="Calibri"/>
              </a:rPr>
              <a:t>w</a:t>
            </a:r>
            <a:r>
              <a:rPr sz="2800" spc="-5" dirty="0">
                <a:latin typeface="Calibri"/>
                <a:cs typeface="Calibri"/>
              </a:rPr>
              <a:t>i</a:t>
            </a:r>
            <a:r>
              <a:rPr sz="2800" spc="-15" dirty="0">
                <a:latin typeface="Calibri"/>
                <a:cs typeface="Calibri"/>
              </a:rPr>
              <a:t>tchi</a:t>
            </a:r>
            <a:r>
              <a:rPr sz="2800" spc="-20" dirty="0">
                <a:latin typeface="Calibri"/>
                <a:cs typeface="Calibri"/>
              </a:rPr>
              <a:t>n</a:t>
            </a:r>
            <a:r>
              <a:rPr sz="2800" spc="-15" dirty="0">
                <a:latin typeface="Calibri"/>
                <a:cs typeface="Calibri"/>
              </a:rPr>
              <a:t>g</a:t>
            </a:r>
            <a:r>
              <a:rPr sz="2800" spc="80" dirty="0">
                <a:latin typeface="Times New Roman"/>
                <a:cs typeface="Times New Roman"/>
              </a:rPr>
              <a:t> </a:t>
            </a:r>
            <a:r>
              <a:rPr sz="2800" spc="-20" dirty="0">
                <a:latin typeface="Calibri"/>
                <a:cs typeface="Calibri"/>
              </a:rPr>
              <a:t>fro</a:t>
            </a:r>
            <a:r>
              <a:rPr sz="2800" spc="-25" dirty="0">
                <a:latin typeface="Calibri"/>
                <a:cs typeface="Calibri"/>
              </a:rPr>
              <a:t>m</a:t>
            </a:r>
            <a:r>
              <a:rPr sz="2800" spc="75" dirty="0">
                <a:latin typeface="Times New Roman"/>
                <a:cs typeface="Times New Roman"/>
              </a:rPr>
              <a:t> </a:t>
            </a:r>
            <a:r>
              <a:rPr sz="2800" spc="-15" dirty="0">
                <a:latin typeface="Calibri"/>
                <a:cs typeface="Calibri"/>
              </a:rPr>
              <a:t>angul</a:t>
            </a:r>
            <a:r>
              <a:rPr sz="2800" spc="-10" dirty="0">
                <a:latin typeface="Calibri"/>
                <a:cs typeface="Calibri"/>
              </a:rPr>
              <a:t>ar</a:t>
            </a:r>
            <a:r>
              <a:rPr sz="2800" spc="75"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5" dirty="0">
                <a:latin typeface="Calibri"/>
                <a:cs typeface="Calibri"/>
              </a:rPr>
              <a:t>y</a:t>
            </a:r>
            <a:r>
              <a:rPr sz="2800" spc="125" dirty="0">
                <a:latin typeface="Times New Roman"/>
                <a:cs typeface="Times New Roman"/>
              </a:rPr>
              <a:t> </a:t>
            </a:r>
            <a:r>
              <a:rPr sz="2800" spc="-30" dirty="0">
                <a:latin typeface="Cambria Math"/>
                <a:cs typeface="Cambria Math"/>
              </a:rPr>
              <a:t>𝜔</a:t>
            </a:r>
            <a:r>
              <a:rPr sz="2800" spc="220" dirty="0">
                <a:latin typeface="Cambria Math"/>
                <a:cs typeface="Cambria Math"/>
              </a:rPr>
              <a:t> </a:t>
            </a:r>
            <a:r>
              <a:rPr sz="2800" spc="-5" dirty="0">
                <a:latin typeface="Calibri"/>
                <a:cs typeface="Calibri"/>
              </a:rPr>
              <a:t>t</a:t>
            </a:r>
            <a:r>
              <a:rPr sz="2800" spc="-15" dirty="0">
                <a:latin typeface="Calibri"/>
                <a:cs typeface="Calibri"/>
              </a:rPr>
              <a:t>o</a:t>
            </a:r>
            <a:r>
              <a:rPr sz="2800" spc="-10" dirty="0">
                <a:latin typeface="Times New Roman"/>
                <a:cs typeface="Times New Roman"/>
              </a:rPr>
              <a:t> </a:t>
            </a:r>
            <a:r>
              <a:rPr sz="2800" spc="-20" dirty="0">
                <a:latin typeface="Calibri"/>
                <a:cs typeface="Calibri"/>
              </a:rPr>
              <a:t>ord</a:t>
            </a:r>
            <a:r>
              <a:rPr sz="2800" spc="-10" dirty="0">
                <a:latin typeface="Calibri"/>
                <a:cs typeface="Calibri"/>
              </a:rPr>
              <a:t>i</a:t>
            </a:r>
            <a:r>
              <a:rPr sz="2800" spc="-20" dirty="0">
                <a:latin typeface="Calibri"/>
                <a:cs typeface="Calibri"/>
              </a:rPr>
              <a:t>nar</a:t>
            </a:r>
            <a:r>
              <a:rPr sz="2800" spc="-15" dirty="0">
                <a:latin typeface="Calibri"/>
                <a:cs typeface="Calibri"/>
              </a:rPr>
              <a:t>y</a:t>
            </a:r>
            <a:r>
              <a:rPr sz="2800" spc="-65" dirty="0">
                <a:latin typeface="Times New Roman"/>
                <a:cs typeface="Times New Roman"/>
              </a:rPr>
              <a:t> </a:t>
            </a:r>
            <a:r>
              <a:rPr sz="2800" spc="-15" dirty="0">
                <a:latin typeface="Calibri"/>
                <a:cs typeface="Calibri"/>
              </a:rPr>
              <a:t>f</a:t>
            </a:r>
            <a:r>
              <a:rPr sz="2800" dirty="0">
                <a:latin typeface="Calibri"/>
                <a:cs typeface="Calibri"/>
              </a:rPr>
              <a:t>r</a:t>
            </a:r>
            <a:r>
              <a:rPr sz="2800" spc="-15" dirty="0">
                <a:latin typeface="Calibri"/>
                <a:cs typeface="Calibri"/>
              </a:rPr>
              <a:t>equency</a:t>
            </a:r>
            <a:r>
              <a:rPr sz="2800" spc="-55" dirty="0">
                <a:latin typeface="Times New Roman"/>
                <a:cs typeface="Times New Roman"/>
              </a:rPr>
              <a:t> </a:t>
            </a:r>
            <a:r>
              <a:rPr sz="2800" spc="-30" dirty="0">
                <a:latin typeface="Cambria Math"/>
                <a:cs typeface="Cambria Math"/>
              </a:rPr>
              <a:t>𝜈</a:t>
            </a:r>
            <a:r>
              <a:rPr sz="2800" spc="105" dirty="0">
                <a:latin typeface="Cambria Math"/>
                <a:cs typeface="Cambria Math"/>
              </a:rPr>
              <a:t> </a:t>
            </a:r>
            <a:r>
              <a:rPr sz="2800" dirty="0">
                <a:latin typeface="Calibri"/>
                <a:cs typeface="Calibri"/>
              </a:rPr>
              <a:t>i</a:t>
            </a:r>
            <a:r>
              <a:rPr sz="2800" spc="-30" dirty="0">
                <a:latin typeface="Calibri"/>
                <a:cs typeface="Calibri"/>
              </a:rPr>
              <a:t>n</a:t>
            </a:r>
            <a:r>
              <a:rPr sz="2800" spc="-10" dirty="0">
                <a:latin typeface="Calibri"/>
                <a:cs typeface="Calibri"/>
              </a:rPr>
              <a:t>tro</a:t>
            </a:r>
            <a:r>
              <a:rPr sz="2800" spc="-20" dirty="0">
                <a:latin typeface="Calibri"/>
                <a:cs typeface="Calibri"/>
              </a:rPr>
              <a:t>duce</a:t>
            </a:r>
            <a:r>
              <a:rPr sz="2800" spc="-15" dirty="0">
                <a:latin typeface="Calibri"/>
                <a:cs typeface="Calibri"/>
              </a:rPr>
              <a:t>s</a:t>
            </a:r>
            <a:r>
              <a:rPr sz="2800" spc="-55" dirty="0">
                <a:latin typeface="Times New Roman"/>
                <a:cs typeface="Times New Roman"/>
              </a:rPr>
              <a:t> </a:t>
            </a:r>
            <a:r>
              <a:rPr sz="2800" spc="-20" dirty="0">
                <a:latin typeface="Calibri"/>
                <a:cs typeface="Calibri"/>
              </a:rPr>
              <a:t>fa</a:t>
            </a:r>
            <a:r>
              <a:rPr sz="2800" spc="-10" dirty="0">
                <a:latin typeface="Calibri"/>
                <a:cs typeface="Calibri"/>
              </a:rPr>
              <a:t>c</a:t>
            </a:r>
            <a:r>
              <a:rPr sz="2800" spc="-15" dirty="0">
                <a:latin typeface="Calibri"/>
                <a:cs typeface="Calibri"/>
              </a:rPr>
              <a:t>tor</a:t>
            </a:r>
            <a:r>
              <a:rPr sz="2800" spc="-55" dirty="0">
                <a:latin typeface="Times New Roman"/>
                <a:cs typeface="Times New Roman"/>
              </a:rPr>
              <a:t> </a:t>
            </a:r>
            <a:r>
              <a:rPr sz="2800" spc="-25" dirty="0">
                <a:latin typeface="Cambria Math"/>
                <a:cs typeface="Cambria Math"/>
              </a:rPr>
              <a:t>2</a:t>
            </a:r>
            <a:r>
              <a:rPr sz="2800" spc="35" dirty="0">
                <a:latin typeface="Cambria Math"/>
                <a:cs typeface="Cambria Math"/>
              </a:rPr>
              <a:t>𝜋</a:t>
            </a:r>
            <a:r>
              <a:rPr sz="2800" dirty="0">
                <a:latin typeface="Calibri"/>
                <a:cs typeface="Calibri"/>
              </a:rPr>
              <a:t>.</a:t>
            </a:r>
            <a:endParaRPr sz="2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37185">
              <a:lnSpc>
                <a:spcPct val="100000"/>
              </a:lnSpc>
            </a:pPr>
            <a:r>
              <a:rPr spc="-15" dirty="0"/>
              <a:t>Sl</a:t>
            </a:r>
            <a:r>
              <a:rPr spc="-5" dirty="0"/>
              <a:t>i</a:t>
            </a:r>
            <a:r>
              <a:rPr spc="-20" dirty="0"/>
              <a:t>de</a:t>
            </a:r>
            <a:r>
              <a:rPr spc="-5" dirty="0"/>
              <a:t> </a:t>
            </a:r>
            <a:r>
              <a:rPr spc="-20" dirty="0"/>
              <a:t>1</a:t>
            </a:r>
            <a:r>
              <a:rPr spc="-30" dirty="0"/>
              <a:t>9</a:t>
            </a:r>
            <a:r>
              <a:rPr spc="-15" dirty="0"/>
              <a:t>: Eff</a:t>
            </a:r>
            <a:r>
              <a:rPr spc="-20" dirty="0"/>
              <a:t>ective</a:t>
            </a:r>
            <a:r>
              <a:rPr spc="0" dirty="0"/>
              <a:t> </a:t>
            </a:r>
            <a:r>
              <a:rPr spc="-30" dirty="0"/>
              <a:t>Tw</a:t>
            </a:r>
            <a:r>
              <a:rPr spc="-15" dirty="0"/>
              <a:t>o-Le</a:t>
            </a:r>
            <a:r>
              <a:rPr spc="-20" dirty="0"/>
              <a:t>vel</a:t>
            </a:r>
            <a:r>
              <a:rPr dirty="0"/>
              <a:t> </a:t>
            </a:r>
            <a:r>
              <a:rPr spc="-20" dirty="0"/>
              <a:t>Sy</a:t>
            </a:r>
            <a:r>
              <a:rPr spc="-25" dirty="0"/>
              <a:t>s</a:t>
            </a:r>
            <a:r>
              <a:rPr spc="-20" dirty="0"/>
              <a:t>tem </a:t>
            </a:r>
            <a:r>
              <a:rPr spc="-35" dirty="0"/>
              <a:t>w</a:t>
            </a:r>
            <a:r>
              <a:rPr spc="-5" dirty="0"/>
              <a:t>i</a:t>
            </a:r>
            <a:r>
              <a:rPr spc="-15" dirty="0"/>
              <a:t>th</a:t>
            </a:r>
            <a:r>
              <a:rPr spc="-25" dirty="0"/>
              <a:t> Open</a:t>
            </a:r>
            <a:r>
              <a:rPr spc="5" dirty="0"/>
              <a:t> </a:t>
            </a:r>
            <a:r>
              <a:rPr spc="-25" dirty="0"/>
              <a:t>Decay</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221615" marR="217170" algn="ctr">
              <a:lnSpc>
                <a:spcPct val="100000"/>
              </a:lnSpc>
            </a:pPr>
            <a:r>
              <a:rPr spc="-25" dirty="0"/>
              <a:t>Chann</a:t>
            </a:r>
            <a:r>
              <a:rPr spc="-5" dirty="0"/>
              <a:t>e</a:t>
            </a:r>
            <a:r>
              <a:rPr spc="-15" dirty="0"/>
              <a:t>ls</a:t>
            </a:r>
          </a:p>
          <a:p>
            <a:pPr marL="462915" marR="5080" indent="-228600">
              <a:lnSpc>
                <a:spcPct val="126800"/>
              </a:lnSpc>
              <a:spcBef>
                <a:spcPts val="1295"/>
              </a:spcBef>
              <a:buFont typeface="Symbol"/>
              <a:buChar char=""/>
              <a:tabLst>
                <a:tab pos="463550" algn="l"/>
                <a:tab pos="3453129" algn="l"/>
                <a:tab pos="4693920" algn="l"/>
              </a:tabLst>
            </a:pPr>
            <a:r>
              <a:rPr sz="2800" b="0" u="none" spc="-15" dirty="0">
                <a:solidFill>
                  <a:srgbClr val="000000"/>
                </a:solidFill>
                <a:latin typeface="Calibri"/>
                <a:cs typeface="Calibri"/>
              </a:rPr>
              <a:t>Re</a:t>
            </a:r>
            <a:r>
              <a:rPr sz="2800" b="0" u="none" spc="-10" dirty="0">
                <a:solidFill>
                  <a:srgbClr val="000000"/>
                </a:solidFill>
                <a:latin typeface="Calibri"/>
                <a:cs typeface="Calibri"/>
              </a:rPr>
              <a:t>a</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25" dirty="0">
                <a:solidFill>
                  <a:srgbClr val="000000"/>
                </a:solidFill>
                <a:latin typeface="Calibri"/>
                <a:cs typeface="Calibri"/>
              </a:rPr>
              <a:t>t</a:t>
            </a:r>
            <a:r>
              <a:rPr sz="2800" b="0" u="none" spc="-10" dirty="0">
                <a:solidFill>
                  <a:srgbClr val="000000"/>
                </a:solidFill>
                <a:latin typeface="Calibri"/>
                <a:cs typeface="Calibri"/>
              </a:rPr>
              <a:t>y:</a:t>
            </a:r>
            <a:r>
              <a:rPr sz="2800" b="0" u="none" spc="340" dirty="0">
                <a:solidFill>
                  <a:srgbClr val="000000"/>
                </a:solidFill>
                <a:latin typeface="Times New Roman"/>
                <a:cs typeface="Times New Roman"/>
              </a:rPr>
              <a:t> </a:t>
            </a:r>
            <a:r>
              <a:rPr sz="2800" b="0" u="none" spc="-20" dirty="0">
                <a:solidFill>
                  <a:srgbClr val="000000"/>
                </a:solidFill>
                <a:latin typeface="Calibri"/>
                <a:cs typeface="Calibri"/>
              </a:rPr>
              <a:t>ne</a:t>
            </a:r>
            <a:r>
              <a:rPr sz="2800" b="0" u="none" spc="-15" dirty="0">
                <a:solidFill>
                  <a:srgbClr val="000000"/>
                </a:solidFill>
                <a:latin typeface="Calibri"/>
                <a:cs typeface="Calibri"/>
              </a:rPr>
              <a:t>ither</a:t>
            </a:r>
            <a:r>
              <a:rPr sz="2800" b="0" u="none" spc="330" dirty="0">
                <a:solidFill>
                  <a:srgbClr val="000000"/>
                </a:solidFill>
                <a:latin typeface="Times New Roman"/>
                <a:cs typeface="Times New Roman"/>
              </a:rPr>
              <a:t> </a:t>
            </a:r>
            <a:r>
              <a:rPr sz="2800" b="0" u="none" spc="-20" dirty="0">
                <a:solidFill>
                  <a:srgbClr val="000000"/>
                </a:solidFill>
                <a:latin typeface="Calibri"/>
                <a:cs typeface="Calibri"/>
              </a:rPr>
              <a:t>|</a:t>
            </a:r>
            <a:r>
              <a:rPr sz="2800" b="0" u="none" dirty="0">
                <a:solidFill>
                  <a:srgbClr val="000000"/>
                </a:solidFill>
                <a:latin typeface="Calibri"/>
                <a:cs typeface="Calibri"/>
              </a:rPr>
              <a:t>a</a:t>
            </a:r>
            <a:r>
              <a:rPr sz="2800" b="0" u="none" spc="-10" dirty="0">
                <a:solidFill>
                  <a:srgbClr val="000000"/>
                </a:solidFill>
                <a:latin typeface="Cambria Math"/>
                <a:cs typeface="Cambria Math"/>
              </a:rPr>
              <a:t>⟩</a:t>
            </a:r>
            <a:r>
              <a:rPr sz="2800" b="0" u="none" dirty="0">
                <a:solidFill>
                  <a:srgbClr val="000000"/>
                </a:solidFill>
                <a:latin typeface="Cambria Math"/>
                <a:cs typeface="Cambria Math"/>
              </a:rPr>
              <a:t>	</a:t>
            </a:r>
            <a:r>
              <a:rPr sz="2800" b="0" u="none" spc="-20" dirty="0">
                <a:solidFill>
                  <a:srgbClr val="000000"/>
                </a:solidFill>
                <a:latin typeface="Calibri"/>
                <a:cs typeface="Calibri"/>
              </a:rPr>
              <a:t>no</a:t>
            </a:r>
            <a:r>
              <a:rPr sz="2800" b="0" u="none" spc="-10" dirty="0">
                <a:solidFill>
                  <a:srgbClr val="000000"/>
                </a:solidFill>
                <a:latin typeface="Calibri"/>
                <a:cs typeface="Calibri"/>
              </a:rPr>
              <a:t>r</a:t>
            </a:r>
            <a:r>
              <a:rPr sz="2800" b="0" u="none" spc="340" dirty="0">
                <a:solidFill>
                  <a:srgbClr val="000000"/>
                </a:solidFill>
                <a:latin typeface="Times New Roman"/>
                <a:cs typeface="Times New Roman"/>
              </a:rPr>
              <a:t> </a:t>
            </a:r>
            <a:r>
              <a:rPr sz="2800" b="0" u="none" spc="-10" dirty="0">
                <a:solidFill>
                  <a:srgbClr val="000000"/>
                </a:solidFill>
                <a:latin typeface="Calibri"/>
                <a:cs typeface="Calibri"/>
              </a:rPr>
              <a:t>|</a:t>
            </a:r>
            <a:r>
              <a:rPr sz="2800" b="0" u="none" spc="-20" dirty="0">
                <a:solidFill>
                  <a:srgbClr val="000000"/>
                </a:solidFill>
                <a:latin typeface="Calibri"/>
                <a:cs typeface="Calibri"/>
              </a:rPr>
              <a:t>b</a:t>
            </a:r>
            <a:r>
              <a:rPr sz="2800" b="0" u="none" spc="-10" dirty="0">
                <a:solidFill>
                  <a:srgbClr val="000000"/>
                </a:solidFill>
                <a:latin typeface="Cambria Math"/>
                <a:cs typeface="Cambria Math"/>
              </a:rPr>
              <a:t>⟩</a:t>
            </a:r>
            <a:r>
              <a:rPr sz="2800" b="0" u="none" dirty="0">
                <a:solidFill>
                  <a:srgbClr val="000000"/>
                </a:solidFill>
                <a:latin typeface="Cambria Math"/>
                <a:cs typeface="Cambria Math"/>
              </a:rPr>
              <a:t>	</a:t>
            </a:r>
            <a:r>
              <a:rPr sz="2800" b="0" u="none" dirty="0">
                <a:solidFill>
                  <a:srgbClr val="000000"/>
                </a:solidFill>
                <a:latin typeface="Calibri"/>
                <a:cs typeface="Calibri"/>
              </a:rPr>
              <a:t>i</a:t>
            </a:r>
            <a:r>
              <a:rPr sz="2800" b="0" u="none" spc="-15" dirty="0">
                <a:solidFill>
                  <a:srgbClr val="000000"/>
                </a:solidFill>
                <a:latin typeface="Calibri"/>
                <a:cs typeface="Calibri"/>
              </a:rPr>
              <a:t>s</a:t>
            </a:r>
            <a:r>
              <a:rPr sz="2800" b="0" u="none" spc="345" dirty="0">
                <a:solidFill>
                  <a:srgbClr val="000000"/>
                </a:solidFill>
                <a:latin typeface="Times New Roman"/>
                <a:cs typeface="Times New Roman"/>
              </a:rPr>
              <a:t> </a:t>
            </a:r>
            <a:r>
              <a:rPr sz="2800" b="0" u="none" spc="-15" dirty="0">
                <a:solidFill>
                  <a:srgbClr val="000000"/>
                </a:solidFill>
                <a:latin typeface="Calibri"/>
                <a:cs typeface="Calibri"/>
              </a:rPr>
              <a:t>truly</a:t>
            </a:r>
            <a:r>
              <a:rPr sz="2800" b="0" u="none" spc="340" dirty="0">
                <a:solidFill>
                  <a:srgbClr val="000000"/>
                </a:solidFill>
                <a:latin typeface="Times New Roman"/>
                <a:cs typeface="Times New Roman"/>
              </a:rPr>
              <a:t> </a:t>
            </a:r>
            <a:r>
              <a:rPr sz="2800" b="0" u="none" spc="-15" dirty="0">
                <a:solidFill>
                  <a:srgbClr val="000000"/>
                </a:solidFill>
                <a:latin typeface="Calibri"/>
                <a:cs typeface="Calibri"/>
              </a:rPr>
              <a:t>c</a:t>
            </a:r>
            <a:r>
              <a:rPr sz="2800" b="0" u="none" spc="-5" dirty="0">
                <a:solidFill>
                  <a:srgbClr val="000000"/>
                </a:solidFill>
                <a:latin typeface="Calibri"/>
                <a:cs typeface="Calibri"/>
              </a:rPr>
              <a:t>l</a:t>
            </a:r>
            <a:r>
              <a:rPr sz="2800" b="0" u="none" spc="-25" dirty="0">
                <a:solidFill>
                  <a:srgbClr val="000000"/>
                </a:solidFill>
                <a:latin typeface="Calibri"/>
                <a:cs typeface="Calibri"/>
              </a:rPr>
              <a:t>o</a:t>
            </a:r>
            <a:r>
              <a:rPr sz="2800" b="0" u="none" spc="-20" dirty="0">
                <a:solidFill>
                  <a:srgbClr val="000000"/>
                </a:solidFill>
                <a:latin typeface="Calibri"/>
                <a:cs typeface="Calibri"/>
              </a:rPr>
              <a:t>sed</a:t>
            </a:r>
            <a:r>
              <a:rPr sz="2800" b="0" u="none" spc="-10" dirty="0">
                <a:solidFill>
                  <a:srgbClr val="000000"/>
                </a:solidFill>
                <a:latin typeface="Calibri"/>
                <a:cs typeface="Calibri"/>
              </a:rPr>
              <a:t>;</a:t>
            </a:r>
            <a:r>
              <a:rPr sz="2800" b="0" u="none" spc="330" dirty="0">
                <a:solidFill>
                  <a:srgbClr val="000000"/>
                </a:solidFill>
                <a:latin typeface="Times New Roman"/>
                <a:cs typeface="Times New Roman"/>
              </a:rPr>
              <a:t> </a:t>
            </a:r>
            <a:r>
              <a:rPr sz="2800" b="0" u="none" spc="-10" dirty="0">
                <a:solidFill>
                  <a:srgbClr val="000000"/>
                </a:solidFill>
                <a:latin typeface="Calibri"/>
                <a:cs typeface="Calibri"/>
              </a:rPr>
              <a:t>s</a:t>
            </a:r>
            <a:r>
              <a:rPr sz="2800" b="0" u="none" spc="-20" dirty="0">
                <a:solidFill>
                  <a:srgbClr val="000000"/>
                </a:solidFill>
                <a:latin typeface="Calibri"/>
                <a:cs typeface="Calibri"/>
              </a:rPr>
              <a:t>p</a:t>
            </a:r>
            <a:r>
              <a:rPr sz="2800" b="0" u="none" spc="-10" dirty="0">
                <a:solidFill>
                  <a:srgbClr val="000000"/>
                </a:solidFill>
                <a:latin typeface="Calibri"/>
                <a:cs typeface="Calibri"/>
              </a:rPr>
              <a:t>o</a:t>
            </a:r>
            <a:r>
              <a:rPr sz="2800" b="0" u="none" spc="-20" dirty="0">
                <a:solidFill>
                  <a:srgbClr val="000000"/>
                </a:solidFill>
                <a:latin typeface="Calibri"/>
                <a:cs typeface="Calibri"/>
              </a:rPr>
              <a:t>nt</a:t>
            </a:r>
            <a:r>
              <a:rPr sz="2800" b="0" u="none" spc="-10" dirty="0">
                <a:solidFill>
                  <a:srgbClr val="000000"/>
                </a:solidFill>
                <a:latin typeface="Calibri"/>
                <a:cs typeface="Calibri"/>
              </a:rPr>
              <a:t>a</a:t>
            </a:r>
            <a:r>
              <a:rPr sz="2800" b="0" u="none" spc="-20" dirty="0">
                <a:solidFill>
                  <a:srgbClr val="000000"/>
                </a:solidFill>
                <a:latin typeface="Calibri"/>
                <a:cs typeface="Calibri"/>
              </a:rPr>
              <a:t>neou</a:t>
            </a:r>
            <a:r>
              <a:rPr sz="2800" b="0" u="none" spc="-15" dirty="0">
                <a:solidFill>
                  <a:srgbClr val="000000"/>
                </a:solidFill>
                <a:latin typeface="Calibri"/>
                <a:cs typeface="Calibri"/>
              </a:rPr>
              <a:t>s</a:t>
            </a:r>
            <a:r>
              <a:rPr sz="2800" b="0" u="none" spc="340" dirty="0">
                <a:solidFill>
                  <a:srgbClr val="000000"/>
                </a:solidFill>
                <a:latin typeface="Times New Roman"/>
                <a:cs typeface="Times New Roman"/>
              </a:rPr>
              <a:t> </a:t>
            </a:r>
            <a:r>
              <a:rPr sz="2800" b="0" u="none" spc="-10" dirty="0">
                <a:solidFill>
                  <a:srgbClr val="000000"/>
                </a:solidFill>
                <a:latin typeface="Calibri"/>
                <a:cs typeface="Calibri"/>
              </a:rPr>
              <a:t>e</a:t>
            </a:r>
            <a:r>
              <a:rPr sz="2800" b="0" u="none" spc="-15" dirty="0">
                <a:solidFill>
                  <a:srgbClr val="000000"/>
                </a:solidFill>
                <a:latin typeface="Calibri"/>
                <a:cs typeface="Calibri"/>
              </a:rPr>
              <a:t>mi</a:t>
            </a:r>
            <a:r>
              <a:rPr sz="2800" b="0" u="none" spc="-20" dirty="0">
                <a:solidFill>
                  <a:srgbClr val="000000"/>
                </a:solidFill>
                <a:latin typeface="Calibri"/>
                <a:cs typeface="Calibri"/>
              </a:rPr>
              <a:t>ss</a:t>
            </a:r>
            <a:r>
              <a:rPr sz="2800" b="0" u="none" spc="-10" dirty="0">
                <a:solidFill>
                  <a:srgbClr val="000000"/>
                </a:solidFill>
                <a:latin typeface="Calibri"/>
                <a:cs typeface="Calibri"/>
              </a:rPr>
              <a:t>i</a:t>
            </a:r>
            <a:r>
              <a:rPr sz="2800" b="0" u="none" spc="-20" dirty="0">
                <a:solidFill>
                  <a:srgbClr val="000000"/>
                </a:solidFill>
                <a:latin typeface="Calibri"/>
                <a:cs typeface="Calibri"/>
              </a:rPr>
              <a:t>on,</a:t>
            </a:r>
            <a:r>
              <a:rPr sz="2800" b="0" u="none" spc="-15" dirty="0">
                <a:solidFill>
                  <a:srgbClr val="000000"/>
                </a:solidFill>
                <a:latin typeface="Times New Roman"/>
                <a:cs typeface="Times New Roman"/>
              </a:rPr>
              <a:t> </a:t>
            </a:r>
            <a:r>
              <a:rPr sz="2800" b="0" u="none" spc="-15" dirty="0">
                <a:solidFill>
                  <a:srgbClr val="000000"/>
                </a:solidFill>
                <a:latin typeface="Calibri"/>
                <a:cs typeface="Calibri"/>
              </a:rPr>
              <a:t>co</a:t>
            </a:r>
            <a:r>
              <a:rPr sz="2800" b="0" u="none" dirty="0">
                <a:solidFill>
                  <a:srgbClr val="000000"/>
                </a:solidFill>
                <a:latin typeface="Calibri"/>
                <a:cs typeface="Calibri"/>
              </a:rPr>
              <a:t>lli</a:t>
            </a:r>
            <a:r>
              <a:rPr sz="2800" b="0" u="none" spc="-20" dirty="0">
                <a:solidFill>
                  <a:srgbClr val="000000"/>
                </a:solidFill>
                <a:latin typeface="Calibri"/>
                <a:cs typeface="Calibri"/>
              </a:rPr>
              <a:t>s</a:t>
            </a:r>
            <a:r>
              <a:rPr sz="2800" b="0" u="none" spc="-10" dirty="0">
                <a:solidFill>
                  <a:srgbClr val="000000"/>
                </a:solidFill>
                <a:latin typeface="Calibri"/>
                <a:cs typeface="Calibri"/>
              </a:rPr>
              <a:t>i</a:t>
            </a:r>
            <a:r>
              <a:rPr sz="2800" b="0" u="none" spc="-20" dirty="0">
                <a:solidFill>
                  <a:srgbClr val="000000"/>
                </a:solidFill>
                <a:latin typeface="Calibri"/>
                <a:cs typeface="Calibri"/>
              </a:rPr>
              <a:t>ons</a:t>
            </a:r>
            <a:r>
              <a:rPr sz="2800" b="0" u="none" spc="-10" dirty="0">
                <a:solidFill>
                  <a:srgbClr val="000000"/>
                </a:solidFill>
                <a:latin typeface="Calibri"/>
                <a:cs typeface="Calibri"/>
              </a:rPr>
              <a:t>,</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r</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othe</a:t>
            </a:r>
            <a:r>
              <a:rPr sz="2800" b="0" u="none" spc="-10" dirty="0">
                <a:solidFill>
                  <a:srgbClr val="000000"/>
                </a:solidFill>
                <a:latin typeface="Calibri"/>
                <a:cs typeface="Calibri"/>
              </a:rPr>
              <a:t>r</a:t>
            </a:r>
            <a:r>
              <a:rPr sz="2800" b="0" u="none" spc="-50" dirty="0">
                <a:solidFill>
                  <a:srgbClr val="000000"/>
                </a:solidFill>
                <a:latin typeface="Times New Roman"/>
                <a:cs typeface="Times New Roman"/>
              </a:rPr>
              <a:t> </a:t>
            </a:r>
            <a:r>
              <a:rPr sz="2800" b="0" u="none" spc="-20" dirty="0">
                <a:solidFill>
                  <a:srgbClr val="000000"/>
                </a:solidFill>
                <a:latin typeface="Calibri"/>
                <a:cs typeface="Calibri"/>
              </a:rPr>
              <a:t>m</a:t>
            </a:r>
            <a:r>
              <a:rPr sz="2800" b="0" u="none" spc="-15" dirty="0">
                <a:solidFill>
                  <a:srgbClr val="000000"/>
                </a:solidFill>
                <a:latin typeface="Calibri"/>
                <a:cs typeface="Calibri"/>
              </a:rPr>
              <a:t>echan</a:t>
            </a:r>
            <a:r>
              <a:rPr sz="2800" b="0" u="none" spc="-20" dirty="0">
                <a:solidFill>
                  <a:srgbClr val="000000"/>
                </a:solidFill>
                <a:latin typeface="Calibri"/>
                <a:cs typeface="Calibri"/>
              </a:rPr>
              <a:t>i</a:t>
            </a:r>
            <a:r>
              <a:rPr sz="2800" b="0" u="none" spc="-25" dirty="0">
                <a:solidFill>
                  <a:srgbClr val="000000"/>
                </a:solidFill>
                <a:latin typeface="Calibri"/>
                <a:cs typeface="Calibri"/>
              </a:rPr>
              <a:t>sm</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remove</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p</a:t>
            </a:r>
            <a:r>
              <a:rPr sz="2800" b="0" u="none" spc="-10" dirty="0">
                <a:solidFill>
                  <a:srgbClr val="000000"/>
                </a:solidFill>
                <a:latin typeface="Calibri"/>
                <a:cs typeface="Calibri"/>
              </a:rPr>
              <a:t>o</a:t>
            </a:r>
            <a:r>
              <a:rPr sz="2800" b="0" u="none" spc="-20" dirty="0">
                <a:solidFill>
                  <a:srgbClr val="000000"/>
                </a:solidFill>
                <a:latin typeface="Calibri"/>
                <a:cs typeface="Calibri"/>
              </a:rPr>
              <a:t>pu</a:t>
            </a:r>
            <a:r>
              <a:rPr sz="2800" b="0" u="none" spc="-10" dirty="0">
                <a:solidFill>
                  <a:srgbClr val="000000"/>
                </a:solidFill>
                <a:latin typeface="Calibri"/>
                <a:cs typeface="Calibri"/>
              </a:rPr>
              <a:t>latio</a:t>
            </a:r>
            <a:r>
              <a:rPr sz="2800" b="0" u="none" spc="-20" dirty="0">
                <a:solidFill>
                  <a:srgbClr val="000000"/>
                </a:solidFill>
                <a:latin typeface="Calibri"/>
                <a:cs typeface="Calibri"/>
              </a:rPr>
              <a:t>n.</a:t>
            </a:r>
            <a:endParaRPr sz="2800">
              <a:latin typeface="Calibri"/>
              <a:cs typeface="Calibri"/>
            </a:endParaRPr>
          </a:p>
          <a:p>
            <a:pPr marL="462915" indent="-228600">
              <a:lnSpc>
                <a:spcPct val="100000"/>
              </a:lnSpc>
              <a:spcBef>
                <a:spcPts val="1970"/>
              </a:spcBef>
              <a:buFont typeface="Symbol"/>
              <a:buChar char=""/>
              <a:tabLst>
                <a:tab pos="463550" algn="l"/>
              </a:tabLst>
            </a:pPr>
            <a:r>
              <a:rPr sz="2800" b="0" u="none" spc="-15" dirty="0">
                <a:solidFill>
                  <a:srgbClr val="000000"/>
                </a:solidFill>
                <a:latin typeface="Calibri"/>
                <a:cs typeface="Calibri"/>
              </a:rPr>
              <a:t>P</a:t>
            </a:r>
            <a:r>
              <a:rPr sz="2800" b="0" u="none" spc="-25" dirty="0">
                <a:solidFill>
                  <a:srgbClr val="000000"/>
                </a:solidFill>
                <a:latin typeface="Calibri"/>
                <a:cs typeface="Calibri"/>
              </a:rPr>
              <a:t>h</a:t>
            </a:r>
            <a:r>
              <a:rPr sz="2800" b="0" u="none" spc="-10" dirty="0">
                <a:solidFill>
                  <a:srgbClr val="000000"/>
                </a:solidFill>
                <a:latin typeface="Calibri"/>
                <a:cs typeface="Calibri"/>
              </a:rPr>
              <a:t>e</a:t>
            </a:r>
            <a:r>
              <a:rPr sz="2800" b="0" u="none" spc="-25" dirty="0">
                <a:solidFill>
                  <a:srgbClr val="000000"/>
                </a:solidFill>
                <a:latin typeface="Calibri"/>
                <a:cs typeface="Calibri"/>
              </a:rPr>
              <a:t>nomeno</a:t>
            </a:r>
            <a:r>
              <a:rPr sz="2800" b="0" u="none" dirty="0">
                <a:solidFill>
                  <a:srgbClr val="000000"/>
                </a:solidFill>
                <a:latin typeface="Calibri"/>
                <a:cs typeface="Calibri"/>
              </a:rPr>
              <a:t>l</a:t>
            </a:r>
            <a:r>
              <a:rPr sz="2800" b="0" u="none" spc="-20" dirty="0">
                <a:solidFill>
                  <a:srgbClr val="000000"/>
                </a:solidFill>
                <a:latin typeface="Calibri"/>
                <a:cs typeface="Calibri"/>
              </a:rPr>
              <a:t>og</a:t>
            </a:r>
            <a:r>
              <a:rPr sz="2800" b="0" u="none" dirty="0">
                <a:solidFill>
                  <a:srgbClr val="000000"/>
                </a:solidFill>
                <a:latin typeface="Calibri"/>
                <a:cs typeface="Calibri"/>
              </a:rPr>
              <a:t>i</a:t>
            </a:r>
            <a:r>
              <a:rPr sz="2800" b="0" u="none" spc="-15" dirty="0">
                <a:solidFill>
                  <a:srgbClr val="000000"/>
                </a:solidFill>
                <a:latin typeface="Calibri"/>
                <a:cs typeface="Calibri"/>
              </a:rPr>
              <a:t>c</a:t>
            </a:r>
            <a:r>
              <a:rPr sz="2800" b="0" u="none" spc="-10" dirty="0">
                <a:solidFill>
                  <a:srgbClr val="000000"/>
                </a:solidFill>
                <a:latin typeface="Calibri"/>
                <a:cs typeface="Calibri"/>
              </a:rPr>
              <a:t>a</a:t>
            </a:r>
            <a:r>
              <a:rPr sz="2800" b="0" u="none" dirty="0">
                <a:solidFill>
                  <a:srgbClr val="000000"/>
                </a:solidFill>
                <a:latin typeface="Calibri"/>
                <a:cs typeface="Calibri"/>
              </a:rPr>
              <a:t>ll</a:t>
            </a:r>
            <a:r>
              <a:rPr sz="2800" b="0" u="none" spc="-15" dirty="0">
                <a:solidFill>
                  <a:srgbClr val="000000"/>
                </a:solidFill>
                <a:latin typeface="Calibri"/>
                <a:cs typeface="Calibri"/>
              </a:rPr>
              <a:t>y</a:t>
            </a:r>
            <a:r>
              <a:rPr sz="2800" b="0" u="none" spc="-80" dirty="0">
                <a:solidFill>
                  <a:srgbClr val="000000"/>
                </a:solidFill>
                <a:latin typeface="Times New Roman"/>
                <a:cs typeface="Times New Roman"/>
              </a:rPr>
              <a:t> </a:t>
            </a:r>
            <a:r>
              <a:rPr sz="2800" b="0" u="none" spc="5" dirty="0">
                <a:solidFill>
                  <a:srgbClr val="000000"/>
                </a:solidFill>
                <a:latin typeface="Calibri"/>
                <a:cs typeface="Calibri"/>
              </a:rPr>
              <a:t>i</a:t>
            </a:r>
            <a:r>
              <a:rPr sz="2800" b="0" u="none" spc="-20" dirty="0">
                <a:solidFill>
                  <a:srgbClr val="000000"/>
                </a:solidFill>
                <a:latin typeface="Calibri"/>
                <a:cs typeface="Calibri"/>
              </a:rPr>
              <a:t>nc</a:t>
            </a:r>
            <a:r>
              <a:rPr sz="2800" b="0" u="none" spc="-10" dirty="0">
                <a:solidFill>
                  <a:srgbClr val="000000"/>
                </a:solidFill>
                <a:latin typeface="Calibri"/>
                <a:cs typeface="Calibri"/>
              </a:rPr>
              <a:t>l</a:t>
            </a:r>
            <a:r>
              <a:rPr sz="2800" b="0" u="none" spc="-20" dirty="0">
                <a:solidFill>
                  <a:srgbClr val="000000"/>
                </a:solidFill>
                <a:latin typeface="Calibri"/>
                <a:cs typeface="Calibri"/>
              </a:rPr>
              <a:t>ud</a:t>
            </a:r>
            <a:r>
              <a:rPr sz="2800" b="0" u="none" spc="-15" dirty="0">
                <a:solidFill>
                  <a:srgbClr val="000000"/>
                </a:solidFill>
                <a:latin typeface="Calibri"/>
                <a:cs typeface="Calibri"/>
              </a:rPr>
              <a:t>e</a:t>
            </a:r>
            <a:r>
              <a:rPr sz="2800" b="0" u="none" spc="-65" dirty="0">
                <a:solidFill>
                  <a:srgbClr val="000000"/>
                </a:solidFill>
                <a:latin typeface="Times New Roman"/>
                <a:cs typeface="Times New Roman"/>
              </a:rPr>
              <a:t> </a:t>
            </a:r>
            <a:r>
              <a:rPr sz="2800" b="0" u="none" spc="-10" dirty="0">
                <a:solidFill>
                  <a:srgbClr val="000000"/>
                </a:solidFill>
                <a:latin typeface="Calibri"/>
                <a:cs typeface="Calibri"/>
              </a:rPr>
              <a:t>d</a:t>
            </a:r>
            <a:r>
              <a:rPr sz="2800" b="0" u="none" spc="-15" dirty="0">
                <a:solidFill>
                  <a:srgbClr val="000000"/>
                </a:solidFill>
                <a:latin typeface="Calibri"/>
                <a:cs typeface="Calibri"/>
              </a:rPr>
              <a:t>ecay</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constants</a:t>
            </a:r>
            <a:endParaRPr sz="2800">
              <a:latin typeface="Calibri"/>
              <a:cs typeface="Calibri"/>
            </a:endParaRPr>
          </a:p>
          <a:p>
            <a:pPr marL="462915" indent="-228600">
              <a:lnSpc>
                <a:spcPct val="100000"/>
              </a:lnSpc>
              <a:spcBef>
                <a:spcPts val="1964"/>
              </a:spcBef>
              <a:buFont typeface="Symbol"/>
              <a:buChar char=""/>
              <a:tabLst>
                <a:tab pos="463550" algn="l"/>
              </a:tabLst>
            </a:pPr>
            <a:r>
              <a:rPr sz="2800" b="0" u="none" spc="-300" dirty="0">
                <a:solidFill>
                  <a:srgbClr val="000000"/>
                </a:solidFill>
                <a:latin typeface="Cambria Math"/>
                <a:cs typeface="Cambria Math"/>
              </a:rPr>
              <a:t>𝛾</a:t>
            </a:r>
            <a:r>
              <a:rPr sz="3000" b="0" u="none" baseline="-16666" dirty="0">
                <a:solidFill>
                  <a:srgbClr val="000000"/>
                </a:solidFill>
                <a:latin typeface="Calibri"/>
                <a:cs typeface="Calibri"/>
              </a:rPr>
              <a:t>a </a:t>
            </a:r>
            <a:r>
              <a:rPr sz="3000" b="0" u="none" spc="-225" baseline="-16666" dirty="0">
                <a:solidFill>
                  <a:srgbClr val="000000"/>
                </a:solidFill>
                <a:latin typeface="Calibri"/>
                <a:cs typeface="Calibri"/>
              </a:rPr>
              <a:t> </a:t>
            </a:r>
            <a:r>
              <a:rPr sz="2800" b="0" u="none" spc="-15" dirty="0">
                <a:solidFill>
                  <a:srgbClr val="000000"/>
                </a:solidFill>
                <a:latin typeface="Calibri"/>
                <a:cs typeface="Calibri"/>
              </a:rPr>
              <a:t>–</a:t>
            </a:r>
            <a:r>
              <a:rPr sz="2800" b="0" u="none" dirty="0">
                <a:solidFill>
                  <a:srgbClr val="000000"/>
                </a:solidFill>
                <a:latin typeface="Calibri"/>
                <a:cs typeface="Calibri"/>
              </a:rPr>
              <a:t> </a:t>
            </a:r>
            <a:r>
              <a:rPr sz="2800" b="0" u="none" spc="-15" dirty="0">
                <a:solidFill>
                  <a:srgbClr val="000000"/>
                </a:solidFill>
                <a:latin typeface="Calibri"/>
                <a:cs typeface="Calibri"/>
              </a:rPr>
              <a:t>total</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dec</a:t>
            </a:r>
            <a:r>
              <a:rPr sz="2800" b="0" u="none" spc="-5" dirty="0">
                <a:solidFill>
                  <a:srgbClr val="000000"/>
                </a:solidFill>
                <a:latin typeface="Calibri"/>
                <a:cs typeface="Calibri"/>
              </a:rPr>
              <a:t>a</a:t>
            </a:r>
            <a:r>
              <a:rPr sz="2800" b="0" u="none" spc="-15" dirty="0">
                <a:solidFill>
                  <a:srgbClr val="000000"/>
                </a:solidFill>
                <a:latin typeface="Calibri"/>
                <a:cs typeface="Calibri"/>
              </a:rPr>
              <a:t>y</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rate</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25" dirty="0">
                <a:solidFill>
                  <a:srgbClr val="000000"/>
                </a:solidFill>
                <a:latin typeface="Calibri"/>
                <a:cs typeface="Calibri"/>
              </a:rPr>
              <a:t>u</a:t>
            </a:r>
            <a:r>
              <a:rPr sz="2800" b="0" u="none" spc="-10" dirty="0">
                <a:solidFill>
                  <a:srgbClr val="000000"/>
                </a:solidFill>
                <a:latin typeface="Calibri"/>
                <a:cs typeface="Calibri"/>
              </a:rPr>
              <a:t>t</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a:t>
            </a:r>
            <a:r>
              <a:rPr sz="2800" b="0" u="none" dirty="0">
                <a:solidFill>
                  <a:srgbClr val="000000"/>
                </a:solidFill>
                <a:latin typeface="Calibri"/>
                <a:cs typeface="Calibri"/>
              </a:rPr>
              <a:t>a</a:t>
            </a:r>
            <a:r>
              <a:rPr sz="2800" b="0" u="none" spc="-10" dirty="0">
                <a:solidFill>
                  <a:srgbClr val="000000"/>
                </a:solidFill>
                <a:latin typeface="Cambria Math"/>
                <a:cs typeface="Cambria Math"/>
              </a:rPr>
              <a:t>⟩</a:t>
            </a:r>
            <a:r>
              <a:rPr sz="2800" b="0" u="none" dirty="0">
                <a:solidFill>
                  <a:srgbClr val="000000"/>
                </a:solidFill>
                <a:latin typeface="Calibri"/>
                <a:cs typeface="Calibri"/>
              </a:rPr>
              <a:t>.</a:t>
            </a:r>
            <a:endParaRPr sz="2800">
              <a:latin typeface="Calibri"/>
              <a:cs typeface="Calibri"/>
            </a:endParaRPr>
          </a:p>
          <a:p>
            <a:pPr marL="462915" indent="-228600">
              <a:lnSpc>
                <a:spcPct val="100000"/>
              </a:lnSpc>
              <a:spcBef>
                <a:spcPts val="1960"/>
              </a:spcBef>
              <a:buFont typeface="Symbol"/>
              <a:buChar char=""/>
              <a:tabLst>
                <a:tab pos="463550" algn="l"/>
              </a:tabLst>
            </a:pPr>
            <a:r>
              <a:rPr sz="2800" b="0" u="none" spc="-130" dirty="0">
                <a:solidFill>
                  <a:srgbClr val="000000"/>
                </a:solidFill>
                <a:latin typeface="Cambria Math"/>
                <a:cs typeface="Cambria Math"/>
              </a:rPr>
              <a:t>𝛾</a:t>
            </a:r>
            <a:r>
              <a:rPr sz="3000" b="0" u="none" baseline="-16666" dirty="0">
                <a:solidFill>
                  <a:srgbClr val="000000"/>
                </a:solidFill>
                <a:latin typeface="Calibri"/>
                <a:cs typeface="Calibri"/>
              </a:rPr>
              <a:t>b </a:t>
            </a:r>
            <a:r>
              <a:rPr sz="3000" b="0" u="none" spc="-217" baseline="-16666" dirty="0">
                <a:solidFill>
                  <a:srgbClr val="000000"/>
                </a:solidFill>
                <a:latin typeface="Calibri"/>
                <a:cs typeface="Calibri"/>
              </a:rPr>
              <a:t> </a:t>
            </a:r>
            <a:r>
              <a:rPr sz="2800" b="0" u="none" spc="-15" dirty="0">
                <a:solidFill>
                  <a:srgbClr val="000000"/>
                </a:solidFill>
                <a:latin typeface="Calibri"/>
                <a:cs typeface="Calibri"/>
              </a:rPr>
              <a:t>–</a:t>
            </a:r>
            <a:r>
              <a:rPr sz="2800" b="0" u="none" dirty="0">
                <a:solidFill>
                  <a:srgbClr val="000000"/>
                </a:solidFill>
                <a:latin typeface="Calibri"/>
                <a:cs typeface="Calibri"/>
              </a:rPr>
              <a:t> </a:t>
            </a:r>
            <a:r>
              <a:rPr sz="2800" b="0" u="none" spc="-15" dirty="0">
                <a:solidFill>
                  <a:srgbClr val="000000"/>
                </a:solidFill>
                <a:latin typeface="Calibri"/>
                <a:cs typeface="Calibri"/>
              </a:rPr>
              <a:t>total</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dec</a:t>
            </a:r>
            <a:r>
              <a:rPr sz="2800" b="0" u="none" spc="-5" dirty="0">
                <a:solidFill>
                  <a:srgbClr val="000000"/>
                </a:solidFill>
                <a:latin typeface="Calibri"/>
                <a:cs typeface="Calibri"/>
              </a:rPr>
              <a:t>a</a:t>
            </a:r>
            <a:r>
              <a:rPr sz="2800" b="0" u="none" spc="-15" dirty="0">
                <a:solidFill>
                  <a:srgbClr val="000000"/>
                </a:solidFill>
                <a:latin typeface="Calibri"/>
                <a:cs typeface="Calibri"/>
              </a:rPr>
              <a:t>y</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rate</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25" dirty="0">
                <a:solidFill>
                  <a:srgbClr val="000000"/>
                </a:solidFill>
                <a:latin typeface="Calibri"/>
                <a:cs typeface="Calibri"/>
              </a:rPr>
              <a:t>u</a:t>
            </a:r>
            <a:r>
              <a:rPr sz="2800" b="0" u="none" spc="-10" dirty="0">
                <a:solidFill>
                  <a:srgbClr val="000000"/>
                </a:solidFill>
                <a:latin typeface="Calibri"/>
                <a:cs typeface="Calibri"/>
              </a:rPr>
              <a:t>t</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65" dirty="0">
                <a:solidFill>
                  <a:srgbClr val="000000"/>
                </a:solidFill>
                <a:latin typeface="Times New Roman"/>
                <a:cs typeface="Times New Roman"/>
              </a:rPr>
              <a:t> </a:t>
            </a:r>
            <a:r>
              <a:rPr sz="2800" b="0" u="none" spc="-10" dirty="0">
                <a:solidFill>
                  <a:srgbClr val="000000"/>
                </a:solidFill>
                <a:latin typeface="Calibri"/>
                <a:cs typeface="Calibri"/>
              </a:rPr>
              <a:t>|b</a:t>
            </a:r>
            <a:r>
              <a:rPr sz="2800" b="0" u="none" spc="-10" dirty="0">
                <a:solidFill>
                  <a:srgbClr val="000000"/>
                </a:solidFill>
                <a:latin typeface="Cambria Math"/>
                <a:cs typeface="Cambria Math"/>
              </a:rPr>
              <a:t>⟩</a:t>
            </a:r>
            <a:r>
              <a:rPr sz="2800" b="0" u="none" dirty="0">
                <a:solidFill>
                  <a:srgbClr val="000000"/>
                </a:solidFill>
                <a:latin typeface="Calibri"/>
                <a:cs typeface="Calibri"/>
              </a:rPr>
              <a:t>.</a:t>
            </a:r>
            <a:endParaRPr sz="2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6588759"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Mod</a:t>
            </a:r>
            <a:r>
              <a:rPr sz="2800" spc="-15" dirty="0">
                <a:latin typeface="Calibri"/>
                <a:cs typeface="Calibri"/>
              </a:rPr>
              <a:t>ified</a:t>
            </a:r>
            <a:r>
              <a:rPr sz="2800" spc="-60" dirty="0">
                <a:latin typeface="Times New Roman"/>
                <a:cs typeface="Times New Roman"/>
              </a:rPr>
              <a:t> </a:t>
            </a:r>
            <a:r>
              <a:rPr sz="2800" spc="-15" dirty="0">
                <a:latin typeface="Calibri"/>
                <a:cs typeface="Calibri"/>
              </a:rPr>
              <a:t>ampl</a:t>
            </a:r>
            <a:r>
              <a:rPr sz="2800" spc="5" dirty="0">
                <a:latin typeface="Calibri"/>
                <a:cs typeface="Calibri"/>
              </a:rPr>
              <a:t>i</a:t>
            </a:r>
            <a:r>
              <a:rPr sz="2800" spc="-15" dirty="0">
                <a:latin typeface="Calibri"/>
                <a:cs typeface="Calibri"/>
              </a:rPr>
              <a:t>tu</a:t>
            </a:r>
            <a:r>
              <a:rPr sz="2800" spc="-30" dirty="0">
                <a:latin typeface="Calibri"/>
                <a:cs typeface="Calibri"/>
              </a:rPr>
              <a:t>d</a:t>
            </a:r>
            <a:r>
              <a:rPr sz="2800" spc="-15" dirty="0">
                <a:latin typeface="Calibri"/>
                <a:cs typeface="Calibri"/>
              </a:rPr>
              <a:t>e</a:t>
            </a:r>
            <a:r>
              <a:rPr sz="2800" spc="-55" dirty="0">
                <a:latin typeface="Times New Roman"/>
                <a:cs typeface="Times New Roman"/>
              </a:rPr>
              <a:t> </a:t>
            </a:r>
            <a:r>
              <a:rPr sz="2800" spc="-15" dirty="0">
                <a:latin typeface="Calibri"/>
                <a:cs typeface="Calibri"/>
              </a:rPr>
              <a:t>equat</a:t>
            </a:r>
            <a:r>
              <a:rPr sz="2800" spc="-20" dirty="0">
                <a:latin typeface="Calibri"/>
                <a:cs typeface="Calibri"/>
              </a:rPr>
              <a:t>io</a:t>
            </a:r>
            <a:r>
              <a:rPr sz="2800" spc="-10" dirty="0">
                <a:latin typeface="Calibri"/>
                <a:cs typeface="Calibri"/>
              </a:rPr>
              <a:t>n</a:t>
            </a:r>
            <a:r>
              <a:rPr sz="2800" spc="-15" dirty="0">
                <a:latin typeface="Calibri"/>
                <a:cs typeface="Calibri"/>
              </a:rPr>
              <a:t>s</a:t>
            </a:r>
            <a:r>
              <a:rPr sz="2800" spc="-70" dirty="0">
                <a:latin typeface="Times New Roman"/>
                <a:cs typeface="Times New Roman"/>
              </a:rPr>
              <a:t> </a:t>
            </a:r>
            <a:r>
              <a:rPr sz="2800" spc="-20" dirty="0">
                <a:latin typeface="Calibri"/>
                <a:cs typeface="Calibri"/>
              </a:rPr>
              <a:t>(u</a:t>
            </a:r>
            <a:r>
              <a:rPr sz="2800" spc="-10" dirty="0">
                <a:latin typeface="Calibri"/>
                <a:cs typeface="Calibri"/>
              </a:rPr>
              <a:t>n</a:t>
            </a:r>
            <a:r>
              <a:rPr sz="2800" spc="-20" dirty="0">
                <a:latin typeface="Calibri"/>
                <a:cs typeface="Calibri"/>
              </a:rPr>
              <a:t>de</a:t>
            </a:r>
            <a:r>
              <a:rPr sz="2800" spc="-10" dirty="0">
                <a:latin typeface="Calibri"/>
                <a:cs typeface="Calibri"/>
              </a:rPr>
              <a:t>r</a:t>
            </a:r>
            <a:r>
              <a:rPr sz="2800" spc="-65" dirty="0">
                <a:latin typeface="Times New Roman"/>
                <a:cs typeface="Times New Roman"/>
              </a:rPr>
              <a:t> </a:t>
            </a:r>
            <a:r>
              <a:rPr sz="2800" spc="-20" dirty="0">
                <a:latin typeface="Calibri"/>
                <a:cs typeface="Calibri"/>
              </a:rPr>
              <a:t>RW</a:t>
            </a:r>
            <a:r>
              <a:rPr sz="2800" spc="-15" dirty="0">
                <a:latin typeface="Calibri"/>
                <a:cs typeface="Calibri"/>
              </a:rPr>
              <a:t>A)</a:t>
            </a:r>
            <a:endParaRPr sz="2800">
              <a:latin typeface="Calibri"/>
              <a:cs typeface="Calibri"/>
            </a:endParaRPr>
          </a:p>
        </p:txBody>
      </p:sp>
      <p:sp>
        <p:nvSpPr>
          <p:cNvPr id="3" name="object 3"/>
          <p:cNvSpPr txBox="1"/>
          <p:nvPr/>
        </p:nvSpPr>
        <p:spPr>
          <a:xfrm>
            <a:off x="4125594" y="1857444"/>
            <a:ext cx="960119" cy="381000"/>
          </a:xfrm>
          <a:prstGeom prst="rect">
            <a:avLst/>
          </a:prstGeom>
        </p:spPr>
        <p:txBody>
          <a:bodyPr vert="horz" wrap="square" lIns="0" tIns="0" rIns="0" bIns="0" rtlCol="0">
            <a:spAutoFit/>
          </a:bodyPr>
          <a:lstStyle/>
          <a:p>
            <a:pPr marL="12700">
              <a:lnSpc>
                <a:spcPct val="100000"/>
              </a:lnSpc>
              <a:tabLst>
                <a:tab pos="316865" algn="l"/>
              </a:tabLst>
            </a:pPr>
            <a:r>
              <a:rPr sz="2800" spc="-270" dirty="0">
                <a:latin typeface="Cambria Math"/>
                <a:cs typeface="Cambria Math"/>
              </a:rPr>
              <a:t>𝑎</a:t>
            </a:r>
            <a:r>
              <a:rPr sz="280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5120767" y="1587314"/>
            <a:ext cx="222250" cy="890269"/>
          </a:xfrm>
          <a:prstGeom prst="rect">
            <a:avLst/>
          </a:prstGeom>
        </p:spPr>
        <p:txBody>
          <a:bodyPr vert="horz" wrap="square" lIns="0" tIns="0" rIns="0" bIns="0" rtlCol="0">
            <a:spAutoFit/>
          </a:bodyPr>
          <a:lstStyle/>
          <a:p>
            <a:pPr marL="12700" marR="5080" indent="36195">
              <a:lnSpc>
                <a:spcPct val="119400"/>
              </a:lnSpc>
            </a:pPr>
            <a:r>
              <a:rPr sz="2800" u="heavy" spc="-30" dirty="0">
                <a:latin typeface="Cambria Math"/>
                <a:cs typeface="Cambria Math"/>
              </a:rPr>
              <a:t>𝑖</a:t>
            </a:r>
            <a:r>
              <a:rPr sz="2800" spc="-15" dirty="0">
                <a:latin typeface="Cambria Math"/>
                <a:cs typeface="Cambria Math"/>
              </a:rPr>
              <a:t> 2</a:t>
            </a:r>
            <a:endParaRPr sz="2800">
              <a:latin typeface="Cambria Math"/>
              <a:cs typeface="Cambria Math"/>
            </a:endParaRPr>
          </a:p>
        </p:txBody>
      </p:sp>
      <p:sp>
        <p:nvSpPr>
          <p:cNvPr id="5" name="object 5"/>
          <p:cNvSpPr txBox="1"/>
          <p:nvPr/>
        </p:nvSpPr>
        <p:spPr>
          <a:xfrm>
            <a:off x="5376803" y="1804639"/>
            <a:ext cx="2471797" cy="430887"/>
          </a:xfrm>
          <a:prstGeom prst="rect">
            <a:avLst/>
          </a:prstGeom>
        </p:spPr>
        <p:txBody>
          <a:bodyPr vert="horz" wrap="square" lIns="0" tIns="0" rIns="0" bIns="0" rtlCol="0">
            <a:spAutoFit/>
          </a:bodyPr>
          <a:lstStyle/>
          <a:p>
            <a:pPr marL="12700">
              <a:lnSpc>
                <a:spcPct val="100000"/>
              </a:lnSpc>
            </a:pPr>
            <a:r>
              <a:rPr sz="4200" spc="-127" baseline="-20833" dirty="0">
                <a:latin typeface="Cambria Math"/>
                <a:cs typeface="Cambria Math"/>
              </a:rPr>
              <a:t>𝛺</a:t>
            </a:r>
            <a:r>
              <a:rPr sz="3000" spc="322" baseline="-44444" dirty="0">
                <a:latin typeface="Cambria Math"/>
                <a:cs typeface="Cambria Math"/>
              </a:rPr>
              <a:t>𝑎</a:t>
            </a:r>
            <a:r>
              <a:rPr sz="3000" spc="569" baseline="-44444" dirty="0">
                <a:latin typeface="Cambria Math"/>
                <a:cs typeface="Cambria Math"/>
              </a:rPr>
              <a:t>𝑏</a:t>
            </a:r>
            <a:r>
              <a:rPr sz="4200" spc="165" baseline="-20833" dirty="0">
                <a:latin typeface="Cambria Math"/>
                <a:cs typeface="Cambria Math"/>
              </a:rPr>
              <a:t>𝑒</a:t>
            </a:r>
            <a:r>
              <a:rPr sz="2000" spc="180" dirty="0">
                <a:latin typeface="Cambria Math"/>
                <a:cs typeface="Cambria Math"/>
              </a:rPr>
              <a:t>𝑖𝛥𝜔</a:t>
            </a:r>
            <a:r>
              <a:rPr sz="2000" spc="350" dirty="0">
                <a:latin typeface="Cambria Math"/>
                <a:cs typeface="Cambria Math"/>
              </a:rPr>
              <a:t>𝑡</a:t>
            </a:r>
            <a:r>
              <a:rPr sz="4200" spc="-44" baseline="-20833" dirty="0">
                <a:latin typeface="Cambria Math"/>
                <a:cs typeface="Cambria Math"/>
              </a:rPr>
              <a:t>𝑏</a:t>
            </a:r>
            <a:r>
              <a:rPr sz="4200" spc="104" baseline="-20833" dirty="0">
                <a:latin typeface="Cambria Math"/>
                <a:cs typeface="Cambria Math"/>
              </a:rPr>
              <a:t> </a:t>
            </a:r>
            <a:r>
              <a:rPr sz="4200" spc="-37" baseline="-20833" dirty="0">
                <a:latin typeface="Cambria Math"/>
                <a:cs typeface="Cambria Math"/>
              </a:rPr>
              <a:t>−</a:t>
            </a:r>
            <a:endParaRPr sz="4200" baseline="-20833" dirty="0">
              <a:latin typeface="Cambria Math"/>
              <a:cs typeface="Cambria Math"/>
            </a:endParaRPr>
          </a:p>
        </p:txBody>
      </p:sp>
      <p:sp>
        <p:nvSpPr>
          <p:cNvPr id="6" name="object 6"/>
          <p:cNvSpPr txBox="1"/>
          <p:nvPr/>
        </p:nvSpPr>
        <p:spPr>
          <a:xfrm>
            <a:off x="7352170" y="1587314"/>
            <a:ext cx="299720" cy="438784"/>
          </a:xfrm>
          <a:prstGeom prst="rect">
            <a:avLst/>
          </a:prstGeom>
        </p:spPr>
        <p:txBody>
          <a:bodyPr vert="horz" wrap="square" lIns="0" tIns="0" rIns="0" bIns="0" rtlCol="0">
            <a:spAutoFit/>
          </a:bodyPr>
          <a:lstStyle/>
          <a:p>
            <a:pPr marL="12700">
              <a:lnSpc>
                <a:spcPct val="100000"/>
              </a:lnSpc>
            </a:pPr>
            <a:r>
              <a:rPr sz="2800" spc="-300" dirty="0">
                <a:latin typeface="Cambria Math"/>
                <a:cs typeface="Cambria Math"/>
              </a:rPr>
              <a:t>𝛾</a:t>
            </a:r>
            <a:r>
              <a:rPr sz="3000" baseline="-16666" dirty="0">
                <a:latin typeface="Calibri"/>
                <a:cs typeface="Calibri"/>
              </a:rPr>
              <a:t>a</a:t>
            </a:r>
            <a:endParaRPr sz="3000" baseline="-16666">
              <a:latin typeface="Calibri"/>
              <a:cs typeface="Calibri"/>
            </a:endParaRPr>
          </a:p>
        </p:txBody>
      </p:sp>
      <p:sp>
        <p:nvSpPr>
          <p:cNvPr id="7" name="object 7"/>
          <p:cNvSpPr txBox="1"/>
          <p:nvPr/>
        </p:nvSpPr>
        <p:spPr>
          <a:xfrm>
            <a:off x="7397890" y="2096712"/>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endParaRPr sz="2800">
              <a:latin typeface="Cambria Math"/>
              <a:cs typeface="Cambria Math"/>
            </a:endParaRPr>
          </a:p>
        </p:txBody>
      </p:sp>
      <p:sp>
        <p:nvSpPr>
          <p:cNvPr id="8" name="object 8"/>
          <p:cNvSpPr/>
          <p:nvPr/>
        </p:nvSpPr>
        <p:spPr>
          <a:xfrm>
            <a:off x="7364852" y="2045086"/>
            <a:ext cx="289560" cy="0"/>
          </a:xfrm>
          <a:custGeom>
            <a:avLst/>
            <a:gdLst/>
            <a:ahLst/>
            <a:cxnLst/>
            <a:rect l="l" t="t" r="r" b="b"/>
            <a:pathLst>
              <a:path w="289559">
                <a:moveTo>
                  <a:pt x="0" y="0"/>
                </a:moveTo>
                <a:lnTo>
                  <a:pt x="289559"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7760595" y="1857444"/>
            <a:ext cx="30416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𝑎</a:t>
            </a:r>
            <a:r>
              <a:rPr sz="2800" spc="-10" dirty="0">
                <a:latin typeface="Cambria Math"/>
                <a:cs typeface="Cambria Math"/>
              </a:rPr>
              <a:t>,</a:t>
            </a:r>
            <a:endParaRPr sz="2800">
              <a:latin typeface="Cambria Math"/>
              <a:cs typeface="Cambria Math"/>
            </a:endParaRPr>
          </a:p>
        </p:txBody>
      </p:sp>
      <p:sp>
        <p:nvSpPr>
          <p:cNvPr id="10" name="object 10"/>
          <p:cNvSpPr/>
          <p:nvPr/>
        </p:nvSpPr>
        <p:spPr>
          <a:xfrm>
            <a:off x="5019171" y="3057022"/>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4095105" y="2819400"/>
            <a:ext cx="2077095" cy="430887"/>
          </a:xfrm>
          <a:prstGeom prst="rect">
            <a:avLst/>
          </a:prstGeom>
        </p:spPr>
        <p:txBody>
          <a:bodyPr vert="horz" wrap="square" lIns="0" tIns="0" rIns="0" bIns="0" rtlCol="0">
            <a:spAutoFit/>
          </a:bodyPr>
          <a:lstStyle/>
          <a:p>
            <a:pPr marL="12700">
              <a:lnSpc>
                <a:spcPct val="100000"/>
              </a:lnSpc>
              <a:tabLst>
                <a:tab pos="311150" algn="l"/>
              </a:tabLst>
            </a:pPr>
            <a:r>
              <a:rPr sz="2800" spc="-290" dirty="0">
                <a:latin typeface="Cambria Math"/>
                <a:cs typeface="Cambria Math"/>
              </a:rPr>
              <a:t>𝑏</a:t>
            </a:r>
            <a:r>
              <a:rPr sz="4200" baseline="1190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a:t>
            </a:r>
            <a:r>
              <a:rPr sz="2800" spc="135" dirty="0">
                <a:latin typeface="Cambria Math"/>
                <a:cs typeface="Cambria Math"/>
              </a:rPr>
              <a:t> </a:t>
            </a:r>
            <a:r>
              <a:rPr sz="4200" spc="-44" baseline="41666" dirty="0">
                <a:latin typeface="Cambria Math"/>
                <a:cs typeface="Cambria Math"/>
              </a:rPr>
              <a:t>𝑖</a:t>
            </a:r>
            <a:r>
              <a:rPr sz="4200" spc="352" baseline="41666" dirty="0">
                <a:latin typeface="Cambria Math"/>
                <a:cs typeface="Cambria Math"/>
              </a:rPr>
              <a:t> </a:t>
            </a:r>
            <a:r>
              <a:rPr sz="2800" spc="-30" dirty="0">
                <a:latin typeface="Cambria Math"/>
                <a:cs typeface="Cambria Math"/>
              </a:rPr>
              <a:t>𝛺</a:t>
            </a:r>
            <a:endParaRPr sz="2800" dirty="0">
              <a:latin typeface="Cambria Math"/>
              <a:cs typeface="Cambria Math"/>
            </a:endParaRPr>
          </a:p>
        </p:txBody>
      </p:sp>
      <p:sp>
        <p:nvSpPr>
          <p:cNvPr id="12" name="object 12"/>
          <p:cNvSpPr txBox="1"/>
          <p:nvPr/>
        </p:nvSpPr>
        <p:spPr>
          <a:xfrm>
            <a:off x="5029200" y="3085875"/>
            <a:ext cx="2709545" cy="430887"/>
          </a:xfrm>
          <a:prstGeom prst="rect">
            <a:avLst/>
          </a:prstGeom>
        </p:spPr>
        <p:txBody>
          <a:bodyPr vert="horz" wrap="square" lIns="0" tIns="0" rIns="0" bIns="0" rtlCol="0">
            <a:spAutoFit/>
          </a:bodyPr>
          <a:lstStyle/>
          <a:p>
            <a:pPr marL="12700">
              <a:lnSpc>
                <a:spcPct val="100000"/>
              </a:lnSpc>
              <a:tabLst>
                <a:tab pos="2499995" algn="l"/>
              </a:tabLst>
            </a:pPr>
            <a:r>
              <a:rPr sz="2800" spc="-20" dirty="0">
                <a:latin typeface="Cambria Math"/>
                <a:cs typeface="Cambria Math"/>
              </a:rPr>
              <a:t>2</a:t>
            </a:r>
            <a:r>
              <a:rPr lang="en-US" sz="2800" spc="-20" dirty="0">
                <a:latin typeface="Cambria Math"/>
                <a:cs typeface="Cambria Math"/>
              </a:rPr>
              <a:t>                             </a:t>
            </a:r>
            <a:r>
              <a:rPr sz="2800" spc="-20" dirty="0">
                <a:latin typeface="Cambria Math"/>
                <a:cs typeface="Cambria Math"/>
              </a:rPr>
              <a:t>2</a:t>
            </a:r>
            <a:endParaRPr sz="2800" dirty="0">
              <a:latin typeface="Cambria Math"/>
              <a:cs typeface="Cambria Math"/>
            </a:endParaRPr>
          </a:p>
        </p:txBody>
      </p:sp>
      <p:sp>
        <p:nvSpPr>
          <p:cNvPr id="13" name="object 13"/>
          <p:cNvSpPr txBox="1"/>
          <p:nvPr/>
        </p:nvSpPr>
        <p:spPr>
          <a:xfrm>
            <a:off x="5516055" y="3025849"/>
            <a:ext cx="335915" cy="280035"/>
          </a:xfrm>
          <a:prstGeom prst="rect">
            <a:avLst/>
          </a:prstGeom>
        </p:spPr>
        <p:txBody>
          <a:bodyPr vert="horz" wrap="square" lIns="0" tIns="0" rIns="0" bIns="0" rtlCol="0">
            <a:spAutoFit/>
          </a:bodyPr>
          <a:lstStyle/>
          <a:p>
            <a:pPr marL="12700">
              <a:lnSpc>
                <a:spcPct val="100000"/>
              </a:lnSpc>
            </a:pPr>
            <a:r>
              <a:rPr sz="2000" spc="215" dirty="0">
                <a:latin typeface="Cambria Math"/>
                <a:cs typeface="Cambria Math"/>
              </a:rPr>
              <a:t>𝑎𝑏</a:t>
            </a:r>
            <a:endParaRPr sz="2000" dirty="0">
              <a:latin typeface="Cambria Math"/>
              <a:cs typeface="Cambria Math"/>
            </a:endParaRPr>
          </a:p>
        </p:txBody>
      </p:sp>
      <p:sp>
        <p:nvSpPr>
          <p:cNvPr id="14" name="object 14"/>
          <p:cNvSpPr/>
          <p:nvPr/>
        </p:nvSpPr>
        <p:spPr>
          <a:xfrm>
            <a:off x="7444099" y="3057022"/>
            <a:ext cx="323215" cy="0"/>
          </a:xfrm>
          <a:custGeom>
            <a:avLst/>
            <a:gdLst/>
            <a:ahLst/>
            <a:cxnLst/>
            <a:rect l="l" t="t" r="r" b="b"/>
            <a:pathLst>
              <a:path w="323215">
                <a:moveTo>
                  <a:pt x="0" y="0"/>
                </a:moveTo>
                <a:lnTo>
                  <a:pt x="323087" y="0"/>
                </a:lnTo>
              </a:path>
            </a:pathLst>
          </a:custGeom>
          <a:ln w="24129">
            <a:solidFill>
              <a:srgbClr val="000000"/>
            </a:solidFill>
          </a:ln>
        </p:spPr>
        <p:txBody>
          <a:bodyPr wrap="square" lIns="0" tIns="0" rIns="0" bIns="0" rtlCol="0"/>
          <a:lstStyle/>
          <a:p>
            <a:endParaRPr/>
          </a:p>
        </p:txBody>
      </p:sp>
      <p:sp>
        <p:nvSpPr>
          <p:cNvPr id="15" name="object 15"/>
          <p:cNvSpPr txBox="1"/>
          <p:nvPr/>
        </p:nvSpPr>
        <p:spPr>
          <a:xfrm>
            <a:off x="5736590" y="2700729"/>
            <a:ext cx="2340610" cy="650240"/>
          </a:xfrm>
          <a:prstGeom prst="rect">
            <a:avLst/>
          </a:prstGeom>
        </p:spPr>
        <p:txBody>
          <a:bodyPr vert="horz" wrap="square" lIns="0" tIns="0" rIns="0" bIns="0" rtlCol="0">
            <a:spAutoFit/>
          </a:bodyPr>
          <a:lstStyle/>
          <a:p>
            <a:pPr marL="12700">
              <a:lnSpc>
                <a:spcPct val="100000"/>
              </a:lnSpc>
              <a:tabLst>
                <a:tab pos="2054860" algn="l"/>
              </a:tabLst>
            </a:pPr>
            <a:r>
              <a:rPr sz="4200" spc="187" baseline="-20833" dirty="0">
                <a:latin typeface="Cambria Math"/>
                <a:cs typeface="Cambria Math"/>
              </a:rPr>
              <a:t>𝑒</a:t>
            </a:r>
            <a:r>
              <a:rPr sz="2000" spc="-55" dirty="0">
                <a:latin typeface="Cambria Math"/>
                <a:cs typeface="Cambria Math"/>
              </a:rPr>
              <a:t>−</a:t>
            </a:r>
            <a:r>
              <a:rPr sz="2000" spc="180" dirty="0">
                <a:latin typeface="Cambria Math"/>
                <a:cs typeface="Cambria Math"/>
              </a:rPr>
              <a:t>𝑖𝛥𝜔</a:t>
            </a:r>
            <a:r>
              <a:rPr sz="2000" spc="350" dirty="0">
                <a:latin typeface="Cambria Math"/>
                <a:cs typeface="Cambria Math"/>
              </a:rPr>
              <a:t>𝑡</a:t>
            </a:r>
            <a:r>
              <a:rPr sz="4200" spc="-44" baseline="-20833" dirty="0">
                <a:latin typeface="Cambria Math"/>
                <a:cs typeface="Cambria Math"/>
              </a:rPr>
              <a:t>𝑎</a:t>
            </a:r>
            <a:r>
              <a:rPr sz="4200" spc="104" baseline="-20833" dirty="0">
                <a:latin typeface="Cambria Math"/>
                <a:cs typeface="Cambria Math"/>
              </a:rPr>
              <a:t> </a:t>
            </a:r>
            <a:r>
              <a:rPr sz="4200" spc="-37" baseline="-20833" dirty="0">
                <a:latin typeface="Cambria Math"/>
                <a:cs typeface="Cambria Math"/>
              </a:rPr>
              <a:t>−</a:t>
            </a:r>
            <a:r>
              <a:rPr sz="4200" spc="7" baseline="-20833" dirty="0">
                <a:latin typeface="Cambria Math"/>
                <a:cs typeface="Cambria Math"/>
              </a:rPr>
              <a:t> </a:t>
            </a:r>
            <a:r>
              <a:rPr sz="4200" spc="-195" baseline="21825" dirty="0">
                <a:latin typeface="Cambria Math"/>
                <a:cs typeface="Cambria Math"/>
              </a:rPr>
              <a:t>𝛾</a:t>
            </a:r>
            <a:r>
              <a:rPr sz="3000" baseline="13888" dirty="0">
                <a:latin typeface="Calibri"/>
                <a:cs typeface="Calibri"/>
              </a:rPr>
              <a:t>b	</a:t>
            </a:r>
            <a:r>
              <a:rPr sz="4200" spc="44" baseline="-20833" dirty="0">
                <a:latin typeface="Cambria Math"/>
                <a:cs typeface="Cambria Math"/>
              </a:rPr>
              <a:t>𝑏</a:t>
            </a:r>
            <a:r>
              <a:rPr sz="4200" spc="-15" baseline="-20833" dirty="0">
                <a:latin typeface="Cambria Math"/>
                <a:cs typeface="Cambria Math"/>
              </a:rPr>
              <a:t>.</a:t>
            </a:r>
            <a:endParaRPr sz="4200" baseline="-20833" dirty="0">
              <a:latin typeface="Cambria Math"/>
              <a:cs typeface="Cambria Math"/>
            </a:endParaRPr>
          </a:p>
        </p:txBody>
      </p:sp>
      <p:sp>
        <p:nvSpPr>
          <p:cNvPr id="16" name="object 16"/>
          <p:cNvSpPr txBox="1"/>
          <p:nvPr/>
        </p:nvSpPr>
        <p:spPr>
          <a:xfrm>
            <a:off x="1130300" y="3668333"/>
            <a:ext cx="10154285" cy="1491615"/>
          </a:xfrm>
          <a:prstGeom prst="rect">
            <a:avLst/>
          </a:prstGeom>
        </p:spPr>
        <p:txBody>
          <a:bodyPr vert="horz" wrap="square" lIns="0" tIns="0" rIns="0" bIns="0" rtlCol="0">
            <a:spAutoFit/>
          </a:bodyPr>
          <a:lstStyle/>
          <a:p>
            <a:pPr marL="241300" marR="5080" indent="-228600" algn="just">
              <a:lnSpc>
                <a:spcPct val="127200"/>
              </a:lnSpc>
              <a:buFont typeface="Symbol"/>
              <a:buChar char=""/>
              <a:tabLst>
                <a:tab pos="241935" algn="l"/>
              </a:tabLst>
            </a:pPr>
            <a:r>
              <a:rPr sz="2800" spc="-20" dirty="0">
                <a:latin typeface="Calibri"/>
                <a:cs typeface="Calibri"/>
              </a:rPr>
              <a:t>Deca</a:t>
            </a:r>
            <a:r>
              <a:rPr sz="2800" spc="-15" dirty="0">
                <a:latin typeface="Calibri"/>
                <a:cs typeface="Calibri"/>
              </a:rPr>
              <a:t>y</a:t>
            </a:r>
            <a:r>
              <a:rPr sz="2800" dirty="0">
                <a:latin typeface="Times New Roman"/>
                <a:cs typeface="Times New Roman"/>
              </a:rPr>
              <a:t> </a:t>
            </a:r>
            <a:r>
              <a:rPr sz="2800" spc="120" dirty="0">
                <a:latin typeface="Times New Roman"/>
                <a:cs typeface="Times New Roman"/>
              </a:rPr>
              <a:t> </a:t>
            </a:r>
            <a:r>
              <a:rPr sz="2800" spc="-15" dirty="0">
                <a:latin typeface="Calibri"/>
                <a:cs typeface="Calibri"/>
              </a:rPr>
              <a:t>terms</a:t>
            </a:r>
            <a:r>
              <a:rPr sz="2800" dirty="0">
                <a:latin typeface="Times New Roman"/>
                <a:cs typeface="Times New Roman"/>
              </a:rPr>
              <a:t> </a:t>
            </a:r>
            <a:r>
              <a:rPr sz="2800" spc="100" dirty="0">
                <a:latin typeface="Times New Roman"/>
                <a:cs typeface="Times New Roman"/>
              </a:rPr>
              <a:t> </a:t>
            </a:r>
            <a:r>
              <a:rPr sz="2800" spc="-20" dirty="0">
                <a:latin typeface="Calibri"/>
                <a:cs typeface="Calibri"/>
              </a:rPr>
              <a:t>prod</a:t>
            </a:r>
            <a:r>
              <a:rPr sz="2800" spc="-10" dirty="0">
                <a:latin typeface="Calibri"/>
                <a:cs typeface="Calibri"/>
              </a:rPr>
              <a:t>u</a:t>
            </a:r>
            <a:r>
              <a:rPr sz="2800" spc="-15" dirty="0">
                <a:latin typeface="Calibri"/>
                <a:cs typeface="Calibri"/>
              </a:rPr>
              <a:t>ce</a:t>
            </a:r>
            <a:r>
              <a:rPr sz="2800" dirty="0">
                <a:latin typeface="Times New Roman"/>
                <a:cs typeface="Times New Roman"/>
              </a:rPr>
              <a:t> </a:t>
            </a:r>
            <a:r>
              <a:rPr sz="2800" spc="114" dirty="0">
                <a:latin typeface="Times New Roman"/>
                <a:cs typeface="Times New Roman"/>
              </a:rPr>
              <a:t> </a:t>
            </a:r>
            <a:r>
              <a:rPr sz="2800" spc="-25" dirty="0">
                <a:latin typeface="Calibri"/>
                <a:cs typeface="Calibri"/>
              </a:rPr>
              <a:t>damp</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05"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10" dirty="0">
                <a:latin typeface="Times New Roman"/>
                <a:cs typeface="Times New Roman"/>
              </a:rPr>
              <a:t> </a:t>
            </a:r>
            <a:r>
              <a:rPr sz="2800" spc="-15" dirty="0">
                <a:latin typeface="Calibri"/>
                <a:cs typeface="Calibri"/>
              </a:rPr>
              <a:t>Rabi</a:t>
            </a:r>
            <a:r>
              <a:rPr sz="2800" dirty="0">
                <a:latin typeface="Times New Roman"/>
                <a:cs typeface="Times New Roman"/>
              </a:rPr>
              <a:t> </a:t>
            </a:r>
            <a:r>
              <a:rPr sz="2800" spc="110" dirty="0">
                <a:latin typeface="Times New Roman"/>
                <a:cs typeface="Times New Roman"/>
              </a:rPr>
              <a:t> </a:t>
            </a:r>
            <a:r>
              <a:rPr sz="2800" spc="-20" dirty="0">
                <a:latin typeface="Calibri"/>
                <a:cs typeface="Calibri"/>
              </a:rPr>
              <a:t>osc</a:t>
            </a:r>
            <a:r>
              <a:rPr sz="2800" dirty="0">
                <a:latin typeface="Calibri"/>
                <a:cs typeface="Calibri"/>
              </a:rPr>
              <a:t>ill</a:t>
            </a:r>
            <a:r>
              <a:rPr sz="2800" spc="-10" dirty="0">
                <a:latin typeface="Calibri"/>
                <a:cs typeface="Calibri"/>
              </a:rPr>
              <a:t>ati</a:t>
            </a:r>
            <a:r>
              <a:rPr sz="2800" spc="-20" dirty="0">
                <a:latin typeface="Calibri"/>
                <a:cs typeface="Calibri"/>
              </a:rPr>
              <a:t>on</a:t>
            </a:r>
            <a:r>
              <a:rPr sz="2800" spc="-15" dirty="0">
                <a:latin typeface="Calibri"/>
                <a:cs typeface="Calibri"/>
              </a:rPr>
              <a:t>s</a:t>
            </a:r>
            <a:r>
              <a:rPr sz="2800" dirty="0">
                <a:latin typeface="Times New Roman"/>
                <a:cs typeface="Times New Roman"/>
              </a:rPr>
              <a:t> </a:t>
            </a:r>
            <a:r>
              <a:rPr sz="2800" spc="1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00" dirty="0">
                <a:latin typeface="Times New Roman"/>
                <a:cs typeface="Times New Roman"/>
              </a:rPr>
              <a:t> </a:t>
            </a:r>
            <a:r>
              <a:rPr sz="2800" dirty="0">
                <a:latin typeface="Calibri"/>
                <a:cs typeface="Calibri"/>
              </a:rPr>
              <a:t>l</a:t>
            </a:r>
            <a:r>
              <a:rPr sz="2800" spc="-15" dirty="0">
                <a:latin typeface="Calibri"/>
                <a:cs typeface="Calibri"/>
              </a:rPr>
              <a:t>e</a:t>
            </a:r>
            <a:r>
              <a:rPr sz="2800" spc="-10" dirty="0">
                <a:latin typeface="Calibri"/>
                <a:cs typeface="Calibri"/>
              </a:rPr>
              <a:t>a</a:t>
            </a:r>
            <a:r>
              <a:rPr sz="2800" spc="-15" dirty="0">
                <a:latin typeface="Calibri"/>
                <a:cs typeface="Calibri"/>
              </a:rPr>
              <a:t>d</a:t>
            </a:r>
            <a:r>
              <a:rPr sz="2800" dirty="0">
                <a:latin typeface="Times New Roman"/>
                <a:cs typeface="Times New Roman"/>
              </a:rPr>
              <a:t> </a:t>
            </a:r>
            <a:r>
              <a:rPr sz="2800" spc="100" dirty="0">
                <a:latin typeface="Times New Roman"/>
                <a:cs typeface="Times New Roman"/>
              </a:rPr>
              <a:t> </a:t>
            </a:r>
            <a:r>
              <a:rPr sz="2800" spc="-15" dirty="0">
                <a:latin typeface="Calibri"/>
                <a:cs typeface="Calibri"/>
              </a:rPr>
              <a:t>to</a:t>
            </a:r>
            <a:r>
              <a:rPr sz="2800" spc="-10" dirty="0">
                <a:latin typeface="Times New Roman"/>
                <a:cs typeface="Times New Roman"/>
              </a:rPr>
              <a:t> </a:t>
            </a:r>
            <a:r>
              <a:rPr sz="2800" spc="-20" dirty="0">
                <a:latin typeface="Calibri"/>
                <a:cs typeface="Calibri"/>
              </a:rPr>
              <a:t>stead</a:t>
            </a:r>
            <a:r>
              <a:rPr sz="2800" spc="-10" dirty="0">
                <a:latin typeface="Calibri"/>
                <a:cs typeface="Calibri"/>
              </a:rPr>
              <a:t>y</a:t>
            </a:r>
            <a:r>
              <a:rPr sz="2800" spc="-15" dirty="0">
                <a:latin typeface="Calibri"/>
                <a:cs typeface="Calibri"/>
              </a:rPr>
              <a:t>-st</a:t>
            </a:r>
            <a:r>
              <a:rPr sz="2800" spc="-5" dirty="0">
                <a:latin typeface="Calibri"/>
                <a:cs typeface="Calibri"/>
              </a:rPr>
              <a:t>a</a:t>
            </a:r>
            <a:r>
              <a:rPr sz="2800" spc="-15" dirty="0">
                <a:latin typeface="Calibri"/>
                <a:cs typeface="Calibri"/>
              </a:rPr>
              <a:t>te</a:t>
            </a:r>
            <a:r>
              <a:rPr sz="2800" dirty="0">
                <a:latin typeface="Times New Roman"/>
                <a:cs typeface="Times New Roman"/>
              </a:rPr>
              <a:t> </a:t>
            </a:r>
            <a:r>
              <a:rPr sz="2800" spc="180" dirty="0">
                <a:latin typeface="Times New Roman"/>
                <a:cs typeface="Times New Roman"/>
              </a:rPr>
              <a:t> </a:t>
            </a:r>
            <a:r>
              <a:rPr sz="2800" spc="-20" dirty="0">
                <a:latin typeface="Calibri"/>
                <a:cs typeface="Calibri"/>
              </a:rPr>
              <a:t>so</a:t>
            </a:r>
            <a:r>
              <a:rPr sz="2800" spc="-10" dirty="0">
                <a:latin typeface="Calibri"/>
                <a:cs typeface="Calibri"/>
              </a:rPr>
              <a:t>l</a:t>
            </a:r>
            <a:r>
              <a:rPr sz="2800" spc="-20" dirty="0">
                <a:latin typeface="Calibri"/>
                <a:cs typeface="Calibri"/>
              </a:rPr>
              <a:t>ut</a:t>
            </a:r>
            <a:r>
              <a:rPr sz="2800" spc="-15" dirty="0">
                <a:latin typeface="Calibri"/>
                <a:cs typeface="Calibri"/>
              </a:rPr>
              <a:t>io</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spc="175" dirty="0">
                <a:latin typeface="Times New Roman"/>
                <a:cs typeface="Times New Roman"/>
              </a:rPr>
              <a:t> </a:t>
            </a:r>
            <a:r>
              <a:rPr sz="2800" dirty="0">
                <a:latin typeface="Calibri"/>
                <a:cs typeface="Calibri"/>
              </a:rPr>
              <a:t>i</a:t>
            </a:r>
            <a:r>
              <a:rPr sz="2800" spc="-20" dirty="0">
                <a:latin typeface="Calibri"/>
                <a:cs typeface="Calibri"/>
              </a:rPr>
              <a:t>mp</a:t>
            </a:r>
            <a:r>
              <a:rPr sz="2800" spc="-10" dirty="0">
                <a:latin typeface="Calibri"/>
                <a:cs typeface="Calibri"/>
              </a:rPr>
              <a:t>orta</a:t>
            </a:r>
            <a:r>
              <a:rPr sz="2800" spc="-20" dirty="0">
                <a:latin typeface="Calibri"/>
                <a:cs typeface="Calibri"/>
              </a:rPr>
              <a:t>n</a:t>
            </a:r>
            <a:r>
              <a:rPr sz="2800" spc="-10" dirty="0">
                <a:latin typeface="Calibri"/>
                <a:cs typeface="Calibri"/>
              </a:rPr>
              <a:t>t</a:t>
            </a:r>
            <a:r>
              <a:rPr sz="2800" dirty="0">
                <a:latin typeface="Times New Roman"/>
                <a:cs typeface="Times New Roman"/>
              </a:rPr>
              <a:t> </a:t>
            </a:r>
            <a:r>
              <a:rPr sz="2800" spc="175"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80" dirty="0">
                <a:latin typeface="Times New Roman"/>
                <a:cs typeface="Times New Roman"/>
              </a:rPr>
              <a:t> </a:t>
            </a:r>
            <a:r>
              <a:rPr sz="2800" spc="-15" dirty="0">
                <a:latin typeface="Calibri"/>
                <a:cs typeface="Calibri"/>
              </a:rPr>
              <a:t>f</a:t>
            </a:r>
            <a:r>
              <a:rPr sz="2800" spc="-10" dirty="0">
                <a:latin typeface="Calibri"/>
                <a:cs typeface="Calibri"/>
              </a:rPr>
              <a:t>lu</a:t>
            </a:r>
            <a:r>
              <a:rPr sz="2800" spc="-20" dirty="0">
                <a:latin typeface="Calibri"/>
                <a:cs typeface="Calibri"/>
              </a:rPr>
              <a:t>orescenc</a:t>
            </a:r>
            <a:r>
              <a:rPr sz="2800" spc="-15" dirty="0">
                <a:latin typeface="Calibri"/>
                <a:cs typeface="Calibri"/>
              </a:rPr>
              <a:t>e</a:t>
            </a:r>
            <a:r>
              <a:rPr sz="2800" dirty="0">
                <a:latin typeface="Times New Roman"/>
                <a:cs typeface="Times New Roman"/>
              </a:rPr>
              <a:t> </a:t>
            </a:r>
            <a:r>
              <a:rPr sz="2800" spc="2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70" dirty="0">
                <a:latin typeface="Times New Roman"/>
                <a:cs typeface="Times New Roman"/>
              </a:rPr>
              <a:t> </a:t>
            </a:r>
            <a:r>
              <a:rPr sz="2800" spc="-20" dirty="0">
                <a:latin typeface="Calibri"/>
                <a:cs typeface="Calibri"/>
              </a:rPr>
              <a:t>sa</a:t>
            </a:r>
            <a:r>
              <a:rPr sz="2800" dirty="0">
                <a:latin typeface="Calibri"/>
                <a:cs typeface="Calibri"/>
              </a:rPr>
              <a:t>t</a:t>
            </a:r>
            <a:r>
              <a:rPr sz="2800" spc="-20" dirty="0">
                <a:latin typeface="Calibri"/>
                <a:cs typeface="Calibri"/>
              </a:rPr>
              <a:t>urat</a:t>
            </a:r>
            <a:r>
              <a:rPr sz="2800" spc="-5" dirty="0">
                <a:latin typeface="Calibri"/>
                <a:cs typeface="Calibri"/>
              </a:rPr>
              <a:t>i</a:t>
            </a:r>
            <a:r>
              <a:rPr sz="2800" spc="-20" dirty="0">
                <a:latin typeface="Calibri"/>
                <a:cs typeface="Calibri"/>
              </a:rPr>
              <a:t>on</a:t>
            </a:r>
            <a:r>
              <a:rPr sz="2800" spc="-15" dirty="0">
                <a:latin typeface="Times New Roman"/>
                <a:cs typeface="Times New Roman"/>
              </a:rPr>
              <a:t> </a:t>
            </a:r>
            <a:r>
              <a:rPr sz="2800" spc="-20" dirty="0">
                <a:latin typeface="Calibri"/>
                <a:cs typeface="Calibri"/>
              </a:rPr>
              <a:t>spectros</a:t>
            </a:r>
            <a:r>
              <a:rPr sz="2800" spc="-5" dirty="0">
                <a:latin typeface="Calibri"/>
                <a:cs typeface="Calibri"/>
              </a:rPr>
              <a:t>c</a:t>
            </a:r>
            <a:r>
              <a:rPr sz="2800" spc="-20" dirty="0">
                <a:latin typeface="Calibri"/>
                <a:cs typeface="Calibri"/>
              </a:rPr>
              <a:t>opy.</a:t>
            </a:r>
            <a:endParaRPr sz="28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600" y="622928"/>
            <a:ext cx="6744970" cy="5837555"/>
          </a:xfrm>
          <a:prstGeom prst="rect">
            <a:avLst/>
          </a:prstGeom>
        </p:spPr>
        <p:txBody>
          <a:bodyPr vert="horz" wrap="square" lIns="0" tIns="0" rIns="0" bIns="0" rtlCol="0">
            <a:spAutoFit/>
          </a:bodyPr>
          <a:lstStyle/>
          <a:p>
            <a:pPr marL="1270">
              <a:lnSpc>
                <a:spcPct val="100000"/>
              </a:lnSpc>
            </a:pPr>
            <a:r>
              <a:rPr sz="1100" dirty="0">
                <a:latin typeface="Calibri"/>
                <a:cs typeface="Calibri"/>
              </a:rPr>
              <a:t>MA</a:t>
            </a:r>
            <a:r>
              <a:rPr sz="1100" spc="-5" dirty="0">
                <a:latin typeface="Calibri"/>
                <a:cs typeface="Calibri"/>
              </a:rPr>
              <a:t>G</a:t>
            </a:r>
            <a:r>
              <a:rPr sz="1100" dirty="0">
                <a:latin typeface="Calibri"/>
                <a:cs typeface="Calibri"/>
              </a:rPr>
              <a:t>E</a:t>
            </a:r>
            <a:r>
              <a:rPr sz="1100" spc="-25" dirty="0">
                <a:latin typeface="Times New Roman"/>
                <a:cs typeface="Times New Roman"/>
              </a:rPr>
              <a:t> </a:t>
            </a:r>
            <a:r>
              <a:rPr sz="1100" spc="-15" dirty="0">
                <a:latin typeface="Calibri"/>
                <a:cs typeface="Calibri"/>
              </a:rPr>
              <a:t>R</a:t>
            </a:r>
            <a:r>
              <a:rPr sz="1100" spc="-5" dirty="0">
                <a:latin typeface="Calibri"/>
                <a:cs typeface="Calibri"/>
              </a:rPr>
              <a:t>EQUIR</a:t>
            </a:r>
            <a:r>
              <a:rPr sz="1100" spc="-10" dirty="0">
                <a:latin typeface="Calibri"/>
                <a:cs typeface="Calibri"/>
              </a:rPr>
              <a:t>E</a:t>
            </a:r>
            <a:r>
              <a:rPr sz="1100" dirty="0">
                <a:latin typeface="Calibri"/>
                <a:cs typeface="Calibri"/>
              </a:rPr>
              <a:t>D:</a:t>
            </a:r>
            <a:r>
              <a:rPr sz="1100" spc="-35" dirty="0">
                <a:latin typeface="Times New Roman"/>
                <a:cs typeface="Times New Roman"/>
              </a:rPr>
              <a:t> </a:t>
            </a:r>
            <a:r>
              <a:rPr sz="1100" spc="5" dirty="0">
                <a:latin typeface="Calibri"/>
                <a:cs typeface="Calibri"/>
              </a:rPr>
              <a:t>D</a:t>
            </a:r>
            <a:r>
              <a:rPr sz="1100" dirty="0">
                <a:latin typeface="Calibri"/>
                <a:cs typeface="Calibri"/>
              </a:rPr>
              <a:t>ia</a:t>
            </a:r>
            <a:r>
              <a:rPr sz="1100" spc="-10" dirty="0">
                <a:latin typeface="Calibri"/>
                <a:cs typeface="Calibri"/>
              </a:rPr>
              <a:t>g</a:t>
            </a:r>
            <a:r>
              <a:rPr sz="1100" dirty="0">
                <a:latin typeface="Calibri"/>
                <a:cs typeface="Calibri"/>
              </a:rPr>
              <a:t>r</a:t>
            </a:r>
            <a:r>
              <a:rPr sz="1100" spc="-15" dirty="0">
                <a:latin typeface="Calibri"/>
                <a:cs typeface="Calibri"/>
              </a:rPr>
              <a:t>a</a:t>
            </a:r>
            <a:r>
              <a:rPr sz="1100" dirty="0">
                <a:latin typeface="Calibri"/>
                <a:cs typeface="Calibri"/>
              </a:rPr>
              <a:t>m</a:t>
            </a:r>
            <a:r>
              <a:rPr sz="1100" spc="-35" dirty="0">
                <a:latin typeface="Times New Roman"/>
                <a:cs typeface="Times New Roman"/>
              </a:rPr>
              <a:t> </a:t>
            </a:r>
            <a:r>
              <a:rPr sz="1100" spc="5" dirty="0">
                <a:latin typeface="Calibri"/>
                <a:cs typeface="Calibri"/>
              </a:rPr>
              <a:t>o</a:t>
            </a:r>
            <a:r>
              <a:rPr sz="1100" dirty="0">
                <a:latin typeface="Calibri"/>
                <a:cs typeface="Calibri"/>
              </a:rPr>
              <a:t>f</a:t>
            </a:r>
            <a:r>
              <a:rPr sz="1100" spc="-30" dirty="0">
                <a:latin typeface="Times New Roman"/>
                <a:cs typeface="Times New Roman"/>
              </a:rPr>
              <a:t> </a:t>
            </a:r>
            <a:r>
              <a:rPr sz="1100" spc="-10" dirty="0">
                <a:latin typeface="Calibri"/>
                <a:cs typeface="Calibri"/>
              </a:rPr>
              <a:t>t</a:t>
            </a:r>
            <a:r>
              <a:rPr sz="1100" dirty="0">
                <a:latin typeface="Calibri"/>
                <a:cs typeface="Calibri"/>
              </a:rPr>
              <a:t>w</a:t>
            </a:r>
            <a:r>
              <a:rPr sz="1100" spc="15" dirty="0">
                <a:latin typeface="Calibri"/>
                <a:cs typeface="Calibri"/>
              </a:rPr>
              <a:t>o</a:t>
            </a:r>
            <a:r>
              <a:rPr sz="1100" spc="-5" dirty="0">
                <a:latin typeface="Calibri"/>
                <a:cs typeface="Calibri"/>
              </a:rPr>
              <a:t>-</a:t>
            </a:r>
            <a:r>
              <a:rPr sz="1100" spc="-15" dirty="0">
                <a:latin typeface="Calibri"/>
                <a:cs typeface="Calibri"/>
              </a:rPr>
              <a:t>l</a:t>
            </a:r>
            <a:r>
              <a:rPr sz="1100" dirty="0">
                <a:latin typeface="Calibri"/>
                <a:cs typeface="Calibri"/>
              </a:rPr>
              <a:t>e</a:t>
            </a:r>
            <a:r>
              <a:rPr sz="1100" spc="-5" dirty="0">
                <a:latin typeface="Calibri"/>
                <a:cs typeface="Calibri"/>
              </a:rPr>
              <a:t>v</a:t>
            </a:r>
            <a:r>
              <a:rPr sz="1100" dirty="0">
                <a:latin typeface="Calibri"/>
                <a:cs typeface="Calibri"/>
              </a:rPr>
              <a:t>el</a:t>
            </a:r>
            <a:r>
              <a:rPr sz="1100" spc="-25" dirty="0">
                <a:latin typeface="Times New Roman"/>
                <a:cs typeface="Times New Roman"/>
              </a:rPr>
              <a:t> </a:t>
            </a:r>
            <a:r>
              <a:rPr sz="1100" spc="-10" dirty="0">
                <a:latin typeface="Calibri"/>
                <a:cs typeface="Calibri"/>
              </a:rPr>
              <a:t>s</a:t>
            </a:r>
            <a:r>
              <a:rPr sz="1100" dirty="0">
                <a:latin typeface="Calibri"/>
                <a:cs typeface="Calibri"/>
              </a:rPr>
              <a:t>y</a:t>
            </a:r>
            <a:r>
              <a:rPr sz="1100" spc="-5" dirty="0">
                <a:latin typeface="Calibri"/>
                <a:cs typeface="Calibri"/>
              </a:rPr>
              <a:t>st</a:t>
            </a:r>
            <a:r>
              <a:rPr sz="1100" spc="-10" dirty="0">
                <a:latin typeface="Calibri"/>
                <a:cs typeface="Calibri"/>
              </a:rPr>
              <a:t>e</a:t>
            </a:r>
            <a:r>
              <a:rPr sz="1100" dirty="0">
                <a:latin typeface="Calibri"/>
                <a:cs typeface="Calibri"/>
              </a:rPr>
              <a:t>m</a:t>
            </a:r>
            <a:r>
              <a:rPr sz="1100" spc="-35" dirty="0">
                <a:latin typeface="Times New Roman"/>
                <a:cs typeface="Times New Roman"/>
              </a:rPr>
              <a:t> </a:t>
            </a:r>
            <a:r>
              <a:rPr sz="1100" dirty="0">
                <a:latin typeface="Calibri"/>
                <a:cs typeface="Calibri"/>
              </a:rPr>
              <a:t>with</a:t>
            </a:r>
            <a:r>
              <a:rPr sz="1100" spc="-40" dirty="0">
                <a:latin typeface="Times New Roman"/>
                <a:cs typeface="Times New Roman"/>
              </a:rPr>
              <a:t> </a:t>
            </a:r>
            <a:r>
              <a:rPr sz="1100" spc="-5" dirty="0">
                <a:latin typeface="Calibri"/>
                <a:cs typeface="Calibri"/>
              </a:rPr>
              <a:t>up</a:t>
            </a:r>
            <a:r>
              <a:rPr sz="1100" dirty="0">
                <a:latin typeface="Calibri"/>
                <a:cs typeface="Calibri"/>
              </a:rPr>
              <a:t>ward</a:t>
            </a:r>
            <a:r>
              <a:rPr sz="1100" spc="-30" dirty="0">
                <a:latin typeface="Times New Roman"/>
                <a:cs typeface="Times New Roman"/>
              </a:rPr>
              <a:t> </a:t>
            </a:r>
            <a:r>
              <a:rPr sz="1100" spc="-5" dirty="0">
                <a:latin typeface="Calibri"/>
                <a:cs typeface="Calibri"/>
              </a:rPr>
              <a:t>d</a:t>
            </a:r>
            <a:r>
              <a:rPr sz="1100" dirty="0">
                <a:latin typeface="Calibri"/>
                <a:cs typeface="Calibri"/>
              </a:rPr>
              <a:t>riven</a:t>
            </a:r>
            <a:r>
              <a:rPr sz="1100" spc="-45" dirty="0">
                <a:latin typeface="Times New Roman"/>
                <a:cs typeface="Times New Roman"/>
              </a:rPr>
              <a:t> </a:t>
            </a:r>
            <a:r>
              <a:rPr sz="1100" dirty="0">
                <a:latin typeface="Calibri"/>
                <a:cs typeface="Calibri"/>
              </a:rPr>
              <a:t>tra</a:t>
            </a:r>
            <a:r>
              <a:rPr sz="1100" spc="-10" dirty="0">
                <a:latin typeface="Calibri"/>
                <a:cs typeface="Calibri"/>
              </a:rPr>
              <a:t>n</a:t>
            </a:r>
            <a:r>
              <a:rPr sz="1100" spc="-5" dirty="0">
                <a:latin typeface="Calibri"/>
                <a:cs typeface="Calibri"/>
              </a:rPr>
              <a:t>s</a:t>
            </a:r>
            <a:r>
              <a:rPr sz="1100" dirty="0">
                <a:latin typeface="Calibri"/>
                <a:cs typeface="Calibri"/>
              </a:rPr>
              <a:t>it</a:t>
            </a:r>
            <a:r>
              <a:rPr sz="1100" spc="-15" dirty="0">
                <a:latin typeface="Calibri"/>
                <a:cs typeface="Calibri"/>
              </a:rPr>
              <a:t>i</a:t>
            </a:r>
            <a:r>
              <a:rPr sz="1100" spc="5" dirty="0">
                <a:latin typeface="Calibri"/>
                <a:cs typeface="Calibri"/>
              </a:rPr>
              <a:t>o</a:t>
            </a:r>
            <a:r>
              <a:rPr sz="1100" dirty="0">
                <a:latin typeface="Calibri"/>
                <a:cs typeface="Calibri"/>
              </a:rPr>
              <a:t>n</a:t>
            </a:r>
            <a:r>
              <a:rPr sz="1100" spc="-35" dirty="0">
                <a:latin typeface="Times New Roman"/>
                <a:cs typeface="Times New Roman"/>
              </a:rPr>
              <a:t> </a:t>
            </a:r>
            <a:r>
              <a:rPr sz="1000" spc="-30" dirty="0">
                <a:latin typeface="Cambria Math"/>
                <a:cs typeface="Cambria Math"/>
              </a:rPr>
              <a:t>𝛺</a:t>
            </a:r>
            <a:r>
              <a:rPr sz="1050" spc="104" baseline="-15873" dirty="0">
                <a:latin typeface="Cambria Math"/>
                <a:cs typeface="Cambria Math"/>
              </a:rPr>
              <a:t>𝑎</a:t>
            </a:r>
            <a:r>
              <a:rPr sz="1050" spc="112" baseline="-15873" dirty="0">
                <a:latin typeface="Cambria Math"/>
                <a:cs typeface="Cambria Math"/>
              </a:rPr>
              <a:t>𝑏</a:t>
            </a:r>
            <a:r>
              <a:rPr sz="1050" baseline="-15873" dirty="0">
                <a:latin typeface="Cambria Math"/>
                <a:cs typeface="Cambria Math"/>
              </a:rPr>
              <a:t> </a:t>
            </a:r>
            <a:r>
              <a:rPr sz="1050" spc="22" baseline="-15873" dirty="0">
                <a:latin typeface="Cambria Math"/>
                <a:cs typeface="Cambria Math"/>
              </a:rPr>
              <a:t> </a:t>
            </a:r>
            <a:r>
              <a:rPr sz="1100" dirty="0">
                <a:latin typeface="Calibri"/>
                <a:cs typeface="Calibri"/>
              </a:rPr>
              <a:t>a</a:t>
            </a:r>
            <a:r>
              <a:rPr sz="1100" spc="-5" dirty="0">
                <a:latin typeface="Calibri"/>
                <a:cs typeface="Calibri"/>
              </a:rPr>
              <a:t>n</a:t>
            </a:r>
            <a:r>
              <a:rPr sz="1100" dirty="0">
                <a:latin typeface="Calibri"/>
                <a:cs typeface="Calibri"/>
              </a:rPr>
              <a:t>d</a:t>
            </a:r>
            <a:r>
              <a:rPr sz="1100" spc="-30" dirty="0">
                <a:latin typeface="Times New Roman"/>
                <a:cs typeface="Times New Roman"/>
              </a:rPr>
              <a:t> </a:t>
            </a:r>
            <a:r>
              <a:rPr sz="1100" spc="-5" dirty="0">
                <a:latin typeface="Calibri"/>
                <a:cs typeface="Calibri"/>
              </a:rPr>
              <a:t>d</a:t>
            </a:r>
            <a:r>
              <a:rPr sz="1100" dirty="0">
                <a:latin typeface="Calibri"/>
                <a:cs typeface="Calibri"/>
              </a:rPr>
              <a:t>ownward</a:t>
            </a:r>
            <a:r>
              <a:rPr sz="1100" spc="-45" dirty="0">
                <a:latin typeface="Times New Roman"/>
                <a:cs typeface="Times New Roman"/>
              </a:rPr>
              <a:t> </a:t>
            </a:r>
            <a:r>
              <a:rPr sz="1100" spc="-5" dirty="0">
                <a:latin typeface="Calibri"/>
                <a:cs typeface="Calibri"/>
              </a:rPr>
              <a:t>dec</a:t>
            </a:r>
            <a:r>
              <a:rPr sz="1100" spc="-10" dirty="0">
                <a:latin typeface="Calibri"/>
                <a:cs typeface="Calibri"/>
              </a:rPr>
              <a:t>a</a:t>
            </a:r>
            <a:r>
              <a:rPr sz="1100" dirty="0">
                <a:latin typeface="Calibri"/>
                <a:cs typeface="Calibri"/>
              </a:rPr>
              <a:t>y</a:t>
            </a:r>
            <a:r>
              <a:rPr sz="1100" spc="-25" dirty="0">
                <a:latin typeface="Times New Roman"/>
                <a:cs typeface="Times New Roman"/>
              </a:rPr>
              <a:t> </a:t>
            </a:r>
            <a:r>
              <a:rPr sz="1100" dirty="0">
                <a:latin typeface="Calibri"/>
                <a:cs typeface="Calibri"/>
              </a:rPr>
              <a:t>ar</a:t>
            </a:r>
            <a:r>
              <a:rPr sz="1100" spc="-15" dirty="0">
                <a:latin typeface="Calibri"/>
                <a:cs typeface="Calibri"/>
              </a:rPr>
              <a:t>r</a:t>
            </a:r>
            <a:r>
              <a:rPr sz="1100" spc="-10" dirty="0">
                <a:latin typeface="Calibri"/>
                <a:cs typeface="Calibri"/>
              </a:rPr>
              <a:t>o</a:t>
            </a:r>
            <a:r>
              <a:rPr sz="1100" dirty="0">
                <a:latin typeface="Calibri"/>
                <a:cs typeface="Calibri"/>
              </a:rPr>
              <a:t>ws</a:t>
            </a:r>
            <a:r>
              <a:rPr sz="1100" spc="-30" dirty="0">
                <a:latin typeface="Times New Roman"/>
                <a:cs typeface="Times New Roman"/>
              </a:rPr>
              <a:t> </a:t>
            </a:r>
            <a:r>
              <a:rPr sz="1000" spc="-105" dirty="0">
                <a:latin typeface="Cambria Math"/>
                <a:cs typeface="Cambria Math"/>
              </a:rPr>
              <a:t>𝛾</a:t>
            </a:r>
            <a:r>
              <a:rPr sz="1050" spc="195" baseline="-15873" dirty="0">
                <a:latin typeface="Cambria Math"/>
                <a:cs typeface="Cambria Math"/>
              </a:rPr>
              <a:t>𝑎</a:t>
            </a:r>
            <a:r>
              <a:rPr sz="1000" spc="-5" dirty="0">
                <a:latin typeface="Cambria Math"/>
                <a:cs typeface="Cambria Math"/>
              </a:rPr>
              <a:t>,</a:t>
            </a:r>
            <a:r>
              <a:rPr sz="1000" dirty="0">
                <a:latin typeface="Cambria Math"/>
                <a:cs typeface="Cambria Math"/>
              </a:rPr>
              <a:t> </a:t>
            </a:r>
            <a:r>
              <a:rPr sz="1000" spc="-105" dirty="0">
                <a:latin typeface="Cambria Math"/>
                <a:cs typeface="Cambria Math"/>
              </a:rPr>
              <a:t> </a:t>
            </a:r>
            <a:r>
              <a:rPr sz="1000" spc="-45" dirty="0">
                <a:latin typeface="Cambria Math"/>
                <a:cs typeface="Cambria Math"/>
              </a:rPr>
              <a:t>𝛾</a:t>
            </a:r>
            <a:r>
              <a:rPr sz="1050" spc="104" baseline="-15873" dirty="0">
                <a:latin typeface="Cambria Math"/>
                <a:cs typeface="Cambria Math"/>
              </a:rPr>
              <a:t>𝑏</a:t>
            </a:r>
            <a:r>
              <a:rPr sz="1050" spc="-142" baseline="-15873" dirty="0">
                <a:latin typeface="Cambria Math"/>
                <a:cs typeface="Cambria Math"/>
              </a:rPr>
              <a:t> </a:t>
            </a:r>
            <a:r>
              <a:rPr sz="1100" spc="-5" dirty="0">
                <a:latin typeface="Calibri"/>
                <a:cs typeface="Calibri"/>
              </a:rPr>
              <a:t>.]</a:t>
            </a:r>
            <a:endParaRPr sz="1100">
              <a:latin typeface="Calibri"/>
              <a:cs typeface="Calibri"/>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31115">
              <a:lnSpc>
                <a:spcPct val="100000"/>
              </a:lnSpc>
              <a:spcBef>
                <a:spcPts val="1000"/>
              </a:spcBef>
            </a:pPr>
            <a:r>
              <a:rPr sz="1600" b="1" spc="-15" dirty="0">
                <a:latin typeface="Calibri"/>
                <a:cs typeface="Calibri"/>
              </a:rPr>
              <a:t>repar</a:t>
            </a:r>
            <a:r>
              <a:rPr sz="1600" b="1"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5" dirty="0">
                <a:latin typeface="Calibri"/>
                <a:cs typeface="Calibri"/>
              </a:rPr>
              <a:t>i</a:t>
            </a:r>
            <a:endParaRPr sz="1600">
              <a:latin typeface="Calibri"/>
              <a:cs typeface="Calibri"/>
            </a:endParaRPr>
          </a:p>
        </p:txBody>
      </p:sp>
      <p:sp>
        <p:nvSpPr>
          <p:cNvPr id="3" name="object 3"/>
          <p:cNvSpPr txBox="1"/>
          <p:nvPr/>
        </p:nvSpPr>
        <p:spPr>
          <a:xfrm>
            <a:off x="901700" y="1314953"/>
            <a:ext cx="104139" cy="165735"/>
          </a:xfrm>
          <a:prstGeom prst="rect">
            <a:avLst/>
          </a:prstGeom>
        </p:spPr>
        <p:txBody>
          <a:bodyPr vert="horz" wrap="square" lIns="0" tIns="0" rIns="0" bIns="0" rtlCol="0">
            <a:spAutoFit/>
          </a:bodyPr>
          <a:lstStyle/>
          <a:p>
            <a:pPr marL="12700">
              <a:lnSpc>
                <a:spcPct val="100000"/>
              </a:lnSpc>
            </a:pPr>
            <a:r>
              <a:rPr sz="1100" dirty="0">
                <a:latin typeface="Calibri"/>
                <a:cs typeface="Calibri"/>
              </a:rPr>
              <a:t>[I</a:t>
            </a:r>
            <a:endParaRPr sz="1100">
              <a:latin typeface="Calibri"/>
              <a:cs typeface="Calibri"/>
            </a:endParaRPr>
          </a:p>
        </p:txBody>
      </p:sp>
      <p:sp>
        <p:nvSpPr>
          <p:cNvPr id="4" name="object 4"/>
          <p:cNvSpPr/>
          <p:nvPr/>
        </p:nvSpPr>
        <p:spPr>
          <a:xfrm>
            <a:off x="990600" y="622928"/>
            <a:ext cx="6744858" cy="58375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58845" y="591190"/>
            <a:ext cx="6808470" cy="5901055"/>
          </a:xfrm>
          <a:custGeom>
            <a:avLst/>
            <a:gdLst/>
            <a:ahLst/>
            <a:cxnLst/>
            <a:rect l="l" t="t" r="r" b="b"/>
            <a:pathLst>
              <a:path w="6808470" h="5901055">
                <a:moveTo>
                  <a:pt x="0" y="5901049"/>
                </a:moveTo>
                <a:lnTo>
                  <a:pt x="6808347" y="5901049"/>
                </a:lnTo>
                <a:lnTo>
                  <a:pt x="6808347" y="0"/>
                </a:lnTo>
                <a:lnTo>
                  <a:pt x="0" y="0"/>
                </a:lnTo>
                <a:lnTo>
                  <a:pt x="0" y="5901049"/>
                </a:lnTo>
                <a:close/>
              </a:path>
            </a:pathLst>
          </a:custGeom>
          <a:ln w="63499">
            <a:solidFill>
              <a:srgbClr val="0000FF"/>
            </a:solidFill>
          </a:ln>
        </p:spPr>
        <p:txBody>
          <a:bodyPr wrap="square" lIns="0" tIns="0" rIns="0" bIns="0" rtlCol="0"/>
          <a:lstStyle/>
          <a:p>
            <a:endParaRPr/>
          </a:p>
        </p:txBody>
      </p:sp>
      <p:sp>
        <p:nvSpPr>
          <p:cNvPr id="6" name="object 6"/>
          <p:cNvSpPr txBox="1"/>
          <p:nvPr/>
        </p:nvSpPr>
        <p:spPr>
          <a:xfrm>
            <a:off x="901700" y="6182740"/>
            <a:ext cx="1333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a:t>
            </a:r>
            <a:endParaRPr sz="1600">
              <a:latin typeface="Calibri"/>
              <a:cs typeface="Calibri"/>
            </a:endParaRPr>
          </a:p>
        </p:txBody>
      </p:sp>
      <p:sp>
        <p:nvSpPr>
          <p:cNvPr id="7" name="object 7"/>
          <p:cNvSpPr txBox="1"/>
          <p:nvPr/>
        </p:nvSpPr>
        <p:spPr>
          <a:xfrm>
            <a:off x="7662589" y="6182740"/>
            <a:ext cx="1770380" cy="2286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xfrm>
            <a:off x="-685800" y="838200"/>
            <a:ext cx="11037316" cy="523220"/>
          </a:xfrm>
          <a:prstGeom prst="rect">
            <a:avLst/>
          </a:prstGeom>
        </p:spPr>
        <p:txBody>
          <a:bodyPr vert="horz" wrap="square" lIns="0" tIns="0" rIns="0" bIns="0" rtlCol="0">
            <a:spAutoFit/>
          </a:bodyPr>
          <a:lstStyle/>
          <a:p>
            <a:pPr marL="2343150">
              <a:lnSpc>
                <a:spcPct val="100000"/>
              </a:lnSpc>
            </a:pPr>
            <a:r>
              <a:rPr spc="-15" dirty="0"/>
              <a:t>Sl</a:t>
            </a:r>
            <a:r>
              <a:rPr spc="-5" dirty="0"/>
              <a:t>i</a:t>
            </a:r>
            <a:r>
              <a:rPr spc="-20" dirty="0"/>
              <a:t>de</a:t>
            </a:r>
            <a:r>
              <a:rPr dirty="0"/>
              <a:t> </a:t>
            </a:r>
            <a:r>
              <a:rPr spc="-20" dirty="0"/>
              <a:t>2</a:t>
            </a:r>
            <a:r>
              <a:rPr spc="-30" dirty="0"/>
              <a:t>0</a:t>
            </a:r>
            <a:r>
              <a:rPr spc="-20" dirty="0"/>
              <a:t>: Summ</a:t>
            </a:r>
            <a:r>
              <a:rPr spc="-15" dirty="0"/>
              <a:t>a</a:t>
            </a:r>
            <a:r>
              <a:rPr spc="-20" dirty="0"/>
              <a:t>ry</a:t>
            </a:r>
            <a:r>
              <a:rPr spc="-5" dirty="0"/>
              <a:t> </a:t>
            </a:r>
            <a:r>
              <a:rPr spc="-20" dirty="0"/>
              <a:t>and</a:t>
            </a:r>
            <a:r>
              <a:rPr spc="-15" dirty="0"/>
              <a:t> O</a:t>
            </a:r>
            <a:r>
              <a:rPr spc="-20" dirty="0"/>
              <a:t>utlook</a:t>
            </a:r>
            <a:r>
              <a:rPr lang="en-US" spc="-20" dirty="0"/>
              <a:t> of todays lecture</a:t>
            </a:r>
            <a:endParaRPr spc="-20" dirty="0"/>
          </a:p>
        </p:txBody>
      </p:sp>
      <p:sp>
        <p:nvSpPr>
          <p:cNvPr id="3" name="object 3"/>
          <p:cNvSpPr txBox="1"/>
          <p:nvPr/>
        </p:nvSpPr>
        <p:spPr>
          <a:xfrm>
            <a:off x="901700" y="1759707"/>
            <a:ext cx="10388600" cy="2835071"/>
          </a:xfrm>
          <a:prstGeom prst="rect">
            <a:avLst/>
          </a:prstGeom>
        </p:spPr>
        <p:txBody>
          <a:bodyPr vert="horz" wrap="square" lIns="0" tIns="0" rIns="0" bIns="0" rtlCol="0">
            <a:spAutoFit/>
          </a:bodyPr>
          <a:lstStyle/>
          <a:p>
            <a:pPr marL="12700" marR="6350">
              <a:lnSpc>
                <a:spcPct val="127099"/>
              </a:lnSpc>
              <a:tabLst>
                <a:tab pos="1865630" algn="l"/>
                <a:tab pos="4064000" algn="l"/>
                <a:tab pos="5448935" algn="l"/>
                <a:tab pos="7730490" algn="l"/>
                <a:tab pos="8839200" algn="l"/>
              </a:tabLst>
            </a:pPr>
            <a:r>
              <a:rPr sz="2800" i="1" spc="-20" dirty="0">
                <a:solidFill>
                  <a:srgbClr val="FF0000"/>
                </a:solidFill>
                <a:latin typeface="Calibri"/>
                <a:cs typeface="Calibri"/>
              </a:rPr>
              <a:t>Tr</a:t>
            </a:r>
            <a:r>
              <a:rPr sz="2800" i="1" spc="-10" dirty="0">
                <a:solidFill>
                  <a:srgbClr val="FF0000"/>
                </a:solidFill>
                <a:latin typeface="Calibri"/>
                <a:cs typeface="Calibri"/>
              </a:rPr>
              <a:t>a</a:t>
            </a:r>
            <a:r>
              <a:rPr sz="2800" i="1" spc="-20" dirty="0">
                <a:solidFill>
                  <a:srgbClr val="FF0000"/>
                </a:solidFill>
                <a:latin typeface="Calibri"/>
                <a:cs typeface="Calibri"/>
              </a:rPr>
              <a:t>ns</a:t>
            </a:r>
            <a:r>
              <a:rPr sz="2800" i="1" spc="-5" dirty="0">
                <a:solidFill>
                  <a:srgbClr val="FF0000"/>
                </a:solidFill>
                <a:latin typeface="Calibri"/>
                <a:cs typeface="Calibri"/>
              </a:rPr>
              <a:t>i</a:t>
            </a:r>
            <a:r>
              <a:rPr sz="2800" i="1" spc="-10" dirty="0">
                <a:solidFill>
                  <a:srgbClr val="FF0000"/>
                </a:solidFill>
                <a:latin typeface="Calibri"/>
                <a:cs typeface="Calibri"/>
              </a:rPr>
              <a:t>ti</a:t>
            </a:r>
            <a:r>
              <a:rPr sz="2800" i="1" spc="-20" dirty="0">
                <a:solidFill>
                  <a:srgbClr val="FF0000"/>
                </a:solidFill>
                <a:latin typeface="Calibri"/>
                <a:cs typeface="Calibri"/>
              </a:rPr>
              <a:t>o</a:t>
            </a:r>
            <a:r>
              <a:rPr sz="2800" i="1" spc="-15" dirty="0">
                <a:solidFill>
                  <a:srgbClr val="FF0000"/>
                </a:solidFill>
                <a:latin typeface="Calibri"/>
                <a:cs typeface="Calibri"/>
              </a:rPr>
              <a:t>n</a:t>
            </a:r>
            <a:r>
              <a:rPr sz="2800" i="1" dirty="0">
                <a:solidFill>
                  <a:srgbClr val="FF0000"/>
                </a:solidFill>
                <a:latin typeface="Times New Roman"/>
                <a:cs typeface="Times New Roman"/>
              </a:rPr>
              <a:t>	</a:t>
            </a:r>
            <a:r>
              <a:rPr sz="2800" i="1" spc="-20" dirty="0">
                <a:solidFill>
                  <a:srgbClr val="FF0000"/>
                </a:solidFill>
                <a:latin typeface="Calibri"/>
                <a:cs typeface="Calibri"/>
              </a:rPr>
              <a:t>pr</a:t>
            </a:r>
            <a:r>
              <a:rPr sz="2800" i="1" spc="-10" dirty="0">
                <a:solidFill>
                  <a:srgbClr val="FF0000"/>
                </a:solidFill>
                <a:latin typeface="Calibri"/>
                <a:cs typeface="Calibri"/>
              </a:rPr>
              <a:t>o</a:t>
            </a:r>
            <a:r>
              <a:rPr sz="2800" i="1" spc="-20" dirty="0">
                <a:solidFill>
                  <a:srgbClr val="FF0000"/>
                </a:solidFill>
                <a:latin typeface="Calibri"/>
                <a:cs typeface="Calibri"/>
              </a:rPr>
              <a:t>ba</a:t>
            </a:r>
            <a:r>
              <a:rPr sz="2800" i="1" spc="-10" dirty="0">
                <a:solidFill>
                  <a:srgbClr val="FF0000"/>
                </a:solidFill>
                <a:latin typeface="Calibri"/>
                <a:cs typeface="Calibri"/>
              </a:rPr>
              <a:t>b</a:t>
            </a:r>
            <a:r>
              <a:rPr sz="2800" i="1" dirty="0">
                <a:solidFill>
                  <a:srgbClr val="FF0000"/>
                </a:solidFill>
                <a:latin typeface="Calibri"/>
                <a:cs typeface="Calibri"/>
              </a:rPr>
              <a:t>ili</a:t>
            </a:r>
            <a:r>
              <a:rPr sz="2800" i="1" spc="-10" dirty="0">
                <a:solidFill>
                  <a:srgbClr val="FF0000"/>
                </a:solidFill>
                <a:latin typeface="Calibri"/>
                <a:cs typeface="Calibri"/>
              </a:rPr>
              <a:t>ties</a:t>
            </a:r>
            <a:r>
              <a:rPr sz="2800" i="1" dirty="0">
                <a:solidFill>
                  <a:srgbClr val="FF0000"/>
                </a:solidFill>
                <a:latin typeface="Times New Roman"/>
                <a:cs typeface="Times New Roman"/>
              </a:rPr>
              <a:t>	</a:t>
            </a:r>
            <a:r>
              <a:rPr sz="2800" i="1" spc="-15" dirty="0">
                <a:solidFill>
                  <a:srgbClr val="FF0000"/>
                </a:solidFill>
                <a:latin typeface="Calibri"/>
                <a:cs typeface="Calibri"/>
              </a:rPr>
              <a:t>extend</a:t>
            </a:r>
            <a:r>
              <a:rPr sz="2800" i="1" dirty="0">
                <a:solidFill>
                  <a:srgbClr val="FF0000"/>
                </a:solidFill>
                <a:latin typeface="Times New Roman"/>
                <a:cs typeface="Times New Roman"/>
              </a:rPr>
              <a:t>	</a:t>
            </a:r>
            <a:r>
              <a:rPr sz="2800" i="1" spc="-20" dirty="0">
                <a:solidFill>
                  <a:srgbClr val="FF0000"/>
                </a:solidFill>
                <a:latin typeface="Calibri"/>
                <a:cs typeface="Calibri"/>
              </a:rPr>
              <a:t>sp</a:t>
            </a:r>
            <a:r>
              <a:rPr sz="2800" i="1" spc="-5" dirty="0">
                <a:solidFill>
                  <a:srgbClr val="FF0000"/>
                </a:solidFill>
                <a:latin typeface="Calibri"/>
                <a:cs typeface="Calibri"/>
              </a:rPr>
              <a:t>e</a:t>
            </a:r>
            <a:r>
              <a:rPr sz="2800" i="1" spc="-15" dirty="0">
                <a:solidFill>
                  <a:srgbClr val="FF0000"/>
                </a:solidFill>
                <a:latin typeface="Calibri"/>
                <a:cs typeface="Calibri"/>
              </a:rPr>
              <a:t>ctro</a:t>
            </a:r>
            <a:r>
              <a:rPr sz="2800" i="1" spc="-10" dirty="0">
                <a:solidFill>
                  <a:srgbClr val="FF0000"/>
                </a:solidFill>
                <a:latin typeface="Calibri"/>
                <a:cs typeface="Calibri"/>
              </a:rPr>
              <a:t>s</a:t>
            </a:r>
            <a:r>
              <a:rPr sz="2800" i="1" spc="-15" dirty="0">
                <a:solidFill>
                  <a:srgbClr val="FF0000"/>
                </a:solidFill>
                <a:latin typeface="Calibri"/>
                <a:cs typeface="Calibri"/>
              </a:rPr>
              <a:t>copy</a:t>
            </a:r>
            <a:r>
              <a:rPr sz="2800" i="1" dirty="0">
                <a:solidFill>
                  <a:srgbClr val="FF0000"/>
                </a:solidFill>
                <a:latin typeface="Times New Roman"/>
                <a:cs typeface="Times New Roman"/>
              </a:rPr>
              <a:t>	</a:t>
            </a:r>
            <a:r>
              <a:rPr sz="2800" i="1" spc="-20" dirty="0">
                <a:solidFill>
                  <a:srgbClr val="FF0000"/>
                </a:solidFill>
                <a:latin typeface="Calibri"/>
                <a:cs typeface="Calibri"/>
              </a:rPr>
              <a:t>fro</a:t>
            </a:r>
            <a:r>
              <a:rPr sz="2800" i="1" spc="-25" dirty="0">
                <a:solidFill>
                  <a:srgbClr val="FF0000"/>
                </a:solidFill>
                <a:latin typeface="Calibri"/>
                <a:cs typeface="Calibri"/>
              </a:rPr>
              <a:t>m</a:t>
            </a:r>
            <a:r>
              <a:rPr sz="2800" i="1" dirty="0">
                <a:solidFill>
                  <a:srgbClr val="FF0000"/>
                </a:solidFill>
                <a:latin typeface="Times New Roman"/>
                <a:cs typeface="Times New Roman"/>
              </a:rPr>
              <a:t>	</a:t>
            </a:r>
            <a:r>
              <a:rPr sz="2800" spc="-20" dirty="0">
                <a:solidFill>
                  <a:srgbClr val="FF0000"/>
                </a:solidFill>
                <a:latin typeface="Calibri"/>
                <a:cs typeface="Calibri"/>
              </a:rPr>
              <a:t>qua</a:t>
            </a:r>
            <a:r>
              <a:rPr sz="2800" spc="-10" dirty="0">
                <a:solidFill>
                  <a:srgbClr val="FF0000"/>
                </a:solidFill>
                <a:latin typeface="Calibri"/>
                <a:cs typeface="Calibri"/>
              </a:rPr>
              <a:t>l</a:t>
            </a:r>
            <a:r>
              <a:rPr sz="2800" dirty="0">
                <a:solidFill>
                  <a:srgbClr val="FF0000"/>
                </a:solidFill>
                <a:latin typeface="Calibri"/>
                <a:cs typeface="Calibri"/>
              </a:rPr>
              <a:t>i</a:t>
            </a:r>
            <a:r>
              <a:rPr sz="2800" spc="-10" dirty="0">
                <a:solidFill>
                  <a:srgbClr val="FF0000"/>
                </a:solidFill>
                <a:latin typeface="Calibri"/>
                <a:cs typeface="Calibri"/>
              </a:rPr>
              <a:t>ta</a:t>
            </a:r>
            <a:r>
              <a:rPr sz="2800" spc="-15" dirty="0">
                <a:solidFill>
                  <a:srgbClr val="FF0000"/>
                </a:solidFill>
                <a:latin typeface="Calibri"/>
                <a:cs typeface="Calibri"/>
              </a:rPr>
              <a:t>tive</a:t>
            </a:r>
            <a:r>
              <a:rPr sz="2800" spc="-10" dirty="0">
                <a:solidFill>
                  <a:srgbClr val="FF0000"/>
                </a:solidFill>
                <a:latin typeface="Times New Roman"/>
                <a:cs typeface="Times New Roman"/>
              </a:rPr>
              <a:t> </a:t>
            </a:r>
            <a:r>
              <a:rPr sz="2800" spc="-15" dirty="0">
                <a:solidFill>
                  <a:srgbClr val="FF0000"/>
                </a:solidFill>
                <a:latin typeface="Calibri"/>
                <a:cs typeface="Calibri"/>
              </a:rPr>
              <a:t>f</a:t>
            </a:r>
            <a:r>
              <a:rPr sz="2800" spc="-10" dirty="0">
                <a:solidFill>
                  <a:srgbClr val="FF0000"/>
                </a:solidFill>
                <a:latin typeface="Calibri"/>
                <a:cs typeface="Calibri"/>
              </a:rPr>
              <a:t>i</a:t>
            </a:r>
            <a:r>
              <a:rPr sz="2800" spc="-20" dirty="0">
                <a:solidFill>
                  <a:srgbClr val="FF0000"/>
                </a:solidFill>
                <a:latin typeface="Calibri"/>
                <a:cs typeface="Calibri"/>
              </a:rPr>
              <a:t>ngerpr</a:t>
            </a:r>
            <a:r>
              <a:rPr sz="2800" dirty="0">
                <a:solidFill>
                  <a:srgbClr val="FF0000"/>
                </a:solidFill>
                <a:latin typeface="Calibri"/>
                <a:cs typeface="Calibri"/>
              </a:rPr>
              <a:t>i</a:t>
            </a:r>
            <a:r>
              <a:rPr sz="2800" spc="-20" dirty="0">
                <a:solidFill>
                  <a:srgbClr val="FF0000"/>
                </a:solidFill>
                <a:latin typeface="Calibri"/>
                <a:cs typeface="Calibri"/>
              </a:rPr>
              <a:t>n</a:t>
            </a:r>
            <a:r>
              <a:rPr sz="2800" dirty="0">
                <a:solidFill>
                  <a:srgbClr val="FF0000"/>
                </a:solidFill>
                <a:latin typeface="Calibri"/>
                <a:cs typeface="Calibri"/>
              </a:rPr>
              <a:t>t</a:t>
            </a:r>
            <a:r>
              <a:rPr sz="2800" spc="-15" dirty="0">
                <a:solidFill>
                  <a:srgbClr val="FF0000"/>
                </a:solidFill>
                <a:latin typeface="Calibri"/>
                <a:cs typeface="Calibri"/>
              </a:rPr>
              <a:t>s</a:t>
            </a:r>
            <a:r>
              <a:rPr sz="2800" spc="-65" dirty="0">
                <a:solidFill>
                  <a:srgbClr val="FF0000"/>
                </a:solidFill>
                <a:latin typeface="Times New Roman"/>
                <a:cs typeface="Times New Roman"/>
              </a:rPr>
              <a:t> </a:t>
            </a:r>
            <a:r>
              <a:rPr sz="2800" i="1" spc="-15" dirty="0">
                <a:solidFill>
                  <a:srgbClr val="FF0000"/>
                </a:solidFill>
                <a:latin typeface="Calibri"/>
                <a:cs typeface="Calibri"/>
              </a:rPr>
              <a:t>to</a:t>
            </a:r>
            <a:r>
              <a:rPr sz="2800" i="1" spc="-60" dirty="0">
                <a:solidFill>
                  <a:srgbClr val="FF0000"/>
                </a:solidFill>
                <a:latin typeface="Times New Roman"/>
                <a:cs typeface="Times New Roman"/>
              </a:rPr>
              <a:t> </a:t>
            </a:r>
            <a:r>
              <a:rPr sz="2800" spc="-20" dirty="0">
                <a:solidFill>
                  <a:srgbClr val="FF0000"/>
                </a:solidFill>
                <a:latin typeface="Calibri"/>
                <a:cs typeface="Calibri"/>
              </a:rPr>
              <a:t>quant</a:t>
            </a:r>
            <a:r>
              <a:rPr sz="2800" spc="-5" dirty="0">
                <a:solidFill>
                  <a:srgbClr val="FF0000"/>
                </a:solidFill>
                <a:latin typeface="Calibri"/>
                <a:cs typeface="Calibri"/>
              </a:rPr>
              <a:t>i</a:t>
            </a:r>
            <a:r>
              <a:rPr sz="2800" spc="-15" dirty="0">
                <a:solidFill>
                  <a:srgbClr val="FF0000"/>
                </a:solidFill>
                <a:latin typeface="Calibri"/>
                <a:cs typeface="Calibri"/>
              </a:rPr>
              <a:t>tative</a:t>
            </a:r>
            <a:r>
              <a:rPr sz="2800" spc="-70" dirty="0">
                <a:solidFill>
                  <a:srgbClr val="FF0000"/>
                </a:solidFill>
                <a:latin typeface="Times New Roman"/>
                <a:cs typeface="Times New Roman"/>
              </a:rPr>
              <a:t> </a:t>
            </a:r>
            <a:r>
              <a:rPr sz="2800" spc="-20" dirty="0">
                <a:solidFill>
                  <a:srgbClr val="FF0000"/>
                </a:solidFill>
                <a:latin typeface="Calibri"/>
                <a:cs typeface="Calibri"/>
              </a:rPr>
              <a:t>d</a:t>
            </a:r>
            <a:r>
              <a:rPr sz="2800" spc="-5" dirty="0">
                <a:solidFill>
                  <a:srgbClr val="FF0000"/>
                </a:solidFill>
                <a:latin typeface="Calibri"/>
                <a:cs typeface="Calibri"/>
              </a:rPr>
              <a:t>i</a:t>
            </a:r>
            <a:r>
              <a:rPr sz="2800" spc="-15" dirty="0">
                <a:solidFill>
                  <a:srgbClr val="FF0000"/>
                </a:solidFill>
                <a:latin typeface="Calibri"/>
                <a:cs typeface="Calibri"/>
              </a:rPr>
              <a:t>agnost</a:t>
            </a:r>
            <a:r>
              <a:rPr sz="2800" spc="-5" dirty="0">
                <a:solidFill>
                  <a:srgbClr val="FF0000"/>
                </a:solidFill>
                <a:latin typeface="Calibri"/>
                <a:cs typeface="Calibri"/>
              </a:rPr>
              <a:t>i</a:t>
            </a:r>
            <a:r>
              <a:rPr sz="2800" spc="-15" dirty="0">
                <a:solidFill>
                  <a:srgbClr val="FF0000"/>
                </a:solidFill>
                <a:latin typeface="Calibri"/>
                <a:cs typeface="Calibri"/>
              </a:rPr>
              <a:t>cs*.</a:t>
            </a:r>
            <a:endParaRPr sz="2800" dirty="0">
              <a:solidFill>
                <a:srgbClr val="FF0000"/>
              </a:solidFill>
              <a:latin typeface="Calibri"/>
              <a:cs typeface="Calibri"/>
            </a:endParaRPr>
          </a:p>
          <a:p>
            <a:pPr marL="469900" marR="5080" indent="-228600" algn="just">
              <a:lnSpc>
                <a:spcPct val="127200"/>
              </a:lnSpc>
              <a:spcBef>
                <a:spcPts val="1055"/>
              </a:spcBef>
              <a:buFont typeface="Symbol"/>
              <a:buChar char=""/>
              <a:tabLst>
                <a:tab pos="470534" algn="l"/>
              </a:tabLst>
            </a:pPr>
            <a:r>
              <a:rPr sz="2800" spc="-20" dirty="0">
                <a:latin typeface="Calibri"/>
                <a:cs typeface="Calibri"/>
              </a:rPr>
              <a:t>Spont</a:t>
            </a:r>
            <a:r>
              <a:rPr sz="2800" spc="-5"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32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fet</a:t>
            </a:r>
            <a:r>
              <a:rPr sz="2800" spc="-15" dirty="0">
                <a:latin typeface="Calibri"/>
                <a:cs typeface="Calibri"/>
              </a:rPr>
              <a:t>ime</a:t>
            </a:r>
            <a:r>
              <a:rPr sz="2800" spc="345" dirty="0">
                <a:latin typeface="Times New Roman"/>
                <a:cs typeface="Times New Roman"/>
              </a:rPr>
              <a:t> </a:t>
            </a:r>
            <a:r>
              <a:rPr sz="2800" spc="-30" dirty="0">
                <a:latin typeface="Cambria Math"/>
                <a:cs typeface="Cambria Math"/>
              </a:rPr>
              <a:t>𝜏</a:t>
            </a:r>
            <a:r>
              <a:rPr sz="2800" dirty="0">
                <a:latin typeface="Cambria Math"/>
                <a:cs typeface="Cambria Math"/>
              </a:rPr>
              <a:t> </a:t>
            </a:r>
            <a:r>
              <a:rPr sz="2800" spc="-140" dirty="0">
                <a:latin typeface="Cambria Math"/>
                <a:cs typeface="Cambria Math"/>
              </a:rPr>
              <a:t> </a:t>
            </a:r>
            <a:r>
              <a:rPr sz="2800" spc="-15" dirty="0">
                <a:latin typeface="Calibri"/>
                <a:cs typeface="Calibri"/>
              </a:rPr>
              <a:t>connects</a:t>
            </a:r>
            <a:r>
              <a:rPr sz="2800" spc="325" dirty="0">
                <a:latin typeface="Times New Roman"/>
                <a:cs typeface="Times New Roman"/>
              </a:rPr>
              <a:t> </a:t>
            </a:r>
            <a:r>
              <a:rPr sz="2800" spc="-20" dirty="0">
                <a:latin typeface="Calibri"/>
                <a:cs typeface="Calibri"/>
              </a:rPr>
              <a:t>d</a:t>
            </a:r>
            <a:r>
              <a:rPr sz="2800" spc="-15" dirty="0">
                <a:latin typeface="Calibri"/>
                <a:cs typeface="Calibri"/>
              </a:rPr>
              <a:t>irec</a:t>
            </a:r>
            <a:r>
              <a:rPr sz="2800" dirty="0">
                <a:latin typeface="Calibri"/>
                <a:cs typeface="Calibri"/>
              </a:rPr>
              <a:t>tl</a:t>
            </a:r>
            <a:r>
              <a:rPr sz="2800" spc="-15" dirty="0">
                <a:latin typeface="Calibri"/>
                <a:cs typeface="Calibri"/>
              </a:rPr>
              <a:t>y</a:t>
            </a:r>
            <a:r>
              <a:rPr sz="2800" spc="335" dirty="0">
                <a:latin typeface="Times New Roman"/>
                <a:cs typeface="Times New Roman"/>
              </a:rPr>
              <a:t> </a:t>
            </a:r>
            <a:r>
              <a:rPr sz="2800" spc="-15" dirty="0">
                <a:latin typeface="Calibri"/>
                <a:cs typeface="Calibri"/>
              </a:rPr>
              <a:t>to</a:t>
            </a:r>
            <a:r>
              <a:rPr sz="2800" spc="330"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dirty="0">
                <a:latin typeface="Times New Roman"/>
                <a:cs typeface="Times New Roman"/>
              </a:rPr>
              <a:t> </a:t>
            </a:r>
            <a:r>
              <a:rPr sz="2800" spc="-350" dirty="0">
                <a:latin typeface="Times New Roman"/>
                <a:cs typeface="Times New Roman"/>
              </a:rPr>
              <a:t> </a:t>
            </a:r>
            <a:r>
              <a:rPr sz="2800" spc="-30" dirty="0">
                <a:latin typeface="Cambria Math"/>
                <a:cs typeface="Cambria Math"/>
              </a:rPr>
              <a:t>𝐴</a:t>
            </a:r>
            <a:r>
              <a:rPr sz="2800" dirty="0">
                <a:latin typeface="Cambria Math"/>
                <a:cs typeface="Cambria Math"/>
              </a:rPr>
              <a:t> </a:t>
            </a:r>
            <a:r>
              <a:rPr sz="2800" spc="-170" dirty="0">
                <a:latin typeface="Cambria Math"/>
                <a:cs typeface="Cambria Math"/>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r>
              <a:rPr sz="2800" spc="-10" dirty="0">
                <a:latin typeface="Times New Roman"/>
                <a:cs typeface="Times New Roman"/>
              </a:rPr>
              <a:t> </a:t>
            </a:r>
            <a:r>
              <a:rPr sz="2800" spc="-15" dirty="0">
                <a:latin typeface="Calibri"/>
                <a:cs typeface="Calibri"/>
              </a:rPr>
              <a:t>measurement</a:t>
            </a:r>
            <a:r>
              <a:rPr sz="2800" spc="150" dirty="0">
                <a:latin typeface="Times New Roman"/>
                <a:cs typeface="Times New Roman"/>
              </a:rPr>
              <a:t> </a:t>
            </a:r>
            <a:r>
              <a:rPr sz="2800" spc="-20" dirty="0">
                <a:latin typeface="Calibri"/>
                <a:cs typeface="Calibri"/>
              </a:rPr>
              <a:t>o</a:t>
            </a:r>
            <a:r>
              <a:rPr sz="2800" spc="-10" dirty="0">
                <a:latin typeface="Calibri"/>
                <a:cs typeface="Calibri"/>
              </a:rPr>
              <a:t>f</a:t>
            </a:r>
            <a:r>
              <a:rPr sz="2800" spc="175" dirty="0">
                <a:latin typeface="Times New Roman"/>
                <a:cs typeface="Times New Roman"/>
              </a:rPr>
              <a:t> </a:t>
            </a:r>
            <a:r>
              <a:rPr sz="2800" spc="-30" dirty="0">
                <a:latin typeface="Cambria Math"/>
                <a:cs typeface="Cambria Math"/>
              </a:rPr>
              <a:t>𝜏</a:t>
            </a:r>
            <a:r>
              <a:rPr sz="2800" dirty="0">
                <a:latin typeface="Cambria Math"/>
                <a:cs typeface="Cambria Math"/>
              </a:rPr>
              <a:t> </a:t>
            </a:r>
            <a:r>
              <a:rPr sz="2800" spc="-305" dirty="0">
                <a:latin typeface="Cambria Math"/>
                <a:cs typeface="Cambria Math"/>
              </a:rPr>
              <a:t> </a:t>
            </a:r>
            <a:r>
              <a:rPr sz="2800" dirty="0">
                <a:latin typeface="Calibri"/>
                <a:cs typeface="Calibri"/>
              </a:rPr>
              <a:t>i</a:t>
            </a:r>
            <a:r>
              <a:rPr sz="2800" spc="-15" dirty="0">
                <a:latin typeface="Calibri"/>
                <a:cs typeface="Calibri"/>
              </a:rPr>
              <a:t>s</a:t>
            </a:r>
            <a:r>
              <a:rPr sz="2800" spc="150" dirty="0">
                <a:latin typeface="Times New Roman"/>
                <a:cs typeface="Times New Roman"/>
              </a:rPr>
              <a:t> </a:t>
            </a:r>
            <a:r>
              <a:rPr sz="2800" spc="-15" dirty="0">
                <a:latin typeface="Calibri"/>
                <a:cs typeface="Calibri"/>
              </a:rPr>
              <a:t>experi</a:t>
            </a:r>
            <a:r>
              <a:rPr sz="2800" spc="-20" dirty="0">
                <a:latin typeface="Calibri"/>
                <a:cs typeface="Calibri"/>
              </a:rPr>
              <a:t>me</a:t>
            </a:r>
            <a:r>
              <a:rPr sz="2800" spc="-5" dirty="0">
                <a:latin typeface="Calibri"/>
                <a:cs typeface="Calibri"/>
              </a:rPr>
              <a:t>n</a:t>
            </a:r>
            <a:r>
              <a:rPr sz="2800" spc="-15" dirty="0">
                <a:latin typeface="Calibri"/>
                <a:cs typeface="Calibri"/>
              </a:rPr>
              <a:t>ta</a:t>
            </a:r>
            <a:r>
              <a:rPr sz="2800" spc="-5" dirty="0">
                <a:latin typeface="Calibri"/>
                <a:cs typeface="Calibri"/>
              </a:rPr>
              <a:t>l</a:t>
            </a:r>
            <a:r>
              <a:rPr sz="2800" dirty="0">
                <a:latin typeface="Calibri"/>
                <a:cs typeface="Calibri"/>
              </a:rPr>
              <a:t>l</a:t>
            </a:r>
            <a:r>
              <a:rPr sz="2800" spc="-15" dirty="0">
                <a:latin typeface="Calibri"/>
                <a:cs typeface="Calibri"/>
              </a:rPr>
              <a:t>y</a:t>
            </a:r>
            <a:r>
              <a:rPr sz="2800" spc="155" dirty="0">
                <a:latin typeface="Times New Roman"/>
                <a:cs typeface="Times New Roman"/>
              </a:rPr>
              <a:t> </a:t>
            </a:r>
            <a:r>
              <a:rPr sz="2800" spc="-20" dirty="0">
                <a:latin typeface="Calibri"/>
                <a:cs typeface="Calibri"/>
              </a:rPr>
              <a:t>stra</a:t>
            </a:r>
            <a:r>
              <a:rPr sz="2800" spc="-10" dirty="0">
                <a:latin typeface="Calibri"/>
                <a:cs typeface="Calibri"/>
              </a:rPr>
              <a:t>ig</a:t>
            </a:r>
            <a:r>
              <a:rPr sz="2800" spc="-25" dirty="0">
                <a:latin typeface="Calibri"/>
                <a:cs typeface="Calibri"/>
              </a:rPr>
              <a:t>h</a:t>
            </a:r>
            <a:r>
              <a:rPr sz="2800" spc="-15" dirty="0">
                <a:latin typeface="Calibri"/>
                <a:cs typeface="Calibri"/>
              </a:rPr>
              <a:t>tforwa</a:t>
            </a:r>
            <a:r>
              <a:rPr sz="2800" dirty="0">
                <a:latin typeface="Calibri"/>
                <a:cs typeface="Calibri"/>
              </a:rPr>
              <a:t>r</a:t>
            </a:r>
            <a:r>
              <a:rPr sz="2800" spc="-15" dirty="0">
                <a:latin typeface="Calibri"/>
                <a:cs typeface="Calibri"/>
              </a:rPr>
              <a:t>d</a:t>
            </a:r>
            <a:r>
              <a:rPr sz="2800" spc="165" dirty="0">
                <a:latin typeface="Times New Roman"/>
                <a:cs typeface="Times New Roman"/>
              </a:rPr>
              <a:t> </a:t>
            </a:r>
            <a:r>
              <a:rPr sz="2800" spc="-15" dirty="0">
                <a:latin typeface="Calibri"/>
                <a:cs typeface="Calibri"/>
              </a:rPr>
              <a:t>(</a:t>
            </a:r>
            <a:r>
              <a:rPr lang="en-US" sz="2800" spc="-15" dirty="0" err="1">
                <a:latin typeface="Calibri"/>
                <a:cs typeface="Calibri"/>
              </a:rPr>
              <a:t>i.e</a:t>
            </a:r>
            <a:r>
              <a:rPr lang="en-US" sz="2800" spc="-15" dirty="0">
                <a:latin typeface="Calibri"/>
                <a:cs typeface="Calibri"/>
              </a:rPr>
              <a:t> by </a:t>
            </a:r>
            <a:r>
              <a:rPr sz="2800" spc="-15" dirty="0">
                <a:latin typeface="Calibri"/>
                <a:cs typeface="Calibri"/>
              </a:rPr>
              <a:t>t</a:t>
            </a:r>
            <a:r>
              <a:rPr sz="2800" spc="-5" dirty="0">
                <a:latin typeface="Calibri"/>
                <a:cs typeface="Calibri"/>
              </a:rPr>
              <a:t>i</a:t>
            </a:r>
            <a:r>
              <a:rPr sz="2800" spc="-25" dirty="0">
                <a:latin typeface="Calibri"/>
                <a:cs typeface="Calibri"/>
              </a:rPr>
              <a:t>m</a:t>
            </a:r>
            <a:r>
              <a:rPr sz="2800" spc="0" dirty="0">
                <a:latin typeface="Calibri"/>
                <a:cs typeface="Calibri"/>
              </a:rPr>
              <a:t>e</a:t>
            </a:r>
            <a:r>
              <a:rPr sz="2800" spc="-15" dirty="0">
                <a:latin typeface="Calibri"/>
                <a:cs typeface="Calibri"/>
              </a:rPr>
              <a:t>-reso</a:t>
            </a:r>
            <a:r>
              <a:rPr sz="2800" dirty="0">
                <a:latin typeface="Calibri"/>
                <a:cs typeface="Calibri"/>
              </a:rPr>
              <a:t>l</a:t>
            </a:r>
            <a:r>
              <a:rPr sz="2800" spc="-15" dirty="0">
                <a:latin typeface="Calibri"/>
                <a:cs typeface="Calibri"/>
              </a:rPr>
              <a:t>ved</a:t>
            </a:r>
            <a:r>
              <a:rPr sz="2800" spc="-1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uoresc</a:t>
            </a:r>
            <a:r>
              <a:rPr sz="2800" dirty="0">
                <a:latin typeface="Calibri"/>
                <a:cs typeface="Calibri"/>
              </a:rPr>
              <a:t>e</a:t>
            </a:r>
            <a:r>
              <a:rPr sz="2800" spc="-20" dirty="0">
                <a:latin typeface="Calibri"/>
                <a:cs typeface="Calibri"/>
              </a:rPr>
              <a:t>n</a:t>
            </a:r>
            <a:r>
              <a:rPr sz="2800" spc="-5" dirty="0">
                <a:latin typeface="Calibri"/>
                <a:cs typeface="Calibri"/>
              </a:rPr>
              <a:t>c</a:t>
            </a:r>
            <a:r>
              <a:rPr sz="2800" spc="-10" dirty="0">
                <a:latin typeface="Calibri"/>
                <a:cs typeface="Calibri"/>
              </a:rPr>
              <a:t>e).</a:t>
            </a:r>
            <a:endParaRPr sz="28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300" y="968684"/>
            <a:ext cx="10159365" cy="4611327"/>
          </a:xfrm>
          <a:prstGeom prst="rect">
            <a:avLst/>
          </a:prstGeom>
        </p:spPr>
        <p:txBody>
          <a:bodyPr vert="horz" wrap="square" lIns="0" tIns="0" rIns="0" bIns="0" rtlCol="0">
            <a:spAutoFit/>
          </a:bodyPr>
          <a:lstStyle/>
          <a:p>
            <a:pPr marL="241300" marR="5080" indent="-228600" algn="just">
              <a:lnSpc>
                <a:spcPct val="127000"/>
              </a:lnSpc>
              <a:buFont typeface="Symbol"/>
              <a:buChar char=""/>
              <a:tabLst>
                <a:tab pos="241935" algn="l"/>
              </a:tabLst>
            </a:pPr>
            <a:r>
              <a:rPr sz="2800" spc="-25" dirty="0">
                <a:latin typeface="Calibri"/>
                <a:cs typeface="Calibri"/>
              </a:rPr>
              <a:t>Sem</a:t>
            </a:r>
            <a:r>
              <a:rPr sz="2800" spc="-5" dirty="0">
                <a:latin typeface="Calibri"/>
                <a:cs typeface="Calibri"/>
              </a:rPr>
              <a:t>i</a:t>
            </a:r>
            <a:r>
              <a:rPr sz="2800" spc="-10" dirty="0">
                <a:latin typeface="Calibri"/>
                <a:cs typeface="Calibri"/>
              </a:rPr>
              <a:t>c</a:t>
            </a:r>
            <a:r>
              <a:rPr sz="2800" dirty="0">
                <a:latin typeface="Calibri"/>
                <a:cs typeface="Calibri"/>
              </a:rPr>
              <a:t>l</a:t>
            </a:r>
            <a:r>
              <a:rPr sz="2800" spc="-10" dirty="0">
                <a:latin typeface="Calibri"/>
                <a:cs typeface="Calibri"/>
              </a:rPr>
              <a:t>a</a:t>
            </a:r>
            <a:r>
              <a:rPr sz="2800" spc="-20" dirty="0">
                <a:latin typeface="Calibri"/>
                <a:cs typeface="Calibri"/>
              </a:rPr>
              <a:t>ssi</a:t>
            </a:r>
            <a:r>
              <a:rPr sz="2800" spc="-15" dirty="0">
                <a:latin typeface="Calibri"/>
                <a:cs typeface="Calibri"/>
              </a:rPr>
              <a:t>c</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00" dirty="0">
                <a:latin typeface="Times New Roman"/>
                <a:cs typeface="Times New Roman"/>
              </a:rPr>
              <a:t> </a:t>
            </a:r>
            <a:r>
              <a:rPr sz="2800" spc="-15" dirty="0">
                <a:latin typeface="Calibri"/>
                <a:cs typeface="Calibri"/>
              </a:rPr>
              <a:t>tw</a:t>
            </a:r>
            <a:r>
              <a:rPr sz="2800"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a:t>
            </a:r>
            <a:r>
              <a:rPr sz="2800" spc="-30" dirty="0">
                <a:latin typeface="Calibri"/>
                <a:cs typeface="Calibri"/>
              </a:rPr>
              <a:t>v</a:t>
            </a:r>
            <a:r>
              <a:rPr sz="2800" spc="-15" dirty="0">
                <a:latin typeface="Calibri"/>
                <a:cs typeface="Calibri"/>
              </a:rPr>
              <a:t>el</a:t>
            </a:r>
            <a:r>
              <a:rPr sz="2800" dirty="0">
                <a:latin typeface="Times New Roman"/>
                <a:cs typeface="Times New Roman"/>
              </a:rPr>
              <a:t> </a:t>
            </a:r>
            <a:r>
              <a:rPr sz="2800" spc="195" dirty="0">
                <a:latin typeface="Times New Roman"/>
                <a:cs typeface="Times New Roman"/>
              </a:rPr>
              <a:t> </a:t>
            </a:r>
            <a:r>
              <a:rPr sz="2800" spc="-15" dirty="0">
                <a:latin typeface="Calibri"/>
                <a:cs typeface="Calibri"/>
              </a:rPr>
              <a:t>model</a:t>
            </a:r>
            <a:r>
              <a:rPr sz="2800" dirty="0">
                <a:latin typeface="Times New Roman"/>
                <a:cs typeface="Times New Roman"/>
              </a:rPr>
              <a:t> </a:t>
            </a:r>
            <a:r>
              <a:rPr sz="2800" spc="200" dirty="0">
                <a:latin typeface="Times New Roman"/>
                <a:cs typeface="Times New Roman"/>
              </a:rPr>
              <a:t> </a:t>
            </a:r>
            <a:r>
              <a:rPr sz="2800" spc="-15" dirty="0">
                <a:latin typeface="Calibri"/>
                <a:cs typeface="Calibri"/>
              </a:rPr>
              <a:t>rev</a:t>
            </a:r>
            <a:r>
              <a:rPr sz="2800" spc="-25" dirty="0">
                <a:latin typeface="Calibri"/>
                <a:cs typeface="Calibri"/>
              </a:rPr>
              <a:t>e</a:t>
            </a:r>
            <a:r>
              <a:rPr sz="2800" spc="-15" dirty="0">
                <a:latin typeface="Calibri"/>
                <a:cs typeface="Calibri"/>
              </a:rPr>
              <a:t>a</a:t>
            </a:r>
            <a:r>
              <a:rPr sz="2800" spc="-5" dirty="0">
                <a:latin typeface="Calibri"/>
                <a:cs typeface="Calibri"/>
              </a:rPr>
              <a:t>l</a:t>
            </a:r>
            <a:r>
              <a:rPr sz="2800" spc="-15" dirty="0">
                <a:latin typeface="Calibri"/>
                <a:cs typeface="Calibri"/>
              </a:rPr>
              <a:t>s</a:t>
            </a:r>
            <a:r>
              <a:rPr sz="2800" dirty="0">
                <a:latin typeface="Times New Roman"/>
                <a:cs typeface="Times New Roman"/>
              </a:rPr>
              <a:t> </a:t>
            </a:r>
            <a:r>
              <a:rPr sz="2800" spc="190" dirty="0">
                <a:latin typeface="Times New Roman"/>
                <a:cs typeface="Times New Roman"/>
              </a:rPr>
              <a:t> </a:t>
            </a:r>
            <a:r>
              <a:rPr sz="2800" spc="-20" dirty="0">
                <a:latin typeface="Calibri"/>
                <a:cs typeface="Calibri"/>
              </a:rPr>
              <a:t>how</a:t>
            </a:r>
            <a:r>
              <a:rPr sz="2800" dirty="0">
                <a:latin typeface="Times New Roman"/>
                <a:cs typeface="Times New Roman"/>
              </a:rPr>
              <a:t> </a:t>
            </a:r>
            <a:r>
              <a:rPr sz="2800" spc="195" dirty="0">
                <a:latin typeface="Times New Roman"/>
                <a:cs typeface="Times New Roman"/>
              </a:rPr>
              <a:t> </a:t>
            </a:r>
            <a:r>
              <a:rPr sz="2800" spc="-15" dirty="0">
                <a:latin typeface="Calibri"/>
                <a:cs typeface="Calibri"/>
              </a:rPr>
              <a:t>ext</a:t>
            </a:r>
            <a:r>
              <a:rPr sz="2800" spc="-10" dirty="0">
                <a:latin typeface="Calibri"/>
                <a:cs typeface="Calibri"/>
              </a:rPr>
              <a:t>e</a:t>
            </a:r>
            <a:r>
              <a:rPr sz="2800" spc="-15" dirty="0">
                <a:latin typeface="Calibri"/>
                <a:cs typeface="Calibri"/>
              </a:rPr>
              <a:t>rnal</a:t>
            </a:r>
            <a:r>
              <a:rPr sz="2800" dirty="0">
                <a:latin typeface="Times New Roman"/>
                <a:cs typeface="Times New Roman"/>
              </a:rPr>
              <a:t> </a:t>
            </a:r>
            <a:r>
              <a:rPr sz="2800" spc="190" dirty="0">
                <a:latin typeface="Times New Roman"/>
                <a:cs typeface="Times New Roman"/>
              </a:rPr>
              <a:t> </a:t>
            </a:r>
            <a:r>
              <a:rPr sz="2800" spc="-15" dirty="0">
                <a:latin typeface="Calibri"/>
                <a:cs typeface="Calibri"/>
              </a:rPr>
              <a:t>fie</a:t>
            </a:r>
            <a:r>
              <a:rPr sz="2800" spc="-5" dirty="0">
                <a:latin typeface="Calibri"/>
                <a:cs typeface="Calibri"/>
              </a:rPr>
              <a:t>l</a:t>
            </a:r>
            <a:r>
              <a:rPr sz="2800" spc="-20" dirty="0">
                <a:latin typeface="Calibri"/>
                <a:cs typeface="Calibri"/>
              </a:rPr>
              <a:t>d</a:t>
            </a:r>
            <a:r>
              <a:rPr sz="2800" spc="-15" dirty="0">
                <a:latin typeface="Calibri"/>
                <a:cs typeface="Calibri"/>
              </a:rPr>
              <a:t>s</a:t>
            </a:r>
            <a:r>
              <a:rPr sz="2800" dirty="0">
                <a:latin typeface="Times New Roman"/>
                <a:cs typeface="Times New Roman"/>
              </a:rPr>
              <a:t> </a:t>
            </a:r>
            <a:r>
              <a:rPr sz="2800" spc="185" dirty="0">
                <a:latin typeface="Times New Roman"/>
                <a:cs typeface="Times New Roman"/>
              </a:rPr>
              <a:t> </a:t>
            </a:r>
            <a:r>
              <a:rPr sz="2800" spc="-20" dirty="0">
                <a:latin typeface="Calibri"/>
                <a:cs typeface="Calibri"/>
              </a:rPr>
              <a:t>dr</a:t>
            </a:r>
            <a:r>
              <a:rPr sz="2800" spc="-15" dirty="0">
                <a:latin typeface="Calibri"/>
                <a:cs typeface="Calibri"/>
              </a:rPr>
              <a:t>ive</a:t>
            </a:r>
            <a:r>
              <a:rPr sz="2800" spc="-10" dirty="0">
                <a:latin typeface="Times New Roman"/>
                <a:cs typeface="Times New Roman"/>
              </a:rPr>
              <a:t> </a:t>
            </a:r>
            <a:r>
              <a:rPr sz="2800" spc="-10" dirty="0">
                <a:latin typeface="Calibri"/>
                <a:cs typeface="Calibri"/>
              </a:rPr>
              <a:t>transiti</a:t>
            </a:r>
            <a:r>
              <a:rPr sz="2800" spc="-20" dirty="0">
                <a:latin typeface="Calibri"/>
                <a:cs typeface="Calibri"/>
              </a:rPr>
              <a:t>on</a:t>
            </a:r>
            <a:r>
              <a:rPr sz="2800" spc="-5" dirty="0">
                <a:latin typeface="Calibri"/>
                <a:cs typeface="Calibri"/>
              </a:rPr>
              <a:t>s</a:t>
            </a:r>
            <a:r>
              <a:rPr sz="2800" spc="-10" dirty="0">
                <a:latin typeface="Calibri"/>
                <a:cs typeface="Calibri"/>
              </a:rPr>
              <a:t>;</a:t>
            </a:r>
            <a:r>
              <a:rPr sz="2800" dirty="0">
                <a:latin typeface="Times New Roman"/>
                <a:cs typeface="Times New Roman"/>
              </a:rPr>
              <a:t> </a:t>
            </a:r>
            <a:r>
              <a:rPr sz="2800" spc="-195" dirty="0">
                <a:latin typeface="Times New Roman"/>
                <a:cs typeface="Times New Roman"/>
              </a:rPr>
              <a:t> </a:t>
            </a:r>
            <a:r>
              <a:rPr sz="2800" spc="-20" dirty="0">
                <a:latin typeface="Calibri"/>
                <a:cs typeface="Calibri"/>
              </a:rPr>
              <a:t>R</a:t>
            </a:r>
            <a:r>
              <a:rPr sz="2800" spc="-10" dirty="0">
                <a:latin typeface="Calibri"/>
                <a:cs typeface="Calibri"/>
              </a:rPr>
              <a:t>a</a:t>
            </a:r>
            <a:r>
              <a:rPr sz="2800" spc="-20" dirty="0">
                <a:latin typeface="Calibri"/>
                <a:cs typeface="Calibri"/>
              </a:rPr>
              <a:t>b</a:t>
            </a:r>
            <a:r>
              <a:rPr sz="2800" spc="-10" dirty="0">
                <a:latin typeface="Calibri"/>
                <a:cs typeface="Calibri"/>
              </a:rPr>
              <a:t>i</a:t>
            </a:r>
            <a:r>
              <a:rPr sz="2800" dirty="0">
                <a:latin typeface="Times New Roman"/>
                <a:cs typeface="Times New Roman"/>
              </a:rPr>
              <a:t> </a:t>
            </a:r>
            <a:r>
              <a:rPr sz="2800" spc="-19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5" dirty="0">
                <a:latin typeface="Calibri"/>
                <a:cs typeface="Calibri"/>
              </a:rPr>
              <a:t>y</a:t>
            </a:r>
            <a:r>
              <a:rPr sz="2800" dirty="0">
                <a:latin typeface="Times New Roman"/>
                <a:cs typeface="Times New Roman"/>
              </a:rPr>
              <a:t> </a:t>
            </a:r>
            <a:r>
              <a:rPr sz="2800" spc="-165" dirty="0">
                <a:latin typeface="Times New Roman"/>
                <a:cs typeface="Times New Roman"/>
              </a:rPr>
              <a:t> </a:t>
            </a:r>
            <a:r>
              <a:rPr sz="2800" spc="-30" dirty="0">
                <a:latin typeface="Cambria Math"/>
                <a:cs typeface="Cambria Math"/>
              </a:rPr>
              <a:t>𝛺</a:t>
            </a:r>
            <a:r>
              <a:rPr sz="2800" dirty="0">
                <a:latin typeface="Cambria Math"/>
                <a:cs typeface="Cambria Math"/>
              </a:rPr>
              <a:t> </a:t>
            </a:r>
            <a:r>
              <a:rPr sz="2800" spc="60" dirty="0">
                <a:latin typeface="Cambria Math"/>
                <a:cs typeface="Cambria Math"/>
              </a:rPr>
              <a:t> </a:t>
            </a:r>
            <a:r>
              <a:rPr sz="2800" spc="-20" dirty="0">
                <a:latin typeface="Calibri"/>
                <a:cs typeface="Calibri"/>
              </a:rPr>
              <a:t>qu</a:t>
            </a:r>
            <a:r>
              <a:rPr sz="2800" spc="-10" dirty="0">
                <a:latin typeface="Calibri"/>
                <a:cs typeface="Calibri"/>
              </a:rPr>
              <a:t>a</a:t>
            </a:r>
            <a:r>
              <a:rPr sz="2800" spc="-20" dirty="0">
                <a:latin typeface="Calibri"/>
                <a:cs typeface="Calibri"/>
              </a:rPr>
              <a:t>nt</a:t>
            </a:r>
            <a:r>
              <a:rPr sz="2800" spc="-10" dirty="0">
                <a:latin typeface="Calibri"/>
                <a:cs typeface="Calibri"/>
              </a:rPr>
              <a:t>i</a:t>
            </a:r>
            <a:r>
              <a:rPr sz="2800" spc="-15" dirty="0">
                <a:latin typeface="Calibri"/>
                <a:cs typeface="Calibri"/>
              </a:rPr>
              <a:t>fies</a:t>
            </a:r>
            <a:r>
              <a:rPr sz="2800" dirty="0">
                <a:latin typeface="Times New Roman"/>
                <a:cs typeface="Times New Roman"/>
              </a:rPr>
              <a:t> </a:t>
            </a:r>
            <a:r>
              <a:rPr sz="2800" spc="-195" dirty="0">
                <a:latin typeface="Times New Roman"/>
                <a:cs typeface="Times New Roman"/>
              </a:rPr>
              <a:t> </a:t>
            </a:r>
            <a:r>
              <a:rPr sz="2800" spc="-5" dirty="0">
                <a:latin typeface="Calibri"/>
                <a:cs typeface="Calibri"/>
              </a:rPr>
              <a:t>c</a:t>
            </a:r>
            <a:r>
              <a:rPr sz="2800" spc="-20" dirty="0">
                <a:latin typeface="Calibri"/>
                <a:cs typeface="Calibri"/>
              </a:rPr>
              <a:t>oup</a:t>
            </a:r>
            <a:r>
              <a:rPr sz="2800" spc="-10" dirty="0">
                <a:latin typeface="Calibri"/>
                <a:cs typeface="Calibri"/>
              </a:rPr>
              <a:t>l</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85" dirty="0">
                <a:latin typeface="Times New Roman"/>
                <a:cs typeface="Times New Roman"/>
              </a:rPr>
              <a:t> </a:t>
            </a:r>
            <a:r>
              <a:rPr sz="2800" spc="-20" dirty="0">
                <a:latin typeface="Calibri"/>
                <a:cs typeface="Calibri"/>
              </a:rPr>
              <a:t>s</a:t>
            </a:r>
            <a:r>
              <a:rPr sz="2800" spc="-5" dirty="0">
                <a:latin typeface="Calibri"/>
                <a:cs typeface="Calibri"/>
              </a:rPr>
              <a:t>t</a:t>
            </a:r>
            <a:r>
              <a:rPr sz="2800" spc="-15" dirty="0">
                <a:latin typeface="Calibri"/>
                <a:cs typeface="Calibri"/>
              </a:rPr>
              <a:t>rength;</a:t>
            </a:r>
            <a:r>
              <a:rPr sz="2800" dirty="0">
                <a:latin typeface="Times New Roman"/>
                <a:cs typeface="Times New Roman"/>
              </a:rPr>
              <a:t> </a:t>
            </a:r>
            <a:r>
              <a:rPr sz="2800" spc="-204" dirty="0">
                <a:solidFill>
                  <a:srgbClr val="FF0000"/>
                </a:solidFill>
                <a:latin typeface="Times New Roman"/>
                <a:cs typeface="Times New Roman"/>
              </a:rPr>
              <a:t> </a:t>
            </a:r>
            <a:r>
              <a:rPr sz="2800" spc="-10" dirty="0">
                <a:solidFill>
                  <a:srgbClr val="FF0000"/>
                </a:solidFill>
                <a:latin typeface="Calibri"/>
                <a:cs typeface="Calibri"/>
              </a:rPr>
              <a:t>w</a:t>
            </a:r>
            <a:r>
              <a:rPr sz="2800" spc="-15" dirty="0">
                <a:solidFill>
                  <a:srgbClr val="FF0000"/>
                </a:solidFill>
                <a:latin typeface="Calibri"/>
                <a:cs typeface="Calibri"/>
              </a:rPr>
              <a:t>ea</a:t>
            </a:r>
            <a:r>
              <a:rPr sz="2800" spc="15" dirty="0">
                <a:solidFill>
                  <a:srgbClr val="FF0000"/>
                </a:solidFill>
                <a:latin typeface="Calibri"/>
                <a:cs typeface="Calibri"/>
              </a:rPr>
              <a:t>k</a:t>
            </a:r>
            <a:r>
              <a:rPr sz="2800" spc="-10" dirty="0">
                <a:solidFill>
                  <a:srgbClr val="FF0000"/>
                </a:solidFill>
                <a:latin typeface="Calibri"/>
                <a:cs typeface="Calibri"/>
              </a:rPr>
              <a:t>-</a:t>
            </a:r>
            <a:r>
              <a:rPr sz="2800" spc="-10" dirty="0">
                <a:solidFill>
                  <a:srgbClr val="FF0000"/>
                </a:solidFill>
                <a:latin typeface="Times New Roman"/>
                <a:cs typeface="Times New Roman"/>
              </a:rPr>
              <a:t> </a:t>
            </a:r>
            <a:r>
              <a:rPr sz="2800" spc="-15" dirty="0">
                <a:solidFill>
                  <a:srgbClr val="FF0000"/>
                </a:solidFill>
                <a:latin typeface="Calibri"/>
                <a:cs typeface="Calibri"/>
              </a:rPr>
              <a:t>fie</a:t>
            </a:r>
            <a:r>
              <a:rPr sz="2800" spc="-5" dirty="0">
                <a:solidFill>
                  <a:srgbClr val="FF0000"/>
                </a:solidFill>
                <a:latin typeface="Calibri"/>
                <a:cs typeface="Calibri"/>
              </a:rPr>
              <a:t>l</a:t>
            </a:r>
            <a:r>
              <a:rPr sz="2800" spc="-15" dirty="0">
                <a:solidFill>
                  <a:srgbClr val="FF0000"/>
                </a:solidFill>
                <a:latin typeface="Calibri"/>
                <a:cs typeface="Calibri"/>
              </a:rPr>
              <a:t>d</a:t>
            </a:r>
            <a:r>
              <a:rPr sz="2800" spc="-70" dirty="0">
                <a:solidFill>
                  <a:srgbClr val="FF0000"/>
                </a:solidFill>
                <a:latin typeface="Times New Roman"/>
                <a:cs typeface="Times New Roman"/>
              </a:rPr>
              <a:t> </a:t>
            </a:r>
            <a:r>
              <a:rPr sz="2800" spc="-15" dirty="0">
                <a:solidFill>
                  <a:srgbClr val="FF0000"/>
                </a:solidFill>
                <a:latin typeface="Calibri"/>
                <a:cs typeface="Calibri"/>
              </a:rPr>
              <a:t>vs.</a:t>
            </a:r>
            <a:r>
              <a:rPr sz="2800" spc="-75" dirty="0">
                <a:solidFill>
                  <a:srgbClr val="FF0000"/>
                </a:solidFill>
                <a:latin typeface="Times New Roman"/>
                <a:cs typeface="Times New Roman"/>
              </a:rPr>
              <a:t> </a:t>
            </a:r>
            <a:r>
              <a:rPr sz="2800" spc="-20" dirty="0">
                <a:solidFill>
                  <a:srgbClr val="FF0000"/>
                </a:solidFill>
                <a:latin typeface="Calibri"/>
                <a:cs typeface="Calibri"/>
              </a:rPr>
              <a:t>s</a:t>
            </a:r>
            <a:r>
              <a:rPr sz="2800" dirty="0">
                <a:solidFill>
                  <a:srgbClr val="FF0000"/>
                </a:solidFill>
                <a:latin typeface="Calibri"/>
                <a:cs typeface="Calibri"/>
              </a:rPr>
              <a:t>t</a:t>
            </a:r>
            <a:r>
              <a:rPr sz="2800" spc="-15" dirty="0">
                <a:solidFill>
                  <a:srgbClr val="FF0000"/>
                </a:solidFill>
                <a:latin typeface="Calibri"/>
                <a:cs typeface="Calibri"/>
              </a:rPr>
              <a:t>ron</a:t>
            </a:r>
            <a:r>
              <a:rPr sz="2800" spc="-20" dirty="0">
                <a:solidFill>
                  <a:srgbClr val="FF0000"/>
                </a:solidFill>
                <a:latin typeface="Calibri"/>
                <a:cs typeface="Calibri"/>
              </a:rPr>
              <a:t>g</a:t>
            </a:r>
            <a:r>
              <a:rPr sz="2800" spc="-5" dirty="0">
                <a:solidFill>
                  <a:srgbClr val="FF0000"/>
                </a:solidFill>
                <a:latin typeface="Calibri"/>
                <a:cs typeface="Calibri"/>
              </a:rPr>
              <a:t>-</a:t>
            </a:r>
            <a:r>
              <a:rPr sz="2800" spc="-15" dirty="0">
                <a:solidFill>
                  <a:srgbClr val="FF0000"/>
                </a:solidFill>
                <a:latin typeface="Calibri"/>
                <a:cs typeface="Calibri"/>
              </a:rPr>
              <a:t>fie</a:t>
            </a:r>
            <a:r>
              <a:rPr sz="2800" spc="-5" dirty="0">
                <a:solidFill>
                  <a:srgbClr val="FF0000"/>
                </a:solidFill>
                <a:latin typeface="Calibri"/>
                <a:cs typeface="Calibri"/>
              </a:rPr>
              <a:t>l</a:t>
            </a:r>
            <a:r>
              <a:rPr sz="2800" spc="-15" dirty="0">
                <a:solidFill>
                  <a:srgbClr val="FF0000"/>
                </a:solidFill>
                <a:latin typeface="Calibri"/>
                <a:cs typeface="Calibri"/>
              </a:rPr>
              <a:t>d</a:t>
            </a:r>
            <a:r>
              <a:rPr sz="2800" spc="-70" dirty="0">
                <a:solidFill>
                  <a:srgbClr val="FF0000"/>
                </a:solidFill>
                <a:latin typeface="Times New Roman"/>
                <a:cs typeface="Times New Roman"/>
              </a:rPr>
              <a:t> </a:t>
            </a:r>
            <a:r>
              <a:rPr sz="2800" spc="-15" dirty="0">
                <a:solidFill>
                  <a:srgbClr val="FF0000"/>
                </a:solidFill>
                <a:latin typeface="Calibri"/>
                <a:cs typeface="Calibri"/>
              </a:rPr>
              <a:t>regimes</a:t>
            </a:r>
            <a:r>
              <a:rPr sz="2800" spc="-70" dirty="0">
                <a:solidFill>
                  <a:srgbClr val="FF0000"/>
                </a:solidFill>
                <a:latin typeface="Times New Roman"/>
                <a:cs typeface="Times New Roman"/>
              </a:rPr>
              <a:t> </a:t>
            </a:r>
            <a:r>
              <a:rPr sz="2800" spc="-20" dirty="0">
                <a:solidFill>
                  <a:srgbClr val="FF0000"/>
                </a:solidFill>
                <a:latin typeface="Calibri"/>
                <a:cs typeface="Calibri"/>
              </a:rPr>
              <a:t>d</a:t>
            </a:r>
            <a:r>
              <a:rPr sz="2800" spc="0" dirty="0">
                <a:solidFill>
                  <a:srgbClr val="FF0000"/>
                </a:solidFill>
                <a:latin typeface="Calibri"/>
                <a:cs typeface="Calibri"/>
              </a:rPr>
              <a:t>i</a:t>
            </a:r>
            <a:r>
              <a:rPr sz="2800" spc="-20" dirty="0">
                <a:solidFill>
                  <a:srgbClr val="FF0000"/>
                </a:solidFill>
                <a:latin typeface="Calibri"/>
                <a:cs typeface="Calibri"/>
              </a:rPr>
              <a:t>st</a:t>
            </a:r>
            <a:r>
              <a:rPr sz="2800" spc="-10" dirty="0">
                <a:solidFill>
                  <a:srgbClr val="FF0000"/>
                </a:solidFill>
                <a:latin typeface="Calibri"/>
                <a:cs typeface="Calibri"/>
              </a:rPr>
              <a:t>i</a:t>
            </a:r>
            <a:r>
              <a:rPr sz="2800" spc="-20" dirty="0">
                <a:solidFill>
                  <a:srgbClr val="FF0000"/>
                </a:solidFill>
                <a:latin typeface="Calibri"/>
                <a:cs typeface="Calibri"/>
              </a:rPr>
              <a:t>ngu</a:t>
            </a:r>
            <a:r>
              <a:rPr sz="2800" spc="-10" dirty="0">
                <a:solidFill>
                  <a:srgbClr val="FF0000"/>
                </a:solidFill>
                <a:latin typeface="Calibri"/>
                <a:cs typeface="Calibri"/>
              </a:rPr>
              <a:t>i</a:t>
            </a:r>
            <a:r>
              <a:rPr sz="2800" spc="-20" dirty="0">
                <a:solidFill>
                  <a:srgbClr val="FF0000"/>
                </a:solidFill>
                <a:latin typeface="Calibri"/>
                <a:cs typeface="Calibri"/>
              </a:rPr>
              <a:t>s</a:t>
            </a:r>
            <a:r>
              <a:rPr sz="2800" spc="-10" dirty="0">
                <a:solidFill>
                  <a:srgbClr val="FF0000"/>
                </a:solidFill>
                <a:latin typeface="Calibri"/>
                <a:cs typeface="Calibri"/>
              </a:rPr>
              <a:t>he</a:t>
            </a:r>
            <a:r>
              <a:rPr sz="2800" spc="-20" dirty="0">
                <a:solidFill>
                  <a:srgbClr val="FF0000"/>
                </a:solidFill>
                <a:latin typeface="Calibri"/>
                <a:cs typeface="Calibri"/>
              </a:rPr>
              <a:t>d</a:t>
            </a:r>
            <a:r>
              <a:rPr sz="2800" spc="-20" dirty="0">
                <a:latin typeface="Calibri"/>
                <a:cs typeface="Calibri"/>
              </a:rPr>
              <a:t>.</a:t>
            </a:r>
            <a:endParaRPr sz="2800" dirty="0">
              <a:latin typeface="Calibri"/>
              <a:cs typeface="Calibri"/>
            </a:endParaRPr>
          </a:p>
          <a:p>
            <a:pPr marL="241300" marR="11430" indent="-228600" algn="just">
              <a:lnSpc>
                <a:spcPct val="127899"/>
              </a:lnSpc>
              <a:spcBef>
                <a:spcPts val="1040"/>
              </a:spcBef>
              <a:buFont typeface="Symbol"/>
              <a:buChar char=""/>
              <a:tabLst>
                <a:tab pos="241935" algn="l"/>
              </a:tabLst>
            </a:pPr>
            <a:r>
              <a:rPr sz="2800" spc="-15" dirty="0">
                <a:latin typeface="Calibri"/>
                <a:cs typeface="Calibri"/>
              </a:rPr>
              <a:t>Broadb</a:t>
            </a:r>
            <a:r>
              <a:rPr sz="2800" spc="-10" dirty="0">
                <a:latin typeface="Calibri"/>
                <a:cs typeface="Calibri"/>
              </a:rPr>
              <a:t>a</a:t>
            </a:r>
            <a:r>
              <a:rPr sz="2800" spc="-20" dirty="0">
                <a:latin typeface="Calibri"/>
                <a:cs typeface="Calibri"/>
              </a:rPr>
              <a:t>n</a:t>
            </a:r>
            <a:r>
              <a:rPr sz="2800" spc="-15" dirty="0">
                <a:latin typeface="Calibri"/>
                <a:cs typeface="Calibri"/>
              </a:rPr>
              <a:t>d</a:t>
            </a:r>
            <a:r>
              <a:rPr sz="2800" dirty="0">
                <a:latin typeface="Times New Roman"/>
                <a:cs typeface="Times New Roman"/>
              </a:rPr>
              <a:t> </a:t>
            </a:r>
            <a:r>
              <a:rPr sz="2800" spc="-335" dirty="0">
                <a:latin typeface="Times New Roman"/>
                <a:cs typeface="Times New Roman"/>
              </a:rPr>
              <a:t> </a:t>
            </a:r>
            <a:r>
              <a:rPr sz="2800" spc="-15" dirty="0">
                <a:latin typeface="Calibri"/>
                <a:cs typeface="Calibri"/>
              </a:rPr>
              <a:t>exc</a:t>
            </a:r>
            <a:r>
              <a:rPr sz="2800" spc="-5" dirty="0">
                <a:latin typeface="Calibri"/>
                <a:cs typeface="Calibri"/>
              </a:rPr>
              <a:t>i</a:t>
            </a:r>
            <a:r>
              <a:rPr sz="2800" spc="-10" dirty="0">
                <a:latin typeface="Calibri"/>
                <a:cs typeface="Calibri"/>
              </a:rPr>
              <a:t>tatio</a:t>
            </a:r>
            <a:r>
              <a:rPr sz="2800" spc="-15" dirty="0">
                <a:latin typeface="Calibri"/>
                <a:cs typeface="Calibri"/>
              </a:rPr>
              <a:t>n</a:t>
            </a:r>
            <a:r>
              <a:rPr sz="2800" dirty="0">
                <a:latin typeface="Times New Roman"/>
                <a:cs typeface="Times New Roman"/>
              </a:rPr>
              <a:t> </a:t>
            </a:r>
            <a:r>
              <a:rPr sz="2800" spc="-340" dirty="0">
                <a:latin typeface="Times New Roman"/>
                <a:cs typeface="Times New Roman"/>
              </a:rPr>
              <a:t> </a:t>
            </a:r>
            <a:r>
              <a:rPr sz="2800" spc="-15" dirty="0">
                <a:latin typeface="Calibri"/>
                <a:cs typeface="Calibri"/>
              </a:rPr>
              <a:t>y</a:t>
            </a:r>
            <a:r>
              <a:rPr sz="2800" spc="-5" dirty="0">
                <a:latin typeface="Calibri"/>
                <a:cs typeface="Calibri"/>
              </a:rPr>
              <a:t>i</a:t>
            </a:r>
            <a:r>
              <a:rPr sz="2800" spc="-15" dirty="0">
                <a:latin typeface="Calibri"/>
                <a:cs typeface="Calibri"/>
              </a:rPr>
              <a:t>el</a:t>
            </a:r>
            <a:r>
              <a:rPr sz="2800" spc="-20" dirty="0">
                <a:latin typeface="Calibri"/>
                <a:cs typeface="Calibri"/>
              </a:rPr>
              <a:t>d</a:t>
            </a:r>
            <a:r>
              <a:rPr sz="2800" spc="-15" dirty="0">
                <a:latin typeface="Calibri"/>
                <a:cs typeface="Calibri"/>
              </a:rPr>
              <a:t>s</a:t>
            </a:r>
            <a:r>
              <a:rPr sz="2800" dirty="0">
                <a:latin typeface="Times New Roman"/>
                <a:cs typeface="Times New Roman"/>
              </a:rPr>
              <a:t> </a:t>
            </a:r>
            <a:r>
              <a:rPr sz="2800" spc="-335" dirty="0">
                <a:latin typeface="Times New Roman"/>
                <a:cs typeface="Times New Roman"/>
              </a:rPr>
              <a:t> </a:t>
            </a:r>
            <a:r>
              <a:rPr sz="2800" spc="-15" dirty="0">
                <a:latin typeface="Calibri"/>
                <a:cs typeface="Calibri"/>
              </a:rPr>
              <a:t>constant</a:t>
            </a:r>
            <a:r>
              <a:rPr sz="2800" dirty="0">
                <a:latin typeface="Times New Roman"/>
                <a:cs typeface="Times New Roman"/>
              </a:rPr>
              <a:t> </a:t>
            </a:r>
            <a:r>
              <a:rPr sz="2800" spc="-33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335" dirty="0">
                <a:latin typeface="Times New Roman"/>
                <a:cs typeface="Times New Roman"/>
              </a:rPr>
              <a:t> </a:t>
            </a:r>
            <a:r>
              <a:rPr sz="2800" spc="-15" dirty="0">
                <a:latin typeface="Calibri"/>
                <a:cs typeface="Calibri"/>
              </a:rPr>
              <a:t>rate</a:t>
            </a:r>
            <a:r>
              <a:rPr sz="2800" dirty="0">
                <a:latin typeface="Times New Roman"/>
                <a:cs typeface="Times New Roman"/>
              </a:rPr>
              <a:t> </a:t>
            </a:r>
            <a:r>
              <a:rPr sz="2800" spc="-340" dirty="0">
                <a:latin typeface="Times New Roman"/>
                <a:cs typeface="Times New Roman"/>
              </a:rPr>
              <a:t> </a:t>
            </a:r>
            <a:r>
              <a:rPr sz="2800" spc="-20" dirty="0">
                <a:latin typeface="Calibri"/>
                <a:cs typeface="Calibri"/>
              </a:rPr>
              <a:t>pr</a:t>
            </a:r>
            <a:r>
              <a:rPr sz="2800" dirty="0">
                <a:latin typeface="Calibri"/>
                <a:cs typeface="Calibri"/>
              </a:rPr>
              <a:t>o</a:t>
            </a:r>
            <a:r>
              <a:rPr sz="2800" spc="-20" dirty="0">
                <a:latin typeface="Calibri"/>
                <a:cs typeface="Calibri"/>
              </a:rPr>
              <a:t>port</a:t>
            </a:r>
            <a:r>
              <a:rPr sz="2800" spc="-10" dirty="0">
                <a:latin typeface="Calibri"/>
                <a:cs typeface="Calibri"/>
              </a:rPr>
              <a:t>i</a:t>
            </a:r>
            <a:r>
              <a:rPr sz="2800" spc="-20" dirty="0">
                <a:latin typeface="Calibri"/>
                <a:cs typeface="Calibri"/>
              </a:rPr>
              <a:t>onal</a:t>
            </a:r>
            <a:r>
              <a:rPr sz="2800" spc="-15" dirty="0">
                <a:latin typeface="Times New Roman"/>
                <a:cs typeface="Times New Roman"/>
              </a:rPr>
              <a:t> </a:t>
            </a:r>
            <a:r>
              <a:rPr sz="2800" spc="-15" dirty="0">
                <a:latin typeface="Calibri"/>
                <a:cs typeface="Calibri"/>
              </a:rPr>
              <a:t>to</a:t>
            </a:r>
            <a:r>
              <a:rPr sz="2800" spc="-65" dirty="0">
                <a:latin typeface="Times New Roman"/>
                <a:cs typeface="Times New Roman"/>
              </a:rPr>
              <a:t> </a:t>
            </a:r>
            <a:r>
              <a:rPr sz="4200" spc="-15" baseline="1984" dirty="0">
                <a:latin typeface="Cambria Math"/>
                <a:cs typeface="Cambria Math"/>
              </a:rPr>
              <a:t>|</a:t>
            </a:r>
            <a:r>
              <a:rPr sz="2800" spc="-204" dirty="0">
                <a:latin typeface="Cambria Math"/>
                <a:cs typeface="Cambria Math"/>
              </a:rPr>
              <a:t>𝐷</a:t>
            </a:r>
            <a:r>
              <a:rPr sz="3000" spc="322" baseline="-16666" dirty="0">
                <a:latin typeface="Cambria Math"/>
                <a:cs typeface="Cambria Math"/>
              </a:rPr>
              <a:t>𝑎</a:t>
            </a:r>
            <a:r>
              <a:rPr sz="3000" spc="330" baseline="-16666" dirty="0">
                <a:latin typeface="Cambria Math"/>
                <a:cs typeface="Cambria Math"/>
              </a:rPr>
              <a:t>𝑏</a:t>
            </a:r>
            <a:r>
              <a:rPr sz="3000" spc="-397" baseline="-16666" dirty="0">
                <a:latin typeface="Cambria Math"/>
                <a:cs typeface="Cambria Math"/>
              </a:rPr>
              <a:t> </a:t>
            </a:r>
            <a:r>
              <a:rPr sz="4200" spc="-15" baseline="1984" dirty="0">
                <a:latin typeface="Cambria Math"/>
                <a:cs typeface="Cambria Math"/>
              </a:rPr>
              <a:t>|</a:t>
            </a:r>
            <a:r>
              <a:rPr sz="3000" spc="60" baseline="29166" dirty="0">
                <a:latin typeface="Cambria Math"/>
                <a:cs typeface="Cambria Math"/>
              </a:rPr>
              <a:t>2</a:t>
            </a:r>
            <a:r>
              <a:rPr sz="3000" baseline="29166" dirty="0">
                <a:latin typeface="Cambria Math"/>
                <a:cs typeface="Cambria Math"/>
              </a:rPr>
              <a:t> </a:t>
            </a:r>
            <a:r>
              <a:rPr sz="3000" spc="-202" baseline="29166" dirty="0">
                <a:latin typeface="Cambria Math"/>
                <a:cs typeface="Cambria Math"/>
              </a:rPr>
              <a:t> </a:t>
            </a:r>
            <a:r>
              <a:rPr sz="2800" spc="-30" dirty="0">
                <a:latin typeface="Calibri"/>
                <a:cs typeface="Calibri"/>
              </a:rPr>
              <a:t>→</a:t>
            </a:r>
            <a:r>
              <a:rPr sz="2800" spc="-5" dirty="0">
                <a:latin typeface="Calibri"/>
                <a:cs typeface="Calibri"/>
              </a:rPr>
              <a:t> </a:t>
            </a:r>
            <a:r>
              <a:rPr sz="2800" dirty="0">
                <a:latin typeface="Calibri"/>
                <a:cs typeface="Calibri"/>
              </a:rPr>
              <a:t>l</a:t>
            </a:r>
            <a:r>
              <a:rPr sz="2800" spc="-15" dirty="0">
                <a:latin typeface="Calibri"/>
                <a:cs typeface="Calibri"/>
              </a:rPr>
              <a:t>eads</a:t>
            </a:r>
            <a:r>
              <a:rPr sz="2800" spc="-5" dirty="0">
                <a:latin typeface="Calibri"/>
                <a:cs typeface="Calibri"/>
              </a:rPr>
              <a:t> </a:t>
            </a:r>
            <a:r>
              <a:rPr sz="2800" spc="-15" dirty="0">
                <a:latin typeface="Calibri"/>
                <a:cs typeface="Calibri"/>
              </a:rPr>
              <a:t>nat</a:t>
            </a:r>
            <a:r>
              <a:rPr sz="2800" spc="-10" dirty="0">
                <a:latin typeface="Calibri"/>
                <a:cs typeface="Calibri"/>
              </a:rPr>
              <a:t>ural</a:t>
            </a:r>
            <a:r>
              <a:rPr sz="2800" dirty="0">
                <a:latin typeface="Calibri"/>
                <a:cs typeface="Calibri"/>
              </a:rPr>
              <a:t>l</a:t>
            </a:r>
            <a:r>
              <a:rPr sz="2800" spc="-15" dirty="0">
                <a:latin typeface="Calibri"/>
                <a:cs typeface="Calibri"/>
              </a:rPr>
              <a:t>y</a:t>
            </a:r>
            <a:r>
              <a:rPr sz="2800" spc="-5" dirty="0">
                <a:latin typeface="Calibri"/>
                <a:cs typeface="Calibri"/>
              </a:rPr>
              <a:t> </a:t>
            </a:r>
            <a:r>
              <a:rPr sz="2800" spc="-15" dirty="0">
                <a:latin typeface="Calibri"/>
                <a:cs typeface="Calibri"/>
              </a:rPr>
              <a:t>to</a:t>
            </a:r>
            <a:r>
              <a:rPr sz="2800" spc="-5" dirty="0">
                <a:latin typeface="Calibri"/>
                <a:cs typeface="Calibri"/>
              </a:rPr>
              <a:t> </a:t>
            </a:r>
            <a:r>
              <a:rPr sz="2800" spc="-15" dirty="0">
                <a:latin typeface="Calibri"/>
                <a:cs typeface="Calibri"/>
              </a:rPr>
              <a:t>E</a:t>
            </a:r>
            <a:r>
              <a:rPr sz="2800" dirty="0">
                <a:latin typeface="Calibri"/>
                <a:cs typeface="Calibri"/>
              </a:rPr>
              <a:t>i</a:t>
            </a:r>
            <a:r>
              <a:rPr sz="2800" spc="-15" dirty="0">
                <a:latin typeface="Calibri"/>
                <a:cs typeface="Calibri"/>
              </a:rPr>
              <a:t>nstein</a:t>
            </a:r>
            <a:r>
              <a:rPr sz="2800" spc="10" dirty="0">
                <a:latin typeface="Calibri"/>
                <a:cs typeface="Calibri"/>
              </a:rPr>
              <a:t> </a:t>
            </a:r>
            <a:r>
              <a:rPr sz="2800" spc="35" dirty="0">
                <a:latin typeface="Cambria Math"/>
                <a:cs typeface="Cambria Math"/>
              </a:rPr>
              <a:t>𝐵</a:t>
            </a:r>
            <a:r>
              <a:rPr sz="2800" dirty="0">
                <a:latin typeface="Calibri"/>
                <a:cs typeface="Calibri"/>
              </a:rPr>
              <a:t>.</a:t>
            </a:r>
          </a:p>
          <a:p>
            <a:pPr marL="241300" marR="5080" indent="-228600" algn="just">
              <a:lnSpc>
                <a:spcPct val="127000"/>
              </a:lnSpc>
              <a:spcBef>
                <a:spcPts val="1060"/>
              </a:spcBef>
              <a:buFont typeface="Symbol"/>
              <a:buChar char=""/>
              <a:tabLst>
                <a:tab pos="241935" algn="l"/>
              </a:tabLst>
            </a:pPr>
            <a:r>
              <a:rPr sz="2800" spc="-15" dirty="0">
                <a:latin typeface="Calibri"/>
                <a:cs typeface="Calibri"/>
              </a:rPr>
              <a:t>Next</a:t>
            </a:r>
            <a:r>
              <a:rPr sz="2800" spc="170" dirty="0">
                <a:latin typeface="Times New Roman"/>
                <a:cs typeface="Times New Roman"/>
              </a:rPr>
              <a:t> </a:t>
            </a:r>
            <a:r>
              <a:rPr sz="2800" spc="-20" dirty="0">
                <a:latin typeface="Calibri"/>
                <a:cs typeface="Calibri"/>
              </a:rPr>
              <a:t>step</a:t>
            </a:r>
            <a:r>
              <a:rPr sz="2800" spc="-15" dirty="0">
                <a:latin typeface="Calibri"/>
                <a:cs typeface="Calibri"/>
              </a:rPr>
              <a:t>s</a:t>
            </a:r>
            <a:r>
              <a:rPr sz="2800" spc="200" dirty="0">
                <a:latin typeface="Times New Roman"/>
                <a:cs typeface="Times New Roman"/>
              </a:rPr>
              <a:t> </a:t>
            </a:r>
            <a:r>
              <a:rPr sz="2800" spc="-20" dirty="0">
                <a:latin typeface="Calibri"/>
                <a:cs typeface="Calibri"/>
              </a:rPr>
              <a:t>(no</a:t>
            </a:r>
            <a:r>
              <a:rPr sz="2800" spc="-10" dirty="0">
                <a:latin typeface="Calibri"/>
                <a:cs typeface="Calibri"/>
              </a:rPr>
              <a:t>t</a:t>
            </a:r>
            <a:r>
              <a:rPr sz="2800" spc="190" dirty="0">
                <a:latin typeface="Times New Roman"/>
                <a:cs typeface="Times New Roman"/>
              </a:rPr>
              <a:t> </a:t>
            </a:r>
            <a:r>
              <a:rPr sz="2800" spc="-15" dirty="0">
                <a:latin typeface="Calibri"/>
                <a:cs typeface="Calibri"/>
              </a:rPr>
              <a:t>covered</a:t>
            </a:r>
            <a:r>
              <a:rPr sz="2800" spc="175" dirty="0">
                <a:latin typeface="Times New Roman"/>
                <a:cs typeface="Times New Roman"/>
              </a:rPr>
              <a:t> </a:t>
            </a:r>
            <a:r>
              <a:rPr sz="2800" spc="-20" dirty="0">
                <a:latin typeface="Calibri"/>
                <a:cs typeface="Calibri"/>
              </a:rPr>
              <a:t>here)</a:t>
            </a:r>
            <a:r>
              <a:rPr sz="2800" spc="-10" dirty="0">
                <a:latin typeface="Calibri"/>
                <a:cs typeface="Calibri"/>
              </a:rPr>
              <a:t>:</a:t>
            </a:r>
            <a:r>
              <a:rPr sz="2800" spc="204" dirty="0">
                <a:latin typeface="Times New Roman"/>
                <a:cs typeface="Times New Roman"/>
              </a:rPr>
              <a:t> </a:t>
            </a:r>
            <a:r>
              <a:rPr sz="2800" spc="-20" dirty="0">
                <a:latin typeface="Calibri"/>
                <a:cs typeface="Calibri"/>
              </a:rPr>
              <a:t>fu</a:t>
            </a:r>
            <a:r>
              <a:rPr sz="2800" spc="-10" dirty="0">
                <a:latin typeface="Calibri"/>
                <a:cs typeface="Calibri"/>
              </a:rPr>
              <a:t>l</a:t>
            </a:r>
            <a:r>
              <a:rPr sz="2800" dirty="0">
                <a:latin typeface="Calibri"/>
                <a:cs typeface="Calibri"/>
              </a:rPr>
              <a:t>l</a:t>
            </a:r>
            <a:r>
              <a:rPr sz="2800" spc="190" dirty="0">
                <a:latin typeface="Times New Roman"/>
                <a:cs typeface="Times New Roman"/>
              </a:rPr>
              <a:t> </a:t>
            </a:r>
            <a:r>
              <a:rPr sz="2800" spc="-20" dirty="0">
                <a:latin typeface="Calibri"/>
                <a:cs typeface="Calibri"/>
              </a:rPr>
              <a:t>den</a:t>
            </a:r>
            <a:r>
              <a:rPr sz="2800" spc="-25" dirty="0">
                <a:latin typeface="Calibri"/>
                <a:cs typeface="Calibri"/>
              </a:rPr>
              <a:t>s</a:t>
            </a:r>
            <a:r>
              <a:rPr sz="2800" dirty="0">
                <a:latin typeface="Calibri"/>
                <a:cs typeface="Calibri"/>
              </a:rPr>
              <a:t>i</a:t>
            </a:r>
            <a:r>
              <a:rPr sz="2800" spc="-10" dirty="0">
                <a:latin typeface="Calibri"/>
                <a:cs typeface="Calibri"/>
              </a:rPr>
              <a:t>t</a:t>
            </a:r>
            <a:r>
              <a:rPr sz="2800" spc="20" dirty="0">
                <a:latin typeface="Calibri"/>
                <a:cs typeface="Calibri"/>
              </a:rPr>
              <a:t>y</a:t>
            </a:r>
            <a:r>
              <a:rPr sz="2800" spc="-15" dirty="0">
                <a:latin typeface="Calibri"/>
                <a:cs typeface="Calibri"/>
              </a:rPr>
              <a:t>-matrix</a:t>
            </a:r>
            <a:r>
              <a:rPr sz="2800" spc="185" dirty="0">
                <a:latin typeface="Times New Roman"/>
                <a:cs typeface="Times New Roman"/>
              </a:rPr>
              <a:t> </a:t>
            </a:r>
            <a:r>
              <a:rPr sz="2800" spc="-15" dirty="0">
                <a:latin typeface="Calibri"/>
                <a:cs typeface="Calibri"/>
              </a:rPr>
              <a:t>treatm</a:t>
            </a:r>
            <a:r>
              <a:rPr sz="2800" spc="-10" dirty="0">
                <a:latin typeface="Calibri"/>
                <a:cs typeface="Calibri"/>
              </a:rPr>
              <a:t>e</a:t>
            </a:r>
            <a:r>
              <a:rPr sz="2800" spc="-20" dirty="0">
                <a:latin typeface="Calibri"/>
                <a:cs typeface="Calibri"/>
              </a:rPr>
              <a:t>n</a:t>
            </a:r>
            <a:r>
              <a:rPr sz="2800" spc="-10" dirty="0">
                <a:latin typeface="Calibri"/>
                <a:cs typeface="Calibri"/>
              </a:rPr>
              <a:t>t</a:t>
            </a:r>
            <a:r>
              <a:rPr sz="2800" spc="180" dirty="0">
                <a:latin typeface="Times New Roman"/>
                <a:cs typeface="Times New Roman"/>
              </a:rPr>
              <a:t> </a:t>
            </a:r>
            <a:r>
              <a:rPr sz="2800" spc="-20" dirty="0">
                <a:latin typeface="Calibri"/>
                <a:cs typeface="Calibri"/>
              </a:rPr>
              <a:t>(B</a:t>
            </a:r>
            <a:r>
              <a:rPr sz="2800" dirty="0">
                <a:latin typeface="Calibri"/>
                <a:cs typeface="Calibri"/>
              </a:rPr>
              <a:t>l</a:t>
            </a:r>
            <a:r>
              <a:rPr sz="2800" spc="-20" dirty="0">
                <a:latin typeface="Calibri"/>
                <a:cs typeface="Calibri"/>
              </a:rPr>
              <a:t>och</a:t>
            </a:r>
            <a:r>
              <a:rPr sz="2800" spc="-15" dirty="0">
                <a:latin typeface="Times New Roman"/>
                <a:cs typeface="Times New Roman"/>
              </a:rPr>
              <a:t> </a:t>
            </a:r>
            <a:r>
              <a:rPr sz="2800" spc="-15" dirty="0">
                <a:latin typeface="Calibri"/>
                <a:cs typeface="Calibri"/>
              </a:rPr>
              <a:t>equat</a:t>
            </a:r>
            <a:r>
              <a:rPr sz="2800" spc="-20" dirty="0">
                <a:latin typeface="Calibri"/>
                <a:cs typeface="Calibri"/>
              </a:rPr>
              <a:t>io</a:t>
            </a:r>
            <a:r>
              <a:rPr sz="2800" spc="-10" dirty="0">
                <a:latin typeface="Calibri"/>
                <a:cs typeface="Calibri"/>
              </a:rPr>
              <a:t>n</a:t>
            </a:r>
            <a:r>
              <a:rPr sz="2800" spc="-15" dirty="0">
                <a:latin typeface="Calibri"/>
                <a:cs typeface="Calibri"/>
              </a:rPr>
              <a:t>s)</a:t>
            </a:r>
            <a:r>
              <a:rPr sz="2800" spc="-10" dirty="0">
                <a:latin typeface="Calibri"/>
                <a:cs typeface="Calibri"/>
              </a:rPr>
              <a:t>,</a:t>
            </a:r>
            <a:r>
              <a:rPr sz="2800" dirty="0">
                <a:latin typeface="Times New Roman"/>
                <a:cs typeface="Times New Roman"/>
              </a:rPr>
              <a:t> </a:t>
            </a:r>
            <a:r>
              <a:rPr sz="2800" spc="60" dirty="0">
                <a:latin typeface="Times New Roman"/>
                <a:cs typeface="Times New Roman"/>
              </a:rPr>
              <a:t> </a:t>
            </a:r>
            <a:r>
              <a:rPr sz="2800" dirty="0">
                <a:latin typeface="Calibri"/>
                <a:cs typeface="Calibri"/>
              </a:rPr>
              <a:t>i</a:t>
            </a:r>
            <a:r>
              <a:rPr sz="2800" spc="-20" dirty="0">
                <a:latin typeface="Calibri"/>
                <a:cs typeface="Calibri"/>
              </a:rPr>
              <a:t>nteract</a:t>
            </a:r>
            <a:r>
              <a:rPr sz="2800" spc="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55"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65" dirty="0">
                <a:latin typeface="Times New Roman"/>
                <a:cs typeface="Times New Roman"/>
              </a:rPr>
              <a:t> </a:t>
            </a:r>
            <a:r>
              <a:rPr sz="2800" spc="-20" dirty="0">
                <a:latin typeface="Calibri"/>
                <a:cs typeface="Calibri"/>
              </a:rPr>
              <a:t>pu</a:t>
            </a:r>
            <a:r>
              <a:rPr sz="2800" spc="-10" dirty="0">
                <a:latin typeface="Calibri"/>
                <a:cs typeface="Calibri"/>
              </a:rPr>
              <a:t>l</a:t>
            </a:r>
            <a:r>
              <a:rPr sz="2800" spc="-20" dirty="0">
                <a:latin typeface="Calibri"/>
                <a:cs typeface="Calibri"/>
              </a:rPr>
              <a:t>se</a:t>
            </a:r>
            <a:r>
              <a:rPr sz="2800" spc="-15" dirty="0">
                <a:latin typeface="Calibri"/>
                <a:cs typeface="Calibri"/>
              </a:rPr>
              <a:t>d</a:t>
            </a:r>
            <a:r>
              <a:rPr sz="2800" dirty="0">
                <a:latin typeface="Times New Roman"/>
                <a:cs typeface="Times New Roman"/>
              </a:rPr>
              <a:t> </a:t>
            </a:r>
            <a:r>
              <a:rPr sz="2800" spc="6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sers</a:t>
            </a:r>
            <a:r>
              <a:rPr sz="2800" spc="-10" dirty="0">
                <a:latin typeface="Calibri"/>
                <a:cs typeface="Calibri"/>
              </a:rPr>
              <a:t>,</a:t>
            </a:r>
            <a:r>
              <a:rPr sz="2800" dirty="0">
                <a:latin typeface="Times New Roman"/>
                <a:cs typeface="Times New Roman"/>
              </a:rPr>
              <a:t> </a:t>
            </a:r>
            <a:r>
              <a:rPr sz="2800" spc="55" dirty="0">
                <a:latin typeface="Times New Roman"/>
                <a:cs typeface="Times New Roman"/>
              </a:rPr>
              <a:t> </a:t>
            </a:r>
            <a:r>
              <a:rPr sz="2800" spc="-15" dirty="0">
                <a:latin typeface="Calibri"/>
                <a:cs typeface="Calibri"/>
              </a:rPr>
              <a:t>coh</a:t>
            </a:r>
            <a:r>
              <a:rPr sz="2800" spc="-5" dirty="0">
                <a:latin typeface="Calibri"/>
                <a:cs typeface="Calibri"/>
              </a:rPr>
              <a:t>e</a:t>
            </a:r>
            <a:r>
              <a:rPr sz="2800" spc="-15" dirty="0">
                <a:latin typeface="Calibri"/>
                <a:cs typeface="Calibri"/>
              </a:rPr>
              <a:t>rent</a:t>
            </a:r>
            <a:r>
              <a:rPr sz="2800" dirty="0">
                <a:latin typeface="Times New Roman"/>
                <a:cs typeface="Times New Roman"/>
              </a:rPr>
              <a:t> </a:t>
            </a:r>
            <a:r>
              <a:rPr sz="2800" spc="70" dirty="0">
                <a:latin typeface="Times New Roman"/>
                <a:cs typeface="Times New Roman"/>
              </a:rPr>
              <a:t> </a:t>
            </a:r>
            <a:r>
              <a:rPr sz="2800" spc="-20" dirty="0">
                <a:latin typeface="Calibri"/>
                <a:cs typeface="Calibri"/>
              </a:rPr>
              <a:t>phe</a:t>
            </a:r>
            <a:r>
              <a:rPr sz="2800" spc="-10" dirty="0">
                <a:latin typeface="Calibri"/>
                <a:cs typeface="Calibri"/>
              </a:rPr>
              <a:t>n</a:t>
            </a:r>
            <a:r>
              <a:rPr sz="2800" spc="-25" dirty="0">
                <a:latin typeface="Calibri"/>
                <a:cs typeface="Calibri"/>
              </a:rPr>
              <a:t>omena</a:t>
            </a:r>
            <a:r>
              <a:rPr sz="2800" spc="-15" dirty="0">
                <a:latin typeface="Times New Roman"/>
                <a:cs typeface="Times New Roman"/>
              </a:rPr>
              <a:t> </a:t>
            </a:r>
            <a:r>
              <a:rPr sz="2800" spc="-15" dirty="0">
                <a:latin typeface="Calibri"/>
                <a:cs typeface="Calibri"/>
              </a:rPr>
              <a:t>(Rabi</a:t>
            </a:r>
            <a:r>
              <a:rPr sz="2800" spc="-6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opp</a:t>
            </a:r>
            <a:r>
              <a:rPr sz="2800" spc="-10" dirty="0">
                <a:latin typeface="Calibri"/>
                <a:cs typeface="Calibri"/>
              </a:rPr>
              <a:t>i</a:t>
            </a:r>
            <a:r>
              <a:rPr sz="2800" spc="-20" dirty="0">
                <a:latin typeface="Calibri"/>
                <a:cs typeface="Calibri"/>
              </a:rPr>
              <a:t>ng</a:t>
            </a:r>
            <a:r>
              <a:rPr sz="2800" spc="-10" dirty="0">
                <a:latin typeface="Calibri"/>
                <a:cs typeface="Calibri"/>
              </a:rPr>
              <a:t>,</a:t>
            </a:r>
            <a:r>
              <a:rPr sz="2800" spc="-65" dirty="0">
                <a:latin typeface="Times New Roman"/>
                <a:cs typeface="Times New Roman"/>
              </a:rPr>
              <a:t> </a:t>
            </a:r>
            <a:r>
              <a:rPr sz="2800" spc="-15" dirty="0">
                <a:latin typeface="Calibri"/>
                <a:cs typeface="Calibri"/>
              </a:rPr>
              <a:t>Ramsey</a:t>
            </a:r>
            <a:r>
              <a:rPr sz="2800" spc="-60" dirty="0">
                <a:latin typeface="Times New Roman"/>
                <a:cs typeface="Times New Roman"/>
              </a:rPr>
              <a:t> </a:t>
            </a:r>
            <a:r>
              <a:rPr sz="2800" spc="-15" dirty="0">
                <a:latin typeface="Calibri"/>
                <a:cs typeface="Calibri"/>
              </a:rPr>
              <a:t>fr</a:t>
            </a:r>
            <a:r>
              <a:rPr sz="2800" spc="-10" dirty="0">
                <a:latin typeface="Calibri"/>
                <a:cs typeface="Calibri"/>
              </a:rPr>
              <a:t>i</a:t>
            </a:r>
            <a:r>
              <a:rPr sz="2800" spc="-20" dirty="0">
                <a:latin typeface="Calibri"/>
                <a:cs typeface="Calibri"/>
              </a:rPr>
              <a:t>nge</a:t>
            </a:r>
            <a:r>
              <a:rPr sz="2800" spc="-5" dirty="0">
                <a:latin typeface="Calibri"/>
                <a:cs typeface="Calibri"/>
              </a:rPr>
              <a:t>s</a:t>
            </a:r>
            <a:r>
              <a:rPr sz="2800" spc="-10" dirty="0">
                <a:latin typeface="Calibri"/>
                <a:cs typeface="Calibri"/>
              </a:rPr>
              <a:t>,</a:t>
            </a:r>
            <a:r>
              <a:rPr sz="2800" spc="-70" dirty="0">
                <a:latin typeface="Times New Roman"/>
                <a:cs typeface="Times New Roman"/>
              </a:rPr>
              <a:t> </a:t>
            </a:r>
            <a:r>
              <a:rPr sz="2800" spc="-15" dirty="0">
                <a:latin typeface="Calibri"/>
                <a:cs typeface="Calibri"/>
              </a:rPr>
              <a:t>Autle</a:t>
            </a:r>
            <a:r>
              <a:rPr sz="2800" dirty="0">
                <a:latin typeface="Calibri"/>
                <a:cs typeface="Calibri"/>
              </a:rPr>
              <a:t>r</a:t>
            </a:r>
            <a:r>
              <a:rPr sz="2800" spc="-20" dirty="0">
                <a:latin typeface="Calibri"/>
                <a:cs typeface="Calibri"/>
              </a:rPr>
              <a:t>–</a:t>
            </a:r>
            <a:r>
              <a:rPr sz="2800" dirty="0">
                <a:latin typeface="Calibri"/>
                <a:cs typeface="Calibri"/>
              </a:rPr>
              <a:t>T</a:t>
            </a:r>
            <a:r>
              <a:rPr sz="2800" spc="-25" dirty="0">
                <a:latin typeface="Calibri"/>
                <a:cs typeface="Calibri"/>
              </a:rPr>
              <a:t>owne</a:t>
            </a:r>
            <a:r>
              <a:rPr sz="2800" spc="-15" dirty="0">
                <a:latin typeface="Calibri"/>
                <a:cs typeface="Calibri"/>
              </a:rPr>
              <a:t>s</a:t>
            </a:r>
            <a:r>
              <a:rPr sz="2800" spc="-65" dirty="0">
                <a:latin typeface="Times New Roman"/>
                <a:cs typeface="Times New Roman"/>
              </a:rPr>
              <a:t> </a:t>
            </a:r>
            <a:r>
              <a:rPr sz="2800" spc="-20" dirty="0">
                <a:latin typeface="Calibri"/>
                <a:cs typeface="Calibri"/>
              </a:rPr>
              <a:t>sp</a:t>
            </a:r>
            <a:r>
              <a:rPr sz="2800" spc="-10" dirty="0">
                <a:latin typeface="Calibri"/>
                <a:cs typeface="Calibri"/>
              </a:rPr>
              <a:t>l</a:t>
            </a:r>
            <a:r>
              <a:rPr sz="2800" spc="20" dirty="0">
                <a:latin typeface="Calibri"/>
                <a:cs typeface="Calibri"/>
              </a:rPr>
              <a:t>i</a:t>
            </a:r>
            <a:r>
              <a:rPr sz="2800" spc="-10" dirty="0">
                <a:latin typeface="Calibri"/>
                <a:cs typeface="Calibri"/>
              </a:rPr>
              <a:t>tti</a:t>
            </a:r>
            <a:r>
              <a:rPr sz="2800" spc="-20" dirty="0">
                <a:latin typeface="Calibri"/>
                <a:cs typeface="Calibri"/>
              </a:rPr>
              <a:t>ng).</a:t>
            </a:r>
            <a:endParaRPr sz="28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54D6-37A3-6D06-4BA6-5DAB509CBE41}"/>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E016982F-3D41-E1F3-22EE-A0114AB2A6A7}"/>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close up of a text&#10;&#10;AI-generated content may be incorrect.">
            <a:extLst>
              <a:ext uri="{FF2B5EF4-FFF2-40B4-BE49-F238E27FC236}">
                <a16:creationId xmlns:a16="http://schemas.microsoft.com/office/drawing/2014/main" id="{BCEEEB32-A7F7-9F64-6BDF-D65CD3391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11887200" cy="1762707"/>
          </a:xfrm>
          <a:prstGeom prst="rect">
            <a:avLst/>
          </a:prstGeom>
        </p:spPr>
      </p:pic>
      <p:pic>
        <p:nvPicPr>
          <p:cNvPr id="6" name="Picture 5" descr="A diagram of a light source&#10;&#10;AI-generated content may be incorrect.">
            <a:extLst>
              <a:ext uri="{FF2B5EF4-FFF2-40B4-BE49-F238E27FC236}">
                <a16:creationId xmlns:a16="http://schemas.microsoft.com/office/drawing/2014/main" id="{F5BCAB5D-8212-C7E0-2EE3-2FBC0379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113709"/>
            <a:ext cx="7380707" cy="1774418"/>
          </a:xfrm>
          <a:prstGeom prst="rect">
            <a:avLst/>
          </a:prstGeom>
        </p:spPr>
      </p:pic>
    </p:spTree>
    <p:extLst>
      <p:ext uri="{BB962C8B-B14F-4D97-AF65-F5344CB8AC3E}">
        <p14:creationId xmlns:p14="http://schemas.microsoft.com/office/powerpoint/2010/main" val="3712945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6F5EC-F2A9-552C-2F8A-3BD27675186E}"/>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33EADAD8-4DE9-6D8B-E9E0-7DA536213FF1}"/>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close-up of a text&#10;&#10;AI-generated content may be incorrect.">
            <a:extLst>
              <a:ext uri="{FF2B5EF4-FFF2-40B4-BE49-F238E27FC236}">
                <a16:creationId xmlns:a16="http://schemas.microsoft.com/office/drawing/2014/main" id="{448BC6D0-D715-FC7D-10C4-94627150B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11811000" cy="2553730"/>
          </a:xfrm>
          <a:prstGeom prst="rect">
            <a:avLst/>
          </a:prstGeom>
        </p:spPr>
      </p:pic>
    </p:spTree>
    <p:extLst>
      <p:ext uri="{BB962C8B-B14F-4D97-AF65-F5344CB8AC3E}">
        <p14:creationId xmlns:p14="http://schemas.microsoft.com/office/powerpoint/2010/main" val="234798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82650">
              <a:lnSpc>
                <a:spcPct val="100000"/>
              </a:lnSpc>
            </a:pPr>
            <a:r>
              <a:rPr spc="-15" dirty="0"/>
              <a:t>Sl</a:t>
            </a:r>
            <a:r>
              <a:rPr spc="-5" dirty="0"/>
              <a:t>i</a:t>
            </a:r>
            <a:r>
              <a:rPr spc="-20" dirty="0"/>
              <a:t>de</a:t>
            </a:r>
            <a:r>
              <a:rPr spc="-5" dirty="0"/>
              <a:t> </a:t>
            </a:r>
            <a:r>
              <a:rPr spc="-15" dirty="0"/>
              <a:t>2: </a:t>
            </a:r>
            <a:r>
              <a:rPr spc="-20" dirty="0"/>
              <a:t>From P</a:t>
            </a:r>
            <a:r>
              <a:rPr spc="-15" dirty="0"/>
              <a:t>opulations</a:t>
            </a:r>
            <a:r>
              <a:rPr spc="-25" dirty="0"/>
              <a:t> </a:t>
            </a:r>
            <a:r>
              <a:rPr spc="-15" dirty="0"/>
              <a:t>to</a:t>
            </a:r>
            <a:r>
              <a:rPr spc="-20" dirty="0"/>
              <a:t> Tempe</a:t>
            </a:r>
            <a:r>
              <a:rPr spc="-10" dirty="0"/>
              <a:t>r</a:t>
            </a:r>
            <a:r>
              <a:rPr spc="-20" dirty="0"/>
              <a:t>ature</a:t>
            </a:r>
            <a:r>
              <a:rPr spc="0" dirty="0"/>
              <a:t> </a:t>
            </a:r>
            <a:r>
              <a:rPr spc="-15" dirty="0">
                <a:latin typeface="Calibri"/>
                <a:cs typeface="Calibri"/>
              </a:rPr>
              <a:t>– </a:t>
            </a:r>
            <a:r>
              <a:rPr spc="-25" dirty="0"/>
              <a:t>The</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151505">
              <a:lnSpc>
                <a:spcPct val="100000"/>
              </a:lnSpc>
            </a:pPr>
            <a:r>
              <a:rPr spc="-20" dirty="0"/>
              <a:t>Boltzmann</a:t>
            </a:r>
            <a:r>
              <a:rPr spc="-25" dirty="0"/>
              <a:t> Con</a:t>
            </a:r>
            <a:r>
              <a:rPr spc="-5" dirty="0"/>
              <a:t>n</a:t>
            </a:r>
            <a:r>
              <a:rPr spc="-20" dirty="0"/>
              <a:t>ection</a:t>
            </a:r>
          </a:p>
          <a:p>
            <a:pPr marL="462915" marR="8255" indent="-228600">
              <a:lnSpc>
                <a:spcPct val="126800"/>
              </a:lnSpc>
              <a:spcBef>
                <a:spcPts val="1295"/>
              </a:spcBef>
              <a:buFont typeface="Symbol"/>
              <a:buChar char=""/>
              <a:tabLst>
                <a:tab pos="463550" algn="l"/>
              </a:tabLst>
            </a:pPr>
            <a:r>
              <a:rPr sz="2800" b="0" u="none" spc="-20" dirty="0">
                <a:solidFill>
                  <a:srgbClr val="000000"/>
                </a:solidFill>
                <a:latin typeface="Calibri"/>
                <a:cs typeface="Calibri"/>
              </a:rPr>
              <a:t>Cons</a:t>
            </a:r>
            <a:r>
              <a:rPr sz="2800" b="0" u="none" spc="-5" dirty="0">
                <a:solidFill>
                  <a:srgbClr val="000000"/>
                </a:solidFill>
                <a:latin typeface="Calibri"/>
                <a:cs typeface="Calibri"/>
              </a:rPr>
              <a:t>i</a:t>
            </a:r>
            <a:r>
              <a:rPr sz="2800" b="0" u="none" spc="-20" dirty="0">
                <a:solidFill>
                  <a:srgbClr val="000000"/>
                </a:solidFill>
                <a:latin typeface="Calibri"/>
                <a:cs typeface="Calibri"/>
              </a:rPr>
              <a:t>de</a:t>
            </a:r>
            <a:r>
              <a:rPr sz="2800" b="0" u="none" spc="-10" dirty="0">
                <a:solidFill>
                  <a:srgbClr val="000000"/>
                </a:solidFill>
                <a:latin typeface="Calibri"/>
                <a:cs typeface="Calibri"/>
              </a:rPr>
              <a:t>r</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two</a:t>
            </a:r>
            <a:r>
              <a:rPr sz="2800" b="0" u="none" spc="80" dirty="0">
                <a:solidFill>
                  <a:srgbClr val="000000"/>
                </a:solidFill>
                <a:latin typeface="Times New Roman"/>
                <a:cs typeface="Times New Roman"/>
              </a:rPr>
              <a:t> </a:t>
            </a:r>
            <a:r>
              <a:rPr sz="2800" b="0" u="none" spc="-20" dirty="0">
                <a:solidFill>
                  <a:srgbClr val="000000"/>
                </a:solidFill>
                <a:latin typeface="Calibri"/>
                <a:cs typeface="Calibri"/>
              </a:rPr>
              <a:t>d</a:t>
            </a:r>
            <a:r>
              <a:rPr sz="2800" b="0" u="none" spc="-10" dirty="0">
                <a:solidFill>
                  <a:srgbClr val="000000"/>
                </a:solidFill>
                <a:latin typeface="Calibri"/>
                <a:cs typeface="Calibri"/>
              </a:rPr>
              <a:t>i</a:t>
            </a:r>
            <a:r>
              <a:rPr sz="2800" b="0" u="none" spc="-20" dirty="0">
                <a:solidFill>
                  <a:srgbClr val="000000"/>
                </a:solidFill>
                <a:latin typeface="Calibri"/>
                <a:cs typeface="Calibri"/>
              </a:rPr>
              <a:t>fferen</a:t>
            </a:r>
            <a:r>
              <a:rPr sz="2800" b="0" u="none" spc="-10" dirty="0">
                <a:solidFill>
                  <a:srgbClr val="000000"/>
                </a:solidFill>
                <a:latin typeface="Calibri"/>
                <a:cs typeface="Calibri"/>
              </a:rPr>
              <a:t>t</a:t>
            </a:r>
            <a:r>
              <a:rPr sz="2800" b="0" u="none" spc="75" dirty="0">
                <a:solidFill>
                  <a:srgbClr val="000000"/>
                </a:solidFill>
                <a:latin typeface="Times New Roman"/>
                <a:cs typeface="Times New Roman"/>
              </a:rPr>
              <a:t> </a:t>
            </a:r>
            <a:r>
              <a:rPr sz="2800" b="0" u="none" spc="-15" dirty="0">
                <a:solidFill>
                  <a:srgbClr val="000000"/>
                </a:solidFill>
                <a:latin typeface="Calibri"/>
                <a:cs typeface="Calibri"/>
              </a:rPr>
              <a:t>exc</a:t>
            </a:r>
            <a:r>
              <a:rPr sz="2800" b="0" u="none" spc="-5" dirty="0">
                <a:solidFill>
                  <a:srgbClr val="000000"/>
                </a:solidFill>
                <a:latin typeface="Calibri"/>
                <a:cs typeface="Calibri"/>
              </a:rPr>
              <a:t>i</a:t>
            </a:r>
            <a:r>
              <a:rPr sz="2800" b="0" u="none" spc="-15" dirty="0">
                <a:solidFill>
                  <a:srgbClr val="000000"/>
                </a:solidFill>
                <a:latin typeface="Calibri"/>
                <a:cs typeface="Calibri"/>
              </a:rPr>
              <a:t>ted</a:t>
            </a:r>
            <a:r>
              <a:rPr sz="2800" b="0" u="none" spc="70" dirty="0">
                <a:solidFill>
                  <a:srgbClr val="000000"/>
                </a:solidFill>
                <a:latin typeface="Times New Roman"/>
                <a:cs typeface="Times New Roman"/>
              </a:rPr>
              <a:t> </a:t>
            </a:r>
            <a:r>
              <a:rPr sz="2800" b="0" u="none" dirty="0">
                <a:solidFill>
                  <a:srgbClr val="000000"/>
                </a:solidFill>
                <a:latin typeface="Calibri"/>
                <a:cs typeface="Calibri"/>
              </a:rPr>
              <a:t>l</a:t>
            </a:r>
            <a:r>
              <a:rPr sz="2800" b="0" u="none" spc="-15" dirty="0">
                <a:solidFill>
                  <a:srgbClr val="000000"/>
                </a:solidFill>
                <a:latin typeface="Calibri"/>
                <a:cs typeface="Calibri"/>
              </a:rPr>
              <a:t>evels</a:t>
            </a:r>
            <a:r>
              <a:rPr sz="2800" b="0" u="none" spc="90" dirty="0">
                <a:solidFill>
                  <a:srgbClr val="000000"/>
                </a:solidFill>
                <a:latin typeface="Times New Roman"/>
                <a:cs typeface="Times New Roman"/>
              </a:rPr>
              <a:t> </a:t>
            </a:r>
            <a:r>
              <a:rPr sz="2800" b="0" u="none" spc="-185" dirty="0">
                <a:solidFill>
                  <a:srgbClr val="000000"/>
                </a:solidFill>
                <a:latin typeface="Cambria Math"/>
                <a:cs typeface="Cambria Math"/>
              </a:rPr>
              <a:t>𝐸</a:t>
            </a:r>
            <a:r>
              <a:rPr sz="3000" b="0" u="none" baseline="-16666" dirty="0">
                <a:solidFill>
                  <a:srgbClr val="000000"/>
                </a:solidFill>
                <a:latin typeface="Calibri"/>
                <a:cs typeface="Calibri"/>
              </a:rPr>
              <a:t>i </a:t>
            </a:r>
            <a:r>
              <a:rPr sz="3000" b="0" u="none" spc="-15" baseline="-16666" dirty="0">
                <a:solidFill>
                  <a:srgbClr val="000000"/>
                </a:solidFill>
                <a:latin typeface="Calibri"/>
                <a:cs typeface="Calibri"/>
              </a:rPr>
              <a:t> </a:t>
            </a:r>
            <a:r>
              <a:rPr sz="2800" b="0" u="none" spc="-15" dirty="0">
                <a:solidFill>
                  <a:srgbClr val="000000"/>
                </a:solidFill>
                <a:latin typeface="Calibri"/>
                <a:cs typeface="Calibri"/>
              </a:rPr>
              <a:t>and</a:t>
            </a:r>
            <a:r>
              <a:rPr sz="2800" b="0" u="none" spc="70" dirty="0">
                <a:solidFill>
                  <a:srgbClr val="000000"/>
                </a:solidFill>
                <a:latin typeface="Times New Roman"/>
                <a:cs typeface="Times New Roman"/>
              </a:rPr>
              <a:t> </a:t>
            </a:r>
            <a:r>
              <a:rPr sz="2800" b="0" u="none" spc="-185" dirty="0">
                <a:solidFill>
                  <a:srgbClr val="000000"/>
                </a:solidFill>
                <a:latin typeface="Cambria Math"/>
                <a:cs typeface="Cambria Math"/>
              </a:rPr>
              <a:t>𝐸</a:t>
            </a:r>
            <a:r>
              <a:rPr sz="3000" b="0" u="none" baseline="-16666" dirty="0">
                <a:solidFill>
                  <a:srgbClr val="000000"/>
                </a:solidFill>
                <a:latin typeface="Calibri"/>
                <a:cs typeface="Calibri"/>
              </a:rPr>
              <a:t>e </a:t>
            </a:r>
            <a:r>
              <a:rPr sz="3000" b="0" u="none" spc="-15" baseline="-16666" dirty="0">
                <a:solidFill>
                  <a:srgbClr val="000000"/>
                </a:solidFill>
                <a:latin typeface="Calibri"/>
                <a:cs typeface="Calibri"/>
              </a:rPr>
              <a:t> </a:t>
            </a:r>
            <a:r>
              <a:rPr sz="2800" b="0" u="none" spc="-15" dirty="0">
                <a:solidFill>
                  <a:srgbClr val="000000"/>
                </a:solidFill>
                <a:latin typeface="Calibri"/>
                <a:cs typeface="Calibri"/>
              </a:rPr>
              <a:t>that</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bot</a:t>
            </a:r>
            <a:r>
              <a:rPr sz="2800" b="0" u="none" spc="-15" dirty="0">
                <a:solidFill>
                  <a:srgbClr val="000000"/>
                </a:solidFill>
                <a:latin typeface="Calibri"/>
                <a:cs typeface="Calibri"/>
              </a:rPr>
              <a:t>h</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deca</a:t>
            </a:r>
            <a:r>
              <a:rPr sz="2800" b="0" u="none" spc="-15" dirty="0">
                <a:solidFill>
                  <a:srgbClr val="000000"/>
                </a:solidFill>
                <a:latin typeface="Calibri"/>
                <a:cs typeface="Calibri"/>
              </a:rPr>
              <a:t>y</a:t>
            </a:r>
            <a:r>
              <a:rPr sz="2800" b="0" u="none" spc="90" dirty="0">
                <a:solidFill>
                  <a:srgbClr val="000000"/>
                </a:solidFill>
                <a:latin typeface="Times New Roman"/>
                <a:cs typeface="Times New Roman"/>
              </a:rPr>
              <a:t> </a:t>
            </a:r>
            <a:r>
              <a:rPr sz="2800" b="0" u="none" spc="-15" dirty="0">
                <a:solidFill>
                  <a:srgbClr val="000000"/>
                </a:solidFill>
                <a:latin typeface="Calibri"/>
                <a:cs typeface="Calibri"/>
              </a:rPr>
              <a:t>to</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common</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l</a:t>
            </a:r>
            <a:r>
              <a:rPr sz="2800" b="0" u="none" spc="-25" dirty="0">
                <a:solidFill>
                  <a:srgbClr val="000000"/>
                </a:solidFill>
                <a:latin typeface="Calibri"/>
                <a:cs typeface="Calibri"/>
              </a:rPr>
              <a:t>owe</a:t>
            </a:r>
            <a:r>
              <a:rPr sz="2800" b="0" u="none" spc="-10" dirty="0">
                <a:solidFill>
                  <a:srgbClr val="000000"/>
                </a:solidFill>
                <a:latin typeface="Calibri"/>
                <a:cs typeface="Calibri"/>
              </a:rPr>
              <a:t>r</a:t>
            </a:r>
            <a:r>
              <a:rPr sz="2800" b="0" u="none" spc="-65" dirty="0">
                <a:solidFill>
                  <a:srgbClr val="000000"/>
                </a:solidFill>
                <a:latin typeface="Times New Roman"/>
                <a:cs typeface="Times New Roman"/>
              </a:rPr>
              <a:t> </a:t>
            </a:r>
            <a:r>
              <a:rPr sz="2800" b="0" u="none" spc="5" dirty="0">
                <a:solidFill>
                  <a:srgbClr val="000000"/>
                </a:solidFill>
                <a:latin typeface="Calibri"/>
                <a:cs typeface="Calibri"/>
              </a:rPr>
              <a:t>l</a:t>
            </a:r>
            <a:r>
              <a:rPr sz="2800" b="0" u="none" spc="-15" dirty="0">
                <a:solidFill>
                  <a:srgbClr val="000000"/>
                </a:solidFill>
                <a:latin typeface="Calibri"/>
                <a:cs typeface="Calibri"/>
              </a:rPr>
              <a:t>evel</a:t>
            </a:r>
            <a:r>
              <a:rPr sz="2800" b="0" u="none" spc="-55" dirty="0">
                <a:solidFill>
                  <a:srgbClr val="000000"/>
                </a:solidFill>
                <a:latin typeface="Times New Roman"/>
                <a:cs typeface="Times New Roman"/>
              </a:rPr>
              <a:t> </a:t>
            </a:r>
            <a:r>
              <a:rPr sz="2800" b="0" u="none" spc="-185" dirty="0">
                <a:solidFill>
                  <a:srgbClr val="000000"/>
                </a:solidFill>
                <a:latin typeface="Cambria Math"/>
                <a:cs typeface="Cambria Math"/>
              </a:rPr>
              <a:t>𝐸</a:t>
            </a:r>
            <a:r>
              <a:rPr sz="3000" b="0" u="none" spc="179" baseline="-16666" dirty="0">
                <a:solidFill>
                  <a:srgbClr val="000000"/>
                </a:solidFill>
                <a:latin typeface="Calibri"/>
                <a:cs typeface="Calibri"/>
              </a:rPr>
              <a:t>k</a:t>
            </a:r>
            <a:r>
              <a:rPr sz="2800" b="0" u="none" dirty="0">
                <a:solidFill>
                  <a:srgbClr val="000000"/>
                </a:solidFill>
                <a:latin typeface="Calibri"/>
                <a:cs typeface="Calibri"/>
              </a:rPr>
              <a:t>.</a:t>
            </a:r>
            <a:endParaRPr sz="2800" dirty="0">
              <a:latin typeface="Calibri"/>
              <a:cs typeface="Calibri"/>
            </a:endParaRPr>
          </a:p>
          <a:p>
            <a:pPr marL="462915" indent="-228600">
              <a:lnSpc>
                <a:spcPct val="100000"/>
              </a:lnSpc>
              <a:spcBef>
                <a:spcPts val="1970"/>
              </a:spcBef>
              <a:buFont typeface="Symbol"/>
              <a:buChar char=""/>
              <a:tabLst>
                <a:tab pos="463550" algn="l"/>
              </a:tabLst>
            </a:pPr>
            <a:r>
              <a:rPr sz="2800" b="0" u="none" spc="-20" dirty="0">
                <a:solidFill>
                  <a:srgbClr val="000000"/>
                </a:solidFill>
                <a:latin typeface="Calibri"/>
                <a:cs typeface="Calibri"/>
              </a:rPr>
              <a:t>Meas</a:t>
            </a:r>
            <a:r>
              <a:rPr sz="2800" b="0" u="none" spc="-10" dirty="0">
                <a:solidFill>
                  <a:srgbClr val="000000"/>
                </a:solidFill>
                <a:latin typeface="Calibri"/>
                <a:cs typeface="Calibri"/>
              </a:rPr>
              <a:t>u</a:t>
            </a:r>
            <a:r>
              <a:rPr sz="2800" b="0" u="none" spc="-15" dirty="0">
                <a:solidFill>
                  <a:srgbClr val="000000"/>
                </a:solidFill>
                <a:latin typeface="Calibri"/>
                <a:cs typeface="Calibri"/>
              </a:rPr>
              <a:t>re</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ntens</a:t>
            </a:r>
            <a:r>
              <a:rPr sz="2800" b="0" u="none" dirty="0">
                <a:solidFill>
                  <a:srgbClr val="000000"/>
                </a:solidFill>
                <a:latin typeface="Calibri"/>
                <a:cs typeface="Calibri"/>
              </a:rPr>
              <a:t>i</a:t>
            </a:r>
            <a:r>
              <a:rPr sz="2800" b="0" u="none" spc="-15" dirty="0">
                <a:solidFill>
                  <a:srgbClr val="000000"/>
                </a:solidFill>
                <a:latin typeface="Calibri"/>
                <a:cs typeface="Calibri"/>
              </a:rPr>
              <a:t>ties</a:t>
            </a:r>
            <a:r>
              <a:rPr sz="2800" b="0" u="none" spc="20" dirty="0">
                <a:solidFill>
                  <a:srgbClr val="000000"/>
                </a:solidFill>
                <a:latin typeface="Times New Roman"/>
                <a:cs typeface="Times New Roman"/>
              </a:rPr>
              <a:t> </a:t>
            </a:r>
            <a:r>
              <a:rPr sz="2800" b="0" u="none" spc="-204" dirty="0">
                <a:solidFill>
                  <a:srgbClr val="000000"/>
                </a:solidFill>
                <a:latin typeface="Cambria Math"/>
                <a:cs typeface="Cambria Math"/>
              </a:rPr>
              <a:t>𝐼</a:t>
            </a:r>
            <a:r>
              <a:rPr sz="3000" b="0" u="none" spc="300" baseline="-16666" dirty="0">
                <a:solidFill>
                  <a:srgbClr val="000000"/>
                </a:solidFill>
                <a:latin typeface="Cambria Math"/>
                <a:cs typeface="Cambria Math"/>
              </a:rPr>
              <a:t>𝑖𝑘</a:t>
            </a:r>
            <a:r>
              <a:rPr sz="3000" b="0" u="none" baseline="-16666" dirty="0">
                <a:solidFill>
                  <a:srgbClr val="000000"/>
                </a:solidFill>
                <a:latin typeface="Cambria Math"/>
                <a:cs typeface="Cambria Math"/>
              </a:rPr>
              <a:t> </a:t>
            </a:r>
            <a:r>
              <a:rPr sz="3000" b="0" u="none" spc="7" baseline="-16666" dirty="0">
                <a:solidFill>
                  <a:srgbClr val="000000"/>
                </a:solidFill>
                <a:latin typeface="Cambria Math"/>
                <a:cs typeface="Cambria Math"/>
              </a:rPr>
              <a:t> </a:t>
            </a:r>
            <a:r>
              <a:rPr sz="2800" b="0" u="none" spc="-15" dirty="0">
                <a:solidFill>
                  <a:srgbClr val="000000"/>
                </a:solidFill>
                <a:latin typeface="Calibri"/>
                <a:cs typeface="Calibri"/>
              </a:rPr>
              <a:t>and</a:t>
            </a:r>
            <a:r>
              <a:rPr sz="2800" b="0" u="none" dirty="0">
                <a:solidFill>
                  <a:srgbClr val="000000"/>
                </a:solidFill>
                <a:latin typeface="Times New Roman"/>
                <a:cs typeface="Times New Roman"/>
              </a:rPr>
              <a:t> </a:t>
            </a:r>
            <a:r>
              <a:rPr sz="2800" b="0" u="none" spc="-204" dirty="0">
                <a:solidFill>
                  <a:srgbClr val="000000"/>
                </a:solidFill>
                <a:latin typeface="Cambria Math"/>
                <a:cs typeface="Cambria Math"/>
              </a:rPr>
              <a:t>𝐼</a:t>
            </a:r>
            <a:r>
              <a:rPr sz="3000" b="0" u="none" spc="277" baseline="-16666" dirty="0">
                <a:solidFill>
                  <a:srgbClr val="000000"/>
                </a:solidFill>
                <a:latin typeface="Cambria Math"/>
                <a:cs typeface="Cambria Math"/>
              </a:rPr>
              <a:t>𝑒</a:t>
            </a:r>
            <a:r>
              <a:rPr sz="3000" b="0" u="none" spc="270" baseline="-16666" dirty="0">
                <a:solidFill>
                  <a:srgbClr val="000000"/>
                </a:solidFill>
                <a:latin typeface="Cambria Math"/>
                <a:cs typeface="Cambria Math"/>
              </a:rPr>
              <a:t>𝑘</a:t>
            </a:r>
            <a:r>
              <a:rPr sz="3000" b="0" u="none" baseline="-16666" dirty="0">
                <a:solidFill>
                  <a:srgbClr val="000000"/>
                </a:solidFill>
                <a:latin typeface="Cambria Math"/>
                <a:cs typeface="Cambria Math"/>
              </a:rPr>
              <a:t> </a:t>
            </a:r>
            <a:r>
              <a:rPr sz="3000" b="0" u="none" spc="7" baseline="-16666" dirty="0">
                <a:solidFill>
                  <a:srgbClr val="000000"/>
                </a:solidFill>
                <a:latin typeface="Cambria Math"/>
                <a:cs typeface="Cambria Math"/>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5"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10" dirty="0">
                <a:solidFill>
                  <a:srgbClr val="000000"/>
                </a:solidFill>
                <a:latin typeface="Times New Roman"/>
                <a:cs typeface="Times New Roman"/>
              </a:rPr>
              <a:t> </a:t>
            </a:r>
            <a:r>
              <a:rPr sz="2800" b="0" u="none" spc="-15" dirty="0">
                <a:solidFill>
                  <a:srgbClr val="000000"/>
                </a:solidFill>
                <a:latin typeface="Calibri"/>
                <a:cs typeface="Calibri"/>
              </a:rPr>
              <a:t>two</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spectra</a:t>
            </a:r>
            <a:r>
              <a:rPr sz="2800" b="0" u="none" spc="-10" dirty="0">
                <a:solidFill>
                  <a:srgbClr val="000000"/>
                </a:solidFill>
                <a:latin typeface="Calibri"/>
                <a:cs typeface="Calibri"/>
              </a:rPr>
              <a:t>l</a:t>
            </a:r>
            <a:r>
              <a:rPr sz="2800" b="0" u="none" spc="15" dirty="0">
                <a:solidFill>
                  <a:srgbClr val="000000"/>
                </a:solidFill>
                <a:latin typeface="Times New Roman"/>
                <a:cs typeface="Times New Roman"/>
              </a:rPr>
              <a:t> </a:t>
            </a:r>
            <a:r>
              <a:rPr sz="2800" b="0" u="none" dirty="0">
                <a:solidFill>
                  <a:srgbClr val="000000"/>
                </a:solidFill>
                <a:latin typeface="Calibri"/>
                <a:cs typeface="Calibri"/>
              </a:rPr>
              <a:t>li</a:t>
            </a:r>
            <a:r>
              <a:rPr sz="2800" b="0" u="none" spc="-20" dirty="0">
                <a:solidFill>
                  <a:srgbClr val="000000"/>
                </a:solidFill>
                <a:latin typeface="Calibri"/>
                <a:cs typeface="Calibri"/>
              </a:rPr>
              <a:t>ne</a:t>
            </a:r>
            <a:r>
              <a:rPr sz="2800" b="0" u="none" spc="-15" dirty="0">
                <a:solidFill>
                  <a:srgbClr val="000000"/>
                </a:solidFill>
                <a:latin typeface="Calibri"/>
                <a:cs typeface="Calibri"/>
              </a:rPr>
              <a:t>s</a:t>
            </a:r>
            <a:r>
              <a:rPr sz="2800" b="0" u="none" spc="15" dirty="0">
                <a:solidFill>
                  <a:srgbClr val="000000"/>
                </a:solidFill>
                <a:latin typeface="Times New Roman"/>
                <a:cs typeface="Times New Roman"/>
              </a:rPr>
              <a:t> </a:t>
            </a:r>
            <a:r>
              <a:rPr sz="2800" b="0" u="none" spc="-185" dirty="0">
                <a:solidFill>
                  <a:srgbClr val="000000"/>
                </a:solidFill>
                <a:latin typeface="Cambria Math"/>
                <a:cs typeface="Cambria Math"/>
              </a:rPr>
              <a:t>𝐸</a:t>
            </a:r>
            <a:r>
              <a:rPr sz="3000" b="0" u="none" baseline="-16666" dirty="0">
                <a:solidFill>
                  <a:srgbClr val="000000"/>
                </a:solidFill>
                <a:latin typeface="Calibri"/>
                <a:cs typeface="Calibri"/>
              </a:rPr>
              <a:t>i </a:t>
            </a:r>
            <a:r>
              <a:rPr sz="3000" b="0" u="none" spc="-15" baseline="-16666" dirty="0">
                <a:solidFill>
                  <a:srgbClr val="000000"/>
                </a:solidFill>
                <a:latin typeface="Calibri"/>
                <a:cs typeface="Calibri"/>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185" dirty="0">
                <a:solidFill>
                  <a:srgbClr val="000000"/>
                </a:solidFill>
                <a:latin typeface="Cambria Math"/>
                <a:cs typeface="Cambria Math"/>
              </a:rPr>
              <a:t>𝐸</a:t>
            </a:r>
            <a:r>
              <a:rPr sz="3000" b="0" u="none" baseline="-16666" dirty="0">
                <a:solidFill>
                  <a:srgbClr val="000000"/>
                </a:solidFill>
                <a:latin typeface="Calibri"/>
                <a:cs typeface="Calibri"/>
              </a:rPr>
              <a:t>k </a:t>
            </a:r>
            <a:r>
              <a:rPr sz="3000" b="0" u="none" spc="-120" baseline="-16666" dirty="0">
                <a:solidFill>
                  <a:srgbClr val="000000"/>
                </a:solidFill>
                <a:latin typeface="Calibri"/>
                <a:cs typeface="Calibri"/>
              </a:rPr>
              <a:t> </a:t>
            </a:r>
            <a:r>
              <a:rPr sz="2800" b="0" u="none" spc="-15" dirty="0">
                <a:solidFill>
                  <a:srgbClr val="000000"/>
                </a:solidFill>
                <a:latin typeface="Calibri"/>
                <a:cs typeface="Calibri"/>
              </a:rPr>
              <a:t>and</a:t>
            </a:r>
            <a:endParaRPr sz="2800" dirty="0">
              <a:latin typeface="Calibri"/>
              <a:cs typeface="Calibri"/>
            </a:endParaRPr>
          </a:p>
          <a:p>
            <a:pPr marL="462915">
              <a:lnSpc>
                <a:spcPct val="100000"/>
              </a:lnSpc>
              <a:spcBef>
                <a:spcPts val="910"/>
              </a:spcBef>
            </a:pPr>
            <a:r>
              <a:rPr sz="2800" b="0" u="none" spc="-185" dirty="0">
                <a:solidFill>
                  <a:srgbClr val="000000"/>
                </a:solidFill>
                <a:latin typeface="Cambria Math"/>
                <a:cs typeface="Cambria Math"/>
              </a:rPr>
              <a:t>𝐸</a:t>
            </a:r>
            <a:r>
              <a:rPr sz="3000" b="0" u="none" baseline="-16666" dirty="0">
                <a:solidFill>
                  <a:srgbClr val="000000"/>
                </a:solidFill>
                <a:latin typeface="Calibri"/>
                <a:cs typeface="Calibri"/>
              </a:rPr>
              <a:t>e </a:t>
            </a:r>
            <a:r>
              <a:rPr sz="3000" b="0" u="none" spc="-15" baseline="-16666" dirty="0">
                <a:solidFill>
                  <a:srgbClr val="000000"/>
                </a:solidFill>
                <a:latin typeface="Calibri"/>
                <a:cs typeface="Calibri"/>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185" dirty="0">
                <a:solidFill>
                  <a:srgbClr val="000000"/>
                </a:solidFill>
                <a:latin typeface="Cambria Math"/>
                <a:cs typeface="Cambria Math"/>
              </a:rPr>
              <a:t>𝐸</a:t>
            </a:r>
            <a:r>
              <a:rPr sz="3000" b="0" u="none" spc="179" baseline="-16666" dirty="0">
                <a:solidFill>
                  <a:srgbClr val="000000"/>
                </a:solidFill>
                <a:latin typeface="Calibri"/>
                <a:cs typeface="Calibri"/>
              </a:rPr>
              <a:t>k</a:t>
            </a:r>
            <a:r>
              <a:rPr sz="2800" b="0" u="none" dirty="0">
                <a:solidFill>
                  <a:srgbClr val="000000"/>
                </a:solidFill>
                <a:latin typeface="Calibri"/>
                <a:cs typeface="Calibri"/>
              </a:rPr>
              <a:t>.</a:t>
            </a:r>
            <a:endParaRPr sz="2800" dirty="0">
              <a:latin typeface="Calibri"/>
              <a:cs typeface="Calibri"/>
            </a:endParaRPr>
          </a:p>
        </p:txBody>
      </p:sp>
      <p:sp>
        <p:nvSpPr>
          <p:cNvPr id="4" name="object 4"/>
          <p:cNvSpPr txBox="1"/>
          <p:nvPr/>
        </p:nvSpPr>
        <p:spPr>
          <a:xfrm>
            <a:off x="1130293" y="4839147"/>
            <a:ext cx="6292215" cy="86177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676400" algn="l"/>
                <a:tab pos="2308225" algn="l"/>
                <a:tab pos="3852545" algn="l"/>
                <a:tab pos="5808980" algn="l"/>
              </a:tabLst>
            </a:pPr>
            <a:r>
              <a:rPr sz="2800" spc="-15" dirty="0">
                <a:latin typeface="Calibri"/>
                <a:cs typeface="Calibri"/>
              </a:rPr>
              <a:t>P</a:t>
            </a:r>
            <a:r>
              <a:rPr sz="2800" spc="-20" dirty="0">
                <a:latin typeface="Calibri"/>
                <a:cs typeface="Calibri"/>
              </a:rPr>
              <a:t>rov</a:t>
            </a:r>
            <a:r>
              <a:rPr sz="2800" spc="0" dirty="0">
                <a:latin typeface="Calibri"/>
                <a:cs typeface="Calibri"/>
              </a:rPr>
              <a:t>i</a:t>
            </a:r>
            <a:r>
              <a:rPr sz="2800" spc="-20" dirty="0">
                <a:latin typeface="Calibri"/>
                <a:cs typeface="Calibri"/>
              </a:rPr>
              <a:t>de</a:t>
            </a:r>
            <a:r>
              <a:rPr sz="2800" spc="-15" dirty="0">
                <a:latin typeface="Calibri"/>
                <a:cs typeface="Calibri"/>
              </a:rPr>
              <a:t>d</a:t>
            </a:r>
            <a:r>
              <a:rPr sz="2800" dirty="0">
                <a:latin typeface="Times New Roman"/>
                <a:cs typeface="Times New Roman"/>
              </a:rPr>
              <a:t>	</a:t>
            </a:r>
            <a:r>
              <a:rPr sz="2800" spc="-5" dirty="0">
                <a:latin typeface="Calibri"/>
                <a:cs typeface="Calibri"/>
              </a:rPr>
              <a:t>t</a:t>
            </a:r>
            <a:r>
              <a:rPr sz="2800" spc="-20" dirty="0">
                <a:latin typeface="Calibri"/>
                <a:cs typeface="Calibri"/>
              </a:rPr>
              <a:t>h</a:t>
            </a:r>
            <a:r>
              <a:rPr sz="2800" spc="-15" dirty="0">
                <a:latin typeface="Calibri"/>
                <a:cs typeface="Calibri"/>
              </a:rPr>
              <a:t>e</a:t>
            </a:r>
            <a:r>
              <a:rPr sz="2800" dirty="0">
                <a:latin typeface="Times New Roman"/>
                <a:cs typeface="Times New Roman"/>
              </a:rPr>
              <a:t>	</a:t>
            </a:r>
            <a:r>
              <a:rPr sz="2800" spc="-15" dirty="0">
                <a:latin typeface="Calibri"/>
                <a:cs typeface="Calibri"/>
              </a:rPr>
              <a:t>trans</a:t>
            </a:r>
            <a:r>
              <a:rPr sz="2800" spc="-5" dirty="0">
                <a:latin typeface="Calibri"/>
                <a:cs typeface="Calibri"/>
              </a:rPr>
              <a:t>i</a:t>
            </a:r>
            <a:r>
              <a:rPr sz="2800" spc="-10" dirty="0">
                <a:latin typeface="Calibri"/>
                <a:cs typeface="Calibri"/>
              </a:rPr>
              <a:t>ti</a:t>
            </a:r>
            <a:r>
              <a:rPr sz="2800" spc="-20" dirty="0">
                <a:latin typeface="Calibri"/>
                <a:cs typeface="Calibri"/>
              </a:rPr>
              <a:t>o</a:t>
            </a:r>
            <a:r>
              <a:rPr sz="2800" spc="-15" dirty="0">
                <a:latin typeface="Calibri"/>
                <a:cs typeface="Calibri"/>
              </a:rPr>
              <a:t>n</a:t>
            </a:r>
            <a:r>
              <a:rPr lang="en-US" sz="2800" spc="-15" dirty="0">
                <a:latin typeface="Calibri"/>
                <a:cs typeface="Calibri"/>
              </a:rPr>
              <a:t> </a:t>
            </a:r>
            <a:r>
              <a:rPr sz="2800" spc="-20" dirty="0">
                <a:latin typeface="Calibri"/>
                <a:cs typeface="Calibri"/>
              </a:rPr>
              <a:t>prob</a:t>
            </a:r>
            <a:r>
              <a:rPr sz="2800" dirty="0">
                <a:latin typeface="Calibri"/>
                <a:cs typeface="Calibri"/>
              </a:rPr>
              <a:t>a</a:t>
            </a:r>
            <a:r>
              <a:rPr sz="2800" spc="-20" dirty="0">
                <a:latin typeface="Calibri"/>
                <a:cs typeface="Calibri"/>
              </a:rPr>
              <a:t>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ties</a:t>
            </a:r>
            <a:r>
              <a:rPr sz="2800" dirty="0">
                <a:latin typeface="Times New Roman"/>
                <a:cs typeface="Times New Roman"/>
              </a:rPr>
              <a:t>	</a:t>
            </a:r>
            <a:r>
              <a:rPr lang="en-US" sz="2800" dirty="0">
                <a:latin typeface="Calibri"/>
                <a:cs typeface="Calibri"/>
              </a:rPr>
              <a:t>l</a:t>
            </a:r>
            <a:r>
              <a:rPr lang="en-US" sz="2800" spc="5" dirty="0">
                <a:latin typeface="Calibri"/>
                <a:cs typeface="Calibri"/>
              </a:rPr>
              <a:t>i</a:t>
            </a:r>
            <a:r>
              <a:rPr lang="en-US" sz="2800" spc="-20" dirty="0">
                <a:latin typeface="Calibri"/>
                <a:cs typeface="Calibri"/>
              </a:rPr>
              <a:t>ne-</a:t>
            </a:r>
            <a:r>
              <a:rPr lang="en-US" sz="2800" dirty="0">
                <a:latin typeface="Calibri"/>
                <a:cs typeface="Calibri"/>
              </a:rPr>
              <a:t>i</a:t>
            </a:r>
            <a:r>
              <a:rPr lang="en-US" sz="2800" spc="-20" dirty="0">
                <a:latin typeface="Calibri"/>
                <a:cs typeface="Calibri"/>
              </a:rPr>
              <a:t>nten</a:t>
            </a:r>
            <a:r>
              <a:rPr lang="en-US" sz="2800" spc="0" dirty="0">
                <a:latin typeface="Calibri"/>
                <a:cs typeface="Calibri"/>
              </a:rPr>
              <a:t>s</a:t>
            </a:r>
            <a:r>
              <a:rPr lang="en-US" sz="2800" dirty="0">
                <a:latin typeface="Calibri"/>
                <a:cs typeface="Calibri"/>
              </a:rPr>
              <a:t>i</a:t>
            </a:r>
            <a:r>
              <a:rPr lang="en-US" sz="2800" spc="-15" dirty="0">
                <a:latin typeface="Calibri"/>
                <a:cs typeface="Calibri"/>
              </a:rPr>
              <a:t>ty</a:t>
            </a:r>
            <a:r>
              <a:rPr lang="en-US" sz="2800" spc="-65" dirty="0">
                <a:latin typeface="Times New Roman"/>
                <a:cs typeface="Times New Roman"/>
              </a:rPr>
              <a:t> </a:t>
            </a:r>
            <a:r>
              <a:rPr lang="en-US" sz="2800" spc="-15" dirty="0">
                <a:latin typeface="Calibri"/>
                <a:cs typeface="Calibri"/>
              </a:rPr>
              <a:t>rat</a:t>
            </a:r>
            <a:r>
              <a:rPr lang="en-US" sz="2800" spc="-5" dirty="0">
                <a:latin typeface="Calibri"/>
                <a:cs typeface="Calibri"/>
              </a:rPr>
              <a:t>i</a:t>
            </a:r>
            <a:r>
              <a:rPr lang="en-US" sz="2800" spc="-15" dirty="0">
                <a:latin typeface="Calibri"/>
                <a:cs typeface="Calibri"/>
              </a:rPr>
              <a:t>o</a:t>
            </a:r>
            <a:r>
              <a:rPr lang="en-US" sz="2800" spc="-70" dirty="0">
                <a:latin typeface="Times New Roman"/>
                <a:cs typeface="Times New Roman"/>
              </a:rPr>
              <a:t> </a:t>
            </a:r>
            <a:r>
              <a:rPr lang="en-US" sz="2800" spc="-10" dirty="0">
                <a:latin typeface="Calibri"/>
                <a:cs typeface="Calibri"/>
              </a:rPr>
              <a:t>yiel</a:t>
            </a:r>
            <a:r>
              <a:rPr lang="en-US" sz="2800" spc="-20" dirty="0">
                <a:latin typeface="Calibri"/>
                <a:cs typeface="Calibri"/>
              </a:rPr>
              <a:t>ds</a:t>
            </a:r>
            <a:endParaRPr lang="en-US" sz="2800" dirty="0">
              <a:latin typeface="Calibri"/>
              <a:cs typeface="Calibri"/>
            </a:endParaRPr>
          </a:p>
        </p:txBody>
      </p:sp>
      <p:sp>
        <p:nvSpPr>
          <p:cNvPr id="5" name="object 5"/>
          <p:cNvSpPr txBox="1"/>
          <p:nvPr/>
        </p:nvSpPr>
        <p:spPr>
          <a:xfrm>
            <a:off x="6781800" y="4854273"/>
            <a:ext cx="2667000" cy="430887"/>
          </a:xfrm>
          <a:prstGeom prst="rect">
            <a:avLst/>
          </a:prstGeom>
        </p:spPr>
        <p:txBody>
          <a:bodyPr vert="horz" wrap="square" lIns="0" tIns="0" rIns="0" bIns="0" rtlCol="0">
            <a:spAutoFit/>
          </a:bodyPr>
          <a:lstStyle/>
          <a:p>
            <a:pPr marL="12700">
              <a:lnSpc>
                <a:spcPct val="100000"/>
              </a:lnSpc>
              <a:tabLst>
                <a:tab pos="704215" algn="l"/>
              </a:tabLst>
            </a:pPr>
            <a:r>
              <a:rPr lang="en-US" sz="2800" spc="-15" dirty="0">
                <a:latin typeface="Calibri"/>
                <a:cs typeface="Calibri"/>
              </a:rPr>
              <a:t>Aik </a:t>
            </a:r>
            <a:r>
              <a:rPr sz="2800" spc="-15" dirty="0">
                <a:latin typeface="Calibri"/>
                <a:cs typeface="Calibri"/>
              </a:rPr>
              <a:t>a</a:t>
            </a:r>
            <a:r>
              <a:rPr sz="2800" spc="-30" dirty="0">
                <a:latin typeface="Calibri"/>
                <a:cs typeface="Calibri"/>
              </a:rPr>
              <a:t>n</a:t>
            </a:r>
            <a:r>
              <a:rPr sz="2800" spc="-15" dirty="0">
                <a:latin typeface="Calibri"/>
                <a:cs typeface="Calibri"/>
              </a:rPr>
              <a:t>d</a:t>
            </a:r>
            <a:r>
              <a:rPr lang="en-US" sz="2800" spc="-25" dirty="0">
                <a:latin typeface="Cambria Math"/>
                <a:cs typeface="Cambria Math"/>
              </a:rPr>
              <a:t>𝐴</a:t>
            </a:r>
            <a:r>
              <a:rPr lang="en-US" sz="3200" spc="277" baseline="-16666" dirty="0">
                <a:latin typeface="Cambria Math"/>
                <a:cs typeface="Cambria Math"/>
              </a:rPr>
              <a:t>𝑒𝑘</a:t>
            </a:r>
            <a:endParaRPr sz="3000" baseline="-16666" dirty="0">
              <a:latin typeface="Cambria Math"/>
              <a:cs typeface="Cambria Math"/>
            </a:endParaRPr>
          </a:p>
        </p:txBody>
      </p:sp>
      <p:sp>
        <p:nvSpPr>
          <p:cNvPr id="6" name="object 6"/>
          <p:cNvSpPr txBox="1"/>
          <p:nvPr/>
        </p:nvSpPr>
        <p:spPr>
          <a:xfrm>
            <a:off x="8948173" y="4864232"/>
            <a:ext cx="2339340" cy="381000"/>
          </a:xfrm>
          <a:prstGeom prst="rect">
            <a:avLst/>
          </a:prstGeom>
        </p:spPr>
        <p:txBody>
          <a:bodyPr vert="horz" wrap="square" lIns="0" tIns="0" rIns="0" bIns="0" rtlCol="0">
            <a:spAutoFit/>
          </a:bodyPr>
          <a:lstStyle/>
          <a:p>
            <a:pPr marL="12700">
              <a:lnSpc>
                <a:spcPct val="100000"/>
              </a:lnSpc>
              <a:tabLst>
                <a:tab pos="632460" algn="l"/>
                <a:tab pos="1843405" algn="l"/>
              </a:tabLst>
            </a:pPr>
            <a:r>
              <a:rPr sz="2800" spc="-15" dirty="0">
                <a:latin typeface="Calibri"/>
                <a:cs typeface="Calibri"/>
              </a:rPr>
              <a:t>are</a:t>
            </a:r>
            <a:r>
              <a:rPr sz="2800" spc="-15" dirty="0">
                <a:latin typeface="Times New Roman"/>
                <a:cs typeface="Times New Roman"/>
              </a:rPr>
              <a:t>	</a:t>
            </a:r>
            <a:r>
              <a:rPr sz="2800" spc="-25" dirty="0">
                <a:latin typeface="Calibri"/>
                <a:cs typeface="Calibri"/>
              </a:rPr>
              <a:t>known</a:t>
            </a:r>
            <a:r>
              <a:rPr sz="2800" spc="-10" dirty="0">
                <a:latin typeface="Calibri"/>
                <a:cs typeface="Calibri"/>
              </a:rPr>
              <a:t>,</a:t>
            </a:r>
            <a:r>
              <a:rPr sz="2800" dirty="0">
                <a:latin typeface="Times New Roman"/>
                <a:cs typeface="Times New Roman"/>
              </a:rPr>
              <a:t>	</a:t>
            </a:r>
            <a:r>
              <a:rPr sz="2800" spc="-5" dirty="0">
                <a:latin typeface="Calibri"/>
                <a:cs typeface="Calibri"/>
              </a:rPr>
              <a:t>t</a:t>
            </a:r>
            <a:r>
              <a:rPr sz="2800" spc="-20" dirty="0">
                <a:latin typeface="Calibri"/>
                <a:cs typeface="Calibri"/>
              </a:rPr>
              <a:t>he</a:t>
            </a:r>
            <a:endParaRPr sz="2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52471" y="1383273"/>
            <a:ext cx="428625" cy="0"/>
          </a:xfrm>
          <a:custGeom>
            <a:avLst/>
            <a:gdLst/>
            <a:ahLst/>
            <a:cxnLst/>
            <a:rect l="l" t="t" r="r" b="b"/>
            <a:pathLst>
              <a:path w="428625">
                <a:moveTo>
                  <a:pt x="0" y="0"/>
                </a:moveTo>
                <a:lnTo>
                  <a:pt x="428243" y="0"/>
                </a:lnTo>
              </a:path>
            </a:pathLst>
          </a:custGeom>
          <a:ln w="24129">
            <a:solidFill>
              <a:srgbClr val="000000"/>
            </a:solidFill>
          </a:ln>
        </p:spPr>
        <p:txBody>
          <a:bodyPr wrap="square" lIns="0" tIns="0" rIns="0" bIns="0" rtlCol="0"/>
          <a:lstStyle/>
          <a:p>
            <a:endParaRPr/>
          </a:p>
        </p:txBody>
      </p:sp>
      <p:sp>
        <p:nvSpPr>
          <p:cNvPr id="3" name="object 3"/>
          <p:cNvSpPr/>
          <p:nvPr/>
        </p:nvSpPr>
        <p:spPr>
          <a:xfrm>
            <a:off x="5644012" y="1383273"/>
            <a:ext cx="1720850" cy="0"/>
          </a:xfrm>
          <a:custGeom>
            <a:avLst/>
            <a:gdLst/>
            <a:ahLst/>
            <a:cxnLst/>
            <a:rect l="l" t="t" r="r" b="b"/>
            <a:pathLst>
              <a:path w="1720850">
                <a:moveTo>
                  <a:pt x="0" y="0"/>
                </a:moveTo>
                <a:lnTo>
                  <a:pt x="1720858" y="0"/>
                </a:lnTo>
              </a:path>
            </a:pathLst>
          </a:custGeom>
          <a:ln w="24129">
            <a:solidFill>
              <a:srgbClr val="000000"/>
            </a:solidFill>
          </a:ln>
        </p:spPr>
        <p:txBody>
          <a:bodyPr wrap="square" lIns="0" tIns="0" rIns="0" bIns="0" rtlCol="0"/>
          <a:lstStyle/>
          <a:p>
            <a:endParaRPr/>
          </a:p>
        </p:txBody>
      </p:sp>
      <p:sp>
        <p:nvSpPr>
          <p:cNvPr id="4" name="object 4"/>
          <p:cNvSpPr txBox="1"/>
          <p:nvPr/>
        </p:nvSpPr>
        <p:spPr>
          <a:xfrm>
            <a:off x="4012414" y="925898"/>
            <a:ext cx="4217186" cy="1523494"/>
          </a:xfrm>
          <a:prstGeom prst="rect">
            <a:avLst/>
          </a:prstGeom>
        </p:spPr>
        <p:txBody>
          <a:bodyPr vert="horz" wrap="square" lIns="0" tIns="0" rIns="0" bIns="0" rtlCol="0">
            <a:spAutoFit/>
          </a:bodyPr>
          <a:lstStyle/>
          <a:p>
            <a:pPr marL="763905">
              <a:lnSpc>
                <a:spcPct val="100000"/>
              </a:lnSpc>
              <a:tabLst>
                <a:tab pos="1266825" algn="l"/>
                <a:tab pos="1713230" algn="l"/>
              </a:tabLst>
            </a:pPr>
            <a:r>
              <a:rPr sz="4200" spc="-307" baseline="11904" dirty="0">
                <a:latin typeface="Cambria Math"/>
                <a:cs typeface="Cambria Math"/>
              </a:rPr>
              <a:t>𝐼</a:t>
            </a:r>
            <a:r>
              <a:rPr sz="2000" spc="200" dirty="0">
                <a:latin typeface="Cambria Math"/>
                <a:cs typeface="Cambria Math"/>
              </a:rPr>
              <a:t>𝑖𝑘</a:t>
            </a:r>
            <a:r>
              <a:rPr sz="2000" dirty="0">
                <a:latin typeface="Cambria Math"/>
                <a:cs typeface="Cambria Math"/>
              </a:rPr>
              <a:t>	</a:t>
            </a:r>
            <a:r>
              <a:rPr sz="4200" spc="-37" baseline="-30753" dirty="0">
                <a:latin typeface="Cambria Math"/>
                <a:cs typeface="Cambria Math"/>
              </a:rPr>
              <a:t>=</a:t>
            </a:r>
            <a:r>
              <a:rPr sz="4200" baseline="-30753" dirty="0">
                <a:latin typeface="Cambria Math"/>
                <a:cs typeface="Cambria Math"/>
              </a:rPr>
              <a:t>	</a:t>
            </a:r>
            <a:r>
              <a:rPr sz="4200" spc="-382" baseline="11904" dirty="0">
                <a:latin typeface="Cambria Math"/>
                <a:cs typeface="Cambria Math"/>
              </a:rPr>
              <a:t>𝑁</a:t>
            </a:r>
            <a:r>
              <a:rPr sz="2000" dirty="0">
                <a:latin typeface="Calibri"/>
                <a:cs typeface="Calibri"/>
              </a:rPr>
              <a:t>i</a:t>
            </a:r>
            <a:r>
              <a:rPr sz="2000" spc="130" dirty="0">
                <a:latin typeface="Calibri"/>
                <a:cs typeface="Calibri"/>
              </a:rPr>
              <a:t> </a:t>
            </a:r>
            <a:r>
              <a:rPr sz="4200" spc="37" baseline="11904" dirty="0">
                <a:latin typeface="Cambria Math"/>
                <a:cs typeface="Cambria Math"/>
              </a:rPr>
              <a:t>ℎ</a:t>
            </a:r>
            <a:r>
              <a:rPr sz="4200" spc="-135" baseline="11904" dirty="0">
                <a:latin typeface="Cambria Math"/>
                <a:cs typeface="Cambria Math"/>
              </a:rPr>
              <a:t>𝜈</a:t>
            </a:r>
            <a:r>
              <a:rPr sz="2000" spc="200" dirty="0">
                <a:latin typeface="Cambria Math"/>
                <a:cs typeface="Cambria Math"/>
              </a:rPr>
              <a:t>𝑖𝑘</a:t>
            </a:r>
            <a:r>
              <a:rPr sz="2000" spc="204" dirty="0">
                <a:latin typeface="Cambria Math"/>
                <a:cs typeface="Cambria Math"/>
              </a:rPr>
              <a:t> </a:t>
            </a:r>
            <a:r>
              <a:rPr sz="4200" spc="-37" baseline="11904" dirty="0">
                <a:latin typeface="Cambria Math"/>
                <a:cs typeface="Cambria Math"/>
              </a:rPr>
              <a:t>𝐴</a:t>
            </a:r>
            <a:r>
              <a:rPr sz="2000" spc="190" dirty="0">
                <a:latin typeface="Cambria Math"/>
                <a:cs typeface="Cambria Math"/>
              </a:rPr>
              <a:t>𝑖</a:t>
            </a:r>
            <a:r>
              <a:rPr sz="2000" spc="200" dirty="0">
                <a:latin typeface="Cambria Math"/>
                <a:cs typeface="Cambria Math"/>
              </a:rPr>
              <a:t>𝑘</a:t>
            </a:r>
            <a:r>
              <a:rPr sz="2000" dirty="0">
                <a:latin typeface="Cambria Math"/>
                <a:cs typeface="Cambria Math"/>
              </a:rPr>
              <a:t> </a:t>
            </a:r>
            <a:r>
              <a:rPr sz="2000" spc="-55" dirty="0">
                <a:latin typeface="Cambria Math"/>
                <a:cs typeface="Cambria Math"/>
              </a:rPr>
              <a:t> </a:t>
            </a:r>
            <a:r>
              <a:rPr sz="4200" spc="-15" baseline="-30753" dirty="0">
                <a:latin typeface="Cambria Math"/>
                <a:cs typeface="Cambria Math"/>
              </a:rPr>
              <a:t>.</a:t>
            </a:r>
            <a:endParaRPr sz="4200" baseline="-30753" dirty="0">
              <a:latin typeface="Cambria Math"/>
              <a:cs typeface="Cambria Math"/>
            </a:endParaRPr>
          </a:p>
          <a:p>
            <a:pPr marL="12700" indent="727075">
              <a:lnSpc>
                <a:spcPct val="100000"/>
              </a:lnSpc>
              <a:spcBef>
                <a:spcPts val="645"/>
              </a:spcBef>
              <a:tabLst>
                <a:tab pos="1631314" algn="l"/>
              </a:tabLst>
            </a:pPr>
            <a:r>
              <a:rPr sz="4200" spc="-307" baseline="11904" dirty="0">
                <a:latin typeface="Cambria Math"/>
                <a:cs typeface="Cambria Math"/>
              </a:rPr>
              <a:t>𝐼</a:t>
            </a:r>
            <a:r>
              <a:rPr sz="2000" spc="185" dirty="0">
                <a:latin typeface="Cambria Math"/>
                <a:cs typeface="Cambria Math"/>
              </a:rPr>
              <a:t>𝑒</a:t>
            </a:r>
            <a:r>
              <a:rPr sz="2000" spc="180" dirty="0">
                <a:latin typeface="Cambria Math"/>
                <a:cs typeface="Cambria Math"/>
              </a:rPr>
              <a:t>𝑘</a:t>
            </a:r>
            <a:r>
              <a:rPr sz="2000" dirty="0">
                <a:latin typeface="Cambria Math"/>
                <a:cs typeface="Cambria Math"/>
              </a:rPr>
              <a:t>	</a:t>
            </a:r>
            <a:r>
              <a:rPr sz="4200" spc="-382" baseline="11904" dirty="0">
                <a:latin typeface="Cambria Math"/>
                <a:cs typeface="Cambria Math"/>
              </a:rPr>
              <a:t>𝑁</a:t>
            </a:r>
            <a:r>
              <a:rPr sz="2000" dirty="0">
                <a:latin typeface="Calibri"/>
                <a:cs typeface="Calibri"/>
              </a:rPr>
              <a:t>e</a:t>
            </a:r>
            <a:r>
              <a:rPr sz="2000" spc="130" dirty="0">
                <a:latin typeface="Calibri"/>
                <a:cs typeface="Calibri"/>
              </a:rPr>
              <a:t> </a:t>
            </a:r>
            <a:r>
              <a:rPr sz="4200" spc="15" baseline="11904" dirty="0">
                <a:latin typeface="Cambria Math"/>
                <a:cs typeface="Cambria Math"/>
              </a:rPr>
              <a:t>ℎ</a:t>
            </a:r>
            <a:r>
              <a:rPr sz="4200" spc="-135" baseline="11904" dirty="0">
                <a:latin typeface="Cambria Math"/>
                <a:cs typeface="Cambria Math"/>
              </a:rPr>
              <a:t>𝜈</a:t>
            </a:r>
            <a:r>
              <a:rPr sz="2000" spc="185" dirty="0">
                <a:latin typeface="Cambria Math"/>
                <a:cs typeface="Cambria Math"/>
              </a:rPr>
              <a:t>𝑒</a:t>
            </a:r>
            <a:r>
              <a:rPr sz="2000" spc="180" dirty="0">
                <a:latin typeface="Cambria Math"/>
                <a:cs typeface="Cambria Math"/>
              </a:rPr>
              <a:t>𝑘</a:t>
            </a:r>
            <a:r>
              <a:rPr sz="2000" spc="204" dirty="0">
                <a:latin typeface="Cambria Math"/>
                <a:cs typeface="Cambria Math"/>
              </a:rPr>
              <a:t> </a:t>
            </a:r>
            <a:r>
              <a:rPr sz="4200" spc="-37" baseline="11904" dirty="0">
                <a:latin typeface="Cambria Math"/>
                <a:cs typeface="Cambria Math"/>
              </a:rPr>
              <a:t>𝐴</a:t>
            </a:r>
            <a:r>
              <a:rPr sz="2000" spc="170" dirty="0">
                <a:latin typeface="Cambria Math"/>
                <a:cs typeface="Cambria Math"/>
              </a:rPr>
              <a:t>𝑒𝑘</a:t>
            </a:r>
            <a:endParaRPr sz="2000" dirty="0">
              <a:latin typeface="Cambria Math"/>
              <a:cs typeface="Cambria Math"/>
            </a:endParaRPr>
          </a:p>
          <a:p>
            <a:pPr marL="12700">
              <a:lnSpc>
                <a:spcPct val="100000"/>
              </a:lnSpc>
              <a:spcBef>
                <a:spcPts val="1180"/>
              </a:spcBef>
              <a:tabLst>
                <a:tab pos="1974850" algn="l"/>
                <a:tab pos="2760980" algn="l"/>
              </a:tabLst>
            </a:pPr>
            <a:r>
              <a:rPr sz="2800" spc="-15" dirty="0">
                <a:latin typeface="Calibri"/>
                <a:cs typeface="Calibri"/>
              </a:rPr>
              <a:t>equi</a:t>
            </a:r>
            <a:r>
              <a:rPr sz="2800" dirty="0">
                <a:latin typeface="Calibri"/>
                <a:cs typeface="Calibri"/>
              </a:rPr>
              <a:t>li</a:t>
            </a:r>
            <a:r>
              <a:rPr sz="2800" spc="-20" dirty="0">
                <a:latin typeface="Calibri"/>
                <a:cs typeface="Calibri"/>
              </a:rPr>
              <a:t>br</a:t>
            </a:r>
            <a:r>
              <a:rPr sz="2800" spc="-10" dirty="0">
                <a:latin typeface="Calibri"/>
                <a:cs typeface="Calibri"/>
              </a:rPr>
              <a:t>i</a:t>
            </a:r>
            <a:r>
              <a:rPr sz="2800" spc="-20" dirty="0">
                <a:latin typeface="Calibri"/>
                <a:cs typeface="Calibri"/>
              </a:rPr>
              <a:t>u</a:t>
            </a:r>
            <a:r>
              <a:rPr sz="2800" spc="-25" dirty="0">
                <a:latin typeface="Calibri"/>
                <a:cs typeface="Calibri"/>
              </a:rPr>
              <a:t>m</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dirty="0">
                <a:latin typeface="Calibri"/>
                <a:cs typeface="Calibri"/>
              </a:rPr>
              <a:t>l</a:t>
            </a:r>
            <a:r>
              <a:rPr sz="2800" spc="-15" dirty="0">
                <a:latin typeface="Calibri"/>
                <a:cs typeface="Calibri"/>
              </a:rPr>
              <a:t>evel</a:t>
            </a:r>
            <a:endParaRPr sz="2800" dirty="0">
              <a:latin typeface="Calibri"/>
              <a:cs typeface="Calibri"/>
            </a:endParaRPr>
          </a:p>
        </p:txBody>
      </p:sp>
      <p:sp>
        <p:nvSpPr>
          <p:cNvPr id="5" name="object 5"/>
          <p:cNvSpPr txBox="1"/>
          <p:nvPr/>
        </p:nvSpPr>
        <p:spPr>
          <a:xfrm>
            <a:off x="1130300" y="2069394"/>
            <a:ext cx="115760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Under</a:t>
            </a:r>
            <a:endParaRPr sz="2800">
              <a:latin typeface="Calibri"/>
              <a:cs typeface="Calibri"/>
            </a:endParaRPr>
          </a:p>
        </p:txBody>
      </p:sp>
      <p:sp>
        <p:nvSpPr>
          <p:cNvPr id="6" name="object 6"/>
          <p:cNvSpPr txBox="1"/>
          <p:nvPr/>
        </p:nvSpPr>
        <p:spPr>
          <a:xfrm>
            <a:off x="2564339" y="2094480"/>
            <a:ext cx="1167130" cy="381000"/>
          </a:xfrm>
          <a:prstGeom prst="rect">
            <a:avLst/>
          </a:prstGeom>
        </p:spPr>
        <p:txBody>
          <a:bodyPr vert="horz" wrap="square" lIns="0" tIns="0" rIns="0" bIns="0" rtlCol="0">
            <a:spAutoFit/>
          </a:bodyPr>
          <a:lstStyle/>
          <a:p>
            <a:pPr marL="12700">
              <a:lnSpc>
                <a:spcPct val="100000"/>
              </a:lnSpc>
            </a:pPr>
            <a:r>
              <a:rPr sz="2800" spc="-5" dirty="0">
                <a:latin typeface="Calibri"/>
                <a:cs typeface="Calibri"/>
              </a:rPr>
              <a:t>t</a:t>
            </a:r>
            <a:r>
              <a:rPr sz="2800" spc="-20" dirty="0">
                <a:latin typeface="Calibri"/>
                <a:cs typeface="Calibri"/>
              </a:rPr>
              <a:t>hermal</a:t>
            </a:r>
            <a:endParaRPr sz="2800" dirty="0">
              <a:latin typeface="Calibri"/>
              <a:cs typeface="Calibri"/>
            </a:endParaRPr>
          </a:p>
        </p:txBody>
      </p:sp>
      <p:sp>
        <p:nvSpPr>
          <p:cNvPr id="7" name="object 7"/>
          <p:cNvSpPr txBox="1"/>
          <p:nvPr/>
        </p:nvSpPr>
        <p:spPr>
          <a:xfrm>
            <a:off x="7641547" y="1984592"/>
            <a:ext cx="173799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pop</a:t>
            </a:r>
            <a:r>
              <a:rPr sz="2800" spc="-25" dirty="0">
                <a:latin typeface="Calibri"/>
                <a:cs typeface="Calibri"/>
              </a:rPr>
              <a:t>u</a:t>
            </a:r>
            <a:r>
              <a:rPr sz="2800" spc="1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ons</a:t>
            </a:r>
            <a:endParaRPr sz="2800" dirty="0">
              <a:latin typeface="Calibri"/>
              <a:cs typeface="Calibri"/>
            </a:endParaRPr>
          </a:p>
        </p:txBody>
      </p:sp>
      <p:sp>
        <p:nvSpPr>
          <p:cNvPr id="8" name="object 8"/>
          <p:cNvSpPr txBox="1"/>
          <p:nvPr/>
        </p:nvSpPr>
        <p:spPr>
          <a:xfrm>
            <a:off x="9589561" y="1984592"/>
            <a:ext cx="1524000" cy="381000"/>
          </a:xfrm>
          <a:prstGeom prst="rect">
            <a:avLst/>
          </a:prstGeom>
        </p:spPr>
        <p:txBody>
          <a:bodyPr vert="horz" wrap="square" lIns="0" tIns="0" rIns="0" bIns="0" rtlCol="0">
            <a:spAutoFit/>
          </a:bodyPr>
          <a:lstStyle/>
          <a:p>
            <a:pPr marL="12700">
              <a:lnSpc>
                <a:spcPct val="100000"/>
              </a:lnSpc>
              <a:tabLst>
                <a:tab pos="1028700" algn="l"/>
              </a:tabLst>
            </a:pPr>
            <a:r>
              <a:rPr sz="2800" spc="-20" dirty="0">
                <a:latin typeface="Calibri"/>
                <a:cs typeface="Calibri"/>
              </a:rPr>
              <a:t>obe</a:t>
            </a:r>
            <a:r>
              <a:rPr sz="2800" spc="-15" dirty="0">
                <a:latin typeface="Calibri"/>
                <a:cs typeface="Calibri"/>
              </a:rPr>
              <a:t>y</a:t>
            </a:r>
            <a:r>
              <a:rPr sz="2800" dirty="0">
                <a:latin typeface="Times New Roman"/>
                <a:cs typeface="Times New Roman"/>
              </a:rPr>
              <a:t>	</a:t>
            </a:r>
            <a:r>
              <a:rPr sz="2800" spc="-15" dirty="0">
                <a:latin typeface="Calibri"/>
                <a:cs typeface="Calibri"/>
              </a:rPr>
              <a:t>the</a:t>
            </a:r>
            <a:endParaRPr sz="2800" dirty="0">
              <a:latin typeface="Calibri"/>
              <a:cs typeface="Calibri"/>
            </a:endParaRPr>
          </a:p>
        </p:txBody>
      </p:sp>
      <p:sp>
        <p:nvSpPr>
          <p:cNvPr id="9" name="object 9"/>
          <p:cNvSpPr/>
          <p:nvPr/>
        </p:nvSpPr>
        <p:spPr>
          <a:xfrm>
            <a:off x="4318132" y="3692773"/>
            <a:ext cx="372110" cy="0"/>
          </a:xfrm>
          <a:custGeom>
            <a:avLst/>
            <a:gdLst/>
            <a:ahLst/>
            <a:cxnLst/>
            <a:rect l="l" t="t" r="r" b="b"/>
            <a:pathLst>
              <a:path w="372110">
                <a:moveTo>
                  <a:pt x="0" y="0"/>
                </a:moveTo>
                <a:lnTo>
                  <a:pt x="371855" y="0"/>
                </a:lnTo>
              </a:path>
            </a:pathLst>
          </a:custGeom>
          <a:ln w="24129">
            <a:solidFill>
              <a:srgbClr val="000000"/>
            </a:solidFill>
          </a:ln>
        </p:spPr>
        <p:txBody>
          <a:bodyPr wrap="square" lIns="0" tIns="0" rIns="0" bIns="0" rtlCol="0"/>
          <a:lstStyle/>
          <a:p>
            <a:endParaRPr/>
          </a:p>
        </p:txBody>
      </p:sp>
      <p:sp>
        <p:nvSpPr>
          <p:cNvPr id="10" name="object 10"/>
          <p:cNvSpPr/>
          <p:nvPr/>
        </p:nvSpPr>
        <p:spPr>
          <a:xfrm>
            <a:off x="5153283" y="3692773"/>
            <a:ext cx="346075" cy="0"/>
          </a:xfrm>
          <a:custGeom>
            <a:avLst/>
            <a:gdLst/>
            <a:ahLst/>
            <a:cxnLst/>
            <a:rect l="l" t="t" r="r" b="b"/>
            <a:pathLst>
              <a:path w="346075">
                <a:moveTo>
                  <a:pt x="0" y="0"/>
                </a:moveTo>
                <a:lnTo>
                  <a:pt x="345947" y="0"/>
                </a:lnTo>
              </a:path>
            </a:pathLst>
          </a:custGeom>
          <a:ln w="24129">
            <a:solidFill>
              <a:srgbClr val="000000"/>
            </a:solidFill>
          </a:ln>
        </p:spPr>
        <p:txBody>
          <a:bodyPr wrap="square" lIns="0" tIns="0" rIns="0" bIns="0" rtlCol="0"/>
          <a:lstStyle/>
          <a:p>
            <a:endParaRPr/>
          </a:p>
        </p:txBody>
      </p:sp>
      <p:sp>
        <p:nvSpPr>
          <p:cNvPr id="11" name="object 11"/>
          <p:cNvSpPr/>
          <p:nvPr/>
        </p:nvSpPr>
        <p:spPr>
          <a:xfrm>
            <a:off x="6621140" y="3692773"/>
            <a:ext cx="1043940" cy="0"/>
          </a:xfrm>
          <a:custGeom>
            <a:avLst/>
            <a:gdLst/>
            <a:ahLst/>
            <a:cxnLst/>
            <a:rect l="l" t="t" r="r" b="b"/>
            <a:pathLst>
              <a:path w="1043940">
                <a:moveTo>
                  <a:pt x="0" y="0"/>
                </a:moveTo>
                <a:lnTo>
                  <a:pt x="1043939" y="0"/>
                </a:lnTo>
              </a:path>
            </a:pathLst>
          </a:custGeom>
          <a:ln w="24129">
            <a:solidFill>
              <a:srgbClr val="000000"/>
            </a:solidFill>
          </a:ln>
        </p:spPr>
        <p:txBody>
          <a:bodyPr wrap="square" lIns="0" tIns="0" rIns="0" bIns="0" rtlCol="0"/>
          <a:lstStyle/>
          <a:p>
            <a:endParaRPr/>
          </a:p>
        </p:txBody>
      </p:sp>
      <p:sp>
        <p:nvSpPr>
          <p:cNvPr id="12" name="object 12"/>
          <p:cNvSpPr txBox="1"/>
          <p:nvPr/>
        </p:nvSpPr>
        <p:spPr>
          <a:xfrm>
            <a:off x="784492" y="2607858"/>
            <a:ext cx="8166100" cy="2890535"/>
          </a:xfrm>
          <a:prstGeom prst="rect">
            <a:avLst/>
          </a:prstGeom>
        </p:spPr>
        <p:txBody>
          <a:bodyPr vert="horz" wrap="square" lIns="0" tIns="0" rIns="0" bIns="0" rtlCol="0">
            <a:spAutoFit/>
          </a:bodyPr>
          <a:lstStyle/>
          <a:p>
            <a:pPr marL="469900">
              <a:lnSpc>
                <a:spcPct val="100000"/>
              </a:lnSpc>
            </a:pPr>
            <a:r>
              <a:rPr sz="2800" spc="-15" dirty="0">
                <a:latin typeface="Calibri"/>
                <a:cs typeface="Calibri"/>
              </a:rPr>
              <a:t>Bo</a:t>
            </a:r>
            <a:r>
              <a:rPr sz="2800" spc="-5" dirty="0">
                <a:latin typeface="Calibri"/>
                <a:cs typeface="Calibri"/>
              </a:rPr>
              <a:t>l</a:t>
            </a:r>
            <a:r>
              <a:rPr sz="2800" spc="-15" dirty="0">
                <a:latin typeface="Calibri"/>
                <a:cs typeface="Calibri"/>
              </a:rPr>
              <a:t>tzmann</a:t>
            </a:r>
            <a:r>
              <a:rPr sz="2800" spc="-6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w</a:t>
            </a:r>
            <a:endParaRPr sz="2800" dirty="0">
              <a:latin typeface="Calibri"/>
              <a:cs typeface="Calibri"/>
            </a:endParaRPr>
          </a:p>
          <a:p>
            <a:pPr>
              <a:lnSpc>
                <a:spcPct val="100000"/>
              </a:lnSpc>
              <a:spcBef>
                <a:spcPts val="46"/>
              </a:spcBef>
            </a:pPr>
            <a:endParaRPr sz="3050" dirty="0">
              <a:latin typeface="Times New Roman"/>
              <a:cs typeface="Times New Roman"/>
            </a:endParaRPr>
          </a:p>
          <a:p>
            <a:pPr marL="3449320">
              <a:lnSpc>
                <a:spcPts val="2620"/>
              </a:lnSpc>
              <a:tabLst>
                <a:tab pos="3886835" algn="l"/>
                <a:tab pos="4284980" algn="l"/>
              </a:tabLst>
            </a:pPr>
            <a:r>
              <a:rPr sz="4200" spc="-382" baseline="41666" dirty="0">
                <a:latin typeface="Cambria Math"/>
                <a:cs typeface="Cambria Math"/>
              </a:rPr>
              <a:t>𝑁</a:t>
            </a:r>
            <a:r>
              <a:rPr sz="3000" baseline="43055" dirty="0">
                <a:latin typeface="Calibri"/>
                <a:cs typeface="Calibri"/>
              </a:rPr>
              <a:t>i	</a:t>
            </a:r>
            <a:r>
              <a:rPr sz="2800" spc="-25" dirty="0">
                <a:latin typeface="Cambria Math"/>
                <a:cs typeface="Cambria Math"/>
              </a:rPr>
              <a:t>=</a:t>
            </a:r>
            <a:r>
              <a:rPr sz="2800" dirty="0">
                <a:latin typeface="Cambria Math"/>
                <a:cs typeface="Cambria Math"/>
              </a:rPr>
              <a:t>	</a:t>
            </a:r>
            <a:r>
              <a:rPr sz="4200" spc="-187" baseline="41666" dirty="0">
                <a:latin typeface="Cambria Math"/>
                <a:cs typeface="Cambria Math"/>
              </a:rPr>
              <a:t>𝑔</a:t>
            </a:r>
            <a:r>
              <a:rPr sz="3000" baseline="43055" dirty="0">
                <a:latin typeface="Calibri"/>
                <a:cs typeface="Calibri"/>
              </a:rPr>
              <a:t>i </a:t>
            </a:r>
            <a:r>
              <a:rPr sz="3000" spc="-82" baseline="43055" dirty="0">
                <a:latin typeface="Calibri"/>
                <a:cs typeface="Calibri"/>
              </a:rPr>
              <a:t> </a:t>
            </a:r>
            <a:r>
              <a:rPr sz="2800" spc="-15" dirty="0">
                <a:latin typeface="Cambria Math"/>
                <a:cs typeface="Cambria Math"/>
              </a:rPr>
              <a:t>e</a:t>
            </a:r>
            <a:r>
              <a:rPr sz="2800" spc="-10" dirty="0">
                <a:latin typeface="Cambria Math"/>
                <a:cs typeface="Cambria Math"/>
              </a:rPr>
              <a:t>x</a:t>
            </a:r>
            <a:r>
              <a:rPr sz="2800" spc="-20" dirty="0">
                <a:latin typeface="Cambria Math"/>
                <a:cs typeface="Cambria Math"/>
              </a:rPr>
              <a:t>p</a:t>
            </a:r>
            <a:r>
              <a:rPr sz="2800" spc="-155" dirty="0">
                <a:latin typeface="Cambria Math"/>
                <a:cs typeface="Cambria Math"/>
              </a:rPr>
              <a:t> </a:t>
            </a:r>
            <a:r>
              <a:rPr sz="2800" spc="85" dirty="0">
                <a:latin typeface="Cambria Math"/>
                <a:cs typeface="Cambria Math"/>
              </a:rPr>
              <a:t>[</a:t>
            </a:r>
            <a:r>
              <a:rPr sz="2800" spc="-25" dirty="0">
                <a:latin typeface="Cambria Math"/>
                <a:cs typeface="Cambria Math"/>
              </a:rPr>
              <a:t>−</a:t>
            </a:r>
            <a:r>
              <a:rPr sz="2800" spc="-150" dirty="0">
                <a:latin typeface="Cambria Math"/>
                <a:cs typeface="Cambria Math"/>
              </a:rPr>
              <a:t> </a:t>
            </a:r>
            <a:r>
              <a:rPr sz="4200" spc="-277" baseline="41666" dirty="0">
                <a:latin typeface="Cambria Math"/>
                <a:cs typeface="Cambria Math"/>
              </a:rPr>
              <a:t>𝐸</a:t>
            </a:r>
            <a:r>
              <a:rPr sz="3000" baseline="43055" dirty="0">
                <a:latin typeface="Calibri"/>
                <a:cs typeface="Calibri"/>
              </a:rPr>
              <a:t>i </a:t>
            </a:r>
            <a:r>
              <a:rPr sz="3000" spc="-247" baseline="43055" dirty="0">
                <a:latin typeface="Calibri"/>
                <a:cs typeface="Calibri"/>
              </a:rPr>
              <a:t> </a:t>
            </a:r>
            <a:r>
              <a:rPr sz="4200" spc="-37" baseline="41666" dirty="0">
                <a:latin typeface="Cambria Math"/>
                <a:cs typeface="Cambria Math"/>
              </a:rPr>
              <a:t>−</a:t>
            </a:r>
            <a:r>
              <a:rPr sz="4200" spc="7" baseline="41666" dirty="0">
                <a:latin typeface="Cambria Math"/>
                <a:cs typeface="Cambria Math"/>
              </a:rPr>
              <a:t> </a:t>
            </a:r>
            <a:r>
              <a:rPr sz="4200" spc="-277" baseline="41666" dirty="0">
                <a:latin typeface="Cambria Math"/>
                <a:cs typeface="Cambria Math"/>
              </a:rPr>
              <a:t>𝐸</a:t>
            </a:r>
            <a:r>
              <a:rPr sz="3000" spc="172" baseline="43055" dirty="0">
                <a:latin typeface="Calibri"/>
                <a:cs typeface="Calibri"/>
              </a:rPr>
              <a:t>e</a:t>
            </a:r>
            <a:r>
              <a:rPr sz="2800" spc="70" dirty="0">
                <a:latin typeface="Cambria Math"/>
                <a:cs typeface="Cambria Math"/>
              </a:rPr>
              <a:t>]</a:t>
            </a:r>
            <a:r>
              <a:rPr sz="2800" spc="-10" dirty="0">
                <a:latin typeface="Cambria Math"/>
                <a:cs typeface="Cambria Math"/>
              </a:rPr>
              <a:t>,</a:t>
            </a:r>
            <a:endParaRPr sz="2800" dirty="0">
              <a:latin typeface="Cambria Math"/>
              <a:cs typeface="Cambria Math"/>
            </a:endParaRPr>
          </a:p>
          <a:p>
            <a:pPr marL="12700" indent="3403600">
              <a:lnSpc>
                <a:spcPts val="2620"/>
              </a:lnSpc>
              <a:tabLst>
                <a:tab pos="4251325" algn="l"/>
                <a:tab pos="5938520" algn="l"/>
              </a:tabLst>
            </a:pPr>
            <a:r>
              <a:rPr sz="2800" spc="-254" dirty="0">
                <a:latin typeface="Cambria Math"/>
                <a:cs typeface="Cambria Math"/>
              </a:rPr>
              <a:t>𝑁</a:t>
            </a:r>
            <a:r>
              <a:rPr sz="3000" baseline="-16666" dirty="0">
                <a:latin typeface="Calibri"/>
                <a:cs typeface="Calibri"/>
              </a:rPr>
              <a:t>e	</a:t>
            </a:r>
            <a:r>
              <a:rPr sz="2800" spc="-125" dirty="0">
                <a:latin typeface="Cambria Math"/>
                <a:cs typeface="Cambria Math"/>
              </a:rPr>
              <a:t>𝑔</a:t>
            </a:r>
            <a:r>
              <a:rPr sz="3000" baseline="-16666" dirty="0">
                <a:latin typeface="Calibri"/>
                <a:cs typeface="Calibri"/>
              </a:rPr>
              <a:t>e	</a:t>
            </a:r>
            <a:r>
              <a:rPr sz="2800" spc="-30" dirty="0">
                <a:latin typeface="Cambria Math"/>
                <a:cs typeface="Cambria Math"/>
              </a:rPr>
              <a:t>𝑘</a:t>
            </a:r>
            <a:r>
              <a:rPr sz="3000" spc="375" baseline="-16666" dirty="0">
                <a:latin typeface="Cambria Math"/>
                <a:cs typeface="Cambria Math"/>
              </a:rPr>
              <a:t>B</a:t>
            </a:r>
            <a:r>
              <a:rPr sz="2800" spc="-30" dirty="0">
                <a:latin typeface="Cambria Math"/>
                <a:cs typeface="Cambria Math"/>
              </a:rPr>
              <a:t>𝑇</a:t>
            </a:r>
            <a:endParaRPr sz="2800" dirty="0">
              <a:latin typeface="Cambria Math"/>
              <a:cs typeface="Cambria Math"/>
            </a:endParaRPr>
          </a:p>
          <a:p>
            <a:pPr marL="12700">
              <a:lnSpc>
                <a:spcPct val="100000"/>
              </a:lnSpc>
              <a:spcBef>
                <a:spcPts val="1620"/>
              </a:spcBef>
            </a:pPr>
            <a:r>
              <a:rPr sz="2800" spc="-15" dirty="0">
                <a:latin typeface="Calibri"/>
                <a:cs typeface="Calibri"/>
              </a:rPr>
              <a:t>where</a:t>
            </a:r>
            <a:endParaRPr sz="2800" dirty="0">
              <a:latin typeface="Calibri"/>
              <a:cs typeface="Calibri"/>
            </a:endParaRPr>
          </a:p>
          <a:p>
            <a:pPr marL="469900" indent="-228600">
              <a:lnSpc>
                <a:spcPct val="100000"/>
              </a:lnSpc>
              <a:spcBef>
                <a:spcPts val="1964"/>
              </a:spcBef>
              <a:buFont typeface="Symbol"/>
              <a:buChar char=""/>
              <a:tabLst>
                <a:tab pos="470534" algn="l"/>
              </a:tabLst>
            </a:pPr>
            <a:r>
              <a:rPr sz="2800" spc="-125" dirty="0">
                <a:latin typeface="Cambria Math"/>
                <a:cs typeface="Cambria Math"/>
              </a:rPr>
              <a:t>𝑔</a:t>
            </a:r>
            <a:r>
              <a:rPr sz="3000" spc="172" baseline="-16666" dirty="0">
                <a:latin typeface="Calibri"/>
                <a:cs typeface="Calibri"/>
              </a:rPr>
              <a:t>i</a:t>
            </a:r>
            <a:r>
              <a:rPr sz="2800" spc="-10" dirty="0">
                <a:latin typeface="Cambria Math"/>
                <a:cs typeface="Cambria Math"/>
              </a:rPr>
              <a:t>,</a:t>
            </a:r>
            <a:r>
              <a:rPr sz="2800" dirty="0">
                <a:latin typeface="Cambria Math"/>
                <a:cs typeface="Cambria Math"/>
              </a:rPr>
              <a:t> </a:t>
            </a:r>
            <a:r>
              <a:rPr sz="2800" spc="-310" dirty="0">
                <a:latin typeface="Cambria Math"/>
                <a:cs typeface="Cambria Math"/>
              </a:rPr>
              <a:t> </a:t>
            </a:r>
            <a:r>
              <a:rPr sz="2800" spc="-125" dirty="0">
                <a:latin typeface="Cambria Math"/>
                <a:cs typeface="Cambria Math"/>
              </a:rPr>
              <a:t>𝑔</a:t>
            </a:r>
            <a:r>
              <a:rPr sz="3000" baseline="-16666" dirty="0">
                <a:latin typeface="Calibri"/>
                <a:cs typeface="Calibri"/>
              </a:rPr>
              <a:t>e </a:t>
            </a:r>
            <a:r>
              <a:rPr sz="3000" spc="-225" baseline="-16666" dirty="0">
                <a:latin typeface="Calibri"/>
                <a:cs typeface="Calibri"/>
              </a:rPr>
              <a:t> </a:t>
            </a:r>
            <a:r>
              <a:rPr sz="2800" spc="-20" dirty="0">
                <a:latin typeface="Calibri"/>
                <a:cs typeface="Calibri"/>
              </a:rPr>
              <a:t>stat</a:t>
            </a:r>
            <a:r>
              <a:rPr sz="2800" spc="-10" dirty="0">
                <a:latin typeface="Calibri"/>
                <a:cs typeface="Calibri"/>
              </a:rPr>
              <a:t>i</a:t>
            </a:r>
            <a:r>
              <a:rPr sz="2800" spc="-20" dirty="0">
                <a:latin typeface="Calibri"/>
                <a:cs typeface="Calibri"/>
              </a:rPr>
              <a:t>st</a:t>
            </a:r>
            <a:r>
              <a:rPr sz="280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spc="-85" dirty="0">
                <a:latin typeface="Times New Roman"/>
                <a:cs typeface="Times New Roman"/>
              </a:rPr>
              <a:t> </a:t>
            </a:r>
            <a:r>
              <a:rPr sz="2800" spc="-20" dirty="0">
                <a:latin typeface="Calibri"/>
                <a:cs typeface="Calibri"/>
              </a:rPr>
              <a:t>we</a:t>
            </a:r>
            <a:r>
              <a:rPr sz="2800" spc="-5" dirty="0">
                <a:latin typeface="Calibri"/>
                <a:cs typeface="Calibri"/>
              </a:rPr>
              <a:t>i</a:t>
            </a:r>
            <a:r>
              <a:rPr sz="2800" spc="-15" dirty="0">
                <a:latin typeface="Calibri"/>
                <a:cs typeface="Calibri"/>
              </a:rPr>
              <a:t>ghts</a:t>
            </a:r>
            <a:r>
              <a:rPr sz="2800" spc="-75" dirty="0">
                <a:latin typeface="Times New Roman"/>
                <a:cs typeface="Times New Roman"/>
              </a:rPr>
              <a:t> </a:t>
            </a:r>
            <a:r>
              <a:rPr sz="2800" spc="-20" dirty="0">
                <a:latin typeface="Calibri"/>
                <a:cs typeface="Calibri"/>
              </a:rPr>
              <a:t>(degenerac</a:t>
            </a:r>
            <a:r>
              <a:rPr sz="2800" spc="0" dirty="0">
                <a:latin typeface="Calibri"/>
                <a:cs typeface="Calibri"/>
              </a:rPr>
              <a:t>i</a:t>
            </a:r>
            <a:r>
              <a:rPr sz="2800" spc="-15" dirty="0">
                <a:latin typeface="Calibri"/>
                <a:cs typeface="Calibri"/>
              </a:rPr>
              <a:t>es).</a:t>
            </a:r>
            <a:endParaRPr sz="2800" dirty="0">
              <a:latin typeface="Calibri"/>
              <a:cs typeface="Calibri"/>
            </a:endParaRPr>
          </a:p>
        </p:txBody>
      </p:sp>
      <p:pic>
        <p:nvPicPr>
          <p:cNvPr id="14" name="Picture 13">
            <a:extLst>
              <a:ext uri="{FF2B5EF4-FFF2-40B4-BE49-F238E27FC236}">
                <a16:creationId xmlns:a16="http://schemas.microsoft.com/office/drawing/2014/main" id="{1C5B5355-9AA9-5E9B-49F8-52D12B4CC0C6}"/>
              </a:ext>
            </a:extLst>
          </p:cNvPr>
          <p:cNvPicPr>
            <a:picLocks noChangeAspect="1"/>
          </p:cNvPicPr>
          <p:nvPr/>
        </p:nvPicPr>
        <p:blipFill>
          <a:blip r:embed="rId3"/>
          <a:stretch>
            <a:fillRect/>
          </a:stretch>
        </p:blipFill>
        <p:spPr>
          <a:xfrm>
            <a:off x="7324459" y="4136926"/>
            <a:ext cx="4867541" cy="27210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0160000" cy="162369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30" dirty="0">
                <a:latin typeface="Cambria Math"/>
                <a:cs typeface="Cambria Math"/>
              </a:rPr>
              <a:t>𝑘</a:t>
            </a:r>
            <a:r>
              <a:rPr sz="3000" spc="195" baseline="-16666" dirty="0">
                <a:latin typeface="Cambria Math"/>
                <a:cs typeface="Cambria Math"/>
              </a:rPr>
              <a:t>B</a:t>
            </a:r>
            <a:r>
              <a:rPr sz="3000" baseline="-16666" dirty="0">
                <a:latin typeface="Cambria Math"/>
                <a:cs typeface="Cambria Math"/>
              </a:rPr>
              <a:t> </a:t>
            </a:r>
            <a:r>
              <a:rPr sz="3000" spc="-202" baseline="-16666" dirty="0">
                <a:latin typeface="Cambria Math"/>
                <a:cs typeface="Cambria Math"/>
              </a:rPr>
              <a:t> </a:t>
            </a:r>
            <a:r>
              <a:rPr sz="2800" spc="-15" dirty="0">
                <a:latin typeface="Calibri"/>
                <a:cs typeface="Calibri"/>
              </a:rPr>
              <a:t>Bo</a:t>
            </a:r>
            <a:r>
              <a:rPr sz="2800" spc="-5" dirty="0">
                <a:latin typeface="Calibri"/>
                <a:cs typeface="Calibri"/>
              </a:rPr>
              <a:t>l</a:t>
            </a:r>
            <a:r>
              <a:rPr sz="2800" spc="-15" dirty="0">
                <a:latin typeface="Calibri"/>
                <a:cs typeface="Calibri"/>
              </a:rPr>
              <a:t>tzmann</a:t>
            </a:r>
            <a:r>
              <a:rPr sz="2800" spc="-75" dirty="0">
                <a:latin typeface="Times New Roman"/>
                <a:cs typeface="Times New Roman"/>
              </a:rPr>
              <a:t> </a:t>
            </a:r>
            <a:r>
              <a:rPr sz="2800" spc="-15" dirty="0">
                <a:latin typeface="Calibri"/>
                <a:cs typeface="Calibri"/>
              </a:rPr>
              <a:t>consta</a:t>
            </a:r>
            <a:r>
              <a:rPr sz="2800" spc="-10" dirty="0">
                <a:latin typeface="Calibri"/>
                <a:cs typeface="Calibri"/>
              </a:rPr>
              <a:t>n</a:t>
            </a:r>
            <a:r>
              <a:rPr sz="2800" spc="-5" dirty="0">
                <a:latin typeface="Calibri"/>
                <a:cs typeface="Calibri"/>
              </a:rPr>
              <a:t>t</a:t>
            </a:r>
            <a:r>
              <a:rPr sz="280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 pos="1946910" algn="l"/>
                <a:tab pos="2778125" algn="l"/>
                <a:tab pos="4368165" algn="l"/>
                <a:tab pos="5621655" algn="l"/>
                <a:tab pos="6084570" algn="l"/>
                <a:tab pos="6655434" algn="l"/>
                <a:tab pos="7891145" algn="l"/>
                <a:tab pos="9296400" algn="l"/>
                <a:tab pos="9772650" algn="l"/>
              </a:tabLst>
            </a:pPr>
            <a:r>
              <a:rPr sz="2800" spc="-25" dirty="0">
                <a:latin typeface="Calibri"/>
                <a:cs typeface="Calibri"/>
              </a:rPr>
              <a:t>Comb</a:t>
            </a:r>
            <a:r>
              <a:rPr sz="2800" dirty="0">
                <a:latin typeface="Calibri"/>
                <a:cs typeface="Calibri"/>
              </a:rPr>
              <a:t>i</a:t>
            </a:r>
            <a:r>
              <a:rPr sz="2800" spc="-20" dirty="0">
                <a:latin typeface="Calibri"/>
                <a:cs typeface="Calibri"/>
              </a:rPr>
              <a:t>n</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bot</a:t>
            </a:r>
            <a:r>
              <a:rPr sz="2800" spc="-15" dirty="0">
                <a:latin typeface="Calibri"/>
                <a:cs typeface="Calibri"/>
              </a:rPr>
              <a:t>h</a:t>
            </a:r>
            <a:r>
              <a:rPr sz="2800" dirty="0">
                <a:latin typeface="Times New Roman"/>
                <a:cs typeface="Times New Roman"/>
              </a:rPr>
              <a:t>	</a:t>
            </a:r>
            <a:r>
              <a:rPr sz="2800" spc="-10" dirty="0">
                <a:latin typeface="Calibri"/>
                <a:cs typeface="Calibri"/>
              </a:rPr>
              <a:t>e</a:t>
            </a:r>
            <a:r>
              <a:rPr sz="2800" spc="-20" dirty="0">
                <a:latin typeface="Calibri"/>
                <a:cs typeface="Calibri"/>
              </a:rPr>
              <a:t>q</a:t>
            </a:r>
            <a:r>
              <a:rPr sz="2800" spc="-5" dirty="0">
                <a:latin typeface="Calibri"/>
                <a:cs typeface="Calibri"/>
              </a:rPr>
              <a:t>u</a:t>
            </a:r>
            <a:r>
              <a:rPr sz="2800" spc="-15" dirty="0">
                <a:latin typeface="Calibri"/>
                <a:cs typeface="Calibri"/>
              </a:rPr>
              <a:t>at</a:t>
            </a:r>
            <a:r>
              <a:rPr sz="2800" spc="-5" dirty="0">
                <a:latin typeface="Calibri"/>
                <a:cs typeface="Calibri"/>
              </a:rPr>
              <a:t>i</a:t>
            </a:r>
            <a:r>
              <a:rPr sz="2800" spc="-20" dirty="0">
                <a:latin typeface="Calibri"/>
                <a:cs typeface="Calibri"/>
              </a:rPr>
              <a:t>on</a:t>
            </a:r>
            <a:r>
              <a:rPr sz="2800" spc="-15" dirty="0">
                <a:latin typeface="Calibri"/>
                <a:cs typeface="Calibri"/>
              </a:rPr>
              <a:t>s</a:t>
            </a:r>
            <a:r>
              <a:rPr sz="2800" dirty="0">
                <a:latin typeface="Times New Roman"/>
                <a:cs typeface="Times New Roman"/>
              </a:rPr>
              <a:t>	</a:t>
            </a:r>
            <a:r>
              <a:rPr sz="2800" dirty="0">
                <a:latin typeface="Calibri"/>
                <a:cs typeface="Calibri"/>
              </a:rPr>
              <a:t>i</a:t>
            </a:r>
            <a:r>
              <a:rPr sz="2800" spc="-20" dirty="0">
                <a:latin typeface="Calibri"/>
                <a:cs typeface="Calibri"/>
              </a:rPr>
              <a:t>so</a:t>
            </a:r>
            <a:r>
              <a:rPr sz="2800" spc="-5" dirty="0">
                <a:latin typeface="Calibri"/>
                <a:cs typeface="Calibri"/>
              </a:rPr>
              <a:t>l</a:t>
            </a:r>
            <a:r>
              <a:rPr sz="2800" spc="-15" dirty="0">
                <a:latin typeface="Calibri"/>
                <a:cs typeface="Calibri"/>
              </a:rPr>
              <a:t>ates</a:t>
            </a:r>
            <a:r>
              <a:rPr sz="2800" dirty="0">
                <a:latin typeface="Times New Roman"/>
                <a:cs typeface="Times New Roman"/>
              </a:rPr>
              <a:t>	</a:t>
            </a:r>
            <a:r>
              <a:rPr sz="2800" spc="25" dirty="0">
                <a:latin typeface="Cambria Math"/>
                <a:cs typeface="Cambria Math"/>
              </a:rPr>
              <a:t>𝑇</a:t>
            </a:r>
            <a:r>
              <a:rPr sz="2800" dirty="0">
                <a:latin typeface="Calibri"/>
                <a:cs typeface="Calibri"/>
              </a:rPr>
              <a:t>.</a:t>
            </a:r>
            <a:r>
              <a:rPr sz="2800" dirty="0">
                <a:latin typeface="Times New Roman"/>
                <a:cs typeface="Times New Roman"/>
              </a:rPr>
              <a:t>	</a:t>
            </a:r>
            <a:r>
              <a:rPr sz="2800" spc="-20" dirty="0">
                <a:latin typeface="Calibri"/>
                <a:cs typeface="Calibri"/>
              </a:rPr>
              <a:t>No</a:t>
            </a:r>
            <a:r>
              <a:rPr sz="2800" dirty="0">
                <a:latin typeface="Times New Roman"/>
                <a:cs typeface="Times New Roman"/>
              </a:rPr>
              <a:t>	</a:t>
            </a:r>
            <a:r>
              <a:rPr sz="2800" spc="-10" dirty="0">
                <a:latin typeface="Calibri"/>
                <a:cs typeface="Calibri"/>
              </a:rPr>
              <a:t>rel</a:t>
            </a:r>
            <a:r>
              <a:rPr sz="2800" dirty="0">
                <a:latin typeface="Calibri"/>
                <a:cs typeface="Calibri"/>
              </a:rPr>
              <a:t>i</a:t>
            </a:r>
            <a:r>
              <a:rPr sz="2800" spc="-10" dirty="0">
                <a:latin typeface="Calibri"/>
                <a:cs typeface="Calibri"/>
              </a:rPr>
              <a:t>a</a:t>
            </a:r>
            <a:r>
              <a:rPr sz="2800" spc="-20" dirty="0">
                <a:latin typeface="Calibri"/>
                <a:cs typeface="Calibri"/>
              </a:rPr>
              <a:t>b</a:t>
            </a:r>
            <a:r>
              <a:rPr sz="2800" spc="-15" dirty="0">
                <a:latin typeface="Calibri"/>
                <a:cs typeface="Calibri"/>
              </a:rPr>
              <a:t>le</a:t>
            </a:r>
            <a:r>
              <a:rPr sz="2800" dirty="0">
                <a:latin typeface="Times New Roman"/>
                <a:cs typeface="Times New Roman"/>
              </a:rPr>
              <a:t>	</a:t>
            </a:r>
            <a:r>
              <a:rPr sz="2800" dirty="0">
                <a:latin typeface="Cambria Math"/>
                <a:cs typeface="Cambria Math"/>
              </a:rPr>
              <a:t>𝐴</a:t>
            </a:r>
            <a:r>
              <a:rPr sz="2800" spc="-15" dirty="0">
                <a:latin typeface="Calibri"/>
                <a:cs typeface="Calibri"/>
              </a:rPr>
              <a:t>-values</a:t>
            </a:r>
            <a:r>
              <a:rPr sz="2800"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no</a:t>
            </a:r>
            <a:endParaRPr sz="2800">
              <a:latin typeface="Calibri"/>
              <a:cs typeface="Calibri"/>
            </a:endParaRPr>
          </a:p>
          <a:p>
            <a:pPr marL="241300">
              <a:lnSpc>
                <a:spcPct val="100000"/>
              </a:lnSpc>
              <a:spcBef>
                <a:spcPts val="915"/>
              </a:spcBef>
            </a:pPr>
            <a:r>
              <a:rPr sz="2800" spc="-15" dirty="0">
                <a:latin typeface="Calibri"/>
                <a:cs typeface="Calibri"/>
              </a:rPr>
              <a:t>a</a:t>
            </a:r>
            <a:r>
              <a:rPr sz="2800" spc="-10" dirty="0">
                <a:latin typeface="Calibri"/>
                <a:cs typeface="Calibri"/>
              </a:rPr>
              <a:t>c</a:t>
            </a:r>
            <a:r>
              <a:rPr sz="2800" spc="-15" dirty="0">
                <a:latin typeface="Calibri"/>
                <a:cs typeface="Calibri"/>
              </a:rPr>
              <a:t>curate</a:t>
            </a:r>
            <a:r>
              <a:rPr sz="2800" spc="-75" dirty="0">
                <a:latin typeface="Times New Roman"/>
                <a:cs typeface="Times New Roman"/>
              </a:rPr>
              <a:t> </a:t>
            </a:r>
            <a:r>
              <a:rPr sz="2800" spc="-10" dirty="0">
                <a:latin typeface="Calibri"/>
                <a:cs typeface="Calibri"/>
              </a:rPr>
              <a:t>a</a:t>
            </a:r>
            <a:r>
              <a:rPr sz="2800" spc="-20" dirty="0">
                <a:latin typeface="Calibri"/>
                <a:cs typeface="Calibri"/>
              </a:rPr>
              <a:t>strophys</a:t>
            </a:r>
            <a:r>
              <a:rPr sz="280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the</a:t>
            </a:r>
            <a:r>
              <a:rPr sz="2800" spc="-20" dirty="0">
                <a:latin typeface="Calibri"/>
                <a:cs typeface="Calibri"/>
              </a:rPr>
              <a:t>r</a:t>
            </a:r>
            <a:r>
              <a:rPr sz="2800" spc="-25" dirty="0">
                <a:latin typeface="Calibri"/>
                <a:cs typeface="Calibri"/>
              </a:rPr>
              <a:t>m</a:t>
            </a:r>
            <a:r>
              <a:rPr sz="2800" spc="-10" dirty="0">
                <a:latin typeface="Calibri"/>
                <a:cs typeface="Calibri"/>
              </a:rPr>
              <a:t>o</a:t>
            </a:r>
            <a:r>
              <a:rPr sz="2800" spc="-15" dirty="0">
                <a:latin typeface="Calibri"/>
                <a:cs typeface="Calibri"/>
              </a:rPr>
              <a:t>meter.</a:t>
            </a:r>
            <a:endParaRPr sz="2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74904" y="1602892"/>
            <a:ext cx="7315200" cy="4972050"/>
          </a:xfrm>
          <a:prstGeom prst="rect">
            <a:avLst/>
          </a:prstGeom>
        </p:spPr>
        <p:txBody>
          <a:bodyPr vert="horz" wrap="square" lIns="0" tIns="0" rIns="0" bIns="0" rtlCol="0">
            <a:spAutoFit/>
          </a:bodyPr>
          <a:lstStyle/>
          <a:p>
            <a:pPr marL="41275">
              <a:lnSpc>
                <a:spcPct val="100000"/>
              </a:lnSpc>
            </a:pP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txBox="1"/>
          <p:nvPr/>
        </p:nvSpPr>
        <p:spPr>
          <a:xfrm>
            <a:off x="357509" y="811539"/>
            <a:ext cx="11452225" cy="640715"/>
          </a:xfrm>
          <a:prstGeom prst="rect">
            <a:avLst/>
          </a:prstGeom>
        </p:spPr>
        <p:txBody>
          <a:bodyPr vert="horz" wrap="square" lIns="0" tIns="0" rIns="0" bIns="0" rtlCol="0">
            <a:spAutoFit/>
          </a:bodyPr>
          <a:lstStyle/>
          <a:p>
            <a:pPr marL="556260">
              <a:lnSpc>
                <a:spcPct val="100000"/>
              </a:lnSpc>
            </a:pPr>
            <a:r>
              <a:rPr sz="1400" dirty="0">
                <a:latin typeface="Calibri"/>
                <a:cs typeface="Calibri"/>
              </a:rPr>
              <a:t>[</a:t>
            </a:r>
            <a:r>
              <a:rPr sz="1400" spc="5" dirty="0">
                <a:latin typeface="Calibri"/>
                <a:cs typeface="Calibri"/>
              </a:rPr>
              <a:t>I</a:t>
            </a: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15" dirty="0">
                <a:latin typeface="Calibri"/>
                <a:cs typeface="Calibri"/>
              </a:rPr>
              <a:t>E</a:t>
            </a:r>
            <a:r>
              <a:rPr sz="1400" dirty="0">
                <a:latin typeface="Calibri"/>
                <a:cs typeface="Calibri"/>
              </a:rPr>
              <a:t>Q</a:t>
            </a:r>
            <a:r>
              <a:rPr sz="1400" spc="-10" dirty="0">
                <a:latin typeface="Calibri"/>
                <a:cs typeface="Calibri"/>
              </a:rPr>
              <a:t>U</a:t>
            </a:r>
            <a:r>
              <a:rPr sz="1400" dirty="0">
                <a:latin typeface="Calibri"/>
                <a:cs typeface="Calibri"/>
              </a:rPr>
              <a:t>IR</a:t>
            </a:r>
            <a:r>
              <a:rPr sz="1400" spc="-5" dirty="0">
                <a:latin typeface="Calibri"/>
                <a:cs typeface="Calibri"/>
              </a:rPr>
              <a:t>ED</a:t>
            </a:r>
            <a:r>
              <a:rPr sz="1400" dirty="0">
                <a:latin typeface="Calibri"/>
                <a:cs typeface="Calibri"/>
              </a:rPr>
              <a:t>:</a:t>
            </a:r>
            <a:r>
              <a:rPr sz="1400" spc="-45" dirty="0">
                <a:latin typeface="Times New Roman"/>
                <a:cs typeface="Times New Roman"/>
              </a:rPr>
              <a:t> </a:t>
            </a:r>
            <a:r>
              <a:rPr sz="1400" spc="-15" dirty="0">
                <a:latin typeface="Calibri"/>
                <a:cs typeface="Calibri"/>
              </a:rPr>
              <a:t>E</a:t>
            </a:r>
            <a:r>
              <a:rPr sz="1400" spc="5" dirty="0">
                <a:latin typeface="Calibri"/>
                <a:cs typeface="Calibri"/>
              </a:rPr>
              <a:t>n</a:t>
            </a:r>
            <a:r>
              <a:rPr sz="1400" dirty="0">
                <a:latin typeface="Calibri"/>
                <a:cs typeface="Calibri"/>
              </a:rPr>
              <a:t>erg</a:t>
            </a:r>
            <a:r>
              <a:rPr sz="1400" spc="-5" dirty="0">
                <a:latin typeface="Calibri"/>
                <a:cs typeface="Calibri"/>
              </a:rPr>
              <a:t>y</a:t>
            </a:r>
            <a:r>
              <a:rPr sz="1400" dirty="0">
                <a:latin typeface="Calibri"/>
                <a:cs typeface="Calibri"/>
              </a:rPr>
              <a:t>-level</a:t>
            </a:r>
            <a:r>
              <a:rPr sz="1400" spc="-45" dirty="0">
                <a:latin typeface="Times New Roman"/>
                <a:cs typeface="Times New Roman"/>
              </a:rPr>
              <a:t> </a:t>
            </a:r>
            <a:r>
              <a:rPr sz="1400" spc="-10" dirty="0">
                <a:latin typeface="Calibri"/>
                <a:cs typeface="Calibri"/>
              </a:rPr>
              <a:t>d</a:t>
            </a:r>
            <a:r>
              <a:rPr sz="1400" dirty="0">
                <a:latin typeface="Calibri"/>
                <a:cs typeface="Calibri"/>
              </a:rPr>
              <a:t>iagr</a:t>
            </a:r>
            <a:r>
              <a:rPr sz="1400" spc="-15" dirty="0">
                <a:latin typeface="Calibri"/>
                <a:cs typeface="Calibri"/>
              </a:rPr>
              <a:t>a</a:t>
            </a:r>
            <a:r>
              <a:rPr sz="1400" dirty="0">
                <a:latin typeface="Calibri"/>
                <a:cs typeface="Calibri"/>
              </a:rPr>
              <a:t>m</a:t>
            </a:r>
            <a:r>
              <a:rPr sz="1400" spc="-45" dirty="0">
                <a:latin typeface="Times New Roman"/>
                <a:cs typeface="Times New Roman"/>
              </a:rPr>
              <a:t> </a:t>
            </a:r>
            <a:r>
              <a:rPr sz="1400" dirty="0">
                <a:latin typeface="Calibri"/>
                <a:cs typeface="Calibri"/>
              </a:rPr>
              <a:t>w</a:t>
            </a:r>
            <a:r>
              <a:rPr sz="1400" spc="5" dirty="0">
                <a:latin typeface="Calibri"/>
                <a:cs typeface="Calibri"/>
              </a:rPr>
              <a:t>i</a:t>
            </a:r>
            <a:r>
              <a:rPr sz="1400" dirty="0">
                <a:latin typeface="Calibri"/>
                <a:cs typeface="Calibri"/>
              </a:rPr>
              <a:t>th</a:t>
            </a:r>
            <a:r>
              <a:rPr sz="1400" spc="-40" dirty="0">
                <a:latin typeface="Times New Roman"/>
                <a:cs typeface="Times New Roman"/>
              </a:rPr>
              <a:t> </a:t>
            </a:r>
            <a:r>
              <a:rPr sz="1400" spc="-15" dirty="0">
                <a:latin typeface="Calibri"/>
                <a:cs typeface="Calibri"/>
              </a:rPr>
              <a:t>t</a:t>
            </a:r>
            <a:r>
              <a:rPr sz="1400" dirty="0">
                <a:latin typeface="Calibri"/>
                <a:cs typeface="Calibri"/>
              </a:rPr>
              <a:t>wo</a:t>
            </a:r>
            <a:r>
              <a:rPr sz="1400" spc="-35" dirty="0">
                <a:latin typeface="Times New Roman"/>
                <a:cs typeface="Times New Roman"/>
              </a:rPr>
              <a:t> </a:t>
            </a:r>
            <a:r>
              <a:rPr sz="1400" spc="-10" dirty="0">
                <a:latin typeface="Calibri"/>
                <a:cs typeface="Calibri"/>
              </a:rPr>
              <a:t>up</a:t>
            </a:r>
            <a:r>
              <a:rPr sz="1400" spc="5" dirty="0">
                <a:latin typeface="Calibri"/>
                <a:cs typeface="Calibri"/>
              </a:rPr>
              <a:t>p</a:t>
            </a:r>
            <a:r>
              <a:rPr sz="1400" dirty="0">
                <a:latin typeface="Calibri"/>
                <a:cs typeface="Calibri"/>
              </a:rPr>
              <a:t>er</a:t>
            </a:r>
            <a:r>
              <a:rPr sz="1400" spc="-40" dirty="0">
                <a:latin typeface="Times New Roman"/>
                <a:cs typeface="Times New Roman"/>
              </a:rPr>
              <a:t> </a:t>
            </a:r>
            <a:r>
              <a:rPr sz="1400" dirty="0">
                <a:latin typeface="Calibri"/>
                <a:cs typeface="Calibri"/>
              </a:rPr>
              <a:t>leve</a:t>
            </a:r>
            <a:r>
              <a:rPr sz="1400" spc="-15" dirty="0">
                <a:latin typeface="Calibri"/>
                <a:cs typeface="Calibri"/>
              </a:rPr>
              <a:t>l</a:t>
            </a:r>
            <a:r>
              <a:rPr sz="1400" dirty="0">
                <a:latin typeface="Calibri"/>
                <a:cs typeface="Calibri"/>
              </a:rPr>
              <a:t>s</a:t>
            </a:r>
            <a:r>
              <a:rPr sz="1400" spc="-25" dirty="0">
                <a:latin typeface="Times New Roman"/>
                <a:cs typeface="Times New Roman"/>
              </a:rPr>
              <a:t> </a:t>
            </a:r>
            <a:r>
              <a:rPr sz="1400" spc="-75" dirty="0">
                <a:latin typeface="Cambria Math"/>
                <a:cs typeface="Cambria Math"/>
              </a:rPr>
              <a:t>𝐸</a:t>
            </a:r>
            <a:r>
              <a:rPr sz="1500" spc="75" baseline="-16666" dirty="0">
                <a:latin typeface="Calibri"/>
                <a:cs typeface="Calibri"/>
              </a:rPr>
              <a:t>i</a:t>
            </a:r>
            <a:r>
              <a:rPr sz="1400" dirty="0">
                <a:latin typeface="Calibri"/>
                <a:cs typeface="Calibri"/>
              </a:rPr>
              <a:t>,</a:t>
            </a:r>
            <a:r>
              <a:rPr sz="1400" spc="-30" dirty="0">
                <a:latin typeface="Times New Roman"/>
                <a:cs typeface="Times New Roman"/>
              </a:rPr>
              <a:t> </a:t>
            </a:r>
            <a:r>
              <a:rPr sz="1400" spc="-75" dirty="0">
                <a:latin typeface="Cambria Math"/>
                <a:cs typeface="Cambria Math"/>
              </a:rPr>
              <a:t>𝐸</a:t>
            </a:r>
            <a:r>
              <a:rPr sz="1500" spc="-7" baseline="-16666" dirty="0">
                <a:latin typeface="Calibri"/>
                <a:cs typeface="Calibri"/>
              </a:rPr>
              <a:t>e</a:t>
            </a:r>
            <a:r>
              <a:rPr sz="1500" baseline="-16666" dirty="0">
                <a:latin typeface="Calibri"/>
                <a:cs typeface="Calibri"/>
              </a:rPr>
              <a:t> </a:t>
            </a:r>
            <a:r>
              <a:rPr sz="1500" spc="-127" baseline="-16666" dirty="0">
                <a:latin typeface="Calibri"/>
                <a:cs typeface="Calibri"/>
              </a:rPr>
              <a:t> </a:t>
            </a:r>
            <a:r>
              <a:rPr sz="1400" dirty="0">
                <a:latin typeface="Calibri"/>
                <a:cs typeface="Calibri"/>
              </a:rPr>
              <a:t>a</a:t>
            </a:r>
            <a:r>
              <a:rPr sz="1400" spc="-10" dirty="0">
                <a:latin typeface="Calibri"/>
                <a:cs typeface="Calibri"/>
              </a:rPr>
              <a:t>n</a:t>
            </a:r>
            <a:r>
              <a:rPr sz="1400" dirty="0">
                <a:latin typeface="Calibri"/>
                <a:cs typeface="Calibri"/>
              </a:rPr>
              <a:t>d</a:t>
            </a:r>
            <a:r>
              <a:rPr sz="1400" spc="-35" dirty="0">
                <a:latin typeface="Times New Roman"/>
                <a:cs typeface="Times New Roman"/>
              </a:rPr>
              <a:t> </a:t>
            </a:r>
            <a:r>
              <a:rPr sz="1400" dirty="0">
                <a:latin typeface="Calibri"/>
                <a:cs typeface="Calibri"/>
              </a:rPr>
              <a:t>c</a:t>
            </a:r>
            <a:r>
              <a:rPr sz="1400" spc="-10" dirty="0">
                <a:latin typeface="Calibri"/>
                <a:cs typeface="Calibri"/>
              </a:rPr>
              <a:t>om</a:t>
            </a:r>
            <a:r>
              <a:rPr sz="1400" dirty="0">
                <a:latin typeface="Calibri"/>
                <a:cs typeface="Calibri"/>
              </a:rPr>
              <a:t>m</a:t>
            </a:r>
            <a:r>
              <a:rPr sz="1400" spc="-10" dirty="0">
                <a:latin typeface="Calibri"/>
                <a:cs typeface="Calibri"/>
              </a:rPr>
              <a:t>o</a:t>
            </a:r>
            <a:r>
              <a:rPr sz="1400" dirty="0">
                <a:latin typeface="Calibri"/>
                <a:cs typeface="Calibri"/>
              </a:rPr>
              <a:t>n</a:t>
            </a:r>
            <a:r>
              <a:rPr sz="1400" spc="-35" dirty="0">
                <a:latin typeface="Times New Roman"/>
                <a:cs typeface="Times New Roman"/>
              </a:rPr>
              <a:t> </a:t>
            </a:r>
            <a:r>
              <a:rPr sz="1400" dirty="0">
                <a:latin typeface="Calibri"/>
                <a:cs typeface="Calibri"/>
              </a:rPr>
              <a:t>l</a:t>
            </a:r>
            <a:r>
              <a:rPr sz="1400" spc="-10" dirty="0">
                <a:latin typeface="Calibri"/>
                <a:cs typeface="Calibri"/>
              </a:rPr>
              <a:t>ow</a:t>
            </a:r>
            <a:r>
              <a:rPr sz="1400" dirty="0">
                <a:latin typeface="Calibri"/>
                <a:cs typeface="Calibri"/>
              </a:rPr>
              <a:t>er</a:t>
            </a:r>
            <a:r>
              <a:rPr sz="1400" spc="-40" dirty="0">
                <a:latin typeface="Times New Roman"/>
                <a:cs typeface="Times New Roman"/>
              </a:rPr>
              <a:t> </a:t>
            </a:r>
            <a:r>
              <a:rPr sz="1400" dirty="0">
                <a:latin typeface="Calibri"/>
                <a:cs typeface="Calibri"/>
              </a:rPr>
              <a:t>level</a:t>
            </a:r>
            <a:r>
              <a:rPr sz="1400" spc="-30" dirty="0">
                <a:latin typeface="Times New Roman"/>
                <a:cs typeface="Times New Roman"/>
              </a:rPr>
              <a:t> </a:t>
            </a:r>
            <a:r>
              <a:rPr sz="1400" spc="-75" dirty="0">
                <a:latin typeface="Cambria Math"/>
                <a:cs typeface="Cambria Math"/>
              </a:rPr>
              <a:t>𝐸</a:t>
            </a:r>
            <a:r>
              <a:rPr sz="1500" spc="67" baseline="-16666" dirty="0">
                <a:latin typeface="Calibri"/>
                <a:cs typeface="Calibri"/>
              </a:rPr>
              <a:t>k</a:t>
            </a:r>
            <a:r>
              <a:rPr sz="1400" dirty="0">
                <a:latin typeface="Calibri"/>
                <a:cs typeface="Calibri"/>
              </a:rPr>
              <a:t>;</a:t>
            </a:r>
            <a:r>
              <a:rPr sz="1400" spc="-45" dirty="0">
                <a:latin typeface="Times New Roman"/>
                <a:cs typeface="Times New Roman"/>
              </a:rPr>
              <a:t> </a:t>
            </a:r>
            <a:r>
              <a:rPr sz="1400" dirty="0">
                <a:latin typeface="Calibri"/>
                <a:cs typeface="Calibri"/>
              </a:rPr>
              <a:t>arr</a:t>
            </a:r>
            <a:r>
              <a:rPr sz="1400" spc="5" dirty="0">
                <a:latin typeface="Calibri"/>
                <a:cs typeface="Calibri"/>
              </a:rPr>
              <a:t>o</a:t>
            </a:r>
            <a:r>
              <a:rPr sz="1400" spc="-10" dirty="0">
                <a:latin typeface="Calibri"/>
                <a:cs typeface="Calibri"/>
              </a:rPr>
              <a:t>w</a:t>
            </a:r>
            <a:r>
              <a:rPr sz="1400" dirty="0">
                <a:latin typeface="Calibri"/>
                <a:cs typeface="Calibri"/>
              </a:rPr>
              <a:t>s</a:t>
            </a:r>
            <a:r>
              <a:rPr sz="1400" spc="-35" dirty="0">
                <a:latin typeface="Times New Roman"/>
                <a:cs typeface="Times New Roman"/>
              </a:rPr>
              <a:t> </a:t>
            </a:r>
            <a:r>
              <a:rPr sz="1400" dirty="0">
                <a:latin typeface="Calibri"/>
                <a:cs typeface="Calibri"/>
              </a:rPr>
              <a:t>lab</a:t>
            </a:r>
            <a:r>
              <a:rPr sz="1400" spc="-15" dirty="0">
                <a:latin typeface="Calibri"/>
                <a:cs typeface="Calibri"/>
              </a:rPr>
              <a:t>el</a:t>
            </a:r>
            <a:r>
              <a:rPr sz="1400" dirty="0">
                <a:latin typeface="Calibri"/>
                <a:cs typeface="Calibri"/>
              </a:rPr>
              <a:t>led</a:t>
            </a:r>
            <a:r>
              <a:rPr sz="1400" spc="-40" dirty="0">
                <a:latin typeface="Times New Roman"/>
                <a:cs typeface="Times New Roman"/>
              </a:rPr>
              <a:t> </a:t>
            </a:r>
            <a:r>
              <a:rPr sz="1400" dirty="0">
                <a:latin typeface="Calibri"/>
                <a:cs typeface="Calibri"/>
              </a:rPr>
              <a:t>w</a:t>
            </a:r>
            <a:r>
              <a:rPr sz="1400" spc="5" dirty="0">
                <a:latin typeface="Calibri"/>
                <a:cs typeface="Calibri"/>
              </a:rPr>
              <a:t>i</a:t>
            </a:r>
            <a:r>
              <a:rPr sz="1400" spc="-15" dirty="0">
                <a:latin typeface="Calibri"/>
                <a:cs typeface="Calibri"/>
              </a:rPr>
              <a:t>t</a:t>
            </a:r>
            <a:r>
              <a:rPr sz="1400" dirty="0">
                <a:latin typeface="Calibri"/>
                <a:cs typeface="Calibri"/>
              </a:rPr>
              <a:t>h</a:t>
            </a:r>
            <a:r>
              <a:rPr sz="1400" spc="-35" dirty="0">
                <a:latin typeface="Times New Roman"/>
                <a:cs typeface="Times New Roman"/>
              </a:rPr>
              <a:t> </a:t>
            </a:r>
            <a:r>
              <a:rPr sz="1400" spc="-5" dirty="0">
                <a:latin typeface="Cambria Math"/>
                <a:cs typeface="Cambria Math"/>
              </a:rPr>
              <a:t>𝐴</a:t>
            </a:r>
            <a:r>
              <a:rPr sz="1500" spc="127" baseline="-16666" dirty="0">
                <a:latin typeface="Cambria Math"/>
                <a:cs typeface="Cambria Math"/>
              </a:rPr>
              <a:t>𝑖</a:t>
            </a:r>
            <a:r>
              <a:rPr sz="1500" spc="135" baseline="-16666" dirty="0">
                <a:latin typeface="Cambria Math"/>
                <a:cs typeface="Cambria Math"/>
              </a:rPr>
              <a:t>𝑘</a:t>
            </a:r>
            <a:r>
              <a:rPr sz="1500" spc="-195" baseline="-16666" dirty="0">
                <a:latin typeface="Cambria Math"/>
                <a:cs typeface="Cambria Math"/>
              </a:rPr>
              <a:t> </a:t>
            </a:r>
            <a:r>
              <a:rPr sz="1400" dirty="0">
                <a:latin typeface="Cambria Math"/>
                <a:cs typeface="Cambria Math"/>
              </a:rPr>
              <a:t>, </a:t>
            </a:r>
            <a:r>
              <a:rPr sz="1400" spc="-150" dirty="0">
                <a:latin typeface="Cambria Math"/>
                <a:cs typeface="Cambria Math"/>
              </a:rPr>
              <a:t> </a:t>
            </a:r>
            <a:r>
              <a:rPr sz="1400" spc="-5" dirty="0">
                <a:latin typeface="Cambria Math"/>
                <a:cs typeface="Cambria Math"/>
              </a:rPr>
              <a:t>𝐴</a:t>
            </a:r>
            <a:r>
              <a:rPr sz="1500" spc="135" baseline="-16666" dirty="0">
                <a:latin typeface="Cambria Math"/>
                <a:cs typeface="Cambria Math"/>
              </a:rPr>
              <a:t>𝑒</a:t>
            </a:r>
            <a:r>
              <a:rPr sz="1500" spc="254" baseline="-16666" dirty="0">
                <a:latin typeface="Cambria Math"/>
                <a:cs typeface="Cambria Math"/>
              </a:rPr>
              <a:t>𝑘</a:t>
            </a:r>
            <a:r>
              <a:rPr sz="1400" spc="5" dirty="0">
                <a:latin typeface="Calibri"/>
                <a:cs typeface="Calibri"/>
              </a:rPr>
              <a:t>.]</a:t>
            </a:r>
            <a:endParaRPr sz="1400">
              <a:latin typeface="Calibri"/>
              <a:cs typeface="Calibri"/>
            </a:endParaRPr>
          </a:p>
        </p:txBody>
      </p:sp>
      <p:sp>
        <p:nvSpPr>
          <p:cNvPr id="4" name="object 4"/>
          <p:cNvSpPr/>
          <p:nvPr/>
        </p:nvSpPr>
        <p:spPr>
          <a:xfrm>
            <a:off x="357509" y="811539"/>
            <a:ext cx="11451823" cy="64071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74904" y="1602892"/>
            <a:ext cx="7314678" cy="497204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01700" y="6182740"/>
            <a:ext cx="14795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endParaRPr sz="16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TotalTime>
  <Words>4738</Words>
  <Application>Microsoft Office PowerPoint</Application>
  <PresentationFormat>Widescreen</PresentationFormat>
  <Paragraphs>572</Paragraphs>
  <Slides>57</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Aptos</vt:lpstr>
      <vt:lpstr>Calibri</vt:lpstr>
      <vt:lpstr>Cambria Math</vt:lpstr>
      <vt:lpstr>Google Sans</vt:lpstr>
      <vt:lpstr>MT2MIT</vt:lpstr>
      <vt:lpstr>MT2SYT</vt:lpstr>
      <vt:lpstr>Symbol</vt:lpstr>
      <vt:lpstr>Times New Roman</vt:lpstr>
      <vt:lpstr>Times-Italic</vt:lpstr>
      <vt:lpstr>Times-Roman</vt:lpstr>
      <vt:lpstr>Office Theme</vt:lpstr>
      <vt:lpstr>PowerPoint Presentation</vt:lpstr>
      <vt:lpstr>Slide 1: Transition Probabilities – Why They Matter</vt:lpstr>
      <vt:lpstr>PowerPoint Presentation</vt:lpstr>
      <vt:lpstr>PowerPoint Presentation</vt:lpstr>
      <vt:lpstr>PowerPoint Presentation</vt:lpstr>
      <vt:lpstr>Slide 2: From Populations to Temperature – The</vt:lpstr>
      <vt:lpstr>PowerPoint Presentation</vt:lpstr>
      <vt:lpstr>PowerPoint Presentation</vt:lpstr>
      <vt:lpstr>PowerPoint Presentation</vt:lpstr>
      <vt:lpstr>Slide 3: Definitions – Einstein Coefficients Refresher For Probibilities</vt:lpstr>
      <vt:lpstr>PowerPoint Presentation</vt:lpstr>
      <vt:lpstr>Slide 4: Spontaneous Emission – Population Decay Law</vt:lpstr>
      <vt:lpstr>PowerPoint Presentation</vt:lpstr>
      <vt:lpstr>PowerPoint Presentation</vt:lpstr>
      <vt:lpstr>Slide 5: Radiant Power of a Spectral Line</vt:lpstr>
      <vt:lpstr>PowerPoint Presentation</vt:lpstr>
      <vt:lpstr>Slide 6: Beyond Spontaneous Emission – Additional Decay</vt:lpstr>
      <vt:lpstr>PowerPoint Presentation</vt:lpstr>
      <vt:lpstr>coll</vt:lpstr>
      <vt:lpstr>PowerPoint Presentation</vt:lpstr>
      <vt:lpstr>Slide 7: Two-Level Atom in a Classical Light Field – Basic</vt:lpstr>
      <vt:lpstr>PowerPoint Presentation</vt:lpstr>
      <vt:lpstr>PowerPoint Presentation</vt:lpstr>
      <vt:lpstr>Slide 8: Interaction Hamiltonian and Dipole Operator</vt:lpstr>
      <vt:lpstr>PowerPoint Presentation</vt:lpstr>
      <vt:lpstr>Slide 9: Time-Dependent Schrödinger Equation </vt:lpstr>
      <vt:lpstr>PowerPoint Presentation</vt:lpstr>
      <vt:lpstr>Slide 10: Deriving Coupled Amplitude Equations – Full</vt:lpstr>
      <vt:lpstr>PowerPoint Presentation</vt:lpstr>
      <vt:lpstr>PowerPoint Presentation</vt:lpstr>
      <vt:lpstr>PowerPoint Presentation</vt:lpstr>
      <vt:lpstr>PowerPoint Presentation</vt:lpstr>
      <vt:lpstr>Slide 11: Rotating-Wave Approximation (RWA) and Rabi</vt:lpstr>
      <vt:lpstr>PowerPoint Presentation</vt:lpstr>
      <vt:lpstr>Slide 12: Weak-Field (Perturbative) Approximation</vt:lpstr>
      <vt:lpstr>PowerPoint Presentation</vt:lpstr>
      <vt:lpstr>Slide 13: Transition Probability vs. Detuning – Sine-</vt:lpstr>
      <vt:lpstr>2. Width of central lobe inversely proportional to interaction time 𝑡</vt:lpstr>
      <vt:lpstr>PowerPoint Presentation</vt:lpstr>
      <vt:lpstr>PowerPoint Presentation</vt:lpstr>
      <vt:lpstr>Slide 14: Interaction Time, Fourier Limit, and Spectral</vt:lpstr>
      <vt:lpstr>PowerPoint Presentation</vt:lpstr>
      <vt:lpstr>Slide 15: Broadband Radiation – Introducing Spectral</vt:lpstr>
      <vt:lpstr>PowerPoint Presentation</vt:lpstr>
      <vt:lpstr>Slide 16: Result for Slowly Varying 𝝆(𝝎) – Linear Growth</vt:lpstr>
      <vt:lpstr>PowerPoint Presentation</vt:lpstr>
      <vt:lpstr>PowerPoint Presentation</vt:lpstr>
      <vt:lpstr>With Einstein B Co-effcient</vt:lpstr>
      <vt:lpstr>PowerPoint Presentation</vt:lpstr>
      <vt:lpstr>PowerPoint Presentation</vt:lpstr>
      <vt:lpstr>Slide 19: Effective Two-Level System with Open Decay</vt:lpstr>
      <vt:lpstr>PowerPoint Presentation</vt:lpstr>
      <vt:lpstr>PowerPoint Presentation</vt:lpstr>
      <vt:lpstr>Slide 20: Summary and Outlook of todays lecture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Online2PDF.com</dc:creator>
  <cp:lastModifiedBy>Muhammad Ashraf Gondal</cp:lastModifiedBy>
  <cp:revision>15</cp:revision>
  <dcterms:created xsi:type="dcterms:W3CDTF">2025-05-25T11:45:25Z</dcterms:created>
  <dcterms:modified xsi:type="dcterms:W3CDTF">2025-09-02T21:54:08Z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2025-05-25T00:00:00Z</vt:filetime>
  </property>
  <property fmtid="{D5CDD505-2E9C-101B-9397-08002B2CF9AE}" pid="3" name="LastSaved">
    <vt:filetime>2025-05-25T00:00:00Z</vt:filetime>
  </property>
</Properties>
</file>