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954" r:id="rId2"/>
    <p:sldId id="955" r:id="rId3"/>
    <p:sldId id="956" r:id="rId4"/>
    <p:sldId id="957" r:id="rId5"/>
    <p:sldId id="958" r:id="rId6"/>
    <p:sldId id="959" r:id="rId7"/>
    <p:sldId id="960" r:id="rId8"/>
    <p:sldId id="961" r:id="rId9"/>
    <p:sldId id="962" r:id="rId10"/>
    <p:sldId id="963" r:id="rId11"/>
    <p:sldId id="964" r:id="rId12"/>
    <p:sldId id="965" r:id="rId13"/>
    <p:sldId id="966" r:id="rId14"/>
    <p:sldId id="967" r:id="rId15"/>
    <p:sldId id="968" r:id="rId16"/>
    <p:sldId id="969" r:id="rId17"/>
    <p:sldId id="970" r:id="rId18"/>
    <p:sldId id="971" r:id="rId19"/>
    <p:sldId id="972" r:id="rId20"/>
    <p:sldId id="973" r:id="rId21"/>
    <p:sldId id="974" r:id="rId22"/>
    <p:sldId id="975" r:id="rId23"/>
    <p:sldId id="976" r:id="rId24"/>
    <p:sldId id="977" r:id="rId25"/>
    <p:sldId id="978" r:id="rId26"/>
    <p:sldId id="979" r:id="rId27"/>
    <p:sldId id="980" r:id="rId28"/>
    <p:sldId id="981" r:id="rId29"/>
    <p:sldId id="982" r:id="rId30"/>
    <p:sldId id="983" r:id="rId31"/>
    <p:sldId id="984" r:id="rId32"/>
    <p:sldId id="985" r:id="rId33"/>
    <p:sldId id="986" r:id="rId34"/>
    <p:sldId id="987" r:id="rId35"/>
    <p:sldId id="988" r:id="rId36"/>
    <p:sldId id="989" r:id="rId37"/>
    <p:sldId id="990" r:id="rId38"/>
    <p:sldId id="991" r:id="rId39"/>
    <p:sldId id="992" r:id="rId40"/>
    <p:sldId id="993" r:id="rId41"/>
    <p:sldId id="994" r:id="rId42"/>
    <p:sldId id="995" r:id="rId43"/>
    <p:sldId id="996" r:id="rId44"/>
    <p:sldId id="997" r:id="rId45"/>
    <p:sldId id="998" r:id="rId46"/>
    <p:sldId id="999" r:id="rId47"/>
  </p:sldIdLst>
  <p:sldSz cx="12192000" cy="6858000"/>
  <p:notesSz cx="12192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530" autoAdjust="0"/>
    <p:restoredTop sz="94660"/>
  </p:normalViewPr>
  <p:slideViewPr>
    <p:cSldViewPr>
      <p:cViewPr varScale="1">
        <p:scale>
          <a:sx n="67" d="100"/>
          <a:sy n="67" d="100"/>
        </p:scale>
        <p:origin x="4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hammad Ashraf Gondal" userId="774cbc70-5d26-454a-b932-9f3b504957aa" providerId="ADAL" clId="{BAD689CD-87D9-410D-9907-AFB920B460E2}"/>
    <pc:docChg chg="modSld">
      <pc:chgData name="Muhammad Ashraf Gondal" userId="774cbc70-5d26-454a-b932-9f3b504957aa" providerId="ADAL" clId="{BAD689CD-87D9-410D-9907-AFB920B460E2}" dt="2025-06-20T23:38:40.042" v="0" actId="57"/>
      <pc:docMkLst>
        <pc:docMk/>
      </pc:docMkLst>
      <pc:sldChg chg="modSp mod">
        <pc:chgData name="Muhammad Ashraf Gondal" userId="774cbc70-5d26-454a-b932-9f3b504957aa" providerId="ADAL" clId="{BAD689CD-87D9-410D-9907-AFB920B460E2}" dt="2025-06-20T23:38:40.042" v="0" actId="57"/>
        <pc:sldMkLst>
          <pc:docMk/>
          <pc:sldMk cId="0" sldId="970"/>
        </pc:sldMkLst>
        <pc:spChg chg="mod">
          <ac:chgData name="Muhammad Ashraf Gondal" userId="774cbc70-5d26-454a-b932-9f3b504957aa" providerId="ADAL" clId="{BAD689CD-87D9-410D-9907-AFB920B460E2}" dt="2025-06-20T23:38:40.042" v="0" actId="57"/>
          <ac:spMkLst>
            <pc:docMk/>
            <pc:sldMk cId="0" sldId="970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1903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3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 u="heavy">
                <a:solidFill>
                  <a:schemeClr val="hlink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 u="heavy">
                <a:solidFill>
                  <a:schemeClr val="hlink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79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 u="heavy">
                <a:solidFill>
                  <a:schemeClr val="hlink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1700" y="933037"/>
            <a:ext cx="10388598" cy="4959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1" i="0" u="heavy">
                <a:solidFill>
                  <a:schemeClr val="hlink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9319" y="1676329"/>
            <a:ext cx="10373361" cy="42360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3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0.jpg"/><Relationship Id="rId4" Type="http://schemas.openxmlformats.org/officeDocument/2006/relationships/image" Target="../media/image9.png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63873" y="2091568"/>
            <a:ext cx="9518650" cy="71755"/>
          </a:xfrm>
          <a:custGeom>
            <a:avLst/>
            <a:gdLst/>
            <a:ahLst/>
            <a:cxnLst/>
            <a:rect l="l" t="t" r="r" b="b"/>
            <a:pathLst>
              <a:path w="9518650" h="71755">
                <a:moveTo>
                  <a:pt x="0" y="71627"/>
                </a:moveTo>
                <a:lnTo>
                  <a:pt x="9518263" y="71627"/>
                </a:lnTo>
                <a:lnTo>
                  <a:pt x="9518263" y="0"/>
                </a:lnTo>
                <a:lnTo>
                  <a:pt x="0" y="0"/>
                </a:lnTo>
                <a:lnTo>
                  <a:pt x="0" y="71627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833365" y="3777365"/>
            <a:ext cx="6981190" cy="71755"/>
          </a:xfrm>
          <a:custGeom>
            <a:avLst/>
            <a:gdLst/>
            <a:ahLst/>
            <a:cxnLst/>
            <a:rect l="l" t="t" r="r" b="b"/>
            <a:pathLst>
              <a:path w="6981190" h="71754">
                <a:moveTo>
                  <a:pt x="0" y="71627"/>
                </a:moveTo>
                <a:lnTo>
                  <a:pt x="6980803" y="71627"/>
                </a:lnTo>
                <a:lnTo>
                  <a:pt x="6980803" y="0"/>
                </a:lnTo>
                <a:lnTo>
                  <a:pt x="0" y="0"/>
                </a:lnTo>
                <a:lnTo>
                  <a:pt x="0" y="71627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551179" y="762000"/>
            <a:ext cx="9544685" cy="4504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27200"/>
              </a:lnSpc>
            </a:pPr>
            <a:r>
              <a:rPr sz="8700" b="1" spc="-60" dirty="0">
                <a:solidFill>
                  <a:srgbClr val="0000FF"/>
                </a:solidFill>
                <a:latin typeface="Calibri"/>
                <a:cs typeface="Calibri"/>
              </a:rPr>
              <a:t>Chap</a:t>
            </a:r>
            <a:r>
              <a:rPr sz="8700" b="1" spc="-25" dirty="0">
                <a:solidFill>
                  <a:srgbClr val="0000FF"/>
                </a:solidFill>
                <a:latin typeface="Calibri"/>
                <a:cs typeface="Calibri"/>
              </a:rPr>
              <a:t>.</a:t>
            </a:r>
            <a:r>
              <a:rPr sz="8700" b="1" spc="-18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700" b="1" dirty="0">
                <a:solidFill>
                  <a:srgbClr val="0000FF"/>
                </a:solidFill>
                <a:latin typeface="Calibri"/>
                <a:cs typeface="Calibri"/>
              </a:rPr>
              <a:t>5.6</a:t>
            </a:r>
            <a:r>
              <a:rPr sz="8700" b="1" spc="-22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700" b="1" spc="-40" dirty="0">
                <a:solidFill>
                  <a:srgbClr val="0000FF"/>
                </a:solidFill>
                <a:latin typeface="Calibri"/>
                <a:cs typeface="Calibri"/>
              </a:rPr>
              <a:t>Linewidt</a:t>
            </a:r>
            <a:r>
              <a:rPr sz="8700" b="1" spc="-70" dirty="0">
                <a:solidFill>
                  <a:srgbClr val="0000FF"/>
                </a:solidFill>
                <a:latin typeface="Calibri"/>
                <a:cs typeface="Calibri"/>
              </a:rPr>
              <a:t>h</a:t>
            </a:r>
            <a:r>
              <a:rPr sz="8700" b="1" dirty="0">
                <a:solidFill>
                  <a:srgbClr val="0000FF"/>
                </a:solidFill>
                <a:latin typeface="Calibri"/>
                <a:cs typeface="Calibri"/>
              </a:rPr>
              <a:t>s</a:t>
            </a:r>
            <a:r>
              <a:rPr sz="8700" b="1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700" b="1" spc="5" dirty="0">
                <a:solidFill>
                  <a:srgbClr val="0000FF"/>
                </a:solidFill>
                <a:latin typeface="Calibri"/>
                <a:cs typeface="Calibri"/>
              </a:rPr>
              <a:t>o</a:t>
            </a:r>
            <a:r>
              <a:rPr sz="8700" b="1" dirty="0">
                <a:solidFill>
                  <a:srgbClr val="0000FF"/>
                </a:solidFill>
                <a:latin typeface="Calibri"/>
                <a:cs typeface="Calibri"/>
              </a:rPr>
              <a:t>f</a:t>
            </a:r>
            <a:r>
              <a:rPr sz="8700" b="1" spc="-22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700" b="1" spc="-35" dirty="0">
                <a:solidFill>
                  <a:srgbClr val="0000FF"/>
                </a:solidFill>
                <a:latin typeface="Calibri"/>
                <a:cs typeface="Calibri"/>
              </a:rPr>
              <a:t>Singl</a:t>
            </a:r>
            <a:r>
              <a:rPr sz="8700" b="1" spc="-60" dirty="0">
                <a:solidFill>
                  <a:srgbClr val="0000FF"/>
                </a:solidFill>
                <a:latin typeface="Calibri"/>
                <a:cs typeface="Calibri"/>
              </a:rPr>
              <a:t>e</a:t>
            </a:r>
            <a:r>
              <a:rPr sz="8700" b="1" spc="-5" dirty="0">
                <a:solidFill>
                  <a:srgbClr val="0000FF"/>
                </a:solidFill>
                <a:latin typeface="Calibri"/>
                <a:cs typeface="Calibri"/>
              </a:rPr>
              <a:t>-Mode</a:t>
            </a:r>
            <a:r>
              <a:rPr sz="87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700" b="1" dirty="0">
                <a:solidFill>
                  <a:srgbClr val="0000FF"/>
                </a:solidFill>
                <a:latin typeface="Calibri"/>
                <a:cs typeface="Calibri"/>
              </a:rPr>
              <a:t>Lasers</a:t>
            </a:r>
            <a:endParaRPr sz="87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901824" y="5464814"/>
            <a:ext cx="2844165" cy="71755"/>
          </a:xfrm>
          <a:custGeom>
            <a:avLst/>
            <a:gdLst/>
            <a:ahLst/>
            <a:cxnLst/>
            <a:rect l="l" t="t" r="r" b="b"/>
            <a:pathLst>
              <a:path w="2844165" h="71754">
                <a:moveTo>
                  <a:pt x="0" y="71627"/>
                </a:moveTo>
                <a:lnTo>
                  <a:pt x="2844046" y="71627"/>
                </a:lnTo>
                <a:lnTo>
                  <a:pt x="2844046" y="0"/>
                </a:lnTo>
                <a:lnTo>
                  <a:pt x="0" y="0"/>
                </a:lnTo>
                <a:lnTo>
                  <a:pt x="0" y="71627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297" y="973958"/>
            <a:ext cx="10154920" cy="21431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>
              <a:lnSpc>
                <a:spcPct val="127099"/>
              </a:lnSpc>
            </a:pPr>
            <a:r>
              <a:rPr sz="2800" b="1" spc="-20" dirty="0">
                <a:latin typeface="Calibri"/>
                <a:cs typeface="Calibri"/>
              </a:rPr>
              <a:t>fluctuati</a:t>
            </a:r>
            <a:r>
              <a:rPr sz="2800" b="1" spc="0" dirty="0">
                <a:latin typeface="Calibri"/>
                <a:cs typeface="Calibri"/>
              </a:rPr>
              <a:t>o</a:t>
            </a:r>
            <a:r>
              <a:rPr sz="2800" b="1" spc="-15" dirty="0">
                <a:latin typeface="Calibri"/>
                <a:cs typeface="Calibri"/>
              </a:rPr>
              <a:t>ns.</a:t>
            </a:r>
            <a:r>
              <a:rPr sz="2800" b="1" spc="-8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3.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Ph</a:t>
            </a:r>
            <a:r>
              <a:rPr sz="2800" b="1" spc="-5" dirty="0">
                <a:latin typeface="Calibri"/>
                <a:cs typeface="Calibri"/>
              </a:rPr>
              <a:t>a</a:t>
            </a:r>
            <a:r>
              <a:rPr sz="2800" b="1" spc="-10" dirty="0">
                <a:latin typeface="Calibri"/>
                <a:cs typeface="Calibri"/>
              </a:rPr>
              <a:t>s</a:t>
            </a:r>
            <a:r>
              <a:rPr sz="2800" b="1" spc="-15" dirty="0">
                <a:latin typeface="Calibri"/>
                <a:cs typeface="Calibri"/>
              </a:rPr>
              <a:t>e</a:t>
            </a:r>
            <a:r>
              <a:rPr sz="2800" b="1" spc="-8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diffusion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genera</a:t>
            </a:r>
            <a:r>
              <a:rPr sz="2800" b="1" dirty="0">
                <a:latin typeface="Calibri"/>
                <a:cs typeface="Calibri"/>
              </a:rPr>
              <a:t>t</a:t>
            </a:r>
            <a:r>
              <a:rPr sz="2800" b="1" spc="-20" dirty="0">
                <a:latin typeface="Calibri"/>
                <a:cs typeface="Calibri"/>
              </a:rPr>
              <a:t>e</a:t>
            </a:r>
            <a:r>
              <a:rPr sz="2800" b="1" spc="-15" dirty="0">
                <a:latin typeface="Calibri"/>
                <a:cs typeface="Calibri"/>
              </a:rPr>
              <a:t>d</a:t>
            </a:r>
            <a:r>
              <a:rPr sz="2800" b="1" spc="-8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by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ra</a:t>
            </a:r>
            <a:r>
              <a:rPr sz="2800" b="1" spc="-5" dirty="0">
                <a:latin typeface="Calibri"/>
                <a:cs typeface="Calibri"/>
              </a:rPr>
              <a:t>n</a:t>
            </a:r>
            <a:r>
              <a:rPr sz="2800" b="1" spc="-20" dirty="0">
                <a:latin typeface="Calibri"/>
                <a:cs typeface="Calibri"/>
              </a:rPr>
              <a:t>dom</a:t>
            </a:r>
            <a:r>
              <a:rPr sz="2800" b="1" spc="-7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b</a:t>
            </a:r>
            <a:r>
              <a:rPr sz="2800" b="1" spc="-20" dirty="0">
                <a:latin typeface="Calibri"/>
                <a:cs typeface="Calibri"/>
              </a:rPr>
              <a:t>i</a:t>
            </a:r>
            <a:r>
              <a:rPr sz="2800" b="1" spc="-15" dirty="0">
                <a:latin typeface="Calibri"/>
                <a:cs typeface="Calibri"/>
              </a:rPr>
              <a:t>rth</a:t>
            </a:r>
            <a:r>
              <a:rPr sz="2800" b="1" spc="-6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Calibri"/>
                <a:cs typeface="Calibri"/>
              </a:rPr>
              <a:t>t</a:t>
            </a:r>
            <a:r>
              <a:rPr sz="2800" b="1" spc="-15" dirty="0">
                <a:latin typeface="Calibri"/>
                <a:cs typeface="Calibri"/>
              </a:rPr>
              <a:t>imes</a:t>
            </a:r>
            <a:r>
              <a:rPr sz="2800" b="1" spc="-80" dirty="0">
                <a:latin typeface="Times New Roman"/>
                <a:cs typeface="Times New Roman"/>
              </a:rPr>
              <a:t> </a:t>
            </a:r>
            <a:r>
              <a:rPr sz="2800" b="1" spc="-25" dirty="0">
                <a:latin typeface="Calibri"/>
                <a:cs typeface="Calibri"/>
              </a:rPr>
              <a:t>o</a:t>
            </a:r>
            <a:r>
              <a:rPr sz="2800" b="1" spc="-10" dirty="0">
                <a:latin typeface="Calibri"/>
                <a:cs typeface="Calibri"/>
              </a:rPr>
              <a:t>f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phot</a:t>
            </a:r>
            <a:r>
              <a:rPr sz="2800" b="1" spc="-25" dirty="0">
                <a:latin typeface="Calibri"/>
                <a:cs typeface="Calibri"/>
              </a:rPr>
              <a:t>o</a:t>
            </a:r>
            <a:r>
              <a:rPr sz="2800" b="1" spc="-10" dirty="0">
                <a:latin typeface="Calibri"/>
                <a:cs typeface="Calibri"/>
              </a:rPr>
              <a:t>ns.</a:t>
            </a:r>
            <a:endParaRPr sz="2800">
              <a:latin typeface="Calibri"/>
              <a:cs typeface="Calibri"/>
            </a:endParaRPr>
          </a:p>
          <a:p>
            <a:pPr marL="241300" marR="6985" indent="-228600">
              <a:lnSpc>
                <a:spcPct val="127099"/>
              </a:lnSpc>
              <a:spcBef>
                <a:spcPts val="106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5" dirty="0">
                <a:latin typeface="Calibri"/>
                <a:cs typeface="Calibri"/>
              </a:rPr>
              <a:t>new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22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scuss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24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be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ow</a:t>
            </a:r>
            <a:r>
              <a:rPr sz="2800" spc="22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com</a:t>
            </a:r>
            <a:r>
              <a:rPr sz="2800" spc="-30" dirty="0">
                <a:latin typeface="Calibri"/>
                <a:cs typeface="Calibri"/>
              </a:rPr>
              <a:t>p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etely</a:t>
            </a:r>
            <a:r>
              <a:rPr sz="2800" spc="2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gno</a:t>
            </a:r>
            <a:r>
              <a:rPr sz="2800" spc="-2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es</a:t>
            </a:r>
            <a:r>
              <a:rPr sz="2800" spc="22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technic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24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nois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229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addresses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only</a:t>
            </a:r>
            <a:r>
              <a:rPr sz="2800" b="1" spc="-7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the</a:t>
            </a:r>
            <a:r>
              <a:rPr sz="2800" b="1" spc="-7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Calibri"/>
                <a:cs typeface="Calibri"/>
              </a:rPr>
              <a:t>i</a:t>
            </a:r>
            <a:r>
              <a:rPr sz="2800" b="1" spc="-15" dirty="0">
                <a:latin typeface="Calibri"/>
                <a:cs typeface="Calibri"/>
              </a:rPr>
              <a:t>ntrinsic</a:t>
            </a:r>
            <a:r>
              <a:rPr sz="2800" b="1" spc="-8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l</a:t>
            </a:r>
            <a:r>
              <a:rPr sz="2800" b="1" spc="-5" dirty="0">
                <a:latin typeface="Calibri"/>
                <a:cs typeface="Calibri"/>
              </a:rPr>
              <a:t>i</a:t>
            </a:r>
            <a:r>
              <a:rPr sz="2800" b="1" spc="-20" dirty="0">
                <a:latin typeface="Calibri"/>
                <a:cs typeface="Calibri"/>
              </a:rPr>
              <a:t>mi</a:t>
            </a:r>
            <a:r>
              <a:rPr sz="2800" b="1" spc="0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6725" y="352485"/>
            <a:ext cx="11394440" cy="6325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47675" marR="577850" algn="just">
              <a:lnSpc>
                <a:spcPct val="127200"/>
              </a:lnSpc>
            </a:pPr>
            <a:r>
              <a:rPr sz="2800" spc="-15" dirty="0">
                <a:latin typeface="Calibri"/>
                <a:cs typeface="Calibri"/>
              </a:rPr>
              <a:t>[IMAGE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QU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spc="-25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chematic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ba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har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compar</a:t>
            </a:r>
            <a:r>
              <a:rPr sz="2800" spc="-20" dirty="0">
                <a:latin typeface="Calibri"/>
                <a:cs typeface="Calibri"/>
              </a:rPr>
              <a:t>in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ze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te</a:t>
            </a:r>
            <a:r>
              <a:rPr sz="2800" spc="-15" dirty="0">
                <a:latin typeface="Calibri"/>
                <a:cs typeface="Calibri"/>
              </a:rPr>
              <a:t>chnic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vs.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fundam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nt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no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source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5" dirty="0">
                <a:latin typeface="Calibri"/>
                <a:cs typeface="Calibri"/>
              </a:rPr>
              <a:t>f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typi</a:t>
            </a:r>
            <a:r>
              <a:rPr sz="2800" spc="-30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al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we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45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-stab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gl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de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ser.]</a:t>
            </a:r>
            <a:endParaRPr sz="2800">
              <a:latin typeface="Calibri"/>
              <a:cs typeface="Calibri"/>
            </a:endParaRPr>
          </a:p>
          <a:p>
            <a:pPr marL="447675" algn="just">
              <a:lnSpc>
                <a:spcPct val="100000"/>
              </a:lnSpc>
              <a:spcBef>
                <a:spcPts val="1810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 marL="447675" algn="just">
              <a:lnSpc>
                <a:spcPct val="100000"/>
              </a:lnSpc>
              <a:spcBef>
                <a:spcPts val="1695"/>
              </a:spcBef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66725" y="352485"/>
            <a:ext cx="11394429" cy="63248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 </a:t>
            </a:r>
            <a:r>
              <a:rPr spc="-15" dirty="0"/>
              <a:t>4: </a:t>
            </a:r>
            <a:r>
              <a:rPr spc="-20" dirty="0"/>
              <a:t>Sponta</a:t>
            </a:r>
            <a:r>
              <a:rPr spc="-10" dirty="0"/>
              <a:t>n</a:t>
            </a:r>
            <a:r>
              <a:rPr spc="-25" dirty="0"/>
              <a:t>eous</a:t>
            </a:r>
            <a:r>
              <a:rPr dirty="0"/>
              <a:t> </a:t>
            </a:r>
            <a:r>
              <a:rPr spc="-20" dirty="0"/>
              <a:t>Em</a:t>
            </a:r>
            <a:r>
              <a:rPr spc="-15" dirty="0"/>
              <a:t>iss</a:t>
            </a:r>
            <a:r>
              <a:rPr spc="-5" dirty="0"/>
              <a:t>i</a:t>
            </a:r>
            <a:r>
              <a:rPr spc="-20" dirty="0"/>
              <a:t>on</a:t>
            </a:r>
            <a:r>
              <a:rPr spc="0" dirty="0"/>
              <a:t> </a:t>
            </a:r>
            <a:r>
              <a:rPr spc="-20" dirty="0">
                <a:latin typeface="Calibri"/>
                <a:cs typeface="Calibri"/>
              </a:rPr>
              <a:t>–</a:t>
            </a:r>
            <a:r>
              <a:rPr b="0" spc="-95" dirty="0">
                <a:latin typeface="Times New Roman"/>
                <a:cs typeface="Times New Roman"/>
              </a:rPr>
              <a:t> </a:t>
            </a:r>
            <a:r>
              <a:rPr spc="-15" dirty="0"/>
              <a:t>Fi</a:t>
            </a:r>
            <a:r>
              <a:rPr spc="-10" dirty="0"/>
              <a:t>r</a:t>
            </a:r>
            <a:r>
              <a:rPr spc="-20" dirty="0"/>
              <a:t>st Fundam</a:t>
            </a:r>
            <a:r>
              <a:rPr spc="-15" dirty="0"/>
              <a:t>ental</a:t>
            </a:r>
            <a:r>
              <a:rPr spc="-20" dirty="0"/>
              <a:t> Noise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661409"/>
            <a:ext cx="10158095" cy="42983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220345" algn="ctr">
              <a:lnSpc>
                <a:spcPct val="100000"/>
              </a:lnSpc>
            </a:pP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Source</a:t>
            </a:r>
            <a:endParaRPr sz="3400">
              <a:latin typeface="Calibri"/>
              <a:cs typeface="Calibri"/>
            </a:endParaRPr>
          </a:p>
          <a:p>
            <a:pPr marL="241300" marR="5080" indent="-228600">
              <a:lnSpc>
                <a:spcPct val="127499"/>
              </a:lnSpc>
              <a:spcBef>
                <a:spcPts val="127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Atom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up</a:t>
            </a:r>
            <a:r>
              <a:rPr sz="2800" spc="-30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er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se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evel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185" dirty="0">
                <a:latin typeface="Cambria Math"/>
                <a:cs typeface="Cambria Math"/>
              </a:rPr>
              <a:t>𝐸</a:t>
            </a:r>
            <a:r>
              <a:rPr sz="3000" baseline="-16666" dirty="0">
                <a:latin typeface="Calibri"/>
                <a:cs typeface="Calibri"/>
              </a:rPr>
              <a:t>i </a:t>
            </a:r>
            <a:r>
              <a:rPr sz="3000" spc="-195" baseline="-16666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deca</a:t>
            </a:r>
            <a:r>
              <a:rPr sz="2800" spc="-5" dirty="0">
                <a:latin typeface="Calibri"/>
                <a:cs typeface="Calibri"/>
              </a:rPr>
              <a:t>y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25" dirty="0">
                <a:latin typeface="Calibri"/>
                <a:cs typeface="Calibri"/>
              </a:rPr>
              <a:t>owe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evel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180" dirty="0">
                <a:latin typeface="Cambria Math"/>
                <a:cs typeface="Cambria Math"/>
              </a:rPr>
              <a:t>𝐸</a:t>
            </a:r>
            <a:r>
              <a:rPr sz="3000" baseline="-16666" dirty="0">
                <a:latin typeface="Calibri"/>
                <a:cs typeface="Calibri"/>
              </a:rPr>
              <a:t>k </a:t>
            </a:r>
            <a:r>
              <a:rPr sz="3000" spc="-187" baseline="-16666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probab</a:t>
            </a:r>
            <a:r>
              <a:rPr sz="2800" dirty="0">
                <a:latin typeface="Calibri"/>
                <a:cs typeface="Calibri"/>
              </a:rPr>
              <a:t>il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un</a:t>
            </a:r>
            <a:r>
              <a:rPr sz="2800" spc="-10" dirty="0">
                <a:latin typeface="Calibri"/>
                <a:cs typeface="Calibri"/>
              </a:rPr>
              <a:t>it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time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𝐴</a:t>
            </a:r>
            <a:r>
              <a:rPr sz="3000" spc="300" baseline="-16666" dirty="0">
                <a:latin typeface="Cambria Math"/>
                <a:cs typeface="Cambria Math"/>
              </a:rPr>
              <a:t>𝑖𝑘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112" baseline="-166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(E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nste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mbria Math"/>
                <a:cs typeface="Cambria Math"/>
              </a:rPr>
              <a:t>𝐴</a:t>
            </a:r>
            <a:r>
              <a:rPr sz="2800" spc="-15" dirty="0">
                <a:latin typeface="Calibri"/>
                <a:cs typeface="Calibri"/>
              </a:rPr>
              <a:t>-coeff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ent,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dirty="0">
                <a:latin typeface="Calibri"/>
                <a:cs typeface="Calibri"/>
              </a:rPr>
              <a:t>it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3000" spc="-60" baseline="29166" dirty="0">
                <a:latin typeface="Cambria Math"/>
                <a:cs typeface="Cambria Math"/>
              </a:rPr>
              <a:t>−</a:t>
            </a:r>
            <a:r>
              <a:rPr sz="3000" spc="195" baseline="29166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libri"/>
                <a:cs typeface="Calibri"/>
              </a:rPr>
              <a:t>).</a:t>
            </a:r>
            <a:endParaRPr sz="2800">
              <a:latin typeface="Calibri"/>
              <a:cs typeface="Calibri"/>
            </a:endParaRPr>
          </a:p>
          <a:p>
            <a:pPr marL="241300" marR="5080" indent="-228600">
              <a:lnSpc>
                <a:spcPct val="127099"/>
              </a:lnSpc>
              <a:spcBef>
                <a:spcPts val="106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b="1" spc="-20" dirty="0">
                <a:latin typeface="Calibri"/>
                <a:cs typeface="Calibri"/>
              </a:rPr>
              <a:t>Tota</a:t>
            </a:r>
            <a:r>
              <a:rPr sz="2800" b="1" spc="-10" dirty="0">
                <a:latin typeface="Calibri"/>
                <a:cs typeface="Calibri"/>
              </a:rPr>
              <a:t>l</a:t>
            </a:r>
            <a:r>
              <a:rPr sz="2800" b="1" spc="-16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s</a:t>
            </a:r>
            <a:r>
              <a:rPr sz="2800" b="1" spc="-10" dirty="0">
                <a:latin typeface="Calibri"/>
                <a:cs typeface="Calibri"/>
              </a:rPr>
              <a:t>p</a:t>
            </a:r>
            <a:r>
              <a:rPr sz="2800" b="1" spc="-15" dirty="0">
                <a:latin typeface="Calibri"/>
                <a:cs typeface="Calibri"/>
              </a:rPr>
              <a:t>ontaneous</a:t>
            </a:r>
            <a:r>
              <a:rPr sz="2800" b="1" spc="-15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p</a:t>
            </a:r>
            <a:r>
              <a:rPr sz="2800" b="1" spc="-15" dirty="0">
                <a:latin typeface="Calibri"/>
                <a:cs typeface="Calibri"/>
              </a:rPr>
              <a:t>ower</a:t>
            </a:r>
            <a:r>
              <a:rPr sz="2800" b="1" spc="-1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rad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ated</a:t>
            </a:r>
            <a:r>
              <a:rPr sz="2800" spc="-1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fro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14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tive</a:t>
            </a:r>
            <a:r>
              <a:rPr sz="2800" spc="-1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vo</a:t>
            </a:r>
            <a:r>
              <a:rPr sz="2800" spc="-20" dirty="0">
                <a:latin typeface="Calibri"/>
                <a:cs typeface="Calibri"/>
              </a:rPr>
              <a:t>lum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135" dirty="0">
                <a:latin typeface="Times New Roman"/>
                <a:cs typeface="Times New Roman"/>
              </a:rPr>
              <a:t> </a:t>
            </a:r>
            <a:r>
              <a:rPr sz="2800" spc="-690" dirty="0">
                <a:latin typeface="Cambria Math"/>
                <a:cs typeface="Cambria Math"/>
              </a:rPr>
              <a:t>𝑉</a:t>
            </a:r>
            <a:r>
              <a:rPr sz="3000" baseline="-16666" dirty="0">
                <a:latin typeface="Calibri"/>
                <a:cs typeface="Calibri"/>
              </a:rPr>
              <a:t>m</a:t>
            </a:r>
            <a:r>
              <a:rPr sz="3000" spc="315" baseline="-16666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conta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popu</a:t>
            </a:r>
            <a:r>
              <a:rPr sz="2800" spc="-10" dirty="0">
                <a:latin typeface="Calibri"/>
                <a:cs typeface="Calibri"/>
              </a:rPr>
              <a:t>lati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ns</a:t>
            </a:r>
            <a:r>
              <a:rPr sz="2800" spc="-10" dirty="0">
                <a:latin typeface="Calibri"/>
                <a:cs typeface="Calibri"/>
              </a:rPr>
              <a:t>ity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54" dirty="0">
                <a:latin typeface="Cambria Math"/>
                <a:cs typeface="Cambria Math"/>
              </a:rPr>
              <a:t>𝑁</a:t>
            </a:r>
            <a:r>
              <a:rPr sz="3000" spc="157" baseline="-16666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 marR="234950" algn="ctr">
              <a:lnSpc>
                <a:spcPct val="100000"/>
              </a:lnSpc>
              <a:spcBef>
                <a:spcPts val="1814"/>
              </a:spcBef>
            </a:pPr>
            <a:r>
              <a:rPr sz="2800" spc="-590" dirty="0">
                <a:latin typeface="Cambria Math"/>
                <a:cs typeface="Cambria Math"/>
              </a:rPr>
              <a:t>𝑃</a:t>
            </a:r>
            <a:r>
              <a:rPr sz="3000" spc="270" baseline="-16666" dirty="0">
                <a:latin typeface="Cambria Math"/>
                <a:cs typeface="Cambria Math"/>
              </a:rPr>
              <a:t>𝑠𝑝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60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75" dirty="0">
                <a:latin typeface="Cambria Math"/>
                <a:cs typeface="Cambria Math"/>
              </a:rPr>
              <a:t> </a:t>
            </a:r>
            <a:r>
              <a:rPr sz="2800" spc="-254" dirty="0">
                <a:latin typeface="Cambria Math"/>
                <a:cs typeface="Cambria Math"/>
              </a:rPr>
              <a:t>𝑁</a:t>
            </a:r>
            <a:r>
              <a:rPr sz="3000" baseline="-16666" dirty="0">
                <a:latin typeface="Calibri"/>
                <a:cs typeface="Calibri"/>
              </a:rPr>
              <a:t>i</a:t>
            </a:r>
            <a:r>
              <a:rPr sz="3000" spc="195" baseline="-16666" dirty="0">
                <a:latin typeface="Calibri"/>
                <a:cs typeface="Calibri"/>
              </a:rPr>
              <a:t> </a:t>
            </a:r>
            <a:r>
              <a:rPr sz="2800" spc="-690" dirty="0">
                <a:latin typeface="Cambria Math"/>
                <a:cs typeface="Cambria Math"/>
              </a:rPr>
              <a:t>𝑉</a:t>
            </a:r>
            <a:r>
              <a:rPr sz="3000" baseline="-16666" dirty="0">
                <a:latin typeface="Calibri"/>
                <a:cs typeface="Calibri"/>
              </a:rPr>
              <a:t>m</a:t>
            </a:r>
            <a:r>
              <a:rPr sz="3000" spc="195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𝐴</a:t>
            </a:r>
            <a:r>
              <a:rPr sz="3000" spc="284" baseline="-16666" dirty="0">
                <a:latin typeface="Cambria Math"/>
                <a:cs typeface="Cambria Math"/>
              </a:rPr>
              <a:t>𝑖</a:t>
            </a:r>
            <a:r>
              <a:rPr sz="3000" spc="300" baseline="-16666" dirty="0">
                <a:latin typeface="Cambria Math"/>
                <a:cs typeface="Cambria Math"/>
              </a:rPr>
              <a:t>𝑘</a:t>
            </a:r>
            <a:r>
              <a:rPr sz="3000" spc="292" baseline="-16666" dirty="0">
                <a:latin typeface="Cambria Math"/>
                <a:cs typeface="Cambria Math"/>
              </a:rPr>
              <a:t> </a:t>
            </a:r>
            <a:r>
              <a:rPr sz="2800" spc="20" dirty="0">
                <a:latin typeface="Cambria Math"/>
                <a:cs typeface="Cambria Math"/>
              </a:rPr>
              <a:t>ℎ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L</a:t>
            </a:r>
            <a:endParaRPr sz="3000" baseline="-16666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12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mbria Math"/>
                <a:cs typeface="Cambria Math"/>
              </a:rPr>
              <a:t>ℎ</a:t>
            </a:r>
            <a:r>
              <a:rPr sz="2800" spc="60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=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Plan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k’s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nstant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L </a:t>
            </a:r>
            <a:r>
              <a:rPr sz="3000" spc="-225" baseline="-16666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=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aser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freq</a:t>
            </a:r>
            <a:r>
              <a:rPr sz="2800" spc="-25" dirty="0">
                <a:latin typeface="Calibri"/>
                <a:cs typeface="Calibri"/>
              </a:rPr>
              <a:t>u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ncy.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68684"/>
            <a:ext cx="1443355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spc="-25" dirty="0">
                <a:latin typeface="Calibri"/>
                <a:cs typeface="Calibri"/>
              </a:rPr>
              <a:t>h</a:t>
            </a:r>
            <a:r>
              <a:rPr sz="2800" spc="-20" dirty="0">
                <a:latin typeface="Calibri"/>
                <a:cs typeface="Calibri"/>
              </a:rPr>
              <a:t>ot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ns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26395" y="993770"/>
            <a:ext cx="602424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58825" algn="l"/>
                <a:tab pos="2178685" algn="l"/>
                <a:tab pos="3033395" algn="l"/>
                <a:tab pos="3658870" algn="l"/>
              </a:tabLst>
            </a:pPr>
            <a:r>
              <a:rPr sz="2800" spc="-15" dirty="0">
                <a:latin typeface="Calibri"/>
                <a:cs typeface="Calibri"/>
              </a:rPr>
              <a:t>are</a:t>
            </a:r>
            <a:r>
              <a:rPr sz="2800" spc="-15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emit</a:t>
            </a:r>
            <a:r>
              <a:rPr sz="280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ed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b="1" spc="-10" dirty="0">
                <a:latin typeface="Calibri"/>
                <a:cs typeface="Calibri"/>
              </a:rPr>
              <a:t>all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ele</a:t>
            </a:r>
            <a:r>
              <a:rPr sz="2800" spc="-10" dirty="0">
                <a:latin typeface="Calibri"/>
                <a:cs typeface="Calibri"/>
              </a:rPr>
              <a:t>ctro</a:t>
            </a:r>
            <a:r>
              <a:rPr sz="2800" spc="-15" dirty="0">
                <a:latin typeface="Calibri"/>
                <a:cs typeface="Calibri"/>
              </a:rPr>
              <a:t>magnetic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01908" y="993770"/>
            <a:ext cx="99949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modes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352899" y="993770"/>
            <a:ext cx="93535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thin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59151" y="1524830"/>
            <a:ext cx="6607175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uoresc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bandw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(D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pp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Δ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spc="165" baseline="-16666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).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309" y="2186742"/>
            <a:ext cx="1443355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Number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83792" y="2211828"/>
            <a:ext cx="514477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44195" algn="l"/>
                <a:tab pos="1729105" algn="l"/>
                <a:tab pos="2207260" algn="l"/>
                <a:tab pos="4158615" algn="l"/>
              </a:tabLst>
            </a:pP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spat</a:t>
            </a:r>
            <a:r>
              <a:rPr sz="2800" spc="-10" dirty="0">
                <a:latin typeface="Calibri"/>
                <a:cs typeface="Calibri"/>
              </a:rPr>
              <a:t>ia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&amp;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po</a:t>
            </a:r>
            <a:r>
              <a:rPr sz="2800" spc="-10" dirty="0">
                <a:latin typeface="Calibri"/>
                <a:cs typeface="Calibri"/>
              </a:rPr>
              <a:t>lar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sat</a:t>
            </a:r>
            <a:r>
              <a:rPr sz="2800" spc="-10" dirty="0">
                <a:latin typeface="Calibri"/>
                <a:cs typeface="Calibri"/>
              </a:rPr>
              <a:t>io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modes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140715" y="2211828"/>
            <a:ext cx="132270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35965" algn="l"/>
              </a:tabLst>
            </a:pPr>
            <a:r>
              <a:rPr sz="2800" spc="-20" dirty="0">
                <a:latin typeface="Calibri"/>
                <a:cs typeface="Calibri"/>
              </a:rPr>
              <a:t>pe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un</a:t>
            </a:r>
            <a:r>
              <a:rPr sz="2800" spc="-10" dirty="0">
                <a:latin typeface="Calibri"/>
                <a:cs typeface="Calibri"/>
              </a:rPr>
              <a:t>it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674704" y="2211828"/>
            <a:ext cx="160718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23975" algn="l"/>
              </a:tabLst>
            </a:pPr>
            <a:r>
              <a:rPr sz="2800" spc="-15" dirty="0">
                <a:latin typeface="Calibri"/>
                <a:cs typeface="Calibri"/>
              </a:rPr>
              <a:t>vo</a:t>
            </a:r>
            <a:r>
              <a:rPr sz="2800" spc="-20" dirty="0">
                <a:latin typeface="Calibri"/>
                <a:cs typeface="Calibri"/>
              </a:rPr>
              <a:t>lum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1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59160" y="2744412"/>
            <a:ext cx="2317115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ba</a:t>
            </a:r>
            <a:r>
              <a:rPr sz="2800" spc="-10" dirty="0">
                <a:latin typeface="Calibri"/>
                <a:cs typeface="Calibri"/>
              </a:rPr>
              <a:t>n</a:t>
            </a:r>
            <a:r>
              <a:rPr sz="2800" spc="-25" dirty="0">
                <a:latin typeface="Calibri"/>
                <a:cs typeface="Calibri"/>
              </a:rPr>
              <a:t>dw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Δ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spc="165" baseline="-16666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665099" y="3680411"/>
            <a:ext cx="1370330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885" baseline="11904" dirty="0">
                <a:latin typeface="Cambria Math"/>
                <a:cs typeface="Cambria Math"/>
              </a:rPr>
              <a:t>𝒩</a:t>
            </a:r>
            <a:r>
              <a:rPr sz="2000" dirty="0">
                <a:latin typeface="Calibri"/>
                <a:cs typeface="Calibri"/>
              </a:rPr>
              <a:t>modes 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4200" spc="-37" baseline="11904" dirty="0">
                <a:latin typeface="Cambria Math"/>
                <a:cs typeface="Cambria Math"/>
              </a:rPr>
              <a:t>≈</a:t>
            </a:r>
            <a:endParaRPr sz="4200" baseline="11904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108329" y="3410663"/>
            <a:ext cx="1403350" cy="443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848994" algn="l"/>
              </a:tabLst>
            </a:pPr>
            <a:r>
              <a:rPr sz="2800" spc="-20" dirty="0">
                <a:latin typeface="Cambria Math"/>
                <a:cs typeface="Cambria Math"/>
              </a:rPr>
              <a:t>8</a:t>
            </a:r>
            <a:r>
              <a:rPr sz="2800" spc="35" dirty="0">
                <a:latin typeface="Cambria Math"/>
                <a:cs typeface="Cambria Math"/>
              </a:rPr>
              <a:t>𝜋</a:t>
            </a:r>
            <a:r>
              <a:rPr sz="2800" spc="-85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L	</a:t>
            </a:r>
            <a:r>
              <a:rPr sz="2800" spc="-20" dirty="0">
                <a:latin typeface="Cambria Math"/>
                <a:cs typeface="Cambria Math"/>
              </a:rPr>
              <a:t>Δ</a:t>
            </a:r>
            <a:r>
              <a:rPr sz="2800" spc="-10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D</a:t>
            </a:r>
            <a:endParaRPr sz="3000" baseline="-16666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724287" y="3353286"/>
            <a:ext cx="17335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40" dirty="0">
                <a:latin typeface="Cambria Math"/>
                <a:cs typeface="Cambria Math"/>
              </a:rPr>
              <a:t>2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632847" y="3891258"/>
            <a:ext cx="353060" cy="408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142" baseline="-16865" dirty="0">
                <a:latin typeface="Cambria Math"/>
                <a:cs typeface="Cambria Math"/>
              </a:rPr>
              <a:t>𝑐</a:t>
            </a:r>
            <a:r>
              <a:rPr sz="2000" spc="40" dirty="0">
                <a:latin typeface="Cambria Math"/>
                <a:cs typeface="Cambria Math"/>
              </a:rPr>
              <a:t>3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121024" y="3868042"/>
            <a:ext cx="1391920" cy="0"/>
          </a:xfrm>
          <a:custGeom>
            <a:avLst/>
            <a:gdLst/>
            <a:ahLst/>
            <a:cxnLst/>
            <a:rect l="l" t="t" r="r" b="b"/>
            <a:pathLst>
              <a:path w="1391920">
                <a:moveTo>
                  <a:pt x="0" y="0"/>
                </a:moveTo>
                <a:lnTo>
                  <a:pt x="1391674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68684"/>
            <a:ext cx="10160000" cy="14897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 algn="just">
              <a:lnSpc>
                <a:spcPct val="127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Mean</a:t>
            </a:r>
            <a:r>
              <a:rPr sz="2800" spc="1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ph</a:t>
            </a:r>
            <a:r>
              <a:rPr sz="280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ton</a:t>
            </a:r>
            <a:r>
              <a:rPr sz="2800" spc="1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num</a:t>
            </a:r>
            <a:r>
              <a:rPr sz="2800" spc="-1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er</a:t>
            </a:r>
            <a:r>
              <a:rPr sz="2800" spc="1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16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1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fro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1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pont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ne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1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emi</a:t>
            </a:r>
            <a:r>
              <a:rPr sz="2800" spc="-20" dirty="0">
                <a:latin typeface="Calibri"/>
                <a:cs typeface="Calibri"/>
              </a:rPr>
              <a:t>ss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21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≪</a:t>
            </a:r>
            <a:r>
              <a:rPr sz="2800" spc="260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1</a:t>
            </a:r>
            <a:r>
              <a:rPr sz="2800" spc="15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;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20" dirty="0">
                <a:latin typeface="Calibri"/>
                <a:cs typeface="Calibri"/>
              </a:rPr>
              <a:t>r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fore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30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it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al</a:t>
            </a:r>
            <a:r>
              <a:rPr sz="2800" spc="29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opt</a:t>
            </a:r>
            <a:r>
              <a:rPr sz="2800" spc="-10" dirty="0">
                <a:latin typeface="Calibri"/>
                <a:cs typeface="Calibri"/>
              </a:rPr>
              <a:t>ic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29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f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2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28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dom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nate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29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29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va</a:t>
            </a:r>
            <a:r>
              <a:rPr sz="280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uu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29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uc</a:t>
            </a:r>
            <a:r>
              <a:rPr sz="2800" spc="0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uat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ons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unt</a:t>
            </a:r>
            <a:r>
              <a:rPr sz="2800" dirty="0">
                <a:latin typeface="Calibri"/>
                <a:cs typeface="Calibri"/>
              </a:rPr>
              <a:t>il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aser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rea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he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thresho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d.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8600" y="542935"/>
            <a:ext cx="11677015" cy="6090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858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[IMAGE</a:t>
            </a:r>
            <a:r>
              <a:rPr sz="2800" spc="-1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REQU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spc="-25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-14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Energ</a:t>
            </a:r>
            <a:r>
              <a:rPr sz="2800" spc="0" dirty="0">
                <a:latin typeface="Calibri"/>
                <a:cs typeface="Calibri"/>
              </a:rPr>
              <a:t>y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ev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3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iag</a:t>
            </a:r>
            <a:r>
              <a:rPr sz="2800" spc="-20" dirty="0">
                <a:latin typeface="Calibri"/>
                <a:cs typeface="Calibri"/>
              </a:rPr>
              <a:t>ram</a:t>
            </a:r>
            <a:r>
              <a:rPr sz="2800" spc="-1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spc="-14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upp</a:t>
            </a:r>
            <a:r>
              <a:rPr sz="2800" spc="-10" dirty="0">
                <a:latin typeface="Calibri"/>
                <a:cs typeface="Calibri"/>
              </a:rPr>
              <a:t>er</a:t>
            </a:r>
            <a:r>
              <a:rPr sz="2800" spc="-1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evel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spc="-185" dirty="0">
                <a:latin typeface="Cambria Math"/>
                <a:cs typeface="Cambria Math"/>
              </a:rPr>
              <a:t>𝐸</a:t>
            </a:r>
            <a:r>
              <a:rPr sz="3000" spc="172" baseline="-16666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1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25" dirty="0">
                <a:latin typeface="Calibri"/>
                <a:cs typeface="Calibri"/>
              </a:rPr>
              <a:t>owe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1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evel</a:t>
            </a:r>
            <a:endParaRPr sz="2800">
              <a:latin typeface="Calibri"/>
              <a:cs typeface="Calibri"/>
            </a:endParaRPr>
          </a:p>
          <a:p>
            <a:pPr marL="685800" marR="628015">
              <a:lnSpc>
                <a:spcPts val="4280"/>
              </a:lnSpc>
              <a:spcBef>
                <a:spcPts val="285"/>
              </a:spcBef>
              <a:tabLst>
                <a:tab pos="1366520" algn="l"/>
                <a:tab pos="2625090" algn="l"/>
                <a:tab pos="4087495" algn="l"/>
                <a:tab pos="6212205" algn="l"/>
                <a:tab pos="7663815" algn="l"/>
                <a:tab pos="9067800" algn="l"/>
                <a:tab pos="9902190" algn="l"/>
              </a:tabLst>
            </a:pPr>
            <a:r>
              <a:rPr sz="2800" spc="-185" dirty="0">
                <a:latin typeface="Cambria Math"/>
                <a:cs typeface="Cambria Math"/>
              </a:rPr>
              <a:t>𝐸</a:t>
            </a:r>
            <a:r>
              <a:rPr sz="3000" spc="179" baseline="-16666" dirty="0">
                <a:latin typeface="Calibri"/>
                <a:cs typeface="Calibri"/>
              </a:rPr>
              <a:t>k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arrows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Calibri"/>
                <a:cs typeface="Calibri"/>
              </a:rPr>
              <a:t>show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sp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ntane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ph</a:t>
            </a:r>
            <a:r>
              <a:rPr sz="280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tons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mi</a:t>
            </a:r>
            <a:r>
              <a:rPr sz="280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ted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ran</a:t>
            </a:r>
            <a:r>
              <a:rPr sz="2800" spc="-25" dirty="0">
                <a:latin typeface="Calibri"/>
                <a:cs typeface="Calibri"/>
              </a:rPr>
              <a:t>dom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irectio</a:t>
            </a:r>
            <a:r>
              <a:rPr sz="2800" spc="-20" dirty="0">
                <a:latin typeface="Calibri"/>
                <a:cs typeface="Calibri"/>
              </a:rPr>
              <a:t>ns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5" dirty="0">
                <a:latin typeface="Calibri"/>
                <a:cs typeface="Calibri"/>
              </a:rPr>
              <a:t>ndw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nd</a:t>
            </a:r>
            <a:r>
              <a:rPr sz="2800" spc="-10" dirty="0">
                <a:latin typeface="Calibri"/>
                <a:cs typeface="Calibri"/>
              </a:rPr>
              <a:t>ica</a:t>
            </a:r>
            <a:r>
              <a:rPr sz="2800" spc="-15" dirty="0">
                <a:latin typeface="Calibri"/>
                <a:cs typeface="Calibri"/>
              </a:rPr>
              <a:t>ted.]</a:t>
            </a:r>
            <a:endParaRPr sz="2800">
              <a:latin typeface="Calibri"/>
              <a:cs typeface="Calibri"/>
            </a:endParaRPr>
          </a:p>
          <a:p>
            <a:pPr marL="685800">
              <a:lnSpc>
                <a:spcPct val="100000"/>
              </a:lnSpc>
              <a:spcBef>
                <a:spcPts val="1515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 marL="685800">
              <a:lnSpc>
                <a:spcPct val="100000"/>
              </a:lnSpc>
              <a:spcBef>
                <a:spcPts val="1695"/>
              </a:spcBef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28600" y="542935"/>
            <a:ext cx="11676765" cy="609090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668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 </a:t>
            </a:r>
            <a:r>
              <a:rPr spc="-15" dirty="0"/>
              <a:t>5: </a:t>
            </a:r>
            <a:r>
              <a:rPr spc="-20" dirty="0"/>
              <a:t>Numeric</a:t>
            </a:r>
            <a:r>
              <a:rPr spc="-15" dirty="0"/>
              <a:t>al Illustration </a:t>
            </a:r>
            <a:r>
              <a:rPr spc="-20" dirty="0">
                <a:latin typeface="Calibri"/>
                <a:cs typeface="Calibri"/>
              </a:rPr>
              <a:t>–</a:t>
            </a:r>
            <a:r>
              <a:rPr b="0" spc="-95" dirty="0">
                <a:latin typeface="Times New Roman"/>
                <a:cs typeface="Times New Roman"/>
              </a:rPr>
              <a:t> </a:t>
            </a:r>
            <a:r>
              <a:rPr spc="-20" dirty="0"/>
              <a:t>Spontaneous</a:t>
            </a:r>
            <a:r>
              <a:rPr spc="-30" dirty="0"/>
              <a:t> </a:t>
            </a:r>
            <a:r>
              <a:rPr spc="-15" dirty="0"/>
              <a:t>P</a:t>
            </a:r>
            <a:r>
              <a:rPr spc="-20" dirty="0"/>
              <a:t>hotons </a:t>
            </a:r>
            <a:r>
              <a:rPr spc="-5" dirty="0"/>
              <a:t>i</a:t>
            </a:r>
            <a:r>
              <a:rPr spc="-20" dirty="0"/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661409"/>
            <a:ext cx="8847455" cy="38436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80770" algn="ctr">
              <a:lnSpc>
                <a:spcPct val="100000"/>
              </a:lnSpc>
            </a:pP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a H</a:t>
            </a:r>
            <a:r>
              <a:rPr sz="3400" b="1" u="heavy" spc="-10" dirty="0">
                <a:solidFill>
                  <a:srgbClr val="0000FF"/>
                </a:solidFill>
                <a:latin typeface="Calibri"/>
                <a:cs typeface="Calibri"/>
              </a:rPr>
              <a:t>e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Ne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 Las</a:t>
            </a:r>
            <a:r>
              <a:rPr sz="3400" b="1" u="heavy" spc="-10" dirty="0">
                <a:solidFill>
                  <a:srgbClr val="0000FF"/>
                </a:solidFill>
                <a:latin typeface="Calibri"/>
                <a:cs typeface="Calibri"/>
              </a:rPr>
              <a:t>e</a:t>
            </a:r>
            <a:r>
              <a:rPr sz="3400" b="1" u="heavy" dirty="0">
                <a:solidFill>
                  <a:srgbClr val="0000FF"/>
                </a:solidFill>
                <a:latin typeface="Calibri"/>
                <a:cs typeface="Calibri"/>
              </a:rPr>
              <a:t>r</a:t>
            </a:r>
            <a:endParaRPr sz="3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19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Stat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onar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uppe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dirty="0">
                <a:latin typeface="Calibri"/>
                <a:cs typeface="Calibri"/>
              </a:rPr>
              <a:t>le</a:t>
            </a:r>
            <a:r>
              <a:rPr sz="2800" spc="-15" dirty="0">
                <a:latin typeface="Calibri"/>
                <a:cs typeface="Calibri"/>
              </a:rPr>
              <a:t>vel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popu</a:t>
            </a:r>
            <a:r>
              <a:rPr sz="2800" spc="-10" dirty="0">
                <a:latin typeface="Calibri"/>
                <a:cs typeface="Calibri"/>
              </a:rPr>
              <a:t>lat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ns</a:t>
            </a:r>
            <a:r>
              <a:rPr sz="2800" spc="-10" dirty="0">
                <a:latin typeface="Calibri"/>
                <a:cs typeface="Calibri"/>
              </a:rPr>
              <a:t>ity: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54" dirty="0">
                <a:latin typeface="Cambria Math"/>
                <a:cs typeface="Cambria Math"/>
              </a:rPr>
              <a:t>𝑁</a:t>
            </a:r>
            <a:r>
              <a:rPr sz="3000" baseline="-16666" dirty="0">
                <a:latin typeface="Calibri"/>
                <a:cs typeface="Calibri"/>
              </a:rPr>
              <a:t>i </a:t>
            </a:r>
            <a:r>
              <a:rPr sz="3000" spc="-15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5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8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10</a:t>
            </a:r>
            <a:r>
              <a:rPr sz="3000" baseline="29166" dirty="0">
                <a:latin typeface="Cambria Math"/>
                <a:cs typeface="Cambria Math"/>
              </a:rPr>
              <a:t> </a:t>
            </a:r>
            <a:r>
              <a:rPr sz="3000" spc="-89" baseline="29166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30" dirty="0">
                <a:latin typeface="Calibri"/>
                <a:cs typeface="Calibri"/>
              </a:rPr>
              <a:t>m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225" baseline="29166" dirty="0">
                <a:latin typeface="Cambria Math"/>
                <a:cs typeface="Cambria Math"/>
              </a:rPr>
              <a:t>3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5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E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nste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coeffic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ent: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𝐴</a:t>
            </a:r>
            <a:r>
              <a:rPr sz="3000" spc="300" baseline="-16666" dirty="0">
                <a:latin typeface="Cambria Math"/>
                <a:cs typeface="Cambria Math"/>
              </a:rPr>
              <a:t>𝑖𝑘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97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5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8</a:t>
            </a:r>
            <a:r>
              <a:rPr sz="3000" baseline="29166" dirty="0">
                <a:latin typeface="Cambria Math"/>
                <a:cs typeface="Cambria Math"/>
              </a:rPr>
              <a:t> </a:t>
            </a:r>
            <a:r>
              <a:rPr sz="3000" spc="-97" baseline="29166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libri"/>
                <a:cs typeface="Calibri"/>
              </a:rPr>
              <a:t>s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209" baseline="29166" dirty="0">
                <a:latin typeface="Cambria Math"/>
                <a:cs typeface="Cambria Math"/>
              </a:rPr>
              <a:t>1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241935" algn="l"/>
              </a:tabLst>
            </a:pPr>
            <a:r>
              <a:rPr sz="2800" b="1" spc="-15" dirty="0">
                <a:latin typeface="Calibri"/>
                <a:cs typeface="Calibri"/>
              </a:rPr>
              <a:t>Spo</a:t>
            </a:r>
            <a:r>
              <a:rPr sz="2800" b="1" spc="-25" dirty="0">
                <a:latin typeface="Calibri"/>
                <a:cs typeface="Calibri"/>
              </a:rPr>
              <a:t>n</a:t>
            </a:r>
            <a:r>
              <a:rPr sz="2800" b="1" spc="-10" dirty="0">
                <a:latin typeface="Calibri"/>
                <a:cs typeface="Calibri"/>
              </a:rPr>
              <a:t>ta</a:t>
            </a:r>
            <a:r>
              <a:rPr sz="2800" b="1" spc="-15" dirty="0">
                <a:latin typeface="Calibri"/>
                <a:cs typeface="Calibri"/>
              </a:rPr>
              <a:t>neous</a:t>
            </a:r>
            <a:r>
              <a:rPr sz="2800" b="1" spc="-7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pho</a:t>
            </a:r>
            <a:r>
              <a:rPr sz="2800" b="1" dirty="0">
                <a:latin typeface="Calibri"/>
                <a:cs typeface="Calibri"/>
              </a:rPr>
              <a:t>t</a:t>
            </a:r>
            <a:r>
              <a:rPr sz="2800" b="1" spc="-15" dirty="0">
                <a:latin typeface="Calibri"/>
                <a:cs typeface="Calibri"/>
              </a:rPr>
              <a:t>on</a:t>
            </a:r>
            <a:r>
              <a:rPr sz="2800" b="1" spc="-60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rat</a:t>
            </a:r>
            <a:r>
              <a:rPr sz="2800" b="1" spc="-15" dirty="0">
                <a:latin typeface="Calibri"/>
                <a:cs typeface="Calibri"/>
              </a:rPr>
              <a:t>e</a:t>
            </a:r>
            <a:r>
              <a:rPr sz="2800" b="1" spc="-6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per</a:t>
            </a:r>
            <a:r>
              <a:rPr sz="2800" b="1" spc="-5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unit</a:t>
            </a:r>
            <a:r>
              <a:rPr sz="2800" b="1" spc="-75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vol</a:t>
            </a:r>
            <a:r>
              <a:rPr sz="2800" b="1" spc="-5" dirty="0">
                <a:latin typeface="Calibri"/>
                <a:cs typeface="Calibri"/>
              </a:rPr>
              <a:t>u</a:t>
            </a:r>
            <a:r>
              <a:rPr sz="2800" b="1" spc="-30" dirty="0">
                <a:latin typeface="Calibri"/>
                <a:cs typeface="Calibri"/>
              </a:rPr>
              <a:t>m</a:t>
            </a:r>
            <a:r>
              <a:rPr sz="2800" b="1" spc="0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 marL="1068070" algn="ctr">
              <a:lnSpc>
                <a:spcPct val="100000"/>
              </a:lnSpc>
              <a:spcBef>
                <a:spcPts val="1850"/>
              </a:spcBef>
            </a:pPr>
            <a:r>
              <a:rPr sz="2800" spc="-85" dirty="0">
                <a:latin typeface="Cambria Math"/>
                <a:cs typeface="Cambria Math"/>
              </a:rPr>
              <a:t>𝑅</a:t>
            </a:r>
            <a:r>
              <a:rPr sz="3000" spc="270" baseline="-16666" dirty="0">
                <a:latin typeface="Cambria Math"/>
                <a:cs typeface="Cambria Math"/>
              </a:rPr>
              <a:t>𝑠𝑝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67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4" dirty="0">
                <a:latin typeface="Cambria Math"/>
                <a:cs typeface="Cambria Math"/>
              </a:rPr>
              <a:t>𝑁</a:t>
            </a:r>
            <a:r>
              <a:rPr sz="3000" baseline="-16666" dirty="0">
                <a:latin typeface="Calibri"/>
                <a:cs typeface="Calibri"/>
              </a:rPr>
              <a:t>i</a:t>
            </a:r>
            <a:r>
              <a:rPr sz="3000" spc="195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𝐴</a:t>
            </a:r>
            <a:r>
              <a:rPr sz="3000" spc="284" baseline="-16666" dirty="0">
                <a:latin typeface="Cambria Math"/>
                <a:cs typeface="Cambria Math"/>
              </a:rPr>
              <a:t>𝑖</a:t>
            </a:r>
            <a:r>
              <a:rPr sz="3000" spc="300" baseline="-16666" dirty="0">
                <a:latin typeface="Cambria Math"/>
                <a:cs typeface="Cambria Math"/>
              </a:rPr>
              <a:t>𝑘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82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7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8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18</a:t>
            </a:r>
            <a:r>
              <a:rPr sz="3000" baseline="29166" dirty="0">
                <a:latin typeface="Cambria Math"/>
                <a:cs typeface="Cambria Math"/>
              </a:rPr>
              <a:t> </a:t>
            </a:r>
            <a:r>
              <a:rPr sz="3000" spc="-89" baseline="29166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photons</a:t>
            </a:r>
            <a:r>
              <a:rPr sz="2800" spc="-16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3000" spc="-60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1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libri"/>
                <a:cs typeface="Calibri"/>
              </a:rPr>
              <a:t>c</a:t>
            </a:r>
            <a:r>
              <a:rPr sz="2800" spc="-30" dirty="0">
                <a:latin typeface="Calibri"/>
                <a:cs typeface="Calibri"/>
              </a:rPr>
              <a:t>m</a:t>
            </a:r>
            <a:r>
              <a:rPr sz="3000" spc="-75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3</a:t>
            </a:r>
            <a:endParaRPr sz="3000" baseline="29166">
              <a:latin typeface="Cambria Math"/>
              <a:cs typeface="Cambria Math"/>
            </a:endParaRPr>
          </a:p>
          <a:p>
            <a:pPr marL="241300" indent="-228600">
              <a:lnSpc>
                <a:spcPct val="100000"/>
              </a:lnSpc>
              <a:spcBef>
                <a:spcPts val="212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Modes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Do</a:t>
            </a:r>
            <a:r>
              <a:rPr sz="2800" spc="-10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ler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bandwid</a:t>
            </a:r>
            <a:r>
              <a:rPr sz="280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𝜆</a:t>
            </a:r>
            <a:r>
              <a:rPr sz="2800" spc="2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63</a:t>
            </a:r>
            <a:r>
              <a:rPr sz="2800" spc="-10" dirty="0">
                <a:latin typeface="Cambria Math"/>
                <a:cs typeface="Cambria Math"/>
              </a:rPr>
              <a:t>2</a:t>
            </a:r>
            <a:r>
              <a:rPr sz="2800" spc="-15" dirty="0">
                <a:latin typeface="Cambria Math"/>
                <a:cs typeface="Cambria Math"/>
              </a:rPr>
              <a:t>.8</a:t>
            </a:r>
            <a:r>
              <a:rPr sz="2800" spc="7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m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26893" y="928465"/>
            <a:ext cx="4523105" cy="466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90" dirty="0">
                <a:latin typeface="Cambria Math"/>
                <a:cs typeface="Cambria Math"/>
              </a:rPr>
              <a:t>𝒩</a:t>
            </a:r>
            <a:r>
              <a:rPr sz="3000" baseline="-16666" dirty="0">
                <a:latin typeface="Calibri"/>
                <a:cs typeface="Calibri"/>
              </a:rPr>
              <a:t>modes </a:t>
            </a:r>
            <a:r>
              <a:rPr sz="3000" spc="-15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5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3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8</a:t>
            </a:r>
            <a:r>
              <a:rPr sz="3000" baseline="29166" dirty="0">
                <a:latin typeface="Cambria Math"/>
                <a:cs typeface="Cambria Math"/>
              </a:rPr>
              <a:t> </a:t>
            </a:r>
            <a:r>
              <a:rPr sz="3000" spc="-97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modes</a:t>
            </a:r>
            <a:r>
              <a:rPr sz="2800" spc="-1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30" dirty="0">
                <a:latin typeface="Calibri"/>
                <a:cs typeface="Calibri"/>
              </a:rPr>
              <a:t>m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3</a:t>
            </a:r>
            <a:endParaRPr sz="3000" baseline="29166">
              <a:latin typeface="Cambria Math"/>
              <a:cs typeface="Cambria Math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125595" y="4041779"/>
            <a:ext cx="271780" cy="0"/>
          </a:xfrm>
          <a:custGeom>
            <a:avLst/>
            <a:gdLst/>
            <a:ahLst/>
            <a:cxnLst/>
            <a:rect l="l" t="t" r="r" b="b"/>
            <a:pathLst>
              <a:path w="271779">
                <a:moveTo>
                  <a:pt x="0" y="0"/>
                </a:moveTo>
                <a:lnTo>
                  <a:pt x="271581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300" y="1621465"/>
            <a:ext cx="8007984" cy="26750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spc="-25" dirty="0">
                <a:latin typeface="Calibri"/>
                <a:cs typeface="Calibri"/>
              </a:rPr>
              <a:t>h</a:t>
            </a:r>
            <a:r>
              <a:rPr sz="2800" spc="-20" dirty="0">
                <a:latin typeface="Calibri"/>
                <a:cs typeface="Calibri"/>
              </a:rPr>
              <a:t>ot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lu</a:t>
            </a:r>
            <a:r>
              <a:rPr sz="2800" spc="-15" dirty="0">
                <a:latin typeface="Calibri"/>
                <a:cs typeface="Calibri"/>
              </a:rPr>
              <a:t>x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into</a:t>
            </a:r>
            <a:r>
              <a:rPr sz="2800" b="1" spc="-7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a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sin</a:t>
            </a:r>
            <a:r>
              <a:rPr sz="2800" b="1" spc="-5" dirty="0">
                <a:latin typeface="Calibri"/>
                <a:cs typeface="Calibri"/>
              </a:rPr>
              <a:t>g</a:t>
            </a:r>
            <a:r>
              <a:rPr sz="2800" b="1" spc="-15" dirty="0">
                <a:latin typeface="Calibri"/>
                <a:cs typeface="Calibri"/>
              </a:rPr>
              <a:t>le</a:t>
            </a:r>
            <a:r>
              <a:rPr sz="2800" b="1" spc="-75" dirty="0">
                <a:latin typeface="Times New Roman"/>
                <a:cs typeface="Times New Roman"/>
              </a:rPr>
              <a:t> </a:t>
            </a:r>
            <a:r>
              <a:rPr sz="2800" b="1" spc="-25" dirty="0">
                <a:latin typeface="Calibri"/>
                <a:cs typeface="Calibri"/>
              </a:rPr>
              <a:t>mod</a:t>
            </a:r>
            <a:r>
              <a:rPr sz="2800" b="1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 dirty="0">
              <a:latin typeface="Calibri"/>
              <a:cs typeface="Calibri"/>
            </a:endParaRPr>
          </a:p>
          <a:p>
            <a:pPr marL="1920239" algn="ctr">
              <a:lnSpc>
                <a:spcPct val="100000"/>
              </a:lnSpc>
              <a:spcBef>
                <a:spcPts val="1664"/>
              </a:spcBef>
            </a:pPr>
            <a:r>
              <a:rPr sz="2800" spc="-25" dirty="0">
                <a:latin typeface="Cambria Math"/>
                <a:cs typeface="Cambria Math"/>
              </a:rPr>
              <a:t>Φ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75" dirty="0">
                <a:latin typeface="Cambria Math"/>
                <a:cs typeface="Cambria Math"/>
              </a:rPr>
              <a:t> </a:t>
            </a:r>
            <a:r>
              <a:rPr sz="2800" spc="-85" dirty="0">
                <a:latin typeface="Cambria Math"/>
                <a:cs typeface="Cambria Math"/>
              </a:rPr>
              <a:t>𝑅</a:t>
            </a:r>
            <a:r>
              <a:rPr sz="3000" spc="270" baseline="-16666" dirty="0">
                <a:latin typeface="Cambria Math"/>
                <a:cs typeface="Cambria Math"/>
              </a:rPr>
              <a:t>𝑠</a:t>
            </a:r>
            <a:r>
              <a:rPr sz="3000" spc="480" baseline="-16666" dirty="0">
                <a:latin typeface="Cambria Math"/>
                <a:cs typeface="Cambria Math"/>
              </a:rPr>
              <a:t>𝑝</a:t>
            </a:r>
            <a:r>
              <a:rPr sz="2800" spc="-35" dirty="0">
                <a:latin typeface="Cambria Math"/>
                <a:cs typeface="Cambria Math"/>
              </a:rPr>
              <a:t>𝒩</a:t>
            </a:r>
            <a:r>
              <a:rPr sz="2800" spc="-20" dirty="0">
                <a:latin typeface="Cambria Math"/>
                <a:cs typeface="Cambria Math"/>
              </a:rPr>
              <a:t>mds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5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3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10</a:t>
            </a:r>
            <a:r>
              <a:rPr sz="2800" spc="-20" baseline="30000" dirty="0">
                <a:latin typeface="Cambria Math"/>
                <a:cs typeface="Cambria Math"/>
              </a:rPr>
              <a:t>9</a:t>
            </a:r>
            <a:r>
              <a:rPr sz="2800" spc="-40" dirty="0">
                <a:latin typeface="Cambria Math"/>
                <a:cs typeface="Cambria Math"/>
              </a:rPr>
              <a:t> </a:t>
            </a:r>
            <a:r>
              <a:rPr sz="2950" i="1" spc="-100" dirty="0">
                <a:latin typeface="Cambria Math"/>
                <a:cs typeface="Cambria Math"/>
              </a:rPr>
              <a:t>p</a:t>
            </a:r>
            <a:r>
              <a:rPr sz="2950" i="1" spc="-95" dirty="0">
                <a:latin typeface="Cambria Math"/>
                <a:cs typeface="Cambria Math"/>
              </a:rPr>
              <a:t>h</a:t>
            </a:r>
            <a:r>
              <a:rPr sz="2950" i="1" spc="-80" dirty="0">
                <a:latin typeface="Cambria Math"/>
                <a:cs typeface="Cambria Math"/>
              </a:rPr>
              <a:t>ot</a:t>
            </a:r>
            <a:r>
              <a:rPr sz="2950" i="1" spc="-90" dirty="0">
                <a:latin typeface="Cambria Math"/>
                <a:cs typeface="Cambria Math"/>
              </a:rPr>
              <a:t>ons</a:t>
            </a:r>
            <a:r>
              <a:rPr sz="2950" i="1" spc="-185" dirty="0">
                <a:latin typeface="Cambria Math"/>
                <a:cs typeface="Cambria Math"/>
              </a:rPr>
              <a:t> </a:t>
            </a:r>
            <a:r>
              <a:rPr sz="2950" i="1" spc="-80" dirty="0">
                <a:latin typeface="Cambria Math"/>
                <a:cs typeface="Cambria Math"/>
              </a:rPr>
              <a:t>s</a:t>
            </a:r>
            <a:r>
              <a:rPr sz="2950" i="1" spc="-2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1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1</a:t>
            </a:r>
            <a:endParaRPr sz="2800" dirty="0">
              <a:latin typeface="Cambria Math"/>
              <a:cs typeface="Cambria Math"/>
            </a:endParaRPr>
          </a:p>
          <a:p>
            <a:pPr marL="241300" indent="-228600">
              <a:lnSpc>
                <a:spcPct val="100000"/>
              </a:lnSpc>
              <a:spcBef>
                <a:spcPts val="209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Mean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ton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that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mode:</a:t>
            </a:r>
            <a:endParaRPr sz="2800" dirty="0">
              <a:latin typeface="Calibri"/>
              <a:cs typeface="Calibri"/>
            </a:endParaRPr>
          </a:p>
          <a:p>
            <a:pPr marL="2242185" algn="ctr">
              <a:lnSpc>
                <a:spcPts val="2740"/>
              </a:lnSpc>
              <a:spcBef>
                <a:spcPts val="1415"/>
              </a:spcBef>
            </a:pPr>
            <a:r>
              <a:rPr sz="2800" spc="-30" dirty="0">
                <a:latin typeface="Cambria Math"/>
                <a:cs typeface="Cambria Math"/>
              </a:rPr>
              <a:t>𝛷</a:t>
            </a:r>
            <a:endParaRPr sz="2800" dirty="0">
              <a:latin typeface="Cambria Math"/>
              <a:cs typeface="Cambria Math"/>
            </a:endParaRPr>
          </a:p>
          <a:p>
            <a:pPr marL="1921510" algn="ctr">
              <a:lnSpc>
                <a:spcPts val="2740"/>
              </a:lnSpc>
              <a:tabLst>
                <a:tab pos="3230880" algn="l"/>
                <a:tab pos="3552190" algn="l"/>
              </a:tabLst>
            </a:pPr>
            <a:r>
              <a:rPr sz="2800" spc="-25" dirty="0">
                <a:latin typeface="Cambria Math"/>
                <a:cs typeface="Cambria Math"/>
              </a:rPr>
              <a:t>⟨𝑛</a:t>
            </a:r>
            <a:r>
              <a:rPr sz="3000" spc="352" baseline="-16666" dirty="0">
                <a:latin typeface="Cambria Math"/>
                <a:cs typeface="Cambria Math"/>
              </a:rPr>
              <a:t>𝑝</a:t>
            </a:r>
            <a:r>
              <a:rPr sz="3000" spc="442" baseline="-16666" dirty="0">
                <a:latin typeface="Cambria Math"/>
                <a:cs typeface="Cambria Math"/>
              </a:rPr>
              <a:t>ℎ</a:t>
            </a:r>
            <a:r>
              <a:rPr sz="2800" spc="-10" dirty="0">
                <a:latin typeface="Cambria Math"/>
                <a:cs typeface="Cambria Math"/>
              </a:rPr>
              <a:t>⟩</a:t>
            </a:r>
            <a:r>
              <a:rPr sz="2800" spc="15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4200" spc="-44" baseline="-37698" dirty="0">
                <a:latin typeface="Cambria Math"/>
                <a:cs typeface="Cambria Math"/>
              </a:rPr>
              <a:t>𝑐</a:t>
            </a:r>
            <a:r>
              <a:rPr sz="4200" baseline="-37698" dirty="0">
                <a:latin typeface="Cambria Math"/>
                <a:cs typeface="Cambria Math"/>
              </a:rPr>
              <a:t>	</a:t>
            </a:r>
            <a:r>
              <a:rPr sz="2800" spc="-25" dirty="0">
                <a:latin typeface="Cambria Math"/>
                <a:cs typeface="Cambria Math"/>
              </a:rPr>
              <a:t>≲</a:t>
            </a:r>
            <a:r>
              <a:rPr sz="2800" spc="17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0</a:t>
            </a:r>
            <a:r>
              <a:rPr sz="2800" spc="-15" dirty="0">
                <a:latin typeface="Cambria Math"/>
                <a:cs typeface="Cambria Math"/>
              </a:rPr>
              <a:t>.1</a:t>
            </a:r>
            <a:endParaRPr sz="2800" dirty="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31005"/>
            <a:ext cx="3453129" cy="443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  <a:tab pos="1732280" algn="l"/>
                <a:tab pos="2546985" algn="l"/>
              </a:tabLst>
            </a:pPr>
            <a:r>
              <a:rPr sz="2800" spc="-25" dirty="0">
                <a:latin typeface="Calibri"/>
                <a:cs typeface="Calibri"/>
              </a:rPr>
              <a:t>Comp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mbria Math"/>
                <a:cs typeface="Cambria Math"/>
              </a:rPr>
              <a:t>∼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7</a:t>
            </a:r>
            <a:endParaRPr sz="3000" baseline="29166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47386" y="993770"/>
            <a:ext cx="6537959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76680" algn="l"/>
                <a:tab pos="2037714" algn="l"/>
                <a:tab pos="3044825" algn="l"/>
                <a:tab pos="4078604" algn="l"/>
                <a:tab pos="4432300" algn="l"/>
                <a:tab pos="5204460" algn="l"/>
                <a:tab pos="6203315" algn="l"/>
              </a:tabLst>
            </a:pPr>
            <a:r>
              <a:rPr sz="2800" spc="-15" dirty="0">
                <a:latin typeface="Calibri"/>
                <a:cs typeface="Calibri"/>
              </a:rPr>
              <a:t>phot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ns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5" dirty="0">
                <a:latin typeface="Calibri"/>
                <a:cs typeface="Calibri"/>
              </a:rPr>
              <a:t>per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20" dirty="0">
                <a:latin typeface="Calibri"/>
                <a:cs typeface="Calibri"/>
              </a:rPr>
              <a:t>mode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5" dirty="0">
                <a:latin typeface="Calibri"/>
                <a:cs typeface="Calibri"/>
              </a:rPr>
              <a:t>u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der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5" dirty="0">
                <a:latin typeface="Calibri"/>
                <a:cs typeface="Calibri"/>
              </a:rPr>
              <a:t>1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25" dirty="0">
                <a:latin typeface="Calibri"/>
                <a:cs typeface="Calibri"/>
              </a:rPr>
              <a:t>mW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0" dirty="0">
                <a:latin typeface="Calibri"/>
                <a:cs typeface="Calibri"/>
              </a:rPr>
              <a:t>la</a:t>
            </a:r>
            <a:r>
              <a:rPr sz="2800" spc="-15" dirty="0">
                <a:latin typeface="Calibri"/>
                <a:cs typeface="Calibri"/>
              </a:rPr>
              <a:t>sing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30" dirty="0">
                <a:latin typeface="Calibri"/>
                <a:cs typeface="Calibri"/>
              </a:rPr>
              <a:t>→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1534790"/>
            <a:ext cx="10380345" cy="1581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5080">
              <a:lnSpc>
                <a:spcPct val="127200"/>
              </a:lnSpc>
            </a:pPr>
            <a:r>
              <a:rPr sz="2800" spc="-20" dirty="0">
                <a:latin typeface="Calibri"/>
                <a:cs typeface="Calibri"/>
              </a:rPr>
              <a:t>sp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ntane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2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trib</a:t>
            </a:r>
            <a:r>
              <a:rPr sz="2800" spc="-20" dirty="0">
                <a:latin typeface="Calibri"/>
                <a:cs typeface="Calibri"/>
              </a:rPr>
              <a:t>ut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2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28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ne</a:t>
            </a:r>
            <a:r>
              <a:rPr sz="2800" spc="-5" dirty="0">
                <a:latin typeface="Calibri"/>
                <a:cs typeface="Calibri"/>
              </a:rPr>
              <a:t>g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5" dirty="0">
                <a:latin typeface="Calibri"/>
                <a:cs typeface="Calibri"/>
              </a:rPr>
              <a:t>g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le</a:t>
            </a:r>
            <a:r>
              <a:rPr sz="2800" spc="2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2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ampl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tude</a:t>
            </a:r>
            <a:r>
              <a:rPr sz="2800" spc="2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bu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2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uc</a:t>
            </a:r>
            <a:r>
              <a:rPr sz="2800" spc="-10" dirty="0">
                <a:latin typeface="Calibri"/>
                <a:cs typeface="Calibri"/>
              </a:rPr>
              <a:t>ia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2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for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phase.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25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5455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 </a:t>
            </a:r>
            <a:r>
              <a:rPr spc="-15" dirty="0"/>
              <a:t>6:</a:t>
            </a:r>
            <a:r>
              <a:rPr spc="-25" dirty="0"/>
              <a:t> Photo</a:t>
            </a:r>
            <a:r>
              <a:rPr dirty="0"/>
              <a:t>n-</a:t>
            </a:r>
            <a:r>
              <a:rPr spc="-20" dirty="0"/>
              <a:t>Number</a:t>
            </a:r>
            <a:r>
              <a:rPr spc="-5" dirty="0"/>
              <a:t> </a:t>
            </a:r>
            <a:r>
              <a:rPr spc="-15" dirty="0"/>
              <a:t>(Shot)</a:t>
            </a:r>
            <a:r>
              <a:rPr spc="-25" dirty="0"/>
              <a:t> </a:t>
            </a:r>
            <a:r>
              <a:rPr spc="-20" dirty="0"/>
              <a:t>Noise and</a:t>
            </a:r>
            <a:r>
              <a:rPr spc="-5" dirty="0"/>
              <a:t> </a:t>
            </a:r>
            <a:r>
              <a:rPr spc="-25" dirty="0"/>
              <a:t>Amp</a:t>
            </a:r>
            <a:r>
              <a:rPr spc="-5" dirty="0"/>
              <a:t>l</a:t>
            </a:r>
            <a:r>
              <a:rPr spc="-15" dirty="0"/>
              <a:t>itude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661409"/>
            <a:ext cx="8345805" cy="1133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53815">
              <a:lnSpc>
                <a:spcPct val="100000"/>
              </a:lnSpc>
            </a:pP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Stabi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l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isation</a:t>
            </a:r>
            <a:endParaRPr sz="3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19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Outp</a:t>
            </a:r>
            <a:r>
              <a:rPr sz="2800" spc="-15" dirty="0">
                <a:latin typeface="Calibri"/>
                <a:cs typeface="Calibri"/>
              </a:rPr>
              <a:t>ut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wer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𝑃</a:t>
            </a:r>
            <a:r>
              <a:rPr sz="2800" spc="85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relates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average</a:t>
            </a:r>
            <a:r>
              <a:rPr sz="2800" b="1" spc="-7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outp</a:t>
            </a:r>
            <a:r>
              <a:rPr sz="2800" b="1" spc="-10" dirty="0">
                <a:latin typeface="Calibri"/>
                <a:cs typeface="Calibri"/>
              </a:rPr>
              <a:t>ut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photon</a:t>
            </a:r>
            <a:r>
              <a:rPr sz="2800" b="1" spc="-7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Calibri"/>
                <a:cs typeface="Calibri"/>
              </a:rPr>
              <a:t>r</a:t>
            </a:r>
            <a:r>
              <a:rPr sz="2800" b="1" spc="-15" dirty="0">
                <a:latin typeface="Calibri"/>
                <a:cs typeface="Calibri"/>
              </a:rPr>
              <a:t>at</a:t>
            </a:r>
            <a:r>
              <a:rPr sz="2800" b="1" spc="-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508375" y="3340729"/>
            <a:ext cx="210820" cy="0"/>
          </a:xfrm>
          <a:custGeom>
            <a:avLst/>
            <a:gdLst/>
            <a:ahLst/>
            <a:cxnLst/>
            <a:rect l="l" t="t" r="r" b="b"/>
            <a:pathLst>
              <a:path w="210820">
                <a:moveTo>
                  <a:pt x="0" y="0"/>
                </a:moveTo>
                <a:lnTo>
                  <a:pt x="210311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495671" y="3291783"/>
            <a:ext cx="60007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𝑛</a:t>
            </a:r>
            <a:r>
              <a:rPr sz="2800" spc="2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03657" y="3021773"/>
            <a:ext cx="24574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𝑃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69283" y="3531051"/>
            <a:ext cx="510540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35" dirty="0">
                <a:latin typeface="Cambria Math"/>
                <a:cs typeface="Cambria Math"/>
              </a:rPr>
              <a:t>ℎ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L</a:t>
            </a:r>
            <a:endParaRPr sz="3000" baseline="-16666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181983" y="3479413"/>
            <a:ext cx="499109" cy="0"/>
          </a:xfrm>
          <a:custGeom>
            <a:avLst/>
            <a:gdLst/>
            <a:ahLst/>
            <a:cxnLst/>
            <a:rect l="l" t="t" r="r" b="b"/>
            <a:pathLst>
              <a:path w="499109">
                <a:moveTo>
                  <a:pt x="0" y="0"/>
                </a:moveTo>
                <a:lnTo>
                  <a:pt x="498658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811907" y="4229230"/>
            <a:ext cx="210820" cy="0"/>
          </a:xfrm>
          <a:custGeom>
            <a:avLst/>
            <a:gdLst/>
            <a:ahLst/>
            <a:cxnLst/>
            <a:rect l="l" t="t" r="r" b="b"/>
            <a:pathLst>
              <a:path w="210820">
                <a:moveTo>
                  <a:pt x="0" y="0"/>
                </a:moveTo>
                <a:lnTo>
                  <a:pt x="210311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130300" y="4127471"/>
            <a:ext cx="6330950" cy="491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Symbol"/>
                <a:cs typeface="Symbol"/>
              </a:rPr>
              <a:t></a:t>
            </a:r>
            <a:r>
              <a:rPr sz="2800" spc="-18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1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mW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35" dirty="0">
                <a:latin typeface="Cambria Math"/>
                <a:cs typeface="Cambria Math"/>
              </a:rPr>
              <a:t>ℎ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L </a:t>
            </a:r>
            <a:r>
              <a:rPr sz="3000" spc="-15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5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9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eV</a:t>
            </a:r>
            <a:r>
              <a:rPr sz="2800" spc="145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⇒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𝑛</a:t>
            </a:r>
            <a:r>
              <a:rPr sz="2800" spc="2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8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8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15</a:t>
            </a:r>
            <a:r>
              <a:rPr sz="3000" baseline="29166" dirty="0">
                <a:latin typeface="Cambria Math"/>
                <a:cs typeface="Cambria Math"/>
              </a:rPr>
              <a:t> </a:t>
            </a:r>
            <a:r>
              <a:rPr sz="3000" spc="-97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225" baseline="29166" dirty="0">
                <a:latin typeface="Cambria Math"/>
                <a:cs typeface="Cambria Math"/>
              </a:rPr>
              <a:t>1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30308" y="4840663"/>
            <a:ext cx="1695450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b="1" spc="-15" dirty="0">
                <a:latin typeface="Calibri"/>
                <a:cs typeface="Calibri"/>
              </a:rPr>
              <a:t>Statistical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147765" y="4865749"/>
            <a:ext cx="814006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089150" algn="l"/>
                <a:tab pos="2740025" algn="l"/>
                <a:tab pos="4257675" algn="l"/>
                <a:tab pos="5826760" algn="l"/>
                <a:tab pos="6442075" algn="l"/>
              </a:tabLst>
            </a:pPr>
            <a:r>
              <a:rPr sz="2800" b="1" spc="-15" dirty="0">
                <a:latin typeface="Calibri"/>
                <a:cs typeface="Calibri"/>
              </a:rPr>
              <a:t>distribution</a:t>
            </a:r>
            <a:r>
              <a:rPr sz="2800" b="1" spc="-15" dirty="0">
                <a:latin typeface="Times New Roman"/>
                <a:cs typeface="Times New Roman"/>
              </a:rPr>
              <a:t>	</a:t>
            </a:r>
            <a:r>
              <a:rPr sz="2800" b="1" spc="-15" dirty="0">
                <a:latin typeface="Calibri"/>
                <a:cs typeface="Calibri"/>
              </a:rPr>
              <a:t>of</a:t>
            </a:r>
            <a:r>
              <a:rPr sz="2800" b="1" spc="-15" dirty="0">
                <a:latin typeface="Times New Roman"/>
                <a:cs typeface="Times New Roman"/>
              </a:rPr>
              <a:t>	</a:t>
            </a:r>
            <a:r>
              <a:rPr sz="2800" b="1" spc="-20" dirty="0">
                <a:latin typeface="Calibri"/>
                <a:cs typeface="Calibri"/>
              </a:rPr>
              <a:t>emitte</a:t>
            </a:r>
            <a:r>
              <a:rPr sz="2800" b="1" spc="-15" dirty="0">
                <a:latin typeface="Calibri"/>
                <a:cs typeface="Calibri"/>
              </a:rPr>
              <a:t>d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5" dirty="0">
                <a:latin typeface="Calibri"/>
                <a:cs typeface="Calibri"/>
              </a:rPr>
              <a:t>phot</a:t>
            </a:r>
            <a:r>
              <a:rPr sz="2800" b="1" spc="-25" dirty="0">
                <a:latin typeface="Calibri"/>
                <a:cs typeface="Calibri"/>
              </a:rPr>
              <a:t>o</a:t>
            </a:r>
            <a:r>
              <a:rPr sz="2800" b="1" spc="-10" dirty="0">
                <a:latin typeface="Calibri"/>
                <a:cs typeface="Calibri"/>
              </a:rPr>
              <a:t>n</a:t>
            </a:r>
            <a:r>
              <a:rPr sz="2800" b="1" spc="-15" dirty="0">
                <a:latin typeface="Calibri"/>
                <a:cs typeface="Calibri"/>
              </a:rPr>
              <a:t>s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-seco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d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59158" y="5406710"/>
            <a:ext cx="955040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observat</a:t>
            </a:r>
            <a:r>
              <a:rPr sz="2800" spc="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ndow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obey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Poisso</a:t>
            </a:r>
            <a:r>
              <a:rPr sz="2800" b="1" spc="-15" dirty="0">
                <a:latin typeface="Calibri"/>
                <a:cs typeface="Calibri"/>
              </a:rPr>
              <a:t>n</a:t>
            </a:r>
            <a:r>
              <a:rPr sz="2800" b="1" spc="-6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la</a:t>
            </a:r>
            <a:r>
              <a:rPr sz="2800" b="1" spc="-25" dirty="0">
                <a:latin typeface="Calibri"/>
                <a:cs typeface="Calibri"/>
              </a:rPr>
              <a:t>w</a:t>
            </a:r>
            <a:r>
              <a:rPr sz="2800" b="1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(fo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heren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st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te):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7455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 </a:t>
            </a:r>
            <a:r>
              <a:rPr spc="-15" dirty="0"/>
              <a:t>1: Motivat</a:t>
            </a:r>
            <a:r>
              <a:rPr spc="0" dirty="0"/>
              <a:t>i</a:t>
            </a:r>
            <a:r>
              <a:rPr spc="-15" dirty="0"/>
              <a:t>on </a:t>
            </a:r>
            <a:r>
              <a:rPr spc="-20" dirty="0">
                <a:latin typeface="Calibri"/>
                <a:cs typeface="Calibri"/>
              </a:rPr>
              <a:t>–</a:t>
            </a:r>
            <a:r>
              <a:rPr b="0" spc="-95" dirty="0">
                <a:latin typeface="Times New Roman"/>
                <a:cs typeface="Times New Roman"/>
              </a:rPr>
              <a:t> </a:t>
            </a:r>
            <a:r>
              <a:rPr spc="-30" dirty="0"/>
              <a:t>Why</a:t>
            </a:r>
            <a:r>
              <a:rPr spc="-5" dirty="0"/>
              <a:t> </a:t>
            </a:r>
            <a:r>
              <a:rPr spc="-25" dirty="0"/>
              <a:t>Does</a:t>
            </a:r>
            <a:r>
              <a:rPr spc="-5" dirty="0"/>
              <a:t> </a:t>
            </a:r>
            <a:r>
              <a:rPr spc="-20" dirty="0"/>
              <a:t>a</a:t>
            </a:r>
            <a:r>
              <a:rPr spc="5" dirty="0"/>
              <a:t> </a:t>
            </a:r>
            <a:r>
              <a:rPr spc="-15" dirty="0"/>
              <a:t>Lase</a:t>
            </a:r>
            <a:r>
              <a:rPr dirty="0"/>
              <a:t>r</a:t>
            </a:r>
            <a:r>
              <a:rPr spc="-15" dirty="0"/>
              <a:t> </a:t>
            </a:r>
            <a:r>
              <a:rPr spc="-20" dirty="0"/>
              <a:t>Have</a:t>
            </a:r>
            <a:r>
              <a:rPr spc="-5" dirty="0"/>
              <a:t> </a:t>
            </a:r>
            <a:r>
              <a:rPr spc="-20" dirty="0"/>
              <a:t>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297" y="1661409"/>
            <a:ext cx="10155555" cy="3550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9870" algn="ctr">
              <a:lnSpc>
                <a:spcPct val="100000"/>
              </a:lnSpc>
            </a:pP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Lin</a:t>
            </a:r>
            <a:r>
              <a:rPr sz="3400" b="1" u="heavy" spc="-10" dirty="0">
                <a:solidFill>
                  <a:srgbClr val="0000FF"/>
                </a:solidFill>
                <a:latin typeface="Calibri"/>
                <a:cs typeface="Calibri"/>
              </a:rPr>
              <a:t>e</a:t>
            </a:r>
            <a:r>
              <a:rPr sz="3400" b="1" u="heavy" spc="-25" dirty="0">
                <a:solidFill>
                  <a:srgbClr val="0000FF"/>
                </a:solidFill>
                <a:latin typeface="Calibri"/>
                <a:cs typeface="Calibri"/>
              </a:rPr>
              <a:t>width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at All?</a:t>
            </a:r>
            <a:endParaRPr sz="3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195"/>
              </a:spcBef>
              <a:buFont typeface="Symbol"/>
              <a:buChar char=""/>
              <a:tabLst>
                <a:tab pos="241935" algn="l"/>
                <a:tab pos="1170305" algn="l"/>
                <a:tab pos="1857375" algn="l"/>
                <a:tab pos="2682875" algn="l"/>
                <a:tab pos="3615054" algn="l"/>
                <a:tab pos="3919854" algn="l"/>
                <a:tab pos="5417185" algn="l"/>
                <a:tab pos="6193790" algn="l"/>
                <a:tab pos="7629525" algn="l"/>
                <a:tab pos="8679180" algn="l"/>
              </a:tabLst>
            </a:pPr>
            <a:r>
              <a:rPr sz="2800" spc="-20" dirty="0">
                <a:latin typeface="Calibri"/>
                <a:cs typeface="Calibri"/>
              </a:rPr>
              <a:t>Ever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real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se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emi</a:t>
            </a:r>
            <a:r>
              <a:rPr sz="2800" spc="-15" dirty="0">
                <a:latin typeface="Calibri"/>
                <a:cs typeface="Calibri"/>
              </a:rPr>
              <a:t>ts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spectr</a:t>
            </a:r>
            <a:r>
              <a:rPr sz="2800" spc="-25" dirty="0">
                <a:latin typeface="Calibri"/>
                <a:cs typeface="Calibri"/>
              </a:rPr>
              <a:t>um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no</a:t>
            </a:r>
            <a:r>
              <a:rPr sz="2800" spc="20" dirty="0">
                <a:latin typeface="Calibri"/>
                <a:cs typeface="Calibri"/>
              </a:rPr>
              <a:t>n</a:t>
            </a:r>
            <a:r>
              <a:rPr sz="2800" spc="-20" dirty="0">
                <a:latin typeface="Calibri"/>
                <a:cs typeface="Calibri"/>
              </a:rPr>
              <a:t>-zer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25" dirty="0">
                <a:latin typeface="Calibri"/>
                <a:cs typeface="Calibri"/>
              </a:rPr>
              <a:t>h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ll</a:t>
            </a:r>
            <a:r>
              <a:rPr sz="2800" spc="-15" dirty="0">
                <a:latin typeface="Calibri"/>
                <a:cs typeface="Calibri"/>
              </a:rPr>
              <a:t>ed</a:t>
            </a:r>
            <a:r>
              <a:rPr sz="2800" spc="34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endParaRPr sz="28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900"/>
              </a:spcBef>
            </a:pPr>
            <a:r>
              <a:rPr sz="2800" b="1" spc="-10" dirty="0">
                <a:latin typeface="Calibri"/>
                <a:cs typeface="Calibri"/>
              </a:rPr>
              <a:t>li</a:t>
            </a:r>
            <a:r>
              <a:rPr sz="2800" b="1" spc="-25" dirty="0">
                <a:latin typeface="Calibri"/>
                <a:cs typeface="Calibri"/>
              </a:rPr>
              <a:t>n</a:t>
            </a:r>
            <a:r>
              <a:rPr sz="2800" b="1" spc="-20" dirty="0">
                <a:latin typeface="Calibri"/>
                <a:cs typeface="Calibri"/>
              </a:rPr>
              <a:t>e</a:t>
            </a:r>
            <a:r>
              <a:rPr sz="2800" b="1" spc="-15" dirty="0">
                <a:latin typeface="Calibri"/>
                <a:cs typeface="Calibri"/>
              </a:rPr>
              <a:t>width</a:t>
            </a:r>
            <a:r>
              <a:rPr sz="2800" b="1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Δ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spc="172" baseline="-16666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7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tranarrow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5" dirty="0">
                <a:latin typeface="Calibri"/>
                <a:cs typeface="Calibri"/>
              </a:rPr>
              <a:t>new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25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are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es</a:t>
            </a:r>
            <a:r>
              <a:rPr sz="2800" spc="-5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enti</a:t>
            </a:r>
            <a:r>
              <a:rPr sz="2800" spc="-10" dirty="0">
                <a:latin typeface="Calibri"/>
                <a:cs typeface="Calibri"/>
              </a:rPr>
              <a:t>al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for:</a:t>
            </a:r>
            <a:endParaRPr sz="2800">
              <a:latin typeface="Calibri"/>
              <a:cs typeface="Calibri"/>
            </a:endParaRPr>
          </a:p>
          <a:p>
            <a:pPr marL="698500" marR="5080" lvl="1" indent="-228600">
              <a:lnSpc>
                <a:spcPct val="127200"/>
              </a:lnSpc>
              <a:spcBef>
                <a:spcPts val="894"/>
              </a:spcBef>
              <a:buFont typeface="Calibri"/>
              <a:buAutoNum type="arabicPeriod"/>
              <a:tabLst>
                <a:tab pos="1156335" algn="l"/>
                <a:tab pos="3762375" algn="l"/>
                <a:tab pos="6044565" algn="l"/>
                <a:tab pos="7828915" algn="l"/>
                <a:tab pos="9277985" algn="l"/>
              </a:tabLst>
            </a:pPr>
            <a:r>
              <a:rPr sz="2800" spc="-25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igh-reso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ut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pe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trosco</a:t>
            </a:r>
            <a:r>
              <a:rPr sz="2800" spc="-10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(reso</a:t>
            </a:r>
            <a:r>
              <a:rPr sz="2800" spc="-10" dirty="0">
                <a:latin typeface="Calibri"/>
                <a:cs typeface="Calibri"/>
              </a:rPr>
              <a:t>lvi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sotop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ft</a:t>
            </a:r>
            <a:r>
              <a:rPr sz="2800" spc="-10" dirty="0">
                <a:latin typeface="Calibri"/>
                <a:cs typeface="Calibri"/>
              </a:rPr>
              <a:t>s,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hyperf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sp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tti</a:t>
            </a:r>
            <a:r>
              <a:rPr sz="2800" spc="-20" dirty="0">
                <a:latin typeface="Calibri"/>
                <a:cs typeface="Calibri"/>
              </a:rPr>
              <a:t>ngs</a:t>
            </a:r>
            <a:r>
              <a:rPr sz="2800" dirty="0">
                <a:latin typeface="Calibri"/>
                <a:cs typeface="Calibri"/>
              </a:rPr>
              <a:t>).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88183" y="1262702"/>
            <a:ext cx="1097280" cy="397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0" dirty="0">
                <a:latin typeface="Cambria Math"/>
                <a:cs typeface="Cambria Math"/>
              </a:rPr>
              <a:t>𝑝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20" dirty="0">
                <a:latin typeface="Cambria Math"/>
                <a:cs typeface="Cambria Math"/>
              </a:rPr>
              <a:t>𝑛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232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171315" y="1058661"/>
            <a:ext cx="210820" cy="0"/>
          </a:xfrm>
          <a:custGeom>
            <a:avLst/>
            <a:gdLst/>
            <a:ahLst/>
            <a:cxnLst/>
            <a:rect l="l" t="t" r="r" b="b"/>
            <a:pathLst>
              <a:path w="210820">
                <a:moveTo>
                  <a:pt x="0" y="0"/>
                </a:moveTo>
                <a:lnTo>
                  <a:pt x="210621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158614" y="894428"/>
            <a:ext cx="1689986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30" baseline="-20833" dirty="0">
                <a:latin typeface="Cambria Math"/>
                <a:cs typeface="Cambria Math"/>
              </a:rPr>
              <a:t>𝑛</a:t>
            </a:r>
            <a:r>
              <a:rPr sz="3000" spc="390" baseline="13888" dirty="0">
                <a:latin typeface="Cambria Math"/>
                <a:cs typeface="Cambria Math"/>
              </a:rPr>
              <a:t>𝑛</a:t>
            </a:r>
            <a:r>
              <a:rPr sz="3000" spc="262" baseline="13888" dirty="0">
                <a:latin typeface="Cambria Math"/>
                <a:cs typeface="Cambria Math"/>
              </a:rPr>
              <a:t> </a:t>
            </a:r>
            <a:r>
              <a:rPr sz="4200" spc="165" baseline="-20833" dirty="0">
                <a:latin typeface="Cambria Math"/>
                <a:cs typeface="Cambria Math"/>
              </a:rPr>
              <a:t>𝑒</a:t>
            </a:r>
            <a:r>
              <a:rPr sz="2000" spc="-55" dirty="0">
                <a:latin typeface="Cambria Math"/>
                <a:cs typeface="Cambria Math"/>
              </a:rPr>
              <a:t>−</a:t>
            </a:r>
            <a:r>
              <a:rPr sz="2000" spc="260" dirty="0">
                <a:latin typeface="Cambria Math"/>
                <a:cs typeface="Cambria Math"/>
              </a:rPr>
              <a:t>𝑛</a:t>
            </a:r>
            <a:endParaRPr sz="2000" dirty="0">
              <a:latin typeface="Cambria Math"/>
              <a:cs typeface="Cambria Math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005187" y="990082"/>
            <a:ext cx="169545" cy="0"/>
          </a:xfrm>
          <a:custGeom>
            <a:avLst/>
            <a:gdLst/>
            <a:ahLst/>
            <a:cxnLst/>
            <a:rect l="l" t="t" r="r" b="b"/>
            <a:pathLst>
              <a:path w="169545">
                <a:moveTo>
                  <a:pt x="0" y="0"/>
                </a:moveTo>
                <a:lnTo>
                  <a:pt x="169163" y="0"/>
                </a:lnTo>
              </a:path>
            </a:pathLst>
          </a:custGeom>
          <a:ln w="180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510914" y="1518734"/>
            <a:ext cx="33909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25" dirty="0">
                <a:latin typeface="Cambria Math"/>
                <a:cs typeface="Cambria Math"/>
              </a:rPr>
              <a:t>𝑛</a:t>
            </a:r>
            <a:r>
              <a:rPr sz="2800" spc="-10" dirty="0">
                <a:latin typeface="Cambria Math"/>
                <a:cs typeface="Cambria Math"/>
              </a:rPr>
              <a:t>!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171315" y="1467093"/>
            <a:ext cx="1018540" cy="0"/>
          </a:xfrm>
          <a:custGeom>
            <a:avLst/>
            <a:gdLst/>
            <a:ahLst/>
            <a:cxnLst/>
            <a:rect l="l" t="t" r="r" b="b"/>
            <a:pathLst>
              <a:path w="1018540">
                <a:moveTo>
                  <a:pt x="0" y="0"/>
                </a:moveTo>
                <a:lnTo>
                  <a:pt x="1018342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30300" y="2081586"/>
            <a:ext cx="7666990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ve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root-</a:t>
            </a:r>
            <a:r>
              <a:rPr sz="2800" spc="-20" dirty="0">
                <a:latin typeface="Calibri"/>
                <a:cs typeface="Calibri"/>
              </a:rPr>
              <a:t>me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n-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quar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uctuat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(</a:t>
            </a:r>
            <a:r>
              <a:rPr sz="2800" spc="-5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ho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no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se</a:t>
            </a:r>
            <a:r>
              <a:rPr sz="2800" spc="-5" dirty="0">
                <a:latin typeface="Calibri"/>
                <a:cs typeface="Calibri"/>
              </a:rPr>
              <a:t>)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846959" y="2793370"/>
            <a:ext cx="1140460" cy="0"/>
          </a:xfrm>
          <a:custGeom>
            <a:avLst/>
            <a:gdLst/>
            <a:ahLst/>
            <a:cxnLst/>
            <a:rect l="l" t="t" r="r" b="b"/>
            <a:pathLst>
              <a:path w="1140460">
                <a:moveTo>
                  <a:pt x="0" y="0"/>
                </a:moveTo>
                <a:lnTo>
                  <a:pt x="1139951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80715" y="3389498"/>
            <a:ext cx="210820" cy="0"/>
          </a:xfrm>
          <a:custGeom>
            <a:avLst/>
            <a:gdLst/>
            <a:ahLst/>
            <a:cxnLst/>
            <a:rect l="l" t="t" r="r" b="b"/>
            <a:pathLst>
              <a:path w="210820">
                <a:moveTo>
                  <a:pt x="0" y="0"/>
                </a:moveTo>
                <a:lnTo>
                  <a:pt x="210311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583307" y="3288670"/>
            <a:ext cx="1405255" cy="0"/>
          </a:xfrm>
          <a:custGeom>
            <a:avLst/>
            <a:gdLst/>
            <a:ahLst/>
            <a:cxnLst/>
            <a:rect l="l" t="t" r="r" b="b"/>
            <a:pathLst>
              <a:path w="1405254">
                <a:moveTo>
                  <a:pt x="0" y="0"/>
                </a:moveTo>
                <a:lnTo>
                  <a:pt x="1405127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451975" y="3288670"/>
            <a:ext cx="443865" cy="0"/>
          </a:xfrm>
          <a:custGeom>
            <a:avLst/>
            <a:gdLst/>
            <a:ahLst/>
            <a:cxnLst/>
            <a:rect l="l" t="t" r="r" b="b"/>
            <a:pathLst>
              <a:path w="443865">
                <a:moveTo>
                  <a:pt x="0" y="0"/>
                </a:moveTo>
                <a:lnTo>
                  <a:pt x="443483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570602" y="2819400"/>
            <a:ext cx="3048000" cy="679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30"/>
              </a:lnSpc>
              <a:tabLst>
                <a:tab pos="2004695" algn="l"/>
              </a:tabLst>
            </a:pPr>
            <a:r>
              <a:rPr sz="2800" spc="225" dirty="0">
                <a:latin typeface="Cambria Math"/>
                <a:cs typeface="Cambria Math"/>
              </a:rPr>
              <a:t>√</a:t>
            </a:r>
            <a:r>
              <a:rPr sz="2800" spc="-10" dirty="0">
                <a:latin typeface="Cambria Math"/>
                <a:cs typeface="Cambria Math"/>
              </a:rPr>
              <a:t>⟨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30" dirty="0">
                <a:latin typeface="Cambria Math"/>
                <a:cs typeface="Cambria Math"/>
              </a:rPr>
              <a:t>𝛥</a:t>
            </a:r>
            <a:r>
              <a:rPr sz="2800" spc="20" dirty="0">
                <a:latin typeface="Cambria Math"/>
                <a:cs typeface="Cambria Math"/>
              </a:rPr>
              <a:t>𝑛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3000" spc="225" baseline="23611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mbria Math"/>
                <a:cs typeface="Cambria Math"/>
              </a:rPr>
              <a:t>⟩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20" dirty="0">
                <a:latin typeface="Cambria Math"/>
                <a:cs typeface="Cambria Math"/>
              </a:rPr>
              <a:t>1</a:t>
            </a:r>
            <a:endParaRPr sz="2800" dirty="0">
              <a:latin typeface="Cambria Math"/>
              <a:cs typeface="Cambria Math"/>
            </a:endParaRPr>
          </a:p>
          <a:p>
            <a:pPr marL="1516380">
              <a:lnSpc>
                <a:spcPts val="2730"/>
              </a:lnSpc>
              <a:tabLst>
                <a:tab pos="2113915" algn="l"/>
                <a:tab pos="2409825" algn="l"/>
              </a:tabLst>
            </a:pPr>
            <a:r>
              <a:rPr sz="2800" spc="-25" dirty="0">
                <a:latin typeface="Cambria Math"/>
                <a:cs typeface="Cambria Math"/>
              </a:rPr>
              <a:t>=	</a:t>
            </a:r>
            <a:r>
              <a:rPr sz="2800" u="heavy" spc="-10" dirty="0">
                <a:latin typeface="Times New Roman"/>
                <a:cs typeface="Times New Roman"/>
              </a:rPr>
              <a:t> 	</a:t>
            </a:r>
            <a:r>
              <a:rPr sz="2800" spc="-25" dirty="0">
                <a:latin typeface="Cambria Math"/>
                <a:cs typeface="Cambria Math"/>
              </a:rPr>
              <a:t>≪</a:t>
            </a:r>
            <a:r>
              <a:rPr sz="2800" spc="15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1</a:t>
            </a:r>
            <a:endParaRPr sz="2800" dirty="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168015" y="3340551"/>
            <a:ext cx="22923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𝑛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439293" y="3409131"/>
            <a:ext cx="462915" cy="382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√</a:t>
            </a:r>
            <a:r>
              <a:rPr sz="2800" spc="-30" dirty="0">
                <a:latin typeface="Cambria Math"/>
                <a:cs typeface="Cambria Math"/>
              </a:rPr>
              <a:t>𝑛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30300" y="3980746"/>
            <a:ext cx="10160000" cy="1491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 algn="just">
              <a:lnSpc>
                <a:spcPct val="1272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b="1" spc="-20" dirty="0">
                <a:latin typeface="Calibri"/>
                <a:cs typeface="Calibri"/>
              </a:rPr>
              <a:t>Gai</a:t>
            </a:r>
            <a:r>
              <a:rPr sz="2800" b="1" spc="-15" dirty="0">
                <a:latin typeface="Calibri"/>
                <a:cs typeface="Calibri"/>
              </a:rPr>
              <a:t>n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22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saturation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2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29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nstan</a:t>
            </a:r>
            <a:r>
              <a:rPr sz="280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aneous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3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uctuat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1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use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0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𝑛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29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ri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2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popu</a:t>
            </a:r>
            <a:r>
              <a:rPr sz="2800" spc="-10" dirty="0">
                <a:latin typeface="Calibri"/>
                <a:cs typeface="Calibri"/>
              </a:rPr>
              <a:t>lati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nvers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dep</a:t>
            </a:r>
            <a:r>
              <a:rPr sz="2800" spc="-15" dirty="0">
                <a:latin typeface="Calibri"/>
                <a:cs typeface="Calibri"/>
              </a:rPr>
              <a:t>lete</a:t>
            </a:r>
            <a:r>
              <a:rPr sz="2800" spc="-3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ga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drops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ampl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tude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se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2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-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corrects.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696" y="968684"/>
            <a:ext cx="10386695" cy="1604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228600">
              <a:lnSpc>
                <a:spcPct val="100000"/>
              </a:lnSpc>
              <a:buFont typeface="Symbol"/>
              <a:buChar char=""/>
              <a:tabLst>
                <a:tab pos="470534" algn="l"/>
              </a:tabLst>
            </a:pPr>
            <a:r>
              <a:rPr sz="2800" spc="-15" dirty="0">
                <a:latin typeface="Calibri"/>
                <a:cs typeface="Calibri"/>
              </a:rPr>
              <a:t>Result:</a:t>
            </a:r>
            <a:r>
              <a:rPr sz="2800" spc="1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am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tude</a:t>
            </a:r>
            <a:r>
              <a:rPr sz="2800" spc="1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1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contri</a:t>
            </a:r>
            <a:r>
              <a:rPr sz="2800" spc="-10" dirty="0">
                <a:latin typeface="Calibri"/>
                <a:cs typeface="Calibri"/>
              </a:rPr>
              <a:t>b</a:t>
            </a:r>
            <a:r>
              <a:rPr sz="2800" spc="-20" dirty="0">
                <a:latin typeface="Calibri"/>
                <a:cs typeface="Calibri"/>
              </a:rPr>
              <a:t>ute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1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ttle</a:t>
            </a:r>
            <a:r>
              <a:rPr sz="2800" spc="1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18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Δ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spc="172" baseline="-16666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;</a:t>
            </a:r>
            <a:r>
              <a:rPr sz="2800" spc="14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mi</a:t>
            </a:r>
            <a:r>
              <a:rPr sz="2800" spc="-1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ant</a:t>
            </a:r>
            <a:r>
              <a:rPr sz="2800" spc="1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effect</a:t>
            </a:r>
            <a:r>
              <a:rPr sz="2800" spc="1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endParaRPr sz="28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900"/>
              </a:spcBef>
            </a:pPr>
            <a:r>
              <a:rPr sz="2800" b="1" spc="-15" dirty="0">
                <a:latin typeface="Calibri"/>
                <a:cs typeface="Calibri"/>
              </a:rPr>
              <a:t>phase</a:t>
            </a:r>
            <a:r>
              <a:rPr sz="2800" b="1" spc="-7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n</a:t>
            </a:r>
            <a:r>
              <a:rPr sz="2800" b="1" spc="-15" dirty="0">
                <a:latin typeface="Calibri"/>
                <a:cs typeface="Calibri"/>
              </a:rPr>
              <a:t>oise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4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3378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 </a:t>
            </a:r>
            <a:r>
              <a:rPr spc="-15" dirty="0"/>
              <a:t>7:</a:t>
            </a:r>
            <a:r>
              <a:rPr spc="-25" dirty="0"/>
              <a:t> Geom</a:t>
            </a:r>
            <a:r>
              <a:rPr spc="-15" dirty="0"/>
              <a:t>et</a:t>
            </a:r>
            <a:r>
              <a:rPr spc="-5" dirty="0"/>
              <a:t>r</a:t>
            </a:r>
            <a:r>
              <a:rPr spc="-15" dirty="0"/>
              <a:t>ic</a:t>
            </a:r>
            <a:r>
              <a:rPr spc="-20" dirty="0"/>
              <a:t> </a:t>
            </a:r>
            <a:r>
              <a:rPr spc="-25" dirty="0"/>
              <a:t>P</a:t>
            </a:r>
            <a:r>
              <a:rPr spc="-5" dirty="0"/>
              <a:t>i</a:t>
            </a:r>
            <a:r>
              <a:rPr spc="-20" dirty="0"/>
              <a:t>cture</a:t>
            </a:r>
            <a:r>
              <a:rPr spc="25" dirty="0"/>
              <a:t> </a:t>
            </a:r>
            <a:r>
              <a:rPr spc="-20" dirty="0">
                <a:latin typeface="Calibri"/>
                <a:cs typeface="Calibri"/>
              </a:rPr>
              <a:t>–</a:t>
            </a:r>
            <a:r>
              <a:rPr b="0" spc="-95" dirty="0">
                <a:latin typeface="Times New Roman"/>
                <a:cs typeface="Times New Roman"/>
              </a:rPr>
              <a:t> </a:t>
            </a:r>
            <a:r>
              <a:rPr spc="-20" dirty="0"/>
              <a:t>Ampl</a:t>
            </a:r>
            <a:r>
              <a:rPr dirty="0"/>
              <a:t>i</a:t>
            </a:r>
            <a:r>
              <a:rPr spc="-20" dirty="0"/>
              <a:t>tud</a:t>
            </a:r>
            <a:r>
              <a:rPr spc="-10" dirty="0"/>
              <a:t>e</a:t>
            </a:r>
            <a:r>
              <a:rPr spc="-35" dirty="0">
                <a:latin typeface="Calibri"/>
                <a:cs typeface="Calibri"/>
              </a:rPr>
              <a:t>–</a:t>
            </a:r>
            <a:r>
              <a:rPr spc="-25" dirty="0"/>
              <a:t>Phase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661409"/>
            <a:ext cx="10158730" cy="42278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226060" algn="ctr">
              <a:lnSpc>
                <a:spcPct val="100000"/>
              </a:lnSpc>
            </a:pP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Rep</a:t>
            </a:r>
            <a:r>
              <a:rPr sz="3400" b="1" u="heavy" spc="-10" dirty="0">
                <a:solidFill>
                  <a:srgbClr val="0000FF"/>
                </a:solidFill>
                <a:latin typeface="Calibri"/>
                <a:cs typeface="Calibri"/>
              </a:rPr>
              <a:t>r</a:t>
            </a:r>
            <a:r>
              <a:rPr sz="3400" b="1" u="heavy" spc="-25" dirty="0">
                <a:solidFill>
                  <a:srgbClr val="0000FF"/>
                </a:solidFill>
                <a:latin typeface="Calibri"/>
                <a:cs typeface="Calibri"/>
              </a:rPr>
              <a:t>esentation</a:t>
            </a:r>
            <a:endParaRPr sz="3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19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5" dirty="0">
                <a:latin typeface="Calibri"/>
                <a:cs typeface="Calibri"/>
              </a:rPr>
              <a:t>Comp</a:t>
            </a:r>
            <a:r>
              <a:rPr sz="2800" spc="-15" dirty="0">
                <a:latin typeface="Calibri"/>
                <a:cs typeface="Calibri"/>
              </a:rPr>
              <a:t>lex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el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ctri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-field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phasor:</a:t>
            </a:r>
            <a:endParaRPr sz="2800">
              <a:latin typeface="Calibri"/>
              <a:cs typeface="Calibri"/>
            </a:endParaRPr>
          </a:p>
          <a:p>
            <a:pPr marR="239395" algn="ctr">
              <a:lnSpc>
                <a:spcPct val="100000"/>
              </a:lnSpc>
              <a:spcBef>
                <a:spcPts val="1980"/>
              </a:spcBef>
            </a:pPr>
            <a:r>
              <a:rPr sz="2800" spc="-30" dirty="0">
                <a:latin typeface="Cambria Math"/>
                <a:cs typeface="Cambria Math"/>
              </a:rPr>
              <a:t>𝐄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𝐴</a:t>
            </a:r>
            <a:r>
              <a:rPr sz="2800" spc="-120" dirty="0">
                <a:latin typeface="Cambria Math"/>
                <a:cs typeface="Cambria Math"/>
              </a:rPr>
              <a:t> </a:t>
            </a:r>
            <a:r>
              <a:rPr sz="2800" spc="110" dirty="0">
                <a:latin typeface="Cambria Math"/>
                <a:cs typeface="Cambria Math"/>
              </a:rPr>
              <a:t>𝑒</a:t>
            </a:r>
            <a:r>
              <a:rPr sz="3000" spc="330" baseline="29166" dirty="0">
                <a:latin typeface="Cambria Math"/>
                <a:cs typeface="Cambria Math"/>
              </a:rPr>
              <a:t>𝑖𝜙</a:t>
            </a:r>
            <a:endParaRPr sz="3000" baseline="29166">
              <a:latin typeface="Cambria Math"/>
              <a:cs typeface="Cambria Math"/>
            </a:endParaRPr>
          </a:p>
          <a:p>
            <a:pPr marL="241300" marR="5080" indent="-228600">
              <a:lnSpc>
                <a:spcPct val="126800"/>
              </a:lnSpc>
              <a:spcBef>
                <a:spcPts val="90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30" dirty="0">
                <a:latin typeface="Cambria Math"/>
                <a:cs typeface="Cambria Math"/>
              </a:rPr>
              <a:t>𝐴</a:t>
            </a:r>
            <a:r>
              <a:rPr sz="2800" spc="-85" dirty="0">
                <a:latin typeface="Cambria Math"/>
                <a:cs typeface="Cambria Math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mited</a:t>
            </a:r>
            <a:r>
              <a:rPr sz="2800" spc="-20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-2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narrow</a:t>
            </a:r>
            <a:r>
              <a:rPr sz="2800" spc="-19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20" dirty="0">
                <a:latin typeface="Calibri"/>
                <a:cs typeface="Calibri"/>
              </a:rPr>
              <a:t>nu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190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𝛿</a:t>
            </a:r>
            <a:r>
              <a:rPr sz="2800" spc="-30" dirty="0">
                <a:latin typeface="Cambria Math"/>
                <a:cs typeface="Cambria Math"/>
              </a:rPr>
              <a:t>𝐴</a:t>
            </a:r>
            <a:r>
              <a:rPr sz="2800" spc="-8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19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saturat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0" dirty="0">
                <a:latin typeface="Calibri"/>
                <a:cs typeface="Calibri"/>
              </a:rPr>
              <a:t>.</a:t>
            </a:r>
            <a:r>
              <a:rPr sz="2800" spc="-18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*</a:t>
            </a:r>
            <a:r>
              <a:rPr sz="2800" spc="-20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𝜙</a:t>
            </a:r>
            <a:r>
              <a:rPr sz="2800" spc="-5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perform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20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19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random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k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fro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0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35" dirty="0">
                <a:latin typeface="Cambria Math"/>
                <a:cs typeface="Cambria Math"/>
              </a:rPr>
              <a:t>𝜋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241300" marR="5080" indent="-228600">
              <a:lnSpc>
                <a:spcPct val="127099"/>
              </a:lnSpc>
              <a:spcBef>
                <a:spcPts val="1060"/>
              </a:spcBef>
              <a:buFont typeface="Symbol"/>
              <a:buChar char=""/>
              <a:tabLst>
                <a:tab pos="241935" algn="l"/>
                <a:tab pos="1304925" algn="l"/>
                <a:tab pos="2894330" algn="l"/>
                <a:tab pos="4821555" algn="l"/>
                <a:tab pos="6150610" algn="l"/>
                <a:tab pos="7331709" algn="l"/>
                <a:tab pos="7814945" algn="l"/>
                <a:tab pos="8253730" algn="l"/>
                <a:tab pos="9126220" algn="l"/>
                <a:tab pos="9975215" algn="l"/>
              </a:tabLst>
            </a:pPr>
            <a:r>
              <a:rPr sz="2800" b="1" spc="-20" dirty="0">
                <a:latin typeface="Calibri"/>
                <a:cs typeface="Calibri"/>
              </a:rPr>
              <a:t>Phas</a:t>
            </a:r>
            <a:r>
              <a:rPr sz="2800" b="1" spc="-15" dirty="0">
                <a:latin typeface="Calibri"/>
                <a:cs typeface="Calibri"/>
              </a:rPr>
              <a:t>e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5" dirty="0">
                <a:latin typeface="Calibri"/>
                <a:cs typeface="Calibri"/>
              </a:rPr>
              <a:t>di</a:t>
            </a:r>
            <a:r>
              <a:rPr sz="2800" b="1" spc="-5" dirty="0">
                <a:latin typeface="Calibri"/>
                <a:cs typeface="Calibri"/>
              </a:rPr>
              <a:t>f</a:t>
            </a:r>
            <a:r>
              <a:rPr sz="2800" b="1" spc="-20" dirty="0">
                <a:latin typeface="Calibri"/>
                <a:cs typeface="Calibri"/>
              </a:rPr>
              <a:t>fusio</a:t>
            </a:r>
            <a:r>
              <a:rPr sz="2800" b="1" spc="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ncrementa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random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Calibri"/>
                <a:cs typeface="Calibri"/>
              </a:rPr>
              <a:t>“kic</a:t>
            </a:r>
            <a:r>
              <a:rPr sz="2800" spc="-15" dirty="0">
                <a:latin typeface="Calibri"/>
                <a:cs typeface="Calibri"/>
              </a:rPr>
              <a:t>ks”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30" dirty="0">
                <a:latin typeface="Cambria Math"/>
                <a:cs typeface="Cambria Math"/>
              </a:rPr>
              <a:t>𝜙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15" dirty="0">
                <a:latin typeface="Calibri"/>
                <a:cs typeface="Calibri"/>
              </a:rPr>
              <a:t>each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Calibri"/>
                <a:cs typeface="Calibri"/>
              </a:rPr>
              <a:t>ti</a:t>
            </a:r>
            <a:r>
              <a:rPr sz="2800" spc="-35" dirty="0">
                <a:latin typeface="Calibri"/>
                <a:cs typeface="Calibri"/>
              </a:rPr>
              <a:t>m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sp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ntane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phot</a:t>
            </a:r>
            <a:r>
              <a:rPr sz="280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enters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avity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mo</a:t>
            </a:r>
            <a:r>
              <a:rPr sz="2800" spc="-30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e.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68684"/>
            <a:ext cx="10155555" cy="951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  <a:tab pos="889635" algn="l"/>
                <a:tab pos="2684780" algn="l"/>
                <a:tab pos="4242435" algn="l"/>
                <a:tab pos="5225415" algn="l"/>
                <a:tab pos="5878830" algn="l"/>
                <a:tab pos="6982459" algn="l"/>
                <a:tab pos="7529195" algn="l"/>
                <a:tab pos="8612505" algn="l"/>
              </a:tabLst>
            </a:pPr>
            <a:r>
              <a:rPr sz="2800" b="1" spc="-20" dirty="0">
                <a:latin typeface="Calibri"/>
                <a:cs typeface="Calibri"/>
              </a:rPr>
              <a:t>No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20" dirty="0">
                <a:latin typeface="Calibri"/>
                <a:cs typeface="Calibri"/>
              </a:rPr>
              <a:t>equi</a:t>
            </a:r>
            <a:r>
              <a:rPr sz="2800" b="1" spc="-5" dirty="0">
                <a:latin typeface="Calibri"/>
                <a:cs typeface="Calibri"/>
              </a:rPr>
              <a:t>v</a:t>
            </a:r>
            <a:r>
              <a:rPr sz="2800" b="1" spc="-15" dirty="0">
                <a:latin typeface="Calibri"/>
                <a:cs typeface="Calibri"/>
              </a:rPr>
              <a:t>ale</a:t>
            </a:r>
            <a:r>
              <a:rPr sz="2800" b="1" spc="-25" dirty="0">
                <a:latin typeface="Calibri"/>
                <a:cs typeface="Calibri"/>
              </a:rPr>
              <a:t>n</a:t>
            </a:r>
            <a:r>
              <a:rPr sz="2800" b="1" spc="-10" dirty="0">
                <a:latin typeface="Calibri"/>
                <a:cs typeface="Calibri"/>
              </a:rPr>
              <a:t>t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20" dirty="0">
                <a:latin typeface="Calibri"/>
                <a:cs typeface="Calibri"/>
              </a:rPr>
              <a:t>res</a:t>
            </a:r>
            <a:r>
              <a:rPr sz="2800" b="1" dirty="0">
                <a:latin typeface="Calibri"/>
                <a:cs typeface="Calibri"/>
              </a:rPr>
              <a:t>t</a:t>
            </a:r>
            <a:r>
              <a:rPr sz="2800" b="1" spc="-15" dirty="0">
                <a:latin typeface="Calibri"/>
                <a:cs typeface="Calibri"/>
              </a:rPr>
              <a:t>oring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20" dirty="0">
                <a:latin typeface="Calibri"/>
                <a:cs typeface="Calibri"/>
              </a:rPr>
              <a:t>fo</a:t>
            </a:r>
            <a:r>
              <a:rPr sz="2800" b="1" dirty="0">
                <a:latin typeface="Calibri"/>
                <a:cs typeface="Calibri"/>
              </a:rPr>
              <a:t>r</a:t>
            </a:r>
            <a:r>
              <a:rPr sz="2800" b="1" spc="-20" dirty="0">
                <a:latin typeface="Calibri"/>
                <a:cs typeface="Calibri"/>
              </a:rPr>
              <a:t>c</a:t>
            </a:r>
            <a:r>
              <a:rPr sz="2800" b="1" spc="-15" dirty="0">
                <a:latin typeface="Calibri"/>
                <a:cs typeface="Calibri"/>
              </a:rPr>
              <a:t>e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20" dirty="0">
                <a:latin typeface="Calibri"/>
                <a:cs typeface="Calibri"/>
              </a:rPr>
              <a:t>fo</a:t>
            </a:r>
            <a:r>
              <a:rPr sz="2800" b="1" spc="-10" dirty="0">
                <a:latin typeface="Calibri"/>
                <a:cs typeface="Calibri"/>
              </a:rPr>
              <a:t>r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5" dirty="0">
                <a:latin typeface="Calibri"/>
                <a:cs typeface="Calibri"/>
              </a:rPr>
              <a:t>phase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spc="-30" dirty="0">
                <a:latin typeface="Calibri"/>
                <a:cs typeface="Calibri"/>
              </a:rPr>
              <a:t>→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5" dirty="0">
                <a:latin typeface="Calibri"/>
                <a:cs typeface="Calibri"/>
              </a:rPr>
              <a:t>phase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5" dirty="0">
                <a:latin typeface="Calibri"/>
                <a:cs typeface="Calibri"/>
              </a:rPr>
              <a:t>undergoes</a:t>
            </a:r>
            <a:endParaRPr sz="28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935"/>
              </a:spcBef>
            </a:pPr>
            <a:r>
              <a:rPr sz="2800" spc="-20" dirty="0">
                <a:latin typeface="Calibri"/>
                <a:cs typeface="Calibri"/>
              </a:rPr>
              <a:t>unbo</a:t>
            </a:r>
            <a:r>
              <a:rPr sz="2800" spc="-10" dirty="0">
                <a:latin typeface="Calibri"/>
                <a:cs typeface="Calibri"/>
              </a:rPr>
              <a:t>u</a:t>
            </a:r>
            <a:r>
              <a:rPr sz="2800" spc="-20" dirty="0">
                <a:latin typeface="Calibri"/>
                <a:cs typeface="Calibri"/>
              </a:rPr>
              <a:t>nd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Browni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motio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;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variance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⟨</a:t>
            </a:r>
            <a:r>
              <a:rPr sz="4200" spc="-7" baseline="1984" dirty="0">
                <a:latin typeface="Cambria Math"/>
                <a:cs typeface="Cambria Math"/>
              </a:rPr>
              <a:t>[</a:t>
            </a:r>
            <a:r>
              <a:rPr sz="2800" spc="25" dirty="0">
                <a:latin typeface="Cambria Math"/>
                <a:cs typeface="Cambria Math"/>
              </a:rPr>
              <a:t>𝜙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35" dirty="0">
                <a:latin typeface="Cambria Math"/>
                <a:cs typeface="Cambria Math"/>
              </a:rPr>
              <a:t>𝑡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15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25" dirty="0">
                <a:latin typeface="Cambria Math"/>
                <a:cs typeface="Cambria Math"/>
              </a:rPr>
              <a:t>𝜙</a:t>
            </a:r>
            <a:r>
              <a:rPr sz="4200" spc="-15" baseline="2976" dirty="0">
                <a:latin typeface="Cambria Math"/>
                <a:cs typeface="Cambria Math"/>
              </a:rPr>
              <a:t>(</a:t>
            </a:r>
            <a:r>
              <a:rPr sz="2800" spc="-25" dirty="0">
                <a:latin typeface="Cambria Math"/>
                <a:cs typeface="Cambria Math"/>
              </a:rPr>
              <a:t>0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-7" baseline="1984" dirty="0">
                <a:latin typeface="Cambria Math"/>
                <a:cs typeface="Cambria Math"/>
              </a:rPr>
              <a:t>]</a:t>
            </a:r>
            <a:r>
              <a:rPr sz="3000" spc="232" baseline="29166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mbria Math"/>
                <a:cs typeface="Cambria Math"/>
              </a:rPr>
              <a:t>⟩</a:t>
            </a:r>
            <a:r>
              <a:rPr sz="2800" spc="14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∝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35" dirty="0">
                <a:latin typeface="Cambria Math"/>
                <a:cs typeface="Cambria Math"/>
              </a:rPr>
              <a:t>𝑡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9125" y="388620"/>
            <a:ext cx="8839200" cy="60769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5275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[</a:t>
            </a:r>
            <a:r>
              <a:rPr sz="1000" spc="-10" dirty="0">
                <a:latin typeface="Calibri"/>
                <a:cs typeface="Calibri"/>
              </a:rPr>
              <a:t>IM</a:t>
            </a:r>
            <a:r>
              <a:rPr sz="1000" dirty="0">
                <a:latin typeface="Calibri"/>
                <a:cs typeface="Calibri"/>
              </a:rPr>
              <a:t>A</a:t>
            </a:r>
            <a:r>
              <a:rPr sz="1000" spc="-15" dirty="0">
                <a:latin typeface="Calibri"/>
                <a:cs typeface="Calibri"/>
              </a:rPr>
              <a:t>G</a:t>
            </a:r>
            <a:r>
              <a:rPr sz="1000" spc="-5" dirty="0">
                <a:latin typeface="Calibri"/>
                <a:cs typeface="Calibri"/>
              </a:rPr>
              <a:t>E</a:t>
            </a:r>
            <a:r>
              <a:rPr sz="1000" spc="-2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Calibri"/>
                <a:cs typeface="Calibri"/>
              </a:rPr>
              <a:t>R</a:t>
            </a:r>
            <a:r>
              <a:rPr sz="1000" dirty="0">
                <a:latin typeface="Calibri"/>
                <a:cs typeface="Calibri"/>
              </a:rPr>
              <a:t>E</a:t>
            </a:r>
            <a:r>
              <a:rPr sz="1000" spc="-10" dirty="0">
                <a:latin typeface="Calibri"/>
                <a:cs typeface="Calibri"/>
              </a:rPr>
              <a:t>QUIRE</a:t>
            </a:r>
            <a:r>
              <a:rPr sz="1000" spc="-15" dirty="0">
                <a:latin typeface="Calibri"/>
                <a:cs typeface="Calibri"/>
              </a:rPr>
              <a:t>D</a:t>
            </a:r>
            <a:r>
              <a:rPr sz="1000" spc="-5" dirty="0">
                <a:latin typeface="Calibri"/>
                <a:cs typeface="Calibri"/>
              </a:rPr>
              <a:t>: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Calibri"/>
                <a:cs typeface="Calibri"/>
              </a:rPr>
              <a:t>Polar</a:t>
            </a:r>
            <a:r>
              <a:rPr sz="1000" spc="-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Calibri"/>
                <a:cs typeface="Calibri"/>
              </a:rPr>
              <a:t>pl</a:t>
            </a:r>
            <a:r>
              <a:rPr sz="1000" spc="-15" dirty="0">
                <a:latin typeface="Calibri"/>
                <a:cs typeface="Calibri"/>
              </a:rPr>
              <a:t>o</a:t>
            </a:r>
            <a:r>
              <a:rPr sz="1000" spc="-5" dirty="0">
                <a:latin typeface="Calibri"/>
                <a:cs typeface="Calibri"/>
              </a:rPr>
              <a:t>t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Calibri"/>
                <a:cs typeface="Calibri"/>
              </a:rPr>
              <a:t>w</a:t>
            </a:r>
            <a:r>
              <a:rPr sz="1000" spc="-5" dirty="0">
                <a:latin typeface="Calibri"/>
                <a:cs typeface="Calibri"/>
              </a:rPr>
              <a:t>ith</a:t>
            </a:r>
            <a:r>
              <a:rPr sz="1000" spc="-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Calibri"/>
                <a:cs typeface="Calibri"/>
              </a:rPr>
              <a:t>a</a:t>
            </a:r>
            <a:r>
              <a:rPr sz="1000" spc="-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Calibri"/>
                <a:cs typeface="Calibri"/>
              </a:rPr>
              <a:t>thin</a:t>
            </a:r>
            <a:r>
              <a:rPr sz="1000" spc="-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Calibri"/>
                <a:cs typeface="Calibri"/>
              </a:rPr>
              <a:t>ring</a:t>
            </a:r>
            <a:r>
              <a:rPr sz="1000" spc="-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Calibri"/>
                <a:cs typeface="Calibri"/>
              </a:rPr>
              <a:t>illu</a:t>
            </a:r>
            <a:r>
              <a:rPr sz="1000" dirty="0">
                <a:latin typeface="Calibri"/>
                <a:cs typeface="Calibri"/>
              </a:rPr>
              <a:t>s</a:t>
            </a:r>
            <a:r>
              <a:rPr sz="1000" spc="-5" dirty="0">
                <a:latin typeface="Calibri"/>
                <a:cs typeface="Calibri"/>
              </a:rPr>
              <a:t>tr</a:t>
            </a:r>
            <a:r>
              <a:rPr sz="1000" dirty="0">
                <a:latin typeface="Calibri"/>
                <a:cs typeface="Calibri"/>
              </a:rPr>
              <a:t>a</a:t>
            </a:r>
            <a:r>
              <a:rPr sz="1000" spc="-5" dirty="0">
                <a:latin typeface="Calibri"/>
                <a:cs typeface="Calibri"/>
              </a:rPr>
              <a:t>ting</a:t>
            </a:r>
            <a:r>
              <a:rPr sz="1000" spc="-2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Calibri"/>
                <a:cs typeface="Calibri"/>
              </a:rPr>
              <a:t>fixed</a:t>
            </a:r>
            <a:r>
              <a:rPr sz="1000" spc="-2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Calibri"/>
                <a:cs typeface="Calibri"/>
              </a:rPr>
              <a:t>a</a:t>
            </a:r>
            <a:r>
              <a:rPr sz="1000" spc="-15" dirty="0">
                <a:latin typeface="Calibri"/>
                <a:cs typeface="Calibri"/>
              </a:rPr>
              <a:t>m</a:t>
            </a:r>
            <a:r>
              <a:rPr sz="1000" spc="-5" dirty="0">
                <a:latin typeface="Calibri"/>
                <a:cs typeface="Calibri"/>
              </a:rPr>
              <a:t>plitud</a:t>
            </a:r>
            <a:r>
              <a:rPr sz="1000" spc="-10" dirty="0">
                <a:latin typeface="Calibri"/>
                <a:cs typeface="Calibri"/>
              </a:rPr>
              <a:t>e</a:t>
            </a:r>
            <a:r>
              <a:rPr sz="1000" spc="-5" dirty="0">
                <a:latin typeface="Calibri"/>
                <a:cs typeface="Calibri"/>
              </a:rPr>
              <a:t>,</a:t>
            </a:r>
            <a:r>
              <a:rPr sz="1000" spc="-2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Calibri"/>
                <a:cs typeface="Calibri"/>
              </a:rPr>
              <a:t>a</a:t>
            </a:r>
            <a:r>
              <a:rPr sz="1000" spc="-5" dirty="0">
                <a:latin typeface="Calibri"/>
                <a:cs typeface="Calibri"/>
              </a:rPr>
              <a:t>rro</a:t>
            </a:r>
            <a:r>
              <a:rPr sz="1000" spc="-15" dirty="0">
                <a:latin typeface="Calibri"/>
                <a:cs typeface="Calibri"/>
              </a:rPr>
              <a:t>w</a:t>
            </a:r>
            <a:r>
              <a:rPr sz="1000" spc="-5" dirty="0">
                <a:latin typeface="Calibri"/>
                <a:cs typeface="Calibri"/>
              </a:rPr>
              <a:t>s</a:t>
            </a:r>
            <a:r>
              <a:rPr sz="1000" spc="-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Calibri"/>
                <a:cs typeface="Calibri"/>
              </a:rPr>
              <a:t>indicating</a:t>
            </a:r>
            <a:r>
              <a:rPr sz="1000" spc="-2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Calibri"/>
                <a:cs typeface="Calibri"/>
              </a:rPr>
              <a:t>random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Calibri"/>
                <a:cs typeface="Calibri"/>
              </a:rPr>
              <a:t>a</a:t>
            </a:r>
            <a:r>
              <a:rPr sz="1000" spc="-5" dirty="0">
                <a:latin typeface="Calibri"/>
                <a:cs typeface="Calibri"/>
              </a:rPr>
              <a:t>ngular</a:t>
            </a:r>
            <a:r>
              <a:rPr sz="1000" spc="-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Calibri"/>
                <a:cs typeface="Calibri"/>
              </a:rPr>
              <a:t>di</a:t>
            </a:r>
            <a:r>
              <a:rPr sz="1000" spc="-15" dirty="0">
                <a:latin typeface="Calibri"/>
                <a:cs typeface="Calibri"/>
              </a:rPr>
              <a:t>f</a:t>
            </a:r>
            <a:r>
              <a:rPr sz="1000" spc="-10" dirty="0">
                <a:latin typeface="Calibri"/>
                <a:cs typeface="Calibri"/>
              </a:rPr>
              <a:t>fu</a:t>
            </a:r>
            <a:r>
              <a:rPr sz="1000" dirty="0">
                <a:latin typeface="Calibri"/>
                <a:cs typeface="Calibri"/>
              </a:rPr>
              <a:t>s</a:t>
            </a:r>
            <a:r>
              <a:rPr sz="1000" spc="-5" dirty="0">
                <a:latin typeface="Calibri"/>
                <a:cs typeface="Calibri"/>
              </a:rPr>
              <a:t>i</a:t>
            </a:r>
            <a:r>
              <a:rPr sz="1000" spc="-15" dirty="0">
                <a:latin typeface="Calibri"/>
                <a:cs typeface="Calibri"/>
              </a:rPr>
              <a:t>o</a:t>
            </a:r>
            <a:r>
              <a:rPr sz="1000" spc="-10" dirty="0">
                <a:latin typeface="Calibri"/>
                <a:cs typeface="Calibri"/>
              </a:rPr>
              <a:t>n</a:t>
            </a:r>
            <a:r>
              <a:rPr sz="1000" spc="-2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Calibri"/>
                <a:cs typeface="Calibri"/>
              </a:rPr>
              <a:t>o</a:t>
            </a:r>
            <a:r>
              <a:rPr sz="1000" spc="-5" dirty="0">
                <a:latin typeface="Calibri"/>
                <a:cs typeface="Calibri"/>
              </a:rPr>
              <a:t>f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Cambria Math"/>
                <a:cs typeface="Cambria Math"/>
              </a:rPr>
              <a:t>𝜙</a:t>
            </a:r>
            <a:r>
              <a:rPr sz="1000" spc="35" dirty="0">
                <a:latin typeface="Cambria Math"/>
                <a:cs typeface="Cambria Math"/>
              </a:rPr>
              <a:t> </a:t>
            </a:r>
            <a:r>
              <a:rPr sz="1000" spc="-10" dirty="0">
                <a:latin typeface="Calibri"/>
                <a:cs typeface="Calibri"/>
              </a:rPr>
              <a:t>o</a:t>
            </a:r>
            <a:r>
              <a:rPr sz="1000" dirty="0">
                <a:latin typeface="Calibri"/>
                <a:cs typeface="Calibri"/>
              </a:rPr>
              <a:t>v</a:t>
            </a:r>
            <a:r>
              <a:rPr sz="1000" spc="-10" dirty="0">
                <a:latin typeface="Calibri"/>
                <a:cs typeface="Calibri"/>
              </a:rPr>
              <a:t>e</a:t>
            </a:r>
            <a:r>
              <a:rPr sz="1000" spc="-5" dirty="0">
                <a:latin typeface="Calibri"/>
                <a:cs typeface="Calibri"/>
              </a:rPr>
              <a:t>r</a:t>
            </a:r>
            <a:r>
              <a:rPr sz="1000" spc="-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Calibri"/>
                <a:cs typeface="Calibri"/>
              </a:rPr>
              <a:t>tim</a:t>
            </a:r>
            <a:r>
              <a:rPr sz="1000" spc="-15" dirty="0">
                <a:latin typeface="Calibri"/>
                <a:cs typeface="Calibri"/>
              </a:rPr>
              <a:t>e</a:t>
            </a:r>
            <a:r>
              <a:rPr sz="1000" spc="0" dirty="0">
                <a:latin typeface="Calibri"/>
                <a:cs typeface="Calibri"/>
              </a:rPr>
              <a:t>.</a:t>
            </a:r>
            <a:r>
              <a:rPr sz="1000" spc="-5" dirty="0">
                <a:latin typeface="Calibri"/>
                <a:cs typeface="Calibri"/>
              </a:rPr>
              <a:t>]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1050">
              <a:latin typeface="Times New Roman"/>
              <a:cs typeface="Times New Roman"/>
            </a:endParaRPr>
          </a:p>
          <a:p>
            <a:pPr marL="295275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-</a:t>
            </a:r>
            <a:r>
              <a:rPr sz="1000" dirty="0">
                <a:latin typeface="Calibri"/>
                <a:cs typeface="Calibri"/>
              </a:rPr>
              <a:t>-</a:t>
            </a:r>
            <a:r>
              <a:rPr sz="1000" spc="-5" dirty="0">
                <a:latin typeface="Calibri"/>
                <a:cs typeface="Calibri"/>
              </a:rPr>
              <a:t>-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marL="295275">
              <a:lnSpc>
                <a:spcPct val="100000"/>
              </a:lnSpc>
              <a:spcBef>
                <a:spcPts val="795"/>
              </a:spcBef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19125" y="388620"/>
            <a:ext cx="8838681" cy="60769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 </a:t>
            </a:r>
            <a:r>
              <a:rPr spc="-15" dirty="0"/>
              <a:t>8:</a:t>
            </a:r>
            <a:r>
              <a:rPr spc="-25" dirty="0"/>
              <a:t> Pha</a:t>
            </a:r>
            <a:r>
              <a:rPr spc="-5" dirty="0"/>
              <a:t>s</a:t>
            </a:r>
            <a:r>
              <a:rPr spc="-20" dirty="0"/>
              <a:t>e Di</a:t>
            </a:r>
            <a:r>
              <a:rPr spc="-5" dirty="0"/>
              <a:t>f</a:t>
            </a:r>
            <a:r>
              <a:rPr spc="-20" dirty="0"/>
              <a:t>fus</a:t>
            </a:r>
            <a:r>
              <a:rPr spc="0" dirty="0"/>
              <a:t>i</a:t>
            </a:r>
            <a:r>
              <a:rPr spc="-20" dirty="0"/>
              <a:t>on</a:t>
            </a:r>
            <a:r>
              <a:rPr spc="-30" dirty="0"/>
              <a:t> </a:t>
            </a:r>
            <a:r>
              <a:rPr spc="-25" dirty="0"/>
              <a:t>Model</a:t>
            </a:r>
            <a:r>
              <a:rPr spc="15" dirty="0"/>
              <a:t> </a:t>
            </a:r>
            <a:r>
              <a:rPr spc="-20" dirty="0">
                <a:latin typeface="Calibri"/>
                <a:cs typeface="Calibri"/>
              </a:rPr>
              <a:t>–</a:t>
            </a:r>
            <a:r>
              <a:rPr b="0" spc="-95" dirty="0">
                <a:latin typeface="Times New Roman"/>
                <a:cs typeface="Times New Roman"/>
              </a:rPr>
              <a:t> </a:t>
            </a:r>
            <a:r>
              <a:rPr spc="-25" dirty="0"/>
              <a:t>De</a:t>
            </a:r>
            <a:r>
              <a:rPr spc="-10" dirty="0"/>
              <a:t>r</a:t>
            </a:r>
            <a:r>
              <a:rPr spc="-15" dirty="0"/>
              <a:t>iv</a:t>
            </a:r>
            <a:r>
              <a:rPr spc="-5" dirty="0"/>
              <a:t>i</a:t>
            </a:r>
            <a:r>
              <a:rPr spc="-30" dirty="0"/>
              <a:t>n</a:t>
            </a:r>
            <a:r>
              <a:rPr spc="-20" dirty="0"/>
              <a:t>g</a:t>
            </a:r>
            <a:r>
              <a:rPr spc="-15" dirty="0"/>
              <a:t> </a:t>
            </a:r>
            <a:r>
              <a:rPr spc="-20" dirty="0"/>
              <a:t>the </a:t>
            </a:r>
            <a:r>
              <a:rPr spc="-15" dirty="0"/>
              <a:t>L</a:t>
            </a:r>
            <a:r>
              <a:rPr spc="-5" dirty="0"/>
              <a:t>o</a:t>
            </a:r>
            <a:r>
              <a:rPr spc="-20" dirty="0"/>
              <a:t>r</a:t>
            </a:r>
            <a:r>
              <a:rPr spc="-15" dirty="0"/>
              <a:t>entz</a:t>
            </a:r>
            <a:r>
              <a:rPr spc="-5" dirty="0"/>
              <a:t>i</a:t>
            </a:r>
            <a:r>
              <a:rPr spc="-20" dirty="0"/>
              <a:t>an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661409"/>
            <a:ext cx="7111365" cy="3121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14955" algn="ctr">
              <a:lnSpc>
                <a:spcPct val="100000"/>
              </a:lnSpc>
            </a:pP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Spectrum</a:t>
            </a:r>
            <a:endParaRPr sz="3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19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Assume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mal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time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crem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𝛿</a:t>
            </a:r>
            <a:r>
              <a:rPr sz="2800" spc="35" dirty="0">
                <a:latin typeface="Cambria Math"/>
                <a:cs typeface="Cambria Math"/>
              </a:rPr>
              <a:t>𝑡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 marL="2809240" algn="ctr">
              <a:lnSpc>
                <a:spcPct val="100000"/>
              </a:lnSpc>
              <a:spcBef>
                <a:spcPts val="1800"/>
              </a:spcBef>
            </a:pPr>
            <a:r>
              <a:rPr sz="2800" spc="25" dirty="0">
                <a:latin typeface="Cambria Math"/>
                <a:cs typeface="Cambria Math"/>
              </a:rPr>
              <a:t>𝜙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30" dirty="0">
                <a:latin typeface="Cambria Math"/>
                <a:cs typeface="Cambria Math"/>
              </a:rPr>
              <a:t>𝑡</a:t>
            </a:r>
            <a:r>
              <a:rPr sz="2800" spc="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𝛿</a:t>
            </a:r>
            <a:r>
              <a:rPr sz="2800" spc="35" dirty="0">
                <a:latin typeface="Cambria Math"/>
                <a:cs typeface="Cambria Math"/>
              </a:rPr>
              <a:t>𝑡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232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75" dirty="0">
                <a:latin typeface="Cambria Math"/>
                <a:cs typeface="Cambria Math"/>
              </a:rPr>
              <a:t> </a:t>
            </a:r>
            <a:r>
              <a:rPr sz="2800" spc="25" dirty="0">
                <a:latin typeface="Cambria Math"/>
                <a:cs typeface="Cambria Math"/>
              </a:rPr>
              <a:t>𝜙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35" dirty="0">
                <a:latin typeface="Cambria Math"/>
                <a:cs typeface="Cambria Math"/>
              </a:rPr>
              <a:t>𝑡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-7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𝛿𝜙</a:t>
            </a:r>
            <a:endParaRPr sz="2800">
              <a:latin typeface="Cambria Math"/>
              <a:cs typeface="Cambria Math"/>
            </a:endParaRPr>
          </a:p>
          <a:p>
            <a:pPr marL="241300" indent="-228600">
              <a:lnSpc>
                <a:spcPct val="100000"/>
              </a:lnSpc>
              <a:spcBef>
                <a:spcPts val="180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35" dirty="0">
                <a:latin typeface="Cambria Math"/>
                <a:cs typeface="Cambria Math"/>
              </a:rPr>
              <a:t>𝛿</a:t>
            </a:r>
            <a:r>
              <a:rPr sz="2800" spc="-30" dirty="0">
                <a:latin typeface="Cambria Math"/>
                <a:cs typeface="Cambria Math"/>
              </a:rPr>
              <a:t>𝜙</a:t>
            </a:r>
            <a:r>
              <a:rPr sz="2800" spc="90" dirty="0">
                <a:latin typeface="Cambria Math"/>
                <a:cs typeface="Cambria Math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G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uss</a:t>
            </a:r>
            <a:r>
              <a:rPr sz="2800" spc="-15" dirty="0">
                <a:latin typeface="Calibri"/>
                <a:cs typeface="Calibri"/>
              </a:rPr>
              <a:t>ian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zero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mean,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varia</a:t>
            </a:r>
            <a:r>
              <a:rPr sz="2800" spc="-20" dirty="0">
                <a:latin typeface="Calibri"/>
                <a:cs typeface="Calibri"/>
              </a:rPr>
              <a:t>nc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𝐷𝛿</a:t>
            </a:r>
            <a:r>
              <a:rPr sz="2800" spc="45" dirty="0">
                <a:latin typeface="Cambria Math"/>
                <a:cs typeface="Cambria Math"/>
              </a:rPr>
              <a:t>𝑡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7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b="1" spc="-20" dirty="0">
                <a:latin typeface="Calibri"/>
                <a:cs typeface="Calibri"/>
              </a:rPr>
              <a:t>Phas</a:t>
            </a:r>
            <a:r>
              <a:rPr sz="2800" b="1" spc="-5" dirty="0">
                <a:latin typeface="Calibri"/>
                <a:cs typeface="Calibri"/>
              </a:rPr>
              <a:t>e</a:t>
            </a:r>
            <a:r>
              <a:rPr sz="2800" b="1" spc="-15" dirty="0">
                <a:latin typeface="Calibri"/>
                <a:cs typeface="Calibri"/>
              </a:rPr>
              <a:t>-dif</a:t>
            </a:r>
            <a:r>
              <a:rPr sz="2800" b="1" dirty="0">
                <a:latin typeface="Calibri"/>
                <a:cs typeface="Calibri"/>
              </a:rPr>
              <a:t>f</a:t>
            </a:r>
            <a:r>
              <a:rPr sz="2800" b="1" spc="-15" dirty="0">
                <a:latin typeface="Calibri"/>
                <a:cs typeface="Calibri"/>
              </a:rPr>
              <a:t>usi</a:t>
            </a:r>
            <a:r>
              <a:rPr sz="2800" b="1" spc="-25" dirty="0">
                <a:latin typeface="Calibri"/>
                <a:cs typeface="Calibri"/>
              </a:rPr>
              <a:t>o</a:t>
            </a:r>
            <a:r>
              <a:rPr sz="2800" b="1" spc="-15" dirty="0">
                <a:latin typeface="Calibri"/>
                <a:cs typeface="Calibri"/>
              </a:rPr>
              <a:t>n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c</a:t>
            </a:r>
            <a:r>
              <a:rPr sz="2800" b="1" spc="-15" dirty="0">
                <a:latin typeface="Calibri"/>
                <a:cs typeface="Calibri"/>
              </a:rPr>
              <a:t>oe</a:t>
            </a:r>
            <a:r>
              <a:rPr sz="2800" b="1" spc="-5" dirty="0">
                <a:latin typeface="Calibri"/>
                <a:cs typeface="Calibri"/>
              </a:rPr>
              <a:t>f</a:t>
            </a:r>
            <a:r>
              <a:rPr sz="2800" b="1" spc="-20" dirty="0">
                <a:latin typeface="Calibri"/>
                <a:cs typeface="Calibri"/>
              </a:rPr>
              <a:t>ficien</a:t>
            </a:r>
            <a:r>
              <a:rPr sz="2800" b="1" spc="-10" dirty="0">
                <a:latin typeface="Calibri"/>
                <a:cs typeface="Calibri"/>
              </a:rPr>
              <a:t>t</a:t>
            </a:r>
            <a:r>
              <a:rPr sz="2800" b="1" spc="-5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𝐷</a:t>
            </a:r>
            <a:r>
              <a:rPr sz="2800" spc="100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(</a:t>
            </a:r>
            <a:r>
              <a:rPr sz="2800" spc="-5" dirty="0">
                <a:latin typeface="Calibri"/>
                <a:cs typeface="Calibri"/>
              </a:rPr>
              <a:t>u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its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Hz):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28655" y="5291661"/>
            <a:ext cx="64579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𝐷</a:t>
            </a:r>
            <a:r>
              <a:rPr sz="2800" spc="24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860675" y="5479291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5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847983" y="5021905"/>
            <a:ext cx="55372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42900" algn="l"/>
              </a:tabLst>
            </a:pPr>
            <a:r>
              <a:rPr sz="2800" spc="-20" dirty="0">
                <a:latin typeface="Cambria Math"/>
                <a:cs typeface="Cambria Math"/>
              </a:rPr>
              <a:t>1	d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47983" y="5530862"/>
            <a:ext cx="61849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d</a:t>
            </a:r>
            <a:r>
              <a:rPr sz="2800" spc="-30" dirty="0">
                <a:latin typeface="Cambria Math"/>
                <a:cs typeface="Cambria Math"/>
              </a:rPr>
              <a:t>𝑡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116707" y="5479291"/>
            <a:ext cx="346075" cy="0"/>
          </a:xfrm>
          <a:custGeom>
            <a:avLst/>
            <a:gdLst/>
            <a:ahLst/>
            <a:cxnLst/>
            <a:rect l="l" t="t" r="r" b="b"/>
            <a:pathLst>
              <a:path w="346075">
                <a:moveTo>
                  <a:pt x="0" y="0"/>
                </a:moveTo>
                <a:lnTo>
                  <a:pt x="345947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509391" y="5238849"/>
            <a:ext cx="2555240" cy="433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⟨</a:t>
            </a:r>
            <a:r>
              <a:rPr sz="4200" spc="-7" baseline="1984" dirty="0">
                <a:latin typeface="Cambria Math"/>
                <a:cs typeface="Cambria Math"/>
              </a:rPr>
              <a:t>[</a:t>
            </a:r>
            <a:r>
              <a:rPr sz="2800" spc="25" dirty="0">
                <a:latin typeface="Cambria Math"/>
                <a:cs typeface="Cambria Math"/>
              </a:rPr>
              <a:t>𝜙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35" dirty="0">
                <a:latin typeface="Cambria Math"/>
                <a:cs typeface="Cambria Math"/>
              </a:rPr>
              <a:t>𝑡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-7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35" dirty="0">
                <a:latin typeface="Cambria Math"/>
                <a:cs typeface="Cambria Math"/>
              </a:rPr>
              <a:t>𝜙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25" dirty="0">
                <a:latin typeface="Cambria Math"/>
                <a:cs typeface="Cambria Math"/>
              </a:rPr>
              <a:t>0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-7" baseline="1984" dirty="0">
                <a:latin typeface="Cambria Math"/>
                <a:cs typeface="Cambria Math"/>
              </a:rPr>
              <a:t>]</a:t>
            </a:r>
            <a:r>
              <a:rPr sz="3000" spc="232" baseline="29166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mbria Math"/>
                <a:cs typeface="Cambria Math"/>
              </a:rPr>
              <a:t>⟩</a:t>
            </a:r>
            <a:endParaRPr sz="28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68684"/>
            <a:ext cx="10159365" cy="2291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me-dom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correl</a:t>
            </a:r>
            <a:r>
              <a:rPr sz="2800" spc="-10" dirty="0">
                <a:latin typeface="Calibri"/>
                <a:cs typeface="Calibri"/>
              </a:rPr>
              <a:t>ati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5" dirty="0">
                <a:latin typeface="Calibri"/>
                <a:cs typeface="Calibri"/>
              </a:rPr>
              <a:t>u</a:t>
            </a:r>
            <a:r>
              <a:rPr sz="2800" spc="-20" dirty="0">
                <a:latin typeface="Calibri"/>
                <a:cs typeface="Calibri"/>
              </a:rPr>
              <a:t>nct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of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fie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d:</a:t>
            </a:r>
            <a:endParaRPr sz="2800">
              <a:latin typeface="Calibri"/>
              <a:cs typeface="Calibri"/>
            </a:endParaRPr>
          </a:p>
          <a:p>
            <a:pPr marL="3180080">
              <a:lnSpc>
                <a:spcPct val="100000"/>
              </a:lnSpc>
              <a:spcBef>
                <a:spcPts val="2050"/>
              </a:spcBef>
            </a:pPr>
            <a:r>
              <a:rPr sz="2800" spc="-10" dirty="0">
                <a:latin typeface="Cambria Math"/>
                <a:cs typeface="Cambria Math"/>
              </a:rPr>
              <a:t>⟨</a:t>
            </a:r>
            <a:r>
              <a:rPr sz="2800" spc="75" dirty="0">
                <a:latin typeface="Cambria Math"/>
                <a:cs typeface="Cambria Math"/>
              </a:rPr>
              <a:t>𝐸</a:t>
            </a:r>
            <a:r>
              <a:rPr sz="3000" spc="179" baseline="29166" dirty="0">
                <a:latin typeface="Cambria Math"/>
                <a:cs typeface="Cambria Math"/>
              </a:rPr>
              <a:t>∗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25" dirty="0">
                <a:latin typeface="Cambria Math"/>
                <a:cs typeface="Cambria Math"/>
              </a:rPr>
              <a:t>0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2800" spc="50" dirty="0">
                <a:latin typeface="Cambria Math"/>
                <a:cs typeface="Cambria Math"/>
              </a:rPr>
              <a:t>𝐸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35" dirty="0">
                <a:latin typeface="Cambria Math"/>
                <a:cs typeface="Cambria Math"/>
              </a:rPr>
              <a:t>𝑡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2800" spc="-10" dirty="0">
                <a:latin typeface="Cambria Math"/>
                <a:cs typeface="Cambria Math"/>
              </a:rPr>
              <a:t>⟩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60" dirty="0">
                <a:latin typeface="Cambria Math"/>
                <a:cs typeface="Cambria Math"/>
              </a:rPr>
              <a:t>𝐴</a:t>
            </a:r>
            <a:r>
              <a:rPr sz="3000" spc="60" baseline="29166" dirty="0">
                <a:latin typeface="Cambria Math"/>
                <a:cs typeface="Cambria Math"/>
              </a:rPr>
              <a:t>2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110" dirty="0">
                <a:latin typeface="Cambria Math"/>
                <a:cs typeface="Cambria Math"/>
              </a:rPr>
              <a:t>𝑒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150" baseline="29166" dirty="0">
                <a:latin typeface="Cambria Math"/>
                <a:cs typeface="Cambria Math"/>
              </a:rPr>
              <a:t>𝐷</a:t>
            </a:r>
            <a:r>
              <a:rPr sz="3000" baseline="30555" dirty="0">
                <a:latin typeface="Cambria Math"/>
                <a:cs typeface="Cambria Math"/>
              </a:rPr>
              <a:t>|</a:t>
            </a:r>
            <a:r>
              <a:rPr sz="3000" spc="405" baseline="29166" dirty="0">
                <a:latin typeface="Cambria Math"/>
                <a:cs typeface="Cambria Math"/>
              </a:rPr>
              <a:t>𝑡</a:t>
            </a:r>
            <a:r>
              <a:rPr sz="3000" baseline="30555" dirty="0">
                <a:latin typeface="Cambria Math"/>
                <a:cs typeface="Cambria Math"/>
              </a:rPr>
              <a:t>|</a:t>
            </a:r>
            <a:endParaRPr sz="3000" baseline="30555">
              <a:latin typeface="Cambria Math"/>
              <a:cs typeface="Cambria Math"/>
            </a:endParaRPr>
          </a:p>
          <a:p>
            <a:pPr marL="241300" marR="5080" indent="-228600">
              <a:lnSpc>
                <a:spcPct val="126800"/>
              </a:lnSpc>
              <a:spcBef>
                <a:spcPts val="915"/>
              </a:spcBef>
              <a:buFont typeface="Symbol"/>
              <a:buChar char=""/>
              <a:tabLst>
                <a:tab pos="241935" algn="l"/>
                <a:tab pos="1443355" algn="l"/>
                <a:tab pos="3045460" algn="l"/>
                <a:tab pos="3500754" algn="l"/>
                <a:tab pos="4186554" algn="l"/>
                <a:tab pos="6054725" algn="l"/>
                <a:tab pos="7059930" algn="l"/>
                <a:tab pos="7943215" algn="l"/>
                <a:tab pos="8590915" algn="l"/>
              </a:tabLst>
            </a:pPr>
            <a:r>
              <a:rPr sz="2800" spc="-20" dirty="0">
                <a:latin typeface="Calibri"/>
                <a:cs typeface="Calibri"/>
              </a:rPr>
              <a:t>Four</a:t>
            </a:r>
            <a:r>
              <a:rPr sz="2800" spc="-10" dirty="0">
                <a:latin typeface="Calibri"/>
                <a:cs typeface="Calibri"/>
              </a:rPr>
              <a:t>ier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Calibri"/>
                <a:cs typeface="Calibri"/>
              </a:rPr>
              <a:t>tra</a:t>
            </a:r>
            <a:r>
              <a:rPr sz="2800" spc="-20" dirty="0">
                <a:latin typeface="Calibri"/>
                <a:cs typeface="Calibri"/>
              </a:rPr>
              <a:t>nsfor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this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exp</a:t>
            </a:r>
            <a:r>
              <a:rPr sz="2800" spc="-20" dirty="0">
                <a:latin typeface="Calibri"/>
                <a:cs typeface="Calibri"/>
              </a:rPr>
              <a:t>onent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al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deca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Calibri"/>
                <a:cs typeface="Calibri"/>
              </a:rPr>
              <a:t>g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ves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b="1" spc="-15" dirty="0">
                <a:latin typeface="Calibri"/>
                <a:cs typeface="Calibri"/>
              </a:rPr>
              <a:t>Lorentzian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power</a:t>
            </a:r>
            <a:r>
              <a:rPr sz="2800" b="1" spc="-8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s</a:t>
            </a:r>
            <a:r>
              <a:rPr sz="2800" b="1" spc="-5" dirty="0">
                <a:latin typeface="Calibri"/>
                <a:cs typeface="Calibri"/>
              </a:rPr>
              <a:t>p</a:t>
            </a:r>
            <a:r>
              <a:rPr sz="2800" b="1" spc="-15" dirty="0">
                <a:latin typeface="Calibri"/>
                <a:cs typeface="Calibri"/>
              </a:rPr>
              <a:t>e</a:t>
            </a:r>
            <a:r>
              <a:rPr sz="2800" b="1" spc="-20" dirty="0">
                <a:latin typeface="Calibri"/>
                <a:cs typeface="Calibri"/>
              </a:rPr>
              <a:t>c</a:t>
            </a:r>
            <a:r>
              <a:rPr sz="2800" b="1" spc="-5" dirty="0">
                <a:latin typeface="Calibri"/>
                <a:cs typeface="Calibri"/>
              </a:rPr>
              <a:t>t</a:t>
            </a:r>
            <a:r>
              <a:rPr sz="2800" b="1" spc="-20" dirty="0">
                <a:latin typeface="Calibri"/>
                <a:cs typeface="Calibri"/>
              </a:rPr>
              <a:t>ru</a:t>
            </a:r>
            <a:r>
              <a:rPr sz="2800" b="1" spc="-5" dirty="0">
                <a:latin typeface="Calibri"/>
                <a:cs typeface="Calibri"/>
              </a:rPr>
              <a:t>m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71318" y="3754098"/>
            <a:ext cx="1499235" cy="433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|</a:t>
            </a:r>
            <a:r>
              <a:rPr sz="4200" spc="112" baseline="-1984" dirty="0">
                <a:latin typeface="Cambria Math"/>
                <a:cs typeface="Cambria Math"/>
              </a:rPr>
              <a:t>𝐸</a:t>
            </a:r>
            <a:r>
              <a:rPr sz="2800" spc="-15" dirty="0">
                <a:latin typeface="Cambria Math"/>
                <a:cs typeface="Cambria Math"/>
              </a:rPr>
              <a:t>(</a:t>
            </a:r>
            <a:r>
              <a:rPr sz="4200" spc="75" baseline="-1984" dirty="0">
                <a:latin typeface="Cambria Math"/>
                <a:cs typeface="Cambria Math"/>
              </a:rPr>
              <a:t>𝜈</a:t>
            </a:r>
            <a:r>
              <a:rPr sz="2800" spc="-15" dirty="0">
                <a:latin typeface="Cambria Math"/>
                <a:cs typeface="Cambria Math"/>
              </a:rPr>
              <a:t>)|</a:t>
            </a:r>
            <a:r>
              <a:rPr sz="3000" spc="60" baseline="25000" dirty="0">
                <a:latin typeface="Cambria Math"/>
                <a:cs typeface="Cambria Math"/>
              </a:rPr>
              <a:t>2</a:t>
            </a:r>
            <a:r>
              <a:rPr sz="3000" baseline="25000" dirty="0">
                <a:latin typeface="Cambria Math"/>
                <a:cs typeface="Cambria Math"/>
              </a:rPr>
              <a:t> </a:t>
            </a:r>
            <a:r>
              <a:rPr sz="3000" spc="-7" baseline="25000" dirty="0">
                <a:latin typeface="Cambria Math"/>
                <a:cs typeface="Cambria Math"/>
              </a:rPr>
              <a:t> </a:t>
            </a:r>
            <a:r>
              <a:rPr sz="4200" spc="-37" baseline="-1984" dirty="0">
                <a:latin typeface="Cambria Math"/>
                <a:cs typeface="Cambria Math"/>
              </a:rPr>
              <a:t>=</a:t>
            </a:r>
            <a:endParaRPr sz="4200" baseline="-1984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31673" y="3537155"/>
            <a:ext cx="375920" cy="436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85" dirty="0">
                <a:latin typeface="Cambria Math"/>
                <a:cs typeface="Cambria Math"/>
              </a:rPr>
              <a:t>𝐸</a:t>
            </a:r>
            <a:r>
              <a:rPr sz="3000" spc="60" baseline="-16666" dirty="0">
                <a:latin typeface="Cambria Math"/>
                <a:cs typeface="Cambria Math"/>
              </a:rPr>
              <a:t>0</a:t>
            </a:r>
            <a:endParaRPr sz="3000" baseline="-16666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67893" y="3481302"/>
            <a:ext cx="651510" cy="436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40" dirty="0">
                <a:latin typeface="Cambria Math"/>
                <a:cs typeface="Cambria Math"/>
              </a:rPr>
              <a:t>2</a:t>
            </a:r>
            <a:r>
              <a:rPr sz="2000" spc="150" dirty="0">
                <a:latin typeface="Cambria Math"/>
                <a:cs typeface="Cambria Math"/>
              </a:rPr>
              <a:t> </a:t>
            </a:r>
            <a:r>
              <a:rPr sz="4200" spc="75" baseline="-20833" dirty="0">
                <a:latin typeface="Cambria Math"/>
                <a:cs typeface="Cambria Math"/>
              </a:rPr>
              <a:t>𝐷</a:t>
            </a:r>
            <a:r>
              <a:rPr sz="2000" spc="40" dirty="0">
                <a:latin typeface="Cambria Math"/>
                <a:cs typeface="Cambria Math"/>
              </a:rPr>
              <a:t>2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44082" y="4017750"/>
            <a:ext cx="2259965" cy="459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30" dirty="0">
                <a:latin typeface="Cambria Math"/>
                <a:cs typeface="Cambria Math"/>
              </a:rPr>
              <a:t>𝜈</a:t>
            </a:r>
            <a:r>
              <a:rPr sz="2800" spc="8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spc="232" baseline="-16666" dirty="0">
                <a:latin typeface="Cambria Math"/>
                <a:cs typeface="Cambria Math"/>
              </a:rPr>
              <a:t>0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3000" spc="60" baseline="23611" dirty="0">
                <a:latin typeface="Cambria Math"/>
                <a:cs typeface="Cambria Math"/>
              </a:rPr>
              <a:t>2</a:t>
            </a:r>
            <a:r>
              <a:rPr sz="3000" baseline="23611" dirty="0">
                <a:latin typeface="Cambria Math"/>
                <a:cs typeface="Cambria Math"/>
              </a:rPr>
              <a:t> </a:t>
            </a:r>
            <a:r>
              <a:rPr sz="3000" spc="-240" baseline="23611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50" dirty="0">
                <a:latin typeface="Cambria Math"/>
                <a:cs typeface="Cambria Math"/>
              </a:rPr>
              <a:t>𝐷</a:t>
            </a:r>
            <a:r>
              <a:rPr sz="3000" spc="60" baseline="23611" dirty="0">
                <a:latin typeface="Cambria Math"/>
                <a:cs typeface="Cambria Math"/>
              </a:rPr>
              <a:t>2</a:t>
            </a:r>
            <a:endParaRPr sz="3000" baseline="23611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756787" y="3994535"/>
            <a:ext cx="2249805" cy="0"/>
          </a:xfrm>
          <a:custGeom>
            <a:avLst/>
            <a:gdLst/>
            <a:ahLst/>
            <a:cxnLst/>
            <a:rect l="l" t="t" r="r" b="b"/>
            <a:pathLst>
              <a:path w="2249804">
                <a:moveTo>
                  <a:pt x="0" y="0"/>
                </a:moveTo>
                <a:lnTo>
                  <a:pt x="2249686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30300" y="4680643"/>
            <a:ext cx="5708015" cy="1109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b="1" spc="-20" dirty="0">
                <a:latin typeface="Calibri"/>
                <a:cs typeface="Calibri"/>
              </a:rPr>
              <a:t>FWHM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of</a:t>
            </a:r>
            <a:r>
              <a:rPr sz="2800" b="1" spc="-5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spectrum</a:t>
            </a:r>
            <a:r>
              <a:rPr sz="2800" b="1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equals</a:t>
            </a:r>
            <a:endParaRPr sz="28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1800"/>
              </a:spcBef>
            </a:pPr>
            <a:r>
              <a:rPr sz="2800" spc="-20" dirty="0">
                <a:latin typeface="Cambria Math"/>
                <a:cs typeface="Cambria Math"/>
              </a:rPr>
              <a:t>Δ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L </a:t>
            </a:r>
            <a:r>
              <a:rPr sz="3000" spc="-15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𝐷</a:t>
            </a:r>
            <a:endParaRPr sz="28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973958"/>
            <a:ext cx="10386060" cy="15805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By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stor</a:t>
            </a:r>
            <a:r>
              <a:rPr sz="2800" spc="-10" dirty="0">
                <a:latin typeface="Calibri"/>
                <a:cs typeface="Calibri"/>
              </a:rPr>
              <a:t>ical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convent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many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texts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quot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4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hal</a:t>
            </a:r>
            <a:r>
              <a:rPr sz="2800" b="1" spc="-20" dirty="0">
                <a:latin typeface="Calibri"/>
                <a:cs typeface="Calibri"/>
              </a:rPr>
              <a:t>f-wid</a:t>
            </a:r>
            <a:r>
              <a:rPr sz="2800" b="1" dirty="0">
                <a:latin typeface="Calibri"/>
                <a:cs typeface="Calibri"/>
              </a:rPr>
              <a:t>t</a:t>
            </a:r>
            <a:r>
              <a:rPr sz="2800" b="1" spc="-15" dirty="0">
                <a:latin typeface="Calibri"/>
                <a:cs typeface="Calibri"/>
              </a:rPr>
              <a:t>h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at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hal</a:t>
            </a:r>
            <a:r>
              <a:rPr sz="2800" b="1" spc="-5" dirty="0">
                <a:latin typeface="Calibri"/>
                <a:cs typeface="Calibri"/>
              </a:rPr>
              <a:t>f</a:t>
            </a:r>
            <a:r>
              <a:rPr sz="2800" b="1" spc="-20" dirty="0">
                <a:latin typeface="Calibri"/>
                <a:cs typeface="Calibri"/>
              </a:rPr>
              <a:t>-maximum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sz="2800" spc="50" dirty="0">
                <a:latin typeface="Cambria Math"/>
                <a:cs typeface="Cambria Math"/>
              </a:rPr>
              <a:t>𝐷</a:t>
            </a:r>
            <a:r>
              <a:rPr sz="2800" spc="-10" dirty="0">
                <a:latin typeface="Calibri"/>
                <a:cs typeface="Calibri"/>
              </a:rPr>
              <a:t>;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sha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us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f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wi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Δ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spc="172" baseline="-16666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4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89635" y="990563"/>
            <a:ext cx="9410700" cy="443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Sl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i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de 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9: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 Phys</a:t>
            </a:r>
            <a:r>
              <a:rPr sz="3400" b="1" u="heavy" dirty="0">
                <a:solidFill>
                  <a:srgbClr val="0000FF"/>
                </a:solidFill>
                <a:latin typeface="Calibri"/>
                <a:cs typeface="Calibri"/>
              </a:rPr>
              <a:t>i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cal</a:t>
            </a:r>
            <a:r>
              <a:rPr sz="3400" b="1" u="heavy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b="1" u="heavy" spc="-25" dirty="0">
                <a:solidFill>
                  <a:srgbClr val="0000FF"/>
                </a:solidFill>
                <a:latin typeface="Calibri"/>
                <a:cs typeface="Calibri"/>
              </a:rPr>
              <a:t>Or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i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gin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 of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 the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Dif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f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usion </a:t>
            </a:r>
            <a:r>
              <a:rPr sz="3400" b="1" u="heavy" spc="-25" dirty="0">
                <a:solidFill>
                  <a:srgbClr val="0000FF"/>
                </a:solidFill>
                <a:latin typeface="Calibri"/>
                <a:cs typeface="Calibri"/>
              </a:rPr>
              <a:t>Co</a:t>
            </a:r>
            <a:r>
              <a:rPr sz="3400" b="1" u="heavy" spc="-10" dirty="0">
                <a:solidFill>
                  <a:srgbClr val="0000FF"/>
                </a:solidFill>
                <a:latin typeface="Calibri"/>
                <a:cs typeface="Calibri"/>
              </a:rPr>
              <a:t>e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f</a:t>
            </a:r>
            <a:r>
              <a:rPr sz="3400" b="1" u="heavy" spc="5" dirty="0">
                <a:solidFill>
                  <a:srgbClr val="0000FF"/>
                </a:solidFill>
                <a:latin typeface="Calibri"/>
                <a:cs typeface="Calibri"/>
              </a:rPr>
              <a:t>f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icient</a:t>
            </a:r>
            <a:r>
              <a:rPr sz="3400" b="1" u="heavy" spc="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spc="-35" dirty="0">
                <a:solidFill>
                  <a:srgbClr val="0000FF"/>
                </a:solidFill>
                <a:latin typeface="Cambria Math"/>
                <a:cs typeface="Cambria Math"/>
              </a:rPr>
              <a:t>𝑫</a:t>
            </a:r>
            <a:endParaRPr sz="3400">
              <a:latin typeface="Cambria Math"/>
              <a:cs typeface="Cambria Math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76877" y="2415418"/>
            <a:ext cx="210820" cy="0"/>
          </a:xfrm>
          <a:custGeom>
            <a:avLst/>
            <a:gdLst/>
            <a:ahLst/>
            <a:cxnLst/>
            <a:rect l="l" t="t" r="r" b="b"/>
            <a:pathLst>
              <a:path w="210819">
                <a:moveTo>
                  <a:pt x="0" y="0"/>
                </a:moveTo>
                <a:lnTo>
                  <a:pt x="210311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976877" y="2337694"/>
            <a:ext cx="210820" cy="0"/>
          </a:xfrm>
          <a:custGeom>
            <a:avLst/>
            <a:gdLst/>
            <a:ahLst/>
            <a:cxnLst/>
            <a:rect l="l" t="t" r="r" b="b"/>
            <a:pathLst>
              <a:path w="210819">
                <a:moveTo>
                  <a:pt x="0" y="0"/>
                </a:moveTo>
                <a:lnTo>
                  <a:pt x="210311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xfrm>
            <a:off x="909319" y="1676329"/>
            <a:ext cx="10977881" cy="2726704"/>
          </a:xfrm>
          <a:prstGeom prst="rect">
            <a:avLst/>
          </a:prstGeom>
        </p:spPr>
        <p:txBody>
          <a:bodyPr vert="horz" wrap="square" lIns="0" tIns="93024" rIns="0" bIns="0" rtlCol="0">
            <a:spAutoFit/>
          </a:bodyPr>
          <a:lstStyle/>
          <a:p>
            <a:pPr marL="462915" marR="5080" indent="-228600">
              <a:lnSpc>
                <a:spcPct val="142900"/>
              </a:lnSpc>
              <a:buFont typeface="Symbol"/>
              <a:buChar char=""/>
              <a:tabLst>
                <a:tab pos="463550" algn="l"/>
                <a:tab pos="1308100" algn="l"/>
                <a:tab pos="3580765" algn="l"/>
                <a:tab pos="4887595" algn="l"/>
                <a:tab pos="6104255" algn="l"/>
                <a:tab pos="6953884" algn="l"/>
                <a:tab pos="8530590" algn="l"/>
                <a:tab pos="9572625" algn="l"/>
              </a:tabLst>
            </a:pPr>
            <a:r>
              <a:rPr b="0" spc="-20" dirty="0">
                <a:latin typeface="Calibri"/>
                <a:cs typeface="Calibri"/>
              </a:rPr>
              <a:t>Ea</a:t>
            </a:r>
            <a:r>
              <a:rPr b="0" spc="-5" dirty="0">
                <a:latin typeface="Calibri"/>
                <a:cs typeface="Calibri"/>
              </a:rPr>
              <a:t>c</a:t>
            </a:r>
            <a:r>
              <a:rPr b="0" spc="-15" dirty="0">
                <a:latin typeface="Calibri"/>
                <a:cs typeface="Calibri"/>
              </a:rPr>
              <a:t>h</a:t>
            </a:r>
            <a:r>
              <a:rPr b="0" dirty="0">
                <a:latin typeface="Times New Roman"/>
                <a:cs typeface="Times New Roman"/>
              </a:rPr>
              <a:t>	</a:t>
            </a:r>
            <a:r>
              <a:rPr b="0" spc="-20" dirty="0">
                <a:latin typeface="Calibri"/>
                <a:cs typeface="Calibri"/>
              </a:rPr>
              <a:t>spont</a:t>
            </a:r>
            <a:r>
              <a:rPr b="0" spc="-15" dirty="0">
                <a:latin typeface="Calibri"/>
                <a:cs typeface="Calibri"/>
              </a:rPr>
              <a:t>a</a:t>
            </a:r>
            <a:r>
              <a:rPr b="0" spc="-20" dirty="0">
                <a:latin typeface="Calibri"/>
                <a:cs typeface="Calibri"/>
              </a:rPr>
              <a:t>neous</a:t>
            </a:r>
            <a:r>
              <a:rPr b="0" dirty="0">
                <a:latin typeface="Calibri"/>
                <a:cs typeface="Calibri"/>
              </a:rPr>
              <a:t>l</a:t>
            </a:r>
            <a:r>
              <a:rPr b="0" spc="-15" dirty="0">
                <a:latin typeface="Calibri"/>
                <a:cs typeface="Calibri"/>
              </a:rPr>
              <a:t>y</a:t>
            </a:r>
            <a:r>
              <a:rPr b="0" dirty="0">
                <a:latin typeface="Times New Roman"/>
                <a:cs typeface="Times New Roman"/>
              </a:rPr>
              <a:t>	</a:t>
            </a:r>
            <a:r>
              <a:rPr b="0" spc="-15" dirty="0">
                <a:latin typeface="Calibri"/>
                <a:cs typeface="Calibri"/>
              </a:rPr>
              <a:t>emitted</a:t>
            </a:r>
            <a:r>
              <a:rPr b="0" dirty="0">
                <a:latin typeface="Times New Roman"/>
                <a:cs typeface="Times New Roman"/>
              </a:rPr>
              <a:t>	</a:t>
            </a:r>
            <a:r>
              <a:rPr b="0" spc="-20" dirty="0">
                <a:latin typeface="Calibri"/>
                <a:cs typeface="Calibri"/>
              </a:rPr>
              <a:t>phot</a:t>
            </a:r>
            <a:r>
              <a:rPr b="0" spc="-10" dirty="0">
                <a:latin typeface="Calibri"/>
                <a:cs typeface="Calibri"/>
              </a:rPr>
              <a:t>o</a:t>
            </a:r>
            <a:r>
              <a:rPr b="0" spc="-15" dirty="0">
                <a:latin typeface="Calibri"/>
                <a:cs typeface="Calibri"/>
              </a:rPr>
              <a:t>n</a:t>
            </a:r>
            <a:r>
              <a:rPr b="0" dirty="0">
                <a:latin typeface="Times New Roman"/>
                <a:cs typeface="Times New Roman"/>
              </a:rPr>
              <a:t>	</a:t>
            </a:r>
            <a:r>
              <a:rPr b="0" spc="-15" dirty="0">
                <a:latin typeface="Calibri"/>
                <a:cs typeface="Calibri"/>
              </a:rPr>
              <a:t>adds</a:t>
            </a:r>
            <a:r>
              <a:rPr b="0" dirty="0">
                <a:latin typeface="Times New Roman"/>
                <a:cs typeface="Times New Roman"/>
              </a:rPr>
              <a:t>	</a:t>
            </a:r>
            <a:r>
              <a:rPr spc="-15" dirty="0"/>
              <a:t>unce</a:t>
            </a:r>
            <a:r>
              <a:rPr spc="-5" dirty="0"/>
              <a:t>r</a:t>
            </a:r>
            <a:r>
              <a:rPr spc="-15" dirty="0"/>
              <a:t>tain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pc="-15" dirty="0"/>
              <a:t>phase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b="0" spc="-35" dirty="0">
                <a:latin typeface="Cambria Math"/>
                <a:cs typeface="Cambria Math"/>
              </a:rPr>
              <a:t>𝛿</a:t>
            </a:r>
            <a:r>
              <a:rPr b="0" spc="-30" dirty="0">
                <a:latin typeface="Cambria Math"/>
                <a:cs typeface="Cambria Math"/>
              </a:rPr>
              <a:t>𝜙</a:t>
            </a:r>
            <a:r>
              <a:rPr b="0" spc="229" dirty="0">
                <a:latin typeface="Cambria Math"/>
                <a:cs typeface="Cambria Math"/>
              </a:rPr>
              <a:t> </a:t>
            </a:r>
            <a:r>
              <a:rPr b="0" spc="-20" dirty="0">
                <a:latin typeface="Cambria Math"/>
                <a:cs typeface="Cambria Math"/>
              </a:rPr>
              <a:t>∼</a:t>
            </a:r>
            <a:r>
              <a:rPr b="0" spc="-10" dirty="0">
                <a:latin typeface="Cambria Math"/>
                <a:cs typeface="Cambria Math"/>
              </a:rPr>
              <a:t> </a:t>
            </a:r>
            <a:r>
              <a:rPr b="0" spc="-25" dirty="0">
                <a:latin typeface="Cambria Math"/>
                <a:cs typeface="Cambria Math"/>
              </a:rPr>
              <a:t>1</a:t>
            </a:r>
            <a:r>
              <a:rPr b="0" spc="-5" dirty="0">
                <a:latin typeface="Cambria Math"/>
                <a:cs typeface="Cambria Math"/>
              </a:rPr>
              <a:t>/</a:t>
            </a:r>
            <a:r>
              <a:rPr b="0" spc="-25" dirty="0">
                <a:latin typeface="Cambria Math"/>
                <a:cs typeface="Cambria Math"/>
              </a:rPr>
              <a:t>√</a:t>
            </a:r>
            <a:r>
              <a:rPr b="0" spc="20" dirty="0">
                <a:latin typeface="Cambria Math"/>
                <a:cs typeface="Cambria Math"/>
              </a:rPr>
              <a:t>𝑛</a:t>
            </a:r>
            <a:r>
              <a:rPr b="0" dirty="0">
                <a:latin typeface="Calibri"/>
                <a:cs typeface="Calibri"/>
              </a:rPr>
              <a:t>.</a:t>
            </a:r>
          </a:p>
          <a:p>
            <a:pPr marL="462915" indent="-228600">
              <a:lnSpc>
                <a:spcPct val="100000"/>
              </a:lnSpc>
              <a:spcBef>
                <a:spcPts val="1970"/>
              </a:spcBef>
              <a:buFont typeface="Symbol"/>
              <a:buChar char=""/>
              <a:tabLst>
                <a:tab pos="463550" algn="l"/>
              </a:tabLst>
            </a:pPr>
            <a:r>
              <a:rPr b="0" spc="-20" dirty="0">
                <a:latin typeface="Calibri"/>
                <a:cs typeface="Calibri"/>
              </a:rPr>
              <a:t>R</a:t>
            </a:r>
            <a:r>
              <a:rPr b="0" spc="-10" dirty="0">
                <a:latin typeface="Calibri"/>
                <a:cs typeface="Calibri"/>
              </a:rPr>
              <a:t>a</a:t>
            </a:r>
            <a:r>
              <a:rPr b="0" spc="-15" dirty="0">
                <a:latin typeface="Calibri"/>
                <a:cs typeface="Calibri"/>
              </a:rPr>
              <a:t>te</a:t>
            </a:r>
            <a:r>
              <a:rPr b="0" spc="-70" dirty="0">
                <a:latin typeface="Times New Roman"/>
                <a:cs typeface="Times New Roman"/>
              </a:rPr>
              <a:t> </a:t>
            </a:r>
            <a:r>
              <a:rPr b="0" spc="-20" dirty="0">
                <a:latin typeface="Calibri"/>
                <a:cs typeface="Calibri"/>
              </a:rPr>
              <a:t>o</a:t>
            </a:r>
            <a:r>
              <a:rPr b="0" spc="-10" dirty="0">
                <a:latin typeface="Calibri"/>
                <a:cs typeface="Calibri"/>
              </a:rPr>
              <a:t>f</a:t>
            </a:r>
            <a:r>
              <a:rPr b="0" spc="-65" dirty="0">
                <a:latin typeface="Times New Roman"/>
                <a:cs typeface="Times New Roman"/>
              </a:rPr>
              <a:t> </a:t>
            </a:r>
            <a:r>
              <a:rPr b="0" spc="-20" dirty="0">
                <a:latin typeface="Calibri"/>
                <a:cs typeface="Calibri"/>
              </a:rPr>
              <a:t>suc</a:t>
            </a:r>
            <a:r>
              <a:rPr b="0" spc="-15" dirty="0">
                <a:latin typeface="Calibri"/>
                <a:cs typeface="Calibri"/>
              </a:rPr>
              <a:t>h</a:t>
            </a:r>
            <a:r>
              <a:rPr b="0" spc="-70" dirty="0">
                <a:latin typeface="Times New Roman"/>
                <a:cs typeface="Times New Roman"/>
              </a:rPr>
              <a:t> </a:t>
            </a:r>
            <a:r>
              <a:rPr b="0" spc="-15" dirty="0">
                <a:latin typeface="Calibri"/>
                <a:cs typeface="Calibri"/>
              </a:rPr>
              <a:t>events</a:t>
            </a:r>
            <a:r>
              <a:rPr b="0" spc="-65" dirty="0">
                <a:latin typeface="Times New Roman"/>
                <a:cs typeface="Times New Roman"/>
              </a:rPr>
              <a:t> </a:t>
            </a:r>
            <a:r>
              <a:rPr b="0" spc="-20" dirty="0">
                <a:latin typeface="Cambria Math"/>
                <a:cs typeface="Cambria Math"/>
              </a:rPr>
              <a:t>∝</a:t>
            </a:r>
            <a:r>
              <a:rPr b="0" spc="20" dirty="0">
                <a:latin typeface="Cambria Math"/>
                <a:cs typeface="Cambria Math"/>
              </a:rPr>
              <a:t> </a:t>
            </a:r>
            <a:r>
              <a:rPr b="0" spc="-20" dirty="0">
                <a:latin typeface="Calibri"/>
                <a:cs typeface="Calibri"/>
              </a:rPr>
              <a:t>spont</a:t>
            </a:r>
            <a:r>
              <a:rPr b="0" spc="-15" dirty="0">
                <a:latin typeface="Calibri"/>
                <a:cs typeface="Calibri"/>
              </a:rPr>
              <a:t>a</a:t>
            </a:r>
            <a:r>
              <a:rPr b="0" spc="-20" dirty="0">
                <a:latin typeface="Calibri"/>
                <a:cs typeface="Calibri"/>
              </a:rPr>
              <a:t>ne</a:t>
            </a:r>
            <a:r>
              <a:rPr b="0" spc="-10" dirty="0">
                <a:latin typeface="Calibri"/>
                <a:cs typeface="Calibri"/>
              </a:rPr>
              <a:t>o</a:t>
            </a:r>
            <a:r>
              <a:rPr b="0" spc="-20" dirty="0">
                <a:latin typeface="Calibri"/>
                <a:cs typeface="Calibri"/>
              </a:rPr>
              <a:t>u</a:t>
            </a:r>
            <a:r>
              <a:rPr b="0" spc="-15" dirty="0">
                <a:latin typeface="Calibri"/>
                <a:cs typeface="Calibri"/>
              </a:rPr>
              <a:t>s</a:t>
            </a:r>
            <a:r>
              <a:rPr b="0" spc="-70" dirty="0">
                <a:latin typeface="Times New Roman"/>
                <a:cs typeface="Times New Roman"/>
              </a:rPr>
              <a:t> </a:t>
            </a:r>
            <a:r>
              <a:rPr b="0" spc="-20" dirty="0">
                <a:latin typeface="Calibri"/>
                <a:cs typeface="Calibri"/>
              </a:rPr>
              <a:t>pho</a:t>
            </a:r>
            <a:r>
              <a:rPr b="0" dirty="0">
                <a:latin typeface="Calibri"/>
                <a:cs typeface="Calibri"/>
              </a:rPr>
              <a:t>t</a:t>
            </a:r>
            <a:r>
              <a:rPr b="0" spc="-20" dirty="0">
                <a:latin typeface="Calibri"/>
                <a:cs typeface="Calibri"/>
              </a:rPr>
              <a:t>o</a:t>
            </a:r>
            <a:r>
              <a:rPr b="0" spc="-15" dirty="0">
                <a:latin typeface="Calibri"/>
                <a:cs typeface="Calibri"/>
              </a:rPr>
              <a:t>n</a:t>
            </a:r>
            <a:r>
              <a:rPr b="0" spc="-70" dirty="0">
                <a:latin typeface="Times New Roman"/>
                <a:cs typeface="Times New Roman"/>
              </a:rPr>
              <a:t> </a:t>
            </a:r>
            <a:r>
              <a:rPr b="0" spc="-15" dirty="0">
                <a:latin typeface="Calibri"/>
                <a:cs typeface="Calibri"/>
              </a:rPr>
              <a:t>rate</a:t>
            </a:r>
            <a:r>
              <a:rPr b="0" spc="-75" dirty="0">
                <a:latin typeface="Times New Roman"/>
                <a:cs typeface="Times New Roman"/>
              </a:rPr>
              <a:t> </a:t>
            </a:r>
            <a:r>
              <a:rPr b="0" spc="5" dirty="0">
                <a:latin typeface="Calibri"/>
                <a:cs typeface="Calibri"/>
              </a:rPr>
              <a:t>i</a:t>
            </a:r>
            <a:r>
              <a:rPr b="0" spc="-20" dirty="0">
                <a:latin typeface="Calibri"/>
                <a:cs typeface="Calibri"/>
              </a:rPr>
              <a:t>nt</a:t>
            </a:r>
            <a:r>
              <a:rPr b="0" spc="-15" dirty="0">
                <a:latin typeface="Calibri"/>
                <a:cs typeface="Calibri"/>
              </a:rPr>
              <a:t>o</a:t>
            </a:r>
            <a:r>
              <a:rPr b="0" spc="-60" dirty="0">
                <a:latin typeface="Times New Roman"/>
                <a:cs typeface="Times New Roman"/>
              </a:rPr>
              <a:t> </a:t>
            </a:r>
            <a:r>
              <a:rPr b="0" spc="-20" dirty="0">
                <a:latin typeface="Calibri"/>
                <a:cs typeface="Calibri"/>
              </a:rPr>
              <a:t>mode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spc="-254" dirty="0">
                <a:latin typeface="Cambria Math"/>
                <a:cs typeface="Cambria Math"/>
              </a:rPr>
              <a:t>𝑁</a:t>
            </a:r>
            <a:r>
              <a:rPr sz="3000" b="0" spc="270" baseline="-16666" dirty="0">
                <a:latin typeface="Cambria Math"/>
                <a:cs typeface="Cambria Math"/>
              </a:rPr>
              <a:t>𝑠</a:t>
            </a:r>
            <a:r>
              <a:rPr sz="3000" b="0" spc="465" baseline="-16666" dirty="0">
                <a:latin typeface="Cambria Math"/>
                <a:cs typeface="Cambria Math"/>
              </a:rPr>
              <a:t>𝑝</a:t>
            </a:r>
            <a:r>
              <a:rPr sz="2800" b="0" dirty="0">
                <a:latin typeface="Calibri"/>
                <a:cs typeface="Calibri"/>
              </a:rPr>
              <a:t>.</a:t>
            </a:r>
            <a:endParaRPr sz="2800" dirty="0">
              <a:latin typeface="Calibri"/>
              <a:cs typeface="Calibri"/>
            </a:endParaRPr>
          </a:p>
          <a:p>
            <a:pPr marL="462915" indent="-228600">
              <a:lnSpc>
                <a:spcPct val="100000"/>
              </a:lnSpc>
              <a:spcBef>
                <a:spcPts val="2160"/>
              </a:spcBef>
              <a:buFont typeface="Symbol"/>
              <a:buChar char=""/>
              <a:tabLst>
                <a:tab pos="463550" algn="l"/>
              </a:tabLst>
            </a:pPr>
            <a:r>
              <a:rPr b="0" spc="-15" dirty="0">
                <a:latin typeface="Calibri"/>
                <a:cs typeface="Calibri"/>
              </a:rPr>
              <a:t>Inc</a:t>
            </a:r>
            <a:r>
              <a:rPr b="0" spc="-5" dirty="0">
                <a:latin typeface="Calibri"/>
                <a:cs typeface="Calibri"/>
              </a:rPr>
              <a:t>l</a:t>
            </a:r>
            <a:r>
              <a:rPr b="0" spc="-20" dirty="0">
                <a:latin typeface="Calibri"/>
                <a:cs typeface="Calibri"/>
              </a:rPr>
              <a:t>ud</a:t>
            </a:r>
            <a:r>
              <a:rPr b="0" spc="-10" dirty="0">
                <a:latin typeface="Calibri"/>
                <a:cs typeface="Calibri"/>
              </a:rPr>
              <a:t>i</a:t>
            </a:r>
            <a:r>
              <a:rPr b="0" spc="-20" dirty="0">
                <a:latin typeface="Calibri"/>
                <a:cs typeface="Calibri"/>
              </a:rPr>
              <a:t>n</a:t>
            </a:r>
            <a:r>
              <a:rPr b="0" spc="-15" dirty="0">
                <a:latin typeface="Calibri"/>
                <a:cs typeface="Calibri"/>
              </a:rPr>
              <a:t>g</a:t>
            </a:r>
            <a:r>
              <a:rPr b="0" spc="-70" dirty="0">
                <a:latin typeface="Times New Roman"/>
                <a:cs typeface="Times New Roman"/>
              </a:rPr>
              <a:t> </a:t>
            </a:r>
            <a:r>
              <a:rPr b="0" spc="-15" dirty="0">
                <a:latin typeface="Calibri"/>
                <a:cs typeface="Calibri"/>
              </a:rPr>
              <a:t>c</a:t>
            </a:r>
            <a:r>
              <a:rPr b="0" spc="-10" dirty="0">
                <a:latin typeface="Calibri"/>
                <a:cs typeface="Calibri"/>
              </a:rPr>
              <a:t>a</a:t>
            </a:r>
            <a:r>
              <a:rPr b="0" spc="-15" dirty="0">
                <a:latin typeface="Calibri"/>
                <a:cs typeface="Calibri"/>
              </a:rPr>
              <a:t>vity</a:t>
            </a:r>
            <a:r>
              <a:rPr b="0" spc="-60" dirty="0">
                <a:latin typeface="Times New Roman"/>
                <a:cs typeface="Times New Roman"/>
              </a:rPr>
              <a:t> </a:t>
            </a:r>
            <a:r>
              <a:rPr b="0" spc="-20" dirty="0">
                <a:latin typeface="Calibri"/>
                <a:cs typeface="Calibri"/>
              </a:rPr>
              <a:t>phot</a:t>
            </a:r>
            <a:r>
              <a:rPr b="0" spc="-10" dirty="0">
                <a:latin typeface="Calibri"/>
                <a:cs typeface="Calibri"/>
              </a:rPr>
              <a:t>o</a:t>
            </a:r>
            <a:r>
              <a:rPr b="0" spc="-15" dirty="0">
                <a:latin typeface="Calibri"/>
                <a:cs typeface="Calibri"/>
              </a:rPr>
              <a:t>n</a:t>
            </a:r>
            <a:r>
              <a:rPr b="0" spc="-70" dirty="0">
                <a:latin typeface="Times New Roman"/>
                <a:cs typeface="Times New Roman"/>
              </a:rPr>
              <a:t> </a:t>
            </a:r>
            <a:r>
              <a:rPr b="0" dirty="0">
                <a:latin typeface="Calibri"/>
                <a:cs typeface="Calibri"/>
              </a:rPr>
              <a:t>l</a:t>
            </a:r>
            <a:r>
              <a:rPr b="0" spc="5" dirty="0">
                <a:latin typeface="Calibri"/>
                <a:cs typeface="Calibri"/>
              </a:rPr>
              <a:t>i</a:t>
            </a:r>
            <a:r>
              <a:rPr b="0" spc="-20" dirty="0">
                <a:latin typeface="Calibri"/>
                <a:cs typeface="Calibri"/>
              </a:rPr>
              <a:t>fet</a:t>
            </a:r>
            <a:r>
              <a:rPr b="0" spc="-15" dirty="0">
                <a:latin typeface="Calibri"/>
                <a:cs typeface="Calibri"/>
              </a:rPr>
              <a:t>ime</a:t>
            </a:r>
            <a:r>
              <a:rPr b="0" spc="-50" dirty="0">
                <a:latin typeface="Times New Roman"/>
                <a:cs typeface="Times New Roman"/>
              </a:rPr>
              <a:t> </a:t>
            </a:r>
            <a:r>
              <a:rPr b="0" spc="-30" dirty="0">
                <a:latin typeface="Cambria Math"/>
                <a:cs typeface="Cambria Math"/>
              </a:rPr>
              <a:t>𝜏</a:t>
            </a:r>
            <a:r>
              <a:rPr sz="3000" b="0" baseline="-16666" dirty="0">
                <a:latin typeface="Calibri"/>
                <a:cs typeface="Calibri"/>
              </a:rPr>
              <a:t>c </a:t>
            </a:r>
            <a:r>
              <a:rPr sz="3000" b="0" spc="-232" baseline="-16666" dirty="0">
                <a:latin typeface="Calibri"/>
                <a:cs typeface="Calibri"/>
              </a:rPr>
              <a:t> </a:t>
            </a:r>
            <a:r>
              <a:rPr sz="2800" b="0" spc="-15" dirty="0">
                <a:latin typeface="Calibri"/>
                <a:cs typeface="Calibri"/>
              </a:rPr>
              <a:t>and</a:t>
            </a:r>
            <a:r>
              <a:rPr sz="2800" b="0" spc="-75" dirty="0">
                <a:latin typeface="Times New Roman"/>
                <a:cs typeface="Times New Roman"/>
              </a:rPr>
              <a:t> </a:t>
            </a:r>
            <a:r>
              <a:rPr sz="2800" b="0" spc="-20" dirty="0">
                <a:latin typeface="Calibri"/>
                <a:cs typeface="Calibri"/>
              </a:rPr>
              <a:t>ou</a:t>
            </a:r>
            <a:r>
              <a:rPr sz="2800" b="0" spc="-5" dirty="0">
                <a:latin typeface="Calibri"/>
                <a:cs typeface="Calibri"/>
              </a:rPr>
              <a:t>t</a:t>
            </a:r>
            <a:r>
              <a:rPr sz="2800" b="0" spc="-20" dirty="0">
                <a:latin typeface="Calibri"/>
                <a:cs typeface="Calibri"/>
              </a:rPr>
              <a:t>pu</a:t>
            </a:r>
            <a:r>
              <a:rPr sz="2800" b="0" spc="-10" dirty="0">
                <a:latin typeface="Calibri"/>
                <a:cs typeface="Calibri"/>
              </a:rPr>
              <a:t>t</a:t>
            </a:r>
            <a:r>
              <a:rPr sz="2800" b="0" spc="-80" dirty="0">
                <a:latin typeface="Times New Roman"/>
                <a:cs typeface="Times New Roman"/>
              </a:rPr>
              <a:t> </a:t>
            </a:r>
            <a:r>
              <a:rPr sz="2800" b="0" spc="-10" dirty="0">
                <a:latin typeface="Calibri"/>
                <a:cs typeface="Calibri"/>
              </a:rPr>
              <a:t>c</a:t>
            </a:r>
            <a:r>
              <a:rPr sz="2800" b="0" spc="-20" dirty="0">
                <a:latin typeface="Calibri"/>
                <a:cs typeface="Calibri"/>
              </a:rPr>
              <a:t>o</a:t>
            </a:r>
            <a:r>
              <a:rPr sz="2800" b="0" spc="-10" dirty="0">
                <a:latin typeface="Calibri"/>
                <a:cs typeface="Calibri"/>
              </a:rPr>
              <a:t>u</a:t>
            </a:r>
            <a:r>
              <a:rPr sz="2800" b="0" spc="-20" dirty="0">
                <a:latin typeface="Calibri"/>
                <a:cs typeface="Calibri"/>
              </a:rPr>
              <a:t>p</a:t>
            </a:r>
            <a:r>
              <a:rPr sz="2800" b="0" spc="-10" dirty="0">
                <a:latin typeface="Calibri"/>
                <a:cs typeface="Calibri"/>
              </a:rPr>
              <a:t>l</a:t>
            </a:r>
            <a:r>
              <a:rPr sz="2800" b="0" dirty="0">
                <a:latin typeface="Calibri"/>
                <a:cs typeface="Calibri"/>
              </a:rPr>
              <a:t>i</a:t>
            </a:r>
            <a:r>
              <a:rPr sz="2800" b="0" spc="-20" dirty="0">
                <a:latin typeface="Calibri"/>
                <a:cs typeface="Calibri"/>
              </a:rPr>
              <a:t>n</a:t>
            </a:r>
            <a:r>
              <a:rPr sz="2800" b="0" spc="-15" dirty="0">
                <a:latin typeface="Calibri"/>
                <a:cs typeface="Calibri"/>
              </a:rPr>
              <a:t>g</a:t>
            </a:r>
            <a:r>
              <a:rPr sz="2800" b="0" spc="-65" dirty="0">
                <a:latin typeface="Times New Roman"/>
                <a:cs typeface="Times New Roman"/>
              </a:rPr>
              <a:t> </a:t>
            </a:r>
            <a:r>
              <a:rPr sz="2800" b="0" spc="-15" dirty="0">
                <a:latin typeface="Calibri"/>
                <a:cs typeface="Calibri"/>
              </a:rPr>
              <a:t>y</a:t>
            </a:r>
            <a:r>
              <a:rPr sz="2800" b="0" spc="-5" dirty="0">
                <a:latin typeface="Calibri"/>
                <a:cs typeface="Calibri"/>
              </a:rPr>
              <a:t>i</a:t>
            </a:r>
            <a:r>
              <a:rPr sz="2800" b="0" spc="-15" dirty="0">
                <a:latin typeface="Calibri"/>
                <a:cs typeface="Calibri"/>
              </a:rPr>
              <a:t>el</a:t>
            </a:r>
            <a:r>
              <a:rPr sz="2800" b="0" spc="-20" dirty="0">
                <a:latin typeface="Calibri"/>
                <a:cs typeface="Calibri"/>
              </a:rPr>
              <a:t>ds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62512" y="4630243"/>
            <a:ext cx="228128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𝐷</a:t>
            </a:r>
            <a:r>
              <a:rPr sz="2800" spc="24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∝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66600" y="4350971"/>
            <a:ext cx="541020" cy="431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345"/>
              </a:lnSpc>
            </a:pPr>
            <a:r>
              <a:rPr sz="4200" spc="-382" baseline="11904" dirty="0">
                <a:latin typeface="Cambria Math"/>
                <a:cs typeface="Cambria Math"/>
              </a:rPr>
              <a:t>𝑁</a:t>
            </a:r>
            <a:r>
              <a:rPr sz="2000" spc="180" dirty="0">
                <a:latin typeface="Cambria Math"/>
                <a:cs typeface="Cambria Math"/>
              </a:rPr>
              <a:t>𝑠𝑝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225915" y="4620790"/>
            <a:ext cx="32131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07975" algn="l"/>
              </a:tabLst>
            </a:pPr>
            <a:r>
              <a:rPr sz="2800" u="heavy" spc="-10" dirty="0">
                <a:latin typeface="Times New Roman"/>
                <a:cs typeface="Times New Roman"/>
              </a:rPr>
              <a:t> 	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979292" y="4817876"/>
            <a:ext cx="532765" cy="0"/>
          </a:xfrm>
          <a:custGeom>
            <a:avLst/>
            <a:gdLst/>
            <a:ahLst/>
            <a:cxnLst/>
            <a:rect l="l" t="t" r="r" b="b"/>
            <a:pathLst>
              <a:path w="532765">
                <a:moveTo>
                  <a:pt x="0" y="0"/>
                </a:moveTo>
                <a:lnTo>
                  <a:pt x="532186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029085" y="4869505"/>
            <a:ext cx="885190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00710" algn="l"/>
              </a:tabLst>
            </a:pPr>
            <a:r>
              <a:rPr sz="2800" spc="-25" dirty="0">
                <a:latin typeface="Cambria Math"/>
                <a:cs typeface="Cambria Math"/>
              </a:rPr>
              <a:t>2𝑛	</a:t>
            </a:r>
            <a:r>
              <a:rPr sz="2800" spc="-30" dirty="0">
                <a:latin typeface="Cambria Math"/>
                <a:cs typeface="Cambria Math"/>
              </a:rPr>
              <a:t>𝜏</a:t>
            </a:r>
            <a:r>
              <a:rPr sz="3000" spc="-44" baseline="-16666" dirty="0">
                <a:latin typeface="Calibri"/>
                <a:cs typeface="Calibri"/>
              </a:rPr>
              <a:t>c</a:t>
            </a:r>
            <a:endParaRPr sz="3000" baseline="-16666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61790" y="4360108"/>
            <a:ext cx="2222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1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630283" y="4817876"/>
            <a:ext cx="285115" cy="0"/>
          </a:xfrm>
          <a:custGeom>
            <a:avLst/>
            <a:gdLst/>
            <a:ahLst/>
            <a:cxnLst/>
            <a:rect l="l" t="t" r="r" b="b"/>
            <a:pathLst>
              <a:path w="285115">
                <a:moveTo>
                  <a:pt x="0" y="0"/>
                </a:moveTo>
                <a:lnTo>
                  <a:pt x="284987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40595" y="1032754"/>
            <a:ext cx="210820" cy="0"/>
          </a:xfrm>
          <a:custGeom>
            <a:avLst/>
            <a:gdLst/>
            <a:ahLst/>
            <a:cxnLst/>
            <a:rect l="l" t="t" r="r" b="b"/>
            <a:pathLst>
              <a:path w="210820">
                <a:moveTo>
                  <a:pt x="0" y="0"/>
                </a:moveTo>
                <a:lnTo>
                  <a:pt x="210311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01700" y="968684"/>
            <a:ext cx="10382250" cy="2823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228600">
              <a:lnSpc>
                <a:spcPct val="100000"/>
              </a:lnSpc>
              <a:buFont typeface="Symbol"/>
              <a:buChar char=""/>
              <a:tabLst>
                <a:tab pos="470534" algn="l"/>
                <a:tab pos="1571625" algn="l"/>
                <a:tab pos="2772410" algn="l"/>
                <a:tab pos="3914140" algn="l"/>
              </a:tabLst>
            </a:pPr>
            <a:r>
              <a:rPr sz="2800" spc="-20" dirty="0">
                <a:latin typeface="Calibri"/>
                <a:cs typeface="Calibri"/>
              </a:rPr>
              <a:t>Large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b="1" spc="-15" dirty="0">
                <a:latin typeface="Calibri"/>
                <a:cs typeface="Calibri"/>
              </a:rPr>
              <a:t>output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5" dirty="0">
                <a:latin typeface="Calibri"/>
                <a:cs typeface="Calibri"/>
              </a:rPr>
              <a:t>power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spc="-340" dirty="0">
                <a:latin typeface="Cambria Math"/>
                <a:cs typeface="Cambria Math"/>
              </a:rPr>
              <a:t>𝑃</a:t>
            </a:r>
            <a:r>
              <a:rPr sz="3000" baseline="-16666" dirty="0">
                <a:latin typeface="Calibri"/>
                <a:cs typeface="Calibri"/>
              </a:rPr>
              <a:t>L</a:t>
            </a:r>
            <a:endParaRPr sz="3000" baseline="-16666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900"/>
              </a:spcBef>
            </a:pP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5" dirty="0">
                <a:latin typeface="Calibri"/>
                <a:cs typeface="Calibri"/>
              </a:rPr>
              <a:t>new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dth.</a:t>
            </a:r>
            <a:endParaRPr sz="2800">
              <a:latin typeface="Calibri"/>
              <a:cs typeface="Calibri"/>
            </a:endParaRPr>
          </a:p>
          <a:p>
            <a:pPr marL="469900" marR="5080" indent="-228600">
              <a:lnSpc>
                <a:spcPct val="127099"/>
              </a:lnSpc>
              <a:spcBef>
                <a:spcPts val="1060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25" dirty="0">
                <a:latin typeface="Calibri"/>
                <a:cs typeface="Calibri"/>
              </a:rPr>
              <a:t>Sma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1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er</a:t>
            </a:r>
            <a:r>
              <a:rPr sz="2800" spc="110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cavit</a:t>
            </a:r>
            <a:r>
              <a:rPr sz="2800" b="1" spc="-15" dirty="0">
                <a:latin typeface="Calibri"/>
                <a:cs typeface="Calibri"/>
              </a:rPr>
              <a:t>y</a:t>
            </a:r>
            <a:r>
              <a:rPr sz="2800" b="1" spc="13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band</a:t>
            </a:r>
            <a:r>
              <a:rPr sz="2800" b="1" spc="-20" dirty="0">
                <a:latin typeface="Calibri"/>
                <a:cs typeface="Calibri"/>
              </a:rPr>
              <a:t>w</a:t>
            </a:r>
            <a:r>
              <a:rPr sz="2800" b="1" spc="-15" dirty="0">
                <a:latin typeface="Calibri"/>
                <a:cs typeface="Calibri"/>
              </a:rPr>
              <a:t>idth</a:t>
            </a:r>
            <a:r>
              <a:rPr sz="2800" b="1" spc="13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Δ</a:t>
            </a:r>
            <a:r>
              <a:rPr sz="2800" spc="-15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c </a:t>
            </a:r>
            <a:r>
              <a:rPr sz="3000" spc="30" baseline="-16666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(h</a:t>
            </a:r>
            <a:r>
              <a:rPr sz="2800" spc="-10" dirty="0">
                <a:latin typeface="Calibri"/>
                <a:cs typeface="Calibri"/>
              </a:rPr>
              <a:t>ig</a:t>
            </a:r>
            <a:r>
              <a:rPr sz="2800" spc="-20" dirty="0">
                <a:latin typeface="Calibri"/>
                <a:cs typeface="Calibri"/>
              </a:rPr>
              <a:t>he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1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in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se</a:t>
            </a:r>
            <a:r>
              <a:rPr sz="2800" spc="-10" dirty="0">
                <a:latin typeface="Calibri"/>
                <a:cs typeface="Calibri"/>
              </a:rPr>
              <a:t>)</a:t>
            </a:r>
            <a:r>
              <a:rPr sz="2800" spc="114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decre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se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1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fract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10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of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sp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ntane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phot</a:t>
            </a:r>
            <a:r>
              <a:rPr sz="280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cepted,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henc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reduc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50" dirty="0">
                <a:latin typeface="Cambria Math"/>
                <a:cs typeface="Cambria Math"/>
              </a:rPr>
              <a:t>𝐷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5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97551" y="983810"/>
            <a:ext cx="5987415" cy="390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09270" algn="l"/>
                <a:tab pos="1542415" algn="l"/>
                <a:tab pos="1943735" algn="l"/>
                <a:tab pos="2440305" algn="l"/>
                <a:tab pos="3687445" algn="l"/>
                <a:tab pos="4132579" algn="l"/>
                <a:tab pos="4630420" algn="l"/>
              </a:tabLst>
            </a:pPr>
            <a:r>
              <a:rPr sz="2800" spc="-25" dirty="0">
                <a:latin typeface="Cambria Math"/>
                <a:cs typeface="Cambria Math"/>
              </a:rPr>
              <a:t>⇒	</a:t>
            </a:r>
            <a:r>
              <a:rPr sz="2800" spc="-25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3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ger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30" dirty="0">
                <a:latin typeface="Cambria Math"/>
                <a:cs typeface="Cambria Math"/>
              </a:rPr>
              <a:t>𝑛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25" dirty="0">
                <a:latin typeface="Cambria Math"/>
                <a:cs typeface="Cambria Math"/>
              </a:rPr>
              <a:t>⇒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25" dirty="0">
                <a:latin typeface="Calibri"/>
                <a:cs typeface="Calibri"/>
              </a:rPr>
              <a:t>sma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30" dirty="0">
                <a:latin typeface="Cambria Math"/>
                <a:cs typeface="Cambria Math"/>
              </a:rPr>
              <a:t>𝐷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25" dirty="0">
                <a:latin typeface="Cambria Math"/>
                <a:cs typeface="Cambria Math"/>
              </a:rPr>
              <a:t>⇒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20" dirty="0">
                <a:latin typeface="Calibri"/>
                <a:cs typeface="Calibri"/>
              </a:rPr>
              <a:t>narrower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87751" y="973958"/>
            <a:ext cx="5547995" cy="923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27099"/>
              </a:lnSpc>
              <a:tabLst>
                <a:tab pos="697865" algn="l"/>
                <a:tab pos="2189480" algn="l"/>
                <a:tab pos="4113529" algn="l"/>
              </a:tabLst>
            </a:pPr>
            <a:r>
              <a:rPr sz="2800" spc="-20" dirty="0">
                <a:latin typeface="Calibri"/>
                <a:cs typeface="Calibri"/>
              </a:rPr>
              <a:t>2</a:t>
            </a:r>
            <a:r>
              <a:rPr sz="2800" spc="-10" dirty="0">
                <a:latin typeface="Calibri"/>
                <a:cs typeface="Calibri"/>
              </a:rPr>
              <a:t>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Opt</a:t>
            </a:r>
            <a:r>
              <a:rPr sz="2800" spc="-10" dirty="0">
                <a:latin typeface="Calibri"/>
                <a:cs typeface="Calibri"/>
              </a:rPr>
              <a:t>ical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frequ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nc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stand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rds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nterfer</a:t>
            </a:r>
            <a:r>
              <a:rPr sz="2800" spc="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metric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ength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metro</a:t>
            </a:r>
            <a:r>
              <a:rPr sz="2800" spc="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og</a:t>
            </a:r>
            <a:r>
              <a:rPr sz="2800" spc="-5" dirty="0">
                <a:latin typeface="Calibri"/>
                <a:cs typeface="Calibri"/>
              </a:rPr>
              <a:t>y</a:t>
            </a:r>
            <a:r>
              <a:rPr sz="2800" spc="-15" dirty="0">
                <a:latin typeface="Calibri"/>
                <a:cs typeface="Calibri"/>
              </a:rPr>
              <a:t>).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74721" y="973958"/>
            <a:ext cx="11271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(</a:t>
            </a:r>
            <a:r>
              <a:rPr sz="2800" spc="-10" dirty="0">
                <a:latin typeface="Calibri"/>
                <a:cs typeface="Calibri"/>
              </a:rPr>
              <a:t>at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mic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43169" y="973958"/>
            <a:ext cx="9842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25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cks,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566027" y="973958"/>
            <a:ext cx="7175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ser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300" y="2173728"/>
            <a:ext cx="10158730" cy="3456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8500" marR="12065" indent="-228600">
              <a:lnSpc>
                <a:spcPct val="127099"/>
              </a:lnSpc>
              <a:tabLst>
                <a:tab pos="1155700" algn="l"/>
                <a:tab pos="2776855" algn="l"/>
                <a:tab pos="4973320" algn="l"/>
                <a:tab pos="5544185" algn="l"/>
                <a:tab pos="7138670" algn="l"/>
                <a:tab pos="8276590" algn="l"/>
                <a:tab pos="8818880" algn="l"/>
              </a:tabLst>
            </a:pPr>
            <a:r>
              <a:rPr sz="2800" spc="-20" dirty="0">
                <a:latin typeface="Calibri"/>
                <a:cs typeface="Calibri"/>
              </a:rPr>
              <a:t>3</a:t>
            </a:r>
            <a:r>
              <a:rPr sz="2800" spc="-10" dirty="0">
                <a:latin typeface="Calibri"/>
                <a:cs typeface="Calibri"/>
              </a:rPr>
              <a:t>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Coheren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man</a:t>
            </a:r>
            <a:r>
              <a:rPr sz="2800" spc="-1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10" dirty="0">
                <a:latin typeface="Calibri"/>
                <a:cs typeface="Calibri"/>
              </a:rPr>
              <a:t>lat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qu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nt</a:t>
            </a:r>
            <a:r>
              <a:rPr sz="2800" spc="-5" dirty="0">
                <a:latin typeface="Calibri"/>
                <a:cs typeface="Calibri"/>
              </a:rPr>
              <a:t>u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state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qu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5" dirty="0">
                <a:latin typeface="Calibri"/>
                <a:cs typeface="Calibri"/>
              </a:rPr>
              <a:t>ntum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nformat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n.</a:t>
            </a:r>
            <a:endParaRPr sz="2800">
              <a:latin typeface="Calibri"/>
              <a:cs typeface="Calibri"/>
            </a:endParaRPr>
          </a:p>
          <a:p>
            <a:pPr marL="241300" marR="5080" indent="-228600">
              <a:lnSpc>
                <a:spcPct val="127099"/>
              </a:lnSpc>
              <a:spcBef>
                <a:spcPts val="106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Understa</a:t>
            </a:r>
            <a:r>
              <a:rPr sz="2800" spc="-10" dirty="0">
                <a:latin typeface="Calibri"/>
                <a:cs typeface="Calibri"/>
              </a:rPr>
              <a:t>n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ltimate,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fundament</a:t>
            </a:r>
            <a:r>
              <a:rPr sz="2800" b="1" spc="0" dirty="0">
                <a:latin typeface="Calibri"/>
                <a:cs typeface="Calibri"/>
              </a:rPr>
              <a:t>a</a:t>
            </a:r>
            <a:r>
              <a:rPr sz="2800" b="1" spc="-10" dirty="0">
                <a:latin typeface="Calibri"/>
                <a:cs typeface="Calibri"/>
              </a:rPr>
              <a:t>l</a:t>
            </a:r>
            <a:r>
              <a:rPr sz="2800" b="1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wer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mit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Δ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L </a:t>
            </a:r>
            <a:r>
              <a:rPr sz="3000" spc="-172" baseline="-16666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revea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dee</a:t>
            </a: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n</a:t>
            </a:r>
            <a:r>
              <a:rPr sz="2800" spc="-20" dirty="0">
                <a:latin typeface="Calibri"/>
                <a:cs typeface="Calibri"/>
              </a:rPr>
              <a:t>ne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ti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tween:</a:t>
            </a:r>
            <a:endParaRPr sz="2800">
              <a:latin typeface="Calibri"/>
              <a:cs typeface="Calibri"/>
            </a:endParaRPr>
          </a:p>
          <a:p>
            <a:pPr marL="1155700" lvl="1" indent="-685800">
              <a:lnSpc>
                <a:spcPct val="100000"/>
              </a:lnSpc>
              <a:spcBef>
                <a:spcPts val="1814"/>
              </a:spcBef>
              <a:buFont typeface="Calibri"/>
              <a:buAutoNum type="arabicPeriod"/>
              <a:tabLst>
                <a:tab pos="1156335" algn="l"/>
              </a:tabLst>
            </a:pPr>
            <a:r>
              <a:rPr sz="2800" spc="-20" dirty="0">
                <a:latin typeface="Calibri"/>
                <a:cs typeface="Calibri"/>
              </a:rPr>
              <a:t>Quan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uctuat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ele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tromagnetic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fie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d.</a:t>
            </a:r>
            <a:endParaRPr sz="2800">
              <a:latin typeface="Calibri"/>
              <a:cs typeface="Calibri"/>
            </a:endParaRPr>
          </a:p>
          <a:p>
            <a:pPr marL="1155700" lvl="1" indent="-685800">
              <a:lnSpc>
                <a:spcPct val="100000"/>
              </a:lnSpc>
              <a:spcBef>
                <a:spcPts val="1810"/>
              </a:spcBef>
              <a:buFont typeface="Calibri"/>
              <a:buAutoNum type="arabicPeriod"/>
              <a:tabLst>
                <a:tab pos="1156335" algn="l"/>
              </a:tabLst>
            </a:pPr>
            <a:r>
              <a:rPr sz="2800" spc="-20" dirty="0">
                <a:latin typeface="Calibri"/>
                <a:cs typeface="Calibri"/>
              </a:rPr>
              <a:t>Spont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ne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emi</a:t>
            </a:r>
            <a:r>
              <a:rPr sz="2800" spc="-20" dirty="0">
                <a:latin typeface="Calibri"/>
                <a:cs typeface="Calibri"/>
              </a:rPr>
              <a:t>ss</a:t>
            </a:r>
            <a:r>
              <a:rPr sz="2800" spc="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atoms.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3213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 </a:t>
            </a:r>
            <a:r>
              <a:rPr spc="-15" dirty="0"/>
              <a:t>10:</a:t>
            </a:r>
            <a:r>
              <a:rPr spc="-20" dirty="0"/>
              <a:t> Cavity</a:t>
            </a:r>
            <a:r>
              <a:rPr spc="0" dirty="0"/>
              <a:t> </a:t>
            </a:r>
            <a:r>
              <a:rPr spc="-15" dirty="0"/>
              <a:t>P</a:t>
            </a:r>
            <a:r>
              <a:rPr spc="-25" dirty="0"/>
              <a:t>rop</a:t>
            </a:r>
            <a:r>
              <a:rPr spc="-10" dirty="0"/>
              <a:t>e</a:t>
            </a:r>
            <a:r>
              <a:rPr spc="-20" dirty="0"/>
              <a:t>rties</a:t>
            </a:r>
            <a:r>
              <a:rPr spc="25" dirty="0"/>
              <a:t> </a:t>
            </a:r>
            <a:r>
              <a:rPr spc="-20" dirty="0">
                <a:latin typeface="Calibri"/>
                <a:cs typeface="Calibri"/>
              </a:rPr>
              <a:t>–</a:t>
            </a:r>
            <a:r>
              <a:rPr b="0" spc="-95" dirty="0">
                <a:latin typeface="Times New Roman"/>
                <a:cs typeface="Times New Roman"/>
              </a:rPr>
              <a:t> </a:t>
            </a:r>
            <a:r>
              <a:rPr spc="-25" dirty="0"/>
              <a:t>De</a:t>
            </a:r>
            <a:r>
              <a:rPr spc="-10" dirty="0"/>
              <a:t>f</a:t>
            </a:r>
            <a:r>
              <a:rPr spc="-15" dirty="0"/>
              <a:t>init</a:t>
            </a:r>
            <a:r>
              <a:rPr spc="-5" dirty="0"/>
              <a:t>i</a:t>
            </a:r>
            <a:r>
              <a:rPr spc="-20" dirty="0"/>
              <a:t>ons &amp; Re</a:t>
            </a:r>
            <a:r>
              <a:rPr dirty="0"/>
              <a:t>l</a:t>
            </a:r>
            <a:r>
              <a:rPr spc="-15" dirty="0"/>
              <a:t>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741734"/>
            <a:ext cx="4114800" cy="948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  <a:tab pos="1921510" algn="l"/>
                <a:tab pos="3615690" algn="l"/>
              </a:tabLst>
            </a:pPr>
            <a:r>
              <a:rPr sz="2800" b="1" spc="-15" dirty="0">
                <a:latin typeface="Calibri"/>
                <a:cs typeface="Calibri"/>
              </a:rPr>
              <a:t>Resonator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5" dirty="0">
                <a:latin typeface="Calibri"/>
                <a:cs typeface="Calibri"/>
              </a:rPr>
              <a:t>half</a:t>
            </a:r>
            <a:r>
              <a:rPr sz="2800" b="1" spc="-20" dirty="0">
                <a:latin typeface="Calibri"/>
                <a:cs typeface="Calibri"/>
              </a:rPr>
              <a:t>-wid</a:t>
            </a:r>
            <a:r>
              <a:rPr sz="2800" b="1" dirty="0">
                <a:latin typeface="Calibri"/>
                <a:cs typeface="Calibri"/>
              </a:rPr>
              <a:t>t</a:t>
            </a:r>
            <a:r>
              <a:rPr sz="2800" b="1" spc="-15" dirty="0">
                <a:latin typeface="Calibri"/>
                <a:cs typeface="Calibri"/>
              </a:rPr>
              <a:t>h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mbria Math"/>
                <a:cs typeface="Cambria Math"/>
              </a:rPr>
              <a:t>Δ</a:t>
            </a:r>
            <a:r>
              <a:rPr sz="2800" spc="-15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c</a:t>
            </a:r>
            <a:endParaRPr sz="3000" baseline="-16666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910"/>
              </a:spcBef>
            </a:pPr>
            <a:r>
              <a:rPr sz="2800" spc="-15" dirty="0">
                <a:latin typeface="Calibri"/>
                <a:cs typeface="Calibri"/>
              </a:rPr>
              <a:t>coupl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95087" y="1766819"/>
            <a:ext cx="589089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870075" algn="l"/>
                <a:tab pos="2379980" algn="l"/>
                <a:tab pos="3464560" algn="l"/>
                <a:tab pos="4488180" algn="l"/>
                <a:tab pos="4891405" algn="l"/>
              </a:tabLst>
            </a:pPr>
            <a:r>
              <a:rPr sz="2800" spc="-20" dirty="0">
                <a:latin typeface="Calibri"/>
                <a:cs typeface="Calibri"/>
              </a:rPr>
              <a:t>deter</a:t>
            </a:r>
            <a:r>
              <a:rPr sz="2800" spc="-15" dirty="0">
                <a:latin typeface="Calibri"/>
                <a:cs typeface="Calibri"/>
              </a:rPr>
              <a:t>mi</a:t>
            </a:r>
            <a:r>
              <a:rPr sz="2800" spc="-20" dirty="0">
                <a:latin typeface="Calibri"/>
                <a:cs typeface="Calibri"/>
              </a:rPr>
              <a:t>ne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mirror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osse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&amp;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tput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50307" y="3180538"/>
            <a:ext cx="1567815" cy="619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Δ</a:t>
            </a:r>
            <a:r>
              <a:rPr sz="2800" spc="-15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c </a:t>
            </a:r>
            <a:r>
              <a:rPr sz="3000" spc="-22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4200" spc="-30" baseline="-37698" dirty="0">
                <a:latin typeface="Cambria Math"/>
                <a:cs typeface="Cambria Math"/>
              </a:rPr>
              <a:t>2</a:t>
            </a:r>
            <a:r>
              <a:rPr sz="4200" spc="52" baseline="-37698" dirty="0">
                <a:latin typeface="Cambria Math"/>
                <a:cs typeface="Cambria Math"/>
              </a:rPr>
              <a:t>𝜋</a:t>
            </a:r>
            <a:r>
              <a:rPr sz="4200" spc="-44" baseline="-37698" dirty="0">
                <a:latin typeface="Cambria Math"/>
                <a:cs typeface="Cambria Math"/>
              </a:rPr>
              <a:t>𝜏</a:t>
            </a:r>
            <a:endParaRPr sz="4200" baseline="-37698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65198" y="2910528"/>
            <a:ext cx="2222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1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92858" y="3578357"/>
            <a:ext cx="13335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c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226180" y="3368161"/>
            <a:ext cx="701675" cy="0"/>
          </a:xfrm>
          <a:custGeom>
            <a:avLst/>
            <a:gdLst/>
            <a:ahLst/>
            <a:cxnLst/>
            <a:rect l="l" t="t" r="r" b="b"/>
            <a:pathLst>
              <a:path w="701675">
                <a:moveTo>
                  <a:pt x="0" y="0"/>
                </a:moveTo>
                <a:lnTo>
                  <a:pt x="701350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01700" y="4049211"/>
            <a:ext cx="5878195" cy="1068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where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𝜏</a:t>
            </a:r>
            <a:r>
              <a:rPr sz="3000" baseline="-16666" dirty="0">
                <a:latin typeface="Calibri"/>
                <a:cs typeface="Calibri"/>
              </a:rPr>
              <a:t>c </a:t>
            </a:r>
            <a:r>
              <a:rPr sz="3000" spc="-240" baseline="-16666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=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phot</a:t>
            </a:r>
            <a:r>
              <a:rPr sz="2800" b="1" spc="-25" dirty="0">
                <a:latin typeface="Calibri"/>
                <a:cs typeface="Calibri"/>
              </a:rPr>
              <a:t>o</a:t>
            </a:r>
            <a:r>
              <a:rPr sz="2800" b="1" spc="-15" dirty="0">
                <a:latin typeface="Calibri"/>
                <a:cs typeface="Calibri"/>
              </a:rPr>
              <a:t>n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Calibri"/>
                <a:cs typeface="Calibri"/>
              </a:rPr>
              <a:t>l</a:t>
            </a:r>
            <a:r>
              <a:rPr sz="2800" b="1" spc="-15" dirty="0">
                <a:latin typeface="Calibri"/>
                <a:cs typeface="Calibri"/>
              </a:rPr>
              <a:t>ifetime</a:t>
            </a:r>
            <a:r>
              <a:rPr sz="2800" b="1" spc="-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avity.</a:t>
            </a:r>
            <a:endParaRPr sz="28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970"/>
              </a:spcBef>
              <a:buFont typeface="Symbol"/>
              <a:buChar char=""/>
              <a:tabLst>
                <a:tab pos="470534" algn="l"/>
              </a:tabLst>
            </a:pPr>
            <a:r>
              <a:rPr sz="2800" b="1" spc="-20" dirty="0">
                <a:latin typeface="Calibri"/>
                <a:cs typeface="Calibri"/>
              </a:rPr>
              <a:t>Qualit</a:t>
            </a:r>
            <a:r>
              <a:rPr sz="2800" b="1" spc="-15" dirty="0">
                <a:latin typeface="Calibri"/>
                <a:cs typeface="Calibri"/>
              </a:rPr>
              <a:t>y</a:t>
            </a:r>
            <a:r>
              <a:rPr sz="2800" b="1" spc="-6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factor</a:t>
            </a:r>
            <a:r>
              <a:rPr sz="2800" b="1" spc="-60" dirty="0">
                <a:latin typeface="Times New Roman"/>
                <a:cs typeface="Times New Roman"/>
              </a:rPr>
              <a:t> </a:t>
            </a:r>
            <a:r>
              <a:rPr sz="2800" spc="55" dirty="0">
                <a:latin typeface="Cambria Math"/>
                <a:cs typeface="Cambria Math"/>
              </a:rPr>
              <a:t>𝑄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6323" y="1116398"/>
            <a:ext cx="6413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𝑄</a:t>
            </a:r>
            <a:r>
              <a:rPr sz="2800" spc="25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91465" y="846650"/>
            <a:ext cx="306070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L</a:t>
            </a:r>
            <a:endParaRPr sz="3000" baseline="-16666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61080" y="1355666"/>
            <a:ext cx="767715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Δ</a:t>
            </a:r>
            <a:r>
              <a:rPr sz="2800" spc="-145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c</a:t>
            </a:r>
            <a:endParaRPr sz="3000" baseline="-16666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073780" y="1304025"/>
            <a:ext cx="756285" cy="0"/>
          </a:xfrm>
          <a:custGeom>
            <a:avLst/>
            <a:gdLst/>
            <a:ahLst/>
            <a:cxnLst/>
            <a:rect l="l" t="t" r="r" b="b"/>
            <a:pathLst>
              <a:path w="756284">
                <a:moveTo>
                  <a:pt x="0" y="0"/>
                </a:moveTo>
                <a:lnTo>
                  <a:pt x="756214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30300" y="1990146"/>
            <a:ext cx="1776095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b="1" spc="-15" dirty="0">
                <a:latin typeface="Calibri"/>
                <a:cs typeface="Calibri"/>
              </a:rPr>
              <a:t>Finesse</a:t>
            </a:r>
            <a:r>
              <a:rPr sz="2800" b="1" spc="-50" dirty="0">
                <a:latin typeface="Times New Roman"/>
                <a:cs typeface="Times New Roman"/>
              </a:rPr>
              <a:t> </a:t>
            </a:r>
            <a:r>
              <a:rPr sz="2800" spc="90" dirty="0">
                <a:latin typeface="Cambria Math"/>
                <a:cs typeface="Cambria Math"/>
              </a:rPr>
              <a:t>ℱ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36948" y="2887668"/>
            <a:ext cx="65278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ℱ</a:t>
            </a:r>
            <a:r>
              <a:rPr sz="2800" spc="27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62754" y="2627880"/>
            <a:ext cx="289306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Free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Spectral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R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nge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46903" y="3127198"/>
            <a:ext cx="511175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Δ</a:t>
            </a:r>
            <a:r>
              <a:rPr sz="2800" spc="-15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c</a:t>
            </a:r>
            <a:endParaRPr sz="3000" baseline="-16666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275459" y="3075310"/>
            <a:ext cx="2870200" cy="0"/>
          </a:xfrm>
          <a:custGeom>
            <a:avLst/>
            <a:gdLst/>
            <a:ahLst/>
            <a:cxnLst/>
            <a:rect l="l" t="t" r="r" b="b"/>
            <a:pathLst>
              <a:path w="2870200">
                <a:moveTo>
                  <a:pt x="0" y="0"/>
                </a:moveTo>
                <a:lnTo>
                  <a:pt x="2869954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230243" y="2887668"/>
            <a:ext cx="29083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022723" y="2617920"/>
            <a:ext cx="18923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𝑐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594479" y="3127198"/>
            <a:ext cx="1044575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-14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𝑑</a:t>
            </a:r>
            <a:r>
              <a:rPr sz="2800" spc="-7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Δ</a:t>
            </a:r>
            <a:r>
              <a:rPr sz="2800" spc="-145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c</a:t>
            </a:r>
            <a:endParaRPr sz="3000" baseline="-16666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607167" y="3075310"/>
            <a:ext cx="1033780" cy="0"/>
          </a:xfrm>
          <a:custGeom>
            <a:avLst/>
            <a:gdLst/>
            <a:ahLst/>
            <a:cxnLst/>
            <a:rect l="l" t="t" r="r" b="b"/>
            <a:pathLst>
              <a:path w="1033779">
                <a:moveTo>
                  <a:pt x="0" y="0"/>
                </a:moveTo>
                <a:lnTo>
                  <a:pt x="1033271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130300" y="3761297"/>
            <a:ext cx="5200015" cy="9950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  <a:tab pos="1041400" algn="l"/>
                <a:tab pos="1435735" algn="l"/>
                <a:tab pos="1889760" algn="l"/>
                <a:tab pos="2655570" algn="l"/>
                <a:tab pos="3060700" algn="l"/>
                <a:tab pos="3512185" algn="l"/>
                <a:tab pos="4700905" algn="l"/>
              </a:tabLst>
            </a:pPr>
            <a:r>
              <a:rPr sz="2800" spc="-25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igh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30" dirty="0">
                <a:latin typeface="Cambria Math"/>
                <a:cs typeface="Cambria Math"/>
              </a:rPr>
              <a:t>𝑄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igh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mbria Math"/>
                <a:cs typeface="Cambria Math"/>
              </a:rPr>
              <a:t>ℱ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25" dirty="0">
                <a:latin typeface="Cambria Math"/>
                <a:cs typeface="Cambria Math"/>
              </a:rPr>
              <a:t>⇒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20" dirty="0">
                <a:latin typeface="Calibri"/>
                <a:cs typeface="Calibri"/>
              </a:rPr>
              <a:t>narrow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mbria Math"/>
                <a:cs typeface="Cambria Math"/>
              </a:rPr>
              <a:t>Δ</a:t>
            </a:r>
            <a:r>
              <a:rPr sz="2800" spc="-15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c</a:t>
            </a:r>
            <a:endParaRPr sz="3000" baseline="-16666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900"/>
              </a:spcBef>
            </a:pPr>
            <a:r>
              <a:rPr sz="2800" spc="-20" dirty="0">
                <a:latin typeface="Calibri"/>
                <a:cs typeface="Calibri"/>
              </a:rPr>
              <a:t>phot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ns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key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sma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Δ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spc="172" baseline="-16666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462150" y="3776423"/>
            <a:ext cx="4821555" cy="390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63550" algn="l"/>
                <a:tab pos="1436370" algn="l"/>
                <a:tab pos="2071370" algn="l"/>
                <a:tab pos="2943225" algn="l"/>
              </a:tabLst>
            </a:pPr>
            <a:r>
              <a:rPr sz="2800" spc="-25" dirty="0">
                <a:latin typeface="Cambria Math"/>
                <a:cs typeface="Cambria Math"/>
              </a:rPr>
              <a:t>⇒	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ters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ou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most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sp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ntane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us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3850" y="2009768"/>
            <a:ext cx="11539220" cy="4400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90550"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963998"/>
            <a:ext cx="10388600" cy="981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>
              <a:lnSpc>
                <a:spcPct val="127099"/>
              </a:lnSpc>
            </a:pPr>
            <a:r>
              <a:rPr sz="2800" spc="-15" dirty="0">
                <a:latin typeface="Calibri"/>
                <a:cs typeface="Calibri"/>
              </a:rPr>
              <a:t>[IMAGE</a:t>
            </a:r>
            <a:r>
              <a:rPr sz="2800" spc="29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REQU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spc="-25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29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imple</a:t>
            </a:r>
            <a:r>
              <a:rPr sz="2800" spc="3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Fabr</a:t>
            </a:r>
            <a:r>
              <a:rPr sz="2800" spc="10" dirty="0">
                <a:latin typeface="Calibri"/>
                <a:cs typeface="Calibri"/>
              </a:rPr>
              <a:t>y</a:t>
            </a:r>
            <a:r>
              <a:rPr sz="2800" spc="-20" dirty="0">
                <a:latin typeface="Calibri"/>
                <a:cs typeface="Calibri"/>
              </a:rPr>
              <a:t>–</a:t>
            </a:r>
            <a:r>
              <a:rPr sz="2800" spc="-15" dirty="0">
                <a:latin typeface="Calibri"/>
                <a:cs typeface="Calibri"/>
              </a:rPr>
              <a:t>Pérot</a:t>
            </a:r>
            <a:r>
              <a:rPr sz="2800" spc="31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vity</a:t>
            </a:r>
            <a:r>
              <a:rPr sz="2800" spc="3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draw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3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3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ength</a:t>
            </a:r>
            <a:r>
              <a:rPr sz="2800" spc="330" dirty="0">
                <a:latin typeface="Times New Roman"/>
                <a:cs typeface="Times New Roman"/>
              </a:rPr>
              <a:t> </a:t>
            </a:r>
            <a:r>
              <a:rPr sz="2800" spc="55" dirty="0">
                <a:latin typeface="Cambria Math"/>
                <a:cs typeface="Cambria Math"/>
              </a:rPr>
              <a:t>𝑑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reflect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vities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45" dirty="0">
                <a:latin typeface="Cambria Math"/>
                <a:cs typeface="Cambria Math"/>
              </a:rPr>
              <a:t>𝑅</a:t>
            </a:r>
            <a:r>
              <a:rPr sz="3000" spc="232" baseline="-16666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,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85" dirty="0">
                <a:latin typeface="Cambria Math"/>
                <a:cs typeface="Cambria Math"/>
              </a:rPr>
              <a:t>𝑅</a:t>
            </a:r>
            <a:r>
              <a:rPr sz="3000" spc="225" baseline="-16666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nd</a:t>
            </a:r>
            <a:r>
              <a:rPr sz="2800" spc="-10" dirty="0">
                <a:latin typeface="Calibri"/>
                <a:cs typeface="Calibri"/>
              </a:rPr>
              <a:t>ic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𝜏</a:t>
            </a:r>
            <a:r>
              <a:rPr sz="3000" spc="165" baseline="-16666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phot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pat</a:t>
            </a:r>
            <a:r>
              <a:rPr sz="2800" spc="-10" dirty="0">
                <a:latin typeface="Calibri"/>
                <a:cs typeface="Calibri"/>
              </a:rPr>
              <a:t>h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utpu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coupl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ng.]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23850" y="2009768"/>
            <a:ext cx="11539209" cy="44004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49275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 </a:t>
            </a:r>
            <a:r>
              <a:rPr spc="-15" dirty="0"/>
              <a:t>11: Step-b</a:t>
            </a:r>
            <a:r>
              <a:rPr spc="-25" dirty="0"/>
              <a:t>y</a:t>
            </a:r>
            <a:r>
              <a:rPr spc="-15" dirty="0"/>
              <a:t>-Step</a:t>
            </a:r>
            <a:r>
              <a:rPr spc="-20" dirty="0"/>
              <a:t> </a:t>
            </a:r>
            <a:r>
              <a:rPr spc="-30" dirty="0"/>
              <a:t>D</a:t>
            </a:r>
            <a:r>
              <a:rPr spc="-15" dirty="0"/>
              <a:t>e</a:t>
            </a:r>
            <a:r>
              <a:rPr spc="-20" dirty="0"/>
              <a:t>r</a:t>
            </a:r>
            <a:r>
              <a:rPr spc="-5" dirty="0"/>
              <a:t>i</a:t>
            </a:r>
            <a:r>
              <a:rPr spc="-20" dirty="0"/>
              <a:t>vation</a:t>
            </a:r>
            <a:r>
              <a:rPr dirty="0"/>
              <a:t> </a:t>
            </a:r>
            <a:r>
              <a:rPr spc="-15" dirty="0"/>
              <a:t>of</a:t>
            </a:r>
            <a:r>
              <a:rPr spc="-20" dirty="0"/>
              <a:t> the</a:t>
            </a:r>
            <a:r>
              <a:rPr spc="-5" dirty="0"/>
              <a:t> </a:t>
            </a:r>
            <a:r>
              <a:rPr spc="-20" dirty="0"/>
              <a:t>S</a:t>
            </a:r>
            <a:r>
              <a:rPr spc="-10" dirty="0"/>
              <a:t>c</a:t>
            </a:r>
            <a:r>
              <a:rPr spc="-20" dirty="0"/>
              <a:t>hawlo</a:t>
            </a:r>
            <a:r>
              <a:rPr spc="-5" dirty="0"/>
              <a:t>w</a:t>
            </a:r>
            <a:r>
              <a:rPr spc="-20" dirty="0">
                <a:latin typeface="Calibri"/>
                <a:cs typeface="Calibri"/>
              </a:rPr>
              <a:t>–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661409"/>
            <a:ext cx="7172959" cy="1133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72535">
              <a:lnSpc>
                <a:spcPct val="100000"/>
              </a:lnSpc>
            </a:pPr>
            <a:r>
              <a:rPr sz="3400" b="1" u="heavy" spc="-25" dirty="0">
                <a:solidFill>
                  <a:srgbClr val="0000FF"/>
                </a:solidFill>
                <a:latin typeface="Calibri"/>
                <a:cs typeface="Calibri"/>
              </a:rPr>
              <a:t>Townes</a:t>
            </a:r>
            <a:r>
              <a:rPr sz="3400" b="1" u="heavy" spc="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Lim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i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t</a:t>
            </a:r>
            <a:endParaRPr sz="3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19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Star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fro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phas</a:t>
            </a:r>
            <a:r>
              <a:rPr sz="2800" spc="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-d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5" dirty="0">
                <a:latin typeface="Calibri"/>
                <a:cs typeface="Calibri"/>
              </a:rPr>
              <a:t>f</a:t>
            </a:r>
            <a:r>
              <a:rPr sz="2800" spc="-20" dirty="0">
                <a:latin typeface="Calibri"/>
                <a:cs typeface="Calibri"/>
              </a:rPr>
              <a:t>us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(</a:t>
            </a:r>
            <a:r>
              <a:rPr sz="2800" spc="-20" dirty="0">
                <a:latin typeface="Calibri"/>
                <a:cs typeface="Calibri"/>
              </a:rPr>
              <a:t>ha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0" dirty="0">
                <a:latin typeface="Calibri"/>
                <a:cs typeface="Calibri"/>
              </a:rPr>
              <a:t>f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dth</a:t>
            </a:r>
            <a:r>
              <a:rPr sz="2800" spc="-10" dirty="0">
                <a:latin typeface="Calibri"/>
                <a:cs typeface="Calibri"/>
              </a:rPr>
              <a:t>)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50" dirty="0">
                <a:latin typeface="Cambria Math"/>
                <a:cs typeface="Cambria Math"/>
              </a:rPr>
              <a:t>𝐷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30268" y="3303982"/>
            <a:ext cx="64643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𝐷</a:t>
            </a:r>
            <a:r>
              <a:rPr sz="2800" spc="24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49983" y="3024780"/>
            <a:ext cx="1043940" cy="4483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45465" algn="l"/>
              </a:tabLst>
            </a:pPr>
            <a:r>
              <a:rPr sz="2800" u="heavy" spc="150" dirty="0">
                <a:latin typeface="Times New Roman"/>
                <a:cs typeface="Times New Roman"/>
              </a:rPr>
              <a:t> </a:t>
            </a:r>
            <a:r>
              <a:rPr sz="2800" u="heavy" spc="-20" dirty="0">
                <a:latin typeface="Cambria Math"/>
                <a:cs typeface="Cambria Math"/>
              </a:rPr>
              <a:t>1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35" dirty="0">
                <a:latin typeface="Cambria Math"/>
                <a:cs typeface="Cambria Math"/>
              </a:rPr>
              <a:t>ℎ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L</a:t>
            </a:r>
            <a:endParaRPr sz="3000" baseline="-16666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49978" y="3543243"/>
            <a:ext cx="944880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43255" algn="l"/>
              </a:tabLst>
            </a:pPr>
            <a:r>
              <a:rPr sz="2800" spc="-25" dirty="0">
                <a:latin typeface="Cambria Math"/>
                <a:cs typeface="Cambria Math"/>
              </a:rPr>
              <a:t>4</a:t>
            </a:r>
            <a:r>
              <a:rPr sz="2800" spc="-30" dirty="0">
                <a:latin typeface="Cambria Math"/>
                <a:cs typeface="Cambria Math"/>
              </a:rPr>
              <a:t>𝜋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340" dirty="0">
                <a:latin typeface="Cambria Math"/>
                <a:cs typeface="Cambria Math"/>
              </a:rPr>
              <a:t>𝑃</a:t>
            </a:r>
            <a:r>
              <a:rPr sz="3000" baseline="-16666" dirty="0">
                <a:latin typeface="Calibri"/>
                <a:cs typeface="Calibri"/>
              </a:rPr>
              <a:t>L</a:t>
            </a:r>
            <a:endParaRPr sz="3000" baseline="-16666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696083" y="3491605"/>
            <a:ext cx="498475" cy="0"/>
          </a:xfrm>
          <a:custGeom>
            <a:avLst/>
            <a:gdLst/>
            <a:ahLst/>
            <a:cxnLst/>
            <a:rect l="l" t="t" r="r" b="b"/>
            <a:pathLst>
              <a:path w="498475">
                <a:moveTo>
                  <a:pt x="0" y="0"/>
                </a:moveTo>
                <a:lnTo>
                  <a:pt x="498347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300603" y="3251170"/>
            <a:ext cx="3458845" cy="491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20" dirty="0">
                <a:latin typeface="Cambria Math"/>
                <a:cs typeface="Cambria Math"/>
              </a:rPr>
              <a:t>Δ</a:t>
            </a:r>
            <a:r>
              <a:rPr sz="2800" spc="-150" dirty="0">
                <a:latin typeface="Cambria Math"/>
                <a:cs typeface="Cambria Math"/>
              </a:rPr>
              <a:t>𝜈</a:t>
            </a:r>
            <a:r>
              <a:rPr sz="3000" spc="179" baseline="-16666" dirty="0">
                <a:latin typeface="Calibri"/>
                <a:cs typeface="Calibri"/>
              </a:rPr>
              <a:t>c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3000" spc="60" baseline="29166" dirty="0">
                <a:latin typeface="Cambria Math"/>
                <a:cs typeface="Cambria Math"/>
              </a:rPr>
              <a:t>2</a:t>
            </a:r>
            <a:r>
              <a:rPr sz="3000" spc="209" baseline="29166" dirty="0">
                <a:latin typeface="Cambria Math"/>
                <a:cs typeface="Cambria Math"/>
              </a:rPr>
              <a:t> </a:t>
            </a:r>
            <a:r>
              <a:rPr sz="2800" spc="90" dirty="0">
                <a:latin typeface="Cambria Math"/>
                <a:cs typeface="Cambria Math"/>
              </a:rPr>
              <a:t>(</a:t>
            </a:r>
            <a:r>
              <a:rPr sz="2800" spc="-254" dirty="0">
                <a:latin typeface="Cambria Math"/>
                <a:cs typeface="Cambria Math"/>
              </a:rPr>
              <a:t>𝑁</a:t>
            </a:r>
            <a:r>
              <a:rPr sz="3000" spc="254" baseline="-16666" dirty="0">
                <a:latin typeface="Cambria Math"/>
                <a:cs typeface="Cambria Math"/>
              </a:rPr>
              <a:t>𝑠</a:t>
            </a:r>
            <a:r>
              <a:rPr sz="3000" spc="270" baseline="-16666" dirty="0">
                <a:latin typeface="Cambria Math"/>
                <a:cs typeface="Cambria Math"/>
              </a:rPr>
              <a:t>𝑝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187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54" dirty="0">
                <a:latin typeface="Cambria Math"/>
                <a:cs typeface="Cambria Math"/>
              </a:rPr>
              <a:t>𝑁</a:t>
            </a:r>
            <a:r>
              <a:rPr sz="3000" spc="337" baseline="-16666" dirty="0">
                <a:latin typeface="Cambria Math"/>
                <a:cs typeface="Cambria Math"/>
              </a:rPr>
              <a:t>𝑡</a:t>
            </a:r>
            <a:r>
              <a:rPr sz="3000" spc="195" baseline="-16666" dirty="0">
                <a:latin typeface="Cambria Math"/>
                <a:cs typeface="Cambria Math"/>
              </a:rPr>
              <a:t>ℎ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172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90" dirty="0">
                <a:latin typeface="Cambria Math"/>
                <a:cs typeface="Cambria Math"/>
              </a:rPr>
              <a:t>)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1708" y="4181091"/>
            <a:ext cx="94361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where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31005"/>
            <a:ext cx="5081270" cy="484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  <a:tab pos="919480" algn="l"/>
                <a:tab pos="1242060" algn="l"/>
                <a:tab pos="3254375" algn="l"/>
                <a:tab pos="4592955" algn="l"/>
              </a:tabLst>
            </a:pPr>
            <a:r>
              <a:rPr sz="2800" spc="-254" dirty="0">
                <a:latin typeface="Cambria Math"/>
                <a:cs typeface="Cambria Math"/>
              </a:rPr>
              <a:t>𝑁</a:t>
            </a:r>
            <a:r>
              <a:rPr sz="3000" spc="270" baseline="-16666" dirty="0">
                <a:latin typeface="Cambria Math"/>
                <a:cs typeface="Cambria Math"/>
              </a:rPr>
              <a:t>𝑠𝑝</a:t>
            </a:r>
            <a:r>
              <a:rPr sz="3000" baseline="-16666" dirty="0">
                <a:latin typeface="Cambria Math"/>
                <a:cs typeface="Cambria Math"/>
              </a:rPr>
              <a:t>	</a:t>
            </a:r>
            <a:r>
              <a:rPr sz="2800" spc="-15" dirty="0">
                <a:latin typeface="Calibri"/>
                <a:cs typeface="Calibri"/>
              </a:rPr>
              <a:t>=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sp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nt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neou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5" dirty="0">
                <a:latin typeface="Calibri"/>
                <a:cs typeface="Calibri"/>
              </a:rPr>
              <a:t>h</a:t>
            </a:r>
            <a:r>
              <a:rPr sz="2800" spc="-20" dirty="0">
                <a:latin typeface="Calibri"/>
                <a:cs typeface="Calibri"/>
              </a:rPr>
              <a:t>oton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15" dirty="0">
                <a:latin typeface="Calibri"/>
                <a:cs typeface="Calibri"/>
              </a:rPr>
              <a:t>s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1</a:t>
            </a:r>
            <a:endParaRPr sz="3000" baseline="29166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46325" y="983810"/>
            <a:ext cx="3311525" cy="431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26084" algn="l"/>
                <a:tab pos="1399540" algn="l"/>
                <a:tab pos="2468880" algn="l"/>
                <a:tab pos="2795270" algn="l"/>
              </a:tabLst>
            </a:pP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15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mode.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*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4" dirty="0">
                <a:latin typeface="Cambria Math"/>
                <a:cs typeface="Cambria Math"/>
              </a:rPr>
              <a:t>𝑁</a:t>
            </a:r>
            <a:r>
              <a:rPr sz="3000" spc="337" baseline="-16666" dirty="0">
                <a:latin typeface="Cambria Math"/>
                <a:cs typeface="Cambria Math"/>
              </a:rPr>
              <a:t>𝑡</a:t>
            </a:r>
            <a:r>
              <a:rPr sz="3000" spc="195" baseline="-16666" dirty="0">
                <a:latin typeface="Cambria Math"/>
                <a:cs typeface="Cambria Math"/>
              </a:rPr>
              <a:t>ℎ</a:t>
            </a:r>
            <a:endParaRPr sz="3000" baseline="-16666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797050" y="993770"/>
            <a:ext cx="148971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35280" algn="l"/>
              </a:tabLst>
            </a:pPr>
            <a:r>
              <a:rPr sz="2800" spc="-15" dirty="0">
                <a:latin typeface="Calibri"/>
                <a:cs typeface="Calibri"/>
              </a:rPr>
              <a:t>=</a:t>
            </a:r>
            <a:r>
              <a:rPr sz="2800" spc="-15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thermal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300" y="1500982"/>
            <a:ext cx="10156825" cy="1663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>
              <a:lnSpc>
                <a:spcPct val="127200"/>
              </a:lnSpc>
            </a:pPr>
            <a:r>
              <a:rPr sz="2800" spc="-20" dirty="0">
                <a:latin typeface="Calibri"/>
                <a:cs typeface="Calibri"/>
              </a:rPr>
              <a:t>phot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1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s</a:t>
            </a:r>
            <a:r>
              <a:rPr sz="3000" spc="-60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1</a:t>
            </a:r>
            <a:r>
              <a:rPr sz="3000" spc="292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(neg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le</a:t>
            </a:r>
            <a:r>
              <a:rPr sz="2800" spc="-1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14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opt</a:t>
            </a:r>
            <a:r>
              <a:rPr sz="2800" spc="-10" dirty="0">
                <a:latin typeface="Calibri"/>
                <a:cs typeface="Calibri"/>
              </a:rPr>
              <a:t>ical</a:t>
            </a:r>
            <a:r>
              <a:rPr sz="2800" spc="-1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frequ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nc</a:t>
            </a:r>
            <a:r>
              <a:rPr sz="2800" spc="-10" dirty="0">
                <a:latin typeface="Calibri"/>
                <a:cs typeface="Calibri"/>
              </a:rPr>
              <a:t>ies,</a:t>
            </a:r>
            <a:r>
              <a:rPr sz="2800" spc="-140" dirty="0">
                <a:latin typeface="Times New Roman"/>
                <a:cs typeface="Times New Roman"/>
              </a:rPr>
              <a:t> </a:t>
            </a:r>
            <a:r>
              <a:rPr sz="2800" spc="-254" dirty="0">
                <a:latin typeface="Cambria Math"/>
                <a:cs typeface="Cambria Math"/>
              </a:rPr>
              <a:t>𝑁</a:t>
            </a:r>
            <a:r>
              <a:rPr sz="3000" spc="337" baseline="-16666" dirty="0">
                <a:latin typeface="Cambria Math"/>
                <a:cs typeface="Cambria Math"/>
              </a:rPr>
              <a:t>𝑡</a:t>
            </a:r>
            <a:r>
              <a:rPr sz="3000" spc="195" baseline="-16666" dirty="0">
                <a:latin typeface="Cambria Math"/>
                <a:cs typeface="Cambria Math"/>
              </a:rPr>
              <a:t>ℎ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67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≪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5" dirty="0">
                <a:latin typeface="Calibri"/>
                <a:cs typeface="Calibri"/>
              </a:rPr>
              <a:t>)</a:t>
            </a:r>
            <a:r>
              <a:rPr sz="2800" spc="-10" dirty="0">
                <a:latin typeface="Calibri"/>
                <a:cs typeface="Calibri"/>
              </a:rPr>
              <a:t>.</a:t>
            </a:r>
            <a:r>
              <a:rPr sz="2800" spc="-1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*</a:t>
            </a:r>
            <a:r>
              <a:rPr sz="2800" spc="-16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“</a:t>
            </a:r>
            <a:r>
              <a:rPr sz="2800" spc="-20" dirty="0">
                <a:latin typeface="Calibri"/>
                <a:cs typeface="Calibri"/>
              </a:rPr>
              <a:t>1</a:t>
            </a:r>
            <a:r>
              <a:rPr sz="2800" spc="-15" dirty="0">
                <a:latin typeface="Calibri"/>
                <a:cs typeface="Calibri"/>
              </a:rPr>
              <a:t>”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cou</a:t>
            </a:r>
            <a:r>
              <a:rPr sz="2800" spc="-35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vacuum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uctuat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5" dirty="0">
                <a:latin typeface="Calibri"/>
                <a:cs typeface="Calibri"/>
              </a:rPr>
              <a:t>s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Multi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ly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2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onver</a:t>
            </a:r>
            <a:r>
              <a:rPr sz="2800" spc="-15" dirty="0">
                <a:latin typeface="Calibri"/>
                <a:cs typeface="Calibri"/>
              </a:rPr>
              <a:t>ts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ha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f</a:t>
            </a:r>
            <a:r>
              <a:rPr sz="2800" spc="-5" dirty="0">
                <a:latin typeface="Calibri"/>
                <a:cs typeface="Calibri"/>
              </a:rPr>
              <a:t>-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ful</a:t>
            </a:r>
            <a:r>
              <a:rPr sz="2800" b="1" spc="-10" dirty="0">
                <a:latin typeface="Calibri"/>
                <a:cs typeface="Calibri"/>
              </a:rPr>
              <a:t>l</a:t>
            </a:r>
            <a:r>
              <a:rPr sz="2800" b="1" spc="-6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linewi</a:t>
            </a:r>
            <a:r>
              <a:rPr sz="2800" b="1" spc="-10" dirty="0">
                <a:latin typeface="Calibri"/>
                <a:cs typeface="Calibri"/>
              </a:rPr>
              <a:t>dth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08120" y="3739847"/>
            <a:ext cx="1873250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Δ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L </a:t>
            </a:r>
            <a:r>
              <a:rPr sz="3000" spc="-30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-14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𝐷</a:t>
            </a:r>
            <a:r>
              <a:rPr sz="2800" spc="24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54651" y="3408150"/>
            <a:ext cx="4227195" cy="491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5" dirty="0">
                <a:latin typeface="Cambria Math"/>
                <a:cs typeface="Cambria Math"/>
              </a:rPr>
              <a:t>𝜋</a:t>
            </a:r>
            <a:r>
              <a:rPr sz="2800" spc="35" dirty="0">
                <a:latin typeface="Cambria Math"/>
                <a:cs typeface="Cambria Math"/>
              </a:rPr>
              <a:t>ℎ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L</a:t>
            </a:r>
            <a:r>
              <a:rPr sz="3000" spc="195" baseline="-16666" dirty="0">
                <a:latin typeface="Calibri"/>
                <a:cs typeface="Calibri"/>
              </a:rPr>
              <a:t> 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20" dirty="0">
                <a:latin typeface="Cambria Math"/>
                <a:cs typeface="Cambria Math"/>
              </a:rPr>
              <a:t>Δ</a:t>
            </a:r>
            <a:r>
              <a:rPr sz="2800" spc="-145" dirty="0">
                <a:latin typeface="Cambria Math"/>
                <a:cs typeface="Cambria Math"/>
              </a:rPr>
              <a:t>𝜈</a:t>
            </a:r>
            <a:r>
              <a:rPr sz="3000" spc="165" baseline="-16666" dirty="0">
                <a:latin typeface="Calibri"/>
                <a:cs typeface="Calibri"/>
              </a:rPr>
              <a:t>c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3000" spc="60" baseline="29166" dirty="0">
                <a:latin typeface="Cambria Math"/>
                <a:cs typeface="Cambria Math"/>
              </a:rPr>
              <a:t>2</a:t>
            </a:r>
            <a:r>
              <a:rPr sz="3000" spc="202" baseline="29166" dirty="0">
                <a:latin typeface="Cambria Math"/>
                <a:cs typeface="Cambria Math"/>
              </a:rPr>
              <a:t> </a:t>
            </a:r>
            <a:r>
              <a:rPr sz="2800" spc="90" dirty="0">
                <a:latin typeface="Cambria Math"/>
                <a:cs typeface="Cambria Math"/>
              </a:rPr>
              <a:t>(</a:t>
            </a:r>
            <a:r>
              <a:rPr sz="2800" spc="-254" dirty="0">
                <a:latin typeface="Cambria Math"/>
                <a:cs typeface="Cambria Math"/>
              </a:rPr>
              <a:t>𝑁</a:t>
            </a:r>
            <a:r>
              <a:rPr sz="3000" spc="254" baseline="-16666" dirty="0">
                <a:latin typeface="Cambria Math"/>
                <a:cs typeface="Cambria Math"/>
              </a:rPr>
              <a:t>𝑠</a:t>
            </a:r>
            <a:r>
              <a:rPr sz="3000" spc="270" baseline="-16666" dirty="0">
                <a:latin typeface="Cambria Math"/>
                <a:cs typeface="Cambria Math"/>
              </a:rPr>
              <a:t>𝑝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187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54" dirty="0">
                <a:latin typeface="Cambria Math"/>
                <a:cs typeface="Cambria Math"/>
              </a:rPr>
              <a:t>𝑁</a:t>
            </a:r>
            <a:r>
              <a:rPr sz="3000" spc="337" baseline="-16666" dirty="0">
                <a:latin typeface="Cambria Math"/>
                <a:cs typeface="Cambria Math"/>
              </a:rPr>
              <a:t>𝑡</a:t>
            </a:r>
            <a:r>
              <a:rPr sz="3000" spc="195" baseline="-16666" dirty="0">
                <a:latin typeface="Cambria Math"/>
                <a:cs typeface="Cambria Math"/>
              </a:rPr>
              <a:t>ℎ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172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1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90" dirty="0">
                <a:latin typeface="Cambria Math"/>
                <a:cs typeface="Cambria Math"/>
              </a:rPr>
              <a:t>)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76094" y="3979115"/>
            <a:ext cx="5016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𝑃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213482" y="4137665"/>
            <a:ext cx="13271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L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967356" y="3927479"/>
            <a:ext cx="4204335" cy="0"/>
          </a:xfrm>
          <a:custGeom>
            <a:avLst/>
            <a:gdLst/>
            <a:ahLst/>
            <a:cxnLst/>
            <a:rect l="l" t="t" r="r" b="b"/>
            <a:pathLst>
              <a:path w="4204334">
                <a:moveTo>
                  <a:pt x="0" y="0"/>
                </a:moveTo>
                <a:lnTo>
                  <a:pt x="4203831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81384"/>
            <a:ext cx="10154285" cy="380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  <a:tab pos="1836420" algn="l"/>
                <a:tab pos="3194050" algn="l"/>
                <a:tab pos="4144645" algn="l"/>
                <a:tab pos="5464175" algn="l"/>
                <a:tab pos="6417310" algn="l"/>
                <a:tab pos="7577455" algn="l"/>
                <a:tab pos="8276590" algn="l"/>
              </a:tabLst>
            </a:pPr>
            <a:r>
              <a:rPr sz="2800" b="1" spc="-20" dirty="0">
                <a:latin typeface="Calibri"/>
                <a:cs typeface="Calibri"/>
              </a:rPr>
              <a:t>Minimum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5" dirty="0">
                <a:latin typeface="Calibri"/>
                <a:cs typeface="Calibri"/>
              </a:rPr>
              <a:t>poss</a:t>
            </a:r>
            <a:r>
              <a:rPr sz="2800" b="1" spc="-20" dirty="0">
                <a:latin typeface="Calibri"/>
                <a:cs typeface="Calibri"/>
              </a:rPr>
              <a:t>i</a:t>
            </a:r>
            <a:r>
              <a:rPr sz="2800" b="1" spc="-15" dirty="0">
                <a:latin typeface="Calibri"/>
                <a:cs typeface="Calibri"/>
              </a:rPr>
              <a:t>ble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20" dirty="0">
                <a:latin typeface="Calibri"/>
                <a:cs typeface="Calibri"/>
              </a:rPr>
              <a:t>valu</a:t>
            </a:r>
            <a:r>
              <a:rPr sz="2800" b="1" spc="-15" dirty="0">
                <a:latin typeface="Calibri"/>
                <a:cs typeface="Calibri"/>
              </a:rPr>
              <a:t>e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reached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wh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exa</a:t>
            </a:r>
            <a:r>
              <a:rPr sz="2800" spc="-10" dirty="0">
                <a:latin typeface="Calibri"/>
                <a:cs typeface="Calibri"/>
              </a:rPr>
              <a:t>ctly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sp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nt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neous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696" y="1568010"/>
            <a:ext cx="10384790" cy="1591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phot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2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21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vity</a:t>
            </a:r>
            <a:r>
              <a:rPr sz="2800" spc="2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li</a:t>
            </a:r>
            <a:r>
              <a:rPr sz="2800" spc="-25" dirty="0">
                <a:latin typeface="Calibri"/>
                <a:cs typeface="Calibri"/>
              </a:rPr>
              <a:t>f</a:t>
            </a:r>
            <a:r>
              <a:rPr sz="2800" spc="-15" dirty="0">
                <a:latin typeface="Calibri"/>
                <a:cs typeface="Calibri"/>
              </a:rPr>
              <a:t>etime</a:t>
            </a:r>
            <a:r>
              <a:rPr sz="2800" spc="2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itiates</a:t>
            </a:r>
            <a:r>
              <a:rPr sz="2800" spc="22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21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timulated</a:t>
            </a:r>
            <a:r>
              <a:rPr sz="2800" spc="23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cha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240" dirty="0">
                <a:latin typeface="Times New Roman"/>
                <a:cs typeface="Times New Roman"/>
              </a:rPr>
              <a:t> </a:t>
            </a:r>
            <a:r>
              <a:rPr sz="2800" spc="90" dirty="0">
                <a:latin typeface="Cambria Math"/>
                <a:cs typeface="Cambria Math"/>
              </a:rPr>
              <a:t>(</a:t>
            </a:r>
            <a:r>
              <a:rPr sz="2800" spc="-254" dirty="0">
                <a:latin typeface="Cambria Math"/>
                <a:cs typeface="Cambria Math"/>
              </a:rPr>
              <a:t>𝑁</a:t>
            </a:r>
            <a:r>
              <a:rPr sz="3000" spc="270" baseline="-16666" dirty="0">
                <a:latin typeface="Cambria Math"/>
                <a:cs typeface="Cambria Math"/>
              </a:rPr>
              <a:t>𝑠𝑝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22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90" dirty="0">
                <a:latin typeface="Cambria Math"/>
                <a:cs typeface="Cambria Math"/>
              </a:rPr>
              <a:t>)</a:t>
            </a:r>
            <a:endParaRPr sz="2800">
              <a:latin typeface="Cambria Math"/>
              <a:cs typeface="Cambria Math"/>
            </a:endParaRPr>
          </a:p>
          <a:p>
            <a:pPr marL="469900">
              <a:lnSpc>
                <a:spcPct val="100000"/>
              </a:lnSpc>
              <a:spcBef>
                <a:spcPts val="1120"/>
              </a:spcBef>
            </a:pP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54" dirty="0">
                <a:latin typeface="Cambria Math"/>
                <a:cs typeface="Cambria Math"/>
              </a:rPr>
              <a:t>𝑁</a:t>
            </a:r>
            <a:r>
              <a:rPr sz="3000" spc="337" baseline="-16666" dirty="0">
                <a:latin typeface="Cambria Math"/>
                <a:cs typeface="Cambria Math"/>
              </a:rPr>
              <a:t>𝑡</a:t>
            </a:r>
            <a:r>
              <a:rPr sz="3000" spc="195" baseline="-16666" dirty="0">
                <a:latin typeface="Cambria Math"/>
                <a:cs typeface="Cambria Math"/>
              </a:rPr>
              <a:t>ℎ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67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55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0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0"/>
              </a:spcBef>
            </a:pPr>
            <a:r>
              <a:rPr sz="2800" spc="-20" dirty="0">
                <a:latin typeface="Calibri"/>
                <a:cs typeface="Calibri"/>
              </a:rPr>
              <a:t>Th</a:t>
            </a:r>
            <a:r>
              <a:rPr sz="2800" spc="-10" dirty="0">
                <a:latin typeface="Calibri"/>
                <a:cs typeface="Calibri"/>
              </a:rPr>
              <a:t>is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el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ce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ebrated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Sch</a:t>
            </a:r>
            <a:r>
              <a:rPr sz="2800" b="1" spc="-5" dirty="0">
                <a:latin typeface="Calibri"/>
                <a:cs typeface="Calibri"/>
              </a:rPr>
              <a:t>a</a:t>
            </a:r>
            <a:r>
              <a:rPr sz="2800" b="1" spc="-20" dirty="0">
                <a:latin typeface="Calibri"/>
                <a:cs typeface="Calibri"/>
              </a:rPr>
              <a:t>wlow</a:t>
            </a:r>
            <a:r>
              <a:rPr sz="2800" b="1" spc="-15" dirty="0">
                <a:latin typeface="Calibri"/>
                <a:cs typeface="Calibri"/>
              </a:rPr>
              <a:t>–</a:t>
            </a:r>
            <a:r>
              <a:rPr sz="2800" b="1" spc="-20" dirty="0">
                <a:latin typeface="Calibri"/>
                <a:cs typeface="Calibri"/>
              </a:rPr>
              <a:t>T</a:t>
            </a:r>
            <a:r>
              <a:rPr sz="2800" b="1" dirty="0">
                <a:latin typeface="Calibri"/>
                <a:cs typeface="Calibri"/>
              </a:rPr>
              <a:t>o</a:t>
            </a:r>
            <a:r>
              <a:rPr sz="2800" b="1" spc="-25" dirty="0">
                <a:latin typeface="Calibri"/>
                <a:cs typeface="Calibri"/>
              </a:rPr>
              <a:t>wne</a:t>
            </a:r>
            <a:r>
              <a:rPr sz="2800" b="1" spc="-15" dirty="0">
                <a:latin typeface="Calibri"/>
                <a:cs typeface="Calibri"/>
              </a:rPr>
              <a:t>s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Calibri"/>
                <a:cs typeface="Calibri"/>
              </a:rPr>
              <a:t>f</a:t>
            </a:r>
            <a:r>
              <a:rPr sz="2800" b="1" spc="-15" dirty="0">
                <a:latin typeface="Calibri"/>
                <a:cs typeface="Calibri"/>
              </a:rPr>
              <a:t>o</a:t>
            </a:r>
            <a:r>
              <a:rPr sz="2800" b="1" spc="-5" dirty="0">
                <a:latin typeface="Calibri"/>
                <a:cs typeface="Calibri"/>
              </a:rPr>
              <a:t>r</a:t>
            </a:r>
            <a:r>
              <a:rPr sz="2800" b="1" spc="-20" dirty="0">
                <a:latin typeface="Calibri"/>
                <a:cs typeface="Calibri"/>
              </a:rPr>
              <a:t>mul</a:t>
            </a:r>
            <a:r>
              <a:rPr sz="2800" b="1" spc="-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97090" y="3796235"/>
            <a:ext cx="1029969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Δ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ST </a:t>
            </a:r>
            <a:r>
              <a:rPr sz="3000" spc="-30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00466" y="3473682"/>
            <a:ext cx="1680845" cy="491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5" dirty="0">
                <a:latin typeface="Cambria Math"/>
                <a:cs typeface="Cambria Math"/>
              </a:rPr>
              <a:t>𝜋</a:t>
            </a:r>
            <a:r>
              <a:rPr sz="2800" spc="35" dirty="0">
                <a:latin typeface="Cambria Math"/>
                <a:cs typeface="Cambria Math"/>
              </a:rPr>
              <a:t>ℎ</a:t>
            </a:r>
            <a:r>
              <a:rPr sz="2800" spc="-85" dirty="0">
                <a:latin typeface="Cambria Math"/>
                <a:cs typeface="Cambria Math"/>
              </a:rPr>
              <a:t>𝜈</a:t>
            </a:r>
            <a:r>
              <a:rPr sz="3000" spc="172" baseline="-16666" dirty="0">
                <a:latin typeface="Calibri"/>
                <a:cs typeface="Calibri"/>
              </a:rPr>
              <a:t>L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20" dirty="0">
                <a:latin typeface="Cambria Math"/>
                <a:cs typeface="Cambria Math"/>
              </a:rPr>
              <a:t>Δ</a:t>
            </a:r>
            <a:r>
              <a:rPr sz="2800" spc="-150" dirty="0">
                <a:latin typeface="Cambria Math"/>
                <a:cs typeface="Cambria Math"/>
              </a:rPr>
              <a:t>𝜈</a:t>
            </a:r>
            <a:r>
              <a:rPr sz="3000" spc="179" baseline="-16666" dirty="0">
                <a:latin typeface="Calibri"/>
                <a:cs typeface="Calibri"/>
              </a:rPr>
              <a:t>c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3000" spc="60" baseline="29166" dirty="0">
                <a:latin typeface="Cambria Math"/>
                <a:cs typeface="Cambria Math"/>
              </a:rPr>
              <a:t>2</a:t>
            </a:r>
            <a:endParaRPr sz="3000" baseline="29166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83480" y="4035503"/>
            <a:ext cx="24574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𝑃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64837" y="4194053"/>
            <a:ext cx="13271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L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813175" y="3983867"/>
            <a:ext cx="1667510" cy="0"/>
          </a:xfrm>
          <a:custGeom>
            <a:avLst/>
            <a:gdLst/>
            <a:ahLst/>
            <a:cxnLst/>
            <a:rect l="l" t="t" r="r" b="b"/>
            <a:pathLst>
              <a:path w="1667509">
                <a:moveTo>
                  <a:pt x="0" y="0"/>
                </a:moveTo>
                <a:lnTo>
                  <a:pt x="1667518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566544" y="3451981"/>
            <a:ext cx="3056255" cy="0"/>
          </a:xfrm>
          <a:custGeom>
            <a:avLst/>
            <a:gdLst/>
            <a:ahLst/>
            <a:cxnLst/>
            <a:rect l="l" t="t" r="r" b="b"/>
            <a:pathLst>
              <a:path w="3056254">
                <a:moveTo>
                  <a:pt x="0" y="0"/>
                </a:moveTo>
                <a:lnTo>
                  <a:pt x="3055894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566544" y="4468498"/>
            <a:ext cx="3056255" cy="0"/>
          </a:xfrm>
          <a:custGeom>
            <a:avLst/>
            <a:gdLst/>
            <a:ahLst/>
            <a:cxnLst/>
            <a:rect l="l" t="t" r="r" b="b"/>
            <a:pathLst>
              <a:path w="3056254">
                <a:moveTo>
                  <a:pt x="0" y="0"/>
                </a:moveTo>
                <a:lnTo>
                  <a:pt x="3055894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577974" y="3440561"/>
            <a:ext cx="0" cy="1039494"/>
          </a:xfrm>
          <a:custGeom>
            <a:avLst/>
            <a:gdLst/>
            <a:ahLst/>
            <a:cxnLst/>
            <a:rect l="l" t="t" r="r" b="b"/>
            <a:pathLst>
              <a:path h="1039495">
                <a:moveTo>
                  <a:pt x="0" y="0"/>
                </a:moveTo>
                <a:lnTo>
                  <a:pt x="0" y="1039367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610978" y="3440561"/>
            <a:ext cx="0" cy="1039494"/>
          </a:xfrm>
          <a:custGeom>
            <a:avLst/>
            <a:gdLst/>
            <a:ahLst/>
            <a:cxnLst/>
            <a:rect l="l" t="t" r="r" b="b"/>
            <a:pathLst>
              <a:path h="1039495">
                <a:moveTo>
                  <a:pt x="0" y="0"/>
                </a:moveTo>
                <a:lnTo>
                  <a:pt x="0" y="1039367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130300" y="4749223"/>
            <a:ext cx="10156825" cy="948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27099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Key</a:t>
            </a:r>
            <a:r>
              <a:rPr sz="2800" spc="20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ns</a:t>
            </a:r>
            <a:r>
              <a:rPr sz="2800" spc="-15" dirty="0">
                <a:latin typeface="Calibri"/>
                <a:cs typeface="Calibri"/>
              </a:rPr>
              <a:t>ight:</a:t>
            </a:r>
            <a:r>
              <a:rPr sz="2800" spc="2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5" dirty="0">
                <a:latin typeface="Calibri"/>
                <a:cs typeface="Calibri"/>
              </a:rPr>
              <a:t>new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22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∝</a:t>
            </a:r>
            <a:r>
              <a:rPr sz="2800" spc="29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sq</a:t>
            </a:r>
            <a:r>
              <a:rPr sz="2800" spc="-30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2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2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vity</a:t>
            </a:r>
            <a:r>
              <a:rPr sz="2800" spc="20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25" dirty="0">
                <a:latin typeface="Calibri"/>
                <a:cs typeface="Calibri"/>
              </a:rPr>
              <a:t>h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20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nvers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24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∝</a:t>
            </a:r>
            <a:r>
              <a:rPr sz="2800" spc="29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output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power.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23695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 </a:t>
            </a:r>
            <a:r>
              <a:rPr spc="-15" dirty="0"/>
              <a:t>12:</a:t>
            </a:r>
            <a:r>
              <a:rPr spc="-20" dirty="0"/>
              <a:t> Pr</a:t>
            </a:r>
            <a:r>
              <a:rPr spc="-15" dirty="0"/>
              <a:t>a</a:t>
            </a:r>
            <a:r>
              <a:rPr spc="-20" dirty="0"/>
              <a:t>ctical</a:t>
            </a:r>
            <a:r>
              <a:rPr spc="5" dirty="0"/>
              <a:t> </a:t>
            </a:r>
            <a:r>
              <a:rPr spc="-25" dirty="0"/>
              <a:t>Ca</a:t>
            </a:r>
            <a:r>
              <a:rPr dirty="0"/>
              <a:t>l</a:t>
            </a:r>
            <a:r>
              <a:rPr spc="-20" dirty="0"/>
              <a:t>culat</a:t>
            </a:r>
            <a:r>
              <a:rPr spc="-15" dirty="0"/>
              <a:t>ion </a:t>
            </a:r>
            <a:r>
              <a:rPr spc="-20" dirty="0"/>
              <a:t>Ex</a:t>
            </a:r>
            <a:r>
              <a:rPr spc="-10" dirty="0"/>
              <a:t>a</a:t>
            </a:r>
            <a:r>
              <a:rPr spc="-25" dirty="0"/>
              <a:t>mpl</a:t>
            </a:r>
            <a:r>
              <a:rPr spc="-10" dirty="0"/>
              <a:t>e</a:t>
            </a:r>
            <a:r>
              <a:rPr spc="-15"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292" y="1754434"/>
            <a:ext cx="7011670" cy="3763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b="1" spc="-20" dirty="0">
                <a:latin typeface="Calibri"/>
                <a:cs typeface="Calibri"/>
              </a:rPr>
              <a:t>HeNe</a:t>
            </a:r>
            <a:r>
              <a:rPr sz="2800" b="1" spc="-7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la</a:t>
            </a:r>
            <a:r>
              <a:rPr sz="2800" b="1" spc="-10" dirty="0">
                <a:latin typeface="Calibri"/>
                <a:cs typeface="Calibri"/>
              </a:rPr>
              <a:t>s</a:t>
            </a:r>
            <a:r>
              <a:rPr sz="2800" b="1" spc="-15" dirty="0">
                <a:latin typeface="Calibri"/>
                <a:cs typeface="Calibri"/>
              </a:rPr>
              <a:t>er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Calibri"/>
                <a:cs typeface="Calibri"/>
              </a:rPr>
              <a:t>(</a:t>
            </a:r>
            <a:r>
              <a:rPr sz="2800" b="1" spc="-15" dirty="0">
                <a:latin typeface="Calibri"/>
                <a:cs typeface="Calibri"/>
              </a:rPr>
              <a:t>632.8</a:t>
            </a:r>
            <a:r>
              <a:rPr sz="2800" b="1" spc="-8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Calibri"/>
                <a:cs typeface="Calibri"/>
              </a:rPr>
              <a:t>n</a:t>
            </a:r>
            <a:r>
              <a:rPr sz="2800" b="1" spc="-30" dirty="0">
                <a:latin typeface="Calibri"/>
                <a:cs typeface="Calibri"/>
              </a:rPr>
              <a:t>m</a:t>
            </a:r>
            <a:r>
              <a:rPr sz="2800" b="1" spc="15" dirty="0">
                <a:latin typeface="Calibri"/>
                <a:cs typeface="Calibri"/>
              </a:rPr>
              <a:t>)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964"/>
              </a:spcBef>
            </a:pPr>
            <a:r>
              <a:rPr sz="2800" spc="-15" dirty="0">
                <a:latin typeface="Symbol"/>
                <a:cs typeface="Symbol"/>
              </a:rPr>
              <a:t></a:t>
            </a:r>
            <a:r>
              <a:rPr sz="2800" spc="-185" dirty="0">
                <a:latin typeface="Times New Roman"/>
                <a:cs typeface="Times New Roman"/>
              </a:rPr>
              <a:t> 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L </a:t>
            </a:r>
            <a:r>
              <a:rPr sz="3000" spc="-15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5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8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14</a:t>
            </a:r>
            <a:r>
              <a:rPr sz="3000" baseline="29166" dirty="0">
                <a:latin typeface="Cambria Math"/>
                <a:cs typeface="Cambria Math"/>
              </a:rPr>
              <a:t> </a:t>
            </a:r>
            <a:r>
              <a:rPr sz="3000" spc="-97" baseline="291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z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*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Δ</a:t>
            </a:r>
            <a:r>
              <a:rPr sz="2800" spc="-15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c </a:t>
            </a:r>
            <a:r>
              <a:rPr sz="3000" spc="-22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9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MH</a:t>
            </a:r>
            <a:r>
              <a:rPr sz="2800" spc="-15" dirty="0">
                <a:latin typeface="Calibri"/>
                <a:cs typeface="Calibri"/>
              </a:rPr>
              <a:t>z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*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340" dirty="0">
                <a:latin typeface="Cambria Math"/>
                <a:cs typeface="Cambria Math"/>
              </a:rPr>
              <a:t>𝑃</a:t>
            </a:r>
            <a:r>
              <a:rPr sz="3000" baseline="-16666" dirty="0">
                <a:latin typeface="Calibri"/>
                <a:cs typeface="Calibri"/>
              </a:rPr>
              <a:t>L </a:t>
            </a:r>
            <a:r>
              <a:rPr sz="3000" spc="-15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9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mW</a:t>
            </a:r>
            <a:endParaRPr sz="2800">
              <a:latin typeface="Calibri"/>
              <a:cs typeface="Calibri"/>
            </a:endParaRPr>
          </a:p>
          <a:p>
            <a:pPr marL="3446779">
              <a:lnSpc>
                <a:spcPct val="100000"/>
              </a:lnSpc>
              <a:spcBef>
                <a:spcPts val="1835"/>
              </a:spcBef>
            </a:pPr>
            <a:r>
              <a:rPr sz="2800" spc="-20" dirty="0">
                <a:latin typeface="Cambria Math"/>
                <a:cs typeface="Cambria Math"/>
              </a:rPr>
              <a:t>Δ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L </a:t>
            </a:r>
            <a:r>
              <a:rPr sz="3000" spc="-30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5" dirty="0">
                <a:latin typeface="Cambria Math"/>
                <a:cs typeface="Cambria Math"/>
              </a:rPr>
              <a:t>.0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3</a:t>
            </a:r>
            <a:r>
              <a:rPr sz="3000" baseline="29166" dirty="0">
                <a:latin typeface="Cambria Math"/>
                <a:cs typeface="Cambria Math"/>
              </a:rPr>
              <a:t> </a:t>
            </a:r>
            <a:r>
              <a:rPr sz="3000" spc="-97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Hz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80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b="1" spc="-15" dirty="0">
                <a:latin typeface="Calibri"/>
                <a:cs typeface="Calibri"/>
              </a:rPr>
              <a:t>Argon-ion</a:t>
            </a:r>
            <a:r>
              <a:rPr sz="2800" b="1" spc="-5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laser</a:t>
            </a:r>
            <a:r>
              <a:rPr sz="2800" b="1" spc="-8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(488</a:t>
            </a:r>
            <a:r>
              <a:rPr sz="2800" b="1" spc="-60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nm</a:t>
            </a:r>
            <a:r>
              <a:rPr sz="2800" b="1" dirty="0">
                <a:latin typeface="Calibri"/>
                <a:cs typeface="Calibri"/>
              </a:rPr>
              <a:t>)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970"/>
              </a:spcBef>
            </a:pPr>
            <a:r>
              <a:rPr sz="2800" spc="-15" dirty="0">
                <a:latin typeface="Symbol"/>
                <a:cs typeface="Symbol"/>
              </a:rPr>
              <a:t></a:t>
            </a:r>
            <a:r>
              <a:rPr sz="2800" spc="-185" dirty="0">
                <a:latin typeface="Times New Roman"/>
                <a:cs typeface="Times New Roman"/>
              </a:rPr>
              <a:t> 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L </a:t>
            </a:r>
            <a:r>
              <a:rPr sz="3000" spc="-15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6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8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14</a:t>
            </a:r>
            <a:r>
              <a:rPr sz="3000" baseline="29166" dirty="0">
                <a:latin typeface="Cambria Math"/>
                <a:cs typeface="Cambria Math"/>
              </a:rPr>
              <a:t> </a:t>
            </a:r>
            <a:r>
              <a:rPr sz="3000" spc="-97" baseline="291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z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*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Δ</a:t>
            </a:r>
            <a:r>
              <a:rPr sz="2800" spc="-15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c </a:t>
            </a:r>
            <a:r>
              <a:rPr sz="3000" spc="-22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3</a:t>
            </a:r>
            <a:r>
              <a:rPr sz="2800" spc="9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MH</a:t>
            </a:r>
            <a:r>
              <a:rPr sz="2800" spc="-15" dirty="0">
                <a:latin typeface="Calibri"/>
                <a:cs typeface="Calibri"/>
              </a:rPr>
              <a:t>z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*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340" dirty="0">
                <a:latin typeface="Cambria Math"/>
                <a:cs typeface="Cambria Math"/>
              </a:rPr>
              <a:t>𝑃</a:t>
            </a:r>
            <a:r>
              <a:rPr sz="3000" baseline="-16666" dirty="0">
                <a:latin typeface="Calibri"/>
                <a:cs typeface="Calibri"/>
              </a:rPr>
              <a:t>L </a:t>
            </a:r>
            <a:r>
              <a:rPr sz="3000" spc="-15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9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libri"/>
                <a:cs typeface="Calibri"/>
              </a:rPr>
              <a:t>W</a:t>
            </a:r>
            <a:endParaRPr sz="2800">
              <a:latin typeface="Calibri"/>
              <a:cs typeface="Calibri"/>
            </a:endParaRPr>
          </a:p>
          <a:p>
            <a:pPr marL="3446779">
              <a:lnSpc>
                <a:spcPct val="100000"/>
              </a:lnSpc>
              <a:spcBef>
                <a:spcPts val="1885"/>
              </a:spcBef>
            </a:pPr>
            <a:r>
              <a:rPr sz="2800" spc="-20" dirty="0">
                <a:latin typeface="Cambria Math"/>
                <a:cs typeface="Cambria Math"/>
              </a:rPr>
              <a:t>Δ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L </a:t>
            </a:r>
            <a:r>
              <a:rPr sz="3000" spc="-30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5" dirty="0">
                <a:latin typeface="Cambria Math"/>
                <a:cs typeface="Cambria Math"/>
              </a:rPr>
              <a:t>.1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5</a:t>
            </a:r>
            <a:r>
              <a:rPr sz="3000" baseline="29166" dirty="0">
                <a:latin typeface="Cambria Math"/>
                <a:cs typeface="Cambria Math"/>
              </a:rPr>
              <a:t> </a:t>
            </a:r>
            <a:r>
              <a:rPr sz="3000" spc="-97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Hz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68684"/>
            <a:ext cx="10152380" cy="946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268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Thes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val</a:t>
            </a:r>
            <a:r>
              <a:rPr sz="2800" spc="-5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es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are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many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order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magn</a:t>
            </a:r>
            <a:r>
              <a:rPr sz="2800" spc="-15" dirty="0">
                <a:latin typeface="Calibri"/>
                <a:cs typeface="Calibri"/>
              </a:rPr>
              <a:t>itude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narro</a:t>
            </a:r>
            <a:r>
              <a:rPr sz="2800" spc="-10" dirty="0">
                <a:latin typeface="Calibri"/>
                <a:cs typeface="Calibri"/>
              </a:rPr>
              <a:t>w</a:t>
            </a:r>
            <a:r>
              <a:rPr sz="2800" spc="-15" dirty="0">
                <a:latin typeface="Calibri"/>
                <a:cs typeface="Calibri"/>
              </a:rPr>
              <a:t>er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than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echnic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no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an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present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ow.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1529202"/>
            <a:ext cx="9267825" cy="5160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vs.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typi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al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achieved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5" dirty="0">
                <a:latin typeface="Calibri"/>
                <a:cs typeface="Calibri"/>
              </a:rPr>
              <a:t>new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0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f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vari</a:t>
            </a:r>
            <a:r>
              <a:rPr sz="2800" spc="-20" dirty="0">
                <a:latin typeface="Calibri"/>
                <a:cs typeface="Calibri"/>
              </a:rPr>
              <a:t>ou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sers.]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4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5775" y="955685"/>
            <a:ext cx="10786110" cy="558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28625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[IMAGE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25" dirty="0">
                <a:latin typeface="Calibri"/>
                <a:cs typeface="Calibri"/>
              </a:rPr>
              <a:t>EQ</a:t>
            </a:r>
            <a:r>
              <a:rPr sz="2800" spc="-10" dirty="0">
                <a:latin typeface="Calibri"/>
                <a:cs typeface="Calibri"/>
              </a:rPr>
              <a:t>UI</a:t>
            </a:r>
            <a:r>
              <a:rPr sz="2800" spc="-15" dirty="0">
                <a:latin typeface="Calibri"/>
                <a:cs typeface="Calibri"/>
              </a:rPr>
              <a:t>R</a:t>
            </a:r>
            <a:r>
              <a:rPr sz="2800" spc="-25" dirty="0">
                <a:latin typeface="Calibri"/>
                <a:cs typeface="Calibri"/>
              </a:rPr>
              <a:t>ED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Log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rithmic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ba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gra</a:t>
            </a:r>
            <a:r>
              <a:rPr sz="2800" spc="-10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show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3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theoreti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al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T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mits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85775" y="955685"/>
            <a:ext cx="10783823" cy="5581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42975" y="1543060"/>
            <a:ext cx="9238853" cy="51460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41045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 </a:t>
            </a:r>
            <a:r>
              <a:rPr spc="-15" dirty="0"/>
              <a:t>13: </a:t>
            </a:r>
            <a:r>
              <a:rPr spc="-20" dirty="0"/>
              <a:t>Experimental Rea</a:t>
            </a:r>
            <a:r>
              <a:rPr spc="-5" dirty="0"/>
              <a:t>l</a:t>
            </a:r>
            <a:r>
              <a:rPr spc="-15" dirty="0"/>
              <a:t>ity </a:t>
            </a:r>
            <a:r>
              <a:rPr spc="-20" dirty="0">
                <a:latin typeface="Calibri"/>
                <a:cs typeface="Calibri"/>
              </a:rPr>
              <a:t>–</a:t>
            </a:r>
            <a:r>
              <a:rPr b="0" spc="-95" dirty="0">
                <a:latin typeface="Times New Roman"/>
                <a:cs typeface="Times New Roman"/>
              </a:rPr>
              <a:t> </a:t>
            </a:r>
            <a:r>
              <a:rPr spc="-25" dirty="0"/>
              <a:t>Compa</a:t>
            </a:r>
            <a:r>
              <a:rPr spc="0" dirty="0"/>
              <a:t>r</a:t>
            </a:r>
            <a:r>
              <a:rPr spc="-15" dirty="0"/>
              <a:t>ison</a:t>
            </a:r>
            <a:r>
              <a:rPr spc="-20" dirty="0"/>
              <a:t> </a:t>
            </a:r>
            <a:r>
              <a:rPr spc="-25" dirty="0"/>
              <a:t>with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661409"/>
            <a:ext cx="9243060" cy="1841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83895" algn="ctr">
              <a:lnSpc>
                <a:spcPct val="100000"/>
              </a:lnSpc>
            </a:pP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Achi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e</a:t>
            </a:r>
            <a:r>
              <a:rPr sz="3400" b="1" u="heavy" spc="-25" dirty="0">
                <a:solidFill>
                  <a:srgbClr val="0000FF"/>
                </a:solidFill>
                <a:latin typeface="Calibri"/>
                <a:cs typeface="Calibri"/>
              </a:rPr>
              <a:t>ved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 Lin</a:t>
            </a:r>
            <a:r>
              <a:rPr sz="3400" b="1" u="heavy" spc="-10" dirty="0">
                <a:solidFill>
                  <a:srgbClr val="0000FF"/>
                </a:solidFill>
                <a:latin typeface="Calibri"/>
                <a:cs typeface="Calibri"/>
              </a:rPr>
              <a:t>e</a:t>
            </a:r>
            <a:r>
              <a:rPr sz="3400" b="1" u="heavy" spc="-25" dirty="0">
                <a:solidFill>
                  <a:srgbClr val="0000FF"/>
                </a:solidFill>
                <a:latin typeface="Calibri"/>
                <a:cs typeface="Calibri"/>
              </a:rPr>
              <a:t>widths</a:t>
            </a:r>
            <a:endParaRPr sz="3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19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b="1" spc="-20" dirty="0">
                <a:latin typeface="Calibri"/>
                <a:cs typeface="Calibri"/>
              </a:rPr>
              <a:t>T</a:t>
            </a:r>
            <a:r>
              <a:rPr sz="2800" b="1" spc="-25" dirty="0">
                <a:latin typeface="Calibri"/>
                <a:cs typeface="Calibri"/>
              </a:rPr>
              <a:t>y</a:t>
            </a:r>
            <a:r>
              <a:rPr sz="2800" b="1" spc="-10" dirty="0">
                <a:latin typeface="Calibri"/>
                <a:cs typeface="Calibri"/>
              </a:rPr>
              <a:t>pical</a:t>
            </a:r>
            <a:r>
              <a:rPr sz="2800" b="1" spc="-7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g</a:t>
            </a:r>
            <a:r>
              <a:rPr sz="2800" b="1" spc="-15" dirty="0">
                <a:latin typeface="Calibri"/>
                <a:cs typeface="Calibri"/>
              </a:rPr>
              <a:t>ood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singl</a:t>
            </a:r>
            <a:r>
              <a:rPr sz="2800" b="1" spc="0" dirty="0">
                <a:latin typeface="Calibri"/>
                <a:cs typeface="Calibri"/>
              </a:rPr>
              <a:t>e</a:t>
            </a:r>
            <a:r>
              <a:rPr sz="2800" b="1" spc="-5" dirty="0">
                <a:latin typeface="Calibri"/>
                <a:cs typeface="Calibri"/>
              </a:rPr>
              <a:t>-</a:t>
            </a:r>
            <a:r>
              <a:rPr sz="2800" b="1" spc="-25" dirty="0">
                <a:latin typeface="Calibri"/>
                <a:cs typeface="Calibri"/>
              </a:rPr>
              <a:t>mod</a:t>
            </a:r>
            <a:r>
              <a:rPr sz="2800" b="1" spc="-15" dirty="0">
                <a:latin typeface="Calibri"/>
                <a:cs typeface="Calibri"/>
              </a:rPr>
              <a:t>e</a:t>
            </a:r>
            <a:r>
              <a:rPr sz="2800" b="1" spc="-6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g</a:t>
            </a:r>
            <a:r>
              <a:rPr sz="2800" b="1" spc="-15" dirty="0">
                <a:latin typeface="Calibri"/>
                <a:cs typeface="Calibri"/>
              </a:rPr>
              <a:t>as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or</a:t>
            </a:r>
            <a:r>
              <a:rPr sz="2800" b="1" spc="-7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dye</a:t>
            </a:r>
            <a:r>
              <a:rPr sz="2800" b="1" spc="-7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Calibri"/>
                <a:cs typeface="Calibri"/>
              </a:rPr>
              <a:t>l</a:t>
            </a:r>
            <a:r>
              <a:rPr sz="2800" b="1" spc="-15" dirty="0">
                <a:latin typeface="Calibri"/>
                <a:cs typeface="Calibri"/>
              </a:rPr>
              <a:t>a</a:t>
            </a:r>
            <a:r>
              <a:rPr sz="2800" b="1" spc="-10" dirty="0">
                <a:latin typeface="Calibri"/>
                <a:cs typeface="Calibri"/>
              </a:rPr>
              <a:t>s</a:t>
            </a:r>
            <a:r>
              <a:rPr sz="2800" b="1" spc="-20" dirty="0">
                <a:latin typeface="Calibri"/>
                <a:cs typeface="Calibri"/>
              </a:rPr>
              <a:t>er</a:t>
            </a:r>
            <a:r>
              <a:rPr sz="2800" b="1" spc="-15" dirty="0">
                <a:latin typeface="Calibri"/>
                <a:cs typeface="Calibri"/>
              </a:rPr>
              <a:t>s</a:t>
            </a:r>
            <a:r>
              <a:rPr sz="2800" b="1" spc="-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(mod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rate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effort):</a:t>
            </a:r>
            <a:endParaRPr sz="2800">
              <a:latin typeface="Calibri"/>
              <a:cs typeface="Calibri"/>
            </a:endParaRPr>
          </a:p>
          <a:p>
            <a:pPr marL="687070" algn="ctr">
              <a:lnSpc>
                <a:spcPct val="100000"/>
              </a:lnSpc>
              <a:spcBef>
                <a:spcPts val="1835"/>
              </a:spcBef>
            </a:pPr>
            <a:r>
              <a:rPr sz="2800" spc="-20" dirty="0">
                <a:latin typeface="Cambria Math"/>
                <a:cs typeface="Cambria Math"/>
              </a:rPr>
              <a:t>Δ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L </a:t>
            </a:r>
            <a:r>
              <a:rPr sz="3000" spc="-15" baseline="-16666" dirty="0">
                <a:latin typeface="Calibri"/>
                <a:cs typeface="Calibri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∼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247" baseline="29166" dirty="0">
                <a:latin typeface="Cambria Math"/>
                <a:cs typeface="Cambria Math"/>
              </a:rPr>
              <a:t>4</a:t>
            </a:r>
            <a:r>
              <a:rPr sz="2800" spc="-20" dirty="0">
                <a:latin typeface="Calibri"/>
                <a:cs typeface="Calibri"/>
              </a:rPr>
              <a:t>–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6</a:t>
            </a:r>
            <a:r>
              <a:rPr sz="3000" baseline="29166" dirty="0">
                <a:latin typeface="Cambria Math"/>
                <a:cs typeface="Cambria Math"/>
              </a:rPr>
              <a:t> </a:t>
            </a:r>
            <a:r>
              <a:rPr sz="3000" spc="-97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Hz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4" y="3717101"/>
            <a:ext cx="2571115" cy="948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b="1" spc="-15" dirty="0">
                <a:latin typeface="Calibri"/>
                <a:cs typeface="Calibri"/>
              </a:rPr>
              <a:t>Stat</a:t>
            </a:r>
            <a:r>
              <a:rPr sz="2800" b="1" spc="-20" dirty="0">
                <a:latin typeface="Calibri"/>
                <a:cs typeface="Calibri"/>
              </a:rPr>
              <a:t>e</a:t>
            </a:r>
            <a:r>
              <a:rPr sz="2800" b="1" spc="-5" dirty="0">
                <a:latin typeface="Calibri"/>
                <a:cs typeface="Calibri"/>
              </a:rPr>
              <a:t>-</a:t>
            </a:r>
            <a:r>
              <a:rPr sz="2800" b="1" spc="-20" dirty="0">
                <a:latin typeface="Calibri"/>
                <a:cs typeface="Calibri"/>
              </a:rPr>
              <a:t>o</a:t>
            </a:r>
            <a:r>
              <a:rPr sz="2800" b="1" spc="-10" dirty="0">
                <a:latin typeface="Calibri"/>
                <a:cs typeface="Calibri"/>
              </a:rPr>
              <a:t>f</a:t>
            </a:r>
            <a:r>
              <a:rPr sz="2800" b="1" spc="-15" dirty="0">
                <a:latin typeface="Calibri"/>
                <a:cs typeface="Calibri"/>
              </a:rPr>
              <a:t>-</a:t>
            </a:r>
            <a:r>
              <a:rPr sz="2800" b="1" dirty="0">
                <a:latin typeface="Calibri"/>
                <a:cs typeface="Calibri"/>
              </a:rPr>
              <a:t>t</a:t>
            </a:r>
            <a:r>
              <a:rPr sz="2800" b="1" spc="-15" dirty="0">
                <a:latin typeface="Calibri"/>
                <a:cs typeface="Calibri"/>
              </a:rPr>
              <a:t>h</a:t>
            </a:r>
            <a:r>
              <a:rPr sz="2800" b="1" spc="-20" dirty="0">
                <a:latin typeface="Calibri"/>
                <a:cs typeface="Calibri"/>
              </a:rPr>
              <a:t>e</a:t>
            </a:r>
            <a:r>
              <a:rPr sz="2800" b="1" spc="-15" dirty="0">
                <a:latin typeface="Calibri"/>
                <a:cs typeface="Calibri"/>
              </a:rPr>
              <a:t>-art</a:t>
            </a:r>
            <a:endParaRPr sz="28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910"/>
              </a:spcBef>
            </a:pP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so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on):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87115" y="3742187"/>
            <a:ext cx="739965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441575" algn="l"/>
                <a:tab pos="3839845" algn="l"/>
                <a:tab pos="4709160" algn="l"/>
                <a:tab pos="6089650" algn="l"/>
              </a:tabLst>
            </a:pPr>
            <a:r>
              <a:rPr sz="2800" b="1" spc="-15" dirty="0">
                <a:latin typeface="Calibri"/>
                <a:cs typeface="Calibri"/>
              </a:rPr>
              <a:t>ul</a:t>
            </a:r>
            <a:r>
              <a:rPr sz="2800" b="1" spc="-5" dirty="0">
                <a:latin typeface="Calibri"/>
                <a:cs typeface="Calibri"/>
              </a:rPr>
              <a:t>t</a:t>
            </a:r>
            <a:r>
              <a:rPr sz="2800" b="1" spc="-15" dirty="0">
                <a:latin typeface="Calibri"/>
                <a:cs typeface="Calibri"/>
              </a:rPr>
              <a:t>r</a:t>
            </a:r>
            <a:r>
              <a:rPr sz="2800" b="1" spc="-5" dirty="0">
                <a:latin typeface="Calibri"/>
                <a:cs typeface="Calibri"/>
              </a:rPr>
              <a:t>a</a:t>
            </a:r>
            <a:r>
              <a:rPr sz="2800" b="1" spc="-15" dirty="0">
                <a:latin typeface="Calibri"/>
                <a:cs typeface="Calibri"/>
              </a:rPr>
              <a:t>-</a:t>
            </a:r>
            <a:r>
              <a:rPr sz="2800" b="1" spc="-10" dirty="0">
                <a:latin typeface="Calibri"/>
                <a:cs typeface="Calibri"/>
              </a:rPr>
              <a:t>stabili</a:t>
            </a:r>
            <a:r>
              <a:rPr sz="2800" b="1" spc="-5" dirty="0">
                <a:latin typeface="Calibri"/>
                <a:cs typeface="Calibri"/>
              </a:rPr>
              <a:t>s</a:t>
            </a:r>
            <a:r>
              <a:rPr sz="2800" b="1" spc="-20" dirty="0">
                <a:latin typeface="Calibri"/>
                <a:cs typeface="Calibri"/>
              </a:rPr>
              <a:t>e</a:t>
            </a:r>
            <a:r>
              <a:rPr sz="2800" b="1" spc="-15" dirty="0">
                <a:latin typeface="Calibri"/>
                <a:cs typeface="Calibri"/>
              </a:rPr>
              <a:t>d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5" dirty="0">
                <a:latin typeface="Calibri"/>
                <a:cs typeface="Calibri"/>
              </a:rPr>
              <a:t>systems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(U</a:t>
            </a:r>
            <a:r>
              <a:rPr sz="2800" spc="-2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avities,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Calibri"/>
                <a:cs typeface="Calibri"/>
              </a:rPr>
              <a:t>vi</a:t>
            </a:r>
            <a:r>
              <a:rPr sz="2800" spc="-20" dirty="0">
                <a:latin typeface="Calibri"/>
                <a:cs typeface="Calibri"/>
              </a:rPr>
              <a:t>brat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73171" y="4931997"/>
            <a:ext cx="1642745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Δ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L </a:t>
            </a:r>
            <a:r>
              <a:rPr sz="3000" spc="-15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≲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7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Hz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73958"/>
            <a:ext cx="10160000" cy="21431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>
              <a:lnSpc>
                <a:spcPct val="100000"/>
              </a:lnSpc>
              <a:tabLst>
                <a:tab pos="1155700" algn="l"/>
              </a:tabLst>
            </a:pPr>
            <a:r>
              <a:rPr sz="2800" spc="-20" dirty="0">
                <a:latin typeface="Calibri"/>
                <a:cs typeface="Calibri"/>
              </a:rPr>
              <a:t>3</a:t>
            </a:r>
            <a:r>
              <a:rPr sz="2800" spc="-10" dirty="0">
                <a:latin typeface="Calibri"/>
                <a:cs typeface="Calibri"/>
              </a:rPr>
              <a:t>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Cav</a:t>
            </a:r>
            <a:r>
              <a:rPr sz="2800" spc="-10" dirty="0">
                <a:latin typeface="Calibri"/>
                <a:cs typeface="Calibri"/>
              </a:rPr>
              <a:t>ity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phot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stat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cs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&amp;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phas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ffus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on.</a:t>
            </a:r>
            <a:endParaRPr sz="2800">
              <a:latin typeface="Calibri"/>
              <a:cs typeface="Calibri"/>
            </a:endParaRPr>
          </a:p>
          <a:p>
            <a:pPr marL="241300" marR="5080" indent="-228600" algn="just">
              <a:lnSpc>
                <a:spcPct val="127200"/>
              </a:lnSpc>
              <a:spcBef>
                <a:spcPts val="105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Goal</a:t>
            </a:r>
            <a:r>
              <a:rPr sz="2800" spc="2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2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24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sect</a:t>
            </a:r>
            <a:r>
              <a:rPr sz="2800" spc="-10" dirty="0">
                <a:latin typeface="Calibri"/>
                <a:cs typeface="Calibri"/>
              </a:rPr>
              <a:t>io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2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der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ve</a:t>
            </a:r>
            <a:r>
              <a:rPr sz="2800" spc="2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28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Schawl</a:t>
            </a:r>
            <a:r>
              <a:rPr sz="2800" b="1" spc="-10" dirty="0">
                <a:latin typeface="Calibri"/>
                <a:cs typeface="Calibri"/>
              </a:rPr>
              <a:t>o</a:t>
            </a:r>
            <a:r>
              <a:rPr sz="2800" b="1" spc="-20" dirty="0">
                <a:latin typeface="Calibri"/>
                <a:cs typeface="Calibri"/>
              </a:rPr>
              <a:t>w–</a:t>
            </a:r>
            <a:r>
              <a:rPr sz="2800" b="1" spc="-25" dirty="0">
                <a:latin typeface="Calibri"/>
                <a:cs typeface="Calibri"/>
              </a:rPr>
              <a:t>Town</a:t>
            </a:r>
            <a:r>
              <a:rPr sz="2800" b="1" dirty="0">
                <a:latin typeface="Calibri"/>
                <a:cs typeface="Calibri"/>
              </a:rPr>
              <a:t>e</a:t>
            </a:r>
            <a:r>
              <a:rPr sz="2800" b="1" spc="-15" dirty="0">
                <a:latin typeface="Calibri"/>
                <a:cs typeface="Calibri"/>
              </a:rPr>
              <a:t>s</a:t>
            </a:r>
            <a:r>
              <a:rPr sz="2800" b="1" spc="245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quantum</a:t>
            </a:r>
            <a:r>
              <a:rPr sz="2800" b="1" spc="25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limi</a:t>
            </a:r>
            <a:r>
              <a:rPr sz="2800" b="1" dirty="0">
                <a:latin typeface="Calibri"/>
                <a:cs typeface="Calibri"/>
              </a:rPr>
              <a:t>t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yse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22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22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under</a:t>
            </a:r>
            <a:r>
              <a:rPr sz="2800" spc="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22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no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22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mechanisms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22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22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compa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22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experi</a:t>
            </a:r>
            <a:r>
              <a:rPr sz="2800" spc="-20" dirty="0">
                <a:latin typeface="Calibri"/>
                <a:cs typeface="Calibri"/>
              </a:rPr>
              <a:t>me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ta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5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vable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5" dirty="0">
                <a:latin typeface="Calibri"/>
                <a:cs typeface="Calibri"/>
              </a:rPr>
              <a:t>new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25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9" y="968684"/>
            <a:ext cx="10387330" cy="3909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228600">
              <a:lnSpc>
                <a:spcPct val="100000"/>
              </a:lnSpc>
              <a:buFont typeface="Symbol"/>
              <a:buChar char=""/>
              <a:tabLst>
                <a:tab pos="470534" algn="l"/>
              </a:tabLst>
            </a:pPr>
            <a:r>
              <a:rPr sz="2800" spc="-20" dirty="0">
                <a:latin typeface="Calibri"/>
                <a:cs typeface="Calibri"/>
              </a:rPr>
              <a:t>Rema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1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gap</a:t>
            </a:r>
            <a:r>
              <a:rPr sz="2800" spc="-1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betwee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1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mea</a:t>
            </a:r>
            <a:r>
              <a:rPr sz="2800" spc="-5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ure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1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5" dirty="0">
                <a:latin typeface="Calibri"/>
                <a:cs typeface="Calibri"/>
              </a:rPr>
              <a:t>new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1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1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T</a:t>
            </a:r>
            <a:r>
              <a:rPr sz="2800" spc="-1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li</a:t>
            </a:r>
            <a:r>
              <a:rPr sz="2800" spc="-15" dirty="0">
                <a:latin typeface="Calibri"/>
                <a:cs typeface="Calibri"/>
              </a:rPr>
              <a:t>mit</a:t>
            </a:r>
            <a:r>
              <a:rPr sz="2800" spc="-1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ari</a:t>
            </a:r>
            <a:r>
              <a:rPr sz="2800" spc="-20" dirty="0">
                <a:latin typeface="Calibri"/>
                <a:cs typeface="Calibri"/>
              </a:rPr>
              <a:t>se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1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from:</a:t>
            </a:r>
            <a:endParaRPr sz="2800">
              <a:latin typeface="Calibri"/>
              <a:cs typeface="Calibri"/>
            </a:endParaRPr>
          </a:p>
          <a:p>
            <a:pPr marL="469900" marR="6985">
              <a:lnSpc>
                <a:spcPts val="4280"/>
              </a:lnSpc>
              <a:spcBef>
                <a:spcPts val="275"/>
              </a:spcBef>
              <a:tabLst>
                <a:tab pos="1374775" algn="l"/>
                <a:tab pos="1776730" algn="l"/>
                <a:tab pos="3704590" algn="l"/>
                <a:tab pos="4015104" algn="l"/>
                <a:tab pos="6268720" algn="l"/>
                <a:tab pos="9138920" algn="l"/>
              </a:tabLst>
            </a:pPr>
            <a:r>
              <a:rPr sz="2800" spc="-15" dirty="0">
                <a:latin typeface="Calibri"/>
                <a:cs typeface="Calibri"/>
              </a:rPr>
              <a:t>*</a:t>
            </a:r>
            <a:r>
              <a:rPr sz="2800" spc="31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dua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32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avit</a:t>
            </a:r>
            <a:r>
              <a:rPr sz="2800" spc="0" dirty="0">
                <a:latin typeface="Calibri"/>
                <a:cs typeface="Calibri"/>
              </a:rPr>
              <a:t>y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ength</a:t>
            </a:r>
            <a:r>
              <a:rPr sz="2800" spc="30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uct</a:t>
            </a:r>
            <a:r>
              <a:rPr sz="2800" spc="-5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33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𝑛</a:t>
            </a:r>
            <a:r>
              <a:rPr sz="2800" spc="55" dirty="0">
                <a:latin typeface="Cambria Math"/>
                <a:cs typeface="Cambria Math"/>
              </a:rPr>
              <a:t>𝑑</a:t>
            </a:r>
            <a:r>
              <a:rPr sz="2800" dirty="0">
                <a:latin typeface="Calibri"/>
                <a:cs typeface="Calibri"/>
              </a:rPr>
              <a:t>.</a:t>
            </a:r>
            <a:r>
              <a:rPr sz="2800" spc="31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*</a:t>
            </a:r>
            <a:r>
              <a:rPr sz="2800" spc="31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Aco</a:t>
            </a:r>
            <a:r>
              <a:rPr sz="2800" spc="-20" dirty="0">
                <a:latin typeface="Calibri"/>
                <a:cs typeface="Calibri"/>
              </a:rPr>
              <a:t>ust</a:t>
            </a:r>
            <a:r>
              <a:rPr sz="2800" spc="-10" dirty="0">
                <a:latin typeface="Calibri"/>
                <a:cs typeface="Calibri"/>
              </a:rPr>
              <a:t>ic</a:t>
            </a:r>
            <a:r>
              <a:rPr sz="2800" spc="32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spc="3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ele</a:t>
            </a:r>
            <a:r>
              <a:rPr sz="2800" spc="-10" dirty="0">
                <a:latin typeface="Calibri"/>
                <a:cs typeface="Calibri"/>
              </a:rPr>
              <a:t>ctro</a:t>
            </a:r>
            <a:r>
              <a:rPr sz="2800" spc="-20" dirty="0">
                <a:latin typeface="Calibri"/>
                <a:cs typeface="Calibri"/>
              </a:rPr>
              <a:t>ni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no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ervo</a:t>
            </a:r>
            <a:r>
              <a:rPr sz="2800" spc="3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ps</a:t>
            </a:r>
            <a:r>
              <a:rPr sz="2800" spc="-10" dirty="0">
                <a:latin typeface="Calibri"/>
                <a:cs typeface="Calibri"/>
              </a:rPr>
              <a:t>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*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Env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onmenta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temperat</a:t>
            </a:r>
            <a:r>
              <a:rPr sz="2800" spc="-5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spc="34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dr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fts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20" dirty="0">
                <a:latin typeface="Calibri"/>
                <a:cs typeface="Calibri"/>
              </a:rPr>
              <a:t>uc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</a:t>
            </a:r>
            <a:endParaRPr sz="28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625"/>
              </a:spcBef>
            </a:pP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nde</a:t>
            </a:r>
            <a:r>
              <a:rPr sz="2800" spc="-15" dirty="0">
                <a:latin typeface="Calibri"/>
                <a:cs typeface="Calibri"/>
              </a:rPr>
              <a:t>x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ch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nges.</a:t>
            </a:r>
            <a:endParaRPr sz="2800">
              <a:latin typeface="Calibri"/>
              <a:cs typeface="Calibri"/>
            </a:endParaRPr>
          </a:p>
          <a:p>
            <a:pPr marL="469900" marR="5080" indent="-228600">
              <a:lnSpc>
                <a:spcPct val="126800"/>
              </a:lnSpc>
              <a:spcBef>
                <a:spcPts val="1070"/>
              </a:spcBef>
              <a:buFont typeface="Symbol"/>
              <a:buChar char=""/>
              <a:tabLst>
                <a:tab pos="470534" algn="l"/>
                <a:tab pos="1933575" algn="l"/>
                <a:tab pos="3495675" algn="l"/>
                <a:tab pos="4017010" algn="l"/>
                <a:tab pos="5753735" algn="l"/>
                <a:tab pos="6563359" algn="l"/>
                <a:tab pos="7025005" algn="l"/>
                <a:tab pos="8344534" algn="l"/>
                <a:tab pos="9139555" algn="l"/>
              </a:tabLst>
            </a:pPr>
            <a:r>
              <a:rPr sz="2800" spc="-15" dirty="0">
                <a:latin typeface="Calibri"/>
                <a:cs typeface="Calibri"/>
              </a:rPr>
              <a:t>Rese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rch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cont</a:t>
            </a:r>
            <a:r>
              <a:rPr sz="2800" spc="-20" dirty="0">
                <a:latin typeface="Calibri"/>
                <a:cs typeface="Calibri"/>
              </a:rPr>
              <a:t>inu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techn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que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su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b="1" spc="-15" dirty="0">
                <a:latin typeface="Calibri"/>
                <a:cs typeface="Calibri"/>
              </a:rPr>
              <a:t>spectral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5" dirty="0">
                <a:latin typeface="Calibri"/>
                <a:cs typeface="Calibri"/>
              </a:rPr>
              <a:t>ho</a:t>
            </a:r>
            <a:r>
              <a:rPr sz="2800" b="1" spc="-20" dirty="0">
                <a:latin typeface="Calibri"/>
                <a:cs typeface="Calibri"/>
              </a:rPr>
              <a:t>l</a:t>
            </a:r>
            <a:r>
              <a:rPr sz="2800" b="1" spc="-15" dirty="0">
                <a:latin typeface="Calibri"/>
                <a:cs typeface="Calibri"/>
              </a:rPr>
              <a:t>e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5" dirty="0">
                <a:latin typeface="Calibri"/>
                <a:cs typeface="Calibri"/>
              </a:rPr>
              <a:t>burnin</a:t>
            </a:r>
            <a:r>
              <a:rPr sz="2800" b="1" spc="-10" dirty="0">
                <a:latin typeface="Calibri"/>
                <a:cs typeface="Calibri"/>
              </a:rPr>
              <a:t>g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active</a:t>
            </a:r>
            <a:r>
              <a:rPr sz="2800" b="1" spc="-8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c</a:t>
            </a:r>
            <a:r>
              <a:rPr sz="2800" b="1" spc="-15" dirty="0">
                <a:latin typeface="Calibri"/>
                <a:cs typeface="Calibri"/>
              </a:rPr>
              <a:t>a</a:t>
            </a:r>
            <a:r>
              <a:rPr sz="2800" b="1" spc="-10" dirty="0">
                <a:latin typeface="Calibri"/>
                <a:cs typeface="Calibri"/>
              </a:rPr>
              <a:t>n</a:t>
            </a:r>
            <a:r>
              <a:rPr sz="2800" b="1" spc="-20" dirty="0">
                <a:latin typeface="Calibri"/>
                <a:cs typeface="Calibri"/>
              </a:rPr>
              <a:t>cellatio</a:t>
            </a:r>
            <a:r>
              <a:rPr sz="2800" b="1" spc="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c</a:t>
            </a:r>
            <a:r>
              <a:rPr sz="2800" b="1" spc="-5" dirty="0">
                <a:latin typeface="Calibri"/>
                <a:cs typeface="Calibri"/>
              </a:rPr>
              <a:t>r</a:t>
            </a:r>
            <a:r>
              <a:rPr sz="2800" b="1" spc="-15" dirty="0">
                <a:latin typeface="Calibri"/>
                <a:cs typeface="Calibri"/>
              </a:rPr>
              <a:t>y</a:t>
            </a:r>
            <a:r>
              <a:rPr sz="2800" b="1" spc="-25" dirty="0">
                <a:latin typeface="Calibri"/>
                <a:cs typeface="Calibri"/>
              </a:rPr>
              <a:t>o</a:t>
            </a:r>
            <a:r>
              <a:rPr sz="2800" b="1" dirty="0">
                <a:latin typeface="Calibri"/>
                <a:cs typeface="Calibri"/>
              </a:rPr>
              <a:t>g</a:t>
            </a:r>
            <a:r>
              <a:rPr sz="2800" b="1" spc="-20" dirty="0">
                <a:latin typeface="Calibri"/>
                <a:cs typeface="Calibri"/>
              </a:rPr>
              <a:t>eni</a:t>
            </a:r>
            <a:r>
              <a:rPr sz="2800" b="1" spc="-15" dirty="0">
                <a:latin typeface="Calibri"/>
                <a:cs typeface="Calibri"/>
              </a:rPr>
              <a:t>c</a:t>
            </a:r>
            <a:r>
              <a:rPr sz="2800" b="1" spc="-6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c</a:t>
            </a:r>
            <a:r>
              <a:rPr sz="2800" b="1" spc="-15" dirty="0">
                <a:latin typeface="Calibri"/>
                <a:cs typeface="Calibri"/>
              </a:rPr>
              <a:t>avities</a:t>
            </a:r>
            <a:r>
              <a:rPr sz="2800" b="1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os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gap.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4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49275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 </a:t>
            </a:r>
            <a:r>
              <a:rPr spc="-15" dirty="0"/>
              <a:t>14: Lin</a:t>
            </a:r>
            <a:r>
              <a:rPr spc="-10" dirty="0"/>
              <a:t>e</a:t>
            </a:r>
            <a:r>
              <a:rPr spc="-25" dirty="0"/>
              <a:t>width</a:t>
            </a:r>
            <a:r>
              <a:rPr spc="-5" dirty="0"/>
              <a:t> </a:t>
            </a:r>
            <a:r>
              <a:rPr spc="-20" dirty="0"/>
              <a:t>vs.</a:t>
            </a:r>
            <a:r>
              <a:rPr spc="-15" dirty="0"/>
              <a:t> Fr</a:t>
            </a:r>
            <a:r>
              <a:rPr spc="-10" dirty="0"/>
              <a:t>e</a:t>
            </a:r>
            <a:r>
              <a:rPr spc="-20" dirty="0"/>
              <a:t>quency</a:t>
            </a:r>
            <a:r>
              <a:rPr spc="-25" dirty="0"/>
              <a:t> </a:t>
            </a:r>
            <a:r>
              <a:rPr spc="-20" dirty="0"/>
              <a:t>Stab</a:t>
            </a:r>
            <a:r>
              <a:rPr spc="-5" dirty="0"/>
              <a:t>i</a:t>
            </a:r>
            <a:r>
              <a:rPr spc="-15" dirty="0"/>
              <a:t>lity</a:t>
            </a:r>
            <a:r>
              <a:rPr spc="-5" dirty="0"/>
              <a:t> </a:t>
            </a:r>
            <a:r>
              <a:rPr spc="-20" dirty="0">
                <a:latin typeface="Calibri"/>
                <a:cs typeface="Calibri"/>
              </a:rPr>
              <a:t>–</a:t>
            </a:r>
            <a:r>
              <a:rPr b="0" spc="-95" dirty="0">
                <a:latin typeface="Times New Roman"/>
                <a:cs typeface="Times New Roman"/>
              </a:rPr>
              <a:t> </a:t>
            </a:r>
            <a:r>
              <a:rPr spc="-25" dirty="0"/>
              <a:t>Do</a:t>
            </a:r>
            <a:r>
              <a:rPr spc="-10" dirty="0"/>
              <a:t> </a:t>
            </a:r>
            <a:r>
              <a:rPr spc="-15" dirty="0"/>
              <a:t>Not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86887" y="1661409"/>
            <a:ext cx="1616710" cy="431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400" b="1" u="heavy" spc="-25" dirty="0">
                <a:solidFill>
                  <a:srgbClr val="0000FF"/>
                </a:solidFill>
                <a:latin typeface="Calibri"/>
                <a:cs typeface="Calibri"/>
              </a:rPr>
              <a:t>Confus</a:t>
            </a:r>
            <a:r>
              <a:rPr sz="3400" b="1" u="heavy" dirty="0">
                <a:solidFill>
                  <a:srgbClr val="0000FF"/>
                </a:solidFill>
                <a:latin typeface="Calibri"/>
                <a:cs typeface="Calibri"/>
              </a:rPr>
              <a:t>e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!</a:t>
            </a:r>
            <a:endParaRPr sz="34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740216" rIns="0" bIns="0" rtlCol="0">
            <a:spAutoFit/>
          </a:bodyPr>
          <a:lstStyle/>
          <a:p>
            <a:pPr marL="462915" indent="-228600">
              <a:lnSpc>
                <a:spcPct val="100000"/>
              </a:lnSpc>
              <a:buFont typeface="Symbol"/>
              <a:buChar char=""/>
              <a:tabLst>
                <a:tab pos="463550" algn="l"/>
              </a:tabLst>
            </a:pPr>
            <a:r>
              <a:rPr spc="-15" dirty="0"/>
              <a:t>Linewidth</a:t>
            </a:r>
          </a:p>
          <a:p>
            <a:pPr marL="223520" marR="8307705" algn="ctr">
              <a:lnSpc>
                <a:spcPct val="100000"/>
              </a:lnSpc>
              <a:spcBef>
                <a:spcPts val="900"/>
              </a:spcBef>
            </a:pPr>
            <a:r>
              <a:rPr b="0" spc="-20" dirty="0">
                <a:latin typeface="Calibri"/>
                <a:cs typeface="Calibri"/>
              </a:rPr>
              <a:t>d</a:t>
            </a:r>
            <a:r>
              <a:rPr b="0" spc="-10" dirty="0">
                <a:latin typeface="Calibri"/>
                <a:cs typeface="Calibri"/>
              </a:rPr>
              <a:t>i</a:t>
            </a:r>
            <a:r>
              <a:rPr b="0" spc="-20" dirty="0">
                <a:latin typeface="Calibri"/>
                <a:cs typeface="Calibri"/>
              </a:rPr>
              <a:t>ffus</a:t>
            </a:r>
            <a:r>
              <a:rPr b="0" spc="-10" dirty="0">
                <a:latin typeface="Calibri"/>
                <a:cs typeface="Calibri"/>
              </a:rPr>
              <a:t>i</a:t>
            </a:r>
            <a:r>
              <a:rPr b="0" spc="-5" dirty="0">
                <a:latin typeface="Calibri"/>
                <a:cs typeface="Calibri"/>
              </a:rPr>
              <a:t>o</a:t>
            </a:r>
            <a:r>
              <a:rPr b="0" spc="-20" dirty="0">
                <a:latin typeface="Calibri"/>
                <a:cs typeface="Calibri"/>
              </a:rPr>
              <a:t>n.</a:t>
            </a:r>
          </a:p>
          <a:p>
            <a:pPr marL="462915" marR="5080" indent="-228600">
              <a:lnSpc>
                <a:spcPct val="127099"/>
              </a:lnSpc>
              <a:spcBef>
                <a:spcPts val="1060"/>
              </a:spcBef>
              <a:buFont typeface="Symbol"/>
              <a:buChar char=""/>
              <a:tabLst>
                <a:tab pos="463550" algn="l"/>
              </a:tabLst>
            </a:pPr>
            <a:r>
              <a:rPr spc="-15" dirty="0"/>
              <a:t>Frequen</a:t>
            </a:r>
            <a:r>
              <a:rPr spc="-10" dirty="0"/>
              <a:t>c</a:t>
            </a:r>
            <a:r>
              <a:rPr spc="-15" dirty="0"/>
              <a:t>y</a:t>
            </a:r>
            <a:r>
              <a:rPr spc="95" dirty="0">
                <a:latin typeface="Times New Roman"/>
                <a:cs typeface="Times New Roman"/>
              </a:rPr>
              <a:t> </a:t>
            </a:r>
            <a:r>
              <a:rPr spc="-15" dirty="0"/>
              <a:t>stabil</a:t>
            </a:r>
            <a:r>
              <a:rPr spc="-20" dirty="0"/>
              <a:t>i</a:t>
            </a:r>
            <a:r>
              <a:rPr dirty="0"/>
              <a:t>t</a:t>
            </a:r>
            <a:r>
              <a:rPr spc="-10" dirty="0"/>
              <a:t>y</a:t>
            </a:r>
            <a:r>
              <a:rPr b="0" spc="-10" dirty="0">
                <a:latin typeface="Calibri"/>
                <a:cs typeface="Calibri"/>
              </a:rPr>
              <a:t>:</a:t>
            </a:r>
            <a:r>
              <a:rPr b="0" spc="95" dirty="0">
                <a:latin typeface="Times New Roman"/>
                <a:cs typeface="Times New Roman"/>
              </a:rPr>
              <a:t> </a:t>
            </a:r>
            <a:r>
              <a:rPr b="0" spc="-15" dirty="0">
                <a:latin typeface="Calibri"/>
                <a:cs typeface="Calibri"/>
              </a:rPr>
              <a:t>abi</a:t>
            </a:r>
            <a:r>
              <a:rPr b="0" spc="5" dirty="0">
                <a:latin typeface="Calibri"/>
                <a:cs typeface="Calibri"/>
              </a:rPr>
              <a:t>l</a:t>
            </a:r>
            <a:r>
              <a:rPr b="0" dirty="0">
                <a:latin typeface="Calibri"/>
                <a:cs typeface="Calibri"/>
              </a:rPr>
              <a:t>i</a:t>
            </a:r>
            <a:r>
              <a:rPr b="0" spc="-15" dirty="0">
                <a:latin typeface="Calibri"/>
                <a:cs typeface="Calibri"/>
              </a:rPr>
              <a:t>ty</a:t>
            </a:r>
            <a:r>
              <a:rPr b="0" spc="95" dirty="0">
                <a:latin typeface="Times New Roman"/>
                <a:cs typeface="Times New Roman"/>
              </a:rPr>
              <a:t> </a:t>
            </a:r>
            <a:r>
              <a:rPr b="0" spc="-20" dirty="0">
                <a:latin typeface="Calibri"/>
                <a:cs typeface="Calibri"/>
              </a:rPr>
              <a:t>o</a:t>
            </a:r>
            <a:r>
              <a:rPr b="0" spc="-10" dirty="0">
                <a:latin typeface="Calibri"/>
                <a:cs typeface="Calibri"/>
              </a:rPr>
              <a:t>f</a:t>
            </a:r>
            <a:r>
              <a:rPr b="0" spc="90" dirty="0">
                <a:latin typeface="Times New Roman"/>
                <a:cs typeface="Times New Roman"/>
              </a:rPr>
              <a:t> </a:t>
            </a:r>
            <a:r>
              <a:rPr b="0" spc="-25" dirty="0">
                <a:latin typeface="Calibri"/>
                <a:cs typeface="Calibri"/>
              </a:rPr>
              <a:t>t</a:t>
            </a:r>
            <a:r>
              <a:rPr b="0" spc="-20" dirty="0">
                <a:latin typeface="Calibri"/>
                <a:cs typeface="Calibri"/>
              </a:rPr>
              <a:t>h</a:t>
            </a:r>
            <a:r>
              <a:rPr b="0" spc="-15" dirty="0">
                <a:latin typeface="Calibri"/>
                <a:cs typeface="Calibri"/>
              </a:rPr>
              <a:t>e</a:t>
            </a:r>
            <a:r>
              <a:rPr b="0" spc="105" dirty="0">
                <a:latin typeface="Times New Roman"/>
                <a:cs typeface="Times New Roman"/>
              </a:rPr>
              <a:t> </a:t>
            </a:r>
            <a:r>
              <a:rPr spc="-15" dirty="0"/>
              <a:t>line</a:t>
            </a:r>
            <a:r>
              <a:rPr spc="80" dirty="0">
                <a:latin typeface="Times New Roman"/>
                <a:cs typeface="Times New Roman"/>
              </a:rPr>
              <a:t> </a:t>
            </a:r>
            <a:r>
              <a:rPr spc="-20" dirty="0"/>
              <a:t>c</a:t>
            </a:r>
            <a:r>
              <a:rPr spc="-5" dirty="0"/>
              <a:t>e</a:t>
            </a:r>
            <a:r>
              <a:rPr spc="-15" dirty="0"/>
              <a:t>ntre</a:t>
            </a:r>
            <a:r>
              <a:rPr spc="105" dirty="0">
                <a:latin typeface="Times New Roman"/>
                <a:cs typeface="Times New Roman"/>
              </a:rPr>
              <a:t> </a:t>
            </a:r>
            <a:r>
              <a:rPr b="0" spc="-90" dirty="0">
                <a:latin typeface="Cambria Math"/>
                <a:cs typeface="Cambria Math"/>
              </a:rPr>
              <a:t>𝜈</a:t>
            </a:r>
            <a:r>
              <a:rPr sz="3000" b="0" spc="60" baseline="-16666" dirty="0">
                <a:latin typeface="Cambria Math"/>
                <a:cs typeface="Cambria Math"/>
              </a:rPr>
              <a:t>0</a:t>
            </a:r>
            <a:r>
              <a:rPr sz="3000" b="0" baseline="-16666" dirty="0">
                <a:latin typeface="Cambria Math"/>
                <a:cs typeface="Cambria Math"/>
              </a:rPr>
              <a:t> </a:t>
            </a:r>
            <a:r>
              <a:rPr sz="3000" b="0" spc="30" baseline="-16666" dirty="0">
                <a:latin typeface="Cambria Math"/>
                <a:cs typeface="Cambria Math"/>
              </a:rPr>
              <a:t> </a:t>
            </a:r>
            <a:r>
              <a:rPr sz="2800" b="0" spc="-15" dirty="0">
                <a:latin typeface="Calibri"/>
                <a:cs typeface="Calibri"/>
              </a:rPr>
              <a:t>to</a:t>
            </a:r>
            <a:r>
              <a:rPr sz="2800" b="0" spc="90" dirty="0">
                <a:latin typeface="Times New Roman"/>
                <a:cs typeface="Times New Roman"/>
              </a:rPr>
              <a:t> </a:t>
            </a:r>
            <a:r>
              <a:rPr sz="2800" b="0" spc="-15" dirty="0">
                <a:latin typeface="Calibri"/>
                <a:cs typeface="Calibri"/>
              </a:rPr>
              <a:t>remain</a:t>
            </a:r>
            <a:r>
              <a:rPr sz="2800" b="0" spc="85" dirty="0">
                <a:latin typeface="Times New Roman"/>
                <a:cs typeface="Times New Roman"/>
              </a:rPr>
              <a:t> </a:t>
            </a:r>
            <a:r>
              <a:rPr sz="2800" b="0" spc="-15" dirty="0">
                <a:latin typeface="Calibri"/>
                <a:cs typeface="Calibri"/>
              </a:rPr>
              <a:t>con</a:t>
            </a:r>
            <a:r>
              <a:rPr sz="2800" b="0" spc="-10" dirty="0">
                <a:latin typeface="Calibri"/>
                <a:cs typeface="Calibri"/>
              </a:rPr>
              <a:t>s</a:t>
            </a:r>
            <a:r>
              <a:rPr sz="2800" b="0" spc="-15" dirty="0">
                <a:latin typeface="Calibri"/>
                <a:cs typeface="Calibri"/>
              </a:rPr>
              <a:t>ta</a:t>
            </a:r>
            <a:r>
              <a:rPr sz="2800" b="0" spc="-10" dirty="0">
                <a:latin typeface="Calibri"/>
                <a:cs typeface="Calibri"/>
              </a:rPr>
              <a:t>nt</a:t>
            </a:r>
            <a:r>
              <a:rPr sz="2800" b="0" spc="-10" dirty="0">
                <a:latin typeface="Times New Roman"/>
                <a:cs typeface="Times New Roman"/>
              </a:rPr>
              <a:t> </a:t>
            </a:r>
            <a:r>
              <a:rPr sz="2800" b="0" spc="-20" dirty="0">
                <a:latin typeface="Calibri"/>
                <a:cs typeface="Calibri"/>
              </a:rPr>
              <a:t>ove</a:t>
            </a:r>
            <a:r>
              <a:rPr sz="2800" b="0" spc="-10" dirty="0">
                <a:latin typeface="Calibri"/>
                <a:cs typeface="Calibri"/>
              </a:rPr>
              <a:t>r</a:t>
            </a:r>
            <a:r>
              <a:rPr sz="2800" b="0" spc="-60" dirty="0">
                <a:latin typeface="Times New Roman"/>
                <a:cs typeface="Times New Roman"/>
              </a:rPr>
              <a:t> </a:t>
            </a:r>
            <a:r>
              <a:rPr sz="2800" b="0" spc="-15" dirty="0">
                <a:latin typeface="Calibri"/>
                <a:cs typeface="Calibri"/>
              </a:rPr>
              <a:t>time.</a:t>
            </a:r>
            <a:endParaRPr sz="2800">
              <a:latin typeface="Calibri"/>
              <a:cs typeface="Calibri"/>
            </a:endParaRPr>
          </a:p>
          <a:p>
            <a:pPr marL="462915" indent="-228600">
              <a:lnSpc>
                <a:spcPct val="100000"/>
              </a:lnSpc>
              <a:spcBef>
                <a:spcPts val="1970"/>
              </a:spcBef>
              <a:buFont typeface="Symbol"/>
              <a:buChar char=""/>
              <a:tabLst>
                <a:tab pos="463550" algn="l"/>
              </a:tabLst>
            </a:pPr>
            <a:r>
              <a:rPr b="0" spc="-20" dirty="0">
                <a:latin typeface="Calibri"/>
                <a:cs typeface="Calibri"/>
              </a:rPr>
              <a:t>Ex</a:t>
            </a:r>
            <a:r>
              <a:rPr b="0" spc="-10" dirty="0">
                <a:latin typeface="Calibri"/>
                <a:cs typeface="Calibri"/>
              </a:rPr>
              <a:t>a</a:t>
            </a:r>
            <a:r>
              <a:rPr b="0" spc="-20" dirty="0">
                <a:latin typeface="Calibri"/>
                <a:cs typeface="Calibri"/>
              </a:rPr>
              <a:t>mp</a:t>
            </a:r>
            <a:r>
              <a:rPr b="0" spc="-15" dirty="0">
                <a:latin typeface="Calibri"/>
                <a:cs typeface="Calibri"/>
              </a:rPr>
              <a:t>le</a:t>
            </a:r>
            <a:r>
              <a:rPr b="0" spc="-70" dirty="0">
                <a:latin typeface="Times New Roman"/>
                <a:cs typeface="Times New Roman"/>
              </a:rPr>
              <a:t> </a:t>
            </a:r>
            <a:r>
              <a:rPr b="0" spc="-15" dirty="0">
                <a:latin typeface="Calibri"/>
                <a:cs typeface="Calibri"/>
              </a:rPr>
              <a:t>a</a:t>
            </a:r>
            <a:r>
              <a:rPr b="0" spc="-5" dirty="0">
                <a:latin typeface="Calibri"/>
                <a:cs typeface="Calibri"/>
              </a:rPr>
              <a:t>c</a:t>
            </a:r>
            <a:r>
              <a:rPr b="0" spc="-20" dirty="0">
                <a:latin typeface="Calibri"/>
                <a:cs typeface="Calibri"/>
              </a:rPr>
              <a:t>h</a:t>
            </a:r>
            <a:r>
              <a:rPr b="0" spc="-15" dirty="0">
                <a:latin typeface="Calibri"/>
                <a:cs typeface="Calibri"/>
              </a:rPr>
              <a:t>ievements: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055364" y="2416752"/>
            <a:ext cx="628015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Δ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spc="172" baseline="-16666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88481" y="2426712"/>
            <a:ext cx="739648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95730" algn="l"/>
                <a:tab pos="2774315" algn="l"/>
                <a:tab pos="3832225" algn="l"/>
                <a:tab pos="4613910" algn="l"/>
                <a:tab pos="5151755" algn="l"/>
                <a:tab pos="6522720" algn="l"/>
              </a:tabLst>
            </a:pP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ntr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ns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spectra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du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ndo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5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ase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15259" y="927422"/>
            <a:ext cx="39624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5" dirty="0">
                <a:latin typeface="Cambria Math"/>
                <a:cs typeface="Cambria Math"/>
              </a:rPr>
              <a:t>𝛿𝜈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09747" y="1436438"/>
            <a:ext cx="20637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𝜈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27959" y="1384797"/>
            <a:ext cx="382905" cy="0"/>
          </a:xfrm>
          <a:custGeom>
            <a:avLst/>
            <a:gdLst/>
            <a:ahLst/>
            <a:cxnLst/>
            <a:rect l="l" t="t" r="r" b="b"/>
            <a:pathLst>
              <a:path w="382904">
                <a:moveTo>
                  <a:pt x="0" y="0"/>
                </a:moveTo>
                <a:lnTo>
                  <a:pt x="382523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696843" y="1144365"/>
            <a:ext cx="1264920" cy="433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37" baseline="-20833" dirty="0">
                <a:latin typeface="Cambria Math"/>
                <a:cs typeface="Cambria Math"/>
              </a:rPr>
              <a:t>≲</a:t>
            </a:r>
            <a:r>
              <a:rPr sz="4200" spc="240" baseline="-20833" dirty="0">
                <a:latin typeface="Cambria Math"/>
                <a:cs typeface="Cambria Math"/>
              </a:rPr>
              <a:t> </a:t>
            </a:r>
            <a:r>
              <a:rPr sz="4200" spc="-37" baseline="-20833" dirty="0">
                <a:latin typeface="Cambria Math"/>
                <a:cs typeface="Cambria Math"/>
              </a:rPr>
              <a:t>1</a:t>
            </a:r>
            <a:r>
              <a:rPr sz="4200" spc="-15" baseline="-20833" dirty="0">
                <a:latin typeface="Cambria Math"/>
                <a:cs typeface="Cambria Math"/>
              </a:rPr>
              <a:t>0</a:t>
            </a:r>
            <a:r>
              <a:rPr sz="2000" spc="-55" dirty="0">
                <a:latin typeface="Cambria Math"/>
                <a:cs typeface="Cambria Math"/>
              </a:rPr>
              <a:t>−</a:t>
            </a:r>
            <a:r>
              <a:rPr sz="2000" spc="40" dirty="0">
                <a:latin typeface="Cambria Math"/>
                <a:cs typeface="Cambria Math"/>
              </a:rPr>
              <a:t>15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1708" y="2003040"/>
            <a:ext cx="6607809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fo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dy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asers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ocked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mole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10" dirty="0">
                <a:latin typeface="Calibri"/>
                <a:cs typeface="Calibri"/>
              </a:rPr>
              <a:t>lar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refer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es.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15266" y="2613348"/>
            <a:ext cx="39624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5" dirty="0">
                <a:latin typeface="Cambria Math"/>
                <a:cs typeface="Cambria Math"/>
              </a:rPr>
              <a:t>𝛿𝜈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09754" y="3122626"/>
            <a:ext cx="20637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𝜈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227959" y="3070738"/>
            <a:ext cx="382905" cy="0"/>
          </a:xfrm>
          <a:custGeom>
            <a:avLst/>
            <a:gdLst/>
            <a:ahLst/>
            <a:cxnLst/>
            <a:rect l="l" t="t" r="r" b="b"/>
            <a:pathLst>
              <a:path w="382904">
                <a:moveTo>
                  <a:pt x="0" y="0"/>
                </a:moveTo>
                <a:lnTo>
                  <a:pt x="382523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696843" y="2830292"/>
            <a:ext cx="1264920" cy="433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37" baseline="-20833" dirty="0">
                <a:latin typeface="Cambria Math"/>
                <a:cs typeface="Cambria Math"/>
              </a:rPr>
              <a:t>≲</a:t>
            </a:r>
            <a:r>
              <a:rPr sz="4200" spc="240" baseline="-20833" dirty="0">
                <a:latin typeface="Cambria Math"/>
                <a:cs typeface="Cambria Math"/>
              </a:rPr>
              <a:t> </a:t>
            </a:r>
            <a:r>
              <a:rPr sz="4200" spc="-37" baseline="-20833" dirty="0">
                <a:latin typeface="Cambria Math"/>
                <a:cs typeface="Cambria Math"/>
              </a:rPr>
              <a:t>1</a:t>
            </a:r>
            <a:r>
              <a:rPr sz="4200" spc="-15" baseline="-20833" dirty="0">
                <a:latin typeface="Cambria Math"/>
                <a:cs typeface="Cambria Math"/>
              </a:rPr>
              <a:t>0</a:t>
            </a:r>
            <a:r>
              <a:rPr sz="2000" spc="-55" dirty="0">
                <a:latin typeface="Cambria Math"/>
                <a:cs typeface="Cambria Math"/>
              </a:rPr>
              <a:t>−</a:t>
            </a:r>
            <a:r>
              <a:rPr sz="2000" spc="40" dirty="0">
                <a:latin typeface="Cambria Math"/>
                <a:cs typeface="Cambria Math"/>
              </a:rPr>
              <a:t>16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1708" y="3688846"/>
            <a:ext cx="10384790" cy="15989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fo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avit</a:t>
            </a:r>
            <a:r>
              <a:rPr sz="2800" spc="-5" dirty="0">
                <a:latin typeface="Calibri"/>
                <a:cs typeface="Calibri"/>
              </a:rPr>
              <a:t>y</a:t>
            </a:r>
            <a:r>
              <a:rPr sz="2800" spc="-20" dirty="0">
                <a:latin typeface="Calibri"/>
                <a:cs typeface="Calibri"/>
              </a:rPr>
              <a:t>-stab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HeN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d</a:t>
            </a:r>
            <a:r>
              <a:rPr sz="2800" spc="-20" dirty="0">
                <a:latin typeface="Calibri"/>
                <a:cs typeface="Calibri"/>
              </a:rPr>
              <a:t>-stat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asers.</a:t>
            </a:r>
            <a:endParaRPr sz="2800">
              <a:latin typeface="Calibri"/>
              <a:cs typeface="Calibri"/>
            </a:endParaRPr>
          </a:p>
          <a:p>
            <a:pPr marL="469900" marR="5080" indent="-228600">
              <a:lnSpc>
                <a:spcPct val="126899"/>
              </a:lnSpc>
              <a:spcBef>
                <a:spcPts val="1065"/>
              </a:spcBef>
              <a:buFont typeface="Symbol"/>
              <a:buChar char=""/>
              <a:tabLst>
                <a:tab pos="470534" algn="l"/>
                <a:tab pos="1717675" algn="l"/>
                <a:tab pos="3233420" algn="l"/>
                <a:tab pos="3613785" algn="l"/>
                <a:tab pos="3946525" algn="l"/>
                <a:tab pos="5556885" algn="l"/>
                <a:tab pos="6222365" algn="l"/>
                <a:tab pos="6887845" algn="l"/>
                <a:tab pos="8423275" algn="l"/>
                <a:tab pos="9951085" algn="l"/>
              </a:tabLst>
            </a:pPr>
            <a:r>
              <a:rPr sz="2800" spc="-15" dirty="0">
                <a:latin typeface="Calibri"/>
                <a:cs typeface="Calibri"/>
              </a:rPr>
              <a:t>Nar</a:t>
            </a:r>
            <a:r>
              <a:rPr sz="2800" spc="-20" dirty="0">
                <a:latin typeface="Calibri"/>
                <a:cs typeface="Calibri"/>
              </a:rPr>
              <a:t>row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5" dirty="0">
                <a:latin typeface="Calibri"/>
                <a:cs typeface="Calibri"/>
              </a:rPr>
              <a:t>new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b="1" spc="-15" dirty="0">
                <a:latin typeface="Calibri"/>
                <a:cs typeface="Calibri"/>
              </a:rPr>
              <a:t>necessary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5" dirty="0">
                <a:latin typeface="Calibri"/>
                <a:cs typeface="Calibri"/>
              </a:rPr>
              <a:t>but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5" dirty="0">
                <a:latin typeface="Calibri"/>
                <a:cs typeface="Calibri"/>
              </a:rPr>
              <a:t>not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5" dirty="0">
                <a:latin typeface="Calibri"/>
                <a:cs typeface="Calibri"/>
              </a:rPr>
              <a:t>suffi</a:t>
            </a:r>
            <a:r>
              <a:rPr sz="2800" b="1" spc="-10" dirty="0">
                <a:latin typeface="Calibri"/>
                <a:cs typeface="Calibri"/>
              </a:rPr>
              <a:t>c</a:t>
            </a:r>
            <a:r>
              <a:rPr sz="2800" b="1" spc="-15" dirty="0">
                <a:latin typeface="Calibri"/>
                <a:cs typeface="Calibri"/>
              </a:rPr>
              <a:t>ient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co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iti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exce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ent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stab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ty;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active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feed</a:t>
            </a:r>
            <a:r>
              <a:rPr sz="280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k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&amp;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refe</a:t>
            </a:r>
            <a:r>
              <a:rPr sz="2800" spc="-2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enc</a:t>
            </a:r>
            <a:r>
              <a:rPr sz="2800" spc="-20" dirty="0">
                <a:latin typeface="Calibri"/>
                <a:cs typeface="Calibri"/>
              </a:rPr>
              <a:t>in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required.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2425" y="1485909"/>
            <a:ext cx="6133465" cy="491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61975">
              <a:lnSpc>
                <a:spcPct val="127200"/>
              </a:lnSpc>
            </a:pPr>
            <a:r>
              <a:rPr sz="2800" spc="-20" dirty="0">
                <a:latin typeface="Calibri"/>
                <a:cs typeface="Calibri"/>
              </a:rPr>
              <a:t>perf</a:t>
            </a:r>
            <a:r>
              <a:rPr sz="2800" spc="-15" dirty="0">
                <a:latin typeface="Calibri"/>
                <a:cs typeface="Calibri"/>
              </a:rPr>
              <a:t>ect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centered,</a:t>
            </a:r>
            <a:r>
              <a:rPr sz="2800" spc="-114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114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na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row</a:t>
            </a:r>
            <a:r>
              <a:rPr sz="2800" spc="-114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bu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dri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betwee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5" dirty="0">
                <a:latin typeface="Calibri"/>
                <a:cs typeface="Calibri"/>
              </a:rPr>
              <a:t>new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f</a:t>
            </a:r>
            <a:r>
              <a:rPr sz="2800" spc="-15" dirty="0">
                <a:latin typeface="Calibri"/>
                <a:cs typeface="Calibri"/>
              </a:rPr>
              <a:t>requ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nc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stab</a:t>
            </a:r>
            <a:endParaRPr sz="2800">
              <a:latin typeface="Calibri"/>
              <a:cs typeface="Calibri"/>
            </a:endParaRPr>
          </a:p>
          <a:p>
            <a:pPr marL="561975">
              <a:lnSpc>
                <a:spcPct val="100000"/>
              </a:lnSpc>
              <a:spcBef>
                <a:spcPts val="1810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 marL="561975">
              <a:lnSpc>
                <a:spcPct val="100000"/>
              </a:lnSpc>
              <a:spcBef>
                <a:spcPts val="1695"/>
              </a:spcBef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72884" y="6182740"/>
            <a:ext cx="13462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o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39999" y="1494794"/>
            <a:ext cx="5749290" cy="4903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085" marR="907415" indent="-45720">
              <a:lnSpc>
                <a:spcPct val="127200"/>
              </a:lnSpc>
            </a:pPr>
            <a:r>
              <a:rPr sz="2800" spc="-15" dirty="0">
                <a:latin typeface="Calibri"/>
                <a:cs typeface="Calibri"/>
              </a:rPr>
              <a:t>ftin</a:t>
            </a:r>
            <a:r>
              <a:rPr sz="2800" spc="0" dirty="0">
                <a:latin typeface="Calibri"/>
                <a:cs typeface="Calibri"/>
              </a:rPr>
              <a:t>g</a:t>
            </a:r>
            <a:r>
              <a:rPr sz="2800" spc="-30" dirty="0">
                <a:latin typeface="Calibri"/>
                <a:cs typeface="Calibri"/>
              </a:rPr>
              <a:t>—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ighl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ght</a:t>
            </a:r>
            <a:r>
              <a:rPr sz="2800" spc="-20" dirty="0">
                <a:latin typeface="Calibri"/>
                <a:cs typeface="Calibri"/>
              </a:rPr>
              <a:t>in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st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nct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ty.]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3150">
              <a:latin typeface="Times New Roman"/>
              <a:cs typeface="Times New Roman"/>
            </a:endParaRPr>
          </a:p>
          <a:p>
            <a:pPr marL="53975"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3850" y="781062"/>
            <a:ext cx="11541125" cy="640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90550">
              <a:lnSpc>
                <a:spcPct val="100000"/>
              </a:lnSpc>
              <a:tabLst>
                <a:tab pos="1935480" algn="l"/>
                <a:tab pos="3780790" algn="l"/>
                <a:tab pos="4636770" algn="l"/>
                <a:tab pos="6139180" algn="l"/>
                <a:tab pos="7529830" algn="l"/>
                <a:tab pos="9361170" algn="l"/>
                <a:tab pos="10457815" algn="l"/>
              </a:tabLst>
            </a:pPr>
            <a:r>
              <a:rPr sz="2800" spc="-15" dirty="0">
                <a:latin typeface="Calibri"/>
                <a:cs typeface="Calibri"/>
              </a:rPr>
              <a:t>[IMAGE</a:t>
            </a:r>
            <a:r>
              <a:rPr sz="2800" spc="-15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25" dirty="0">
                <a:latin typeface="Calibri"/>
                <a:cs typeface="Calibri"/>
              </a:rPr>
              <a:t>EQ</a:t>
            </a:r>
            <a:r>
              <a:rPr sz="2800" spc="-10" dirty="0">
                <a:latin typeface="Calibri"/>
                <a:cs typeface="Calibri"/>
              </a:rPr>
              <a:t>UI</a:t>
            </a:r>
            <a:r>
              <a:rPr sz="2800" spc="-15" dirty="0">
                <a:latin typeface="Calibri"/>
                <a:cs typeface="Calibri"/>
              </a:rPr>
              <a:t>R</a:t>
            </a:r>
            <a:r>
              <a:rPr sz="2800" spc="-25" dirty="0">
                <a:latin typeface="Calibri"/>
                <a:cs typeface="Calibri"/>
              </a:rPr>
              <a:t>ED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wo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separat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pe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tral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ot</a:t>
            </a:r>
            <a:r>
              <a:rPr sz="2800" spc="20" dirty="0">
                <a:latin typeface="Calibri"/>
                <a:cs typeface="Calibri"/>
              </a:rPr>
              <a:t>s</a:t>
            </a:r>
            <a:r>
              <a:rPr sz="2800" spc="-30" dirty="0">
                <a:latin typeface="Calibri"/>
                <a:cs typeface="Calibri"/>
              </a:rPr>
              <a:t>—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bro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but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3850" y="781062"/>
            <a:ext cx="11541129" cy="6400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52425" y="1485909"/>
            <a:ext cx="6095481" cy="488758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448440" y="1494794"/>
            <a:ext cx="5740511" cy="485710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901700" y="6182740"/>
            <a:ext cx="853122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28369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 </a:t>
            </a:r>
            <a:r>
              <a:rPr spc="-15" dirty="0"/>
              <a:t>15: </a:t>
            </a:r>
            <a:r>
              <a:rPr spc="-20" dirty="0"/>
              <a:t>I</a:t>
            </a:r>
            <a:r>
              <a:rPr spc="-25" dirty="0"/>
              <a:t>mplica</a:t>
            </a:r>
            <a:r>
              <a:rPr spc="10" dirty="0"/>
              <a:t>t</a:t>
            </a:r>
            <a:r>
              <a:rPr spc="-15" dirty="0"/>
              <a:t>ions</a:t>
            </a:r>
            <a:r>
              <a:rPr spc="-20" dirty="0"/>
              <a:t> </a:t>
            </a:r>
            <a:r>
              <a:rPr spc="5" dirty="0"/>
              <a:t>f</a:t>
            </a:r>
            <a:r>
              <a:rPr spc="-20" dirty="0"/>
              <a:t>or </a:t>
            </a:r>
            <a:r>
              <a:rPr spc="-25" dirty="0"/>
              <a:t>U</a:t>
            </a:r>
            <a:r>
              <a:rPr spc="-5" dirty="0"/>
              <a:t>l</a:t>
            </a:r>
            <a:r>
              <a:rPr spc="-15" dirty="0"/>
              <a:t>tr</a:t>
            </a:r>
            <a:r>
              <a:rPr dirty="0"/>
              <a:t>a</a:t>
            </a:r>
            <a:r>
              <a:rPr spc="-15" dirty="0"/>
              <a:t>-Hig</a:t>
            </a:r>
            <a:r>
              <a:rPr spc="-25" dirty="0"/>
              <a:t>h</a:t>
            </a:r>
            <a:r>
              <a:rPr spc="-15" dirty="0"/>
              <a:t>-Resolution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661409"/>
            <a:ext cx="10157460" cy="35706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222885" algn="ctr">
              <a:lnSpc>
                <a:spcPct val="100000"/>
              </a:lnSpc>
            </a:pP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Spectroscopy</a:t>
            </a:r>
            <a:endParaRPr sz="3400">
              <a:latin typeface="Calibri"/>
              <a:cs typeface="Calibri"/>
            </a:endParaRPr>
          </a:p>
          <a:p>
            <a:pPr marL="241300" marR="5080" indent="-228600">
              <a:lnSpc>
                <a:spcPct val="126800"/>
              </a:lnSpc>
              <a:spcBef>
                <a:spcPts val="129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b="1" spc="-15" dirty="0">
                <a:latin typeface="Calibri"/>
                <a:cs typeface="Calibri"/>
              </a:rPr>
              <a:t>Resoluti</a:t>
            </a:r>
            <a:r>
              <a:rPr sz="2800" b="1" dirty="0">
                <a:latin typeface="Calibri"/>
                <a:cs typeface="Calibri"/>
              </a:rPr>
              <a:t>o</a:t>
            </a:r>
            <a:r>
              <a:rPr sz="2800" b="1" spc="-15" dirty="0">
                <a:latin typeface="Calibri"/>
                <a:cs typeface="Calibri"/>
              </a:rPr>
              <a:t>n</a:t>
            </a:r>
            <a:r>
              <a:rPr sz="2800" b="1" spc="-14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limit</a:t>
            </a:r>
            <a:r>
              <a:rPr sz="2800" b="1" spc="-13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13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13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spectros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op</a:t>
            </a:r>
            <a:r>
              <a:rPr sz="2800" spc="-10" dirty="0">
                <a:latin typeface="Calibri"/>
                <a:cs typeface="Calibri"/>
              </a:rPr>
              <a:t>ic</a:t>
            </a:r>
            <a:r>
              <a:rPr sz="2800" spc="-13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measurement</a:t>
            </a:r>
            <a:r>
              <a:rPr sz="2800" spc="-1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fte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14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se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12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13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pro</a:t>
            </a:r>
            <a:r>
              <a:rPr sz="2800" spc="-25" dirty="0">
                <a:latin typeface="Calibri"/>
                <a:cs typeface="Calibri"/>
              </a:rPr>
              <a:t>b</a:t>
            </a:r>
            <a:r>
              <a:rPr sz="2800" spc="10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-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se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ne</a:t>
            </a:r>
            <a:r>
              <a:rPr sz="2800" spc="-30" dirty="0">
                <a:latin typeface="Calibri"/>
                <a:cs typeface="Calibri"/>
              </a:rPr>
              <a:t>w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ra</a:t>
            </a:r>
            <a:r>
              <a:rPr sz="2800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he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than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mp</a:t>
            </a:r>
            <a:r>
              <a:rPr sz="2800" spc="-15" dirty="0">
                <a:latin typeface="Calibri"/>
                <a:cs typeface="Calibri"/>
              </a:rPr>
              <a:t>le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5" dirty="0">
                <a:latin typeface="Calibri"/>
                <a:cs typeface="Calibri"/>
              </a:rPr>
              <a:t>new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30" dirty="0">
                <a:latin typeface="Calibri"/>
                <a:cs typeface="Calibri"/>
              </a:rPr>
              <a:t>h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241300" marR="5080" indent="-228600">
              <a:lnSpc>
                <a:spcPct val="127099"/>
              </a:lnSpc>
              <a:spcBef>
                <a:spcPts val="1060"/>
              </a:spcBef>
              <a:buFont typeface="Symbol"/>
              <a:buChar char=""/>
              <a:tabLst>
                <a:tab pos="241935" algn="l"/>
                <a:tab pos="1104900" algn="l"/>
                <a:tab pos="2794000" algn="l"/>
                <a:tab pos="3888104" algn="l"/>
                <a:tab pos="5184140" algn="l"/>
                <a:tab pos="7627620" algn="l"/>
                <a:tab pos="9424035" algn="l"/>
              </a:tabLst>
            </a:pPr>
            <a:r>
              <a:rPr sz="2800" spc="-20" dirty="0">
                <a:latin typeface="Calibri"/>
                <a:cs typeface="Calibri"/>
              </a:rPr>
              <a:t>Lon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co</a:t>
            </a:r>
            <a:r>
              <a:rPr sz="2800" spc="-5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ere</a:t>
            </a:r>
            <a:r>
              <a:rPr sz="2800" spc="-2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ce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le</a:t>
            </a:r>
            <a:r>
              <a:rPr sz="2800" spc="-20" dirty="0">
                <a:latin typeface="Calibri"/>
                <a:cs typeface="Calibri"/>
              </a:rPr>
              <a:t>ngt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en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b="1" spc="-15" dirty="0">
                <a:latin typeface="Calibri"/>
                <a:cs typeface="Calibri"/>
              </a:rPr>
              <a:t>inter</a:t>
            </a:r>
            <a:r>
              <a:rPr sz="2800" b="1" spc="-5" dirty="0">
                <a:latin typeface="Calibri"/>
                <a:cs typeface="Calibri"/>
              </a:rPr>
              <a:t>f</a:t>
            </a:r>
            <a:r>
              <a:rPr sz="2800" b="1" spc="-20" dirty="0">
                <a:latin typeface="Calibri"/>
                <a:cs typeface="Calibri"/>
              </a:rPr>
              <a:t>erometri</a:t>
            </a:r>
            <a:r>
              <a:rPr sz="2800" b="1" spc="-15" dirty="0">
                <a:latin typeface="Calibri"/>
                <a:cs typeface="Calibri"/>
              </a:rPr>
              <a:t>c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5" dirty="0">
                <a:latin typeface="Calibri"/>
                <a:cs typeface="Calibri"/>
              </a:rPr>
              <a:t>techniqu</a:t>
            </a:r>
            <a:r>
              <a:rPr sz="2800" b="1" spc="-20" dirty="0">
                <a:latin typeface="Calibri"/>
                <a:cs typeface="Calibri"/>
              </a:rPr>
              <a:t>e</a:t>
            </a:r>
            <a:r>
              <a:rPr sz="2800" b="1" spc="-15" dirty="0">
                <a:latin typeface="Calibri"/>
                <a:cs typeface="Calibri"/>
              </a:rPr>
              <a:t>s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(e.</a:t>
            </a:r>
            <a:r>
              <a:rPr sz="2800" spc="-5" dirty="0">
                <a:latin typeface="Calibri"/>
                <a:cs typeface="Calibri"/>
              </a:rPr>
              <a:t>g</a:t>
            </a:r>
            <a:r>
              <a:rPr sz="2800" spc="-15" dirty="0">
                <a:latin typeface="Calibri"/>
                <a:cs typeface="Calibri"/>
              </a:rPr>
              <a:t>.,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gravit</a:t>
            </a:r>
            <a:r>
              <a:rPr sz="2800" spc="-10" dirty="0">
                <a:latin typeface="Calibri"/>
                <a:cs typeface="Calibri"/>
              </a:rPr>
              <a:t>ati</a:t>
            </a:r>
            <a:r>
              <a:rPr sz="2800" spc="-20" dirty="0">
                <a:latin typeface="Calibri"/>
                <a:cs typeface="Calibri"/>
              </a:rPr>
              <a:t>ona</a:t>
            </a:r>
            <a:r>
              <a:rPr sz="2800" spc="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ve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detector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us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-Hz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asers).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7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Know</a:t>
            </a:r>
            <a:r>
              <a:rPr sz="2800" spc="-15" dirty="0">
                <a:latin typeface="Calibri"/>
                <a:cs typeface="Calibri"/>
              </a:rPr>
              <a:t>led</a:t>
            </a:r>
            <a:r>
              <a:rPr sz="2800" spc="-5" dirty="0">
                <a:latin typeface="Calibri"/>
                <a:cs typeface="Calibri"/>
              </a:rPr>
              <a:t>g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T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40" dirty="0">
                <a:latin typeface="Calibri"/>
                <a:cs typeface="Calibri"/>
              </a:rPr>
              <a:t>m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g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de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eng</a:t>
            </a:r>
            <a:r>
              <a:rPr sz="2800" spc="-20" dirty="0">
                <a:latin typeface="Calibri"/>
                <a:cs typeface="Calibri"/>
              </a:rPr>
              <a:t>ineer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of: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901700" y="6182740"/>
            <a:ext cx="853122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30300" y="968684"/>
            <a:ext cx="10155555" cy="21710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26800"/>
              </a:lnSpc>
              <a:buFont typeface="Symbol"/>
              <a:buChar char=""/>
              <a:tabLst>
                <a:tab pos="241935" algn="l"/>
                <a:tab pos="1291590" algn="l"/>
                <a:tab pos="2466340" algn="l"/>
                <a:tab pos="3152775" algn="l"/>
                <a:tab pos="4217670" algn="l"/>
                <a:tab pos="5652770" algn="l"/>
                <a:tab pos="5973445" algn="l"/>
                <a:tab pos="7174230" algn="l"/>
                <a:tab pos="8570595" algn="l"/>
                <a:tab pos="9020175" algn="l"/>
              </a:tabLst>
            </a:pPr>
            <a:r>
              <a:rPr sz="2800" b="1" spc="-20" dirty="0">
                <a:latin typeface="Calibri"/>
                <a:cs typeface="Calibri"/>
              </a:rPr>
              <a:t>Cavi</a:t>
            </a:r>
            <a:r>
              <a:rPr sz="2800" b="1" dirty="0">
                <a:latin typeface="Calibri"/>
                <a:cs typeface="Calibri"/>
              </a:rPr>
              <a:t>t</a:t>
            </a:r>
            <a:r>
              <a:rPr sz="2800" b="1" spc="-15" dirty="0">
                <a:latin typeface="Calibri"/>
                <a:cs typeface="Calibri"/>
              </a:rPr>
              <a:t>y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5" dirty="0">
                <a:latin typeface="Calibri"/>
                <a:cs typeface="Calibri"/>
              </a:rPr>
              <a:t>fi</a:t>
            </a:r>
            <a:r>
              <a:rPr sz="2800" b="1" spc="-5" dirty="0">
                <a:latin typeface="Calibri"/>
                <a:cs typeface="Calibri"/>
              </a:rPr>
              <a:t>n</a:t>
            </a:r>
            <a:r>
              <a:rPr sz="2800" b="1" spc="-20" dirty="0">
                <a:latin typeface="Calibri"/>
                <a:cs typeface="Calibri"/>
              </a:rPr>
              <a:t>ess</a:t>
            </a:r>
            <a:r>
              <a:rPr sz="2800" b="1" spc="-15" dirty="0">
                <a:latin typeface="Calibri"/>
                <a:cs typeface="Calibri"/>
              </a:rPr>
              <a:t>e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mirror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ngs</a:t>
            </a:r>
            <a:r>
              <a:rPr sz="2800" spc="-10" dirty="0">
                <a:latin typeface="Calibri"/>
                <a:cs typeface="Calibri"/>
              </a:rPr>
              <a:t>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*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b="1" spc="-20" dirty="0">
                <a:latin typeface="Calibri"/>
                <a:cs typeface="Calibri"/>
              </a:rPr>
              <a:t>Outpu</a:t>
            </a:r>
            <a:r>
              <a:rPr sz="2800" b="1" spc="-10" dirty="0">
                <a:latin typeface="Calibri"/>
                <a:cs typeface="Calibri"/>
              </a:rPr>
              <a:t>t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20" dirty="0">
                <a:latin typeface="Calibri"/>
                <a:cs typeface="Calibri"/>
              </a:rPr>
              <a:t>coupli</a:t>
            </a:r>
            <a:r>
              <a:rPr sz="2800" b="1" spc="-15" dirty="0">
                <a:latin typeface="Calibri"/>
                <a:cs typeface="Calibri"/>
              </a:rPr>
              <a:t>ng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ba</a:t>
            </a:r>
            <a:r>
              <a:rPr sz="2800" spc="-10" dirty="0">
                <a:latin typeface="Calibri"/>
                <a:cs typeface="Calibri"/>
              </a:rPr>
              <a:t>la</a:t>
            </a:r>
            <a:r>
              <a:rPr sz="2800" spc="-20" dirty="0">
                <a:latin typeface="Calibri"/>
                <a:cs typeface="Calibri"/>
              </a:rPr>
              <a:t>nce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powe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vs.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5" dirty="0">
                <a:latin typeface="Calibri"/>
                <a:cs typeface="Calibri"/>
              </a:rPr>
              <a:t>new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dth</a:t>
            </a:r>
            <a:r>
              <a:rPr sz="2800" spc="-10" dirty="0">
                <a:latin typeface="Calibri"/>
                <a:cs typeface="Calibri"/>
              </a:rPr>
              <a:t>.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*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b="1" spc="-25" dirty="0">
                <a:latin typeface="Calibri"/>
                <a:cs typeface="Calibri"/>
              </a:rPr>
              <a:t>Pum</a:t>
            </a:r>
            <a:r>
              <a:rPr sz="2800" b="1" spc="-10" dirty="0">
                <a:latin typeface="Calibri"/>
                <a:cs typeface="Calibri"/>
              </a:rPr>
              <a:t>p</a:t>
            </a:r>
            <a:r>
              <a:rPr sz="2800" b="1" spc="-15" dirty="0">
                <a:latin typeface="Calibri"/>
                <a:cs typeface="Calibri"/>
              </a:rPr>
              <a:t>-</a:t>
            </a:r>
            <a:r>
              <a:rPr sz="2800" b="1" spc="-10" dirty="0">
                <a:latin typeface="Calibri"/>
                <a:cs typeface="Calibri"/>
              </a:rPr>
              <a:t>n</a:t>
            </a:r>
            <a:r>
              <a:rPr sz="2800" b="1" spc="-15" dirty="0">
                <a:latin typeface="Calibri"/>
                <a:cs typeface="Calibri"/>
              </a:rPr>
              <a:t>oise</a:t>
            </a:r>
            <a:r>
              <a:rPr sz="2800" b="1" spc="-8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s</a:t>
            </a:r>
            <a:r>
              <a:rPr sz="2800" b="1" spc="-5" dirty="0">
                <a:latin typeface="Calibri"/>
                <a:cs typeface="Calibri"/>
              </a:rPr>
              <a:t>u</a:t>
            </a:r>
            <a:r>
              <a:rPr sz="2800" b="1" spc="-15" dirty="0">
                <a:latin typeface="Calibri"/>
                <a:cs typeface="Calibri"/>
              </a:rPr>
              <a:t>pp</a:t>
            </a:r>
            <a:r>
              <a:rPr sz="2800" b="1" spc="-5" dirty="0">
                <a:latin typeface="Calibri"/>
                <a:cs typeface="Calibri"/>
              </a:rPr>
              <a:t>r</a:t>
            </a:r>
            <a:r>
              <a:rPr sz="2800" b="1" spc="-20" dirty="0">
                <a:latin typeface="Calibri"/>
                <a:cs typeface="Calibri"/>
              </a:rPr>
              <a:t>essio</a:t>
            </a:r>
            <a:r>
              <a:rPr sz="2800" b="1" spc="-15" dirty="0">
                <a:latin typeface="Calibri"/>
                <a:cs typeface="Calibri"/>
              </a:rPr>
              <a:t>n</a:t>
            </a:r>
            <a:r>
              <a:rPr sz="2800" b="1" spc="-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thermal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esign.</a:t>
            </a:r>
            <a:endParaRPr sz="2800">
              <a:latin typeface="Calibri"/>
              <a:cs typeface="Calibri"/>
            </a:endParaRPr>
          </a:p>
          <a:p>
            <a:pPr marL="241300" marR="5715" indent="-228600">
              <a:lnSpc>
                <a:spcPct val="128200"/>
              </a:lnSpc>
              <a:spcBef>
                <a:spcPts val="1019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Understa</a:t>
            </a:r>
            <a:r>
              <a:rPr sz="2800" spc="-10" dirty="0">
                <a:latin typeface="Calibri"/>
                <a:cs typeface="Calibri"/>
              </a:rPr>
              <a:t>n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foundat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critical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3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nex</a:t>
            </a:r>
            <a:r>
              <a:rPr sz="2800" b="1" spc="-20" dirty="0">
                <a:latin typeface="Calibri"/>
                <a:cs typeface="Calibri"/>
              </a:rPr>
              <a:t>t-g</a:t>
            </a:r>
            <a:r>
              <a:rPr sz="2800" b="1" spc="-5" dirty="0">
                <a:latin typeface="Calibri"/>
                <a:cs typeface="Calibri"/>
              </a:rPr>
              <a:t>e</a:t>
            </a:r>
            <a:r>
              <a:rPr sz="2800" b="1" spc="-10" dirty="0">
                <a:latin typeface="Calibri"/>
                <a:cs typeface="Calibri"/>
              </a:rPr>
              <a:t>n</a:t>
            </a:r>
            <a:r>
              <a:rPr sz="2800" b="1" spc="-20" dirty="0">
                <a:latin typeface="Calibri"/>
                <a:cs typeface="Calibri"/>
              </a:rPr>
              <a:t>eration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optical</a:t>
            </a:r>
            <a:r>
              <a:rPr sz="2800" b="1" spc="-8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cl</a:t>
            </a:r>
            <a:r>
              <a:rPr sz="2800" b="1" spc="-5" dirty="0">
                <a:latin typeface="Calibri"/>
                <a:cs typeface="Calibri"/>
              </a:rPr>
              <a:t>o</a:t>
            </a:r>
            <a:r>
              <a:rPr sz="2800" b="1" spc="-20" dirty="0">
                <a:latin typeface="Calibri"/>
                <a:cs typeface="Calibri"/>
              </a:rPr>
              <a:t>c</a:t>
            </a:r>
            <a:r>
              <a:rPr sz="2800" b="1" spc="-10" dirty="0">
                <a:latin typeface="Calibri"/>
                <a:cs typeface="Calibri"/>
              </a:rPr>
              <a:t>k</a:t>
            </a:r>
            <a:r>
              <a:rPr sz="2800" b="1" spc="-15" dirty="0">
                <a:latin typeface="Calibri"/>
                <a:cs typeface="Calibri"/>
              </a:rPr>
              <a:t>s</a:t>
            </a:r>
            <a:r>
              <a:rPr sz="2800" b="1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targeti</a:t>
            </a:r>
            <a:r>
              <a:rPr sz="2800" spc="-2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18</a:t>
            </a:r>
            <a:r>
              <a:rPr sz="3000" baseline="29166" dirty="0">
                <a:latin typeface="Cambria Math"/>
                <a:cs typeface="Cambria Math"/>
              </a:rPr>
              <a:t> </a:t>
            </a:r>
            <a:r>
              <a:rPr sz="3000" spc="-202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fract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stab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ty.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6" y="3410777"/>
            <a:ext cx="789940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The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48172" y="3435862"/>
            <a:ext cx="913574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008630" algn="l"/>
                <a:tab pos="4853940" algn="l"/>
                <a:tab pos="6268720" algn="l"/>
                <a:tab pos="6692265" algn="l"/>
                <a:tab pos="8702040" algn="l"/>
              </a:tabLst>
            </a:pPr>
            <a:r>
              <a:rPr sz="2800" spc="-20" dirty="0">
                <a:latin typeface="Calibri"/>
                <a:cs typeface="Calibri"/>
              </a:rPr>
              <a:t>Sch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5" dirty="0">
                <a:latin typeface="Calibri"/>
                <a:cs typeface="Calibri"/>
              </a:rPr>
              <a:t>w</a:t>
            </a:r>
            <a:r>
              <a:rPr sz="2800" spc="-15" dirty="0">
                <a:latin typeface="Calibri"/>
                <a:cs typeface="Calibri"/>
              </a:rPr>
              <a:t>–</a:t>
            </a:r>
            <a:r>
              <a:rPr sz="2800" spc="-25" dirty="0">
                <a:latin typeface="Calibri"/>
                <a:cs typeface="Calibri"/>
              </a:rPr>
              <a:t>Towne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fr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mework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remai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cornersto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r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705" y="3976883"/>
            <a:ext cx="10387965" cy="15805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5080">
              <a:lnSpc>
                <a:spcPct val="127200"/>
              </a:lnSpc>
            </a:pPr>
            <a:r>
              <a:rPr sz="2800" b="1" spc="-15" dirty="0">
                <a:latin typeface="Calibri"/>
                <a:cs typeface="Calibri"/>
              </a:rPr>
              <a:t>designing,</a:t>
            </a:r>
            <a:r>
              <a:rPr sz="2800" b="1" spc="6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diagnosi</a:t>
            </a:r>
            <a:r>
              <a:rPr sz="2800" b="1" spc="-5" dirty="0">
                <a:latin typeface="Calibri"/>
                <a:cs typeface="Calibri"/>
              </a:rPr>
              <a:t>n</a:t>
            </a:r>
            <a:r>
              <a:rPr sz="2800" b="1" spc="-20" dirty="0">
                <a:latin typeface="Calibri"/>
                <a:cs typeface="Calibri"/>
              </a:rPr>
              <a:t>g</a:t>
            </a:r>
            <a:r>
              <a:rPr sz="2800" b="1" spc="-10" dirty="0">
                <a:latin typeface="Calibri"/>
                <a:cs typeface="Calibri"/>
              </a:rPr>
              <a:t>,</a:t>
            </a:r>
            <a:r>
              <a:rPr sz="2800" b="1" spc="7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and</a:t>
            </a:r>
            <a:r>
              <a:rPr sz="2800" b="1" spc="5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pu</a:t>
            </a:r>
            <a:r>
              <a:rPr sz="2800" b="1" spc="-10" dirty="0">
                <a:latin typeface="Calibri"/>
                <a:cs typeface="Calibri"/>
              </a:rPr>
              <a:t>s</a:t>
            </a:r>
            <a:r>
              <a:rPr sz="2800" b="1" spc="-15" dirty="0">
                <a:latin typeface="Calibri"/>
                <a:cs typeface="Calibri"/>
              </a:rPr>
              <a:t>hing</a:t>
            </a:r>
            <a:r>
              <a:rPr sz="2800" b="1" spc="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se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system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25" dirty="0">
                <a:latin typeface="Calibri"/>
                <a:cs typeface="Calibri"/>
              </a:rPr>
              <a:t>ow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rd</a:t>
            </a:r>
            <a:r>
              <a:rPr sz="2800" spc="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q</a:t>
            </a:r>
            <a:r>
              <a:rPr sz="2800" spc="-5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antu</a:t>
            </a:r>
            <a:r>
              <a:rPr sz="2800" dirty="0">
                <a:latin typeface="Calibri"/>
                <a:cs typeface="Calibri"/>
              </a:rPr>
              <a:t>m</a:t>
            </a:r>
            <a:r>
              <a:rPr sz="2800" spc="-10" dirty="0">
                <a:latin typeface="Calibri"/>
                <a:cs typeface="Calibri"/>
              </a:rPr>
              <a:t>-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mited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perform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nc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0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6182740"/>
            <a:ext cx="853122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5275" y="628657"/>
            <a:ext cx="11690350" cy="5943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19125" marR="702310" algn="just">
              <a:lnSpc>
                <a:spcPct val="127200"/>
              </a:lnSpc>
            </a:pPr>
            <a:r>
              <a:rPr sz="2800" spc="-15" dirty="0">
                <a:latin typeface="Calibri"/>
                <a:cs typeface="Calibri"/>
              </a:rPr>
              <a:t>[IMAGE</a:t>
            </a:r>
            <a:r>
              <a:rPr sz="2800" spc="24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REQU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spc="-25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24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A</a:t>
            </a:r>
            <a:r>
              <a:rPr sz="2800" spc="2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-sty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25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ill</a:t>
            </a:r>
            <a:r>
              <a:rPr sz="2800" spc="-20" dirty="0">
                <a:latin typeface="Calibri"/>
                <a:cs typeface="Calibri"/>
              </a:rPr>
              <a:t>ustrat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254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show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2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thr</a:t>
            </a:r>
            <a:r>
              <a:rPr sz="2800" spc="-25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254" dirty="0">
                <a:latin typeface="Times New Roman"/>
                <a:cs typeface="Times New Roman"/>
              </a:rPr>
              <a:t> </a:t>
            </a:r>
            <a:r>
              <a:rPr sz="2800" spc="1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asers</a:t>
            </a:r>
            <a:r>
              <a:rPr sz="2800" spc="254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fferen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1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li</a:t>
            </a:r>
            <a:r>
              <a:rPr sz="2800" spc="-25" dirty="0">
                <a:latin typeface="Calibri"/>
                <a:cs typeface="Calibri"/>
              </a:rPr>
              <a:t>new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dth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1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represen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ed</a:t>
            </a:r>
            <a:r>
              <a:rPr sz="2800" spc="1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1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spe</a:t>
            </a:r>
            <a:r>
              <a:rPr sz="2800" spc="-10" dirty="0">
                <a:latin typeface="Calibri"/>
                <a:cs typeface="Calibri"/>
              </a:rPr>
              <a:t>ctral</a:t>
            </a:r>
            <a:r>
              <a:rPr sz="2800" spc="1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pea</a:t>
            </a:r>
            <a:r>
              <a:rPr sz="2800" spc="-25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1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1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fferen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1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25" dirty="0">
                <a:latin typeface="Calibri"/>
                <a:cs typeface="Calibri"/>
              </a:rPr>
              <a:t>h</a:t>
            </a:r>
            <a:r>
              <a:rPr sz="2800" spc="-10" dirty="0">
                <a:latin typeface="Calibri"/>
                <a:cs typeface="Calibri"/>
              </a:rPr>
              <a:t>s,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annotat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33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“</a:t>
            </a:r>
            <a:r>
              <a:rPr sz="2800" spc="-20" dirty="0">
                <a:latin typeface="Calibri"/>
                <a:cs typeface="Calibri"/>
              </a:rPr>
              <a:t>pract</a:t>
            </a:r>
            <a:r>
              <a:rPr sz="2800" spc="-5" dirty="0">
                <a:latin typeface="Calibri"/>
                <a:cs typeface="Calibri"/>
              </a:rPr>
              <a:t>ic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”,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3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“</a:t>
            </a:r>
            <a:r>
              <a:rPr sz="2800" spc="-20" dirty="0">
                <a:latin typeface="Calibri"/>
                <a:cs typeface="Calibri"/>
              </a:rPr>
              <a:t>sta</a:t>
            </a:r>
            <a:r>
              <a:rPr sz="2800" spc="-2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e-of-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-art</a:t>
            </a:r>
            <a:r>
              <a:rPr sz="2800" spc="-10" dirty="0">
                <a:latin typeface="Calibri"/>
                <a:cs typeface="Calibri"/>
              </a:rPr>
              <a:t>”,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32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33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“</a:t>
            </a:r>
            <a:r>
              <a:rPr sz="2800" spc="-20" dirty="0">
                <a:latin typeface="Calibri"/>
                <a:cs typeface="Calibri"/>
              </a:rPr>
              <a:t>quant</a:t>
            </a:r>
            <a:r>
              <a:rPr sz="2800" spc="-15" dirty="0">
                <a:latin typeface="Calibri"/>
                <a:cs typeface="Calibri"/>
              </a:rPr>
              <a:t>um-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mite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”</a:t>
            </a:r>
            <a:r>
              <a:rPr sz="2800" dirty="0">
                <a:latin typeface="Calibri"/>
                <a:cs typeface="Calibri"/>
              </a:rPr>
              <a:t>.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Inc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ud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x</a:t>
            </a:r>
            <a:r>
              <a:rPr sz="2800" spc="-10" dirty="0">
                <a:latin typeface="Calibri"/>
                <a:cs typeface="Calibri"/>
              </a:rPr>
              <a:t>is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abel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Frequ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nc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v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ve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ntens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ty.]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"/>
              </a:spcBef>
            </a:pPr>
            <a:endParaRPr sz="2250">
              <a:latin typeface="Times New Roman"/>
              <a:cs typeface="Times New Roman"/>
            </a:endParaRPr>
          </a:p>
          <a:p>
            <a:pPr marL="619125" algn="just"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95275" y="628657"/>
            <a:ext cx="11690359" cy="594347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639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 </a:t>
            </a:r>
            <a:r>
              <a:rPr spc="-15" dirty="0"/>
              <a:t>2: </a:t>
            </a:r>
            <a:r>
              <a:rPr spc="-20" dirty="0"/>
              <a:t>Bas</a:t>
            </a:r>
            <a:r>
              <a:rPr spc="-5" dirty="0"/>
              <a:t>i</a:t>
            </a:r>
            <a:r>
              <a:rPr spc="-15" dirty="0"/>
              <a:t>c</a:t>
            </a:r>
            <a:r>
              <a:rPr spc="-20" dirty="0"/>
              <a:t> Def</a:t>
            </a:r>
            <a:r>
              <a:rPr dirty="0"/>
              <a:t>i</a:t>
            </a:r>
            <a:r>
              <a:rPr spc="-15" dirty="0"/>
              <a:t>nitions </a:t>
            </a:r>
            <a:r>
              <a:rPr spc="-20" dirty="0">
                <a:latin typeface="Calibri"/>
                <a:cs typeface="Calibri"/>
              </a:rPr>
              <a:t>–</a:t>
            </a:r>
            <a:r>
              <a:rPr b="0" spc="-95" dirty="0">
                <a:latin typeface="Times New Roman"/>
                <a:cs typeface="Times New Roman"/>
              </a:rPr>
              <a:t> </a:t>
            </a:r>
            <a:r>
              <a:rPr spc="-20" dirty="0"/>
              <a:t>From</a:t>
            </a:r>
            <a:r>
              <a:rPr dirty="0"/>
              <a:t> </a:t>
            </a:r>
            <a:r>
              <a:rPr spc="-25" dirty="0"/>
              <a:t>P</a:t>
            </a:r>
            <a:r>
              <a:rPr spc="-15" dirty="0"/>
              <a:t>e</a:t>
            </a:r>
            <a:r>
              <a:rPr spc="-20" dirty="0"/>
              <a:t>rfect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661409"/>
            <a:ext cx="8463280" cy="3142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3040" algn="ctr">
              <a:lnSpc>
                <a:spcPct val="100000"/>
              </a:lnSpc>
            </a:pP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Monoc</a:t>
            </a:r>
            <a:r>
              <a:rPr sz="3400" b="1" u="heavy" spc="-10" dirty="0">
                <a:solidFill>
                  <a:srgbClr val="0000FF"/>
                </a:solidFill>
                <a:latin typeface="Calibri"/>
                <a:cs typeface="Calibri"/>
              </a:rPr>
              <a:t>h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romaticity</a:t>
            </a:r>
            <a:r>
              <a:rPr sz="3400" b="1" u="heavy" spc="2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to Fi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n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ite 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Bandwidth</a:t>
            </a:r>
            <a:endParaRPr sz="3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19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b="1" spc="-15" dirty="0">
                <a:latin typeface="Calibri"/>
                <a:cs typeface="Calibri"/>
              </a:rPr>
              <a:t>Ideal</a:t>
            </a:r>
            <a:r>
              <a:rPr sz="2800" b="1" spc="-85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m</a:t>
            </a:r>
            <a:r>
              <a:rPr sz="2800" b="1" spc="-15" dirty="0">
                <a:latin typeface="Calibri"/>
                <a:cs typeface="Calibri"/>
              </a:rPr>
              <a:t>o</a:t>
            </a:r>
            <a:r>
              <a:rPr sz="2800" b="1" dirty="0">
                <a:latin typeface="Calibri"/>
                <a:cs typeface="Calibri"/>
              </a:rPr>
              <a:t>n</a:t>
            </a:r>
            <a:r>
              <a:rPr sz="2800" b="1" spc="-15" dirty="0">
                <a:latin typeface="Calibri"/>
                <a:cs typeface="Calibri"/>
              </a:rPr>
              <a:t>ochromat</a:t>
            </a:r>
            <a:r>
              <a:rPr sz="2800" b="1" spc="-5" dirty="0">
                <a:latin typeface="Calibri"/>
                <a:cs typeface="Calibri"/>
              </a:rPr>
              <a:t>i</a:t>
            </a:r>
            <a:r>
              <a:rPr sz="2800" b="1" spc="-15" dirty="0">
                <a:latin typeface="Calibri"/>
                <a:cs typeface="Calibri"/>
              </a:rPr>
              <a:t>c</a:t>
            </a:r>
            <a:r>
              <a:rPr sz="2800" b="1" spc="-65" dirty="0">
                <a:latin typeface="Times New Roman"/>
                <a:cs typeface="Times New Roman"/>
              </a:rPr>
              <a:t> </a:t>
            </a:r>
            <a:r>
              <a:rPr sz="2800" b="1" spc="-25" dirty="0">
                <a:latin typeface="Calibri"/>
                <a:cs typeface="Calibri"/>
              </a:rPr>
              <a:t>wav</a:t>
            </a:r>
            <a:r>
              <a:rPr sz="2800" b="1" spc="-15" dirty="0">
                <a:latin typeface="Calibri"/>
                <a:cs typeface="Calibri"/>
              </a:rPr>
              <a:t>e</a:t>
            </a:r>
            <a:r>
              <a:rPr sz="2800" b="1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(neve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real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prac</a:t>
            </a:r>
            <a:r>
              <a:rPr sz="2800" spc="0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ce):</a:t>
            </a:r>
            <a:endParaRPr sz="2800">
              <a:latin typeface="Calibri"/>
              <a:cs typeface="Calibri"/>
            </a:endParaRPr>
          </a:p>
          <a:p>
            <a:pPr marL="1467485" algn="ctr">
              <a:lnSpc>
                <a:spcPct val="100000"/>
              </a:lnSpc>
              <a:spcBef>
                <a:spcPts val="1800"/>
              </a:spcBef>
            </a:pPr>
            <a:r>
              <a:rPr sz="2800" spc="-185" dirty="0">
                <a:latin typeface="Cambria Math"/>
                <a:cs typeface="Cambria Math"/>
              </a:rPr>
              <a:t>𝐸</a:t>
            </a:r>
            <a:r>
              <a:rPr sz="3000" baseline="-16666" dirty="0">
                <a:latin typeface="Calibri"/>
                <a:cs typeface="Calibri"/>
              </a:rPr>
              <a:t>idea</a:t>
            </a:r>
            <a:r>
              <a:rPr sz="3000" spc="172" baseline="-16666" dirty="0">
                <a:latin typeface="Calibri"/>
                <a:cs typeface="Calibri"/>
              </a:rPr>
              <a:t>l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35" dirty="0">
                <a:latin typeface="Cambria Math"/>
                <a:cs typeface="Cambria Math"/>
              </a:rPr>
              <a:t>𝑡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232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185" dirty="0">
                <a:latin typeface="Cambria Math"/>
                <a:cs typeface="Cambria Math"/>
              </a:rPr>
              <a:t>𝐸</a:t>
            </a:r>
            <a:r>
              <a:rPr sz="3000" spc="247" baseline="-16666" dirty="0">
                <a:latin typeface="Cambria Math"/>
                <a:cs typeface="Cambria Math"/>
              </a:rPr>
              <a:t>0</a:t>
            </a:r>
            <a:r>
              <a:rPr sz="2800" spc="-15" dirty="0">
                <a:latin typeface="Cambria Math"/>
                <a:cs typeface="Cambria Math"/>
              </a:rPr>
              <a:t>co</a:t>
            </a:r>
            <a:r>
              <a:rPr sz="2800" spc="-20" dirty="0">
                <a:latin typeface="Cambria Math"/>
                <a:cs typeface="Cambria Math"/>
              </a:rPr>
              <a:t>s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25" dirty="0">
                <a:latin typeface="Cambria Math"/>
                <a:cs typeface="Cambria Math"/>
              </a:rPr>
              <a:t>𝜋</a:t>
            </a:r>
            <a:r>
              <a:rPr sz="2800" spc="-85" dirty="0">
                <a:latin typeface="Cambria Math"/>
                <a:cs typeface="Cambria Math"/>
              </a:rPr>
              <a:t>𝜈</a:t>
            </a:r>
            <a:r>
              <a:rPr sz="3000" spc="232" baseline="-16666" dirty="0">
                <a:latin typeface="Cambria Math"/>
                <a:cs typeface="Cambria Math"/>
              </a:rPr>
              <a:t>0</a:t>
            </a:r>
            <a:r>
              <a:rPr sz="2800" spc="35" dirty="0">
                <a:latin typeface="Cambria Math"/>
                <a:cs typeface="Cambria Math"/>
              </a:rPr>
              <a:t>𝑡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endParaRPr sz="4200" baseline="2976">
              <a:latin typeface="Cambria Math"/>
              <a:cs typeface="Cambria Math"/>
            </a:endParaRPr>
          </a:p>
          <a:p>
            <a:pPr marL="241300" indent="-228600">
              <a:lnSpc>
                <a:spcPct val="100000"/>
              </a:lnSpc>
              <a:spcBef>
                <a:spcPts val="180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aser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eld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must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written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s</a:t>
            </a:r>
            <a:endParaRPr sz="2800">
              <a:latin typeface="Calibri"/>
              <a:cs typeface="Calibri"/>
            </a:endParaRPr>
          </a:p>
          <a:p>
            <a:pPr marL="1467485" algn="ctr">
              <a:lnSpc>
                <a:spcPct val="100000"/>
              </a:lnSpc>
              <a:spcBef>
                <a:spcPts val="1814"/>
              </a:spcBef>
            </a:pPr>
            <a:r>
              <a:rPr sz="2800" spc="75" dirty="0">
                <a:latin typeface="Cambria Math"/>
                <a:cs typeface="Cambria Math"/>
              </a:rPr>
              <a:t>𝐸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35" dirty="0">
                <a:latin typeface="Cambria Math"/>
                <a:cs typeface="Cambria Math"/>
              </a:rPr>
              <a:t>𝑡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232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75" dirty="0">
                <a:latin typeface="Cambria Math"/>
                <a:cs typeface="Cambria Math"/>
              </a:rPr>
              <a:t> </a:t>
            </a:r>
            <a:r>
              <a:rPr sz="2800" dirty="0">
                <a:latin typeface="Cambria Math"/>
                <a:cs typeface="Cambria Math"/>
              </a:rPr>
              <a:t>𝐴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35" dirty="0">
                <a:latin typeface="Cambria Math"/>
                <a:cs typeface="Cambria Math"/>
              </a:rPr>
              <a:t>𝑡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-217" baseline="2976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mbria Math"/>
                <a:cs typeface="Cambria Math"/>
              </a:rPr>
              <a:t>co</a:t>
            </a:r>
            <a:r>
              <a:rPr sz="2800" spc="-20" dirty="0">
                <a:latin typeface="Cambria Math"/>
                <a:cs typeface="Cambria Math"/>
              </a:rPr>
              <a:t>s</a:t>
            </a:r>
            <a:r>
              <a:rPr sz="4200" spc="-7" baseline="1984" dirty="0">
                <a:latin typeface="Cambria Math"/>
                <a:cs typeface="Cambria Math"/>
              </a:rPr>
              <a:t>[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10" dirty="0">
                <a:latin typeface="Cambria Math"/>
                <a:cs typeface="Cambria Math"/>
              </a:rPr>
              <a:t>𝜋</a:t>
            </a:r>
            <a:r>
              <a:rPr sz="2800" spc="-85" dirty="0">
                <a:latin typeface="Cambria Math"/>
                <a:cs typeface="Cambria Math"/>
              </a:rPr>
              <a:t>𝜈</a:t>
            </a:r>
            <a:r>
              <a:rPr sz="3000" spc="232" baseline="-16666" dirty="0">
                <a:latin typeface="Cambria Math"/>
                <a:cs typeface="Cambria Math"/>
              </a:rPr>
              <a:t>0</a:t>
            </a:r>
            <a:r>
              <a:rPr sz="2800" spc="-30" dirty="0">
                <a:latin typeface="Cambria Math"/>
                <a:cs typeface="Cambria Math"/>
              </a:rPr>
              <a:t>𝑡</a:t>
            </a:r>
            <a:r>
              <a:rPr sz="2800" spc="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35" dirty="0">
                <a:latin typeface="Cambria Math"/>
                <a:cs typeface="Cambria Math"/>
              </a:rPr>
              <a:t>𝜙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35" dirty="0">
                <a:latin typeface="Cambria Math"/>
                <a:cs typeface="Cambria Math"/>
              </a:rPr>
              <a:t>𝑡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-15" baseline="1984" dirty="0">
                <a:latin typeface="Cambria Math"/>
                <a:cs typeface="Cambria Math"/>
              </a:rPr>
              <a:t>]</a:t>
            </a:r>
            <a:endParaRPr sz="4200" baseline="1984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926941"/>
            <a:ext cx="10386695" cy="4184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169160" algn="l"/>
                <a:tab pos="2475230" algn="l"/>
                <a:tab pos="3510915" algn="l"/>
                <a:tab pos="4689475" algn="l"/>
                <a:tab pos="6290310" algn="l"/>
                <a:tab pos="6797040" algn="l"/>
                <a:tab pos="9162415" algn="l"/>
              </a:tabLst>
            </a:pPr>
            <a:r>
              <a:rPr sz="2800" spc="-15" dirty="0">
                <a:latin typeface="Calibri"/>
                <a:cs typeface="Calibri"/>
              </a:rPr>
              <a:t>where</a:t>
            </a:r>
            <a:r>
              <a:rPr sz="2800" spc="3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*</a:t>
            </a:r>
            <a:r>
              <a:rPr sz="2800" spc="3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mbria Math"/>
                <a:cs typeface="Cambria Math"/>
              </a:rPr>
              <a:t>𝐴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35" dirty="0">
                <a:latin typeface="Cambria Math"/>
                <a:cs typeface="Cambria Math"/>
              </a:rPr>
              <a:t>𝑡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baseline="2976" dirty="0">
                <a:latin typeface="Cambria Math"/>
                <a:cs typeface="Cambria Math"/>
              </a:rPr>
              <a:t>	</a:t>
            </a:r>
            <a:r>
              <a:rPr sz="2800" spc="-15" dirty="0">
                <a:latin typeface="Calibri"/>
                <a:cs typeface="Calibri"/>
              </a:rPr>
              <a:t>=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5" dirty="0">
                <a:latin typeface="Calibri"/>
                <a:cs typeface="Calibri"/>
              </a:rPr>
              <a:t>slow</a:t>
            </a:r>
            <a:r>
              <a:rPr sz="2800" spc="-10" dirty="0">
                <a:latin typeface="Calibri"/>
                <a:cs typeface="Calibri"/>
              </a:rPr>
              <a:t>ly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35" dirty="0">
                <a:latin typeface="Calibri"/>
                <a:cs typeface="Calibri"/>
              </a:rPr>
              <a:t>v</a:t>
            </a:r>
            <a:r>
              <a:rPr sz="2800" spc="-15" dirty="0">
                <a:latin typeface="Calibri"/>
                <a:cs typeface="Calibri"/>
              </a:rPr>
              <a:t>ary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ng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5" dirty="0">
                <a:latin typeface="Calibri"/>
                <a:cs typeface="Calibri"/>
              </a:rPr>
              <a:t>ampl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tu</a:t>
            </a:r>
            <a:r>
              <a:rPr sz="2800" spc="-25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0" dirty="0">
                <a:latin typeface="Calibri"/>
                <a:cs typeface="Calibri"/>
              </a:rPr>
              <a:t>(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5" dirty="0">
                <a:latin typeface="Calibri"/>
                <a:cs typeface="Calibri"/>
              </a:rPr>
              <a:t>V </a:t>
            </a:r>
            <a:r>
              <a:rPr sz="2800" spc="5" dirty="0">
                <a:latin typeface="Calibri"/>
                <a:cs typeface="Calibri"/>
              </a:rPr>
              <a:t>m</a:t>
            </a:r>
            <a:r>
              <a:rPr sz="3000" spc="-60" baseline="29166" dirty="0">
                <a:latin typeface="Cambria Math"/>
                <a:cs typeface="Cambria Math"/>
              </a:rPr>
              <a:t>−</a:t>
            </a:r>
            <a:r>
              <a:rPr sz="3000" spc="195" baseline="29166" dirty="0">
                <a:latin typeface="Cambria Math"/>
                <a:cs typeface="Cambria Math"/>
              </a:rPr>
              <a:t>1</a:t>
            </a:r>
            <a:r>
              <a:rPr sz="2800" spc="-15" dirty="0">
                <a:latin typeface="Calibri"/>
                <a:cs typeface="Calibri"/>
              </a:rPr>
              <a:t>)</a:t>
            </a:r>
            <a:r>
              <a:rPr sz="2800" spc="-10" dirty="0">
                <a:latin typeface="Calibri"/>
                <a:cs typeface="Calibri"/>
              </a:rPr>
              <a:t>.</a:t>
            </a:r>
            <a:r>
              <a:rPr sz="2800" spc="32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*</a:t>
            </a:r>
            <a:r>
              <a:rPr sz="2800" spc="320" dirty="0">
                <a:latin typeface="Times New Roman"/>
                <a:cs typeface="Times New Roman"/>
              </a:rPr>
              <a:t> </a:t>
            </a:r>
            <a:r>
              <a:rPr sz="2800" spc="25" dirty="0">
                <a:latin typeface="Cambria Math"/>
                <a:cs typeface="Cambria Math"/>
              </a:rPr>
              <a:t>𝜙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35" dirty="0">
                <a:latin typeface="Cambria Math"/>
                <a:cs typeface="Cambria Math"/>
              </a:rPr>
              <a:t>𝑡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baseline="2976" dirty="0">
                <a:latin typeface="Cambria Math"/>
                <a:cs typeface="Cambria Math"/>
              </a:rPr>
              <a:t>	</a:t>
            </a:r>
            <a:r>
              <a:rPr sz="2800" spc="-15" dirty="0">
                <a:latin typeface="Calibri"/>
                <a:cs typeface="Calibri"/>
              </a:rPr>
              <a:t>=</a:t>
            </a:r>
            <a:r>
              <a:rPr sz="2800" spc="3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w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y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13" y="1532250"/>
            <a:ext cx="10382250" cy="1627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varyi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ph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(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rad).</a:t>
            </a:r>
            <a:endParaRPr sz="2800">
              <a:latin typeface="Calibri"/>
              <a:cs typeface="Calibri"/>
            </a:endParaRPr>
          </a:p>
          <a:p>
            <a:pPr marL="469900" marR="5080" indent="-228600">
              <a:lnSpc>
                <a:spcPct val="128200"/>
              </a:lnSpc>
              <a:spcBef>
                <a:spcPts val="1019"/>
              </a:spcBef>
              <a:buFont typeface="Symbol"/>
              <a:buChar char=""/>
              <a:tabLst>
                <a:tab pos="470534" algn="l"/>
              </a:tabLst>
            </a:pPr>
            <a:r>
              <a:rPr sz="2800" b="1" spc="-15" dirty="0">
                <a:latin typeface="Calibri"/>
                <a:cs typeface="Calibri"/>
              </a:rPr>
              <a:t>Linewidth</a:t>
            </a:r>
            <a:r>
              <a:rPr sz="2800" b="1" spc="22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Δ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spc="172" baseline="-16666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2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Fu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22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Width</a:t>
            </a:r>
            <a:r>
              <a:rPr sz="2800" spc="21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22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Ha</a:t>
            </a:r>
            <a:r>
              <a:rPr sz="2800" spc="-10" dirty="0">
                <a:latin typeface="Calibri"/>
                <a:cs typeface="Calibri"/>
              </a:rPr>
              <a:t>lf</a:t>
            </a:r>
            <a:r>
              <a:rPr sz="2800" spc="2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Max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mum</a:t>
            </a:r>
            <a:r>
              <a:rPr sz="2800" spc="22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(FWHM</a:t>
            </a:r>
            <a:r>
              <a:rPr sz="2800" spc="-10" dirty="0">
                <a:latin typeface="Calibri"/>
                <a:cs typeface="Calibri"/>
              </a:rPr>
              <a:t>)</a:t>
            </a:r>
            <a:r>
              <a:rPr sz="2800" spc="22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22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2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wer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spectra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dens</a:t>
            </a:r>
            <a:r>
              <a:rPr sz="2800" spc="-10" dirty="0">
                <a:latin typeface="Calibri"/>
                <a:cs typeface="Calibri"/>
              </a:rPr>
              <a:t>ity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4200" spc="-15" baseline="1984" dirty="0">
                <a:latin typeface="Cambria Math"/>
                <a:cs typeface="Cambria Math"/>
              </a:rPr>
              <a:t>|</a:t>
            </a:r>
            <a:r>
              <a:rPr sz="2800" spc="70" dirty="0">
                <a:latin typeface="Cambria Math"/>
                <a:cs typeface="Cambria Math"/>
              </a:rPr>
              <a:t>𝐸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50" dirty="0">
                <a:latin typeface="Cambria Math"/>
                <a:cs typeface="Cambria Math"/>
              </a:rPr>
              <a:t>𝜈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-15" baseline="1984" dirty="0">
                <a:latin typeface="Cambria Math"/>
                <a:cs typeface="Cambria Math"/>
              </a:rPr>
              <a:t>|</a:t>
            </a:r>
            <a:r>
              <a:rPr sz="3000" spc="225" baseline="29166" dirty="0">
                <a:latin typeface="Cambria Math"/>
                <a:cs typeface="Cambria Math"/>
              </a:rPr>
              <a:t>2</a:t>
            </a:r>
            <a:r>
              <a:rPr sz="2800" dirty="0">
                <a:latin typeface="Calibri"/>
                <a:cs typeface="Calibri"/>
              </a:rPr>
              <a:t>.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el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tes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coherenc</a:t>
            </a:r>
            <a:r>
              <a:rPr sz="2800" b="1" spc="-15" dirty="0">
                <a:latin typeface="Calibri"/>
                <a:cs typeface="Calibri"/>
              </a:rPr>
              <a:t>e</a:t>
            </a:r>
            <a:r>
              <a:rPr sz="2800" b="1" spc="-5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Calibri"/>
                <a:cs typeface="Calibri"/>
              </a:rPr>
              <a:t>t</a:t>
            </a:r>
            <a:r>
              <a:rPr sz="2800" b="1" spc="-10" dirty="0">
                <a:latin typeface="Calibri"/>
                <a:cs typeface="Calibri"/>
              </a:rPr>
              <a:t>i</a:t>
            </a:r>
            <a:r>
              <a:rPr sz="2800" b="1" spc="-20" dirty="0">
                <a:latin typeface="Calibri"/>
                <a:cs typeface="Calibri"/>
              </a:rPr>
              <a:t>m</a:t>
            </a:r>
            <a:r>
              <a:rPr sz="2800" b="1" spc="-15" dirty="0">
                <a:latin typeface="Calibri"/>
                <a:cs typeface="Calibri"/>
              </a:rPr>
              <a:t>e</a:t>
            </a:r>
            <a:r>
              <a:rPr sz="2800" b="1" spc="-6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𝜏</a:t>
            </a:r>
            <a:r>
              <a:rPr sz="3000" baseline="-16666" dirty="0">
                <a:latin typeface="Calibri"/>
                <a:cs typeface="Calibri"/>
              </a:rPr>
              <a:t>c </a:t>
            </a:r>
            <a:r>
              <a:rPr sz="3000" spc="-240" baseline="-16666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by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17376" y="3760113"/>
            <a:ext cx="2074024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44" baseline="37698" dirty="0">
                <a:latin typeface="Cambria Math"/>
                <a:cs typeface="Cambria Math"/>
              </a:rPr>
              <a:t>𝜏</a:t>
            </a:r>
            <a:r>
              <a:rPr sz="3000" spc="-44" baseline="36111" dirty="0">
                <a:latin typeface="Calibri"/>
                <a:cs typeface="Calibri"/>
              </a:rPr>
              <a:t>c </a:t>
            </a:r>
            <a:r>
              <a:rPr sz="3000" spc="-22" baseline="36111" dirty="0">
                <a:latin typeface="Calibri"/>
                <a:cs typeface="Calibri"/>
              </a:rPr>
              <a:t> </a:t>
            </a:r>
            <a:r>
              <a:rPr sz="4200" spc="-37" baseline="37698" dirty="0">
                <a:latin typeface="Cambria Math"/>
                <a:cs typeface="Cambria Math"/>
              </a:rPr>
              <a:t>≈</a:t>
            </a:r>
            <a:r>
              <a:rPr sz="4200" spc="254" baseline="37698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𝜋</a:t>
            </a:r>
            <a:r>
              <a:rPr sz="2800" spc="-9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Δ𝜈</a:t>
            </a:r>
            <a:endParaRPr sz="2800" dirty="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57006" y="3343606"/>
            <a:ext cx="501524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1</a:t>
            </a:r>
            <a:endParaRPr sz="2800" dirty="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25815" y="4011173"/>
            <a:ext cx="13271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L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075303" y="3800986"/>
            <a:ext cx="785495" cy="0"/>
          </a:xfrm>
          <a:custGeom>
            <a:avLst/>
            <a:gdLst/>
            <a:ahLst/>
            <a:cxnLst/>
            <a:rect l="l" t="t" r="r" b="b"/>
            <a:pathLst>
              <a:path w="785495">
                <a:moveTo>
                  <a:pt x="0" y="0"/>
                </a:moveTo>
                <a:lnTo>
                  <a:pt x="785170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30300" y="4485571"/>
            <a:ext cx="10158730" cy="946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268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b="1" spc="-20" dirty="0">
                <a:latin typeface="Calibri"/>
                <a:cs typeface="Calibri"/>
              </a:rPr>
              <a:t>Coheren</a:t>
            </a:r>
            <a:r>
              <a:rPr sz="2800" b="1" spc="0" dirty="0">
                <a:latin typeface="Calibri"/>
                <a:cs typeface="Calibri"/>
              </a:rPr>
              <a:t>c</a:t>
            </a:r>
            <a:r>
              <a:rPr sz="2800" b="1" spc="-15" dirty="0">
                <a:latin typeface="Calibri"/>
                <a:cs typeface="Calibri"/>
              </a:rPr>
              <a:t>e</a:t>
            </a:r>
            <a:r>
              <a:rPr sz="2800" b="1" spc="18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length</a:t>
            </a:r>
            <a:r>
              <a:rPr sz="2800" b="1" spc="20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𝐿</a:t>
            </a:r>
            <a:r>
              <a:rPr sz="3000" spc="165" baseline="-16666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18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stanc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1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ver</a:t>
            </a:r>
            <a:r>
              <a:rPr sz="2800" spc="1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wh</a:t>
            </a:r>
            <a:r>
              <a:rPr sz="2800" spc="-1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19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18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fie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1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rem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18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5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as</a:t>
            </a:r>
            <a:r>
              <a:rPr sz="2800" spc="2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-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correl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ted.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8" y="963998"/>
            <a:ext cx="8366125" cy="16833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466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𝐿</a:t>
            </a:r>
            <a:r>
              <a:rPr sz="3000" spc="-44" baseline="-16666" dirty="0">
                <a:latin typeface="Calibri"/>
                <a:cs typeface="Calibri"/>
              </a:rPr>
              <a:t>c </a:t>
            </a:r>
            <a:r>
              <a:rPr sz="3000" spc="-22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𝑐</a:t>
            </a:r>
            <a:r>
              <a:rPr sz="2800" spc="-6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𝜏</a:t>
            </a:r>
            <a:r>
              <a:rPr sz="3000" baseline="-16666" dirty="0">
                <a:latin typeface="Calibri"/>
                <a:cs typeface="Calibri"/>
              </a:rPr>
              <a:t>c</a:t>
            </a:r>
            <a:endParaRPr sz="3000" baseline="-16666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645"/>
              </a:spcBef>
            </a:pPr>
            <a:r>
              <a:rPr sz="2800" spc="-15" dirty="0">
                <a:latin typeface="Calibri"/>
                <a:cs typeface="Calibri"/>
              </a:rPr>
              <a:t>Nar</a:t>
            </a:r>
            <a:r>
              <a:rPr sz="2800" spc="-20" dirty="0">
                <a:latin typeface="Calibri"/>
                <a:cs typeface="Calibri"/>
              </a:rPr>
              <a:t>r</a:t>
            </a:r>
            <a:r>
              <a:rPr sz="2800" spc="-25" dirty="0">
                <a:latin typeface="Calibri"/>
                <a:cs typeface="Calibri"/>
              </a:rPr>
              <a:t>owe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Δ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L </a:t>
            </a:r>
            <a:r>
              <a:rPr sz="3000" spc="-15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⇒</a:t>
            </a:r>
            <a:r>
              <a:rPr sz="2800" spc="20" dirty="0">
                <a:latin typeface="Cambria Math"/>
                <a:cs typeface="Cambria Math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onge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𝐿</a:t>
            </a:r>
            <a:r>
              <a:rPr sz="3000" baseline="-16666" dirty="0">
                <a:latin typeface="Calibri"/>
                <a:cs typeface="Calibri"/>
              </a:rPr>
              <a:t>c </a:t>
            </a:r>
            <a:r>
              <a:rPr sz="3000" spc="-240" baseline="-16666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(k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25" dirty="0">
                <a:latin typeface="Calibri"/>
                <a:cs typeface="Calibri"/>
              </a:rPr>
              <a:t>omet</a:t>
            </a:r>
            <a:r>
              <a:rPr sz="2800" spc="-2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f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H</a:t>
            </a:r>
            <a:r>
              <a:rPr sz="2800" spc="-10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evel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asers).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4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7691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 </a:t>
            </a:r>
            <a:r>
              <a:rPr spc="-15" dirty="0"/>
              <a:t>3:</a:t>
            </a:r>
            <a:r>
              <a:rPr spc="-20" dirty="0"/>
              <a:t> C</a:t>
            </a:r>
            <a:r>
              <a:rPr spc="-5" dirty="0"/>
              <a:t>l</a:t>
            </a:r>
            <a:r>
              <a:rPr spc="-15" dirty="0"/>
              <a:t>assification</a:t>
            </a:r>
            <a:r>
              <a:rPr spc="-35" dirty="0"/>
              <a:t> </a:t>
            </a:r>
            <a:r>
              <a:rPr spc="-15" dirty="0"/>
              <a:t>of Fr</a:t>
            </a:r>
            <a:r>
              <a:rPr spc="-10" dirty="0"/>
              <a:t>e</a:t>
            </a:r>
            <a:r>
              <a:rPr spc="-20" dirty="0"/>
              <a:t>quency</a:t>
            </a:r>
            <a:r>
              <a:rPr spc="-25" dirty="0"/>
              <a:t> </a:t>
            </a:r>
            <a:r>
              <a:rPr spc="-20" dirty="0"/>
              <a:t>Noise </a:t>
            </a:r>
            <a:r>
              <a:rPr dirty="0"/>
              <a:t>i</a:t>
            </a:r>
            <a:r>
              <a:rPr spc="-15" dirty="0"/>
              <a:t>n Las</a:t>
            </a:r>
            <a:r>
              <a:rPr spc="-10" dirty="0"/>
              <a:t>e</a:t>
            </a:r>
            <a:r>
              <a:rPr spc="-20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754434"/>
            <a:ext cx="10156190" cy="37687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 algn="just">
              <a:lnSpc>
                <a:spcPct val="1272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b="1" spc="-20" dirty="0">
                <a:latin typeface="Calibri"/>
                <a:cs typeface="Calibri"/>
              </a:rPr>
              <a:t>Technic</a:t>
            </a:r>
            <a:r>
              <a:rPr sz="2800" b="1" spc="-5" dirty="0">
                <a:latin typeface="Calibri"/>
                <a:cs typeface="Calibri"/>
              </a:rPr>
              <a:t>a</a:t>
            </a:r>
            <a:r>
              <a:rPr sz="2800" b="1" spc="-10" dirty="0">
                <a:latin typeface="Calibri"/>
                <a:cs typeface="Calibri"/>
              </a:rPr>
              <a:t>l</a:t>
            </a:r>
            <a:r>
              <a:rPr sz="2800" b="1" spc="30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(extrinsic)</a:t>
            </a:r>
            <a:r>
              <a:rPr sz="2800" b="1" spc="31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no</a:t>
            </a:r>
            <a:r>
              <a:rPr sz="2800" b="1" spc="-20" dirty="0">
                <a:latin typeface="Calibri"/>
                <a:cs typeface="Calibri"/>
              </a:rPr>
              <a:t>i</a:t>
            </a:r>
            <a:r>
              <a:rPr sz="2800" b="1" spc="-15" dirty="0">
                <a:latin typeface="Calibri"/>
                <a:cs typeface="Calibri"/>
              </a:rPr>
              <a:t>se</a:t>
            </a:r>
            <a:r>
              <a:rPr sz="2800" b="1" spc="31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–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6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rig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nate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3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outs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3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qu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ntu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3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heory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3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*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uctuat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9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8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vity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ength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7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𝑑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7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(therm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9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expans</a:t>
            </a:r>
            <a:r>
              <a:rPr sz="2800" spc="-20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vi</a:t>
            </a:r>
            <a:r>
              <a:rPr sz="2800" spc="-20" dirty="0">
                <a:latin typeface="Calibri"/>
                <a:cs typeface="Calibri"/>
              </a:rPr>
              <a:t>brat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s)</a:t>
            </a:r>
            <a:r>
              <a:rPr sz="2800" spc="-10" dirty="0">
                <a:latin typeface="Calibri"/>
                <a:cs typeface="Calibri"/>
              </a:rPr>
              <a:t>.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8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*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Var</a:t>
            </a:r>
            <a:r>
              <a:rPr sz="2800" spc="-10" dirty="0">
                <a:latin typeface="Calibri"/>
                <a:cs typeface="Calibri"/>
              </a:rPr>
              <a:t>iati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ref</a:t>
            </a:r>
            <a:r>
              <a:rPr sz="2800" spc="-2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active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nde</a:t>
            </a:r>
            <a:r>
              <a:rPr sz="2800" spc="-15" dirty="0">
                <a:latin typeface="Calibri"/>
                <a:cs typeface="Calibri"/>
              </a:rPr>
              <a:t>x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𝑛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(temper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tur</a:t>
            </a:r>
            <a:r>
              <a:rPr sz="2800" spc="-2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ssure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oust</a:t>
            </a:r>
            <a:r>
              <a:rPr sz="2800" spc="-10" dirty="0">
                <a:latin typeface="Calibri"/>
                <a:cs typeface="Calibri"/>
              </a:rPr>
              <a:t>ic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ves).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*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Powe</a:t>
            </a:r>
            <a:r>
              <a:rPr sz="2800" spc="-5" dirty="0">
                <a:latin typeface="Calibri"/>
                <a:cs typeface="Calibri"/>
              </a:rPr>
              <a:t>r-</a:t>
            </a:r>
            <a:r>
              <a:rPr sz="2800" spc="-20" dirty="0">
                <a:latin typeface="Calibri"/>
                <a:cs typeface="Calibri"/>
              </a:rPr>
              <a:t>su</a:t>
            </a:r>
            <a:r>
              <a:rPr sz="2800" spc="-10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ly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pum</a:t>
            </a:r>
            <a:r>
              <a:rPr sz="2800" spc="-10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spc="1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ntens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ty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no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se.</a:t>
            </a:r>
            <a:endParaRPr sz="2800">
              <a:latin typeface="Calibri"/>
              <a:cs typeface="Calibri"/>
            </a:endParaRPr>
          </a:p>
          <a:p>
            <a:pPr marL="241300" marR="5080" indent="-228600" algn="just">
              <a:lnSpc>
                <a:spcPct val="127000"/>
              </a:lnSpc>
              <a:spcBef>
                <a:spcPts val="106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b="1" spc="-20" dirty="0">
                <a:latin typeface="Calibri"/>
                <a:cs typeface="Calibri"/>
              </a:rPr>
              <a:t>Fundam</a:t>
            </a:r>
            <a:r>
              <a:rPr sz="2800" b="1" spc="-10" dirty="0">
                <a:latin typeface="Calibri"/>
                <a:cs typeface="Calibri"/>
              </a:rPr>
              <a:t>e</a:t>
            </a:r>
            <a:r>
              <a:rPr sz="2800" b="1" spc="-15" dirty="0">
                <a:latin typeface="Calibri"/>
                <a:cs typeface="Calibri"/>
              </a:rPr>
              <a:t>ntal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10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(intrinsic)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11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no</a:t>
            </a:r>
            <a:r>
              <a:rPr sz="2800" b="1" spc="-20" dirty="0">
                <a:latin typeface="Calibri"/>
                <a:cs typeface="Calibri"/>
              </a:rPr>
              <a:t>i</a:t>
            </a:r>
            <a:r>
              <a:rPr sz="2800" b="1" spc="-15" dirty="0">
                <a:latin typeface="Calibri"/>
                <a:cs typeface="Calibri"/>
              </a:rPr>
              <a:t>se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8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–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nno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mi</a:t>
            </a:r>
            <a:r>
              <a:rPr sz="2800" spc="-20" dirty="0">
                <a:latin typeface="Calibri"/>
                <a:cs typeface="Calibri"/>
              </a:rPr>
              <a:t>nate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ven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“</a:t>
            </a:r>
            <a:r>
              <a:rPr sz="2800" spc="-20" dirty="0">
                <a:latin typeface="Calibri"/>
                <a:cs typeface="Calibri"/>
              </a:rPr>
              <a:t>perf</a:t>
            </a:r>
            <a:r>
              <a:rPr sz="2800" spc="-15" dirty="0">
                <a:latin typeface="Calibri"/>
                <a:cs typeface="Calibri"/>
              </a:rPr>
              <a:t>ect”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2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eng</a:t>
            </a:r>
            <a:r>
              <a:rPr sz="2800" spc="-20" dirty="0">
                <a:latin typeface="Calibri"/>
                <a:cs typeface="Calibri"/>
              </a:rPr>
              <a:t>ineer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g: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1.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8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Spo</a:t>
            </a:r>
            <a:r>
              <a:rPr sz="2800" b="1" spc="-25" dirty="0">
                <a:latin typeface="Calibri"/>
                <a:cs typeface="Calibri"/>
              </a:rPr>
              <a:t>n</a:t>
            </a:r>
            <a:r>
              <a:rPr sz="2800" b="1" spc="-15" dirty="0">
                <a:latin typeface="Calibri"/>
                <a:cs typeface="Calibri"/>
              </a:rPr>
              <a:t>taneous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85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emissio</a:t>
            </a:r>
            <a:r>
              <a:rPr sz="2800" b="1" spc="-15" dirty="0">
                <a:latin typeface="Calibri"/>
                <a:cs typeface="Calibri"/>
              </a:rPr>
              <a:t>n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9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into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6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the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6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las</a:t>
            </a:r>
            <a:r>
              <a:rPr sz="2800" b="1" spc="-20" dirty="0">
                <a:latin typeface="Calibri"/>
                <a:cs typeface="Calibri"/>
              </a:rPr>
              <a:t>i</a:t>
            </a:r>
            <a:r>
              <a:rPr sz="2800" b="1" spc="-15" dirty="0">
                <a:latin typeface="Calibri"/>
                <a:cs typeface="Calibri"/>
              </a:rPr>
              <a:t>ng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25" dirty="0">
                <a:latin typeface="Calibri"/>
                <a:cs typeface="Calibri"/>
              </a:rPr>
              <a:t>mode</a:t>
            </a:r>
            <a:r>
              <a:rPr sz="2800" b="1" spc="-10" dirty="0">
                <a:latin typeface="Calibri"/>
                <a:cs typeface="Calibri"/>
              </a:rPr>
              <a:t>.</a:t>
            </a:r>
            <a:r>
              <a:rPr sz="2800" b="1" dirty="0">
                <a:latin typeface="Times New Roman"/>
                <a:cs typeface="Times New Roman"/>
              </a:rPr>
              <a:t>  </a:t>
            </a:r>
            <a:r>
              <a:rPr sz="2800" b="1" spc="-1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2.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Photo</a:t>
            </a:r>
            <a:r>
              <a:rPr sz="2800" b="1" spc="-5" dirty="0">
                <a:latin typeface="Calibri"/>
                <a:cs typeface="Calibri"/>
              </a:rPr>
              <a:t>n-</a:t>
            </a:r>
            <a:r>
              <a:rPr sz="2800" b="1" spc="-20" dirty="0">
                <a:latin typeface="Calibri"/>
                <a:cs typeface="Calibri"/>
              </a:rPr>
              <a:t>number</a:t>
            </a:r>
            <a:r>
              <a:rPr sz="2800" b="1" dirty="0">
                <a:latin typeface="Times New Roman"/>
                <a:cs typeface="Times New Roman"/>
              </a:rPr>
              <a:t>  </a:t>
            </a:r>
            <a:r>
              <a:rPr sz="2800" b="1" spc="-12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(shot)</a:t>
            </a:r>
            <a:r>
              <a:rPr sz="2800" b="1" dirty="0">
                <a:latin typeface="Times New Roman"/>
                <a:cs typeface="Times New Roman"/>
              </a:rPr>
              <a:t>  </a:t>
            </a:r>
            <a:r>
              <a:rPr sz="2800" b="1" spc="-114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noise</a:t>
            </a:r>
            <a:r>
              <a:rPr sz="2800" b="1" dirty="0">
                <a:latin typeface="Times New Roman"/>
                <a:cs typeface="Times New Roman"/>
              </a:rPr>
              <a:t>  </a:t>
            </a:r>
            <a:r>
              <a:rPr sz="2800" b="1" spc="-12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leadi</a:t>
            </a:r>
            <a:r>
              <a:rPr sz="2800" b="1" spc="-10" dirty="0">
                <a:latin typeface="Calibri"/>
                <a:cs typeface="Calibri"/>
              </a:rPr>
              <a:t>n</a:t>
            </a:r>
            <a:r>
              <a:rPr sz="2800" b="1" spc="-15" dirty="0">
                <a:latin typeface="Calibri"/>
                <a:cs typeface="Calibri"/>
              </a:rPr>
              <a:t>g</a:t>
            </a:r>
            <a:r>
              <a:rPr sz="2800" b="1" dirty="0">
                <a:latin typeface="Times New Roman"/>
                <a:cs typeface="Times New Roman"/>
              </a:rPr>
              <a:t>  </a:t>
            </a:r>
            <a:r>
              <a:rPr sz="2800" b="1" spc="-10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to</a:t>
            </a:r>
            <a:r>
              <a:rPr sz="2800" b="1" dirty="0">
                <a:latin typeface="Times New Roman"/>
                <a:cs typeface="Times New Roman"/>
              </a:rPr>
              <a:t>  </a:t>
            </a:r>
            <a:r>
              <a:rPr sz="2800" b="1" spc="-114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amp</a:t>
            </a:r>
            <a:r>
              <a:rPr sz="2800" b="1" spc="-25" dirty="0">
                <a:latin typeface="Calibri"/>
                <a:cs typeface="Calibri"/>
              </a:rPr>
              <a:t>l</a:t>
            </a:r>
            <a:r>
              <a:rPr sz="2800" b="1" spc="-15" dirty="0">
                <a:latin typeface="Calibri"/>
                <a:cs typeface="Calibri"/>
              </a:rPr>
              <a:t>itude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5049</TotalTime>
  <Words>2531</Words>
  <Application>Microsoft Office PowerPoint</Application>
  <PresentationFormat>Widescreen</PresentationFormat>
  <Paragraphs>347</Paragraphs>
  <Slides>46</Slides>
  <Notes>46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1" baseType="lpstr">
      <vt:lpstr>Calibri</vt:lpstr>
      <vt:lpstr>Cambria Math</vt:lpstr>
      <vt:lpstr>Symbol</vt:lpstr>
      <vt:lpstr>Times New Roman</vt:lpstr>
      <vt:lpstr>Office Theme</vt:lpstr>
      <vt:lpstr>PowerPoint Presentation</vt:lpstr>
      <vt:lpstr>Slide 1: Motivation – Why Does a Laser Have a</vt:lpstr>
      <vt:lpstr>PowerPoint Presentation</vt:lpstr>
      <vt:lpstr>PowerPoint Presentation</vt:lpstr>
      <vt:lpstr>PowerPoint Presentation</vt:lpstr>
      <vt:lpstr>Slide 2: Basic Definitions – From Perfect</vt:lpstr>
      <vt:lpstr>PowerPoint Presentation</vt:lpstr>
      <vt:lpstr>PowerPoint Presentation</vt:lpstr>
      <vt:lpstr>Slide 3: Classification of Frequency Noise in Lasers</vt:lpstr>
      <vt:lpstr>PowerPoint Presentation</vt:lpstr>
      <vt:lpstr>PowerPoint Presentation</vt:lpstr>
      <vt:lpstr>Slide 4: Spontaneous Emission – First Fundamental Noise</vt:lpstr>
      <vt:lpstr>PowerPoint Presentation</vt:lpstr>
      <vt:lpstr>PowerPoint Presentation</vt:lpstr>
      <vt:lpstr>PowerPoint Presentation</vt:lpstr>
      <vt:lpstr>Slide 5: Numerical Illustration – Spontaneous Photons in</vt:lpstr>
      <vt:lpstr>PowerPoint Presentation</vt:lpstr>
      <vt:lpstr>PowerPoint Presentation</vt:lpstr>
      <vt:lpstr>Slide 6: Photon-Number (Shot) Noise and Amplitude</vt:lpstr>
      <vt:lpstr>PowerPoint Presentation</vt:lpstr>
      <vt:lpstr>PowerPoint Presentation</vt:lpstr>
      <vt:lpstr>Slide 7: Geometric Picture – Amplitude–Phase</vt:lpstr>
      <vt:lpstr>PowerPoint Presentation</vt:lpstr>
      <vt:lpstr>PowerPoint Presentation</vt:lpstr>
      <vt:lpstr>Slide 8: Phase Diffusion Model – Deriving the Lorentzian</vt:lpstr>
      <vt:lpstr>PowerPoint Presentation</vt:lpstr>
      <vt:lpstr>PowerPoint Presentation</vt:lpstr>
      <vt:lpstr>PowerPoint Presentation</vt:lpstr>
      <vt:lpstr>PowerPoint Presentation</vt:lpstr>
      <vt:lpstr>Slide 10: Cavity Properties – Definitions &amp; Relations</vt:lpstr>
      <vt:lpstr>PowerPoint Presentation</vt:lpstr>
      <vt:lpstr>PowerPoint Presentation</vt:lpstr>
      <vt:lpstr>Slide 11: Step-by-Step Derivation of the Schawlow–</vt:lpstr>
      <vt:lpstr>PowerPoint Presentation</vt:lpstr>
      <vt:lpstr>PowerPoint Presentation</vt:lpstr>
      <vt:lpstr>Slide 12: Practical Calculation Examples</vt:lpstr>
      <vt:lpstr>PowerPoint Presentation</vt:lpstr>
      <vt:lpstr>PowerPoint Presentation</vt:lpstr>
      <vt:lpstr>Slide 13: Experimental Reality – Comparison with</vt:lpstr>
      <vt:lpstr>PowerPoint Presentation</vt:lpstr>
      <vt:lpstr>Slide 14: Linewidth vs. Frequency Stability – Do Not</vt:lpstr>
      <vt:lpstr>PowerPoint Presentation</vt:lpstr>
      <vt:lpstr>PowerPoint Presentation</vt:lpstr>
      <vt:lpstr>Slide 15: Implications for Ultra-High-Resolution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Online2PDF.com</dc:creator>
  <cp:lastModifiedBy>Muhammad Ashraf Gondal</cp:lastModifiedBy>
  <cp:revision>27</cp:revision>
  <dcterms:created xsi:type="dcterms:W3CDTF">2025-05-29T18:40:02Z</dcterms:created>
  <dcterms:modified xsi:type="dcterms:W3CDTF">2025-06-20T23:38:45Z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2025-05-29T00:00:00Z</vt:filetime>
  </property>
  <property fmtid="{D5CDD505-2E9C-101B-9397-08002B2CF9AE}" pid="3" name="LastSaved">
    <vt:filetime>2025-05-29T00:00:00Z</vt:filetime>
  </property>
</Properties>
</file>