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857" r:id="rId2"/>
    <p:sldId id="858" r:id="rId3"/>
    <p:sldId id="859" r:id="rId4"/>
    <p:sldId id="860" r:id="rId5"/>
    <p:sldId id="861" r:id="rId6"/>
    <p:sldId id="862" r:id="rId7"/>
    <p:sldId id="863" r:id="rId8"/>
    <p:sldId id="864" r:id="rId9"/>
    <p:sldId id="865" r:id="rId10"/>
    <p:sldId id="866" r:id="rId11"/>
    <p:sldId id="867" r:id="rId12"/>
    <p:sldId id="868" r:id="rId13"/>
    <p:sldId id="869" r:id="rId14"/>
    <p:sldId id="870" r:id="rId15"/>
    <p:sldId id="871" r:id="rId16"/>
    <p:sldId id="872" r:id="rId17"/>
    <p:sldId id="873" r:id="rId18"/>
    <p:sldId id="874" r:id="rId19"/>
    <p:sldId id="875" r:id="rId20"/>
    <p:sldId id="876" r:id="rId21"/>
    <p:sldId id="877" r:id="rId22"/>
    <p:sldId id="878" r:id="rId23"/>
    <p:sldId id="879" r:id="rId24"/>
    <p:sldId id="880" r:id="rId25"/>
    <p:sldId id="881" r:id="rId26"/>
    <p:sldId id="882" r:id="rId27"/>
    <p:sldId id="883" r:id="rId28"/>
    <p:sldId id="884" r:id="rId29"/>
    <p:sldId id="885" r:id="rId30"/>
    <p:sldId id="886" r:id="rId31"/>
    <p:sldId id="887" r:id="rId32"/>
    <p:sldId id="888" r:id="rId33"/>
    <p:sldId id="889" r:id="rId34"/>
    <p:sldId id="890" r:id="rId35"/>
    <p:sldId id="891" r:id="rId36"/>
    <p:sldId id="892" r:id="rId37"/>
    <p:sldId id="893" r:id="rId38"/>
    <p:sldId id="894" r:id="rId39"/>
    <p:sldId id="895" r:id="rId40"/>
    <p:sldId id="896" r:id="rId41"/>
    <p:sldId id="897" r:id="rId42"/>
    <p:sldId id="898" r:id="rId43"/>
    <p:sldId id="899" r:id="rId44"/>
    <p:sldId id="900" r:id="rId45"/>
    <p:sldId id="901" r:id="rId46"/>
    <p:sldId id="902" r:id="rId47"/>
    <p:sldId id="903" r:id="rId48"/>
    <p:sldId id="904" r:id="rId49"/>
    <p:sldId id="905" r:id="rId50"/>
    <p:sldId id="906" r:id="rId51"/>
    <p:sldId id="907" r:id="rId52"/>
    <p:sldId id="908" r:id="rId53"/>
    <p:sldId id="909" r:id="rId54"/>
    <p:sldId id="910" r:id="rId55"/>
    <p:sldId id="911" r:id="rId56"/>
    <p:sldId id="912" r:id="rId57"/>
    <p:sldId id="913" r:id="rId58"/>
    <p:sldId id="914" r:id="rId59"/>
    <p:sldId id="915" r:id="rId60"/>
    <p:sldId id="916" r:id="rId61"/>
    <p:sldId id="917" r:id="rId62"/>
    <p:sldId id="918" r:id="rId63"/>
    <p:sldId id="919" r:id="rId64"/>
    <p:sldId id="920" r:id="rId65"/>
    <p:sldId id="921" r:id="rId66"/>
    <p:sldId id="922" r:id="rId67"/>
    <p:sldId id="923" r:id="rId68"/>
    <p:sldId id="924" r:id="rId69"/>
    <p:sldId id="925" r:id="rId70"/>
    <p:sldId id="926" r:id="rId71"/>
    <p:sldId id="927" r:id="rId72"/>
    <p:sldId id="928" r:id="rId73"/>
    <p:sldId id="929" r:id="rId74"/>
    <p:sldId id="930" r:id="rId75"/>
    <p:sldId id="931" r:id="rId76"/>
    <p:sldId id="932" r:id="rId77"/>
    <p:sldId id="933" r:id="rId78"/>
    <p:sldId id="934" r:id="rId79"/>
    <p:sldId id="935" r:id="rId80"/>
    <p:sldId id="936" r:id="rId81"/>
    <p:sldId id="937" r:id="rId82"/>
    <p:sldId id="938" r:id="rId83"/>
    <p:sldId id="939" r:id="rId84"/>
    <p:sldId id="940" r:id="rId85"/>
    <p:sldId id="941" r:id="rId86"/>
    <p:sldId id="942" r:id="rId87"/>
    <p:sldId id="943" r:id="rId88"/>
    <p:sldId id="944" r:id="rId89"/>
    <p:sldId id="945" r:id="rId90"/>
    <p:sldId id="946" r:id="rId91"/>
    <p:sldId id="947" r:id="rId92"/>
    <p:sldId id="948" r:id="rId93"/>
    <p:sldId id="949" r:id="rId94"/>
    <p:sldId id="950" r:id="rId95"/>
    <p:sldId id="951" r:id="rId96"/>
    <p:sldId id="952" r:id="rId97"/>
    <p:sldId id="953" r:id="rId98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0" autoAdjust="0"/>
    <p:restoredTop sz="94660"/>
  </p:normalViewPr>
  <p:slideViewPr>
    <p:cSldViewPr>
      <p:cViewPr varScale="1">
        <p:scale>
          <a:sx n="67" d="100"/>
          <a:sy n="67" d="100"/>
        </p:scale>
        <p:origin x="4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1828C9FD-0427-436F-B999-BC5C6483A92C}"/>
    <pc:docChg chg="modSld">
      <pc:chgData name="Muhammad Ashraf Gondal" userId="774cbc70-5d26-454a-b932-9f3b504957aa" providerId="ADAL" clId="{1828C9FD-0427-436F-B999-BC5C6483A92C}" dt="2025-06-09T19:14:45.513" v="0" actId="1076"/>
      <pc:docMkLst>
        <pc:docMk/>
      </pc:docMkLst>
      <pc:sldChg chg="modSp mod">
        <pc:chgData name="Muhammad Ashraf Gondal" userId="774cbc70-5d26-454a-b932-9f3b504957aa" providerId="ADAL" clId="{1828C9FD-0427-436F-B999-BC5C6483A92C}" dt="2025-06-09T19:14:45.513" v="0" actId="1076"/>
        <pc:sldMkLst>
          <pc:docMk/>
          <pc:sldMk cId="0" sldId="884"/>
        </pc:sldMkLst>
        <pc:spChg chg="mod">
          <ac:chgData name="Muhammad Ashraf Gondal" userId="774cbc70-5d26-454a-b932-9f3b504957aa" providerId="ADAL" clId="{1828C9FD-0427-436F-B999-BC5C6483A92C}" dt="2025-06-09T19:14:45.513" v="0" actId="1076"/>
          <ac:spMkLst>
            <pc:docMk/>
            <pc:sldMk cId="0" sldId="88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7733" y="2091568"/>
            <a:ext cx="8255000" cy="71755"/>
          </a:xfrm>
          <a:custGeom>
            <a:avLst/>
            <a:gdLst/>
            <a:ahLst/>
            <a:cxnLst/>
            <a:rect l="l" t="t" r="r" b="b"/>
            <a:pathLst>
              <a:path w="8255000" h="71755">
                <a:moveTo>
                  <a:pt x="0" y="71627"/>
                </a:moveTo>
                <a:lnTo>
                  <a:pt x="8254867" y="71627"/>
                </a:lnTo>
                <a:lnTo>
                  <a:pt x="825486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849" y="3440552"/>
            <a:ext cx="7921625" cy="71755"/>
          </a:xfrm>
          <a:custGeom>
            <a:avLst/>
            <a:gdLst/>
            <a:ahLst/>
            <a:cxnLst/>
            <a:rect l="l" t="t" r="r" b="b"/>
            <a:pathLst>
              <a:path w="7921625" h="71754">
                <a:moveTo>
                  <a:pt x="0" y="71627"/>
                </a:moveTo>
                <a:lnTo>
                  <a:pt x="7921111" y="71627"/>
                </a:lnTo>
                <a:lnTo>
                  <a:pt x="7921111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55039" y="990600"/>
            <a:ext cx="8286115" cy="382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8700" b="1" spc="-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8700" b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5" dirty="0">
                <a:solidFill>
                  <a:srgbClr val="0000FF"/>
                </a:solidFill>
                <a:latin typeface="Calibri"/>
                <a:cs typeface="Calibri"/>
              </a:rPr>
              <a:t>Spectral</a:t>
            </a:r>
            <a:r>
              <a:rPr sz="8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10" dirty="0">
                <a:solidFill>
                  <a:srgbClr val="0000FF"/>
                </a:solidFill>
                <a:latin typeface="Calibri"/>
                <a:cs typeface="Calibri"/>
              </a:rPr>
              <a:t>Characteristic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8700" b="1" spc="-1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8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Laser</a:t>
            </a:r>
            <a:r>
              <a:rPr sz="8700" b="1" spc="-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0" dirty="0">
                <a:solidFill>
                  <a:srgbClr val="0000FF"/>
                </a:solidFill>
                <a:latin typeface="Calibri"/>
                <a:cs typeface="Calibri"/>
              </a:rPr>
              <a:t>Emission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449" y="4789682"/>
            <a:ext cx="6703695" cy="71755"/>
          </a:xfrm>
          <a:custGeom>
            <a:avLst/>
            <a:gdLst/>
            <a:ahLst/>
            <a:cxnLst/>
            <a:rect l="l" t="t" r="r" b="b"/>
            <a:pathLst>
              <a:path w="6703695" h="71754">
                <a:moveTo>
                  <a:pt x="0" y="71627"/>
                </a:moveTo>
                <a:lnTo>
                  <a:pt x="6703435" y="71627"/>
                </a:lnTo>
                <a:lnTo>
                  <a:pt x="6703435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3: </a:t>
            </a:r>
            <a:r>
              <a:rPr spc="-25" dirty="0"/>
              <a:t>I</a:t>
            </a:r>
            <a:r>
              <a:rPr spc="-20" dirty="0"/>
              <a:t>nse</a:t>
            </a:r>
            <a:r>
              <a:rPr spc="-10" dirty="0"/>
              <a:t>r</a:t>
            </a:r>
            <a:r>
              <a:rPr spc="-15" dirty="0"/>
              <a:t>ting</a:t>
            </a:r>
            <a:r>
              <a:rPr spc="-20" dirty="0"/>
              <a:t> an</a:t>
            </a:r>
            <a:r>
              <a:rPr spc="-15" dirty="0"/>
              <a:t> </a:t>
            </a:r>
            <a:r>
              <a:rPr spc="-20" dirty="0"/>
              <a:t>Active</a:t>
            </a:r>
            <a:r>
              <a:rPr dirty="0"/>
              <a:t> </a:t>
            </a:r>
            <a:r>
              <a:rPr spc="-30" dirty="0"/>
              <a:t>M</a:t>
            </a:r>
            <a:r>
              <a:rPr spc="-15" dirty="0"/>
              <a:t>e</a:t>
            </a:r>
            <a:r>
              <a:rPr spc="-20" dirty="0"/>
              <a:t>dium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Ef</a:t>
            </a:r>
            <a:r>
              <a:rPr dirty="0"/>
              <a:t>f</a:t>
            </a:r>
            <a:r>
              <a:rPr spc="-20" dirty="0"/>
              <a:t>ective</a:t>
            </a:r>
            <a:r>
              <a:rPr spc="0" dirty="0"/>
              <a:t> </a:t>
            </a:r>
            <a:r>
              <a:rPr spc="-20" dirty="0"/>
              <a:t>Optical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696" y="1661409"/>
            <a:ext cx="10388600" cy="409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Le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ngth</a:t>
            </a:r>
            <a:endParaRPr sz="3400">
              <a:latin typeface="Calibri"/>
              <a:cs typeface="Calibri"/>
            </a:endParaRPr>
          </a:p>
          <a:p>
            <a:pPr marL="469900" marR="5715" indent="-228600" algn="just">
              <a:lnSpc>
                <a:spcPct val="127000"/>
              </a:lnSpc>
              <a:spcBef>
                <a:spcPts val="128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Whenever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27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</a:t>
            </a:r>
            <a:r>
              <a:rPr sz="2800" spc="-10" dirty="0">
                <a:latin typeface="Calibri"/>
                <a:cs typeface="Calibri"/>
              </a:rPr>
              <a:t>y-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37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mirrors,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effe</a:t>
            </a:r>
            <a:r>
              <a:rPr sz="2800" b="1" spc="-10" dirty="0">
                <a:latin typeface="Calibri"/>
                <a:cs typeface="Calibri"/>
              </a:rPr>
              <a:t>ct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roun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-trip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optical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th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length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changes.</a:t>
            </a:r>
            <a:endParaRPr sz="280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Repl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earl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eometric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effe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tive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length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3000" spc="179" baseline="29166" dirty="0">
                <a:latin typeface="Cambria Math"/>
                <a:cs typeface="Cambria Math"/>
              </a:rPr>
              <a:t>∗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Deta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vat</a:t>
            </a:r>
            <a:r>
              <a:rPr sz="2800" spc="-20" dirty="0">
                <a:latin typeface="Calibri"/>
                <a:cs typeface="Calibri"/>
              </a:rPr>
              <a:t>ion: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1.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ment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outs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8" y="947234"/>
            <a:ext cx="8623300" cy="494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3395" algn="ctr">
              <a:lnSpc>
                <a:spcPct val="100000"/>
              </a:lnSpc>
              <a:tabLst>
                <a:tab pos="3096895" algn="l"/>
                <a:tab pos="4881880" algn="l"/>
                <a:tab pos="5407660" algn="l"/>
              </a:tabLst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in va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uum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opt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2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ment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757680" algn="ctr">
              <a:lnSpc>
                <a:spcPct val="100000"/>
              </a:lnSpc>
              <a:spcBef>
                <a:spcPts val="1814"/>
              </a:spcBef>
            </a:pPr>
            <a:r>
              <a:rPr sz="2800" spc="-30" dirty="0">
                <a:latin typeface="Cambria Math"/>
                <a:cs typeface="Cambria Math"/>
              </a:rPr>
              <a:t>𝐿 </a:t>
            </a:r>
            <a:r>
              <a:rPr sz="2800" spc="-24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gives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opti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length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endParaRPr sz="280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3"/>
              <a:tabLst>
                <a:tab pos="362585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ota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ength:</a:t>
            </a:r>
            <a:endParaRPr sz="2800">
              <a:latin typeface="Calibri"/>
              <a:cs typeface="Calibri"/>
            </a:endParaRPr>
          </a:p>
          <a:p>
            <a:pPr marL="1757680" algn="ctr">
              <a:lnSpc>
                <a:spcPct val="100000"/>
              </a:lnSpc>
              <a:spcBef>
                <a:spcPts val="1815"/>
              </a:spcBef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3000" spc="179" baseline="29166" dirty="0">
                <a:latin typeface="Cambria Math"/>
                <a:cs typeface="Cambria Math"/>
              </a:rPr>
              <a:t>∗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endParaRPr sz="2800">
              <a:latin typeface="Cambria Math"/>
              <a:cs typeface="Cambria Math"/>
            </a:endParaRPr>
          </a:p>
          <a:p>
            <a:pPr marL="363220" indent="-35052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4"/>
              <a:tabLst>
                <a:tab pos="36385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rranged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rm:</a:t>
            </a:r>
            <a:endParaRPr sz="2800">
              <a:latin typeface="Calibri"/>
              <a:cs typeface="Calibri"/>
            </a:endParaRPr>
          </a:p>
          <a:p>
            <a:pPr marL="1755775" algn="ctr">
              <a:lnSpc>
                <a:spcPct val="100000"/>
              </a:lnSpc>
              <a:spcBef>
                <a:spcPts val="1814"/>
              </a:spcBef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3000" spc="179" baseline="29166" dirty="0">
                <a:latin typeface="Cambria Math"/>
                <a:cs typeface="Cambria Math"/>
              </a:rPr>
              <a:t>∗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09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endParaRPr sz="2800">
              <a:latin typeface="Cambria Math"/>
              <a:cs typeface="Cambria Math"/>
            </a:endParaRPr>
          </a:p>
          <a:p>
            <a:pPr marL="469900" lvl="1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new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genfreq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condi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mes: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9186" y="1063593"/>
            <a:ext cx="2015489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7785" algn="l"/>
                <a:tab pos="1811020" algn="l"/>
              </a:tabLst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60" dirty="0">
                <a:latin typeface="Cambria Math"/>
                <a:cs typeface="Cambria Math"/>
              </a:rPr>
              <a:t>𝑑</a:t>
            </a:r>
            <a:r>
              <a:rPr sz="3000" spc="179" baseline="29166" dirty="0">
                <a:latin typeface="Cambria Math"/>
                <a:cs typeface="Cambria Math"/>
              </a:rPr>
              <a:t>∗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𝑞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3466" y="846650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7809" y="1355666"/>
            <a:ext cx="7785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135" baseline="11904" dirty="0">
                <a:latin typeface="Cambria Math"/>
                <a:cs typeface="Cambria Math"/>
              </a:rPr>
              <a:t>𝜈</a:t>
            </a:r>
            <a:r>
              <a:rPr sz="2000" spc="275" dirty="0">
                <a:latin typeface="Cambria Math"/>
                <a:cs typeface="Cambria Math"/>
              </a:rPr>
              <a:t>𝑞</a:t>
            </a:r>
            <a:r>
              <a:rPr sz="2000" spc="-5" dirty="0">
                <a:latin typeface="Cambria Math"/>
                <a:cs typeface="Cambria Math"/>
              </a:rPr>
              <a:t>,</a:t>
            </a:r>
            <a:r>
              <a:rPr sz="2000" spc="114" dirty="0">
                <a:latin typeface="Cambria Math"/>
                <a:cs typeface="Cambria Math"/>
              </a:rPr>
              <a:t>act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70491" y="1304025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0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2032704"/>
            <a:ext cx="80156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412" baseline="-16666" dirty="0">
                <a:latin typeface="Cambria Math"/>
                <a:cs typeface="Cambria Math"/>
              </a:rPr>
              <a:t>𝑞</a:t>
            </a:r>
            <a:r>
              <a:rPr sz="3000" spc="-7" baseline="-16666" dirty="0">
                <a:latin typeface="Cambria Math"/>
                <a:cs typeface="Cambria Math"/>
              </a:rPr>
              <a:t>,</a:t>
            </a:r>
            <a:r>
              <a:rPr sz="3000" spc="172" baseline="-16666" dirty="0">
                <a:latin typeface="Cambria Math"/>
                <a:cs typeface="Cambria Math"/>
              </a:rPr>
              <a:t>act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95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denote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activ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-c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vity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eig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nfrequenc</a:t>
            </a:r>
            <a:r>
              <a:rPr sz="2800" b="1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429" y="285119"/>
            <a:ext cx="11339830" cy="640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970" marR="447675" indent="-635" algn="just">
              <a:lnSpc>
                <a:spcPct val="1272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Show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etches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(a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empty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cavity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ptical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path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spc="-15" dirty="0">
                <a:latin typeface="Calibri"/>
                <a:cs typeface="Calibri"/>
              </a:rPr>
              <a:t>ted;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arrows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marki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2800" spc="-10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  <a:p>
            <a:pPr marL="521970" algn="just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521970" algn="just">
              <a:lnSpc>
                <a:spcPct val="100000"/>
              </a:lnSpc>
              <a:spcBef>
                <a:spcPts val="1695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2429" y="285119"/>
            <a:ext cx="11339839" cy="6404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934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4: </a:t>
            </a:r>
            <a:r>
              <a:rPr spc="-20" dirty="0"/>
              <a:t>Anomalous Dis</a:t>
            </a:r>
            <a:r>
              <a:rPr spc="-5" dirty="0"/>
              <a:t>p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15" dirty="0"/>
              <a:t>sion and </a:t>
            </a:r>
            <a:r>
              <a:rPr spc="-20" dirty="0"/>
              <a:t>I</a:t>
            </a:r>
            <a:r>
              <a:rPr spc="-15" dirty="0"/>
              <a:t>ts </a:t>
            </a:r>
            <a:r>
              <a:rPr spc="-20" dirty="0"/>
              <a:t>S</a:t>
            </a:r>
            <a:r>
              <a:rPr spc="-10" dirty="0"/>
              <a:t>p</a:t>
            </a:r>
            <a:r>
              <a:rPr spc="-20" dirty="0"/>
              <a:t>ectrosc</a:t>
            </a:r>
            <a:r>
              <a:rPr spc="-10" dirty="0"/>
              <a:t>o</a:t>
            </a:r>
            <a:r>
              <a:rPr spc="-15" dirty="0"/>
              <a:t>pic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215900" algn="ctr">
              <a:lnSpc>
                <a:spcPct val="100000"/>
              </a:lnSpc>
            </a:pPr>
            <a:r>
              <a:rPr sz="3400" u="heavy" spc="-20" dirty="0">
                <a:solidFill>
                  <a:srgbClr val="0000FF"/>
                </a:solidFill>
              </a:rPr>
              <a:t>Imp</a:t>
            </a:r>
            <a:r>
              <a:rPr sz="3400" u="heavy" spc="-35" dirty="0">
                <a:solidFill>
                  <a:srgbClr val="0000FF"/>
                </a:solidFill>
              </a:rPr>
              <a:t>o</a:t>
            </a:r>
            <a:r>
              <a:rPr sz="3400" u="heavy" spc="-20" dirty="0">
                <a:solidFill>
                  <a:srgbClr val="0000FF"/>
                </a:solidFill>
              </a:rPr>
              <a:t>rt</a:t>
            </a:r>
            <a:r>
              <a:rPr sz="3400" u="heavy" spc="-5" dirty="0">
                <a:solidFill>
                  <a:srgbClr val="0000FF"/>
                </a:solidFill>
              </a:rPr>
              <a:t>a</a:t>
            </a:r>
            <a:r>
              <a:rPr sz="3400" u="heavy" spc="-20" dirty="0">
                <a:solidFill>
                  <a:srgbClr val="0000FF"/>
                </a:solidFill>
              </a:rPr>
              <a:t>nce</a:t>
            </a:r>
            <a:endParaRPr sz="3400"/>
          </a:p>
          <a:p>
            <a:pPr marL="462915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Within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the</a:t>
            </a:r>
            <a:r>
              <a:rPr b="0" spc="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ga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band</a:t>
            </a:r>
            <a:r>
              <a:rPr b="0" spc="-15" dirty="0">
                <a:latin typeface="Calibri"/>
                <a:cs typeface="Calibri"/>
              </a:rPr>
              <a:t>w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dt</a:t>
            </a:r>
            <a:r>
              <a:rPr b="0" spc="-15" dirty="0">
                <a:latin typeface="Calibri"/>
                <a:cs typeface="Calibri"/>
              </a:rPr>
              <a:t>h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f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an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nverte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3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transiti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5" dirty="0">
                <a:latin typeface="Calibri"/>
                <a:cs typeface="Calibri"/>
              </a:rPr>
              <a:t>n</a:t>
            </a:r>
            <a:r>
              <a:rPr b="0" spc="-10" dirty="0">
                <a:latin typeface="Calibri"/>
                <a:cs typeface="Calibri"/>
              </a:rPr>
              <a:t>,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the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real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par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1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of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the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refra</a:t>
            </a:r>
            <a:r>
              <a:rPr b="0" spc="-10" dirty="0">
                <a:latin typeface="Calibri"/>
                <a:cs typeface="Calibri"/>
              </a:rPr>
              <a:t>c</a:t>
            </a:r>
            <a:r>
              <a:rPr b="0" spc="-15" dirty="0">
                <a:latin typeface="Calibri"/>
                <a:cs typeface="Calibri"/>
              </a:rPr>
              <a:t>tive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nde</a:t>
            </a:r>
            <a:r>
              <a:rPr b="0" spc="-15" dirty="0">
                <a:latin typeface="Calibri"/>
                <a:cs typeface="Calibri"/>
              </a:rPr>
              <a:t>x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-20" dirty="0">
                <a:latin typeface="Calibri"/>
                <a:cs typeface="Calibri"/>
              </a:rPr>
              <a:t>xh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b</a:t>
            </a:r>
            <a:r>
              <a:rPr b="0" spc="-10" dirty="0">
                <a:latin typeface="Calibri"/>
                <a:cs typeface="Calibri"/>
              </a:rPr>
              <a:t>its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10" dirty="0"/>
              <a:t>n</a:t>
            </a:r>
            <a:r>
              <a:rPr spc="-15" dirty="0"/>
              <a:t>omalous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d</a:t>
            </a:r>
            <a:r>
              <a:rPr spc="-15" dirty="0"/>
              <a:t>ispersio</a:t>
            </a:r>
            <a:r>
              <a:rPr spc="-5" dirty="0"/>
              <a:t>n</a:t>
            </a:r>
            <a:r>
              <a:rPr b="0" spc="-10" dirty="0">
                <a:latin typeface="Calibri"/>
                <a:cs typeface="Calibri"/>
              </a:rPr>
              <a:t>:</a:t>
            </a:r>
          </a:p>
          <a:p>
            <a:pPr marL="462915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20" dirty="0">
                <a:latin typeface="Cambria Math"/>
                <a:cs typeface="Cambria Math"/>
              </a:rPr>
              <a:t>𝑛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22" baseline="2976" dirty="0">
                <a:latin typeface="Cambria Math"/>
                <a:cs typeface="Cambria Math"/>
              </a:rPr>
              <a:t>)</a:t>
            </a:r>
            <a:r>
              <a:rPr sz="4200" b="0" spc="15" baseline="2976" dirty="0">
                <a:latin typeface="Cambria Math"/>
                <a:cs typeface="Cambria Math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decrease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spc="-45" dirty="0">
                <a:latin typeface="Times New Roman"/>
                <a:cs typeface="Times New Roman"/>
              </a:rPr>
              <a:t> </a:t>
            </a:r>
            <a:r>
              <a:rPr sz="2800" spc="-15" dirty="0"/>
              <a:t>bel</a:t>
            </a:r>
            <a:r>
              <a:rPr sz="2800" spc="-30" dirty="0"/>
              <a:t>o</a:t>
            </a:r>
            <a:r>
              <a:rPr sz="2800" spc="-25" dirty="0"/>
              <a:t>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/>
              <a:t>u</a:t>
            </a:r>
            <a:r>
              <a:rPr sz="2800" spc="-10" dirty="0"/>
              <a:t>ni</a:t>
            </a:r>
            <a:r>
              <a:rPr sz="2800" spc="-5" dirty="0"/>
              <a:t>t</a:t>
            </a:r>
            <a:r>
              <a:rPr sz="2800" spc="-15" dirty="0"/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o</a:t>
            </a:r>
            <a:r>
              <a:rPr sz="2800" b="0" spc="-15" dirty="0">
                <a:latin typeface="Calibri"/>
                <a:cs typeface="Calibri"/>
              </a:rPr>
              <a:t>n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the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15" dirty="0">
                <a:latin typeface="Calibri"/>
                <a:cs typeface="Calibri"/>
              </a:rPr>
              <a:t>l</a:t>
            </a:r>
            <a:r>
              <a:rPr sz="2800" b="0" spc="-20" dirty="0">
                <a:latin typeface="Calibri"/>
                <a:cs typeface="Calibri"/>
              </a:rPr>
              <a:t>o</a:t>
            </a:r>
            <a:r>
              <a:rPr sz="2800" b="0" spc="-10" dirty="0">
                <a:latin typeface="Calibri"/>
                <a:cs typeface="Calibri"/>
              </a:rPr>
              <a:t>w</a:t>
            </a:r>
            <a:r>
              <a:rPr sz="2800" b="0" spc="-20" dirty="0">
                <a:latin typeface="Calibri"/>
                <a:cs typeface="Calibri"/>
              </a:rPr>
              <a:t>-frequ</a:t>
            </a:r>
            <a:r>
              <a:rPr sz="2800" b="0" spc="-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nc</a:t>
            </a:r>
            <a:r>
              <a:rPr sz="2800" b="0" spc="-15" dirty="0">
                <a:latin typeface="Calibri"/>
                <a:cs typeface="Calibri"/>
              </a:rPr>
              <a:t>y</a:t>
            </a:r>
            <a:r>
              <a:rPr sz="2800" b="0" spc="-55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s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(</a:t>
            </a:r>
            <a:r>
              <a:rPr sz="2800" b="0" spc="-65" dirty="0">
                <a:latin typeface="Times New Roman"/>
                <a:cs typeface="Times New Roman"/>
              </a:rPr>
              <a:t> </a:t>
            </a:r>
            <a:r>
              <a:rPr sz="2800" b="0" spc="-30" dirty="0">
                <a:latin typeface="Cambria Math"/>
                <a:cs typeface="Cambria Math"/>
              </a:rPr>
              <a:t>𝜈</a:t>
            </a:r>
            <a:r>
              <a:rPr sz="2800" b="0" spc="240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&lt;</a:t>
            </a:r>
            <a:r>
              <a:rPr sz="2800" b="0" spc="165" dirty="0">
                <a:latin typeface="Cambria Math"/>
                <a:cs typeface="Cambria Math"/>
              </a:rPr>
              <a:t> </a:t>
            </a:r>
            <a:r>
              <a:rPr sz="2800" b="0" spc="-90" dirty="0">
                <a:latin typeface="Cambria Math"/>
                <a:cs typeface="Cambria Math"/>
              </a:rPr>
              <a:t>𝜈</a:t>
            </a:r>
            <a:r>
              <a:rPr sz="3000" b="0" spc="60" baseline="-16666" dirty="0">
                <a:latin typeface="Cambria Math"/>
                <a:cs typeface="Cambria Math"/>
              </a:rPr>
              <a:t>0</a:t>
            </a:r>
            <a:r>
              <a:rPr sz="3000" b="0" baseline="-16666" dirty="0">
                <a:latin typeface="Cambria Math"/>
                <a:cs typeface="Cambria Math"/>
              </a:rPr>
              <a:t> </a:t>
            </a:r>
            <a:r>
              <a:rPr sz="3000" b="0" spc="-202" baseline="-16666" dirty="0">
                <a:latin typeface="Cambria Math"/>
                <a:cs typeface="Cambria Math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20" dirty="0">
                <a:latin typeface="Cambria Math"/>
                <a:cs typeface="Cambria Math"/>
              </a:rPr>
              <a:t>𝑛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22" baseline="2976" dirty="0">
                <a:latin typeface="Cambria Math"/>
                <a:cs typeface="Cambria Math"/>
              </a:rPr>
              <a:t>)</a:t>
            </a:r>
            <a:r>
              <a:rPr sz="4200" b="0" spc="15" baseline="2976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ncrease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spc="-45" dirty="0">
                <a:latin typeface="Times New Roman"/>
                <a:cs typeface="Times New Roman"/>
              </a:rPr>
              <a:t> </a:t>
            </a:r>
            <a:r>
              <a:rPr sz="2800" spc="-15" dirty="0"/>
              <a:t>above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/>
              <a:t>un</a:t>
            </a:r>
            <a:r>
              <a:rPr sz="2800" spc="-5" dirty="0"/>
              <a:t>i</a:t>
            </a:r>
            <a:r>
              <a:rPr sz="2800" spc="-15" dirty="0"/>
              <a:t>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o</a:t>
            </a:r>
            <a:r>
              <a:rPr sz="2800" b="0" spc="-15" dirty="0">
                <a:latin typeface="Calibri"/>
                <a:cs typeface="Calibri"/>
              </a:rPr>
              <a:t>n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the</a:t>
            </a:r>
            <a:r>
              <a:rPr sz="2800" b="0" spc="-6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h</a:t>
            </a:r>
            <a:r>
              <a:rPr sz="2800" b="0" spc="-15" dirty="0">
                <a:latin typeface="Calibri"/>
                <a:cs typeface="Calibri"/>
              </a:rPr>
              <a:t>igh-</a:t>
            </a:r>
            <a:r>
              <a:rPr sz="2800" b="0" spc="-5" dirty="0">
                <a:latin typeface="Calibri"/>
                <a:cs typeface="Calibri"/>
              </a:rPr>
              <a:t>f</a:t>
            </a:r>
            <a:r>
              <a:rPr sz="2800" b="0" spc="-15" dirty="0">
                <a:latin typeface="Calibri"/>
                <a:cs typeface="Calibri"/>
              </a:rPr>
              <a:t>req</a:t>
            </a:r>
            <a:r>
              <a:rPr sz="2800" b="0" spc="-10" dirty="0">
                <a:latin typeface="Calibri"/>
                <a:cs typeface="Calibri"/>
              </a:rPr>
              <a:t>u</a:t>
            </a:r>
            <a:r>
              <a:rPr sz="2800" b="0" spc="-15" dirty="0">
                <a:latin typeface="Calibri"/>
                <a:cs typeface="Calibri"/>
              </a:rPr>
              <a:t>ency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s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(</a:t>
            </a:r>
            <a:r>
              <a:rPr sz="2800" b="0" spc="-45" dirty="0">
                <a:latin typeface="Times New Roman"/>
                <a:cs typeface="Times New Roman"/>
              </a:rPr>
              <a:t> </a:t>
            </a:r>
            <a:r>
              <a:rPr sz="2800" b="0" spc="-30" dirty="0">
                <a:latin typeface="Cambria Math"/>
                <a:cs typeface="Cambria Math"/>
              </a:rPr>
              <a:t>𝜈</a:t>
            </a:r>
            <a:r>
              <a:rPr sz="2800" b="0" spc="240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&gt;</a:t>
            </a:r>
            <a:r>
              <a:rPr sz="2800" b="0" spc="165" dirty="0">
                <a:latin typeface="Cambria Math"/>
                <a:cs typeface="Cambria Math"/>
              </a:rPr>
              <a:t> </a:t>
            </a:r>
            <a:r>
              <a:rPr sz="2800" b="0" spc="-90" dirty="0">
                <a:latin typeface="Cambria Math"/>
                <a:cs typeface="Cambria Math"/>
              </a:rPr>
              <a:t>𝜈</a:t>
            </a:r>
            <a:r>
              <a:rPr sz="3000" b="0" spc="60" baseline="-16666" dirty="0">
                <a:latin typeface="Cambria Math"/>
                <a:cs typeface="Cambria Math"/>
              </a:rPr>
              <a:t>0</a:t>
            </a:r>
            <a:r>
              <a:rPr sz="3000" b="0" baseline="-16666" dirty="0">
                <a:latin typeface="Cambria Math"/>
                <a:cs typeface="Cambria Math"/>
              </a:rPr>
              <a:t> </a:t>
            </a:r>
            <a:r>
              <a:rPr sz="3000" b="0" spc="-202" baseline="-16666" dirty="0">
                <a:latin typeface="Cambria Math"/>
                <a:cs typeface="Cambria Math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P</a:t>
            </a:r>
            <a:r>
              <a:rPr b="0" spc="-25" dirty="0">
                <a:latin typeface="Calibri"/>
                <a:cs typeface="Calibri"/>
              </a:rPr>
              <a:t>h</a:t>
            </a:r>
            <a:r>
              <a:rPr b="0" spc="-15" dirty="0">
                <a:latin typeface="Calibri"/>
                <a:cs typeface="Calibri"/>
              </a:rPr>
              <a:t>ys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c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reason: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25660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Kramers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Kronig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0464" y="993770"/>
            <a:ext cx="73431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49400" algn="l"/>
                <a:tab pos="2329180" algn="l"/>
                <a:tab pos="3838575" algn="l"/>
                <a:tab pos="5676900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negat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abs</a:t>
            </a:r>
            <a:r>
              <a:rPr sz="2800" spc="-10" dirty="0">
                <a:latin typeface="Calibri"/>
                <a:cs typeface="Calibri"/>
              </a:rPr>
              <a:t>orpti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(st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lated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7" y="1534790"/>
            <a:ext cx="10157460" cy="353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spers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ft.</a:t>
            </a:r>
            <a:endParaRPr sz="2800">
              <a:latin typeface="Calibri"/>
              <a:cs typeface="Calibri"/>
            </a:endParaRPr>
          </a:p>
          <a:p>
            <a:pPr marL="241300" marR="1016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change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corre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pond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han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pul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ing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cavity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mode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600"/>
              </a:lnSpc>
              <a:spcBef>
                <a:spcPts val="1025"/>
              </a:spcBef>
              <a:buFont typeface="Symbol"/>
              <a:buChar char=""/>
              <a:tabLst>
                <a:tab pos="241935" algn="l"/>
                <a:tab pos="7305675" algn="l"/>
              </a:tabLst>
            </a:pP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ards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compared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pass</a:t>
            </a:r>
            <a:r>
              <a:rPr sz="2800" spc="-15" dirty="0">
                <a:latin typeface="Calibri"/>
                <a:cs typeface="Calibri"/>
              </a:rPr>
              <a:t>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412" baseline="-16666" dirty="0">
                <a:latin typeface="Cambria Math"/>
                <a:cs typeface="Cambria Math"/>
              </a:rPr>
              <a:t>𝑞</a:t>
            </a:r>
            <a:r>
              <a:rPr sz="3000" baseline="-16666" dirty="0">
                <a:latin typeface="Cambria Math"/>
                <a:cs typeface="Cambria Math"/>
              </a:rPr>
              <a:t>,</a:t>
            </a:r>
            <a:r>
              <a:rPr sz="3000" spc="179" baseline="-16666" dirty="0">
                <a:latin typeface="Cambria Math"/>
                <a:cs typeface="Cambria Math"/>
              </a:rPr>
              <a:t>va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206565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Quantitat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3303" y="993770"/>
            <a:ext cx="15779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express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9650" y="993770"/>
            <a:ext cx="11195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165" y="993770"/>
            <a:ext cx="1221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5940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5645" y="993770"/>
            <a:ext cx="82994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85598" y="993770"/>
            <a:ext cx="96646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(mode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2974" y="993770"/>
            <a:ext cx="9969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415" y="285103"/>
            <a:ext cx="10663555" cy="633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75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(ne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pea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cor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espo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260985">
              <a:lnSpc>
                <a:spcPct val="100000"/>
              </a:lnSpc>
              <a:spcBef>
                <a:spcPts val="910"/>
              </a:spcBef>
            </a:pPr>
            <a:r>
              <a:rPr sz="2800" spc="-15" dirty="0">
                <a:latin typeface="Calibri"/>
                <a:cs typeface="Calibri"/>
              </a:rPr>
              <a:t>cross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tate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anoma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pers</a:t>
            </a:r>
            <a:r>
              <a:rPr sz="280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n”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regi</a:t>
            </a:r>
            <a:r>
              <a:rPr sz="2800" spc="-20" dirty="0">
                <a:latin typeface="Calibri"/>
                <a:cs typeface="Calibri"/>
              </a:rPr>
              <a:t>on.]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4050">
              <a:latin typeface="Times New Roman"/>
              <a:cs typeface="Times New Roman"/>
            </a:endParaRPr>
          </a:p>
          <a:p>
            <a:pPr marL="26098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3415" y="285103"/>
            <a:ext cx="10663183" cy="6330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21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5: </a:t>
            </a:r>
            <a:r>
              <a:rPr spc="-40" dirty="0"/>
              <a:t>N</a:t>
            </a:r>
            <a:r>
              <a:rPr spc="-20" dirty="0"/>
              <a:t>et</a:t>
            </a:r>
            <a:r>
              <a:rPr spc="-5" dirty="0"/>
              <a:t> </a:t>
            </a:r>
            <a:r>
              <a:rPr spc="-20" dirty="0"/>
              <a:t>Ro</a:t>
            </a:r>
            <a:r>
              <a:rPr spc="-15" dirty="0"/>
              <a:t>u</a:t>
            </a:r>
            <a:r>
              <a:rPr spc="-20" dirty="0"/>
              <a:t>n</a:t>
            </a:r>
            <a:r>
              <a:rPr spc="-10" dirty="0"/>
              <a:t>d</a:t>
            </a:r>
            <a:r>
              <a:rPr spc="-15" dirty="0"/>
              <a:t>-</a:t>
            </a:r>
            <a:r>
              <a:rPr spc="-20" dirty="0"/>
              <a:t>Trip</a:t>
            </a:r>
            <a:r>
              <a:rPr spc="-5" dirty="0"/>
              <a:t> </a:t>
            </a:r>
            <a:r>
              <a:rPr spc="-25" dirty="0"/>
              <a:t>Gain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20" dirty="0"/>
              <a:t>ecise</a:t>
            </a:r>
            <a:r>
              <a:rPr spc="-5" dirty="0"/>
              <a:t> </a:t>
            </a:r>
            <a:r>
              <a:rPr spc="-25" dirty="0"/>
              <a:t>De</a:t>
            </a:r>
            <a:r>
              <a:rPr spc="-10" dirty="0"/>
              <a:t>f</a:t>
            </a:r>
            <a:r>
              <a:rPr spc="-15" dirty="0"/>
              <a:t>init</a:t>
            </a:r>
            <a:r>
              <a:rPr spc="-5" dirty="0"/>
              <a:t>i</a:t>
            </a:r>
            <a:r>
              <a:rPr spc="-35" dirty="0"/>
              <a:t>o</a:t>
            </a:r>
            <a:r>
              <a:rPr spc="-2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4" y="1752795"/>
            <a:ext cx="10388600" cy="356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7099"/>
              </a:lnSpc>
              <a:buFont typeface="Symbol"/>
              <a:buChar char=""/>
              <a:tabLst>
                <a:tab pos="470534" algn="l"/>
                <a:tab pos="1608455" algn="l"/>
                <a:tab pos="3225800" algn="l"/>
                <a:tab pos="4928870" algn="l"/>
                <a:tab pos="5732780" algn="l"/>
                <a:tab pos="7324725" algn="l"/>
                <a:tab pos="8134984" algn="l"/>
                <a:tab pos="9206230" algn="l"/>
                <a:tab pos="9814560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4200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amplitude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(not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ensity</a:t>
            </a:r>
            <a:r>
              <a:rPr sz="2800" b="1" spc="-10" dirty="0">
                <a:latin typeface="Calibri"/>
                <a:cs typeface="Calibri"/>
              </a:rPr>
              <a:t>)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gai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fa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tor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one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roun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-trip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14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resonator.</a:t>
            </a:r>
            <a:endParaRPr sz="2800">
              <a:latin typeface="Calibri"/>
              <a:cs typeface="Calibri"/>
            </a:endParaRPr>
          </a:p>
          <a:p>
            <a:pPr marL="2661285">
              <a:lnSpc>
                <a:spcPct val="100000"/>
              </a:lnSpc>
              <a:spcBef>
                <a:spcPts val="1810"/>
              </a:spcBef>
            </a:pPr>
            <a:r>
              <a:rPr sz="2800" spc="9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6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−2</a:t>
            </a:r>
            <a:r>
              <a:rPr sz="2800" spc="45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65" baseline="297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-signal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(negat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4" y="967046"/>
            <a:ext cx="10386060" cy="467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27" baseline="297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tot</a:t>
            </a:r>
            <a:r>
              <a:rPr sz="2800" b="1" spc="-10" dirty="0">
                <a:latin typeface="Calibri"/>
                <a:cs typeface="Calibri"/>
              </a:rPr>
              <a:t>al</a:t>
            </a:r>
            <a:r>
              <a:rPr sz="2800" b="1" spc="-1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sive</a:t>
            </a:r>
            <a:r>
              <a:rPr sz="2800" b="1" spc="-1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loss</a:t>
            </a:r>
            <a:r>
              <a:rPr sz="2800" b="1" spc="-1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tor</a:t>
            </a:r>
            <a:r>
              <a:rPr sz="2800" b="1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rip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imens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ess,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libri"/>
                <a:cs typeface="Calibri"/>
              </a:rPr>
              <a:t>).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Inc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</a:t>
            </a:r>
            <a:r>
              <a:rPr sz="2800" spc="-25" dirty="0">
                <a:latin typeface="Calibri"/>
                <a:cs typeface="Calibri"/>
              </a:rPr>
              <a:t>nsm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tter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ntrac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element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sses.</a:t>
            </a:r>
            <a:endParaRPr sz="280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126800"/>
              </a:lnSpc>
              <a:spcBef>
                <a:spcPts val="108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irst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term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−2𝛼𝐿</a:t>
            </a:r>
            <a:r>
              <a:rPr sz="2800" spc="4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appe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rs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eca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crosses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rward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ckward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paths.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b="1" spc="-20" dirty="0">
                <a:latin typeface="Calibri"/>
                <a:cs typeface="Calibri"/>
              </a:rPr>
              <a:t>Threshol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conditio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800"/>
              </a:spcBef>
            </a:pP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179" baseline="-16666" dirty="0">
                <a:latin typeface="Cambria Math"/>
                <a:cs typeface="Cambria Math"/>
              </a:rPr>
              <a:t>th</a:t>
            </a:r>
            <a:r>
              <a:rPr sz="3000" spc="345" baseline="-16666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5" dirty="0">
                <a:latin typeface="Calibri"/>
                <a:cs typeface="Calibri"/>
              </a:rPr>
              <a:t>means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rip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sses</a:t>
            </a:r>
            <a:r>
              <a:rPr sz="2800" spc="15" dirty="0">
                <a:latin typeface="Calibri"/>
                <a:cs typeface="Calibri"/>
              </a:rPr>
              <a:t>.</a:t>
            </a:r>
            <a:r>
              <a:rPr sz="2800" spc="-15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9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1: Spectral</a:t>
            </a:r>
            <a:r>
              <a:rPr spc="-25" dirty="0"/>
              <a:t> Cha</a:t>
            </a:r>
            <a:r>
              <a:rPr spc="-5" dirty="0"/>
              <a:t>r</a:t>
            </a:r>
            <a:r>
              <a:rPr spc="-15" dirty="0"/>
              <a:t>acte</a:t>
            </a:r>
            <a:r>
              <a:rPr spc="-20" dirty="0"/>
              <a:t>r</a:t>
            </a:r>
            <a:r>
              <a:rPr spc="-15" dirty="0"/>
              <a:t>istics</a:t>
            </a:r>
            <a:r>
              <a:rPr spc="-25" dirty="0"/>
              <a:t> </a:t>
            </a:r>
            <a:r>
              <a:rPr spc="-15" dirty="0"/>
              <a:t>of</a:t>
            </a:r>
            <a:r>
              <a:rPr spc="-20" dirty="0"/>
              <a:t> </a:t>
            </a:r>
            <a:r>
              <a:rPr spc="-15" dirty="0"/>
              <a:t>Lase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Emission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8414" y="1661409"/>
            <a:ext cx="30708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Setting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Stage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401626"/>
            <a:ext cx="91757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Goal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7305" y="2426712"/>
            <a:ext cx="89903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0390" algn="l"/>
                <a:tab pos="1379855" algn="l"/>
                <a:tab pos="2421890" algn="l"/>
                <a:tab pos="2991485" algn="l"/>
                <a:tab pos="4162425" algn="l"/>
                <a:tab pos="5160010" algn="l"/>
                <a:tab pos="5604510" algn="l"/>
                <a:tab pos="7161530" algn="l"/>
              </a:tabLst>
            </a:pP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es: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rigo</a:t>
            </a:r>
            <a:r>
              <a:rPr sz="2800" spc="-20" dirty="0">
                <a:latin typeface="Calibri"/>
                <a:cs typeface="Calibri"/>
              </a:rPr>
              <a:t>rous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4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-b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tep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1" y="2967732"/>
            <a:ext cx="992505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200"/>
              </a:lnSpc>
            </a:pPr>
            <a:r>
              <a:rPr sz="2800" spc="-20" dirty="0">
                <a:latin typeface="Calibri"/>
                <a:cs typeface="Calibri"/>
              </a:rPr>
              <a:t>underst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together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exac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spc="-20" dirty="0">
                <a:latin typeface="Calibri"/>
                <a:cs typeface="Calibri"/>
              </a:rPr>
              <a:t>re</a:t>
            </a:r>
            <a:r>
              <a:rPr sz="2800" b="1" spc="-10" dirty="0">
                <a:latin typeface="Calibri"/>
                <a:cs typeface="Calibri"/>
              </a:rPr>
              <a:t>q</a:t>
            </a:r>
            <a:r>
              <a:rPr sz="2800" b="1" spc="-15" dirty="0">
                <a:latin typeface="Calibri"/>
                <a:cs typeface="Calibri"/>
              </a:rPr>
              <a:t>uencies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mitted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9" y="4162109"/>
            <a:ext cx="77724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0723" y="4187195"/>
            <a:ext cx="91408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5475" algn="l"/>
                <a:tab pos="2751455" algn="l"/>
                <a:tab pos="3738245" algn="l"/>
                <a:tab pos="4359910" algn="l"/>
                <a:tab pos="5890895" algn="l"/>
                <a:tab pos="7657465" algn="l"/>
                <a:tab pos="8458835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ngred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ysed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9" y="4730120"/>
            <a:ext cx="1008888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combin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spectral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pr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file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9" y="968684"/>
            <a:ext cx="10371455" cy="295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Observ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areful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y: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30" dirty="0">
                <a:latin typeface="Cambria Math"/>
                <a:cs typeface="Cambria Math"/>
              </a:rPr>
              <a:t>𝐺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freque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dep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en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throu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expo</a:t>
            </a:r>
            <a:r>
              <a:rPr sz="2800" spc="-20" dirty="0">
                <a:latin typeface="Calibri"/>
                <a:cs typeface="Calibri"/>
              </a:rPr>
              <a:t>nen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rithm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𝐺</a:t>
            </a:r>
            <a:endParaRPr sz="2800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900"/>
              </a:spcBef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near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99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6: </a:t>
            </a:r>
            <a:r>
              <a:rPr spc="-25" dirty="0"/>
              <a:t>How</a:t>
            </a:r>
            <a:r>
              <a:rPr spc="-15" dirty="0"/>
              <a:t> a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20" dirty="0"/>
              <a:t>obe </a:t>
            </a:r>
            <a:r>
              <a:rPr spc="-25" dirty="0"/>
              <a:t>Beam </a:t>
            </a:r>
            <a:r>
              <a:rPr spc="-20" dirty="0"/>
              <a:t>Rev</a:t>
            </a:r>
            <a:r>
              <a:rPr spc="-25" dirty="0"/>
              <a:t>e</a:t>
            </a:r>
            <a:r>
              <a:rPr spc="-15" dirty="0"/>
              <a:t>als </a:t>
            </a:r>
            <a:r>
              <a:rPr spc="-20" dirty="0"/>
              <a:t>the Resonat</a:t>
            </a:r>
            <a:r>
              <a:rPr spc="-10" dirty="0"/>
              <a:t>o</a:t>
            </a:r>
            <a:r>
              <a:rPr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56825" cy="289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6550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Transm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ssion Spe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ctrum</a:t>
            </a:r>
            <a:endParaRPr sz="34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241935" algn="l"/>
                <a:tab pos="1633220" algn="l"/>
                <a:tab pos="3578860" algn="l"/>
                <a:tab pos="4453890" algn="l"/>
                <a:tab pos="5520055" algn="l"/>
                <a:tab pos="7325995" algn="l"/>
                <a:tab pos="8171815" algn="l"/>
                <a:tab pos="8996680" algn="l"/>
              </a:tabLst>
            </a:pPr>
            <a:r>
              <a:rPr sz="2800" spc="-20" dirty="0">
                <a:latin typeface="Calibri"/>
                <a:cs typeface="Calibri"/>
              </a:rPr>
              <a:t>Thoug</a:t>
            </a:r>
            <a:r>
              <a:rPr sz="2800" spc="-10" dirty="0">
                <a:latin typeface="Calibri"/>
                <a:cs typeface="Calibri"/>
              </a:rPr>
              <a:t>ht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experi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eak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bro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dband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lig</a:t>
            </a:r>
            <a:r>
              <a:rPr sz="2800" b="1" spc="-15" dirty="0">
                <a:latin typeface="Calibri"/>
                <a:cs typeface="Calibri"/>
              </a:rPr>
              <a:t>ht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pectral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through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rror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𝑀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889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  <a:tab pos="1656714" algn="l"/>
                <a:tab pos="2981960" algn="l"/>
                <a:tab pos="4711700" algn="l"/>
                <a:tab pos="5525135" algn="l"/>
                <a:tab pos="6029325" algn="l"/>
                <a:tab pos="8009255" algn="l"/>
                <a:tab pos="8517890" algn="l"/>
              </a:tabLst>
            </a:pPr>
            <a:r>
              <a:rPr sz="2800" spc="-15" dirty="0">
                <a:latin typeface="Calibri"/>
                <a:cs typeface="Calibri"/>
              </a:rPr>
              <a:t>Multi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const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uct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ructive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nterfere</a:t>
            </a:r>
            <a:r>
              <a:rPr sz="2800" spc="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7046"/>
            <a:ext cx="10157460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fication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ensity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spc="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tter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16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tot</a:t>
            </a:r>
            <a:r>
              <a:rPr sz="2800" b="1" spc="-10" dirty="0">
                <a:latin typeface="Calibri"/>
                <a:cs typeface="Calibri"/>
              </a:rPr>
              <a:t>al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3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transmitted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intensity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Air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-type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formu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tended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4280" y="2983681"/>
            <a:ext cx="1991360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187" baseline="-16666" dirty="0">
                <a:latin typeface="Calibri"/>
                <a:cs typeface="Calibri"/>
              </a:rPr>
              <a:t>T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2926" y="2677891"/>
            <a:ext cx="124777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-120" dirty="0">
                <a:latin typeface="Cambria Math"/>
                <a:cs typeface="Cambria Math"/>
              </a:rPr>
              <a:t> 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7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88307" y="3598286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3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07407" y="3382242"/>
            <a:ext cx="4518025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5" dirty="0">
                <a:latin typeface="Cambria Math"/>
                <a:cs typeface="Cambria Math"/>
              </a:rPr>
              <a:t>]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40" baseline="23611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spc="209" baseline="23611" dirty="0">
                <a:latin typeface="Cambria Math"/>
                <a:cs typeface="Cambria Math"/>
              </a:rPr>
              <a:t> </a:t>
            </a:r>
            <a:r>
              <a:rPr sz="2800" spc="395" dirty="0">
                <a:latin typeface="Cambria Math"/>
                <a:cs typeface="Cambria Math"/>
              </a:rPr>
              <a:t>(</a:t>
            </a:r>
            <a:r>
              <a:rPr sz="4200" spc="292" baseline="-27777" dirty="0">
                <a:latin typeface="Cambria Math"/>
                <a:cs typeface="Cambria Math"/>
              </a:rPr>
              <a:t>2</a:t>
            </a:r>
            <a:r>
              <a:rPr sz="2800" spc="19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5608" y="3200350"/>
            <a:ext cx="267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𝜙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0112" y="3188086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3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1700" y="4167383"/>
            <a:ext cx="485775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ance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roun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p: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8622" y="1197170"/>
            <a:ext cx="112776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3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9535" y="891381"/>
            <a:ext cx="158305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4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60" dirty="0">
                <a:latin typeface="Cambria Math"/>
                <a:cs typeface="Cambria Math"/>
              </a:rPr>
              <a:t>𝑑</a:t>
            </a:r>
            <a:r>
              <a:rPr sz="3000" spc="179" baseline="29166" dirty="0">
                <a:latin typeface="Cambria Math"/>
                <a:cs typeface="Cambria Math"/>
              </a:rPr>
              <a:t>∗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4741" y="1453202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12236" y="1401561"/>
            <a:ext cx="1567180" cy="0"/>
          </a:xfrm>
          <a:custGeom>
            <a:avLst/>
            <a:gdLst/>
            <a:ahLst/>
            <a:cxnLst/>
            <a:rect l="l" t="t" r="r" b="b"/>
            <a:pathLst>
              <a:path w="1567179">
                <a:moveTo>
                  <a:pt x="0" y="0"/>
                </a:moveTo>
                <a:lnTo>
                  <a:pt x="15669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2016054"/>
            <a:ext cx="9872345" cy="239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condi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  <a:p>
            <a:pPr marL="46355" algn="ctr">
              <a:lnSpc>
                <a:spcPct val="100000"/>
              </a:lnSpc>
              <a:spcBef>
                <a:spcPts val="1800"/>
              </a:spcBef>
            </a:pPr>
            <a:r>
              <a:rPr sz="2800" spc="2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2𝜋𝑞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activ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avity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eig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nfrequency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condi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earl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er.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Import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31005"/>
            <a:ext cx="246189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44550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3000" spc="-67" baseline="29166" dirty="0">
                <a:latin typeface="Cambria Math"/>
                <a:cs typeface="Cambria Math"/>
              </a:rPr>
              <a:t>−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0606" y="983810"/>
            <a:ext cx="7446009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5340" algn="l"/>
                <a:tab pos="1324610" algn="l"/>
                <a:tab pos="2736850" algn="l"/>
                <a:tab pos="3477260" algn="l"/>
                <a:tab pos="5234940" algn="l"/>
                <a:tab pos="6950075" algn="l"/>
              </a:tabLst>
            </a:pP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𝜙	</a:t>
            </a: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condi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46" y="1524830"/>
            <a:ext cx="992886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200"/>
              </a:lnSpc>
            </a:pPr>
            <a:r>
              <a:rPr sz="2800" spc="-25" dirty="0">
                <a:latin typeface="Calibri"/>
                <a:cs typeface="Calibri"/>
              </a:rPr>
              <a:t>denom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tor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tends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zer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187" baseline="-16666" dirty="0">
                <a:latin typeface="Calibri"/>
                <a:cs typeface="Calibri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div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es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dirty="0">
                <a:latin typeface="Calibri"/>
                <a:cs typeface="Calibri"/>
              </a:rPr>
              <a:t>ill</a:t>
            </a:r>
            <a:r>
              <a:rPr sz="2800" spc="-15" dirty="0">
                <a:latin typeface="Calibri"/>
                <a:cs typeface="Calibri"/>
              </a:rPr>
              <a:t>ation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up.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273709"/>
            <a:ext cx="10373360" cy="633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187" baseline="-16666" dirty="0">
                <a:latin typeface="Calibri"/>
                <a:cs typeface="Calibri"/>
              </a:rPr>
              <a:t>T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67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vs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a)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𝐺</a:t>
            </a:r>
            <a:r>
              <a:rPr sz="2800" spc="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𝐺</a:t>
            </a:r>
            <a:r>
              <a:rPr sz="2800" spc="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9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c)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𝐺</a:t>
            </a:r>
            <a:r>
              <a:rPr sz="2800" spc="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3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show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ight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peaks.]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4050">
              <a:latin typeface="Times New Roman"/>
              <a:cs typeface="Times New Roman"/>
            </a:endParaRPr>
          </a:p>
          <a:p>
            <a:pPr marL="1143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2969" y="273709"/>
            <a:ext cx="10367009" cy="6337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3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7:</a:t>
            </a:r>
            <a:r>
              <a:rPr spc="-20" dirty="0"/>
              <a:t> Graphical</a:t>
            </a:r>
            <a:r>
              <a:rPr spc="0" dirty="0"/>
              <a:t> </a:t>
            </a:r>
            <a:r>
              <a:rPr spc="-20" dirty="0"/>
              <a:t>Vi</a:t>
            </a:r>
            <a:r>
              <a:rPr spc="-10" dirty="0"/>
              <a:t>s</a:t>
            </a:r>
            <a:r>
              <a:rPr spc="-15" dirty="0"/>
              <a:t>ualizat</a:t>
            </a:r>
            <a:r>
              <a:rPr spc="-5" dirty="0"/>
              <a:t>i</a:t>
            </a:r>
            <a:r>
              <a:rPr spc="-20" dirty="0"/>
              <a:t>on</a:t>
            </a:r>
            <a:r>
              <a:rPr spc="-15" dirty="0"/>
              <a:t> of</a:t>
            </a:r>
            <a:r>
              <a:rPr spc="-20" dirty="0"/>
              <a:t> the </a:t>
            </a:r>
            <a:r>
              <a:rPr spc="-25" dirty="0"/>
              <a:t>Th</a:t>
            </a:r>
            <a:r>
              <a:rPr spc="-5" dirty="0"/>
              <a:t>r</a:t>
            </a:r>
            <a:r>
              <a:rPr spc="-25" dirty="0"/>
              <a:t>esho</a:t>
            </a:r>
            <a:r>
              <a:rPr spc="0" dirty="0"/>
              <a:t>l</a:t>
            </a:r>
            <a:r>
              <a:rPr spc="-20" dirty="0"/>
              <a:t>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u="heavy" spc="-25" dirty="0">
                <a:solidFill>
                  <a:srgbClr val="0000FF"/>
                </a:solidFill>
              </a:rPr>
              <a:t>Condition</a:t>
            </a:r>
            <a:endParaRPr sz="3400"/>
          </a:p>
          <a:p>
            <a:pPr marL="462915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P</a:t>
            </a:r>
            <a:r>
              <a:rPr b="0" spc="-20" dirty="0">
                <a:latin typeface="Calibri"/>
                <a:cs typeface="Calibri"/>
              </a:rPr>
              <a:t>roce</a:t>
            </a:r>
            <a:r>
              <a:rPr b="0" dirty="0">
                <a:latin typeface="Calibri"/>
                <a:cs typeface="Calibri"/>
              </a:rPr>
              <a:t>d</a:t>
            </a:r>
            <a:r>
              <a:rPr b="0" spc="-20" dirty="0">
                <a:latin typeface="Calibri"/>
                <a:cs typeface="Calibri"/>
              </a:rPr>
              <a:t>ur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fte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us</a:t>
            </a:r>
            <a:r>
              <a:rPr b="0" dirty="0">
                <a:latin typeface="Calibri"/>
                <a:cs typeface="Calibri"/>
              </a:rPr>
              <a:t>e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aboratory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gn</a:t>
            </a:r>
            <a:r>
              <a:rPr b="0" spc="-40" dirty="0">
                <a:latin typeface="Calibri"/>
                <a:cs typeface="Calibri"/>
              </a:rPr>
              <a:t>m</a:t>
            </a:r>
            <a:r>
              <a:rPr b="0" spc="-15" dirty="0">
                <a:latin typeface="Calibri"/>
                <a:cs typeface="Calibri"/>
              </a:rPr>
              <a:t>ent:</a:t>
            </a:r>
          </a:p>
          <a:p>
            <a:pPr marL="5715" marR="5080">
              <a:lnSpc>
                <a:spcPct val="127099"/>
              </a:lnSpc>
              <a:spcBef>
                <a:spcPts val="890"/>
              </a:spcBef>
              <a:buFont typeface="Calibri"/>
              <a:buAutoNum type="arabicPeriod"/>
              <a:tabLst>
                <a:tab pos="365125" algn="l"/>
              </a:tabLst>
            </a:pPr>
            <a:r>
              <a:rPr b="0" spc="-15" dirty="0">
                <a:latin typeface="Calibri"/>
                <a:cs typeface="Calibri"/>
              </a:rPr>
              <a:t>Pl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the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spc="-15" dirty="0"/>
              <a:t>unsatura</a:t>
            </a:r>
            <a:r>
              <a:rPr spc="-5" dirty="0"/>
              <a:t>t</a:t>
            </a:r>
            <a:r>
              <a:rPr spc="-20" dirty="0"/>
              <a:t>e</a:t>
            </a:r>
            <a:r>
              <a:rPr spc="-15"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gai</a:t>
            </a:r>
            <a:r>
              <a:rPr spc="-15" dirty="0"/>
              <a:t>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dirty="0"/>
              <a:t>u</a:t>
            </a:r>
            <a:r>
              <a:rPr spc="-20" dirty="0"/>
              <a:t>rv</a:t>
            </a:r>
            <a:r>
              <a:rPr spc="-15" dirty="0"/>
              <a:t>e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mbria Math"/>
                <a:cs typeface="Cambria Math"/>
              </a:rPr>
              <a:t>−</a:t>
            </a:r>
            <a:r>
              <a:rPr b="0" spc="-25" dirty="0">
                <a:latin typeface="Cambria Math"/>
                <a:cs typeface="Cambria Math"/>
              </a:rPr>
              <a:t>2</a:t>
            </a:r>
            <a:r>
              <a:rPr b="0" spc="50" dirty="0">
                <a:latin typeface="Cambria Math"/>
                <a:cs typeface="Cambria Math"/>
              </a:rPr>
              <a:t>𝛼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22" baseline="2976" dirty="0">
                <a:latin typeface="Cambria Math"/>
                <a:cs typeface="Cambria Math"/>
              </a:rPr>
              <a:t>)</a:t>
            </a:r>
            <a:r>
              <a:rPr sz="2800" b="0" spc="-30" dirty="0">
                <a:latin typeface="Cambria Math"/>
                <a:cs typeface="Cambria Math"/>
              </a:rPr>
              <a:t>𝐿</a:t>
            </a:r>
            <a:r>
              <a:rPr sz="2800" b="0" spc="140" dirty="0">
                <a:latin typeface="Cambria Math"/>
                <a:cs typeface="Cambria Math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(negat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ve</a:t>
            </a:r>
            <a:r>
              <a:rPr sz="2800" b="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ord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a</a:t>
            </a:r>
            <a:r>
              <a:rPr sz="2800" b="0" spc="-15" dirty="0">
                <a:latin typeface="Calibri"/>
                <a:cs typeface="Calibri"/>
              </a:rPr>
              <a:t>te</a:t>
            </a:r>
            <a:r>
              <a:rPr sz="2800" b="0" spc="5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mp</a:t>
            </a:r>
            <a:r>
              <a:rPr sz="2800" b="0" spc="-15" dirty="0">
                <a:latin typeface="Calibri"/>
                <a:cs typeface="Calibri"/>
              </a:rPr>
              <a:t>l</a:t>
            </a:r>
            <a:r>
              <a:rPr sz="2800" b="0" spc="5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es</a:t>
            </a:r>
            <a:r>
              <a:rPr sz="2800" b="0" spc="-1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ampl</a:t>
            </a:r>
            <a:r>
              <a:rPr sz="2800" b="0" spc="5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f</a:t>
            </a:r>
            <a:r>
              <a:rPr sz="2800" b="0" spc="-10" dirty="0">
                <a:latin typeface="Calibri"/>
                <a:cs typeface="Calibri"/>
              </a:rPr>
              <a:t>icati</a:t>
            </a:r>
            <a:r>
              <a:rPr sz="2800" b="0" spc="-20" dirty="0">
                <a:latin typeface="Calibri"/>
                <a:cs typeface="Calibri"/>
              </a:rPr>
              <a:t>on</a:t>
            </a:r>
            <a:r>
              <a:rPr sz="2800" b="0" spc="-10" dirty="0">
                <a:latin typeface="Calibri"/>
                <a:cs typeface="Calibri"/>
              </a:rPr>
              <a:t>)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vs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fr</a:t>
            </a:r>
            <a:r>
              <a:rPr sz="2800" b="0" spc="-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quenc</a:t>
            </a:r>
            <a:r>
              <a:rPr sz="2800" b="0" spc="-5" dirty="0">
                <a:latin typeface="Calibri"/>
                <a:cs typeface="Calibri"/>
              </a:rPr>
              <a:t>y</a:t>
            </a:r>
            <a:r>
              <a:rPr sz="2800" b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4965" indent="-34925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b="0" spc="-25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h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s</a:t>
            </a:r>
            <a:r>
              <a:rPr b="0" spc="-20" dirty="0">
                <a:latin typeface="Calibri"/>
                <a:cs typeface="Calibri"/>
              </a:rPr>
              <a:t>ame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spc="-20" dirty="0">
                <a:latin typeface="Calibri"/>
                <a:cs typeface="Calibri"/>
              </a:rPr>
              <a:t>x</a:t>
            </a:r>
            <a:r>
              <a:rPr b="0" spc="-10" dirty="0">
                <a:latin typeface="Calibri"/>
                <a:cs typeface="Calibri"/>
              </a:rPr>
              <a:t>is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</a:t>
            </a:r>
            <a:r>
              <a:rPr b="0" spc="-10" dirty="0">
                <a:latin typeface="Calibri"/>
                <a:cs typeface="Calibri"/>
              </a:rPr>
              <a:t>l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the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spc="-20" dirty="0"/>
              <a:t>frequenc</a:t>
            </a:r>
            <a:r>
              <a:rPr spc="0" dirty="0"/>
              <a:t>y</a:t>
            </a:r>
            <a:r>
              <a:rPr spc="-15" dirty="0"/>
              <a:t>-depen</a:t>
            </a:r>
            <a:r>
              <a:rPr spc="-10" dirty="0"/>
              <a:t>d</a:t>
            </a:r>
            <a:r>
              <a:rPr spc="-20" dirty="0"/>
              <a:t>en</a:t>
            </a:r>
            <a:r>
              <a:rPr spc="-10" dirty="0"/>
              <a:t>t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total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losses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b="0" spc="50" dirty="0">
                <a:latin typeface="Cambria Math"/>
                <a:cs typeface="Cambria Math"/>
              </a:rPr>
              <a:t>𝛾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37" baseline="2976" dirty="0">
                <a:latin typeface="Cambria Math"/>
                <a:cs typeface="Cambria Math"/>
              </a:rPr>
              <a:t>)</a:t>
            </a:r>
            <a:r>
              <a:rPr sz="2800" b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4965" indent="-349250">
              <a:lnSpc>
                <a:spcPct val="100000"/>
              </a:lnSpc>
              <a:spcBef>
                <a:spcPts val="1814"/>
              </a:spcBef>
              <a:buFont typeface="Calibri"/>
              <a:buAutoNum type="arabicPeriod"/>
              <a:tabLst>
                <a:tab pos="355600" algn="l"/>
              </a:tabLst>
            </a:pPr>
            <a:r>
              <a:rPr b="0" spc="-20" dirty="0">
                <a:latin typeface="Calibri"/>
                <a:cs typeface="Calibri"/>
              </a:rPr>
              <a:t>Su</a:t>
            </a:r>
            <a:r>
              <a:rPr b="0" spc="-10" dirty="0">
                <a:latin typeface="Calibri"/>
                <a:cs typeface="Calibri"/>
              </a:rPr>
              <a:t>b</a:t>
            </a:r>
            <a:r>
              <a:rPr b="0" spc="-15" dirty="0">
                <a:latin typeface="Calibri"/>
                <a:cs typeface="Calibri"/>
              </a:rPr>
              <a:t>tract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po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-</a:t>
            </a:r>
            <a:r>
              <a:rPr b="0" spc="-20" dirty="0">
                <a:latin typeface="Calibri"/>
                <a:cs typeface="Calibri"/>
              </a:rPr>
              <a:t>w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s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to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obta</a:t>
            </a:r>
            <a:r>
              <a:rPr b="0" spc="-15" dirty="0">
                <a:latin typeface="Calibri"/>
                <a:cs typeface="Calibri"/>
              </a:rPr>
              <a:t>in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the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spc="-10" dirty="0"/>
              <a:t>n</a:t>
            </a:r>
            <a:r>
              <a:rPr spc="-20" dirty="0"/>
              <a:t>e</a:t>
            </a:r>
            <a:r>
              <a:rPr spc="-10" dirty="0"/>
              <a:t>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g</a:t>
            </a:r>
            <a:r>
              <a:rPr spc="-15" dirty="0"/>
              <a:t>ain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8" y="947234"/>
            <a:ext cx="9615805" cy="172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882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−2</a:t>
            </a:r>
            <a:r>
              <a:rPr sz="2800" spc="7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4"/>
              <a:tabLst>
                <a:tab pos="362585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hos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equencies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𝐺</a:t>
            </a:r>
            <a:r>
              <a:rPr sz="2800" spc="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ase.</a:t>
            </a:r>
            <a:endParaRPr sz="28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cont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points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mark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hresho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109" y="487049"/>
            <a:ext cx="10775315" cy="613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5290"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Schemat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5.24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rves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n)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shade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icati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her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owed.]</a:t>
            </a:r>
            <a:endParaRPr sz="2800">
              <a:latin typeface="Calibri"/>
              <a:cs typeface="Calibri"/>
            </a:endParaRPr>
          </a:p>
          <a:p>
            <a:pPr marL="41529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41529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752600"/>
            <a:ext cx="10758799" cy="6130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8:</a:t>
            </a:r>
            <a:r>
              <a:rPr spc="-20" dirty="0"/>
              <a:t> Case</a:t>
            </a:r>
            <a:r>
              <a:rPr spc="-10" dirty="0"/>
              <a:t> S</a:t>
            </a:r>
            <a:r>
              <a:rPr spc="-20" dirty="0"/>
              <a:t>tudy</a:t>
            </a:r>
            <a:r>
              <a:rPr spc="-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30" dirty="0"/>
              <a:t>G</a:t>
            </a:r>
            <a:r>
              <a:rPr spc="-15" dirty="0"/>
              <a:t>as Las</a:t>
            </a:r>
            <a:r>
              <a:rPr spc="-10" dirty="0"/>
              <a:t>e</a:t>
            </a:r>
            <a:r>
              <a:rPr dirty="0"/>
              <a:t>r</a:t>
            </a:r>
            <a:r>
              <a:rPr spc="-25" dirty="0"/>
              <a:t> With</a:t>
            </a:r>
            <a:r>
              <a:rPr spc="-5" dirty="0"/>
              <a:t> </a:t>
            </a:r>
            <a:r>
              <a:rPr spc="-30" dirty="0"/>
              <a:t>D</a:t>
            </a:r>
            <a:r>
              <a:rPr spc="-15" dirty="0"/>
              <a:t>opple</a:t>
            </a:r>
            <a:r>
              <a:rPr spc="20" dirty="0"/>
              <a:t>r</a:t>
            </a:r>
            <a:r>
              <a:rPr spc="-15" dirty="0"/>
              <a:t>-B</a:t>
            </a:r>
            <a:r>
              <a:rPr spc="-35" dirty="0"/>
              <a:t>r</a:t>
            </a:r>
            <a:r>
              <a:rPr spc="-20" dirty="0"/>
              <a:t>oaden</a:t>
            </a:r>
            <a:r>
              <a:rPr spc="-15" dirty="0"/>
              <a:t>e</a:t>
            </a:r>
            <a:r>
              <a:rPr spc="-20"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661409"/>
            <a:ext cx="7403465" cy="378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22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Gain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(Example 5.9a,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Pa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 1)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Given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ameters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ke):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e-cen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-signal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bsorpt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endParaRPr sz="2800">
              <a:latin typeface="Calibri"/>
              <a:cs typeface="Calibri"/>
            </a:endParaRPr>
          </a:p>
          <a:p>
            <a:pPr marL="2512060" algn="ctr">
              <a:lnSpc>
                <a:spcPct val="100000"/>
              </a:lnSpc>
              <a:spcBef>
                <a:spcPts val="1845"/>
              </a:spcBef>
            </a:pP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15" dirty="0">
                <a:latin typeface="Cambria Math"/>
                <a:cs typeface="Cambria Math"/>
              </a:rPr>
              <a:t>0.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endParaRPr sz="2800">
              <a:latin typeface="Calibri"/>
              <a:cs typeface="Calibri"/>
            </a:endParaRPr>
          </a:p>
          <a:p>
            <a:pPr marL="2527300" algn="ctr">
              <a:lnSpc>
                <a:spcPct val="100000"/>
              </a:lnSpc>
              <a:spcBef>
                <a:spcPts val="1810"/>
              </a:spcBef>
            </a:pP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9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6" y="968684"/>
            <a:ext cx="10385425" cy="470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68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discr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te</a:t>
            </a:r>
            <a:r>
              <a:rPr sz="2800" b="1" spc="-19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reson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nce</a:t>
            </a:r>
            <a:r>
              <a:rPr sz="2800" b="1" spc="-19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spectrum</a:t>
            </a:r>
            <a:r>
              <a:rPr sz="2800" b="1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ial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ransv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rse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pass</a:t>
            </a:r>
            <a:r>
              <a:rPr sz="2800" spc="-15" dirty="0">
                <a:latin typeface="Calibri"/>
                <a:cs typeface="Calibri"/>
              </a:rPr>
              <a:t>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tical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avity.</a:t>
            </a:r>
            <a:endParaRPr sz="2800">
              <a:latin typeface="Calibri"/>
              <a:cs typeface="Calibri"/>
            </a:endParaRPr>
          </a:p>
          <a:p>
            <a:pPr marL="469900" marR="5715" indent="-228600" algn="just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-dep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enomena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ari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dirty="0">
                <a:latin typeface="Calibri"/>
                <a:cs typeface="Calibri"/>
              </a:rPr>
              <a:t>ill</a:t>
            </a:r>
            <a:r>
              <a:rPr sz="2800" spc="-15" dirty="0">
                <a:latin typeface="Calibri"/>
                <a:cs typeface="Calibri"/>
              </a:rPr>
              <a:t>ation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start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(ga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saturat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competi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burning,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pulling,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…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Strateg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5" dirty="0">
                <a:latin typeface="Calibri"/>
                <a:cs typeface="Calibri"/>
              </a:rPr>
              <a:t>rt</a:t>
            </a:r>
            <a:r>
              <a:rPr sz="2800" spc="-25" dirty="0">
                <a:latin typeface="Calibri"/>
                <a:cs typeface="Calibri"/>
              </a:rPr>
              <a:t>hcom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des:</a:t>
            </a:r>
            <a:endParaRPr sz="28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00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ntrod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mathemati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scr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25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</a:t>
            </a:r>
            <a:r>
              <a:rPr sz="2800" spc="-15" dirty="0">
                <a:latin typeface="Calibri"/>
                <a:cs typeface="Calibri"/>
              </a:rPr>
              <a:t>if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eigenf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equencies.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81384"/>
            <a:ext cx="54229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WHM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ency)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4856" y="4515944"/>
            <a:ext cx="494919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−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-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0" dirty="0">
                <a:latin typeface="Cambria Math"/>
                <a:cs typeface="Cambria Math"/>
              </a:rPr>
              <a:t>p</a:t>
            </a:r>
            <a:r>
              <a:rPr sz="2800" spc="-155" dirty="0">
                <a:latin typeface="Cambria Math"/>
                <a:cs typeface="Cambria Math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1472" y="4262579"/>
            <a:ext cx="11207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8028" y="4771976"/>
            <a:ext cx="136842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6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D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40695" y="4720340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>
                <a:moveTo>
                  <a:pt x="0" y="0"/>
                </a:moveTo>
                <a:lnTo>
                  <a:pt x="135660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0309" y="1603598"/>
            <a:ext cx="9688830" cy="290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425" algn="ctr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D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.3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22" baseline="29166" dirty="0">
                <a:latin typeface="Cambria Math"/>
                <a:cs typeface="Cambria Math"/>
              </a:rPr>
              <a:t>9</a:t>
            </a:r>
            <a:r>
              <a:rPr sz="3000" spc="21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z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8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7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22" baseline="29166" dirty="0">
                <a:latin typeface="Cambria Math"/>
                <a:cs typeface="Cambria Math"/>
              </a:rPr>
              <a:t>9</a:t>
            </a:r>
            <a:r>
              <a:rPr sz="3000" spc="217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rad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65" dirty="0">
                <a:latin typeface="Cambria Math"/>
                <a:cs typeface="Cambria Math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1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Passive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exponent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roun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rip</a:t>
            </a:r>
            <a:endParaRPr sz="2800">
              <a:latin typeface="Calibri"/>
              <a:cs typeface="Calibri"/>
            </a:endParaRPr>
          </a:p>
          <a:p>
            <a:pPr marL="241300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0.</a:t>
            </a:r>
            <a:r>
              <a:rPr sz="2800" spc="-25" dirty="0">
                <a:latin typeface="Cambria Math"/>
                <a:cs typeface="Cambria Math"/>
              </a:rPr>
              <a:t>03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" dirty="0">
                <a:latin typeface="Calibri"/>
                <a:cs typeface="Calibri"/>
              </a:rPr>
              <a:t>r-</a:t>
            </a:r>
            <a:r>
              <a:rPr sz="2800" spc="-20" dirty="0">
                <a:latin typeface="Calibri"/>
                <a:cs typeface="Calibri"/>
              </a:rPr>
              <a:t>bro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dene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icati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cient:</a:t>
            </a:r>
            <a:endParaRPr sz="2800">
              <a:latin typeface="Calibri"/>
              <a:cs typeface="Calibri"/>
            </a:endParaRPr>
          </a:p>
          <a:p>
            <a:pPr marR="1489075" algn="r">
              <a:lnSpc>
                <a:spcPct val="100000"/>
              </a:lnSpc>
              <a:spcBef>
                <a:spcPts val="1760"/>
              </a:spcBef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6273" y="4532701"/>
            <a:ext cx="5003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0520" algn="l"/>
              </a:tabLst>
            </a:pPr>
            <a:r>
              <a:rPr sz="2800" spc="204" dirty="0">
                <a:latin typeface="Cambria Math"/>
                <a:cs typeface="Cambria Math"/>
              </a:rPr>
              <a:t>)	</a:t>
            </a:r>
            <a:r>
              <a:rPr sz="2800" spc="85" dirty="0">
                <a:latin typeface="Cambria Math"/>
                <a:cs typeface="Cambria Math"/>
              </a:rPr>
              <a:t>]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5441060"/>
            <a:ext cx="47186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pos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8" y="947234"/>
            <a:ext cx="10381615" cy="2242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−2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15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12700" marR="5080">
              <a:lnSpc>
                <a:spcPct val="127200"/>
              </a:lnSpc>
              <a:spcBef>
                <a:spcPts val="730"/>
              </a:spcBef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number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nterva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nequ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9:</a:t>
            </a:r>
            <a:r>
              <a:rPr spc="-20" dirty="0"/>
              <a:t> Case</a:t>
            </a:r>
            <a:r>
              <a:rPr spc="-10" dirty="0"/>
              <a:t> S</a:t>
            </a:r>
            <a:r>
              <a:rPr spc="-20" dirty="0"/>
              <a:t>tudy</a:t>
            </a:r>
            <a:r>
              <a:rPr spc="-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30" dirty="0"/>
              <a:t>G</a:t>
            </a:r>
            <a:r>
              <a:rPr spc="-15" dirty="0"/>
              <a:t>as Las</a:t>
            </a:r>
            <a:r>
              <a:rPr spc="-10" dirty="0"/>
              <a:t>e</a:t>
            </a:r>
            <a:r>
              <a:rPr dirty="0"/>
              <a:t>r</a:t>
            </a:r>
            <a:r>
              <a:rPr spc="-25" dirty="0"/>
              <a:t> With</a:t>
            </a:r>
            <a:r>
              <a:rPr spc="-5" dirty="0"/>
              <a:t> </a:t>
            </a:r>
            <a:r>
              <a:rPr spc="-30" dirty="0"/>
              <a:t>D</a:t>
            </a:r>
            <a:r>
              <a:rPr spc="-15" dirty="0"/>
              <a:t>opple</a:t>
            </a:r>
            <a:r>
              <a:rPr spc="20" dirty="0"/>
              <a:t>r</a:t>
            </a:r>
            <a:r>
              <a:rPr spc="-15" dirty="0"/>
              <a:t>-B</a:t>
            </a:r>
            <a:r>
              <a:rPr spc="-35" dirty="0"/>
              <a:t>r</a:t>
            </a:r>
            <a:r>
              <a:rPr spc="-20" dirty="0"/>
              <a:t>oaden</a:t>
            </a:r>
            <a:r>
              <a:rPr spc="-15" dirty="0"/>
              <a:t>e</a:t>
            </a:r>
            <a:r>
              <a:rPr spc="-20"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2293" y="3335987"/>
            <a:ext cx="1987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0.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0" dirty="0">
                <a:latin typeface="Cambria Math"/>
                <a:cs typeface="Cambria Math"/>
              </a:rPr>
              <a:t>p</a:t>
            </a:r>
            <a:r>
              <a:rPr sz="2800" spc="-155" dirty="0">
                <a:latin typeface="Cambria Math"/>
                <a:cs typeface="Cambria Math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4063" y="3575255"/>
            <a:ext cx="136842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6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D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6768" y="3523610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>
                <a:moveTo>
                  <a:pt x="0" y="0"/>
                </a:moveTo>
                <a:lnTo>
                  <a:pt x="135662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1661409"/>
            <a:ext cx="7403465" cy="164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4920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Gain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(Example 5.9a,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Pa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 2)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lve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nequa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numer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y:</a:t>
            </a:r>
            <a:endParaRPr sz="2800">
              <a:latin typeface="Calibri"/>
              <a:cs typeface="Calibri"/>
            </a:endParaRPr>
          </a:p>
          <a:p>
            <a:pPr marR="1247775" algn="r">
              <a:lnSpc>
                <a:spcPct val="100000"/>
              </a:lnSpc>
              <a:spcBef>
                <a:spcPts val="1745"/>
              </a:spcBef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7507" y="3066238"/>
            <a:ext cx="11214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2206" y="3335979"/>
            <a:ext cx="1625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0520" algn="l"/>
              </a:tabLst>
            </a:pPr>
            <a:r>
              <a:rPr sz="2800" spc="204" dirty="0">
                <a:latin typeface="Cambria Math"/>
                <a:cs typeface="Cambria Math"/>
              </a:rPr>
              <a:t>)	</a:t>
            </a:r>
            <a:r>
              <a:rPr sz="2800" spc="85" dirty="0">
                <a:latin typeface="Cambria Math"/>
                <a:cs typeface="Cambria Math"/>
              </a:rPr>
              <a:t>]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03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4251195"/>
            <a:ext cx="19602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1.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Rearrange: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402" y="5162113"/>
            <a:ext cx="12649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0" dirty="0">
                <a:latin typeface="Cambria Math"/>
                <a:cs typeface="Cambria Math"/>
              </a:rPr>
              <a:t>p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75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5383" y="4892365"/>
            <a:ext cx="11195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1939" y="5401322"/>
            <a:ext cx="13665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6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75" dirty="0">
                <a:latin typeface="Cambria Math"/>
                <a:cs typeface="Cambria Math"/>
              </a:rPr>
              <a:t>𝛿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D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639" y="5349752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>
                <a:moveTo>
                  <a:pt x="0" y="0"/>
                </a:moveTo>
                <a:lnTo>
                  <a:pt x="135662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78554" y="4868516"/>
            <a:ext cx="1430655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>
              <a:lnSpc>
                <a:spcPts val="2265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3225"/>
              </a:lnSpc>
              <a:tabLst>
                <a:tab pos="350520" algn="l"/>
              </a:tabLst>
            </a:pPr>
            <a:r>
              <a:rPr sz="2800" spc="204" dirty="0">
                <a:latin typeface="Cambria Math"/>
                <a:cs typeface="Cambria Math"/>
              </a:rPr>
              <a:t>)	</a:t>
            </a:r>
            <a:r>
              <a:rPr sz="2800" spc="85" dirty="0">
                <a:latin typeface="Cambria Math"/>
                <a:cs typeface="Cambria Math"/>
              </a:rPr>
              <a:t>]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3998"/>
            <a:ext cx="10386060" cy="40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2.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Expon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eft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exceed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sol</a:t>
            </a: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1072515" algn="l"/>
                <a:tab pos="1708785" algn="l"/>
                <a:tab pos="3210560" algn="l"/>
                <a:tab pos="4959985" algn="l"/>
                <a:tab pos="5332095" algn="l"/>
                <a:tab pos="6602730" algn="l"/>
                <a:tab pos="7252970" algn="l"/>
                <a:tab pos="7886700" algn="l"/>
                <a:tab pos="8811260" algn="l"/>
              </a:tabLst>
            </a:pP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less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pref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−2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But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given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magn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L="774700" lvl="1" indent="-762000">
              <a:lnSpc>
                <a:spcPct val="100000"/>
              </a:lnSpc>
              <a:spcBef>
                <a:spcPts val="915"/>
              </a:spcBef>
              <a:buFont typeface="Cambria Math"/>
              <a:buAutoNum type="arabicPeriod" startAt="2"/>
              <a:tabLst>
                <a:tab pos="775335" algn="l"/>
              </a:tabLst>
            </a:pP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contradi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that.</a:t>
            </a:r>
            <a:endParaRPr sz="2800">
              <a:latin typeface="Calibri"/>
              <a:cs typeface="Calibri"/>
            </a:endParaRPr>
          </a:p>
          <a:p>
            <a:pPr marL="469900" lvl="2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  <a:p>
            <a:pPr marL="469900" lvl="2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Pump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fur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nti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6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0.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marR="10795" lvl="2" indent="-228600">
              <a:lnSpc>
                <a:spcPct val="126899"/>
              </a:lnSpc>
              <a:spcBef>
                <a:spcPts val="1050"/>
              </a:spcBef>
              <a:buFont typeface="Symbol"/>
              <a:buChar char=""/>
              <a:tabLst>
                <a:tab pos="470534" algn="l"/>
                <a:tab pos="1341120" algn="l"/>
                <a:tab pos="2955925" algn="l"/>
                <a:tab pos="3578225" algn="l"/>
                <a:tab pos="4397375" algn="l"/>
                <a:tab pos="5993130" algn="l"/>
                <a:tab pos="6957059" algn="l"/>
                <a:tab pos="8451850" algn="l"/>
                <a:tab pos="8899525" algn="l"/>
                <a:tab pos="9521825" algn="l"/>
              </a:tabLst>
            </a:pP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hresho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val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frequenc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range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mp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ause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nsaturat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becom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gat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9" y="967046"/>
            <a:ext cx="10386060" cy="224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1420495" algn="l"/>
                <a:tab pos="4193540" algn="l"/>
                <a:tab pos="4682490" algn="l"/>
                <a:tab pos="5410200" algn="l"/>
                <a:tab pos="6630670" algn="l"/>
                <a:tab pos="8676005" algn="l"/>
              </a:tabLst>
            </a:pPr>
            <a:r>
              <a:rPr sz="2800" spc="-20" dirty="0">
                <a:latin typeface="Calibri"/>
                <a:cs typeface="Calibri"/>
              </a:rPr>
              <a:t>Onc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0.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tre,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appr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stimulate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-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emiss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on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bandwidt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14"/>
              </a:spcBef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GHz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quot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tex</a:t>
            </a:r>
            <a:r>
              <a:rPr sz="28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14409"/>
            <a:ext cx="10354945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7200"/>
              </a:lnSpc>
            </a:pPr>
            <a:r>
              <a:rPr sz="1800" spc="-10" dirty="0">
                <a:latin typeface="Calibri"/>
                <a:cs typeface="Calibri"/>
              </a:rPr>
              <a:t>[IMAGE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EQUIR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Ga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ian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prof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le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ad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ent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regi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where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ga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exc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;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adj</a:t>
            </a:r>
            <a:r>
              <a:rPr sz="1800" spc="-1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sta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ver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off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represent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ump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power</a:t>
            </a:r>
            <a:r>
              <a:rPr sz="1800" spc="-10" dirty="0">
                <a:latin typeface="Calibri"/>
                <a:cs typeface="Calibri"/>
              </a:rPr>
              <a:t>.]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760723"/>
            <a:ext cx="2362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---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914409"/>
            <a:ext cx="10352409" cy="97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263" y="2125132"/>
            <a:ext cx="5612126" cy="4013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8390" y="2114348"/>
            <a:ext cx="5585429" cy="4047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0</a:t>
            </a:r>
            <a:r>
              <a:rPr spc="-20" dirty="0"/>
              <a:t>: Examp</a:t>
            </a:r>
            <a:r>
              <a:rPr dirty="0"/>
              <a:t>l</a:t>
            </a:r>
            <a:r>
              <a:rPr spc="-20" dirty="0"/>
              <a:t>e</a:t>
            </a:r>
            <a:r>
              <a:rPr spc="-15" dirty="0"/>
              <a:t> 5.9a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5" dirty="0"/>
              <a:t>Mode</a:t>
            </a:r>
            <a:r>
              <a:rPr dirty="0"/>
              <a:t> </a:t>
            </a:r>
            <a:r>
              <a:rPr spc="-25" dirty="0"/>
              <a:t>Counting</a:t>
            </a:r>
            <a:r>
              <a:rPr spc="5" dirty="0"/>
              <a:t> </a:t>
            </a:r>
            <a:r>
              <a:rPr spc="-15" dirty="0"/>
              <a:t>in </a:t>
            </a:r>
            <a:r>
              <a:rPr spc="-20" dirty="0"/>
              <a:t>a</a:t>
            </a:r>
            <a:r>
              <a:rPr spc="5" dirty="0"/>
              <a:t> </a:t>
            </a:r>
            <a:r>
              <a:rPr spc="-20" dirty="0"/>
              <a:t>50</a:t>
            </a:r>
            <a:r>
              <a:rPr spc="-25" dirty="0"/>
              <a:t> cm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447800"/>
            <a:ext cx="8317230" cy="180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41140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Resona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or</a:t>
            </a:r>
            <a:endParaRPr sz="3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arat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(phys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.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Passive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FSR: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86477" y="4210942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4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7968" y="4023303"/>
            <a:ext cx="17100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31290" algn="l"/>
              </a:tabLst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3141" y="3700750"/>
            <a:ext cx="335534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0100" algn="l"/>
              </a:tabLst>
            </a:pPr>
            <a:r>
              <a:rPr sz="2800" spc="-30" dirty="0">
                <a:latin typeface="Cambria Math"/>
                <a:cs typeface="Cambria Math"/>
              </a:rPr>
              <a:t>𝑐	</a:t>
            </a:r>
            <a:r>
              <a:rPr sz="2800" spc="-15" dirty="0">
                <a:latin typeface="Cambria Math"/>
                <a:cs typeface="Cambria Math"/>
              </a:rPr>
              <a:t>3.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8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65" dirty="0">
                <a:latin typeface="Cambria Math"/>
                <a:cs typeface="Cambria Math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3789" y="4262571"/>
            <a:ext cx="26517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7370" algn="l"/>
              </a:tabLst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3731" y="4210942"/>
            <a:ext cx="2556510" cy="0"/>
          </a:xfrm>
          <a:custGeom>
            <a:avLst/>
            <a:gdLst/>
            <a:ahLst/>
            <a:cxnLst/>
            <a:rect l="l" t="t" r="r" b="b"/>
            <a:pathLst>
              <a:path w="2556510">
                <a:moveTo>
                  <a:pt x="0" y="0"/>
                </a:moveTo>
                <a:lnTo>
                  <a:pt x="25560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66236" y="3970499"/>
            <a:ext cx="429514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8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z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MHz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8" y="4823899"/>
            <a:ext cx="8423910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dw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upp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GHz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Number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87" baseline="-16666" dirty="0">
                <a:latin typeface="Cambria Math"/>
                <a:cs typeface="Cambria Math"/>
              </a:rPr>
              <a:t>a</a:t>
            </a:r>
            <a:r>
              <a:rPr sz="3000" spc="172" baseline="-16666" dirty="0">
                <a:latin typeface="Cambria Math"/>
                <a:cs typeface="Cambria Math"/>
              </a:rPr>
              <a:t>x</a:t>
            </a:r>
            <a:r>
              <a:rPr sz="3000" spc="150" baseline="-16666" dirty="0">
                <a:latin typeface="Cambria Math"/>
                <a:cs typeface="Cambria Math"/>
              </a:rPr>
              <a:t>ial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9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0963" y="1374129"/>
            <a:ext cx="1346200" cy="0"/>
          </a:xfrm>
          <a:custGeom>
            <a:avLst/>
            <a:gdLst/>
            <a:ahLst/>
            <a:cxnLst/>
            <a:rect l="l" t="t" r="r" b="b"/>
            <a:pathLst>
              <a:path w="1346200">
                <a:moveTo>
                  <a:pt x="0" y="0"/>
                </a:moveTo>
                <a:lnTo>
                  <a:pt x="134595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700" y="916754"/>
            <a:ext cx="10384155" cy="322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90" algn="ctr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GHz</a:t>
            </a:r>
            <a:endParaRPr sz="2800">
              <a:latin typeface="Cambria Math"/>
              <a:cs typeface="Cambria Math"/>
            </a:endParaRPr>
          </a:p>
          <a:p>
            <a:pPr marL="3448050">
              <a:lnSpc>
                <a:spcPct val="100000"/>
              </a:lnSpc>
              <a:spcBef>
                <a:spcPts val="645"/>
              </a:spcBef>
            </a:pPr>
            <a:r>
              <a:rPr sz="4200" spc="-382" baseline="37698" dirty="0">
                <a:latin typeface="Cambria Math"/>
                <a:cs typeface="Cambria Math"/>
              </a:rPr>
              <a:t>𝑁</a:t>
            </a:r>
            <a:r>
              <a:rPr sz="3000" spc="187" baseline="36111" dirty="0">
                <a:latin typeface="Cambria Math"/>
                <a:cs typeface="Cambria Math"/>
              </a:rPr>
              <a:t>a</a:t>
            </a:r>
            <a:r>
              <a:rPr sz="3000" spc="172" baseline="36111" dirty="0">
                <a:latin typeface="Cambria Math"/>
                <a:cs typeface="Cambria Math"/>
              </a:rPr>
              <a:t>x</a:t>
            </a:r>
            <a:r>
              <a:rPr sz="3000" spc="150" baseline="36111" dirty="0">
                <a:latin typeface="Cambria Math"/>
                <a:cs typeface="Cambria Math"/>
              </a:rPr>
              <a:t>ial</a:t>
            </a:r>
            <a:r>
              <a:rPr sz="3000" baseline="36111" dirty="0">
                <a:latin typeface="Cambria Math"/>
                <a:cs typeface="Cambria Math"/>
              </a:rPr>
              <a:t> 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MHz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≈</a:t>
            </a:r>
            <a:r>
              <a:rPr sz="4200" spc="254" baseline="37698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10</a:t>
            </a:r>
            <a:endParaRPr sz="4200" baseline="37698">
              <a:latin typeface="Cambria Math"/>
              <a:cs typeface="Cambria Math"/>
            </a:endParaRPr>
          </a:p>
          <a:p>
            <a:pPr marL="469900" marR="5080" indent="-228600" algn="just">
              <a:lnSpc>
                <a:spcPct val="127200"/>
              </a:lnSpc>
              <a:spcBef>
                <a:spcPts val="27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Thes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poten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ia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ly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numb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saturat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</a:t>
            </a:r>
            <a:r>
              <a:rPr sz="2800" spc="-20" dirty="0">
                <a:latin typeface="Calibri"/>
                <a:cs typeface="Calibri"/>
              </a:rPr>
              <a:t>pet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ects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borate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1</a:t>
            </a:r>
            <a:r>
              <a:rPr spc="-10" dirty="0"/>
              <a:t>: </a:t>
            </a:r>
            <a:r>
              <a:rPr spc="-25" dirty="0"/>
              <a:t>Case</a:t>
            </a:r>
            <a:r>
              <a:rPr dirty="0"/>
              <a:t> </a:t>
            </a:r>
            <a:r>
              <a:rPr spc="-20" dirty="0"/>
              <a:t>Study</a:t>
            </a:r>
            <a:r>
              <a:rPr spc="-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15" dirty="0"/>
              <a:t>oli</a:t>
            </a:r>
            <a:r>
              <a:rPr spc="-10" dirty="0"/>
              <a:t>d</a:t>
            </a:r>
            <a:r>
              <a:rPr spc="-15" dirty="0"/>
              <a:t>-State</a:t>
            </a:r>
            <a:r>
              <a:rPr spc="-20" dirty="0"/>
              <a:t> </a:t>
            </a:r>
            <a:r>
              <a:rPr spc="-15" dirty="0"/>
              <a:t>/</a:t>
            </a:r>
            <a:r>
              <a:rPr spc="-5" dirty="0"/>
              <a:t> </a:t>
            </a:r>
            <a:r>
              <a:rPr spc="-25" dirty="0"/>
              <a:t>Dye</a:t>
            </a:r>
            <a:r>
              <a:rPr spc="-5" dirty="0"/>
              <a:t> </a:t>
            </a:r>
            <a:r>
              <a:rPr spc="-20" dirty="0"/>
              <a:t>La</a:t>
            </a:r>
            <a:r>
              <a:rPr spc="-10" dirty="0"/>
              <a:t>s</a:t>
            </a:r>
            <a:r>
              <a:rPr spc="-20" dirty="0"/>
              <a:t>er</a:t>
            </a:r>
            <a:r>
              <a:rPr spc="-5" dirty="0"/>
              <a:t> </a:t>
            </a:r>
            <a:r>
              <a:rPr spc="-20" dirty="0"/>
              <a:t>Broad</a:t>
            </a:r>
            <a:r>
              <a:rPr spc="-25" dirty="0"/>
              <a:t> Gain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6560184" cy="2497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613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(Example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5.9b)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FWH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369945" algn="ctr">
              <a:lnSpc>
                <a:spcPct val="100000"/>
              </a:lnSpc>
              <a:spcBef>
                <a:spcPts val="1835"/>
              </a:spcBef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187" baseline="-16666" dirty="0">
                <a:latin typeface="Cambria Math"/>
                <a:cs typeface="Cambria Math"/>
              </a:rPr>
              <a:t>g</a:t>
            </a:r>
            <a:r>
              <a:rPr sz="3000" spc="172" baseline="-16666" dirty="0">
                <a:latin typeface="Cambria Math"/>
                <a:cs typeface="Cambria Math"/>
              </a:rPr>
              <a:t>ain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13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Hz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21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sam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ngt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9547" y="4900172"/>
            <a:ext cx="1899285" cy="0"/>
          </a:xfrm>
          <a:custGeom>
            <a:avLst/>
            <a:gdLst/>
            <a:ahLst/>
            <a:cxnLst/>
            <a:rect l="l" t="t" r="r" b="b"/>
            <a:pathLst>
              <a:path w="1899284">
                <a:moveTo>
                  <a:pt x="0" y="0"/>
                </a:moveTo>
                <a:lnTo>
                  <a:pt x="189916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74107" y="4389606"/>
            <a:ext cx="4678680" cy="94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906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13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Hz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4200" spc="-375" baseline="37698" dirty="0">
                <a:latin typeface="Cambria Math"/>
                <a:cs typeface="Cambria Math"/>
              </a:rPr>
              <a:t>𝑁</a:t>
            </a:r>
            <a:r>
              <a:rPr sz="3000" spc="187" baseline="36111" dirty="0">
                <a:latin typeface="Cambria Math"/>
                <a:cs typeface="Cambria Math"/>
              </a:rPr>
              <a:t>a</a:t>
            </a:r>
            <a:r>
              <a:rPr sz="3000" spc="172" baseline="36111" dirty="0">
                <a:latin typeface="Cambria Math"/>
                <a:cs typeface="Cambria Math"/>
              </a:rPr>
              <a:t>x</a:t>
            </a:r>
            <a:r>
              <a:rPr sz="3000" spc="150" baseline="36111" dirty="0">
                <a:latin typeface="Cambria Math"/>
                <a:cs typeface="Cambria Math"/>
              </a:rPr>
              <a:t>ial</a:t>
            </a:r>
            <a:r>
              <a:rPr sz="3000" baseline="36111" dirty="0">
                <a:latin typeface="Cambria Math"/>
                <a:cs typeface="Cambria Math"/>
              </a:rPr>
              <a:t> </a:t>
            </a:r>
            <a:r>
              <a:rPr sz="3000" spc="22" baseline="36111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3611" dirty="0">
                <a:latin typeface="Cambria Math"/>
                <a:cs typeface="Cambria Math"/>
              </a:rPr>
              <a:t>8</a:t>
            </a:r>
            <a:r>
              <a:rPr sz="3000" spc="225" baseline="23611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z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≈</a:t>
            </a:r>
            <a:r>
              <a:rPr sz="4200" spc="232" baseline="37698" dirty="0">
                <a:latin typeface="Cambria Math"/>
                <a:cs typeface="Cambria Math"/>
              </a:rPr>
              <a:t> </a:t>
            </a:r>
            <a:r>
              <a:rPr sz="4200" spc="-30" baseline="37698" dirty="0">
                <a:latin typeface="Cambria Math"/>
                <a:cs typeface="Cambria Math"/>
              </a:rPr>
              <a:t>3</a:t>
            </a:r>
            <a:r>
              <a:rPr sz="4200" spc="7" baseline="37698" dirty="0">
                <a:latin typeface="Cambria Math"/>
                <a:cs typeface="Cambria Math"/>
              </a:rPr>
              <a:t> </a:t>
            </a:r>
            <a:r>
              <a:rPr sz="4200" spc="-30" baseline="37698" dirty="0">
                <a:latin typeface="Cambria Math"/>
                <a:cs typeface="Cambria Math"/>
              </a:rPr>
              <a:t>×</a:t>
            </a:r>
            <a:r>
              <a:rPr sz="4200" spc="22" baseline="37698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10</a:t>
            </a:r>
            <a:endParaRPr sz="4200" baseline="37698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7523" y="4659728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4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0" y="5514212"/>
            <a:ext cx="31330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Cr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174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</a:t>
            </a:r>
            <a:r>
              <a:rPr sz="2800" spc="-5" dirty="0">
                <a:latin typeface="Calibri"/>
                <a:cs typeface="Calibri"/>
              </a:rPr>
              <a:t>d-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ia,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pass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pac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remely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ared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ndow.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2186742"/>
            <a:ext cx="17399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Add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9225" y="2211828"/>
            <a:ext cx="82073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80235" algn="l"/>
                <a:tab pos="5240020" algn="l"/>
                <a:tab pos="6842759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-c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wavele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h-s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le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tive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element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(gr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ngs,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1" y="2754372"/>
            <a:ext cx="993013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200"/>
              </a:lnSpc>
              <a:tabLst>
                <a:tab pos="1229360" algn="l"/>
                <a:tab pos="2574290" algn="l"/>
                <a:tab pos="3911600" algn="l"/>
                <a:tab pos="5358130" algn="l"/>
                <a:tab pos="5952490" algn="l"/>
                <a:tab pos="8973820" algn="l"/>
              </a:tabLst>
            </a:pP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sms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ons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essenti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-grade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73958"/>
            <a:ext cx="10382885" cy="415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buFont typeface="Calibri"/>
              <a:buAutoNum type="arabicPeriod" startAt="3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Deve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5" dirty="0">
                <a:latin typeface="Calibri"/>
                <a:cs typeface="Calibri"/>
              </a:rPr>
              <a:t>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les.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27200"/>
              </a:lnSpc>
              <a:spcBef>
                <a:spcPts val="894"/>
              </a:spcBef>
              <a:buFont typeface="Calibri"/>
              <a:buAutoNum type="arabicPeriod" startAt="3"/>
              <a:tabLst>
                <a:tab pos="52768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-n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rrow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effects,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aturati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ics,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ltimode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behav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uce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spers</a:t>
            </a:r>
            <a:r>
              <a:rPr sz="2800" spc="-15" dirty="0">
                <a:latin typeface="Calibri"/>
                <a:cs typeface="Calibri"/>
              </a:rPr>
              <a:t>ion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um.</a:t>
            </a:r>
            <a:endParaRPr sz="28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Convent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ut:</a:t>
            </a:r>
            <a:endParaRPr sz="28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65" dirty="0">
                <a:latin typeface="Cambria Math"/>
                <a:cs typeface="Cambria Math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47" baseline="29166" dirty="0">
                <a:latin typeface="Cambria Math"/>
                <a:cs typeface="Cambria Math"/>
              </a:rPr>
              <a:t>1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923294"/>
            <a:ext cx="11391900" cy="513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marR="458470" algn="just">
              <a:lnSpc>
                <a:spcPct val="1272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stogra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ill</a:t>
            </a:r>
            <a:r>
              <a:rPr sz="2800" spc="-20" dirty="0">
                <a:latin typeface="Calibri"/>
                <a:cs typeface="Calibri"/>
              </a:rPr>
              <a:t>ustrat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curve;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30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000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scret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pack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und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smoo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envel</a:t>
            </a:r>
            <a:r>
              <a:rPr sz="2800" spc="-20" dirty="0">
                <a:latin typeface="Calibri"/>
                <a:cs typeface="Calibri"/>
              </a:rPr>
              <a:t>ope.]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0" y="923294"/>
            <a:ext cx="11391503" cy="5135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950" y="314325"/>
            <a:ext cx="11344259" cy="600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0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2</a:t>
            </a:r>
            <a:r>
              <a:rPr spc="-10" dirty="0"/>
              <a:t>: </a:t>
            </a:r>
            <a:r>
              <a:rPr spc="-25" dirty="0"/>
              <a:t>Pass</a:t>
            </a:r>
            <a:r>
              <a:rPr spc="0" dirty="0"/>
              <a:t>i</a:t>
            </a:r>
            <a:r>
              <a:rPr spc="-20" dirty="0"/>
              <a:t>ve vs</a:t>
            </a:r>
            <a:r>
              <a:rPr spc="-15" dirty="0"/>
              <a:t> Active</a:t>
            </a:r>
            <a:r>
              <a:rPr spc="0" dirty="0"/>
              <a:t> </a:t>
            </a:r>
            <a:r>
              <a:rPr spc="-25" dirty="0"/>
              <a:t>Cav</a:t>
            </a:r>
            <a:r>
              <a:rPr dirty="0"/>
              <a:t>i</a:t>
            </a:r>
            <a:r>
              <a:rPr spc="-15" dirty="0"/>
              <a:t>ty Lin</a:t>
            </a:r>
            <a:r>
              <a:rPr spc="-10" dirty="0"/>
              <a:t>e</a:t>
            </a:r>
            <a:r>
              <a:rPr spc="-25" dirty="0"/>
              <a:t>width</a:t>
            </a:r>
            <a:r>
              <a:rPr spc="-5" dirty="0"/>
              <a:t> </a:t>
            </a:r>
            <a:r>
              <a:rPr spc="-20" dirty="0"/>
              <a:t>and</a:t>
            </a:r>
            <a:r>
              <a:rPr spc="-15" dirty="0"/>
              <a:t> </a:t>
            </a:r>
            <a:r>
              <a:rPr spc="-20" dirty="0"/>
              <a:t>the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223520" algn="ctr">
              <a:lnSpc>
                <a:spcPct val="100000"/>
              </a:lnSpc>
            </a:pPr>
            <a:r>
              <a:rPr sz="3400" u="heavy" spc="-25" dirty="0">
                <a:solidFill>
                  <a:srgbClr val="0000FF"/>
                </a:solidFill>
              </a:rPr>
              <a:t>Qual</a:t>
            </a:r>
            <a:r>
              <a:rPr sz="3400" u="heavy" dirty="0">
                <a:solidFill>
                  <a:srgbClr val="0000FF"/>
                </a:solidFill>
              </a:rPr>
              <a:t>i</a:t>
            </a:r>
            <a:r>
              <a:rPr sz="3400" u="heavy" spc="-15" dirty="0">
                <a:solidFill>
                  <a:srgbClr val="0000FF"/>
                </a:solidFill>
              </a:rPr>
              <a:t>ty Factor</a:t>
            </a:r>
            <a:endParaRPr sz="3400"/>
          </a:p>
          <a:p>
            <a:pPr marL="462915" marR="5080" indent="-228600">
              <a:lnSpc>
                <a:spcPct val="133900"/>
              </a:lnSpc>
              <a:spcBef>
                <a:spcPts val="1055"/>
              </a:spcBef>
              <a:buFont typeface="Symbol"/>
              <a:buChar char=""/>
              <a:tabLst>
                <a:tab pos="463550" algn="l"/>
                <a:tab pos="5870575" algn="l"/>
                <a:tab pos="8676640" algn="l"/>
              </a:tabLst>
            </a:pPr>
            <a:r>
              <a:rPr b="0" spc="-20" dirty="0">
                <a:latin typeface="Calibri"/>
                <a:cs typeface="Calibri"/>
              </a:rPr>
              <a:t>Def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19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10" dirty="0"/>
              <a:t>a</a:t>
            </a:r>
            <a:r>
              <a:rPr spc="-15" dirty="0"/>
              <a:t>ssive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20" dirty="0"/>
              <a:t>re</a:t>
            </a:r>
            <a:r>
              <a:rPr spc="-5" dirty="0"/>
              <a:t>s</a:t>
            </a:r>
            <a:r>
              <a:rPr spc="-15" dirty="0"/>
              <a:t>onator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20" dirty="0"/>
              <a:t>fin</a:t>
            </a:r>
            <a:r>
              <a:rPr spc="-10" dirty="0"/>
              <a:t>e</a:t>
            </a:r>
            <a:r>
              <a:rPr spc="-15" dirty="0"/>
              <a:t>sse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b="0" spc="-590" dirty="0">
                <a:latin typeface="Cambria Math"/>
                <a:cs typeface="Cambria Math"/>
              </a:rPr>
              <a:t>𝐹</a:t>
            </a:r>
            <a:r>
              <a:rPr sz="3000" b="0" spc="359" baseline="-16666" dirty="0">
                <a:latin typeface="Cambria Math"/>
                <a:cs typeface="Cambria Math"/>
              </a:rPr>
              <a:t>𝑝</a:t>
            </a:r>
            <a:r>
              <a:rPr sz="3000" b="0" baseline="-16666" dirty="0">
                <a:latin typeface="Cambria Math"/>
                <a:cs typeface="Cambria Math"/>
              </a:rPr>
              <a:t>	</a:t>
            </a:r>
            <a:r>
              <a:rPr sz="2800" b="0" spc="-15" dirty="0">
                <a:latin typeface="Calibri"/>
                <a:cs typeface="Calibri"/>
              </a:rPr>
              <a:t>and</a:t>
            </a:r>
            <a:r>
              <a:rPr sz="2800" b="0" spc="190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Calibri"/>
                <a:cs typeface="Calibri"/>
              </a:rPr>
              <a:t>li</a:t>
            </a:r>
            <a:r>
              <a:rPr sz="2800" b="0" spc="-25" dirty="0">
                <a:latin typeface="Calibri"/>
                <a:cs typeface="Calibri"/>
              </a:rPr>
              <a:t>new</a:t>
            </a:r>
            <a:r>
              <a:rPr sz="2800" b="0" spc="-5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dt</a:t>
            </a:r>
            <a:r>
              <a:rPr sz="2800" b="0" spc="-15" dirty="0">
                <a:latin typeface="Calibri"/>
                <a:cs typeface="Calibri"/>
              </a:rPr>
              <a:t>h</a:t>
            </a:r>
            <a:r>
              <a:rPr sz="2800" b="0" spc="21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Cambria Math"/>
                <a:cs typeface="Cambria Math"/>
              </a:rPr>
              <a:t>𝛥</a:t>
            </a:r>
            <a:r>
              <a:rPr sz="2800" b="0" spc="-150" dirty="0">
                <a:latin typeface="Cambria Math"/>
                <a:cs typeface="Cambria Math"/>
              </a:rPr>
              <a:t>𝜈</a:t>
            </a:r>
            <a:r>
              <a:rPr sz="3000" b="0" spc="359" baseline="-16666" dirty="0">
                <a:latin typeface="Cambria Math"/>
                <a:cs typeface="Cambria Math"/>
              </a:rPr>
              <a:t>𝑝</a:t>
            </a:r>
            <a:r>
              <a:rPr sz="3000" b="0" baseline="-16666" dirty="0">
                <a:latin typeface="Cambria Math"/>
                <a:cs typeface="Cambria Math"/>
              </a:rPr>
              <a:t>	</a:t>
            </a:r>
            <a:r>
              <a:rPr sz="2800" b="0" spc="-15" dirty="0">
                <a:latin typeface="Calibri"/>
                <a:cs typeface="Calibri"/>
              </a:rPr>
              <a:t>(</a:t>
            </a:r>
            <a:r>
              <a:rPr sz="2800" b="0" spc="-30" dirty="0">
                <a:latin typeface="Calibri"/>
                <a:cs typeface="Calibri"/>
              </a:rPr>
              <a:t>h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5" dirty="0">
                <a:latin typeface="Calibri"/>
                <a:cs typeface="Calibri"/>
              </a:rPr>
              <a:t>l</a:t>
            </a:r>
            <a:r>
              <a:rPr sz="2800" b="0" spc="-10" dirty="0">
                <a:latin typeface="Calibri"/>
                <a:cs typeface="Calibri"/>
              </a:rPr>
              <a:t>f</a:t>
            </a:r>
            <a:r>
              <a:rPr sz="2800" b="0" spc="-20" dirty="0">
                <a:latin typeface="Calibri"/>
                <a:cs typeface="Calibri"/>
              </a:rPr>
              <a:t>-pow</a:t>
            </a:r>
            <a:r>
              <a:rPr sz="2800" b="0" spc="-5" dirty="0">
                <a:latin typeface="Calibri"/>
                <a:cs typeface="Calibri"/>
              </a:rPr>
              <a:t>e</a:t>
            </a:r>
            <a:r>
              <a:rPr sz="2800" b="0" spc="-10" dirty="0">
                <a:latin typeface="Calibri"/>
                <a:cs typeface="Calibri"/>
              </a:rPr>
              <a:t>r</a:t>
            </a:r>
            <a:r>
              <a:rPr sz="2800" b="0" spc="-1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w</a:t>
            </a:r>
            <a:r>
              <a:rPr sz="2800" b="0" spc="-5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dt</a:t>
            </a:r>
            <a:r>
              <a:rPr sz="2800" b="0" spc="-25" dirty="0">
                <a:latin typeface="Calibri"/>
                <a:cs typeface="Calibri"/>
              </a:rPr>
              <a:t>h</a:t>
            </a:r>
            <a:r>
              <a:rPr sz="2800" b="0" spc="-15" dirty="0">
                <a:latin typeface="Calibri"/>
                <a:cs typeface="Calibri"/>
              </a:rPr>
              <a:t>)</a:t>
            </a:r>
            <a:r>
              <a:rPr sz="2800" b="0" spc="-10" dirty="0">
                <a:latin typeface="Calibri"/>
                <a:cs typeface="Calibri"/>
              </a:rPr>
              <a:t>.</a:t>
            </a:r>
            <a:r>
              <a:rPr sz="2800" b="0" spc="-65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Fo</a:t>
            </a:r>
            <a:r>
              <a:rPr sz="2800" b="0" spc="-10" dirty="0">
                <a:latin typeface="Calibri"/>
                <a:cs typeface="Calibri"/>
              </a:rPr>
              <a:t>r</a:t>
            </a:r>
            <a:r>
              <a:rPr sz="2800" b="0" spc="-65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mirrors</a:t>
            </a:r>
            <a:r>
              <a:rPr sz="2800" b="0" spc="-75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Calibri"/>
                <a:cs typeface="Calibri"/>
              </a:rPr>
              <a:t>o</a:t>
            </a:r>
            <a:r>
              <a:rPr sz="2800" b="0" spc="-10" dirty="0">
                <a:latin typeface="Calibri"/>
                <a:cs typeface="Calibri"/>
              </a:rPr>
              <a:t>f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ampl</a:t>
            </a:r>
            <a:r>
              <a:rPr sz="2800" b="0" spc="5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tude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refle</a:t>
            </a:r>
            <a:r>
              <a:rPr sz="2800" b="0" spc="-10" dirty="0">
                <a:latin typeface="Calibri"/>
                <a:cs typeface="Calibri"/>
              </a:rPr>
              <a:t>ctivity</a:t>
            </a:r>
            <a:r>
              <a:rPr sz="2800" b="0" spc="-30" dirty="0">
                <a:latin typeface="Times New Roman"/>
                <a:cs typeface="Times New Roman"/>
              </a:rPr>
              <a:t> </a:t>
            </a:r>
            <a:r>
              <a:rPr sz="2800" b="0" spc="-30" dirty="0">
                <a:latin typeface="Cambria Math"/>
                <a:cs typeface="Cambria Math"/>
              </a:rPr>
              <a:t>𝑟</a:t>
            </a:r>
            <a:r>
              <a:rPr sz="2800" b="0" spc="80" dirty="0">
                <a:latin typeface="Cambria Math"/>
                <a:cs typeface="Cambria Math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(</a:t>
            </a:r>
            <a:r>
              <a:rPr sz="2800" b="0" spc="-30" dirty="0">
                <a:latin typeface="Cambria Math"/>
                <a:cs typeface="Cambria Math"/>
              </a:rPr>
              <a:t>𝑇</a:t>
            </a:r>
            <a:r>
              <a:rPr sz="2800" b="0" spc="225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=</a:t>
            </a:r>
            <a:r>
              <a:rPr sz="2800" b="0" spc="165" dirty="0">
                <a:latin typeface="Cambria Math"/>
                <a:cs typeface="Cambria Math"/>
              </a:rPr>
              <a:t> </a:t>
            </a:r>
            <a:r>
              <a:rPr sz="2800" b="0" spc="-20" dirty="0">
                <a:latin typeface="Cambria Math"/>
                <a:cs typeface="Cambria Math"/>
              </a:rPr>
              <a:t>1</a:t>
            </a:r>
            <a:r>
              <a:rPr sz="2800" b="0" spc="5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−</a:t>
            </a:r>
            <a:r>
              <a:rPr sz="2800" b="0" spc="5" dirty="0">
                <a:latin typeface="Cambria Math"/>
                <a:cs typeface="Cambria Math"/>
              </a:rPr>
              <a:t> </a:t>
            </a:r>
            <a:r>
              <a:rPr sz="2800" b="0" spc="100" dirty="0">
                <a:latin typeface="Cambria Math"/>
                <a:cs typeface="Cambria Math"/>
              </a:rPr>
              <a:t>𝑟</a:t>
            </a:r>
            <a:r>
              <a:rPr sz="3000" b="0" spc="60" baseline="29166" dirty="0">
                <a:latin typeface="Cambria Math"/>
                <a:cs typeface="Cambria Math"/>
              </a:rPr>
              <a:t>2</a:t>
            </a:r>
            <a:r>
              <a:rPr sz="3000" b="0" baseline="29166" dirty="0">
                <a:latin typeface="Cambria Math"/>
                <a:cs typeface="Cambria Math"/>
              </a:rPr>
              <a:t> </a:t>
            </a:r>
            <a:r>
              <a:rPr sz="3000" b="0" spc="-202" baseline="29166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−</a:t>
            </a:r>
            <a:r>
              <a:rPr sz="2800" b="0" spc="5" dirty="0">
                <a:latin typeface="Cambria Math"/>
                <a:cs typeface="Cambria Math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losses</a:t>
            </a:r>
            <a:r>
              <a:rPr sz="2800" b="0" spc="-10" dirty="0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5807" y="368362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7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8741" y="3684983"/>
            <a:ext cx="160464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919">
              <a:lnSpc>
                <a:spcPct val="100000"/>
              </a:lnSpc>
            </a:pP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4200" spc="-37" baseline="-3968" dirty="0">
                <a:latin typeface="Cambria Math"/>
                <a:cs typeface="Cambria Math"/>
              </a:rPr>
              <a:t>√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4200" spc="-885" baseline="37698" dirty="0">
                <a:latin typeface="Cambria Math"/>
                <a:cs typeface="Cambria Math"/>
              </a:rPr>
              <a:t>𝐹</a:t>
            </a:r>
            <a:r>
              <a:rPr sz="3000" spc="359" baseline="36111" dirty="0">
                <a:latin typeface="Cambria Math"/>
                <a:cs typeface="Cambria Math"/>
              </a:rPr>
              <a:t>𝑝</a:t>
            </a:r>
            <a:r>
              <a:rPr sz="3000" baseline="36111" dirty="0">
                <a:latin typeface="Cambria Math"/>
                <a:cs typeface="Cambria Math"/>
              </a:rPr>
              <a:t> </a:t>
            </a:r>
            <a:r>
              <a:rPr sz="3000" spc="60" baseline="36111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99359" y="4142363"/>
            <a:ext cx="797560" cy="0"/>
          </a:xfrm>
          <a:custGeom>
            <a:avLst/>
            <a:gdLst/>
            <a:ahLst/>
            <a:cxnLst/>
            <a:rect l="l" t="t" r="r" b="b"/>
            <a:pathLst>
              <a:path w="797560">
                <a:moveTo>
                  <a:pt x="0" y="0"/>
                </a:moveTo>
                <a:lnTo>
                  <a:pt x="7970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55118" y="3954722"/>
            <a:ext cx="111911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59" baseline="-16666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6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3818" y="3684975"/>
            <a:ext cx="3962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𝛿𝜈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2774" y="4193992"/>
            <a:ext cx="2425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𝐹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9079" y="4345403"/>
            <a:ext cx="1860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40" dirty="0">
                <a:latin typeface="Cambria Math"/>
                <a:cs typeface="Cambria Math"/>
              </a:rPr>
              <a:t>𝑝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96499" y="4142363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5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0300" y="4874191"/>
            <a:ext cx="1015174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compens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tes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approac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5" dirty="0">
                <a:latin typeface="Calibri"/>
                <a:cs typeface="Calibri"/>
              </a:rPr>
              <a:t>ld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30" dirty="0">
                <a:latin typeface="Cambria Math"/>
                <a:cs typeface="Cambria Math"/>
              </a:rPr>
              <a:t>𝐺</a:t>
            </a:r>
            <a:r>
              <a:rPr sz="2800" spc="28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3000" spc="97" baseline="29166" dirty="0">
                <a:latin typeface="Cambria Math"/>
                <a:cs typeface="Cambria Math"/>
              </a:rPr>
              <a:t>−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effe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tive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finess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ses: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3798" y="1316042"/>
            <a:ext cx="33083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90" dirty="0">
                <a:latin typeface="Cambria Math"/>
                <a:cs typeface="Cambria Math"/>
              </a:rPr>
              <a:t>𝐹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5447" y="1263237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∗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281" y="1291859"/>
            <a:ext cx="1796414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>
              <a:lnSpc>
                <a:spcPts val="2740"/>
              </a:lnSpc>
            </a:pPr>
            <a:r>
              <a:rPr sz="2800" u="heavy" spc="-25" dirty="0">
                <a:latin typeface="Cambria Math"/>
                <a:cs typeface="Cambria Math"/>
              </a:rPr>
              <a:t>2</a:t>
            </a:r>
            <a:r>
              <a:rPr sz="2800" u="heavy" spc="25" dirty="0">
                <a:latin typeface="Cambria Math"/>
                <a:cs typeface="Cambria Math"/>
              </a:rPr>
              <a:t>𝜋</a:t>
            </a:r>
            <a:r>
              <a:rPr sz="2800" u="heavy" spc="220" dirty="0">
                <a:latin typeface="Cambria Math"/>
                <a:cs typeface="Cambria Math"/>
              </a:rPr>
              <a:t>√</a:t>
            </a:r>
            <a:r>
              <a:rPr sz="2800" u="heavy" spc="100" dirty="0">
                <a:latin typeface="Cambria Math"/>
                <a:cs typeface="Cambria Math"/>
              </a:rPr>
              <a:t>𝐺</a:t>
            </a:r>
            <a:r>
              <a:rPr sz="4200" u="heavy" spc="-22" baseline="2976" dirty="0">
                <a:latin typeface="Cambria Math"/>
                <a:cs typeface="Cambria Math"/>
              </a:rPr>
              <a:t>(</a:t>
            </a:r>
            <a:r>
              <a:rPr sz="2800" u="heavy" spc="50" dirty="0">
                <a:latin typeface="Cambria Math"/>
                <a:cs typeface="Cambria Math"/>
              </a:rPr>
              <a:t>𝜈</a:t>
            </a:r>
            <a:r>
              <a:rPr sz="4200" u="heavy" spc="-22" baseline="2976" dirty="0">
                <a:latin typeface="Cambria Math"/>
                <a:cs typeface="Cambria Math"/>
              </a:rPr>
              <a:t>)</a:t>
            </a:r>
            <a:endParaRPr sz="4200" baseline="2976" dirty="0">
              <a:latin typeface="Cambria Math"/>
              <a:cs typeface="Cambria Math"/>
            </a:endParaRPr>
          </a:p>
          <a:p>
            <a:pPr marL="12700">
              <a:lnSpc>
                <a:spcPts val="274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3195" y="1219200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7254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6130" y="1600200"/>
            <a:ext cx="137287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0" y="2177598"/>
            <a:ext cx="590042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Corresp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acti</a:t>
            </a:r>
            <a:r>
              <a:rPr sz="2800" b="1" spc="-10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-cavi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linewidt</a:t>
            </a:r>
            <a:r>
              <a:rPr sz="2800" b="1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1126" y="3182062"/>
            <a:ext cx="95694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8180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8222" y="3333474"/>
            <a:ext cx="1847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40" dirty="0">
                <a:latin typeface="Cambria Math"/>
                <a:cs typeface="Cambria Math"/>
              </a:rPr>
              <a:t>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1351" y="2912052"/>
            <a:ext cx="3962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𝛿𝜈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8971" y="3421331"/>
            <a:ext cx="2425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𝐹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5275" y="3572742"/>
            <a:ext cx="1847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40" dirty="0">
                <a:latin typeface="Cambria Math"/>
                <a:cs typeface="Cambria Math"/>
              </a:rPr>
              <a:t>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9095" y="3392910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∗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34056" y="3369686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5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02939" y="3182055"/>
            <a:ext cx="7607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7789" y="2895281"/>
            <a:ext cx="137223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68833" y="3489903"/>
            <a:ext cx="143192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100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59695" y="3462649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7254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1516" y="3369686"/>
            <a:ext cx="1405255" cy="0"/>
          </a:xfrm>
          <a:custGeom>
            <a:avLst/>
            <a:gdLst/>
            <a:ahLst/>
            <a:cxnLst/>
            <a:rect l="l" t="t" r="r" b="b"/>
            <a:pathLst>
              <a:path w="1405254">
                <a:moveTo>
                  <a:pt x="0" y="0"/>
                </a:moveTo>
                <a:lnTo>
                  <a:pt x="140512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0012" y="2863474"/>
            <a:ext cx="3949065" cy="0"/>
          </a:xfrm>
          <a:custGeom>
            <a:avLst/>
            <a:gdLst/>
            <a:ahLst/>
            <a:cxnLst/>
            <a:rect l="l" t="t" r="r" b="b"/>
            <a:pathLst>
              <a:path w="3949065">
                <a:moveTo>
                  <a:pt x="0" y="0"/>
                </a:moveTo>
                <a:lnTo>
                  <a:pt x="39489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0012" y="3962530"/>
            <a:ext cx="3949065" cy="0"/>
          </a:xfrm>
          <a:custGeom>
            <a:avLst/>
            <a:gdLst/>
            <a:ahLst/>
            <a:cxnLst/>
            <a:rect l="l" t="t" r="r" b="b"/>
            <a:pathLst>
              <a:path w="3949065">
                <a:moveTo>
                  <a:pt x="0" y="0"/>
                </a:moveTo>
                <a:lnTo>
                  <a:pt x="39489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31442" y="2851986"/>
            <a:ext cx="0" cy="1122045"/>
          </a:xfrm>
          <a:custGeom>
            <a:avLst/>
            <a:gdLst/>
            <a:ahLst/>
            <a:cxnLst/>
            <a:rect l="l" t="t" r="r" b="b"/>
            <a:pathLst>
              <a:path h="1122045">
                <a:moveTo>
                  <a:pt x="0" y="0"/>
                </a:moveTo>
                <a:lnTo>
                  <a:pt x="0" y="11219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57509" y="2851986"/>
            <a:ext cx="0" cy="1122045"/>
          </a:xfrm>
          <a:custGeom>
            <a:avLst/>
            <a:gdLst/>
            <a:ahLst/>
            <a:cxnLst/>
            <a:rect l="l" t="t" r="r" b="b"/>
            <a:pathLst>
              <a:path h="1122045">
                <a:moveTo>
                  <a:pt x="0" y="0"/>
                </a:moveTo>
                <a:lnTo>
                  <a:pt x="0" y="11219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30300" y="4245922"/>
            <a:ext cx="5489575" cy="1123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our: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  <a:tabLst>
                <a:tab pos="2720975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90" dirty="0">
                <a:latin typeface="Cambria Math"/>
                <a:cs typeface="Cambria Math"/>
              </a:rPr>
              <a:t>𝐹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∞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2481" y="4885280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∗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6" y="968684"/>
            <a:ext cx="10385425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ievable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(se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Sect.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5.6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Scha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-Tow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3</a:t>
            </a:r>
            <a:r>
              <a:rPr spc="-10" dirty="0"/>
              <a:t>: </a:t>
            </a:r>
            <a:r>
              <a:rPr spc="-25" dirty="0"/>
              <a:t>Of</a:t>
            </a:r>
            <a:r>
              <a:rPr spc="-10" dirty="0"/>
              <a:t>f</a:t>
            </a:r>
            <a:r>
              <a:rPr spc="-20" dirty="0"/>
              <a:t>-Resonance</a:t>
            </a:r>
            <a:r>
              <a:rPr spc="0" dirty="0"/>
              <a:t> </a:t>
            </a:r>
            <a:r>
              <a:rPr spc="-20" dirty="0"/>
              <a:t>Regions</a:t>
            </a:r>
            <a:r>
              <a:rPr spc="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30" dirty="0"/>
              <a:t>Why</a:t>
            </a:r>
            <a:r>
              <a:rPr spc="5" dirty="0"/>
              <a:t> </a:t>
            </a:r>
            <a:r>
              <a:rPr spc="-25" dirty="0"/>
              <a:t>Thr</a:t>
            </a:r>
            <a:r>
              <a:rPr spc="-15" dirty="0"/>
              <a:t>eshold Is </a:t>
            </a:r>
            <a:r>
              <a:rPr spc="-20" dirty="0"/>
              <a:t>Not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223520" algn="ctr">
              <a:lnSpc>
                <a:spcPct val="100000"/>
              </a:lnSpc>
            </a:pPr>
            <a:r>
              <a:rPr sz="3400" u="heavy" spc="-20" dirty="0">
                <a:solidFill>
                  <a:srgbClr val="0000FF"/>
                </a:solidFill>
              </a:rPr>
              <a:t>Met</a:t>
            </a:r>
            <a:endParaRPr sz="3400"/>
          </a:p>
          <a:p>
            <a:pPr marL="462915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Between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Calibri"/>
                <a:cs typeface="Calibri"/>
              </a:rPr>
              <a:t>s</a:t>
            </a:r>
            <a:r>
              <a:rPr b="0" spc="-20" dirty="0">
                <a:latin typeface="Calibri"/>
                <a:cs typeface="Calibri"/>
              </a:rPr>
              <a:t>uccess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ve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resona</a:t>
            </a:r>
            <a:r>
              <a:rPr b="0" spc="-20" dirty="0">
                <a:latin typeface="Calibri"/>
                <a:cs typeface="Calibri"/>
              </a:rPr>
              <a:t>nc</a:t>
            </a:r>
            <a:r>
              <a:rPr b="0" spc="-5" dirty="0">
                <a:latin typeface="Calibri"/>
                <a:cs typeface="Calibri"/>
              </a:rPr>
              <a:t>e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10" dirty="0">
                <a:latin typeface="Calibri"/>
                <a:cs typeface="Calibri"/>
              </a:rPr>
              <a:t>,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phas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Cambria Math"/>
                <a:cs typeface="Cambria Math"/>
              </a:rPr>
              <a:t>𝜙</a:t>
            </a:r>
            <a:r>
              <a:rPr b="0" spc="75" dirty="0">
                <a:latin typeface="Cambria Math"/>
                <a:cs typeface="Cambria Math"/>
              </a:rPr>
              <a:t> </a:t>
            </a:r>
            <a:r>
              <a:rPr b="0" spc="-20" dirty="0">
                <a:latin typeface="Calibri"/>
                <a:cs typeface="Calibri"/>
              </a:rPr>
              <a:t>dev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ates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fr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25" dirty="0">
                <a:latin typeface="Calibri"/>
                <a:cs typeface="Calibri"/>
              </a:rPr>
              <a:t>m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Cambria Math"/>
                <a:cs typeface="Cambria Math"/>
              </a:rPr>
              <a:t>2𝜋𝑞</a:t>
            </a:r>
            <a:r>
              <a:rPr b="0" spc="105" dirty="0">
                <a:latin typeface="Cambria Math"/>
                <a:cs typeface="Cambria Math"/>
              </a:rPr>
              <a:t> </a:t>
            </a:r>
            <a:r>
              <a:rPr b="0" spc="-20" dirty="0">
                <a:latin typeface="Calibri"/>
                <a:cs typeface="Calibri"/>
              </a:rPr>
              <a:t>b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Cambria Math"/>
                <a:cs typeface="Cambria Math"/>
              </a:rPr>
              <a:t>≈</a:t>
            </a:r>
            <a:r>
              <a:rPr b="0" spc="170" dirty="0">
                <a:latin typeface="Cambria Math"/>
                <a:cs typeface="Cambria Math"/>
              </a:rPr>
              <a:t> </a:t>
            </a:r>
            <a:r>
              <a:rPr b="0" spc="25" dirty="0">
                <a:latin typeface="Cambria Math"/>
                <a:cs typeface="Cambria Math"/>
              </a:rPr>
              <a:t>𝜋</a:t>
            </a:r>
            <a:r>
              <a:rPr b="0" dirty="0">
                <a:latin typeface="Calibri"/>
                <a:cs typeface="Calibri"/>
              </a:rPr>
              <a:t>.</a:t>
            </a:r>
          </a:p>
          <a:p>
            <a:pPr marL="462915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63550" algn="l"/>
                <a:tab pos="1125220" algn="l"/>
                <a:tab pos="1484630" algn="l"/>
                <a:tab pos="3195320" algn="l"/>
                <a:tab pos="4883150" algn="l"/>
                <a:tab pos="5367655" algn="l"/>
                <a:tab pos="7044055" algn="l"/>
                <a:tab pos="7866380" algn="l"/>
                <a:tab pos="8603615" algn="l"/>
                <a:tab pos="9653270" algn="l"/>
              </a:tabLst>
            </a:pPr>
            <a:r>
              <a:rPr b="0" spc="-20" dirty="0">
                <a:latin typeface="Calibri"/>
                <a:cs typeface="Calibri"/>
              </a:rPr>
              <a:t>Fo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0" dirty="0">
                <a:latin typeface="Calibri"/>
                <a:cs typeface="Calibri"/>
              </a:rPr>
              <a:t>Lo</a:t>
            </a:r>
            <a:r>
              <a:rPr b="0" spc="-5" dirty="0">
                <a:latin typeface="Calibri"/>
                <a:cs typeface="Calibri"/>
              </a:rPr>
              <a:t>r</a:t>
            </a:r>
            <a:r>
              <a:rPr b="0" spc="-15" dirty="0">
                <a:latin typeface="Calibri"/>
                <a:cs typeface="Calibri"/>
              </a:rPr>
              <a:t>entzian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5" dirty="0">
                <a:latin typeface="Calibri"/>
                <a:cs typeface="Calibri"/>
              </a:rPr>
              <a:t>reso</a:t>
            </a:r>
            <a:r>
              <a:rPr b="0" spc="-20" dirty="0">
                <a:latin typeface="Calibri"/>
                <a:cs typeface="Calibri"/>
              </a:rPr>
              <a:t>nanc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f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0" dirty="0">
                <a:latin typeface="Calibri"/>
                <a:cs typeface="Calibri"/>
              </a:rPr>
              <a:t>ha</a:t>
            </a:r>
            <a:r>
              <a:rPr b="0" spc="-10" dirty="0">
                <a:latin typeface="Calibri"/>
                <a:cs typeface="Calibri"/>
              </a:rPr>
              <a:t>l</a:t>
            </a:r>
            <a:r>
              <a:rPr b="0" spc="20" dirty="0">
                <a:latin typeface="Calibri"/>
                <a:cs typeface="Calibri"/>
              </a:rPr>
              <a:t>f</a:t>
            </a:r>
            <a:r>
              <a:rPr b="0" spc="-15" dirty="0">
                <a:latin typeface="Calibri"/>
                <a:cs typeface="Calibri"/>
              </a:rPr>
              <a:t>-</a:t>
            </a:r>
            <a:r>
              <a:rPr b="0" spc="-20" dirty="0">
                <a:latin typeface="Calibri"/>
                <a:cs typeface="Calibri"/>
              </a:rPr>
              <a:t>w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dt</a:t>
            </a:r>
            <a:r>
              <a:rPr b="0" spc="-15" dirty="0">
                <a:latin typeface="Calibri"/>
                <a:cs typeface="Calibri"/>
              </a:rPr>
              <a:t>h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0" dirty="0">
                <a:latin typeface="Cambria Math"/>
                <a:cs typeface="Cambria Math"/>
              </a:rPr>
              <a:t>𝛥</a:t>
            </a:r>
            <a:r>
              <a:rPr b="0" spc="-150" dirty="0">
                <a:latin typeface="Cambria Math"/>
                <a:cs typeface="Cambria Math"/>
              </a:rPr>
              <a:t>𝜈</a:t>
            </a:r>
            <a:r>
              <a:rPr sz="3000" b="0" spc="330" baseline="-16666" dirty="0">
                <a:latin typeface="Cambria Math"/>
                <a:cs typeface="Cambria Math"/>
              </a:rPr>
              <a:t>𝑟</a:t>
            </a:r>
            <a:r>
              <a:rPr sz="3000" b="0" spc="-397" baseline="-16666" dirty="0">
                <a:latin typeface="Cambria Math"/>
                <a:cs typeface="Cambria Math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,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dirty="0">
                <a:latin typeface="Calibri"/>
                <a:cs typeface="Calibri"/>
              </a:rPr>
              <a:t>l</a:t>
            </a:r>
            <a:r>
              <a:rPr sz="2800" b="0" spc="-20" dirty="0">
                <a:latin typeface="Calibri"/>
                <a:cs typeface="Calibri"/>
              </a:rPr>
              <a:t>os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-20" dirty="0">
                <a:latin typeface="Calibri"/>
                <a:cs typeface="Calibri"/>
              </a:rPr>
              <a:t>fa</a:t>
            </a:r>
            <a:r>
              <a:rPr sz="2800" b="0" spc="-1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tor</a:t>
            </a:r>
            <a:r>
              <a:rPr sz="2800" b="0" dirty="0">
                <a:latin typeface="Times New Roman"/>
                <a:cs typeface="Times New Roman"/>
              </a:rPr>
              <a:t>	</a:t>
            </a:r>
            <a:r>
              <a:rPr sz="2800" b="0" spc="50" dirty="0">
                <a:latin typeface="Cambria Math"/>
                <a:cs typeface="Cambria Math"/>
              </a:rPr>
              <a:t>𝛽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462915">
              <a:lnSpc>
                <a:spcPct val="100000"/>
              </a:lnSpc>
              <a:spcBef>
                <a:spcPts val="910"/>
              </a:spcBef>
            </a:pPr>
            <a:r>
              <a:rPr b="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ncrease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Calibri"/>
                <a:cs typeface="Calibri"/>
              </a:rPr>
              <a:t>a</a:t>
            </a:r>
            <a:r>
              <a:rPr b="0" spc="-20" dirty="0">
                <a:latin typeface="Calibri"/>
                <a:cs typeface="Calibri"/>
              </a:rPr>
              <a:t>pp</a:t>
            </a:r>
            <a:r>
              <a:rPr b="0" spc="-25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ox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5" dirty="0">
                <a:latin typeface="Calibri"/>
                <a:cs typeface="Calibri"/>
              </a:rPr>
              <a:t>m</a:t>
            </a:r>
            <a:r>
              <a:rPr b="0" spc="-5" dirty="0">
                <a:latin typeface="Calibri"/>
                <a:cs typeface="Calibri"/>
              </a:rPr>
              <a:t>a</a:t>
            </a:r>
            <a:r>
              <a:rPr b="0" spc="-15" dirty="0">
                <a:latin typeface="Calibri"/>
                <a:cs typeface="Calibri"/>
              </a:rPr>
              <a:t>tely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te</a:t>
            </a:r>
            <a:r>
              <a:rPr b="0" spc="-5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-f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at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sz="4200" b="0" spc="-15" baseline="1984" dirty="0">
                <a:latin typeface="Cambria Math"/>
                <a:cs typeface="Cambria Math"/>
              </a:rPr>
              <a:t>|</a:t>
            </a:r>
            <a:r>
              <a:rPr sz="2800" b="0" spc="-30" dirty="0">
                <a:latin typeface="Cambria Math"/>
                <a:cs typeface="Cambria Math"/>
              </a:rPr>
              <a:t>𝜈</a:t>
            </a:r>
            <a:r>
              <a:rPr sz="2800" b="0" spc="80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−</a:t>
            </a:r>
            <a:r>
              <a:rPr sz="2800" b="0" spc="5" dirty="0">
                <a:latin typeface="Cambria Math"/>
                <a:cs typeface="Cambria Math"/>
              </a:rPr>
              <a:t> </a:t>
            </a:r>
            <a:r>
              <a:rPr sz="2800" b="0" spc="-90" dirty="0">
                <a:latin typeface="Cambria Math"/>
                <a:cs typeface="Cambria Math"/>
              </a:rPr>
              <a:t>𝜈</a:t>
            </a:r>
            <a:r>
              <a:rPr sz="3000" b="0" spc="232" baseline="-16666" dirty="0">
                <a:latin typeface="Cambria Math"/>
                <a:cs typeface="Cambria Math"/>
              </a:rPr>
              <a:t>0</a:t>
            </a:r>
            <a:r>
              <a:rPr sz="4200" b="0" spc="-15" baseline="1984" dirty="0">
                <a:latin typeface="Cambria Math"/>
                <a:cs typeface="Cambria Math"/>
              </a:rPr>
              <a:t>|</a:t>
            </a:r>
            <a:r>
              <a:rPr sz="4200" b="0" spc="232" baseline="1984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≃</a:t>
            </a:r>
            <a:r>
              <a:rPr sz="2800" b="0" spc="160" dirty="0">
                <a:latin typeface="Cambria Math"/>
                <a:cs typeface="Cambria Math"/>
              </a:rPr>
              <a:t> </a:t>
            </a:r>
            <a:r>
              <a:rPr sz="2800" b="0" spc="-20" dirty="0">
                <a:latin typeface="Cambria Math"/>
                <a:cs typeface="Cambria Math"/>
              </a:rPr>
              <a:t>3</a:t>
            </a:r>
            <a:r>
              <a:rPr sz="2800" b="0" spc="-150" dirty="0">
                <a:latin typeface="Cambria Math"/>
                <a:cs typeface="Cambria Math"/>
              </a:rPr>
              <a:t> </a:t>
            </a:r>
            <a:r>
              <a:rPr sz="2800" b="0" spc="0" dirty="0">
                <a:latin typeface="Cambria Math"/>
                <a:cs typeface="Cambria Math"/>
              </a:rPr>
              <a:t>𝛥</a:t>
            </a:r>
            <a:r>
              <a:rPr sz="2800" b="0" spc="-145" dirty="0">
                <a:latin typeface="Cambria Math"/>
                <a:cs typeface="Cambria Math"/>
              </a:rPr>
              <a:t>𝜈</a:t>
            </a:r>
            <a:r>
              <a:rPr sz="3000" b="0" spc="330" baseline="-16666" dirty="0">
                <a:latin typeface="Cambria Math"/>
                <a:cs typeface="Cambria Math"/>
              </a:rPr>
              <a:t>𝑟</a:t>
            </a:r>
            <a:r>
              <a:rPr sz="3000" b="0" spc="-397" baseline="-16666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2915" marR="5080" indent="-228600">
              <a:lnSpc>
                <a:spcPct val="126899"/>
              </a:lnSpc>
              <a:spcBef>
                <a:spcPts val="1065"/>
              </a:spcBef>
              <a:buFont typeface="Symbol"/>
              <a:buChar char=""/>
              <a:tabLst>
                <a:tab pos="463550" algn="l"/>
                <a:tab pos="1353820" algn="l"/>
                <a:tab pos="5643245" algn="l"/>
                <a:tab pos="6481445" algn="l"/>
                <a:tab pos="8417560" algn="l"/>
              </a:tabLst>
            </a:pPr>
            <a:r>
              <a:rPr b="0" spc="-20" dirty="0">
                <a:latin typeface="Calibri"/>
                <a:cs typeface="Calibri"/>
              </a:rPr>
              <a:t>S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nc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5" dirty="0">
                <a:latin typeface="Calibri"/>
                <a:cs typeface="Calibri"/>
              </a:rPr>
              <a:t>the</a:t>
            </a:r>
            <a:r>
              <a:rPr b="0" spc="34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ga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3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curve</a:t>
            </a:r>
            <a:r>
              <a:rPr b="0" spc="34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deca</a:t>
            </a:r>
            <a:r>
              <a:rPr b="0" spc="-5" dirty="0">
                <a:latin typeface="Calibri"/>
                <a:cs typeface="Calibri"/>
              </a:rPr>
              <a:t>y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3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away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0" dirty="0">
                <a:latin typeface="Calibri"/>
                <a:cs typeface="Calibri"/>
              </a:rPr>
              <a:t>fro</a:t>
            </a:r>
            <a:r>
              <a:rPr b="0" spc="-25" dirty="0">
                <a:latin typeface="Calibri"/>
                <a:cs typeface="Calibri"/>
              </a:rPr>
              <a:t>m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90" dirty="0">
                <a:latin typeface="Cambria Math"/>
                <a:cs typeface="Cambria Math"/>
              </a:rPr>
              <a:t>𝜈</a:t>
            </a:r>
            <a:r>
              <a:rPr sz="3000" b="0" spc="225" baseline="-16666" dirty="0">
                <a:latin typeface="Cambria Math"/>
                <a:cs typeface="Cambria Math"/>
              </a:rPr>
              <a:t>0</a:t>
            </a:r>
            <a:r>
              <a:rPr sz="2800" b="0" spc="-10" dirty="0">
                <a:latin typeface="Calibri"/>
                <a:cs typeface="Calibri"/>
              </a:rPr>
              <a:t>,</a:t>
            </a:r>
            <a:r>
              <a:rPr sz="2800" b="0" spc="340" dirty="0">
                <a:latin typeface="Times New Roman"/>
                <a:cs typeface="Times New Roman"/>
              </a:rPr>
              <a:t> </a:t>
            </a:r>
            <a:r>
              <a:rPr sz="2800" spc="-15" dirty="0"/>
              <a:t>net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/>
              <a:t>gai</a:t>
            </a:r>
            <a:r>
              <a:rPr sz="2800" spc="-15" dirty="0"/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/>
              <a:t>quickly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dirty="0"/>
              <a:t>t</a:t>
            </a:r>
            <a:r>
              <a:rPr sz="2800" spc="-15" dirty="0"/>
              <a:t>urns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/>
              <a:t>negative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outs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Calibri"/>
                <a:cs typeface="Calibri"/>
              </a:rPr>
              <a:t>t</a:t>
            </a:r>
            <a:r>
              <a:rPr sz="2800" b="0" spc="-20" dirty="0">
                <a:latin typeface="Calibri"/>
                <a:cs typeface="Calibri"/>
              </a:rPr>
              <a:t>h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60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mmedia</a:t>
            </a:r>
            <a:r>
              <a:rPr sz="2800" b="0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vic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20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ity</a:t>
            </a:r>
            <a:r>
              <a:rPr sz="2800" b="0" spc="-6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o</a:t>
            </a:r>
            <a:r>
              <a:rPr sz="2800" b="0" spc="-10" dirty="0">
                <a:latin typeface="Calibri"/>
                <a:cs typeface="Calibri"/>
              </a:rPr>
              <a:t>f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each</a:t>
            </a:r>
            <a:r>
              <a:rPr sz="2800" b="0" spc="-75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mode.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5" y="968684"/>
            <a:ext cx="10387330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Conc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tred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resonance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va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ys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remain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desp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4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4</a:t>
            </a:r>
            <a:r>
              <a:rPr spc="-15" dirty="0"/>
              <a:t>: Introduction</a:t>
            </a:r>
            <a:r>
              <a:rPr spc="-35" dirty="0"/>
              <a:t> </a:t>
            </a:r>
            <a:r>
              <a:rPr spc="-15" dirty="0"/>
              <a:t>to</a:t>
            </a:r>
            <a:r>
              <a:rPr spc="-25" dirty="0"/>
              <a:t> Ga</a:t>
            </a:r>
            <a:r>
              <a:rPr dirty="0"/>
              <a:t>i</a:t>
            </a:r>
            <a:r>
              <a:rPr spc="-15" dirty="0"/>
              <a:t>n Saturation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spc="-25" dirty="0"/>
              <a:t>The</a:t>
            </a:r>
            <a:r>
              <a:rPr spc="-10" dirty="0"/>
              <a:t> </a:t>
            </a:r>
            <a:r>
              <a:rPr spc="-15" dirty="0"/>
              <a:t>Basic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8" y="1661409"/>
            <a:ext cx="8865235" cy="381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892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Concept</a:t>
            </a:r>
            <a:endParaRPr sz="34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b="1" spc="-20" dirty="0">
                <a:latin typeface="Calibri"/>
                <a:cs typeface="Calibri"/>
              </a:rPr>
              <a:t>Populatio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inv</a:t>
            </a:r>
            <a:r>
              <a:rPr sz="2800" b="1" spc="-3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ion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≡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created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pump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</a:t>
            </a:r>
            <a:r>
              <a:rPr sz="2800" spc="-10" dirty="0">
                <a:latin typeface="Calibri"/>
                <a:cs typeface="Calibri"/>
              </a:rPr>
              <a:t>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omponen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508760" algn="ctr">
              <a:lnSpc>
                <a:spcPct val="100000"/>
              </a:lnSpc>
              <a:spcBef>
                <a:spcPts val="1810"/>
              </a:spcBef>
            </a:pPr>
            <a:r>
              <a:rPr sz="2800" spc="-80" dirty="0">
                <a:latin typeface="Cambria Math"/>
                <a:cs typeface="Cambria Math"/>
              </a:rPr>
              <a:t>𝑅</a:t>
            </a:r>
            <a:r>
              <a:rPr sz="3000" spc="135" baseline="-16666" dirty="0">
                <a:latin typeface="Cambria Math"/>
                <a:cs typeface="Cambria Math"/>
              </a:rPr>
              <a:t>sti</a:t>
            </a:r>
            <a:r>
              <a:rPr sz="3000" spc="494" baseline="-16666" dirty="0">
                <a:latin typeface="Cambria Math"/>
                <a:cs typeface="Cambria Math"/>
              </a:rPr>
              <a:t>m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09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𝜌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195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𝐵</a:t>
            </a:r>
            <a:r>
              <a:rPr sz="2800" spc="-15" dirty="0">
                <a:latin typeface="Calibri"/>
                <a:cs typeface="Calibri"/>
              </a:rPr>
              <a:t>-coeff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31005"/>
            <a:ext cx="6908165" cy="237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5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90" dirty="0">
                <a:latin typeface="Cambria Math"/>
                <a:cs typeface="Cambria Math"/>
              </a:rPr>
              <a:t>z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20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normali</a:t>
            </a:r>
            <a:r>
              <a:rPr sz="2800" b="1" spc="-10" dirty="0">
                <a:latin typeface="Calibri"/>
                <a:cs typeface="Calibri"/>
              </a:rPr>
              <a:t>z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line</a:t>
            </a: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spc="-10" dirty="0">
                <a:latin typeface="Calibri"/>
                <a:cs typeface="Calibri"/>
              </a:rPr>
              <a:t>sh</a:t>
            </a:r>
            <a:r>
              <a:rPr sz="2800" b="1" spc="-15" dirty="0">
                <a:latin typeface="Calibri"/>
                <a:cs typeface="Calibri"/>
              </a:rPr>
              <a:t>ape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func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io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  <a:tab pos="794385" algn="l"/>
                <a:tab pos="2636520" algn="l"/>
                <a:tab pos="4097020" algn="l"/>
                <a:tab pos="4452620" algn="l"/>
                <a:tab pos="5621655" algn="l"/>
              </a:tabLst>
            </a:pP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-c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grows,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endParaRPr sz="280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b="1" spc="-15" dirty="0">
                <a:latin typeface="Calibri"/>
                <a:cs typeface="Calibri"/>
              </a:rPr>
              <a:t>depletes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3057" y="2335980"/>
            <a:ext cx="30416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1100" algn="l"/>
                <a:tab pos="2266950" algn="l"/>
              </a:tabLst>
            </a:pPr>
            <a:r>
              <a:rPr sz="2800" spc="-15" dirty="0">
                <a:latin typeface="Calibri"/>
                <a:cs typeface="Calibri"/>
              </a:rPr>
              <a:t>grows,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179" baseline="-16666" dirty="0">
                <a:latin typeface="Cambria Math"/>
                <a:cs typeface="Cambria Math"/>
              </a:rPr>
              <a:t>stim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18" y="3538793"/>
            <a:ext cx="7978775" cy="173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Under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eady-s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ate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operat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6175">
              <a:lnSpc>
                <a:spcPct val="100000"/>
              </a:lnSpc>
              <a:spcBef>
                <a:spcPts val="1810"/>
              </a:spcBef>
            </a:pPr>
            <a:r>
              <a:rPr sz="2800" spc="-20" dirty="0">
                <a:latin typeface="Calibri"/>
                <a:cs typeface="Calibri"/>
              </a:rPr>
              <a:t>pump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mulated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emiss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nne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9" baseline="-16666" dirty="0">
                <a:latin typeface="Cambria Math"/>
                <a:cs typeface="Cambria Math"/>
              </a:rPr>
              <a:t>th</a:t>
            </a:r>
            <a:r>
              <a:rPr sz="3000" spc="330" baseline="-16666" dirty="0">
                <a:latin typeface="Cambria Math"/>
                <a:cs typeface="Cambria Math"/>
              </a:rPr>
              <a:t>r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2885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1200785" algn="l"/>
                <a:tab pos="2453640" algn="l"/>
                <a:tab pos="2824480" algn="l"/>
                <a:tab pos="4042410" algn="l"/>
                <a:tab pos="4814570" algn="l"/>
                <a:tab pos="6581140" algn="l"/>
                <a:tab pos="6939915" algn="l"/>
                <a:tab pos="8627745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proces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termed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gai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saturation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ntrodu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non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necessar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94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5</a:t>
            </a:r>
            <a:r>
              <a:rPr spc="-20" dirty="0"/>
              <a:t>: Homog</a:t>
            </a:r>
            <a:r>
              <a:rPr spc="-10" dirty="0"/>
              <a:t>e</a:t>
            </a:r>
            <a:r>
              <a:rPr spc="-20" dirty="0"/>
              <a:t>neous</a:t>
            </a:r>
            <a:r>
              <a:rPr spc="-25" dirty="0"/>
              <a:t> </a:t>
            </a:r>
            <a:r>
              <a:rPr spc="-20" dirty="0"/>
              <a:t>B</a:t>
            </a:r>
            <a:r>
              <a:rPr spc="-5" dirty="0"/>
              <a:t>r</a:t>
            </a:r>
            <a:r>
              <a:rPr spc="-20" dirty="0"/>
              <a:t>oaden</a:t>
            </a:r>
            <a:r>
              <a:rPr spc="-5" dirty="0"/>
              <a:t>i</a:t>
            </a:r>
            <a:r>
              <a:rPr spc="-20" dirty="0"/>
              <a:t>ng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spc="-15" dirty="0"/>
              <a:t>Uni</a:t>
            </a:r>
            <a:r>
              <a:rPr spc="-10" dirty="0"/>
              <a:t>f</a:t>
            </a:r>
            <a:r>
              <a:rPr spc="-20" dirty="0"/>
              <a:t>orm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5725">
              <a:lnSpc>
                <a:spcPct val="100000"/>
              </a:lnSpc>
            </a:pPr>
            <a:r>
              <a:rPr sz="3400" u="heavy" spc="-15" dirty="0">
                <a:solidFill>
                  <a:srgbClr val="0000FF"/>
                </a:solidFill>
              </a:rPr>
              <a:t>Saturation </a:t>
            </a:r>
            <a:r>
              <a:rPr sz="3400" u="heavy" spc="-20" dirty="0">
                <a:solidFill>
                  <a:srgbClr val="0000FF"/>
                </a:solidFill>
              </a:rPr>
              <a:t>Acr</a:t>
            </a:r>
            <a:r>
              <a:rPr sz="3400" u="heavy" spc="-10" dirty="0">
                <a:solidFill>
                  <a:srgbClr val="0000FF"/>
                </a:solidFill>
              </a:rPr>
              <a:t>o</a:t>
            </a:r>
            <a:r>
              <a:rPr sz="3400" u="heavy" spc="-15" dirty="0">
                <a:solidFill>
                  <a:srgbClr val="0000FF"/>
                </a:solidFill>
              </a:rPr>
              <a:t>ss Fr</a:t>
            </a:r>
            <a:r>
              <a:rPr sz="3400" u="heavy" spc="-10" dirty="0">
                <a:solidFill>
                  <a:srgbClr val="0000FF"/>
                </a:solidFill>
              </a:rPr>
              <a:t>e</a:t>
            </a:r>
            <a:r>
              <a:rPr sz="3400" u="heavy" spc="-20" dirty="0">
                <a:solidFill>
                  <a:srgbClr val="0000FF"/>
                </a:solidFill>
              </a:rPr>
              <a:t>quency</a:t>
            </a:r>
            <a:endParaRPr sz="3400"/>
          </a:p>
          <a:p>
            <a:pPr marL="462915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0" dirty="0">
                <a:latin typeface="Calibri"/>
                <a:cs typeface="Calibri"/>
              </a:rPr>
              <a:t>Fo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spc="-20" dirty="0"/>
              <a:t>homogene</a:t>
            </a:r>
            <a:r>
              <a:rPr spc="-15" dirty="0"/>
              <a:t>ously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broad</a:t>
            </a:r>
            <a:r>
              <a:rPr spc="-20" dirty="0"/>
              <a:t>ene</a:t>
            </a:r>
            <a:r>
              <a:rPr spc="-15" dirty="0"/>
              <a:t>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ne:</a:t>
            </a:r>
          </a:p>
          <a:p>
            <a:pPr marL="462915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Al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spc="-15" dirty="0">
                <a:latin typeface="Calibri"/>
                <a:cs typeface="Calibri"/>
              </a:rPr>
              <a:t>toms/mole</a:t>
            </a:r>
            <a:r>
              <a:rPr b="0" spc="-10" dirty="0">
                <a:latin typeface="Calibri"/>
                <a:cs typeface="Calibri"/>
              </a:rPr>
              <a:t>c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15" dirty="0">
                <a:latin typeface="Calibri"/>
                <a:cs typeface="Calibri"/>
              </a:rPr>
              <a:t>les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“</a:t>
            </a:r>
            <a:r>
              <a:rPr b="0" spc="-20" dirty="0">
                <a:latin typeface="Calibri"/>
                <a:cs typeface="Calibri"/>
              </a:rPr>
              <a:t>se</a:t>
            </a:r>
            <a:r>
              <a:rPr b="0" spc="-15" dirty="0">
                <a:latin typeface="Calibri"/>
                <a:cs typeface="Calibri"/>
              </a:rPr>
              <a:t>e”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eve</a:t>
            </a:r>
            <a:r>
              <a:rPr b="0" spc="-20" dirty="0">
                <a:latin typeface="Calibri"/>
                <a:cs typeface="Calibri"/>
              </a:rPr>
              <a:t>r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fre</a:t>
            </a:r>
            <a:r>
              <a:rPr b="0" spc="-25" dirty="0">
                <a:latin typeface="Calibri"/>
                <a:cs typeface="Calibri"/>
              </a:rPr>
              <a:t>q</a:t>
            </a:r>
            <a:r>
              <a:rPr b="0" spc="-20" dirty="0">
                <a:latin typeface="Calibri"/>
                <a:cs typeface="Calibri"/>
              </a:rPr>
              <a:t>uen</a:t>
            </a:r>
            <a:r>
              <a:rPr b="0" spc="0" dirty="0">
                <a:latin typeface="Calibri"/>
                <a:cs typeface="Calibri"/>
              </a:rPr>
              <a:t>c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component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equal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wel</a:t>
            </a:r>
            <a:r>
              <a:rPr b="0" dirty="0">
                <a:latin typeface="Calibri"/>
                <a:cs typeface="Calibri"/>
              </a:rPr>
              <a:t>l.</a:t>
            </a: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0" dirty="0">
                <a:latin typeface="Calibri"/>
                <a:cs typeface="Calibri"/>
              </a:rPr>
              <a:t>Saturat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on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f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on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spc="-20" dirty="0">
                <a:latin typeface="Calibri"/>
                <a:cs typeface="Calibri"/>
              </a:rPr>
              <a:t>se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mode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reduces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ga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80" dirty="0">
                <a:latin typeface="Times New Roman"/>
                <a:cs typeface="Times New Roman"/>
              </a:rPr>
              <a:t> </a:t>
            </a:r>
            <a:r>
              <a:rPr spc="-20" dirty="0"/>
              <a:t>fo</a:t>
            </a:r>
            <a:r>
              <a:rPr spc="-10" dirty="0"/>
              <a:t>r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entire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5" dirty="0"/>
              <a:t>line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15" dirty="0"/>
              <a:t>rofil</a:t>
            </a:r>
            <a:r>
              <a:rPr spc="0" dirty="0"/>
              <a:t>e</a:t>
            </a:r>
            <a:r>
              <a:rPr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0314" y="4429190"/>
            <a:ext cx="15608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Standa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0811" y="4454276"/>
            <a:ext cx="82943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9275" algn="l"/>
                <a:tab pos="3286125" algn="l"/>
                <a:tab pos="5191760" algn="l"/>
                <a:tab pos="6664959" algn="l"/>
                <a:tab pos="7689850" algn="l"/>
              </a:tabLst>
            </a:pPr>
            <a:r>
              <a:rPr sz="2800" spc="-20" dirty="0">
                <a:latin typeface="Calibri"/>
                <a:cs typeface="Calibri"/>
              </a:rPr>
              <a:t>saturat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formu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(der</a:t>
            </a:r>
            <a:r>
              <a:rPr sz="2800" spc="-15" dirty="0">
                <a:latin typeface="Calibri"/>
                <a:cs typeface="Calibri"/>
              </a:rPr>
              <a:t>ivation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reca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65" y="4995297"/>
            <a:ext cx="1662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s):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7046"/>
            <a:ext cx="10153650" cy="297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1167130" algn="l"/>
                <a:tab pos="4453255" algn="l"/>
                <a:tab pos="5979795" algn="l"/>
                <a:tab pos="6899909" algn="l"/>
                <a:tab pos="7331075" algn="l"/>
                <a:tab pos="7947659" algn="l"/>
                <a:tab pos="8942070" algn="l"/>
              </a:tabLst>
            </a:pP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frequen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-depe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ref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(d</a:t>
            </a:r>
            <a:r>
              <a:rPr sz="2800" spc="-15" dirty="0">
                <a:latin typeface="Calibri"/>
                <a:cs typeface="Calibri"/>
              </a:rPr>
              <a:t>imensi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less).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20" dirty="0">
                <a:latin typeface="Calibri"/>
                <a:cs typeface="Calibri"/>
              </a:rPr>
              <a:t>iu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Axi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𝑞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ℤ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symbo</a:t>
            </a:r>
            <a:r>
              <a:rPr sz="2800" spc="-10" dirty="0">
                <a:latin typeface="Calibri"/>
                <a:cs typeface="Calibri"/>
              </a:rPr>
              <a:t>ls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re</a:t>
            </a:r>
            <a:r>
              <a:rPr sz="2800" spc="-20" dirty="0">
                <a:latin typeface="Calibri"/>
                <a:cs typeface="Calibri"/>
              </a:rPr>
              <a:t>-def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9566" y="1296230"/>
            <a:ext cx="2387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𝛼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2926" y="1447642"/>
            <a:ext cx="7518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14" dirty="0">
                <a:latin typeface="Cambria Math"/>
                <a:cs typeface="Cambria Math"/>
              </a:rPr>
              <a:t>𝑠</a:t>
            </a:r>
            <a:r>
              <a:rPr sz="2000" spc="-5" dirty="0">
                <a:latin typeface="Cambria Math"/>
                <a:cs typeface="Cambria Math"/>
              </a:rPr>
              <a:t>,</a:t>
            </a:r>
            <a:r>
              <a:rPr sz="2000" spc="150" dirty="0">
                <a:latin typeface="Cambria Math"/>
                <a:cs typeface="Cambria Math"/>
              </a:rPr>
              <a:t>hom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114" y="1279466"/>
            <a:ext cx="5111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052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1419" y="1296230"/>
            <a:ext cx="7283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9580" algn="l"/>
              </a:tabLst>
            </a:pPr>
            <a:r>
              <a:rPr sz="2800" spc="-30" dirty="0">
                <a:latin typeface="Cambria Math"/>
                <a:cs typeface="Cambria Math"/>
              </a:rPr>
              <a:t>𝜈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3043" y="1009718"/>
            <a:ext cx="88836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44" baseline="-2976" dirty="0">
                <a:latin typeface="Cambria Math"/>
                <a:cs typeface="Cambria Math"/>
              </a:rPr>
              <a:t>𝛼</a:t>
            </a:r>
            <a:r>
              <a:rPr sz="3000" spc="232" baseline="-19444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(</a:t>
            </a:r>
            <a:r>
              <a:rPr sz="4200" spc="67" baseline="-2976" dirty="0">
                <a:latin typeface="Cambria Math"/>
                <a:cs typeface="Cambria Math"/>
              </a:rPr>
              <a:t>𝜈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5744" y="1483857"/>
            <a:ext cx="861694" cy="0"/>
          </a:xfrm>
          <a:custGeom>
            <a:avLst/>
            <a:gdLst/>
            <a:ahLst/>
            <a:cxnLst/>
            <a:rect l="l" t="t" r="r" b="b"/>
            <a:pathLst>
              <a:path w="861695">
                <a:moveTo>
                  <a:pt x="0" y="0"/>
                </a:moveTo>
                <a:lnTo>
                  <a:pt x="86137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95903" y="1535498"/>
            <a:ext cx="24022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3815" algn="l"/>
              </a:tabLst>
            </a:pP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𝑆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3418" y="1296230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5294" y="1009718"/>
            <a:ext cx="88963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44" baseline="-2976" dirty="0">
                <a:latin typeface="Cambria Math"/>
                <a:cs typeface="Cambria Math"/>
              </a:rPr>
              <a:t>𝛼</a:t>
            </a:r>
            <a:r>
              <a:rPr sz="3000" spc="232" baseline="-19444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75" baseline="-2976" dirty="0">
                <a:latin typeface="Cambria Math"/>
                <a:cs typeface="Cambria Math"/>
              </a:rPr>
              <a:t>𝜈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0739" y="1686910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80" dirty="0">
                <a:latin typeface="Cambria Math"/>
                <a:cs typeface="Cambria Math"/>
              </a:rPr>
              <a:t>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10343" y="1483857"/>
            <a:ext cx="1198245" cy="0"/>
          </a:xfrm>
          <a:custGeom>
            <a:avLst/>
            <a:gdLst/>
            <a:ahLst/>
            <a:cxnLst/>
            <a:rect l="l" t="t" r="r" b="b"/>
            <a:pathLst>
              <a:path w="1198245">
                <a:moveTo>
                  <a:pt x="0" y="0"/>
                </a:moveTo>
                <a:lnTo>
                  <a:pt x="11978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9971" y="977889"/>
            <a:ext cx="4591050" cy="0"/>
          </a:xfrm>
          <a:custGeom>
            <a:avLst/>
            <a:gdLst/>
            <a:ahLst/>
            <a:cxnLst/>
            <a:rect l="l" t="t" r="r" b="b"/>
            <a:pathLst>
              <a:path w="4591050">
                <a:moveTo>
                  <a:pt x="0" y="0"/>
                </a:moveTo>
                <a:lnTo>
                  <a:pt x="45905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9971" y="1971785"/>
            <a:ext cx="4591050" cy="0"/>
          </a:xfrm>
          <a:custGeom>
            <a:avLst/>
            <a:gdLst/>
            <a:ahLst/>
            <a:cxnLst/>
            <a:rect l="l" t="t" r="r" b="b"/>
            <a:pathLst>
              <a:path w="4591050">
                <a:moveTo>
                  <a:pt x="0" y="0"/>
                </a:moveTo>
                <a:lnTo>
                  <a:pt x="4590562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1401" y="966557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69">
                <a:moveTo>
                  <a:pt x="0" y="0"/>
                </a:moveTo>
                <a:lnTo>
                  <a:pt x="0" y="1016806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79073" y="966557"/>
            <a:ext cx="0" cy="1017269"/>
          </a:xfrm>
          <a:custGeom>
            <a:avLst/>
            <a:gdLst/>
            <a:ahLst/>
            <a:cxnLst/>
            <a:rect l="l" t="t" r="r" b="b"/>
            <a:pathLst>
              <a:path h="1017269">
                <a:moveTo>
                  <a:pt x="0" y="0"/>
                </a:moveTo>
                <a:lnTo>
                  <a:pt x="0" y="1016806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1700" y="2259072"/>
            <a:ext cx="8416290" cy="30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-signal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effic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(befor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on).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352" baseline="-16666" dirty="0">
                <a:latin typeface="Cambria Math"/>
                <a:cs typeface="Cambria Math"/>
              </a:rPr>
              <a:t>𝑠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saturation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intensit</a:t>
            </a:r>
            <a:r>
              <a:rPr sz="2800" b="1" spc="-2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𝑆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30" dirty="0">
                <a:latin typeface="Cambria Math"/>
                <a:cs typeface="Cambria Math"/>
              </a:rPr>
              <a:t>𝑆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≡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375" baseline="-16666" dirty="0">
                <a:latin typeface="Cambria Math"/>
                <a:cs typeface="Cambria Math"/>
              </a:rPr>
              <a:t>𝑠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dimensionless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sat</a:t>
            </a:r>
            <a:r>
              <a:rPr sz="2800" b="1" spc="-5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ratio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amete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Conse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6060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Onc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ches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y,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ighbo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drop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mod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com</a:t>
            </a:r>
            <a:r>
              <a:rPr sz="2800" b="1" spc="-15" dirty="0">
                <a:latin typeface="Calibri"/>
                <a:cs typeface="Calibri"/>
              </a:rPr>
              <a:t>petition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resul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outpu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perf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homog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056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6</a:t>
            </a:r>
            <a:r>
              <a:rPr spc="-20" dirty="0"/>
              <a:t>: Inhomog</a:t>
            </a:r>
            <a:r>
              <a:rPr spc="-15" dirty="0"/>
              <a:t>e</a:t>
            </a:r>
            <a:r>
              <a:rPr spc="-20" dirty="0"/>
              <a:t>neous</a:t>
            </a:r>
            <a:r>
              <a:rPr spc="-25" dirty="0"/>
              <a:t> </a:t>
            </a:r>
            <a:r>
              <a:rPr spc="-20" dirty="0"/>
              <a:t>B</a:t>
            </a:r>
            <a:r>
              <a:rPr spc="-5" dirty="0"/>
              <a:t>r</a:t>
            </a:r>
            <a:r>
              <a:rPr spc="-20" dirty="0"/>
              <a:t>oaden</a:t>
            </a:r>
            <a:r>
              <a:rPr spc="-5" dirty="0"/>
              <a:t>i</a:t>
            </a:r>
            <a:r>
              <a:rPr spc="-20" dirty="0"/>
              <a:t>ng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0" dirty="0">
                <a:latin typeface="Times New Roman"/>
                <a:cs typeface="Times New Roman"/>
              </a:rPr>
              <a:t> </a:t>
            </a:r>
            <a:r>
              <a:rPr spc="-20" dirty="0"/>
              <a:t>Se</a:t>
            </a:r>
            <a:r>
              <a:rPr spc="-5" dirty="0"/>
              <a:t>l</a:t>
            </a:r>
            <a:r>
              <a:rPr spc="-20" dirty="0"/>
              <a:t>ective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3505">
              <a:lnSpc>
                <a:spcPct val="100000"/>
              </a:lnSpc>
            </a:pPr>
            <a:r>
              <a:rPr sz="3400" u="heavy" spc="-15" dirty="0">
                <a:solidFill>
                  <a:srgbClr val="0000FF"/>
                </a:solidFill>
              </a:rPr>
              <a:t>Saturation </a:t>
            </a:r>
            <a:r>
              <a:rPr sz="3400" u="heavy" spc="-20" dirty="0">
                <a:solidFill>
                  <a:srgbClr val="0000FF"/>
                </a:solidFill>
              </a:rPr>
              <a:t>and</a:t>
            </a:r>
            <a:r>
              <a:rPr sz="3400" u="heavy" spc="-15" dirty="0">
                <a:solidFill>
                  <a:srgbClr val="0000FF"/>
                </a:solidFill>
              </a:rPr>
              <a:t> </a:t>
            </a:r>
            <a:r>
              <a:rPr sz="3400" u="heavy" spc="-20" dirty="0">
                <a:solidFill>
                  <a:srgbClr val="0000FF"/>
                </a:solidFill>
              </a:rPr>
              <a:t>Ho</a:t>
            </a:r>
            <a:r>
              <a:rPr sz="3400" u="heavy" spc="-5" dirty="0">
                <a:solidFill>
                  <a:srgbClr val="0000FF"/>
                </a:solidFill>
              </a:rPr>
              <a:t>l</a:t>
            </a:r>
            <a:r>
              <a:rPr sz="3400" u="heavy" spc="-20" dirty="0">
                <a:solidFill>
                  <a:srgbClr val="0000FF"/>
                </a:solidFill>
              </a:rPr>
              <a:t>e</a:t>
            </a:r>
            <a:r>
              <a:rPr sz="3400" u="heavy" spc="-15" dirty="0">
                <a:solidFill>
                  <a:srgbClr val="0000FF"/>
                </a:solidFill>
              </a:rPr>
              <a:t> B</a:t>
            </a:r>
            <a:r>
              <a:rPr sz="3400" u="heavy" spc="-20" dirty="0">
                <a:solidFill>
                  <a:srgbClr val="0000FF"/>
                </a:solidFill>
              </a:rPr>
              <a:t>urning</a:t>
            </a:r>
            <a:endParaRPr sz="3400"/>
          </a:p>
          <a:p>
            <a:pPr marL="462915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3550" algn="l"/>
                <a:tab pos="973455" algn="l"/>
                <a:tab pos="3592195" algn="l"/>
                <a:tab pos="5374005" algn="l"/>
                <a:tab pos="6967220" algn="l"/>
                <a:tab pos="8030209" algn="l"/>
              </a:tabLst>
            </a:pPr>
            <a:r>
              <a:rPr b="0" spc="-15" dirty="0">
                <a:latin typeface="Calibri"/>
                <a:cs typeface="Calibri"/>
              </a:rPr>
              <a:t>In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spc="-15" dirty="0"/>
              <a:t>inho</a:t>
            </a:r>
            <a:r>
              <a:rPr spc="-10" dirty="0"/>
              <a:t>m</a:t>
            </a:r>
            <a:r>
              <a:rPr spc="-15" dirty="0"/>
              <a:t>ogeneous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0" spc="-20" dirty="0">
                <a:latin typeface="Calibri"/>
                <a:cs typeface="Calibri"/>
              </a:rPr>
              <a:t>ensemb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es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0" dirty="0">
                <a:latin typeface="Calibri"/>
                <a:cs typeface="Calibri"/>
              </a:rPr>
              <a:t>(Do</a:t>
            </a:r>
            <a:r>
              <a:rPr b="0" spc="-10" dirty="0">
                <a:latin typeface="Calibri"/>
                <a:cs typeface="Calibri"/>
              </a:rPr>
              <a:t>p</a:t>
            </a:r>
            <a:r>
              <a:rPr b="0" spc="-20" dirty="0">
                <a:latin typeface="Calibri"/>
                <a:cs typeface="Calibri"/>
              </a:rPr>
              <a:t>p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er,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0" dirty="0">
                <a:latin typeface="Calibri"/>
                <a:cs typeface="Calibri"/>
              </a:rPr>
              <a:t>Star</a:t>
            </a:r>
            <a:r>
              <a:rPr b="0" dirty="0">
                <a:latin typeface="Calibri"/>
                <a:cs typeface="Calibri"/>
              </a:rPr>
              <a:t>k</a:t>
            </a:r>
            <a:r>
              <a:rPr b="0" spc="-10" dirty="0">
                <a:latin typeface="Calibri"/>
                <a:cs typeface="Calibri"/>
              </a:rPr>
              <a:t>,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25" dirty="0">
                <a:latin typeface="Calibri"/>
                <a:cs typeface="Calibri"/>
              </a:rPr>
              <a:t>nhomo</a:t>
            </a:r>
            <a:r>
              <a:rPr b="0" spc="-5" dirty="0">
                <a:latin typeface="Calibri"/>
                <a:cs typeface="Calibri"/>
              </a:rPr>
              <a:t>g</a:t>
            </a:r>
            <a:r>
              <a:rPr b="0" spc="-15" dirty="0">
                <a:latin typeface="Calibri"/>
                <a:cs typeface="Calibri"/>
              </a:rPr>
              <a:t>eneous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cryst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f</a:t>
            </a:r>
            <a:r>
              <a:rPr b="0" spc="-10" dirty="0">
                <a:latin typeface="Calibri"/>
                <a:cs typeface="Calibri"/>
              </a:rPr>
              <a:t>iel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25" dirty="0">
                <a:latin typeface="Calibri"/>
                <a:cs typeface="Calibri"/>
              </a:rPr>
              <a:t>s</a:t>
            </a:r>
            <a:r>
              <a:rPr b="0" spc="-15" dirty="0">
                <a:latin typeface="Calibri"/>
                <a:cs typeface="Calibri"/>
              </a:rPr>
              <a:t>):</a:t>
            </a:r>
          </a:p>
          <a:p>
            <a:pPr marL="462915" marR="1016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Individ</a:t>
            </a:r>
            <a:r>
              <a:rPr b="0" spc="-20" dirty="0">
                <a:latin typeface="Calibri"/>
                <a:cs typeface="Calibri"/>
              </a:rPr>
              <a:t>ua</a:t>
            </a:r>
            <a:r>
              <a:rPr b="0" spc="-10" dirty="0">
                <a:latin typeface="Calibri"/>
                <a:cs typeface="Calibri"/>
              </a:rPr>
              <a:t>l</a:t>
            </a:r>
            <a:r>
              <a:rPr b="0" spc="-13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mole</a:t>
            </a:r>
            <a:r>
              <a:rPr b="0" spc="-10" dirty="0">
                <a:latin typeface="Calibri"/>
                <a:cs typeface="Calibri"/>
              </a:rPr>
              <a:t>c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15" dirty="0">
                <a:latin typeface="Calibri"/>
                <a:cs typeface="Calibri"/>
              </a:rPr>
              <a:t>les</a:t>
            </a:r>
            <a:r>
              <a:rPr b="0" spc="-14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res</a:t>
            </a:r>
            <a:r>
              <a:rPr b="0" spc="-30" dirty="0">
                <a:latin typeface="Calibri"/>
                <a:cs typeface="Calibri"/>
              </a:rPr>
              <a:t>p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13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n</a:t>
            </a:r>
            <a:r>
              <a:rPr b="0" spc="-10" dirty="0">
                <a:latin typeface="Calibri"/>
                <a:cs typeface="Calibri"/>
              </a:rPr>
              <a:t>ly</a:t>
            </a:r>
            <a:r>
              <a:rPr b="0" spc="-13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to</a:t>
            </a:r>
            <a:r>
              <a:rPr b="0" spc="-14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frequenc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es</a:t>
            </a:r>
            <a:r>
              <a:rPr b="0" spc="-13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w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thin</a:t>
            </a:r>
            <a:r>
              <a:rPr b="0" spc="-14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he</a:t>
            </a:r>
            <a:r>
              <a:rPr b="0" spc="-10" dirty="0">
                <a:latin typeface="Calibri"/>
                <a:cs typeface="Calibri"/>
              </a:rPr>
              <a:t>ir</a:t>
            </a:r>
            <a:r>
              <a:rPr b="0" spc="-13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narrow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Calibri"/>
                <a:cs typeface="Calibri"/>
              </a:rPr>
              <a:t>homog</a:t>
            </a:r>
            <a:r>
              <a:rPr b="0" dirty="0">
                <a:latin typeface="Calibri"/>
                <a:cs typeface="Calibri"/>
              </a:rPr>
              <a:t>e</a:t>
            </a:r>
            <a:r>
              <a:rPr b="0" spc="-20" dirty="0">
                <a:latin typeface="Calibri"/>
                <a:cs typeface="Calibri"/>
              </a:rPr>
              <a:t>ne</a:t>
            </a:r>
            <a:r>
              <a:rPr b="0" spc="-10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s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5" dirty="0">
                <a:latin typeface="Calibri"/>
                <a:cs typeface="Calibri"/>
              </a:rPr>
              <a:t>b</a:t>
            </a:r>
            <a:r>
              <a:rPr b="0" spc="-20" dirty="0">
                <a:latin typeface="Calibri"/>
                <a:cs typeface="Calibri"/>
              </a:rPr>
              <a:t>-p</a:t>
            </a:r>
            <a:r>
              <a:rPr b="0" spc="0" dirty="0">
                <a:latin typeface="Calibri"/>
                <a:cs typeface="Calibri"/>
              </a:rPr>
              <a:t>r</a:t>
            </a:r>
            <a:r>
              <a:rPr b="0" spc="-20" dirty="0">
                <a:latin typeface="Calibri"/>
                <a:cs typeface="Calibri"/>
              </a:rPr>
              <a:t>of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5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0" dirty="0">
                <a:latin typeface="Cambria Math"/>
                <a:cs typeface="Cambria Math"/>
              </a:rPr>
              <a:t>𝛥</a:t>
            </a:r>
            <a:r>
              <a:rPr b="0" spc="-90" dirty="0">
                <a:latin typeface="Cambria Math"/>
                <a:cs typeface="Cambria Math"/>
              </a:rPr>
              <a:t>𝜈</a:t>
            </a:r>
            <a:r>
              <a:rPr sz="3000" b="0" spc="195" baseline="-16666" dirty="0">
                <a:latin typeface="Cambria Math"/>
                <a:cs typeface="Cambria Math"/>
              </a:rPr>
              <a:t>ho</a:t>
            </a:r>
            <a:r>
              <a:rPr sz="3000" b="0" spc="442" baseline="-16666" dirty="0">
                <a:latin typeface="Cambria Math"/>
                <a:cs typeface="Cambria Math"/>
              </a:rPr>
              <a:t>m</a:t>
            </a:r>
            <a:r>
              <a:rPr sz="2800" b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7" y="4839147"/>
            <a:ext cx="563118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588645" algn="l"/>
                <a:tab pos="1653539" algn="l"/>
                <a:tab pos="4094479" algn="l"/>
                <a:tab pos="4870450" algn="l"/>
                <a:tab pos="5304790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stron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monochr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field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89" baseline="-16666" dirty="0">
                <a:latin typeface="Cambria Math"/>
                <a:cs typeface="Cambria Math"/>
              </a:rPr>
              <a:t>𝐿</a:t>
            </a:r>
            <a:endParaRPr sz="3000" baseline="-16666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popu</a:t>
            </a:r>
            <a:r>
              <a:rPr sz="2800" spc="-10" dirty="0">
                <a:latin typeface="Calibri"/>
                <a:cs typeface="Calibri"/>
              </a:rPr>
              <a:t>lati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45" dirty="0">
                <a:latin typeface="Cambria Math"/>
                <a:cs typeface="Cambria Math"/>
              </a:rPr>
              <a:t>𝑁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8015" y="4864232"/>
            <a:ext cx="4390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4585" algn="l"/>
                <a:tab pos="1436370" algn="l"/>
                <a:tab pos="2362835" algn="l"/>
                <a:tab pos="2772410" algn="l"/>
                <a:tab pos="3395345" algn="l"/>
              </a:tabLst>
            </a:pP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burn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dirty="0">
                <a:latin typeface="Calibri"/>
                <a:cs typeface="Calibri"/>
              </a:rPr>
              <a:t>	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overa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56305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lated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saturat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coeffic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5572" y="2022036"/>
            <a:ext cx="264668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44" baseline="11904" dirty="0">
                <a:latin typeface="Cambria Math"/>
                <a:cs typeface="Cambria Math"/>
              </a:rPr>
              <a:t>𝛼</a:t>
            </a:r>
            <a:r>
              <a:rPr sz="2000" spc="114" dirty="0">
                <a:latin typeface="Cambria Math"/>
                <a:cs typeface="Cambria Math"/>
              </a:rPr>
              <a:t>𝑠</a:t>
            </a:r>
            <a:r>
              <a:rPr sz="2000" spc="5" dirty="0">
                <a:latin typeface="Cambria Math"/>
                <a:cs typeface="Cambria Math"/>
              </a:rPr>
              <a:t>,</a:t>
            </a:r>
            <a:r>
              <a:rPr sz="2000" spc="105" dirty="0">
                <a:latin typeface="Cambria Math"/>
                <a:cs typeface="Cambria Math"/>
              </a:rPr>
              <a:t>in</a:t>
            </a:r>
            <a:r>
              <a:rPr sz="2000" spc="254" dirty="0">
                <a:latin typeface="Cambria Math"/>
                <a:cs typeface="Cambria Math"/>
              </a:rPr>
              <a:t>h</a:t>
            </a:r>
            <a:r>
              <a:rPr sz="4200" spc="-37" baseline="13888" dirty="0">
                <a:latin typeface="Cambria Math"/>
                <a:cs typeface="Cambria Math"/>
              </a:rPr>
              <a:t>(</a:t>
            </a:r>
            <a:r>
              <a:rPr sz="4200" spc="75" baseline="11904" dirty="0">
                <a:latin typeface="Cambria Math"/>
                <a:cs typeface="Cambria Math"/>
              </a:rPr>
              <a:t>𝜈</a:t>
            </a:r>
            <a:r>
              <a:rPr sz="4200" spc="-22" baseline="13888" dirty="0">
                <a:latin typeface="Cambria Math"/>
                <a:cs typeface="Cambria Math"/>
              </a:rPr>
              <a:t>)</a:t>
            </a:r>
            <a:r>
              <a:rPr sz="4200" spc="232" baseline="13888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=</a:t>
            </a:r>
            <a:r>
              <a:rPr sz="4200" spc="240" baseline="11904" dirty="0">
                <a:latin typeface="Cambria Math"/>
                <a:cs typeface="Cambria Math"/>
              </a:rPr>
              <a:t> </a:t>
            </a:r>
            <a:r>
              <a:rPr sz="4200" spc="-44" baseline="11904" dirty="0">
                <a:latin typeface="Cambria Math"/>
                <a:cs typeface="Cambria Math"/>
              </a:rPr>
              <a:t>𝛼</a:t>
            </a:r>
            <a:r>
              <a:rPr sz="2000" spc="155" dirty="0">
                <a:latin typeface="Cambria Math"/>
                <a:cs typeface="Cambria Math"/>
              </a:rPr>
              <a:t>0</a:t>
            </a:r>
            <a:r>
              <a:rPr sz="4200" spc="-22" baseline="13888" dirty="0">
                <a:latin typeface="Cambria Math"/>
                <a:cs typeface="Cambria Math"/>
              </a:rPr>
              <a:t>(</a:t>
            </a:r>
            <a:r>
              <a:rPr sz="4200" spc="67" baseline="11904" dirty="0">
                <a:latin typeface="Cambria Math"/>
                <a:cs typeface="Cambria Math"/>
              </a:rPr>
              <a:t>𝜈</a:t>
            </a:r>
            <a:r>
              <a:rPr sz="4200" spc="-22" baseline="13888" dirty="0">
                <a:latin typeface="Cambria Math"/>
                <a:cs typeface="Cambria Math"/>
              </a:rPr>
              <a:t>)</a:t>
            </a:r>
            <a:endParaRPr sz="4200" baseline="13888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020" y="1769052"/>
            <a:ext cx="1067435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2976" dirty="0">
                <a:latin typeface="Cambria Math"/>
                <a:cs typeface="Cambria Math"/>
              </a:rPr>
              <a:t>√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0139" y="1761226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3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11371" y="2278068"/>
            <a:ext cx="8337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06724" y="2226442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34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41850" y="2038800"/>
            <a:ext cx="1729739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45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  <a:p>
            <a:pPr marL="376555">
              <a:lnSpc>
                <a:spcPts val="2945"/>
              </a:lnSpc>
            </a:pP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4200" spc="-30" baseline="1984" dirty="0">
                <a:latin typeface="Cambria Math"/>
                <a:cs typeface="Cambria Math"/>
              </a:rPr>
              <a:t>1</a:t>
            </a:r>
            <a:r>
              <a:rPr sz="4200" spc="22" baseline="1984" dirty="0">
                <a:latin typeface="Cambria Math"/>
                <a:cs typeface="Cambria Math"/>
              </a:rPr>
              <a:t> </a:t>
            </a:r>
            <a:r>
              <a:rPr sz="4200" spc="-37" baseline="1984" dirty="0">
                <a:latin typeface="Cambria Math"/>
                <a:cs typeface="Cambria Math"/>
              </a:rPr>
              <a:t>+</a:t>
            </a:r>
            <a:r>
              <a:rPr sz="4200" spc="7" baseline="1984" dirty="0">
                <a:latin typeface="Cambria Math"/>
                <a:cs typeface="Cambria Math"/>
              </a:rPr>
              <a:t> </a:t>
            </a:r>
            <a:r>
              <a:rPr sz="4200" spc="82" baseline="1984" dirty="0">
                <a:latin typeface="Cambria Math"/>
                <a:cs typeface="Cambria Math"/>
              </a:rPr>
              <a:t>𝐼</a:t>
            </a:r>
            <a:r>
              <a:rPr sz="4200" spc="-30" baseline="1984" dirty="0">
                <a:latin typeface="Cambria Math"/>
                <a:cs typeface="Cambria Math"/>
              </a:rPr>
              <a:t>/</a:t>
            </a:r>
            <a:r>
              <a:rPr sz="4200" spc="-44" baseline="1984" dirty="0">
                <a:latin typeface="Cambria Math"/>
                <a:cs typeface="Cambria Math"/>
              </a:rPr>
              <a:t>𝐼</a:t>
            </a:r>
            <a:endParaRPr sz="4200" baseline="1984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06314" y="1752288"/>
            <a:ext cx="88963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44" baseline="-2976" dirty="0">
                <a:latin typeface="Cambria Math"/>
                <a:cs typeface="Cambria Math"/>
              </a:rPr>
              <a:t>𝛼</a:t>
            </a:r>
            <a:r>
              <a:rPr sz="3000" spc="232" baseline="-19444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75" baseline="-2976" dirty="0">
                <a:latin typeface="Cambria Math"/>
                <a:cs typeface="Cambria Math"/>
              </a:rPr>
              <a:t>𝜈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4728" y="2499583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80" dirty="0">
                <a:latin typeface="Cambria Math"/>
                <a:cs typeface="Cambria Math"/>
              </a:rPr>
              <a:t>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82428" y="2319406"/>
            <a:ext cx="1198245" cy="0"/>
          </a:xfrm>
          <a:custGeom>
            <a:avLst/>
            <a:gdLst/>
            <a:ahLst/>
            <a:cxnLst/>
            <a:rect l="l" t="t" r="r" b="b"/>
            <a:pathLst>
              <a:path w="1198245">
                <a:moveTo>
                  <a:pt x="0" y="0"/>
                </a:moveTo>
                <a:lnTo>
                  <a:pt x="11981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18775" y="2226442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76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5967" y="1656070"/>
            <a:ext cx="5938520" cy="0"/>
          </a:xfrm>
          <a:custGeom>
            <a:avLst/>
            <a:gdLst/>
            <a:ahLst/>
            <a:cxnLst/>
            <a:rect l="l" t="t" r="r" b="b"/>
            <a:pathLst>
              <a:path w="5938520">
                <a:moveTo>
                  <a:pt x="0" y="0"/>
                </a:moveTo>
                <a:lnTo>
                  <a:pt x="59383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5967" y="2819278"/>
            <a:ext cx="5938520" cy="0"/>
          </a:xfrm>
          <a:custGeom>
            <a:avLst/>
            <a:gdLst/>
            <a:ahLst/>
            <a:cxnLst/>
            <a:rect l="l" t="t" r="r" b="b"/>
            <a:pathLst>
              <a:path w="5938520">
                <a:moveTo>
                  <a:pt x="0" y="0"/>
                </a:moveTo>
                <a:lnTo>
                  <a:pt x="59383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7397" y="1644737"/>
            <a:ext cx="0" cy="1186180"/>
          </a:xfrm>
          <a:custGeom>
            <a:avLst/>
            <a:gdLst/>
            <a:ahLst/>
            <a:cxnLst/>
            <a:rect l="l" t="t" r="r" b="b"/>
            <a:pathLst>
              <a:path h="1186180">
                <a:moveTo>
                  <a:pt x="0" y="0"/>
                </a:moveTo>
                <a:lnTo>
                  <a:pt x="0" y="118597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53077" y="1644737"/>
            <a:ext cx="0" cy="1186180"/>
          </a:xfrm>
          <a:custGeom>
            <a:avLst/>
            <a:gdLst/>
            <a:ahLst/>
            <a:cxnLst/>
            <a:rect l="l" t="t" r="r" b="b"/>
            <a:pathLst>
              <a:path h="1186180">
                <a:moveTo>
                  <a:pt x="0" y="0"/>
                </a:moveTo>
                <a:lnTo>
                  <a:pt x="0" y="118597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2153" y="5012948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>
                <a:moveTo>
                  <a:pt x="0" y="0"/>
                </a:moveTo>
                <a:lnTo>
                  <a:pt x="81565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1705" y="3102928"/>
            <a:ext cx="6569075" cy="231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ompet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trends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buFont typeface="Calibri"/>
              <a:buAutoNum type="arabicPeriod"/>
              <a:tabLst>
                <a:tab pos="363855" algn="l"/>
              </a:tabLst>
            </a:pPr>
            <a:r>
              <a:rPr sz="2800" b="1" spc="-20" dirty="0">
                <a:latin typeface="Calibri"/>
                <a:cs typeface="Calibri"/>
              </a:rPr>
              <a:t>Populatio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depletion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𝑆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67310">
              <a:lnSpc>
                <a:spcPct val="138200"/>
              </a:lnSpc>
              <a:spcBef>
                <a:spcPts val="530"/>
              </a:spcBef>
              <a:buFont typeface="Calibri"/>
              <a:buAutoNum type="arabicPeriod"/>
              <a:tabLst>
                <a:tab pos="504190" algn="l"/>
                <a:tab pos="1922145" algn="l"/>
                <a:tab pos="2790190" algn="l"/>
                <a:tab pos="4705350" algn="l"/>
                <a:tab pos="5234305" algn="l"/>
              </a:tabLst>
            </a:pPr>
            <a:r>
              <a:rPr sz="2800" b="1" spc="-15" dirty="0">
                <a:latin typeface="Calibri"/>
                <a:cs typeface="Calibri"/>
              </a:rPr>
              <a:t>Spectral</a:t>
            </a:r>
            <a:r>
              <a:rPr sz="2800" b="1" spc="-15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Calibri"/>
                <a:cs typeface="Calibri"/>
              </a:rPr>
              <a:t>hole</a:t>
            </a:r>
            <a:r>
              <a:rPr sz="2800" b="1" spc="-15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roadenin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effective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𝑆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Net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resul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ove.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02885" y="4440560"/>
            <a:ext cx="11696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nu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ber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67507" y="4440560"/>
            <a:ext cx="23190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contri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5" dirty="0">
                <a:latin typeface="Calibri"/>
                <a:cs typeface="Calibri"/>
              </a:rPr>
              <a:t>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575" y="533409"/>
            <a:ext cx="11552555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ustr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a)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unsaturate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nho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ogeneo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Gaussi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575" y="1504934"/>
            <a:ext cx="5791200" cy="319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(b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c)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  <a:p>
            <a:pPr marL="504825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4589" y="1516502"/>
            <a:ext cx="2127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0300" y="1519242"/>
            <a:ext cx="5801995" cy="316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Axes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9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vs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45" dirty="0">
                <a:latin typeface="Cambria Math"/>
                <a:cs typeface="Cambria Math"/>
              </a:rPr>
              <a:t>𝑁</a:t>
            </a:r>
            <a:r>
              <a:rPr sz="2800" spc="-20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575" y="533409"/>
            <a:ext cx="11552285" cy="911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575" y="1504934"/>
            <a:ext cx="5791199" cy="3190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0300" y="1523993"/>
            <a:ext cx="5801989" cy="3162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825" y="371520"/>
            <a:ext cx="11182350" cy="610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957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4825" y="371520"/>
            <a:ext cx="11182349" cy="6105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407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7</a:t>
            </a:r>
            <a:r>
              <a:rPr spc="-15" dirty="0"/>
              <a:t>: Spatial Hole</a:t>
            </a:r>
            <a:r>
              <a:rPr spc="-5" dirty="0"/>
              <a:t> </a:t>
            </a:r>
            <a:r>
              <a:rPr spc="-20" dirty="0"/>
              <a:t>Burning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spc="-20" dirty="0"/>
              <a:t>Standin</a:t>
            </a:r>
            <a:r>
              <a:rPr spc="-15" dirty="0"/>
              <a:t>g-</a:t>
            </a:r>
            <a:r>
              <a:rPr spc="-30" dirty="0"/>
              <a:t>Wa</a:t>
            </a:r>
            <a:r>
              <a:rPr spc="-15" dirty="0"/>
              <a:t>v</a:t>
            </a:r>
            <a:r>
              <a:rPr spc="-20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4" y="1661409"/>
            <a:ext cx="7778750" cy="379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8695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Saturation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Patt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rn</a:t>
            </a:r>
            <a:endParaRPr sz="34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ea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resonato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stand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wave:</a:t>
            </a:r>
            <a:endParaRPr sz="2800">
              <a:latin typeface="Calibri"/>
              <a:cs typeface="Calibri"/>
            </a:endParaRPr>
          </a:p>
          <a:p>
            <a:pPr marL="3522979">
              <a:lnSpc>
                <a:spcPct val="100000"/>
              </a:lnSpc>
              <a:spcBef>
                <a:spcPts val="1800"/>
              </a:spcBef>
            </a:pP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cos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2𝜋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20" dirty="0">
                <a:latin typeface="Calibri"/>
                <a:cs typeface="Calibri"/>
              </a:rPr>
              <a:t>node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rro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de.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385"/>
              </a:lnSpc>
              <a:spcBef>
                <a:spcPts val="1970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Local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nsity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65" dirty="0">
                <a:latin typeface="Cambria Math"/>
                <a:cs typeface="Cambria Math"/>
              </a:rPr>
              <a:t>s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2𝜋</a:t>
            </a:r>
            <a:r>
              <a:rPr sz="2800" spc="5" dirty="0">
                <a:latin typeface="Cambria Math"/>
                <a:cs typeface="Cambria Math"/>
              </a:rPr>
              <a:t>𝑧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R="2117090" algn="r">
              <a:lnSpc>
                <a:spcPts val="1425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51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Saturat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antin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54285" cy="162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Nodes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main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unsa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urated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resi</a:t>
            </a:r>
            <a:r>
              <a:rPr sz="2800" spc="-20" dirty="0">
                <a:latin typeface="Calibri"/>
                <a:cs typeface="Calibri"/>
              </a:rPr>
              <a:t>dua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Another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𝜆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12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</a:t>
            </a: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turated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15"/>
              </a:spcBef>
            </a:pP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multipl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odes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ma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</a:t>
            </a:r>
            <a:r>
              <a:rPr sz="2800" b="1" spc="-15" dirty="0">
                <a:latin typeface="Calibri"/>
                <a:cs typeface="Calibri"/>
              </a:rPr>
              <a:t>-e</a:t>
            </a:r>
            <a:r>
              <a:rPr sz="2800" b="1" spc="-5" dirty="0">
                <a:latin typeface="Calibri"/>
                <a:cs typeface="Calibri"/>
              </a:rPr>
              <a:t>x</a:t>
            </a:r>
            <a:r>
              <a:rPr sz="2800" b="1" spc="-10" dirty="0">
                <a:latin typeface="Calibri"/>
                <a:cs typeface="Calibri"/>
              </a:rPr>
              <a:t>ist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eve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homogeneou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m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di</a:t>
            </a:r>
            <a:r>
              <a:rPr sz="2800" b="1" spc="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257175"/>
            <a:ext cx="11458575" cy="628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0" marR="596265"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a)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rns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offse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𝜆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5" dirty="0">
                <a:latin typeface="Cambria Math"/>
                <a:cs typeface="Cambria Math"/>
              </a:rPr>
              <a:t>4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(b)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correspo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od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trou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(ho</a:t>
            </a:r>
            <a:r>
              <a:rPr sz="2800" spc="-15" dirty="0">
                <a:latin typeface="Calibri"/>
                <a:cs typeface="Calibri"/>
              </a:rPr>
              <a:t>les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spc="10" dirty="0">
                <a:latin typeface="Calibri"/>
                <a:cs typeface="Calibri"/>
              </a:rPr>
              <a:t>.</a:t>
            </a:r>
            <a:r>
              <a:rPr sz="2800" spc="-10" dirty="0">
                <a:latin typeface="Calibri"/>
                <a:cs typeface="Calibri"/>
              </a:rPr>
              <a:t>]</a:t>
            </a:r>
            <a:endParaRPr sz="2800">
              <a:latin typeface="Calibri"/>
              <a:cs typeface="Calibri"/>
            </a:endParaRPr>
          </a:p>
          <a:p>
            <a:pPr marL="4953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" y="257175"/>
            <a:ext cx="11458193" cy="6282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61969"/>
            <a:ext cx="11770369" cy="5257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73958"/>
            <a:ext cx="8324850" cy="171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rst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appear.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CG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ded.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8</a:t>
            </a:r>
            <a:r>
              <a:rPr spc="-10" dirty="0"/>
              <a:t>:</a:t>
            </a:r>
            <a:r>
              <a:rPr spc="-20" dirty="0"/>
              <a:t> Quanti</a:t>
            </a:r>
            <a:r>
              <a:rPr dirty="0"/>
              <a:t>t</a:t>
            </a:r>
            <a:r>
              <a:rPr spc="-15" dirty="0"/>
              <a:t>ative</a:t>
            </a:r>
            <a:r>
              <a:rPr spc="-5" dirty="0"/>
              <a:t> </a:t>
            </a:r>
            <a:r>
              <a:rPr spc="-25" dirty="0"/>
              <a:t>Treatment</a:t>
            </a:r>
            <a:r>
              <a:rPr spc="-5" dirty="0"/>
              <a:t> </a:t>
            </a:r>
            <a:r>
              <a:rPr spc="-15" dirty="0"/>
              <a:t>of Spatial</a:t>
            </a:r>
            <a:r>
              <a:rPr dirty="0"/>
              <a:t> </a:t>
            </a:r>
            <a:r>
              <a:rPr spc="-20" dirty="0"/>
              <a:t>Hol</a:t>
            </a:r>
            <a:r>
              <a:rPr spc="15" dirty="0"/>
              <a:t>e</a:t>
            </a:r>
            <a:r>
              <a:rPr spc="-25" dirty="0"/>
              <a:t>-</a:t>
            </a:r>
            <a:r>
              <a:rPr spc="-20" dirty="0"/>
              <a:t>Burn</a:t>
            </a:r>
            <a:r>
              <a:rPr spc="-5" dirty="0"/>
              <a:t>i</a:t>
            </a:r>
            <a:r>
              <a:rPr spc="-20"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49205" cy="171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3360" algn="ctr">
              <a:lnSpc>
                <a:spcPct val="100000"/>
              </a:lnSpc>
            </a:pP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Mode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 S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pacing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Suppos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ated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𝑎</a:t>
            </a:r>
            <a:endParaRPr sz="280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𝑀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7" y="3619565"/>
            <a:ext cx="882459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808480" algn="l"/>
                <a:tab pos="2386965" algn="l"/>
                <a:tab pos="3108960" algn="l"/>
                <a:tab pos="4507230" algn="l"/>
                <a:tab pos="5567045" algn="l"/>
                <a:tab pos="6024245" algn="l"/>
                <a:tab pos="8008620" algn="l"/>
              </a:tabLst>
            </a:pPr>
            <a:r>
              <a:rPr sz="2800" spc="-20" dirty="0">
                <a:latin typeface="Calibri"/>
                <a:cs typeface="Calibri"/>
              </a:rPr>
              <a:t>Cond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stand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0" dirty="0">
                <a:latin typeface="Cambria Math"/>
                <a:cs typeface="Cambria Math"/>
              </a:rPr>
              <a:t>𝜆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separate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0" dirty="0">
                <a:latin typeface="Cambria Math"/>
                <a:cs typeface="Cambria Math"/>
              </a:rPr>
              <a:t>𝑝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1846" y="3644651"/>
            <a:ext cx="11868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8155" algn="l"/>
              </a:tabLst>
            </a:pP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3287" y="524612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26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1706" y="4788741"/>
            <a:ext cx="359346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3730" algn="r">
              <a:lnSpc>
                <a:spcPts val="274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740"/>
              </a:lnSpc>
            </a:pP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-9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𝜆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𝑎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0" baseline="-37698" dirty="0">
                <a:latin typeface="Cambria Math"/>
                <a:cs typeface="Cambria Math"/>
              </a:rPr>
              <a:t>𝑝</a:t>
            </a:r>
            <a:r>
              <a:rPr sz="2800" spc="204" dirty="0">
                <a:latin typeface="Cambria Math"/>
                <a:cs typeface="Cambria Math"/>
              </a:rPr>
              <a:t>)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3998"/>
            <a:ext cx="5300345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nteger.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Conver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0205" y="2546292"/>
            <a:ext cx="7181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45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1542" y="2276544"/>
            <a:ext cx="5530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-9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4247" y="2733934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797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36134" y="2785560"/>
            <a:ext cx="30810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0200" algn="l"/>
              </a:tabLst>
            </a:pPr>
            <a:r>
              <a:rPr sz="2800" spc="-30" dirty="0">
                <a:latin typeface="Cambria Math"/>
                <a:cs typeface="Cambria Math"/>
              </a:rPr>
              <a:t>𝑎	𝑎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8954" y="2546292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3251" y="2546292"/>
            <a:ext cx="7258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2090" y="2259780"/>
            <a:ext cx="178625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0" dirty="0">
                <a:latin typeface="Cambria Math"/>
                <a:cs typeface="Cambria Math"/>
              </a:rPr>
              <a:t>𝑝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24771" y="2733934"/>
            <a:ext cx="1772920" cy="0"/>
          </a:xfrm>
          <a:custGeom>
            <a:avLst/>
            <a:gdLst/>
            <a:ahLst/>
            <a:cxnLst/>
            <a:rect l="l" t="t" r="r" b="b"/>
            <a:pathLst>
              <a:path w="1772920">
                <a:moveTo>
                  <a:pt x="0" y="0"/>
                </a:moveTo>
                <a:lnTo>
                  <a:pt x="17724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0300" y="3348292"/>
            <a:ext cx="701294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Spacing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b</a:t>
            </a:r>
            <a:r>
              <a:rPr sz="2800" b="1" spc="-20" dirty="0">
                <a:latin typeface="Calibri"/>
                <a:cs typeface="Calibri"/>
              </a:rPr>
              <a:t>etwee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atial</a:t>
            </a:r>
            <a:r>
              <a:rPr sz="2800" b="1" spc="-5" dirty="0">
                <a:latin typeface="Calibri"/>
                <a:cs typeface="Calibri"/>
              </a:rPr>
              <a:t>-</a:t>
            </a:r>
            <a:r>
              <a:rPr sz="2800" b="1" spc="-15" dirty="0">
                <a:latin typeface="Calibri"/>
                <a:cs typeface="Calibri"/>
              </a:rPr>
              <a:t>hol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-</a:t>
            </a:r>
            <a:r>
              <a:rPr sz="2800" b="1" spc="-15" dirty="0">
                <a:latin typeface="Calibri"/>
                <a:cs typeface="Calibri"/>
              </a:rPr>
              <a:t>burning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ode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6594" y="4254959"/>
            <a:ext cx="317309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187" baseline="-16666" dirty="0">
                <a:latin typeface="Cambria Math"/>
                <a:cs typeface="Cambria Math"/>
              </a:rPr>
              <a:t>sp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𝑎</a:t>
            </a:r>
            <a:r>
              <a:rPr sz="4200" spc="-112" baseline="-37698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𝑝</a:t>
            </a:r>
            <a:endParaRPr sz="4200" baseline="-37698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402" y="3985211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01783" y="4442591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7003" y="4034159"/>
            <a:ext cx="3316604" cy="0"/>
          </a:xfrm>
          <a:custGeom>
            <a:avLst/>
            <a:gdLst/>
            <a:ahLst/>
            <a:cxnLst/>
            <a:rect l="l" t="t" r="r" b="b"/>
            <a:pathLst>
              <a:path w="3316604">
                <a:moveTo>
                  <a:pt x="0" y="0"/>
                </a:moveTo>
                <a:lnTo>
                  <a:pt x="331649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7003" y="4929128"/>
            <a:ext cx="3316604" cy="0"/>
          </a:xfrm>
          <a:custGeom>
            <a:avLst/>
            <a:gdLst/>
            <a:ahLst/>
            <a:cxnLst/>
            <a:rect l="l" t="t" r="r" b="b"/>
            <a:pathLst>
              <a:path w="3316604">
                <a:moveTo>
                  <a:pt x="0" y="0"/>
                </a:moveTo>
                <a:lnTo>
                  <a:pt x="331649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8433" y="4022799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758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42041" y="4022799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758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0300" y="5210881"/>
            <a:ext cx="674814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Expresse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FSR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8851" y="1208346"/>
            <a:ext cx="218122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97050" algn="l"/>
              </a:tabLst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187" baseline="-16666" dirty="0">
                <a:latin typeface="Cambria Math"/>
                <a:cs typeface="Cambria Math"/>
              </a:rPr>
              <a:t>sp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𝑎</a:t>
            </a:r>
            <a:r>
              <a:rPr sz="4200" spc="-89" baseline="-37698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𝑝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𝛿𝜈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183" y="938598"/>
            <a:ext cx="48958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883" y="1383273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427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11857" y="2405095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3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4543" y="2334646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0300" y="2016475"/>
            <a:ext cx="1015873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homogeneo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3000" spc="60" baseline="45833" dirty="0">
                <a:latin typeface="Cambria Math"/>
                <a:cs typeface="Cambria Math"/>
              </a:rPr>
              <a:t>2</a:t>
            </a:r>
            <a:r>
              <a:rPr sz="3000" spc="44" baseline="45833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35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one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-h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e-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691" y="2784852"/>
            <a:ext cx="4304030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burn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od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surv</a:t>
            </a:r>
            <a:r>
              <a:rPr sz="2800" spc="-10" dirty="0">
                <a:latin typeface="Calibri"/>
                <a:cs typeface="Calibri"/>
              </a:rPr>
              <a:t>ive.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9</a:t>
            </a:r>
            <a:r>
              <a:rPr spc="-20" dirty="0"/>
              <a:t>: Examp</a:t>
            </a:r>
            <a:r>
              <a:rPr dirty="0"/>
              <a:t>l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0" dirty="0"/>
              <a:t>5.10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5" dirty="0"/>
              <a:t>Nu</a:t>
            </a:r>
            <a:r>
              <a:rPr spc="-20" dirty="0"/>
              <a:t>m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15" dirty="0"/>
              <a:t>ical</a:t>
            </a:r>
            <a:r>
              <a:rPr spc="-20" dirty="0"/>
              <a:t> </a:t>
            </a:r>
            <a:r>
              <a:rPr spc="-15" dirty="0"/>
              <a:t>Illustration</a:t>
            </a:r>
            <a:r>
              <a:rPr spc="-35" dirty="0"/>
              <a:t> </a:t>
            </a:r>
            <a:r>
              <a:rPr spc="-15" dirty="0"/>
              <a:t>of Spatial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89" y="1661409"/>
            <a:ext cx="6140450" cy="383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0475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Hole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Burning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Given: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Cav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.1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𝑎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parat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𝑝</a:t>
            </a:r>
            <a:r>
              <a:rPr sz="2800" spc="1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33909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lated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-10" dirty="0">
                <a:latin typeface="Calibri"/>
                <a:cs typeface="Calibri"/>
              </a:rPr>
              <a:t>itie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288" y="1913832"/>
            <a:ext cx="7708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6671" y="2101474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3318" y="1590898"/>
            <a:ext cx="243014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0100" algn="l"/>
              </a:tabLst>
            </a:pPr>
            <a:r>
              <a:rPr sz="2800" spc="-30" dirty="0">
                <a:latin typeface="Cambria Math"/>
                <a:cs typeface="Cambria Math"/>
              </a:rPr>
              <a:t>𝑐	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8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3966" y="2153100"/>
            <a:ext cx="187578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65605" algn="l"/>
              </a:tabLst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6994" y="1913832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3931" y="2101474"/>
            <a:ext cx="1631314" cy="0"/>
          </a:xfrm>
          <a:custGeom>
            <a:avLst/>
            <a:gdLst/>
            <a:ahLst/>
            <a:cxnLst/>
            <a:rect l="l" t="t" r="r" b="b"/>
            <a:pathLst>
              <a:path w="1631315">
                <a:moveTo>
                  <a:pt x="0" y="0"/>
                </a:moveTo>
                <a:lnTo>
                  <a:pt x="16309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41038" y="1913832"/>
            <a:ext cx="22402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z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15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MHz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48156" y="3130174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5288" y="3130174"/>
            <a:ext cx="1318895" cy="0"/>
          </a:xfrm>
          <a:custGeom>
            <a:avLst/>
            <a:gdLst/>
            <a:ahLst/>
            <a:cxnLst/>
            <a:rect l="l" t="t" r="r" b="b"/>
            <a:pathLst>
              <a:path w="1318895">
                <a:moveTo>
                  <a:pt x="0" y="0"/>
                </a:moveTo>
                <a:lnTo>
                  <a:pt x="131852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0300" y="2672784"/>
            <a:ext cx="8458200" cy="155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7470">
              <a:lnSpc>
                <a:spcPts val="2740"/>
              </a:lnSpc>
              <a:tabLst>
                <a:tab pos="4163060" algn="l"/>
              </a:tabLst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20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endParaRPr sz="2800">
              <a:latin typeface="Cambria Math"/>
              <a:cs typeface="Cambria Math"/>
            </a:endParaRPr>
          </a:p>
          <a:p>
            <a:pPr marL="1483360">
              <a:lnSpc>
                <a:spcPts val="2740"/>
              </a:lnSpc>
            </a:pPr>
            <a:r>
              <a:rPr sz="2800" spc="80" dirty="0">
                <a:latin typeface="Cambria Math"/>
                <a:cs typeface="Cambria Math"/>
              </a:rPr>
              <a:t>𝛿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187" baseline="-16666" dirty="0">
                <a:latin typeface="Cambria Math"/>
                <a:cs typeface="Cambria Math"/>
              </a:rPr>
              <a:t>sp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𝑎</a:t>
            </a:r>
            <a:r>
              <a:rPr sz="4200" spc="-112" baseline="-37698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𝑝</a:t>
            </a:r>
            <a:r>
              <a:rPr sz="4200" baseline="-37698" dirty="0">
                <a:latin typeface="Cambria Math"/>
                <a:cs typeface="Cambria Math"/>
              </a:rPr>
              <a:t> </a:t>
            </a:r>
            <a:r>
              <a:rPr sz="4200" spc="-375" baseline="-37698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5</a:t>
            </a:r>
            <a:r>
              <a:rPr sz="4200" spc="-225" baseline="-37698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cm</a:t>
            </a:r>
            <a:r>
              <a:rPr sz="4200" spc="7" baseline="-37698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×</a:t>
            </a:r>
            <a:r>
              <a:rPr sz="4200" spc="7" baseline="-37698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3</a:t>
            </a:r>
            <a:r>
              <a:rPr sz="4200" baseline="-37698" dirty="0">
                <a:latin typeface="Cambria Math"/>
                <a:cs typeface="Cambria Math"/>
              </a:rPr>
              <a:t> </a:t>
            </a:r>
            <a:r>
              <a:rPr sz="4200" spc="-450" baseline="-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15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MHz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GHz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65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7330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homogeneous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widt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GHz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burn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more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-125" dirty="0">
                <a:latin typeface="Cambria Math"/>
                <a:cs typeface="Cambria Math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singl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25" dirty="0">
                <a:latin typeface="Calibri"/>
                <a:cs typeface="Calibri"/>
              </a:rPr>
              <a:t>-mod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04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operation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feas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0</a:t>
            </a:r>
            <a:r>
              <a:rPr spc="-15" dirty="0"/>
              <a:t>: Elim</a:t>
            </a:r>
            <a:r>
              <a:rPr spc="-5" dirty="0"/>
              <a:t>i</a:t>
            </a:r>
            <a:r>
              <a:rPr spc="-20" dirty="0"/>
              <a:t>na</a:t>
            </a:r>
            <a:r>
              <a:rPr spc="-25" dirty="0"/>
              <a:t>t</a:t>
            </a:r>
            <a:r>
              <a:rPr spc="-15" dirty="0"/>
              <a:t>ing</a:t>
            </a:r>
            <a:r>
              <a:rPr spc="-20" dirty="0"/>
              <a:t> Spat</a:t>
            </a:r>
            <a:r>
              <a:rPr spc="-5" dirty="0"/>
              <a:t>i</a:t>
            </a:r>
            <a:r>
              <a:rPr spc="-15" dirty="0"/>
              <a:t>al Hole</a:t>
            </a:r>
            <a:r>
              <a:rPr spc="-20" dirty="0"/>
              <a:t> Burn</a:t>
            </a:r>
            <a:r>
              <a:rPr spc="-5" dirty="0"/>
              <a:t>i</a:t>
            </a:r>
            <a:r>
              <a:rPr spc="-20" dirty="0"/>
              <a:t>ng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spc="-20" dirty="0"/>
              <a:t>Ring</a:t>
            </a:r>
            <a:r>
              <a:rPr spc="-5" dirty="0"/>
              <a:t> </a:t>
            </a:r>
            <a:r>
              <a:rPr spc="-15" dirty="0"/>
              <a:t>Lase</a:t>
            </a:r>
            <a:r>
              <a:rPr spc="-20" dirty="0"/>
              <a:t>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54434"/>
            <a:ext cx="10158730" cy="417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unid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ectiona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ing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avity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travel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wave.</a:t>
            </a:r>
            <a:endParaRPr sz="2800">
              <a:latin typeface="Calibri"/>
              <a:cs typeface="Calibri"/>
            </a:endParaRPr>
          </a:p>
          <a:p>
            <a:pPr marL="241300" marR="5715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1900555" algn="l"/>
                <a:tab pos="8096884" algn="l"/>
              </a:tabLst>
            </a:pPr>
            <a:r>
              <a:rPr sz="2800" spc="-15" dirty="0">
                <a:latin typeface="Calibri"/>
                <a:cs typeface="Calibri"/>
              </a:rPr>
              <a:t>Intens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uniform</a:t>
            </a:r>
            <a:r>
              <a:rPr sz="2800" b="1" spc="3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propa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anti</a:t>
            </a:r>
            <a:r>
              <a:rPr sz="2800" spc="-20" dirty="0">
                <a:latin typeface="Calibri"/>
                <a:cs typeface="Calibri"/>
              </a:rPr>
              <a:t>nod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Result: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99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Ent</a:t>
            </a:r>
            <a:r>
              <a:rPr sz="2800" spc="-10" dirty="0">
                <a:latin typeface="Calibri"/>
                <a:cs typeface="Calibri"/>
              </a:rPr>
              <a:t>ire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satur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3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0" dirty="0">
                <a:latin typeface="Calibri"/>
                <a:cs typeface="Calibri"/>
              </a:rPr>
              <a:t>les.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extracti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ciency;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fav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9699625" cy="309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entat</a:t>
            </a:r>
            <a:r>
              <a:rPr sz="2800" spc="-20" dirty="0">
                <a:latin typeface="Calibri"/>
                <a:cs typeface="Calibri"/>
              </a:rPr>
              <a:t>ion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Fou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-mirr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bo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asers.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Unid</a:t>
            </a:r>
            <a:r>
              <a:rPr sz="2800" spc="-15" dirty="0">
                <a:latin typeface="Calibri"/>
                <a:cs typeface="Calibri"/>
              </a:rPr>
              <a:t>irect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enforced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ptical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rotators.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8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1</a:t>
            </a:r>
            <a:r>
              <a:rPr spc="-20" dirty="0"/>
              <a:t>: Homog</a:t>
            </a:r>
            <a:r>
              <a:rPr spc="-10" dirty="0"/>
              <a:t>e</a:t>
            </a:r>
            <a:r>
              <a:rPr spc="-20" dirty="0"/>
              <a:t>neous</a:t>
            </a:r>
            <a:r>
              <a:rPr spc="-25" dirty="0"/>
              <a:t> </a:t>
            </a:r>
            <a:r>
              <a:rPr spc="-20" dirty="0"/>
              <a:t>vs</a:t>
            </a:r>
            <a:r>
              <a:rPr spc="-15" dirty="0"/>
              <a:t> Inh</a:t>
            </a:r>
            <a:r>
              <a:rPr spc="-10" dirty="0"/>
              <a:t>o</a:t>
            </a:r>
            <a:r>
              <a:rPr spc="-25" dirty="0"/>
              <a:t>mogen</a:t>
            </a:r>
            <a:r>
              <a:rPr spc="5" dirty="0"/>
              <a:t>e</a:t>
            </a:r>
            <a:r>
              <a:rPr spc="-20" dirty="0"/>
              <a:t>ous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6865">
              <a:lnSpc>
                <a:spcPct val="100000"/>
              </a:lnSpc>
            </a:pPr>
            <a:r>
              <a:rPr sz="3400" u="heavy" spc="-25" dirty="0">
                <a:solidFill>
                  <a:srgbClr val="0000FF"/>
                </a:solidFill>
              </a:rPr>
              <a:t>Conseq</a:t>
            </a:r>
            <a:r>
              <a:rPr sz="3400" u="heavy" spc="-5" dirty="0">
                <a:solidFill>
                  <a:srgbClr val="0000FF"/>
                </a:solidFill>
              </a:rPr>
              <a:t>u</a:t>
            </a:r>
            <a:r>
              <a:rPr sz="3400" u="heavy" spc="-25" dirty="0">
                <a:solidFill>
                  <a:srgbClr val="0000FF"/>
                </a:solidFill>
              </a:rPr>
              <a:t>enc</a:t>
            </a:r>
            <a:r>
              <a:rPr sz="3400" u="heavy" spc="-10" dirty="0">
                <a:solidFill>
                  <a:srgbClr val="0000FF"/>
                </a:solidFill>
              </a:rPr>
              <a:t>e</a:t>
            </a:r>
            <a:r>
              <a:rPr sz="3400" u="heavy" spc="-15" dirty="0">
                <a:solidFill>
                  <a:srgbClr val="0000FF"/>
                </a:solidFill>
              </a:rPr>
              <a:t>s </a:t>
            </a:r>
            <a:r>
              <a:rPr sz="3400" u="heavy" spc="-20" dirty="0">
                <a:solidFill>
                  <a:srgbClr val="0000FF"/>
                </a:solidFill>
              </a:rPr>
              <a:t>for</a:t>
            </a:r>
            <a:r>
              <a:rPr sz="3400" u="heavy" spc="-5" dirty="0">
                <a:solidFill>
                  <a:srgbClr val="0000FF"/>
                </a:solidFill>
              </a:rPr>
              <a:t> </a:t>
            </a:r>
            <a:r>
              <a:rPr sz="3400" u="heavy" spc="-25" dirty="0">
                <a:solidFill>
                  <a:srgbClr val="0000FF"/>
                </a:solidFill>
              </a:rPr>
              <a:t>Multimode</a:t>
            </a:r>
            <a:r>
              <a:rPr sz="3400" u="heavy" spc="-5" dirty="0">
                <a:solidFill>
                  <a:srgbClr val="0000FF"/>
                </a:solidFill>
              </a:rPr>
              <a:t> </a:t>
            </a:r>
            <a:r>
              <a:rPr sz="3400" u="heavy" spc="-15" dirty="0">
                <a:solidFill>
                  <a:srgbClr val="0000FF"/>
                </a:solidFill>
              </a:rPr>
              <a:t>O</a:t>
            </a:r>
            <a:r>
              <a:rPr sz="3400" u="heavy" spc="-20" dirty="0">
                <a:solidFill>
                  <a:srgbClr val="0000FF"/>
                </a:solidFill>
              </a:rPr>
              <a:t>pe</a:t>
            </a:r>
            <a:r>
              <a:rPr sz="3400" u="heavy" spc="-10" dirty="0">
                <a:solidFill>
                  <a:srgbClr val="0000FF"/>
                </a:solidFill>
              </a:rPr>
              <a:t>r</a:t>
            </a:r>
            <a:r>
              <a:rPr sz="3400" u="heavy" spc="-15" dirty="0">
                <a:solidFill>
                  <a:srgbClr val="0000FF"/>
                </a:solidFill>
              </a:rPr>
              <a:t>ation</a:t>
            </a:r>
            <a:endParaRPr sz="3400"/>
          </a:p>
          <a:p>
            <a:pPr marL="4699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470534" algn="l"/>
              </a:tabLst>
            </a:pPr>
            <a:r>
              <a:rPr b="0" spc="-25" dirty="0">
                <a:latin typeface="Calibri"/>
                <a:cs typeface="Calibri"/>
              </a:rPr>
              <a:t>Homoge</a:t>
            </a:r>
            <a:r>
              <a:rPr b="0" spc="-1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eous</a:t>
            </a:r>
            <a:r>
              <a:rPr b="0" spc="-8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n:</a:t>
            </a: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b="0" spc="-20" dirty="0">
                <a:latin typeface="Calibri"/>
                <a:cs typeface="Calibri"/>
              </a:rPr>
              <a:t>Stron</a:t>
            </a:r>
            <a:r>
              <a:rPr b="0" spc="-15" dirty="0">
                <a:latin typeface="Calibri"/>
                <a:cs typeface="Calibri"/>
              </a:rPr>
              <a:t>g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Calibri"/>
                <a:cs typeface="Calibri"/>
              </a:rPr>
              <a:t>m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compe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through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shar</a:t>
            </a:r>
            <a:r>
              <a:rPr b="0" dirty="0">
                <a:latin typeface="Calibri"/>
                <a:cs typeface="Calibri"/>
              </a:rPr>
              <a:t>e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popu</a:t>
            </a:r>
            <a:r>
              <a:rPr b="0" spc="-10" dirty="0">
                <a:latin typeface="Calibri"/>
                <a:cs typeface="Calibri"/>
              </a:rPr>
              <a:t>lati</a:t>
            </a:r>
            <a:r>
              <a:rPr b="0" spc="-20" dirty="0">
                <a:latin typeface="Calibri"/>
                <a:cs typeface="Calibri"/>
              </a:rPr>
              <a:t>on.</a:t>
            </a:r>
          </a:p>
          <a:p>
            <a:pPr marL="12700" marR="5080">
              <a:lnSpc>
                <a:spcPct val="127099"/>
              </a:lnSpc>
              <a:spcBef>
                <a:spcPts val="900"/>
              </a:spcBef>
            </a:pPr>
            <a:r>
              <a:rPr b="0" i="1" spc="-20" dirty="0">
                <a:latin typeface="Calibri"/>
                <a:cs typeface="Calibri"/>
              </a:rPr>
              <a:t>Tend</a:t>
            </a:r>
            <a:r>
              <a:rPr b="0" i="1" spc="-15" dirty="0">
                <a:latin typeface="Calibri"/>
                <a:cs typeface="Calibri"/>
              </a:rPr>
              <a:t>s</a:t>
            </a:r>
            <a:r>
              <a:rPr b="0" i="1" spc="-125" dirty="0">
                <a:latin typeface="Times New Roman"/>
                <a:cs typeface="Times New Roman"/>
              </a:rPr>
              <a:t> </a:t>
            </a:r>
            <a:r>
              <a:rPr b="0" i="1" spc="-15" dirty="0">
                <a:latin typeface="Calibri"/>
                <a:cs typeface="Calibri"/>
              </a:rPr>
              <a:t>towards</a:t>
            </a:r>
            <a:r>
              <a:rPr b="0" i="1" spc="-125" dirty="0">
                <a:latin typeface="Times New Roman"/>
                <a:cs typeface="Times New Roman"/>
              </a:rPr>
              <a:t> </a:t>
            </a:r>
            <a:r>
              <a:rPr i="1" spc="-20" dirty="0">
                <a:latin typeface="Calibri"/>
                <a:cs typeface="Calibri"/>
              </a:rPr>
              <a:t>single</a:t>
            </a:r>
            <a:r>
              <a:rPr i="1" spc="-5" dirty="0">
                <a:latin typeface="Calibri"/>
                <a:cs typeface="Calibri"/>
              </a:rPr>
              <a:t>-</a:t>
            </a:r>
            <a:r>
              <a:rPr i="1" spc="-20" dirty="0">
                <a:latin typeface="Calibri"/>
                <a:cs typeface="Calibri"/>
              </a:rPr>
              <a:t>mode</a:t>
            </a:r>
            <a:r>
              <a:rPr i="1" spc="-150" dirty="0">
                <a:latin typeface="Times New Roman"/>
                <a:cs typeface="Times New Roman"/>
              </a:rPr>
              <a:t> </a:t>
            </a:r>
            <a:r>
              <a:rPr b="0" i="1" spc="-20" dirty="0">
                <a:latin typeface="Calibri"/>
                <a:cs typeface="Calibri"/>
              </a:rPr>
              <a:t>o</a:t>
            </a:r>
            <a:r>
              <a:rPr b="0" i="1" dirty="0">
                <a:latin typeface="Calibri"/>
                <a:cs typeface="Calibri"/>
              </a:rPr>
              <a:t>u</a:t>
            </a:r>
            <a:r>
              <a:rPr b="0" i="1" spc="-15" dirty="0">
                <a:latin typeface="Calibri"/>
                <a:cs typeface="Calibri"/>
              </a:rPr>
              <a:t>tput</a:t>
            </a:r>
            <a:r>
              <a:rPr b="0" i="1" spc="-1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f*</a:t>
            </a:r>
            <a:r>
              <a:rPr b="0" spc="-13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spat</a:t>
            </a:r>
            <a:r>
              <a:rPr b="0" spc="-10" dirty="0">
                <a:latin typeface="Calibri"/>
                <a:cs typeface="Calibri"/>
              </a:rPr>
              <a:t>ia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4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ho</a:t>
            </a:r>
            <a:r>
              <a:rPr b="0" spc="-15" dirty="0">
                <a:latin typeface="Calibri"/>
                <a:cs typeface="Calibri"/>
              </a:rPr>
              <a:t>le</a:t>
            </a:r>
            <a:r>
              <a:rPr b="0" spc="-14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burn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g</a:t>
            </a:r>
            <a:r>
              <a:rPr b="0" spc="-13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5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14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technical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no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c</a:t>
            </a:r>
            <a:r>
              <a:rPr b="0" spc="-15" dirty="0">
                <a:latin typeface="Calibri"/>
                <a:cs typeface="Calibri"/>
              </a:rPr>
              <a:t>an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b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10" dirty="0">
                <a:latin typeface="Calibri"/>
                <a:cs typeface="Calibri"/>
              </a:rPr>
              <a:t>u</a:t>
            </a:r>
            <a:r>
              <a:rPr b="0" spc="-20" dirty="0">
                <a:latin typeface="Calibri"/>
                <a:cs typeface="Calibri"/>
              </a:rPr>
              <a:t>ppr</a:t>
            </a:r>
            <a:r>
              <a:rPr b="0" spc="-5" dirty="0">
                <a:latin typeface="Calibri"/>
                <a:cs typeface="Calibri"/>
              </a:rPr>
              <a:t>e</a:t>
            </a:r>
            <a:r>
              <a:rPr b="0" spc="-20" dirty="0">
                <a:latin typeface="Calibri"/>
                <a:cs typeface="Calibri"/>
              </a:rPr>
              <a:t>ssed.</a:t>
            </a: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b="0" spc="-15" dirty="0">
                <a:latin typeface="Calibri"/>
                <a:cs typeface="Calibri"/>
              </a:rPr>
              <a:t>Inhomogeneous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n: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9356090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Min</a:t>
            </a:r>
            <a:r>
              <a:rPr sz="2800" spc="-15" dirty="0">
                <a:latin typeface="Calibri"/>
                <a:cs typeface="Calibri"/>
              </a:rPr>
              <a:t>imal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competi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od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taps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nsemb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ial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transverse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taneo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320854"/>
            <a:ext cx="10382250" cy="283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  <a:tab pos="1258570" algn="l"/>
                <a:tab pos="2322195" algn="l"/>
                <a:tab pos="2960370" algn="l"/>
                <a:tab pos="4127500" algn="l"/>
                <a:tab pos="4774565" algn="l"/>
                <a:tab pos="5624830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med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mix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5" dirty="0">
                <a:latin typeface="Cambria Math"/>
                <a:cs typeface="Cambria Math"/>
              </a:rPr>
              <a:t>/𝛥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25" baseline="-16666" dirty="0">
                <a:latin typeface="Cambria Math"/>
                <a:cs typeface="Cambria Math"/>
              </a:rPr>
              <a:t>hom</a:t>
            </a:r>
            <a:endParaRPr sz="3000" baseline="-16666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stre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9600"/>
              </a:lnSpc>
              <a:spcBef>
                <a:spcPts val="97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Transv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rse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TE</a:t>
            </a:r>
            <a:r>
              <a:rPr sz="2800" spc="-30" dirty="0">
                <a:latin typeface="Cambria Math"/>
                <a:cs typeface="Cambria Math"/>
              </a:rPr>
              <a:t>M</a:t>
            </a:r>
            <a:r>
              <a:rPr sz="3000" spc="375" baseline="-16666" dirty="0">
                <a:latin typeface="Cambria Math"/>
                <a:cs typeface="Cambria Math"/>
              </a:rPr>
              <a:t>𝑚</a:t>
            </a:r>
            <a:r>
              <a:rPr sz="3000" spc="-7" baseline="-16666" dirty="0">
                <a:latin typeface="Cambria Math"/>
                <a:cs typeface="Cambria Math"/>
              </a:rPr>
              <a:t>,</a:t>
            </a:r>
            <a:r>
              <a:rPr sz="3000" spc="615" baseline="-16666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cate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trum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ause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quenc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-co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foc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1896" y="2345940"/>
            <a:ext cx="3094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9530" algn="l"/>
              </a:tabLst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ictates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competi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2:</a:t>
            </a:r>
            <a:r>
              <a:rPr spc="-20" dirty="0"/>
              <a:t> Passive</a:t>
            </a:r>
            <a:r>
              <a:rPr dirty="0"/>
              <a:t> </a:t>
            </a:r>
            <a:r>
              <a:rPr spc="-20" dirty="0"/>
              <a:t>Fab</a:t>
            </a:r>
            <a:r>
              <a:rPr spc="-10" dirty="0"/>
              <a:t>r</a:t>
            </a:r>
            <a:r>
              <a:rPr spc="-20" dirty="0"/>
              <a:t>y</a:t>
            </a:r>
            <a:r>
              <a:rPr spc="-20" dirty="0">
                <a:latin typeface="Calibri"/>
                <a:cs typeface="Calibri"/>
              </a:rPr>
              <a:t>–</a:t>
            </a:r>
            <a:r>
              <a:rPr spc="-25" dirty="0"/>
              <a:t>P</a:t>
            </a:r>
            <a:r>
              <a:rPr spc="-15" dirty="0"/>
              <a:t>e</a:t>
            </a:r>
            <a:r>
              <a:rPr spc="-20" dirty="0"/>
              <a:t>rot</a:t>
            </a:r>
            <a:r>
              <a:rPr dirty="0"/>
              <a:t> </a:t>
            </a:r>
            <a:r>
              <a:rPr spc="-20" dirty="0"/>
              <a:t>Resonator</a:t>
            </a:r>
            <a:r>
              <a:rPr spc="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0" dirty="0"/>
              <a:t>Eigen</a:t>
            </a:r>
            <a:r>
              <a:rPr spc="-5" dirty="0"/>
              <a:t>f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20" dirty="0"/>
              <a:t>quency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57460" cy="289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034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Revi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endParaRPr sz="34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000"/>
              </a:lnSpc>
              <a:spcBef>
                <a:spcPts val="12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wo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perf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separate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vacuum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mirrors,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rip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gth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60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Stand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rro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0663" y="4986861"/>
            <a:ext cx="11525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𝑞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3699" y="4717112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8230" y="5226129"/>
            <a:ext cx="817244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225" baseline="11904" dirty="0">
                <a:latin typeface="Cambria Math"/>
                <a:cs typeface="Cambria Math"/>
              </a:rPr>
              <a:t>𝜈</a:t>
            </a:r>
            <a:r>
              <a:rPr sz="2000" spc="275" dirty="0">
                <a:latin typeface="Cambria Math"/>
                <a:cs typeface="Cambria Math"/>
              </a:rPr>
              <a:t>𝑞</a:t>
            </a:r>
            <a:r>
              <a:rPr sz="2000" spc="-5" dirty="0">
                <a:latin typeface="Cambria Math"/>
                <a:cs typeface="Cambria Math"/>
              </a:rPr>
              <a:t>,</a:t>
            </a:r>
            <a:r>
              <a:rPr sz="2000" spc="114" dirty="0">
                <a:latin typeface="Cambria Math"/>
                <a:cs typeface="Cambria Math"/>
              </a:rPr>
              <a:t>vac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0911" y="5174492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1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2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2</a:t>
            </a:r>
            <a:r>
              <a:rPr spc="-10" dirty="0"/>
              <a:t>: </a:t>
            </a:r>
            <a:r>
              <a:rPr spc="-25" dirty="0"/>
              <a:t>Design</a:t>
            </a:r>
            <a:r>
              <a:rPr spc="0" dirty="0"/>
              <a:t>i</a:t>
            </a:r>
            <a:r>
              <a:rPr spc="-20" dirty="0"/>
              <a:t>ng Cav</a:t>
            </a:r>
            <a:r>
              <a:rPr dirty="0"/>
              <a:t>i</a:t>
            </a:r>
            <a:r>
              <a:rPr spc="-15" dirty="0"/>
              <a:t>ties to</a:t>
            </a:r>
            <a:r>
              <a:rPr spc="-5" dirty="0"/>
              <a:t> </a:t>
            </a:r>
            <a:r>
              <a:rPr spc="-20" dirty="0"/>
              <a:t>Suppr</a:t>
            </a:r>
            <a:r>
              <a:rPr spc="-15" dirty="0"/>
              <a:t>ess </a:t>
            </a:r>
            <a:r>
              <a:rPr spc="-20" dirty="0"/>
              <a:t>Highe</a:t>
            </a:r>
            <a:r>
              <a:rPr dirty="0"/>
              <a:t>r</a:t>
            </a:r>
            <a:r>
              <a:rPr spc="-15" dirty="0"/>
              <a:t>-</a:t>
            </a:r>
            <a:r>
              <a:rPr spc="-25" dirty="0"/>
              <a:t>Order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61409"/>
            <a:ext cx="10379710" cy="364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Trans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erse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Modes</a:t>
            </a:r>
            <a:endParaRPr sz="34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Choos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ii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nato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stable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TE</a:t>
            </a:r>
            <a:r>
              <a:rPr sz="2800" spc="-30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trac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ertur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mat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Gau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27099"/>
              </a:lnSpc>
              <a:spcBef>
                <a:spcPts val="905"/>
              </a:spcBef>
              <a:buFont typeface="Calibri"/>
              <a:buAutoNum type="arabicPeriod"/>
              <a:tabLst>
                <a:tab pos="375285" algn="l"/>
              </a:tabLst>
            </a:pPr>
            <a:r>
              <a:rPr sz="2800" spc="-25" dirty="0">
                <a:latin typeface="Calibri"/>
                <a:cs typeface="Calibri"/>
              </a:rPr>
              <a:t>Emp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unstab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confocal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geometri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power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need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erated.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7330" cy="282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8255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2045335" algn="l"/>
                <a:tab pos="3509645" algn="l"/>
                <a:tab pos="4478020" algn="l"/>
                <a:tab pos="6555105" algn="l"/>
                <a:tab pos="9422130" algn="l"/>
              </a:tabLst>
            </a:pPr>
            <a:r>
              <a:rPr sz="2800" spc="-15" dirty="0">
                <a:latin typeface="Calibri"/>
                <a:cs typeface="Calibri"/>
              </a:rPr>
              <a:t>Benefit: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Gaussia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beam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imal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ivergence,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potent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mu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timode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frequen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less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enforced.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30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3</a:t>
            </a:r>
            <a:r>
              <a:rPr spc="-20" dirty="0"/>
              <a:t>: Examp</a:t>
            </a:r>
            <a:r>
              <a:rPr dirty="0"/>
              <a:t>l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0" dirty="0"/>
              <a:t>5.11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5" dirty="0"/>
              <a:t>H</a:t>
            </a:r>
            <a:r>
              <a:rPr spc="-15" dirty="0"/>
              <a:t>e</a:t>
            </a:r>
            <a:r>
              <a:rPr spc="-20" dirty="0"/>
              <a:t>Ne</a:t>
            </a:r>
            <a:r>
              <a:rPr spc="-15" dirty="0"/>
              <a:t> Las</a:t>
            </a:r>
            <a:r>
              <a:rPr spc="-10" dirty="0"/>
              <a:t>e</a:t>
            </a:r>
            <a:r>
              <a:rPr dirty="0"/>
              <a:t>r</a:t>
            </a:r>
            <a:r>
              <a:rPr spc="-20" dirty="0"/>
              <a:t> D</a:t>
            </a:r>
            <a:r>
              <a:rPr spc="-15" dirty="0"/>
              <a:t>etail</a:t>
            </a:r>
            <a:r>
              <a:rPr spc="-10" dirty="0"/>
              <a:t>e</a:t>
            </a:r>
            <a:r>
              <a:rPr spc="-20" dirty="0"/>
              <a:t>d </a:t>
            </a:r>
            <a:r>
              <a:rPr spc="-30" dirty="0"/>
              <a:t>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89" y="1661409"/>
            <a:ext cx="5511800" cy="383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Count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Parameters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recap: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63</a:t>
            </a:r>
            <a:r>
              <a:rPr sz="2800" spc="-15" dirty="0">
                <a:latin typeface="Cambria Math"/>
                <a:cs typeface="Cambria Math"/>
              </a:rPr>
              <a:t>2.8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1.5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GHz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(FWHM).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Cav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Axi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15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MH</a:t>
            </a:r>
            <a:r>
              <a:rPr sz="2800" spc="-5" dirty="0">
                <a:latin typeface="Cambria Math"/>
                <a:cs typeface="Cambria Math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85" y="968684"/>
            <a:ext cx="9743440" cy="382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abo</a:t>
            </a:r>
            <a:r>
              <a:rPr sz="2800" spc="-1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thresho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GHz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Potenti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axial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8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Homoge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eous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but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MH</a:t>
            </a:r>
            <a:r>
              <a:rPr sz="2800" spc="-5" dirty="0">
                <a:latin typeface="Cambria Math"/>
                <a:cs typeface="Cambria Math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MHz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Power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bro</a:t>
            </a:r>
            <a:r>
              <a:rPr sz="2800" spc="-15" dirty="0">
                <a:latin typeface="Calibri"/>
                <a:cs typeface="Calibri"/>
              </a:rPr>
              <a:t>adeni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xamp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120" baseline="-16666" dirty="0">
                <a:latin typeface="Cambria Math"/>
                <a:cs typeface="Cambria Math"/>
              </a:rPr>
              <a:t>𝑠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MHz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8600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homogeneo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7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ot</a:t>
            </a:r>
            <a:r>
              <a:rPr sz="2800" b="1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over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strong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imultan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ndependen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5.27a).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4</a:t>
            </a:r>
            <a:r>
              <a:rPr spc="-20" dirty="0"/>
              <a:t>: Examp</a:t>
            </a:r>
            <a:r>
              <a:rPr dirty="0"/>
              <a:t>l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0" dirty="0"/>
              <a:t>5.12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5" dirty="0"/>
              <a:t>A</a:t>
            </a:r>
            <a:r>
              <a:rPr spc="-10" dirty="0"/>
              <a:t>r</a:t>
            </a:r>
            <a:r>
              <a:rPr spc="-25" dirty="0"/>
              <a:t>go</a:t>
            </a:r>
            <a:r>
              <a:rPr spc="-5" dirty="0"/>
              <a:t>n</a:t>
            </a:r>
            <a:r>
              <a:rPr spc="-15" dirty="0"/>
              <a:t>-Ion Laser</a:t>
            </a:r>
            <a:r>
              <a:rPr spc="-5" dirty="0"/>
              <a:t> </a:t>
            </a:r>
            <a:r>
              <a:rPr spc="-25" dirty="0"/>
              <a:t>Multimode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661409"/>
            <a:ext cx="7071995" cy="383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98925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Dynamics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num</a:t>
            </a:r>
            <a:r>
              <a:rPr sz="2800" spc="-10" dirty="0">
                <a:latin typeface="Calibri"/>
                <a:cs typeface="Calibri"/>
              </a:rPr>
              <a:t>erica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data: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GH</a:t>
            </a:r>
            <a:r>
              <a:rPr sz="2800" spc="-25" dirty="0">
                <a:latin typeface="Cambria Math"/>
                <a:cs typeface="Cambria Math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12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MH</a:t>
            </a:r>
            <a:r>
              <a:rPr sz="2800" spc="-5" dirty="0">
                <a:latin typeface="Cambria Math"/>
                <a:cs typeface="Cambria Math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Homoge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eous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1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ectro</a:t>
            </a:r>
            <a:r>
              <a:rPr sz="2800" spc="-20" dirty="0">
                <a:latin typeface="Calibri"/>
                <a:cs typeface="Calibri"/>
              </a:rPr>
              <a:t>n–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broaden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6" y="968684"/>
            <a:ext cx="10388600" cy="417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spc="-5" dirty="0">
                <a:latin typeface="Calibri"/>
                <a:cs typeface="Calibri"/>
              </a:rPr>
              <a:t>0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spc="-10" dirty="0">
                <a:latin typeface="Calibri"/>
                <a:cs typeface="Calibri"/>
              </a:rPr>
              <a:t>0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broad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Result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behav</a:t>
            </a:r>
            <a:r>
              <a:rPr sz="2800" spc="-5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ur: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25" baseline="-16666" dirty="0">
                <a:latin typeface="Cambria Math"/>
                <a:cs typeface="Cambria Math"/>
              </a:rPr>
              <a:t>hom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competi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However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technical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perturb</a:t>
            </a:r>
            <a:r>
              <a:rPr sz="2800" b="1" spc="-1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j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tter,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scharge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stant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but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obser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trum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uates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random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g.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5.27b).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19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5</a:t>
            </a:r>
            <a:r>
              <a:rPr spc="-20" dirty="0"/>
              <a:t>: Examp</a:t>
            </a:r>
            <a:r>
              <a:rPr dirty="0"/>
              <a:t>l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0" dirty="0"/>
              <a:t>5.13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5" dirty="0"/>
              <a:t>Dye</a:t>
            </a:r>
            <a:r>
              <a:rPr spc="-5" dirty="0"/>
              <a:t> L</a:t>
            </a:r>
            <a:r>
              <a:rPr spc="-20" dirty="0"/>
              <a:t>ase</a:t>
            </a:r>
            <a:r>
              <a:rPr dirty="0"/>
              <a:t>r</a:t>
            </a:r>
            <a:r>
              <a:rPr spc="-15" dirty="0"/>
              <a:t> Spectral 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16374"/>
            <a:ext cx="10158730" cy="4088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id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FWHM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13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z</a:t>
            </a:r>
            <a:r>
              <a:rPr sz="2800" spc="-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(≈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20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nm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600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nm).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7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∼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225" baseline="29166" dirty="0">
                <a:latin typeface="Cambria Math"/>
                <a:cs typeface="Cambria Math"/>
              </a:rPr>
              <a:t>5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200"/>
              </a:lnSpc>
              <a:spcBef>
                <a:spcPts val="104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Homoge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eous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dom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es,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yet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refractiv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index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fluctuation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id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coup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dirty="0">
                <a:latin typeface="Cambria Math"/>
                <a:cs typeface="Cambria Math"/>
              </a:rPr>
              <a:t>  </a:t>
            </a:r>
            <a:r>
              <a:rPr sz="2800" spc="-1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depe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asers: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3" y="968684"/>
            <a:ext cx="10158095" cy="284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𝜇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e;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tes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hopp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—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nal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15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dwidth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≈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nm.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obta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tunable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ngle</a:t>
            </a:r>
            <a:r>
              <a:rPr sz="2800" b="1" spc="-25" dirty="0">
                <a:latin typeface="Calibri"/>
                <a:cs typeface="Calibri"/>
              </a:rPr>
              <a:t>-m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operat</a:t>
            </a:r>
            <a:r>
              <a:rPr sz="2800" spc="-5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  <a:p>
            <a:pPr marL="241300" marR="6985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Intro</a:t>
            </a:r>
            <a:r>
              <a:rPr sz="2800" spc="-20" dirty="0">
                <a:latin typeface="Calibri"/>
                <a:cs typeface="Calibri"/>
              </a:rPr>
              <a:t>duc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grati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sm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efr</a:t>
            </a:r>
            <a:r>
              <a:rPr sz="2800" spc="-20" dirty="0">
                <a:latin typeface="Calibri"/>
                <a:cs typeface="Calibri"/>
              </a:rPr>
              <a:t>ingen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(Se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5.4).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475" y="485790"/>
            <a:ext cx="10906125" cy="619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635">
              <a:lnSpc>
                <a:spcPct val="127099"/>
              </a:lnSpc>
              <a:tabLst>
                <a:tab pos="1860550" algn="l"/>
                <a:tab pos="3678554" algn="l"/>
                <a:tab pos="5822950" algn="l"/>
                <a:tab pos="7402830" algn="l"/>
                <a:tab pos="7912734" algn="l"/>
                <a:tab pos="8296909" algn="l"/>
                <a:tab pos="9467850" algn="l"/>
                <a:tab pos="1020508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togr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ph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trum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uster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aps;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annotate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auses.]</a:t>
            </a:r>
            <a:endParaRPr sz="2800">
              <a:latin typeface="Calibri"/>
              <a:cs typeface="Calibri"/>
            </a:endParaRPr>
          </a:p>
          <a:p>
            <a:pPr marL="542925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54292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475" y="485790"/>
            <a:ext cx="10906109" cy="6193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73958"/>
            <a:ext cx="9399270" cy="243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412" baseline="-16666" dirty="0">
                <a:latin typeface="Cambria Math"/>
                <a:cs typeface="Cambria Math"/>
              </a:rPr>
              <a:t>𝑞</a:t>
            </a:r>
            <a:r>
              <a:rPr sz="3000" spc="-7" baseline="-16666" dirty="0">
                <a:latin typeface="Cambria Math"/>
                <a:cs typeface="Cambria Math"/>
              </a:rPr>
              <a:t>,</a:t>
            </a:r>
            <a:r>
              <a:rPr sz="3000" spc="179" baseline="-16666" dirty="0">
                <a:latin typeface="Cambria Math"/>
                <a:cs typeface="Cambria Math"/>
              </a:rPr>
              <a:t>va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eigenfre</a:t>
            </a:r>
            <a:r>
              <a:rPr sz="2800" spc="-20" dirty="0">
                <a:latin typeface="Calibri"/>
                <a:cs typeface="Calibri"/>
              </a:rPr>
              <a:t>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𝑞</a:t>
            </a:r>
            <a:r>
              <a:rPr sz="2800" spc="-15" dirty="0">
                <a:latin typeface="Calibri"/>
                <a:cs typeface="Calibri"/>
              </a:rPr>
              <a:t>-th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vacuum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Hz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1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50" dirty="0">
                <a:latin typeface="Cambria Math"/>
                <a:cs typeface="Cambria Math"/>
              </a:rPr>
              <a:t>𝑞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numbe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…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lve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eigenf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equencies: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7800" y="3910535"/>
            <a:ext cx="175704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5" baseline="11904" dirty="0">
                <a:latin typeface="Cambria Math"/>
                <a:cs typeface="Cambria Math"/>
              </a:rPr>
              <a:t>𝜈</a:t>
            </a:r>
            <a:r>
              <a:rPr sz="2000" spc="275" dirty="0">
                <a:latin typeface="Cambria Math"/>
                <a:cs typeface="Cambria Math"/>
              </a:rPr>
              <a:t>𝑞</a:t>
            </a:r>
            <a:r>
              <a:rPr sz="2000" spc="-5" dirty="0">
                <a:latin typeface="Cambria Math"/>
                <a:cs typeface="Cambria Math"/>
              </a:rPr>
              <a:t>,</a:t>
            </a:r>
            <a:r>
              <a:rPr sz="2000" spc="120" dirty="0">
                <a:latin typeface="Cambria Math"/>
                <a:cs typeface="Cambria Math"/>
              </a:rPr>
              <a:t>va</a:t>
            </a:r>
            <a:r>
              <a:rPr sz="2000" spc="110" dirty="0">
                <a:latin typeface="Cambria Math"/>
                <a:cs typeface="Cambria Math"/>
              </a:rPr>
              <a:t>c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1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=</a:t>
            </a:r>
            <a:r>
              <a:rPr sz="4200" spc="247" baseline="11904" dirty="0">
                <a:latin typeface="Cambria Math"/>
                <a:cs typeface="Cambria Math"/>
              </a:rPr>
              <a:t> </a:t>
            </a:r>
            <a:r>
              <a:rPr sz="4200" spc="-30" baseline="-25793" dirty="0">
                <a:latin typeface="Cambria Math"/>
                <a:cs typeface="Cambria Math"/>
              </a:rPr>
              <a:t>2</a:t>
            </a:r>
            <a:r>
              <a:rPr sz="4200" spc="-225" baseline="-25793" dirty="0">
                <a:latin typeface="Cambria Math"/>
                <a:cs typeface="Cambria Math"/>
              </a:rPr>
              <a:t> </a:t>
            </a:r>
            <a:r>
              <a:rPr sz="4200" spc="-44" baseline="-25793" dirty="0">
                <a:latin typeface="Cambria Math"/>
                <a:cs typeface="Cambria Math"/>
              </a:rPr>
              <a:t>𝑑</a:t>
            </a:r>
            <a:endParaRPr sz="4200" baseline="-25793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2716" y="3657600"/>
            <a:ext cx="45148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𝑞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3123" y="4098167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1092" y="3689725"/>
            <a:ext cx="1908810" cy="0"/>
          </a:xfrm>
          <a:custGeom>
            <a:avLst/>
            <a:gdLst/>
            <a:ahLst/>
            <a:cxnLst/>
            <a:rect l="l" t="t" r="r" b="b"/>
            <a:pathLst>
              <a:path w="1908809">
                <a:moveTo>
                  <a:pt x="0" y="0"/>
                </a:moveTo>
                <a:lnTo>
                  <a:pt x="19083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1092" y="4512695"/>
            <a:ext cx="1908810" cy="0"/>
          </a:xfrm>
          <a:custGeom>
            <a:avLst/>
            <a:gdLst/>
            <a:ahLst/>
            <a:cxnLst/>
            <a:rect l="l" t="t" r="r" b="b"/>
            <a:pathLst>
              <a:path w="1908809">
                <a:moveTo>
                  <a:pt x="0" y="0"/>
                </a:moveTo>
                <a:lnTo>
                  <a:pt x="19083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521" y="3678305"/>
            <a:ext cx="0" cy="845819"/>
          </a:xfrm>
          <a:custGeom>
            <a:avLst/>
            <a:gdLst/>
            <a:ahLst/>
            <a:cxnLst/>
            <a:rect l="l" t="t" r="r" b="b"/>
            <a:pathLst>
              <a:path h="845820">
                <a:moveTo>
                  <a:pt x="0" y="0"/>
                </a:moveTo>
                <a:lnTo>
                  <a:pt x="0" y="845819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7954" y="3678305"/>
            <a:ext cx="0" cy="845819"/>
          </a:xfrm>
          <a:custGeom>
            <a:avLst/>
            <a:gdLst/>
            <a:ahLst/>
            <a:cxnLst/>
            <a:rect l="l" t="t" r="r" b="b"/>
            <a:pathLst>
              <a:path h="845820">
                <a:moveTo>
                  <a:pt x="0" y="0"/>
                </a:moveTo>
                <a:lnTo>
                  <a:pt x="0" y="845819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0300" y="4794943"/>
            <a:ext cx="83788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Import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Free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ect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Range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</a:t>
            </a:r>
            <a:r>
              <a:rPr sz="2800" b="1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SR</a:t>
            </a:r>
            <a:r>
              <a:rPr sz="2800" b="1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6</a:t>
            </a:r>
            <a:r>
              <a:rPr spc="-15" dirty="0"/>
              <a:t>: No</a:t>
            </a:r>
            <a:r>
              <a:rPr spc="-30" dirty="0"/>
              <a:t>n</a:t>
            </a:r>
            <a:r>
              <a:rPr spc="-10" dirty="0"/>
              <a:t>-</a:t>
            </a:r>
            <a:r>
              <a:rPr spc="-25" dirty="0"/>
              <a:t>U</a:t>
            </a:r>
            <a:r>
              <a:rPr spc="-10" dirty="0"/>
              <a:t>nif</a:t>
            </a:r>
            <a:r>
              <a:rPr spc="-20" dirty="0"/>
              <a:t>orm</a:t>
            </a:r>
            <a:r>
              <a:rPr spc="-25" dirty="0"/>
              <a:t> </a:t>
            </a:r>
            <a:r>
              <a:rPr spc="-15" dirty="0"/>
              <a:t>Intensity</a:t>
            </a:r>
            <a:r>
              <a:rPr spc="-30" dirty="0"/>
              <a:t> </a:t>
            </a:r>
            <a:r>
              <a:rPr spc="-20" dirty="0"/>
              <a:t>Dist</a:t>
            </a:r>
            <a:r>
              <a:rPr spc="-5" dirty="0"/>
              <a:t>r</a:t>
            </a:r>
            <a:r>
              <a:rPr spc="-15" dirty="0"/>
              <a:t>ibution</a:t>
            </a:r>
            <a:r>
              <a:rPr spc="-20" dirty="0"/>
              <a:t> </a:t>
            </a:r>
            <a:r>
              <a:rPr spc="-30" dirty="0"/>
              <a:t>W</a:t>
            </a:r>
            <a:r>
              <a:rPr spc="-15" dirty="0"/>
              <a:t>ithin</a:t>
            </a:r>
            <a:r>
              <a:rPr spc="-20" dirty="0"/>
              <a:t> 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58730" cy="353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88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Multim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endParaRPr sz="34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ctral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89" baseline="-16666" dirty="0">
                <a:latin typeface="Cambria Math"/>
                <a:cs typeface="Cambria Math"/>
              </a:rPr>
              <a:t>𝐿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442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not</a:t>
            </a:r>
            <a:r>
              <a:rPr sz="2800" b="1" spc="2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mooth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ks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0" dirty="0">
                <a:latin typeface="Calibri"/>
                <a:cs typeface="Calibri"/>
              </a:rPr>
              <a:t>les: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Symbol"/>
              <a:buChar char=""/>
            </a:pPr>
            <a:endParaRPr sz="2600">
              <a:latin typeface="Times New Roman"/>
              <a:cs typeface="Times New Roman"/>
            </a:endParaRPr>
          </a:p>
          <a:p>
            <a:pPr marR="219710" algn="ctr">
              <a:lnSpc>
                <a:spcPct val="100000"/>
              </a:lnSpc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89" baseline="-16666" dirty="0">
                <a:latin typeface="Cambria Math"/>
                <a:cs typeface="Cambria Math"/>
              </a:rPr>
              <a:t>𝐿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1720" dirty="0">
                <a:latin typeface="Cambria Math"/>
                <a:cs typeface="Cambria Math"/>
              </a:rPr>
              <a:t>∑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270" baseline="-16666" dirty="0">
                <a:latin typeface="Cambria Math"/>
                <a:cs typeface="Cambria Math"/>
              </a:rPr>
              <a:t>𝑘</a:t>
            </a:r>
            <a:r>
              <a:rPr sz="3000" spc="292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65" dirty="0">
                <a:latin typeface="Cambria Math"/>
                <a:cs typeface="Cambria Math"/>
              </a:rPr>
              <a:t>s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30" baseline="1984" dirty="0">
                <a:latin typeface="Cambria Math"/>
                <a:cs typeface="Cambria Math"/>
              </a:rPr>
              <a:t>[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532" baseline="-16666" dirty="0">
                <a:latin typeface="Cambria Math"/>
                <a:cs typeface="Cambria Math"/>
              </a:rPr>
              <a:t>𝑘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𝜙</a:t>
            </a:r>
            <a:r>
              <a:rPr sz="3000" spc="53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R="2462530" algn="ctr">
              <a:lnSpc>
                <a:spcPct val="100000"/>
              </a:lnSpc>
              <a:spcBef>
                <a:spcPts val="1015"/>
              </a:spcBef>
            </a:pPr>
            <a:r>
              <a:rPr sz="2000" spc="180" dirty="0">
                <a:latin typeface="Cambria Math"/>
                <a:cs typeface="Cambria Math"/>
              </a:rPr>
              <a:t>𝑘</a:t>
            </a:r>
            <a:endParaRPr sz="20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35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15" dirty="0">
                <a:latin typeface="Calibri"/>
                <a:cs typeface="Calibri"/>
              </a:rPr>
              <a:t>-ave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aged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utput: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9692" y="1226126"/>
            <a:ext cx="135318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6538" y="973142"/>
            <a:ext cx="236854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30" dirty="0">
                <a:latin typeface="Cambria Math"/>
                <a:cs typeface="Cambria Math"/>
              </a:rPr>
              <a:t>𝑇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9239" y="143051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05430" y="918813"/>
            <a:ext cx="5276850" cy="113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ts val="2385"/>
              </a:lnSpc>
            </a:pPr>
            <a:r>
              <a:rPr sz="2000" spc="60" dirty="0">
                <a:latin typeface="Cambria Math"/>
                <a:cs typeface="Cambria Math"/>
              </a:rPr>
              <a:t>𝑇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3345"/>
              </a:lnSpc>
              <a:tabLst>
                <a:tab pos="581025" algn="l"/>
              </a:tabLst>
            </a:pP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2800" spc="1720" dirty="0">
                <a:latin typeface="Cambria Math"/>
                <a:cs typeface="Cambria Math"/>
              </a:rPr>
              <a:t>∑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270" baseline="-16666" dirty="0">
                <a:latin typeface="Cambria Math"/>
                <a:cs typeface="Cambria Math"/>
              </a:rPr>
              <a:t>𝑘</a:t>
            </a:r>
            <a:r>
              <a:rPr sz="3000" spc="292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65" dirty="0">
                <a:latin typeface="Cambria Math"/>
                <a:cs typeface="Cambria Math"/>
              </a:rPr>
              <a:t>s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532" baseline="-16666" dirty="0">
                <a:latin typeface="Cambria Math"/>
                <a:cs typeface="Cambria Math"/>
              </a:rPr>
              <a:t>𝑘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𝜙</a:t>
            </a:r>
            <a:r>
              <a:rPr sz="3000" spc="53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r>
              <a:rPr sz="4200" spc="-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endParaRPr sz="2800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90"/>
              </a:spcBef>
              <a:tabLst>
                <a:tab pos="734695" algn="l"/>
              </a:tabLst>
            </a:pPr>
            <a:r>
              <a:rPr sz="2000" spc="40" dirty="0">
                <a:latin typeface="Cambria Math"/>
                <a:cs typeface="Cambria Math"/>
              </a:rPr>
              <a:t>0	</a:t>
            </a:r>
            <a:r>
              <a:rPr sz="3000" spc="270" baseline="-26388" dirty="0">
                <a:latin typeface="Cambria Math"/>
                <a:cs typeface="Cambria Math"/>
              </a:rPr>
              <a:t>𝑘</a:t>
            </a:r>
            <a:endParaRPr sz="3000" baseline="-26388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4" y="2259894"/>
            <a:ext cx="10387330" cy="363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7099"/>
              </a:lnSpc>
              <a:buFont typeface="Symbol"/>
              <a:buChar char=""/>
              <a:tabLst>
                <a:tab pos="470534" algn="l"/>
                <a:tab pos="1116965" algn="l"/>
                <a:tab pos="3269615" algn="l"/>
                <a:tab pos="4798060" algn="l"/>
                <a:tab pos="5743575" algn="l"/>
                <a:tab pos="6743065" algn="l"/>
                <a:tab pos="8126730" algn="l"/>
                <a:tab pos="9529445" algn="l"/>
                <a:tab pos="989139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spectr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scop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scan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artificial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feature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45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remedy: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Wobbl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ngt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sin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2𝜋𝑓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𝑓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1/</a:t>
            </a:r>
            <a:r>
              <a:rPr sz="2800" spc="30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modu</a:t>
            </a:r>
            <a:r>
              <a:rPr sz="2800" spc="-15" dirty="0">
                <a:latin typeface="Calibri"/>
                <a:cs typeface="Calibri"/>
              </a:rPr>
              <a:t>lates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70" baseline="-16666" dirty="0">
                <a:latin typeface="Cambria Math"/>
                <a:cs typeface="Cambria Math"/>
              </a:rPr>
              <a:t>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smoothe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raged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um.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99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7</a:t>
            </a:r>
            <a:r>
              <a:rPr spc="-10" dirty="0"/>
              <a:t>: </a:t>
            </a:r>
            <a:r>
              <a:rPr spc="-30" dirty="0"/>
              <a:t>Mode</a:t>
            </a:r>
            <a:r>
              <a:rPr spc="-10" dirty="0"/>
              <a:t> P</a:t>
            </a:r>
            <a:r>
              <a:rPr spc="-15" dirty="0"/>
              <a:t>ull</a:t>
            </a:r>
            <a:r>
              <a:rPr dirty="0"/>
              <a:t>i</a:t>
            </a:r>
            <a:r>
              <a:rPr spc="-15" dirty="0"/>
              <a:t>ng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5" dirty="0"/>
              <a:t>Conce</a:t>
            </a:r>
            <a:r>
              <a:rPr spc="-5" dirty="0"/>
              <a:t>p</a:t>
            </a:r>
            <a:r>
              <a:rPr spc="-15" dirty="0"/>
              <a:t>t In</a:t>
            </a:r>
            <a:r>
              <a:rPr spc="-25" dirty="0"/>
              <a:t>tro</a:t>
            </a:r>
            <a:r>
              <a:rPr spc="-5" dirty="0"/>
              <a:t>d</a:t>
            </a:r>
            <a:r>
              <a:rPr spc="-15" dirty="0"/>
              <a:t>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809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091565" algn="l"/>
                <a:tab pos="1943735" algn="l"/>
                <a:tab pos="2931160" algn="l"/>
                <a:tab pos="4472305" algn="l"/>
                <a:tab pos="5111115" algn="l"/>
                <a:tab pos="6054090" algn="l"/>
                <a:tab pos="7693025" algn="l"/>
                <a:tab pos="8141970" algn="l"/>
                <a:tab pos="8465185" algn="l"/>
                <a:tab pos="9310370" algn="l"/>
              </a:tabLst>
            </a:pPr>
            <a:r>
              <a:rPr sz="2800" spc="-20" dirty="0">
                <a:latin typeface="Calibri"/>
                <a:cs typeface="Calibri"/>
              </a:rPr>
              <a:t>Eve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exac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freq</a:t>
            </a: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ency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mode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1" y="2309364"/>
            <a:ext cx="49682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0305" algn="l"/>
                <a:tab pos="2108200" algn="l"/>
                <a:tab pos="2824480" algn="l"/>
                <a:tab pos="4111625" algn="l"/>
              </a:tabLst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pass</a:t>
            </a:r>
            <a:r>
              <a:rPr sz="2800" spc="-15" dirty="0">
                <a:latin typeface="Calibri"/>
                <a:cs typeface="Calibri"/>
              </a:rPr>
              <a:t>ive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7113" y="2299404"/>
            <a:ext cx="20605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46250" algn="l"/>
              </a:tabLst>
            </a:pPr>
            <a:r>
              <a:rPr sz="2800" spc="-15" dirty="0">
                <a:latin typeface="Calibri"/>
                <a:cs typeface="Calibri"/>
              </a:rPr>
              <a:t>resonance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29309" y="2309364"/>
            <a:ext cx="24580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32560" algn="l"/>
                <a:tab pos="1962785" algn="l"/>
              </a:tabLst>
            </a:pPr>
            <a:r>
              <a:rPr sz="2800" spc="-20" dirty="0">
                <a:latin typeface="Calibri"/>
                <a:cs typeface="Calibri"/>
              </a:rPr>
              <a:t>becaus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2825184"/>
            <a:ext cx="8629650" cy="241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frequen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y</a:t>
            </a:r>
            <a:r>
              <a:rPr sz="2800" b="1" spc="-15" dirty="0">
                <a:latin typeface="Calibri"/>
                <a:cs typeface="Calibri"/>
              </a:rPr>
              <a:t>-depen</a:t>
            </a: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ent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index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m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de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ullin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viewpoi</a:t>
            </a:r>
            <a:r>
              <a:rPr sz="2800" spc="-20" dirty="0">
                <a:latin typeface="Calibri"/>
                <a:cs typeface="Calibri"/>
              </a:rPr>
              <a:t>nts: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1.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Cavi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view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hange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3000" spc="165" baseline="29166" dirty="0">
                <a:latin typeface="Cambria Math"/>
                <a:cs typeface="Cambria Math"/>
              </a:rPr>
              <a:t>∗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73958"/>
            <a:ext cx="10387965" cy="225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099"/>
              </a:lnSpc>
              <a:buFont typeface="Calibri"/>
              <a:buAutoNum type="arabicPeriod" startAt="2"/>
              <a:tabLst>
                <a:tab pos="379095" algn="l"/>
              </a:tabLst>
            </a:pPr>
            <a:r>
              <a:rPr sz="2800" b="1" spc="-20" dirty="0">
                <a:latin typeface="Calibri"/>
                <a:cs typeface="Calibri"/>
              </a:rPr>
              <a:t>Gai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</a:t>
            </a:r>
            <a:r>
              <a:rPr sz="2800" b="1" spc="-20" dirty="0">
                <a:latin typeface="Calibri"/>
                <a:cs typeface="Calibri"/>
              </a:rPr>
              <a:t>ediu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view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ing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adjust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roun</a:t>
            </a:r>
            <a:r>
              <a:rPr sz="2800" b="1" spc="10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-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trip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phase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remai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presen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20" dirty="0">
                <a:latin typeface="Calibri"/>
                <a:cs typeface="Calibri"/>
              </a:rPr>
              <a:t>pers</a:t>
            </a:r>
            <a:r>
              <a:rPr sz="280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Quantitat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ext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8</a:t>
            </a:r>
            <a:r>
              <a:rPr spc="-10" dirty="0"/>
              <a:t>:</a:t>
            </a:r>
            <a:r>
              <a:rPr spc="-25" dirty="0"/>
              <a:t> Mode</a:t>
            </a:r>
            <a:r>
              <a:rPr spc="-10" dirty="0"/>
              <a:t> </a:t>
            </a:r>
            <a:r>
              <a:rPr spc="-5" dirty="0"/>
              <a:t>P</a:t>
            </a:r>
            <a:r>
              <a:rPr spc="-15" dirty="0"/>
              <a:t>ull</a:t>
            </a:r>
            <a:r>
              <a:rPr dirty="0"/>
              <a:t>i</a:t>
            </a:r>
            <a:r>
              <a:rPr spc="-15" dirty="0"/>
              <a:t>ng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0" dirty="0"/>
              <a:t>Math</a:t>
            </a:r>
            <a:r>
              <a:rPr spc="-5" dirty="0"/>
              <a:t>e</a:t>
            </a:r>
            <a:r>
              <a:rPr spc="-20" dirty="0"/>
              <a:t>matical</a:t>
            </a:r>
            <a:r>
              <a:rPr spc="15" dirty="0"/>
              <a:t> 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-20" dirty="0"/>
              <a:t>vation</a:t>
            </a:r>
            <a:r>
              <a:rPr dirty="0"/>
              <a:t> </a:t>
            </a:r>
            <a:r>
              <a:rPr spc="-15" dirty="0"/>
              <a:t>Ste</a:t>
            </a:r>
            <a:r>
              <a:rPr spc="-10" dirty="0"/>
              <a:t>p</a:t>
            </a:r>
            <a:r>
              <a:rPr spc="-15"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66293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-Step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Passive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roun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tri</a:t>
            </a:r>
            <a:r>
              <a:rPr sz="2800" spc="-20" dirty="0">
                <a:latin typeface="Calibri"/>
                <a:cs typeface="Calibri"/>
              </a:rPr>
              <a:t>p: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8" y="3303982"/>
            <a:ext cx="4629528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2535">
              <a:lnSpc>
                <a:spcPct val="100000"/>
              </a:lnSpc>
            </a:pP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359" baseline="-16666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6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145" dirty="0">
                <a:latin typeface="Cambria Math"/>
                <a:cs typeface="Cambria Math"/>
              </a:rPr>
              <a:t>𝜈</a:t>
            </a:r>
            <a:r>
              <a:rPr sz="3000" spc="359" baseline="-16666" dirty="0">
                <a:latin typeface="Cambria Math"/>
                <a:cs typeface="Cambria Math"/>
              </a:rPr>
              <a:t>𝑝</a:t>
            </a:r>
            <a:endParaRPr sz="3000" baseline="-16666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phase: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9743" y="3034234"/>
            <a:ext cx="4876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9095" y="3543251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22447" y="3491605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1247" y="3303975"/>
            <a:ext cx="26873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37995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𝑚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204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3974" y="5028000"/>
            <a:ext cx="196582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-145" dirty="0">
                <a:latin typeface="Cambria Math"/>
                <a:cs typeface="Cambria Math"/>
              </a:rPr>
              <a:t>𝜈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7139" y="4741489"/>
            <a:ext cx="140906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-65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600" baseline="-16666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0905" y="5267269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59836" y="5215640"/>
            <a:ext cx="1384300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405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30243" y="5028001"/>
            <a:ext cx="8972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𝑚𝜋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7046"/>
            <a:ext cx="601980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ayl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Calibri"/>
                <a:cs typeface="Calibri"/>
              </a:rPr>
              <a:t>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round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1894840"/>
            <a:ext cx="228346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359" baseline="-16666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7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4200" spc="-7" baseline="-37698" dirty="0">
                <a:latin typeface="Cambria Math"/>
                <a:cs typeface="Cambria Math"/>
              </a:rPr>
              <a:t>∂</a:t>
            </a:r>
            <a:r>
              <a:rPr sz="4200" spc="-44" baseline="-37698" dirty="0">
                <a:latin typeface="Cambria Math"/>
                <a:cs typeface="Cambria Math"/>
              </a:rPr>
              <a:t>𝜈</a:t>
            </a:r>
            <a:r>
              <a:rPr sz="4200" spc="-450" baseline="-37698" dirty="0">
                <a:latin typeface="Cambria Math"/>
                <a:cs typeface="Cambria Math"/>
              </a:rPr>
              <a:t> </a:t>
            </a:r>
            <a:r>
              <a:rPr sz="2800" spc="15" dirty="0">
                <a:latin typeface="Cambria Math"/>
                <a:cs typeface="Cambria Math"/>
              </a:rPr>
              <a:t>|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8869" y="1628463"/>
            <a:ext cx="4622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∂𝜙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1559" y="2086234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31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8562" y="2284699"/>
            <a:ext cx="31559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54" dirty="0">
                <a:latin typeface="Cambria Math"/>
                <a:cs typeface="Cambria Math"/>
              </a:rPr>
              <a:t>𝜈</a:t>
            </a:r>
            <a:r>
              <a:rPr sz="2475" spc="540" baseline="-13468" dirty="0">
                <a:latin typeface="Cambria Math"/>
                <a:cs typeface="Cambria Math"/>
              </a:rPr>
              <a:t>𝑝</a:t>
            </a:r>
            <a:endParaRPr sz="2475" baseline="-13468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1942" y="1881828"/>
            <a:ext cx="562864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90" dirty="0">
                <a:latin typeface="Cambria Math"/>
                <a:cs typeface="Cambria Math"/>
              </a:rPr>
              <a:t>(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4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2800" spc="90" dirty="0">
                <a:latin typeface="Cambria Math"/>
                <a:cs typeface="Cambria Math"/>
              </a:rPr>
              <a:t>)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[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600" baseline="-16666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600" baseline="-16666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45" dirty="0">
                <a:latin typeface="Cambria Math"/>
                <a:cs typeface="Cambria Math"/>
              </a:rPr>
              <a:t>𝜈</a:t>
            </a:r>
            <a:r>
              <a:rPr sz="3000" spc="600" baseline="-16666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5" dirty="0">
                <a:latin typeface="Cambria Math"/>
                <a:cs typeface="Cambria Math"/>
              </a:rPr>
              <a:t>]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𝑚𝜋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8" y="2861875"/>
            <a:ext cx="612457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Sett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359" baseline="-16666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6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𝑚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rearr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4432" y="3521914"/>
            <a:ext cx="4616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∂𝜙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4912" y="4030931"/>
            <a:ext cx="4000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∂𝜈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7115" y="397929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18690" y="3774891"/>
            <a:ext cx="56286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90" dirty="0">
                <a:latin typeface="Cambria Math"/>
                <a:cs typeface="Cambria Math"/>
              </a:rPr>
              <a:t>(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2800" spc="90" dirty="0">
                <a:latin typeface="Cambria Math"/>
                <a:cs typeface="Cambria Math"/>
              </a:rPr>
              <a:t>)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[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600" baseline="-16666" dirty="0">
                <a:latin typeface="Cambria Math"/>
                <a:cs typeface="Cambria Math"/>
              </a:rPr>
              <a:t>𝑎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600" baseline="-16666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562" baseline="-16666" dirty="0">
                <a:latin typeface="Cambria Math"/>
                <a:cs typeface="Cambria Math"/>
              </a:rPr>
              <a:t>𝑝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600" baseline="-16666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5" dirty="0">
                <a:latin typeface="Cambria Math"/>
                <a:cs typeface="Cambria Math"/>
              </a:rPr>
              <a:t>]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8" y="4599049"/>
            <a:ext cx="947801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5.72).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Need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ispersion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elatio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nk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3198" y="1099634"/>
            <a:ext cx="1726564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631" y="1355666"/>
            <a:ext cx="6527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45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𝑚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5931" y="1304025"/>
            <a:ext cx="951865" cy="0"/>
          </a:xfrm>
          <a:custGeom>
            <a:avLst/>
            <a:gdLst/>
            <a:ahLst/>
            <a:cxnLst/>
            <a:rect l="l" t="t" r="r" b="b"/>
            <a:pathLst>
              <a:path w="951865">
                <a:moveTo>
                  <a:pt x="0" y="0"/>
                </a:moveTo>
                <a:lnTo>
                  <a:pt x="95128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53231" y="854075"/>
            <a:ext cx="172085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07514" algn="l"/>
              </a:tabLst>
            </a:pP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u="heavy" spc="-10" dirty="0">
                <a:latin typeface="Times New Roman"/>
                <a:cs typeface="Times New Roman"/>
              </a:rPr>
              <a:t> </a:t>
            </a:r>
            <a:r>
              <a:rPr sz="2800" u="heavy" spc="265" dirty="0">
                <a:latin typeface="Times New Roman"/>
                <a:cs typeface="Times New Roman"/>
              </a:rPr>
              <a:t> </a:t>
            </a:r>
            <a:r>
              <a:rPr sz="2800" u="heavy" spc="-30" dirty="0">
                <a:latin typeface="Cambria Math"/>
                <a:cs typeface="Cambria Math"/>
              </a:rPr>
              <a:t>𝑐</a:t>
            </a:r>
            <a:r>
              <a:rPr sz="2800" u="heavy" spc="-10" dirty="0">
                <a:latin typeface="Times New Roman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3898" y="1355666"/>
            <a:ext cx="6134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2𝜋𝜈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1703" y="1099634"/>
            <a:ext cx="73723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976" dirty="0">
                <a:latin typeface="Cambria Math"/>
                <a:cs typeface="Cambria Math"/>
              </a:rPr>
              <a:t>𝛼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75" baseline="-2976" dirty="0">
                <a:latin typeface="Cambria Math"/>
                <a:cs typeface="Cambria Math"/>
              </a:rPr>
              <a:t>𝜈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1995420"/>
            <a:ext cx="9827260" cy="306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centre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𝑚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7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homog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gebra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ext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obta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mod</a:t>
            </a:r>
            <a:r>
              <a:rPr sz="2800" b="1" spc="-15" dirty="0">
                <a:latin typeface="Calibri"/>
                <a:cs typeface="Calibri"/>
              </a:rPr>
              <a:t>e-</a:t>
            </a: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ulled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equ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nc</a:t>
            </a:r>
            <a:r>
              <a:rPr sz="2800" b="1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9</a:t>
            </a:r>
            <a:r>
              <a:rPr spc="-10" dirty="0"/>
              <a:t>: </a:t>
            </a:r>
            <a:r>
              <a:rPr spc="-30" dirty="0"/>
              <a:t>Mode</a:t>
            </a:r>
            <a:r>
              <a:rPr spc="-10" dirty="0"/>
              <a:t> P</a:t>
            </a:r>
            <a:r>
              <a:rPr spc="-15" dirty="0"/>
              <a:t>ull</a:t>
            </a:r>
            <a:r>
              <a:rPr dirty="0"/>
              <a:t>i</a:t>
            </a:r>
            <a:r>
              <a:rPr spc="-15" dirty="0"/>
              <a:t>ng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Final</a:t>
            </a:r>
            <a:r>
              <a:rPr spc="0" dirty="0"/>
              <a:t> </a:t>
            </a:r>
            <a:r>
              <a:rPr spc="-20" dirty="0"/>
              <a:t>Formula</a:t>
            </a:r>
            <a:r>
              <a:rPr spc="-5" dirty="0"/>
              <a:t> </a:t>
            </a:r>
            <a:r>
              <a:rPr spc="-20" dirty="0"/>
              <a:t>and</a:t>
            </a:r>
            <a:r>
              <a:rPr spc="-15" dirty="0"/>
              <a:t> L</a:t>
            </a:r>
            <a:r>
              <a:rPr dirty="0"/>
              <a:t>i</a:t>
            </a:r>
            <a:r>
              <a:rPr spc="-20" dirty="0"/>
              <a:t>miting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47878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Cas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press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4912" y="3121610"/>
            <a:ext cx="3294638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8990" algn="ctr">
              <a:lnSpc>
                <a:spcPts val="2740"/>
              </a:lnSpc>
            </a:pP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r>
              <a:rPr sz="3000" spc="300" baseline="-16666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𝑚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7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endParaRPr sz="3000" baseline="-16666" dirty="0">
              <a:latin typeface="Cambria Math"/>
              <a:cs typeface="Cambria Math"/>
            </a:endParaRPr>
          </a:p>
          <a:p>
            <a:pPr>
              <a:lnSpc>
                <a:spcPts val="2005"/>
              </a:lnSpc>
              <a:tabLst>
                <a:tab pos="444500" algn="l"/>
              </a:tabLst>
            </a:pPr>
            <a:r>
              <a:rPr sz="2800" spc="-30" dirty="0">
                <a:latin typeface="Cambria Math"/>
                <a:cs typeface="Cambria Math"/>
              </a:rPr>
              <a:t>𝜈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  <a:p>
            <a:pPr marL="808990" algn="ctr">
              <a:lnSpc>
                <a:spcPts val="262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𝑚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1026" y="3542770"/>
            <a:ext cx="1593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240" dirty="0">
                <a:latin typeface="Cambria Math"/>
                <a:cs typeface="Cambria Math"/>
              </a:rPr>
              <a:t>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4159" y="3566281"/>
            <a:ext cx="2391410" cy="0"/>
          </a:xfrm>
          <a:custGeom>
            <a:avLst/>
            <a:gdLst/>
            <a:ahLst/>
            <a:cxnLst/>
            <a:rect l="l" t="t" r="r" b="b"/>
            <a:pathLst>
              <a:path w="2391409">
                <a:moveTo>
                  <a:pt x="0" y="0"/>
                </a:moveTo>
                <a:lnTo>
                  <a:pt x="239141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2619" y="3087502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>
                <a:moveTo>
                  <a:pt x="0" y="0"/>
                </a:moveTo>
                <a:lnTo>
                  <a:pt x="336526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2619" y="4053971"/>
            <a:ext cx="3365500" cy="0"/>
          </a:xfrm>
          <a:custGeom>
            <a:avLst/>
            <a:gdLst/>
            <a:ahLst/>
            <a:cxnLst/>
            <a:rect l="l" t="t" r="r" b="b"/>
            <a:pathLst>
              <a:path w="3365500">
                <a:moveTo>
                  <a:pt x="0" y="0"/>
                </a:moveTo>
                <a:lnTo>
                  <a:pt x="336526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4050" y="3076014"/>
            <a:ext cx="0" cy="989965"/>
          </a:xfrm>
          <a:custGeom>
            <a:avLst/>
            <a:gdLst/>
            <a:ahLst/>
            <a:cxnLst/>
            <a:rect l="l" t="t" r="r" b="b"/>
            <a:pathLst>
              <a:path h="989964">
                <a:moveTo>
                  <a:pt x="0" y="0"/>
                </a:moveTo>
                <a:lnTo>
                  <a:pt x="0" y="989386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66425" y="3076014"/>
            <a:ext cx="0" cy="989965"/>
          </a:xfrm>
          <a:custGeom>
            <a:avLst/>
            <a:gdLst/>
            <a:ahLst/>
            <a:cxnLst/>
            <a:rect l="l" t="t" r="r" b="b"/>
            <a:pathLst>
              <a:path h="989964">
                <a:moveTo>
                  <a:pt x="0" y="0"/>
                </a:moveTo>
                <a:lnTo>
                  <a:pt x="0" y="989386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0" y="4341112"/>
            <a:ext cx="9436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97640"/>
            <a:ext cx="10157460" cy="445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471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1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3000" spc="60" baseline="-38888" dirty="0">
                <a:latin typeface="Cambria Math"/>
                <a:cs typeface="Cambria Math"/>
              </a:rPr>
              <a:t>4</a:t>
            </a:r>
            <a:r>
              <a:rPr sz="3000" spc="292" baseline="-38888" dirty="0">
                <a:latin typeface="Cambria Math"/>
                <a:cs typeface="Cambria Math"/>
              </a:rPr>
              <a:t>𝜋</a:t>
            </a:r>
            <a:r>
              <a:rPr sz="3000" spc="375" baseline="-38888" dirty="0">
                <a:latin typeface="Cambria Math"/>
                <a:cs typeface="Cambria Math"/>
              </a:rPr>
              <a:t>𝑑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2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total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Weight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average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cavit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onance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04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entre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Weight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respect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typi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numb</a:t>
            </a:r>
            <a:r>
              <a:rPr sz="2800" spc="-15" dirty="0">
                <a:latin typeface="Calibri"/>
                <a:cs typeface="Calibri"/>
              </a:rPr>
              <a:t>ers: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1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∼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MHz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2716" y="882237"/>
            <a:ext cx="605284" cy="318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𝑐</a:t>
            </a:r>
            <a:r>
              <a:rPr sz="2000" spc="-50" dirty="0">
                <a:latin typeface="Cambria Math"/>
                <a:cs typeface="Cambria Math"/>
              </a:rPr>
              <a:t> </a:t>
            </a:r>
            <a:r>
              <a:rPr sz="2000" spc="260" dirty="0">
                <a:latin typeface="Cambria Math"/>
                <a:cs typeface="Cambria Math"/>
              </a:rPr>
              <a:t>𝛾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0737" y="1200393"/>
            <a:ext cx="485140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0" y="0"/>
                </a:moveTo>
                <a:lnTo>
                  <a:pt x="48463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81384"/>
            <a:ext cx="278574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𝑚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75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∼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10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MH</a:t>
            </a:r>
            <a:r>
              <a:rPr sz="2800" dirty="0">
                <a:latin typeface="Cambria Math"/>
                <a:cs typeface="Cambria Math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1656517"/>
            <a:ext cx="485203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2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555" baseline="-16666" dirty="0">
                <a:latin typeface="Cambria Math"/>
                <a:cs typeface="Cambria Math"/>
              </a:rPr>
              <a:t>𝑚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8498" y="2635192"/>
            <a:ext cx="97091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43230" algn="l"/>
              </a:tabLst>
            </a:pPr>
            <a:r>
              <a:rPr sz="2800" spc="-30" dirty="0">
                <a:latin typeface="Cambria Math"/>
                <a:cs typeface="Cambria Math"/>
              </a:rPr>
              <a:t>𝜈	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4614" y="2786604"/>
            <a:ext cx="1593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240" dirty="0">
                <a:latin typeface="Cambria Math"/>
                <a:cs typeface="Cambria Math"/>
              </a:rPr>
              <a:t>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9287" y="2786604"/>
            <a:ext cx="1352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220" dirty="0">
                <a:latin typeface="Cambria Math"/>
                <a:cs typeface="Cambria Math"/>
              </a:rPr>
              <a:t>𝑟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29939" y="281013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9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5507" y="2365444"/>
            <a:ext cx="1377950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9690" algn="ctr">
              <a:lnSpc>
                <a:spcPts val="274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45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endParaRPr sz="3000" baseline="-16666">
              <a:latin typeface="Cambria Math"/>
              <a:cs typeface="Cambria Math"/>
            </a:endParaRPr>
          </a:p>
          <a:p>
            <a:pPr algn="ctr">
              <a:lnSpc>
                <a:spcPts val="2740"/>
              </a:lnSpc>
              <a:tabLst>
                <a:tab pos="1048385" algn="l"/>
              </a:tabLst>
            </a:pPr>
            <a:r>
              <a:rPr sz="2800" spc="-25" dirty="0">
                <a:latin typeface="Cambria Math"/>
                <a:cs typeface="Cambria Math"/>
              </a:rPr>
              <a:t>+	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9932" y="2874460"/>
            <a:ext cx="6267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𝑚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5846" y="2786604"/>
            <a:ext cx="1479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6638" y="2618428"/>
            <a:ext cx="81534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67385" algn="l"/>
              </a:tabLst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7179" y="2786604"/>
            <a:ext cx="1352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spc="220" dirty="0">
                <a:latin typeface="Cambria Math"/>
                <a:cs typeface="Cambria Math"/>
              </a:rPr>
              <a:t>𝑟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94688" y="2331598"/>
            <a:ext cx="3801745" cy="0"/>
          </a:xfrm>
          <a:custGeom>
            <a:avLst/>
            <a:gdLst/>
            <a:ahLst/>
            <a:cxnLst/>
            <a:rect l="l" t="t" r="r" b="b"/>
            <a:pathLst>
              <a:path w="3801745">
                <a:moveTo>
                  <a:pt x="0" y="0"/>
                </a:moveTo>
                <a:lnTo>
                  <a:pt x="380113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4688" y="3297814"/>
            <a:ext cx="3801745" cy="0"/>
          </a:xfrm>
          <a:custGeom>
            <a:avLst/>
            <a:gdLst/>
            <a:ahLst/>
            <a:cxnLst/>
            <a:rect l="l" t="t" r="r" b="b"/>
            <a:pathLst>
              <a:path w="3801745">
                <a:moveTo>
                  <a:pt x="0" y="0"/>
                </a:moveTo>
                <a:lnTo>
                  <a:pt x="380113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6118" y="2320168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075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84357" y="2320168"/>
            <a:ext cx="0" cy="989330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075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1718" y="3579941"/>
            <a:ext cx="8305165" cy="173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slig</a:t>
            </a:r>
            <a:r>
              <a:rPr sz="2800" b="1" spc="-15" dirty="0">
                <a:latin typeface="Calibri"/>
                <a:cs typeface="Calibri"/>
              </a:rPr>
              <a:t>htly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gnitude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proport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detun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45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r>
              <a:rPr sz="3000" spc="-382" baseline="-16666" dirty="0">
                <a:latin typeface="Cambria Math"/>
                <a:cs typeface="Cambria Math"/>
              </a:rPr>
              <a:t> 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5934" y="1116398"/>
            <a:ext cx="889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1505" algn="l"/>
              </a:tabLst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7975" y="1116398"/>
            <a:ext cx="238887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135" baseline="11904" dirty="0">
                <a:latin typeface="Cambria Math"/>
                <a:cs typeface="Cambria Math"/>
              </a:rPr>
              <a:t>𝜈</a:t>
            </a:r>
            <a:r>
              <a:rPr sz="2000" spc="275" dirty="0">
                <a:latin typeface="Cambria Math"/>
                <a:cs typeface="Cambria Math"/>
              </a:rPr>
              <a:t>𝑞</a:t>
            </a:r>
            <a:r>
              <a:rPr sz="2000" spc="-40" dirty="0">
                <a:latin typeface="Cambria Math"/>
                <a:cs typeface="Cambria Math"/>
              </a:rPr>
              <a:t>+</a:t>
            </a:r>
            <a:r>
              <a:rPr sz="2000" spc="40" dirty="0">
                <a:latin typeface="Cambria Math"/>
                <a:cs typeface="Cambria Math"/>
              </a:rPr>
              <a:t>1</a:t>
            </a:r>
            <a:r>
              <a:rPr sz="2000" spc="-5" dirty="0">
                <a:latin typeface="Cambria Math"/>
                <a:cs typeface="Cambria Math"/>
              </a:rPr>
              <a:t>,</a:t>
            </a:r>
            <a:r>
              <a:rPr sz="2000" spc="120" dirty="0">
                <a:latin typeface="Cambria Math"/>
                <a:cs typeface="Cambria Math"/>
              </a:rPr>
              <a:t>va</a:t>
            </a:r>
            <a:r>
              <a:rPr sz="2000" spc="110" dirty="0">
                <a:latin typeface="Cambria Math"/>
                <a:cs typeface="Cambria Math"/>
              </a:rPr>
              <a:t>c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6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−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225" baseline="11904" dirty="0">
                <a:latin typeface="Cambria Math"/>
                <a:cs typeface="Cambria Math"/>
              </a:rPr>
              <a:t>𝜈</a:t>
            </a:r>
            <a:r>
              <a:rPr sz="2000" spc="275" dirty="0">
                <a:latin typeface="Cambria Math"/>
                <a:cs typeface="Cambria Math"/>
              </a:rPr>
              <a:t>𝑞</a:t>
            </a:r>
            <a:r>
              <a:rPr sz="2000" spc="5" dirty="0">
                <a:latin typeface="Cambria Math"/>
                <a:cs typeface="Cambria Math"/>
              </a:rPr>
              <a:t>,</a:t>
            </a:r>
            <a:r>
              <a:rPr sz="2000" spc="114" dirty="0">
                <a:latin typeface="Cambria Math"/>
                <a:cs typeface="Cambria Math"/>
              </a:rPr>
              <a:t>vac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2086" y="1116398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4547" y="846650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5195" y="1355666"/>
            <a:ext cx="4889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7875" y="1304025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696" y="1918518"/>
            <a:ext cx="10384155" cy="336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715" indent="-228600" algn="just">
              <a:lnSpc>
                <a:spcPct val="1268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FSR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constan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3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spacing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dja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pass</a:t>
            </a:r>
            <a:r>
              <a:rPr sz="2800" spc="-15" dirty="0">
                <a:latin typeface="Calibri"/>
                <a:cs typeface="Calibri"/>
              </a:rPr>
              <a:t>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Passive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nsm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7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troduced.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15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3</a:t>
            </a:r>
            <a:r>
              <a:rPr spc="-30" dirty="0"/>
              <a:t>0</a:t>
            </a:r>
            <a:r>
              <a:rPr spc="-10" dirty="0"/>
              <a:t>: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actical</a:t>
            </a:r>
            <a:r>
              <a:rPr spc="-25" dirty="0"/>
              <a:t> Cons</a:t>
            </a:r>
            <a:r>
              <a:rPr spc="-10" dirty="0"/>
              <a:t>e</a:t>
            </a:r>
            <a:r>
              <a:rPr spc="-20" dirty="0"/>
              <a:t>quences of </a:t>
            </a:r>
            <a:r>
              <a:rPr spc="-25" dirty="0"/>
              <a:t>Mode</a:t>
            </a:r>
            <a:r>
              <a:rPr spc="0" dirty="0"/>
              <a:t> </a:t>
            </a:r>
            <a:r>
              <a:rPr spc="-25" dirty="0"/>
              <a:t>Pu</a:t>
            </a:r>
            <a:r>
              <a:rPr dirty="0"/>
              <a:t>l</a:t>
            </a:r>
            <a:r>
              <a:rPr spc="-15" dirty="0"/>
              <a:t>ling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024" rIns="0" bIns="0" rtlCol="0">
            <a:spAutoFit/>
          </a:bodyPr>
          <a:lstStyle/>
          <a:p>
            <a:pPr marL="462915" indent="-228600">
              <a:lnSpc>
                <a:spcPct val="100000"/>
              </a:lnSpc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In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e-ce</a:t>
            </a:r>
            <a:r>
              <a:rPr b="0" spc="-5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tre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operat</a:t>
            </a:r>
            <a:r>
              <a:rPr b="0" spc="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0" dirty="0">
                <a:latin typeface="Calibri"/>
                <a:cs typeface="Calibri"/>
              </a:rPr>
              <a:t>(</a:t>
            </a:r>
            <a:r>
              <a:rPr b="0" spc="-150" dirty="0">
                <a:latin typeface="Cambria Math"/>
                <a:cs typeface="Cambria Math"/>
              </a:rPr>
              <a:t>𝜈</a:t>
            </a:r>
            <a:r>
              <a:rPr sz="3000" b="0" spc="330" baseline="-16666" dirty="0">
                <a:latin typeface="Cambria Math"/>
                <a:cs typeface="Cambria Math"/>
              </a:rPr>
              <a:t>𝑟</a:t>
            </a:r>
            <a:r>
              <a:rPr sz="3000" b="0" baseline="-16666" dirty="0">
                <a:latin typeface="Cambria Math"/>
                <a:cs typeface="Cambria Math"/>
              </a:rPr>
              <a:t> </a:t>
            </a:r>
            <a:r>
              <a:rPr sz="3000" b="0" spc="112" baseline="-16666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≈</a:t>
            </a:r>
            <a:r>
              <a:rPr sz="2800" b="0" spc="155" dirty="0">
                <a:latin typeface="Cambria Math"/>
                <a:cs typeface="Cambria Math"/>
              </a:rPr>
              <a:t> </a:t>
            </a:r>
            <a:r>
              <a:rPr sz="2800" b="0" spc="-90" dirty="0">
                <a:latin typeface="Cambria Math"/>
                <a:cs typeface="Cambria Math"/>
              </a:rPr>
              <a:t>𝜈</a:t>
            </a:r>
            <a:r>
              <a:rPr sz="3000" b="0" spc="232" baseline="-16666" dirty="0">
                <a:latin typeface="Cambria Math"/>
                <a:cs typeface="Cambria Math"/>
              </a:rPr>
              <a:t>0</a:t>
            </a:r>
            <a:r>
              <a:rPr sz="2800" b="0" spc="-10" dirty="0">
                <a:latin typeface="Calibri"/>
                <a:cs typeface="Calibri"/>
              </a:rPr>
              <a:t>)</a:t>
            </a:r>
            <a:r>
              <a:rPr sz="2800" b="0" spc="-6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pu</a:t>
            </a:r>
            <a:r>
              <a:rPr sz="2800" b="0" spc="-10" dirty="0">
                <a:latin typeface="Calibri"/>
                <a:cs typeface="Calibri"/>
              </a:rPr>
              <a:t>l</a:t>
            </a:r>
            <a:r>
              <a:rPr sz="2800" b="0" dirty="0">
                <a:latin typeface="Calibri"/>
                <a:cs typeface="Calibri"/>
              </a:rPr>
              <a:t>li</a:t>
            </a:r>
            <a:r>
              <a:rPr sz="2800" b="0" spc="-20" dirty="0">
                <a:latin typeface="Calibri"/>
                <a:cs typeface="Calibri"/>
              </a:rPr>
              <a:t>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-60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neg</a:t>
            </a:r>
            <a:r>
              <a:rPr sz="2800" b="0" dirty="0">
                <a:latin typeface="Calibri"/>
                <a:cs typeface="Calibri"/>
              </a:rPr>
              <a:t>li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-20" dirty="0">
                <a:latin typeface="Calibri"/>
                <a:cs typeface="Calibri"/>
              </a:rPr>
              <a:t>ib</a:t>
            </a:r>
            <a:r>
              <a:rPr sz="2800" b="0" spc="-10" dirty="0">
                <a:latin typeface="Calibri"/>
                <a:cs typeface="Calibri"/>
              </a:rPr>
              <a:t>le.</a:t>
            </a:r>
            <a:endParaRPr sz="280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Near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10" dirty="0">
                <a:latin typeface="Calibri"/>
                <a:cs typeface="Calibri"/>
              </a:rPr>
              <a:t>l</a:t>
            </a:r>
            <a:r>
              <a:rPr b="0" spc="-20" dirty="0">
                <a:latin typeface="Calibri"/>
                <a:cs typeface="Calibri"/>
              </a:rPr>
              <a:t>op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f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ga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curve:</a:t>
            </a:r>
          </a:p>
          <a:p>
            <a:pPr marL="462915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5" dirty="0">
                <a:latin typeface="Calibri"/>
                <a:cs typeface="Calibri"/>
              </a:rPr>
              <a:t>Sma</a:t>
            </a:r>
            <a:r>
              <a:rPr b="0" spc="-10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</a:t>
            </a:r>
            <a:r>
              <a:rPr b="0" spc="-10" dirty="0">
                <a:latin typeface="Calibri"/>
                <a:cs typeface="Calibri"/>
              </a:rPr>
              <a:t>avi</a:t>
            </a:r>
            <a:r>
              <a:rPr b="0" spc="-25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ength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dr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fts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Cambria Math"/>
                <a:cs typeface="Cambria Math"/>
              </a:rPr>
              <a:t>⇒</a:t>
            </a:r>
            <a:r>
              <a:rPr b="0" spc="-5" dirty="0">
                <a:latin typeface="Cambria Math"/>
                <a:cs typeface="Cambria Math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0" dirty="0">
                <a:latin typeface="Calibri"/>
                <a:cs typeface="Calibri"/>
              </a:rPr>
              <a:t>ar</a:t>
            </a:r>
            <a:r>
              <a:rPr b="0" spc="-30" dirty="0">
                <a:latin typeface="Calibri"/>
                <a:cs typeface="Calibri"/>
              </a:rPr>
              <a:t>g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spc="-20" dirty="0"/>
              <a:t>freque</a:t>
            </a:r>
            <a:r>
              <a:rPr spc="-5" dirty="0"/>
              <a:t>n</a:t>
            </a:r>
            <a:r>
              <a:rPr spc="-20" dirty="0"/>
              <a:t>c</a:t>
            </a:r>
            <a:r>
              <a:rPr spc="-15" dirty="0"/>
              <a:t>y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drifts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/>
              <a:t>partially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20" dirty="0"/>
              <a:t>can</a:t>
            </a:r>
            <a:r>
              <a:rPr spc="-5" dirty="0"/>
              <a:t>c</a:t>
            </a:r>
            <a:r>
              <a:rPr spc="-20" dirty="0"/>
              <a:t>ell</a:t>
            </a:r>
            <a:r>
              <a:rPr spc="-15" dirty="0"/>
              <a:t>ed</a:t>
            </a:r>
          </a:p>
          <a:p>
            <a:pPr marL="462915">
              <a:lnSpc>
                <a:spcPct val="100000"/>
              </a:lnSpc>
              <a:spcBef>
                <a:spcPts val="910"/>
              </a:spcBef>
            </a:pPr>
            <a:r>
              <a:rPr b="0" spc="-20" dirty="0">
                <a:latin typeface="Calibri"/>
                <a:cs typeface="Calibri"/>
              </a:rPr>
              <a:t>b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pu</a:t>
            </a:r>
            <a:r>
              <a:rPr b="0" spc="-10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ng.</a:t>
            </a: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0" dirty="0">
                <a:latin typeface="Calibri"/>
                <a:cs typeface="Calibri"/>
              </a:rPr>
              <a:t>Stab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5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z</a:t>
            </a:r>
            <a:r>
              <a:rPr b="0" spc="-10" dirty="0">
                <a:latin typeface="Calibri"/>
                <a:cs typeface="Calibri"/>
              </a:rPr>
              <a:t>ati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8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sche</a:t>
            </a:r>
            <a:r>
              <a:rPr b="0" spc="-15" dirty="0">
                <a:latin typeface="Calibri"/>
                <a:cs typeface="Calibri"/>
              </a:rPr>
              <a:t>mes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exp</a:t>
            </a:r>
            <a:r>
              <a:rPr b="0" spc="-20" dirty="0">
                <a:latin typeface="Calibri"/>
                <a:cs typeface="Calibri"/>
              </a:rPr>
              <a:t>lo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c</a:t>
            </a:r>
            <a:r>
              <a:rPr b="0" spc="-20" dirty="0">
                <a:latin typeface="Calibri"/>
                <a:cs typeface="Calibri"/>
              </a:rPr>
              <a:t>ompensat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fo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h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s.</a:t>
            </a:r>
          </a:p>
          <a:p>
            <a:pPr marL="462915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0" dirty="0">
                <a:latin typeface="Calibri"/>
                <a:cs typeface="Calibri"/>
              </a:rPr>
              <a:t>Fo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prec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spec</a:t>
            </a:r>
            <a:r>
              <a:rPr b="0" dirty="0">
                <a:latin typeface="Calibri"/>
                <a:cs typeface="Calibri"/>
              </a:rPr>
              <a:t>t</a:t>
            </a:r>
            <a:r>
              <a:rPr b="0" spc="-10" dirty="0">
                <a:latin typeface="Calibri"/>
                <a:cs typeface="Calibri"/>
              </a:rPr>
              <a:t>ro</a:t>
            </a:r>
            <a:r>
              <a:rPr b="0" spc="-20" dirty="0">
                <a:latin typeface="Calibri"/>
                <a:cs typeface="Calibri"/>
              </a:rPr>
              <a:t>scopy: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9" y="968684"/>
            <a:ext cx="10383520" cy="402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715" indent="-228600">
              <a:lnSpc>
                <a:spcPct val="1268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ntrodu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syst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error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ked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rather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ence.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Correct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now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edge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555" baseline="-16666" dirty="0">
                <a:latin typeface="Cambria Math"/>
                <a:cs typeface="Cambria Math"/>
              </a:rPr>
              <a:t>𝑚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27200"/>
              </a:lnSpc>
              <a:spcBef>
                <a:spcPts val="894"/>
              </a:spcBef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(vert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nes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curve;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arrows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5" dirty="0">
                <a:latin typeface="Calibri"/>
                <a:cs typeface="Calibri"/>
              </a:rPr>
              <a:t>icat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rds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centre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ope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steepens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10" dirty="0">
                <a:latin typeface="Calibri"/>
                <a:cs typeface="Calibri"/>
              </a:rPr>
              <a:t>]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0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3</a:t>
            </a:r>
            <a:r>
              <a:rPr spc="-30" dirty="0"/>
              <a:t>1</a:t>
            </a:r>
            <a:r>
              <a:rPr spc="-20" dirty="0"/>
              <a:t>: Summ</a:t>
            </a:r>
            <a:r>
              <a:rPr spc="-15" dirty="0"/>
              <a:t>a</a:t>
            </a:r>
            <a:r>
              <a:rPr spc="-20" dirty="0"/>
              <a:t>ry</a:t>
            </a:r>
            <a:r>
              <a:rPr spc="-5" dirty="0"/>
              <a:t> </a:t>
            </a:r>
            <a:r>
              <a:rPr spc="-15" dirty="0"/>
              <a:t>of</a:t>
            </a:r>
            <a:r>
              <a:rPr spc="-20" dirty="0"/>
              <a:t> </a:t>
            </a:r>
            <a:r>
              <a:rPr spc="-10" dirty="0"/>
              <a:t>K</a:t>
            </a:r>
            <a:r>
              <a:rPr spc="-25" dirty="0"/>
              <a:t>ey</a:t>
            </a:r>
            <a:r>
              <a:rPr spc="-5" dirty="0"/>
              <a:t> </a:t>
            </a:r>
            <a:r>
              <a:rPr spc="-25" dirty="0"/>
              <a:t>Quant</a:t>
            </a:r>
            <a:r>
              <a:rPr dirty="0"/>
              <a:t>i</a:t>
            </a:r>
            <a:r>
              <a:rPr spc="-15" dirty="0"/>
              <a:t>tative Relation</a:t>
            </a:r>
            <a:r>
              <a:rPr spc="-25" dirty="0"/>
              <a:t>s</a:t>
            </a:r>
            <a:r>
              <a:rPr spc="-15" dirty="0"/>
              <a:t>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299783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Passiv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avity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R: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2519" y="2566104"/>
            <a:ext cx="7727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𝛿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7953" y="2296356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601" y="2805372"/>
            <a:ext cx="4876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81287" y="2753746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3368105"/>
            <a:ext cx="7207250" cy="171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b="1" spc="-20" dirty="0">
                <a:latin typeface="Calibri"/>
                <a:cs typeface="Calibri"/>
              </a:rPr>
              <a:t>Rou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-</a:t>
            </a:r>
            <a:r>
              <a:rPr sz="2800" b="1" spc="-10" dirty="0">
                <a:latin typeface="Calibri"/>
                <a:cs typeface="Calibri"/>
              </a:rPr>
              <a:t>tr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ain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fac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or:</a:t>
            </a:r>
            <a:endParaRPr sz="2800">
              <a:latin typeface="Calibri"/>
              <a:cs typeface="Calibri"/>
            </a:endParaRPr>
          </a:p>
          <a:p>
            <a:pPr marL="2736215">
              <a:lnSpc>
                <a:spcPct val="100000"/>
              </a:lnSpc>
              <a:spcBef>
                <a:spcPts val="1800"/>
              </a:spcBef>
            </a:pPr>
            <a:r>
              <a:rPr sz="2800" spc="85" dirty="0">
                <a:latin typeface="Cambria Math"/>
                <a:cs typeface="Cambria Math"/>
              </a:rPr>
              <a:t>𝐺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−2</a:t>
            </a:r>
            <a:r>
              <a:rPr sz="2800" spc="45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Active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cavity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line</a:t>
            </a:r>
            <a:r>
              <a:rPr sz="2800" b="1" spc="-20" dirty="0">
                <a:latin typeface="Calibri"/>
                <a:cs typeface="Calibri"/>
              </a:rPr>
              <a:t>w</a:t>
            </a:r>
            <a:r>
              <a:rPr sz="2800" b="1" spc="-15" dirty="0">
                <a:latin typeface="Calibri"/>
                <a:cs typeface="Calibri"/>
              </a:rPr>
              <a:t>id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h: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2358" y="1188026"/>
            <a:ext cx="142684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𝛿𝜈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7957" y="918278"/>
            <a:ext cx="869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𝐺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241" y="1479110"/>
            <a:ext cx="89725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30" dirty="0">
                <a:latin typeface="Cambria Math"/>
                <a:cs typeface="Cambria Math"/>
              </a:rPr>
              <a:t>𝐺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64623" y="1468617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2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6923" y="1375653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84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0297" y="2069394"/>
            <a:ext cx="4288155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b="1" spc="-15" dirty="0">
                <a:latin typeface="Calibri"/>
                <a:cs typeface="Calibri"/>
              </a:rPr>
              <a:t>Saturated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gai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oeffi</a:t>
            </a:r>
            <a:r>
              <a:rPr sz="2800" b="1" spc="-20" dirty="0">
                <a:latin typeface="Calibri"/>
                <a:cs typeface="Calibri"/>
              </a:rPr>
              <a:t>cients: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Homoge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eous: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3519" y="3569159"/>
            <a:ext cx="7467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7995" algn="l"/>
              </a:tabLst>
            </a:pPr>
            <a:r>
              <a:rPr sz="2800" spc="-30" dirty="0">
                <a:latin typeface="Cambria Math"/>
                <a:cs typeface="Cambria Math"/>
              </a:rPr>
              <a:t>𝛼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6879" y="3720570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80" dirty="0">
                <a:latin typeface="Cambria Math"/>
                <a:cs typeface="Cambria Math"/>
              </a:rPr>
              <a:t>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5174" y="3299411"/>
            <a:ext cx="3867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3432" y="3808427"/>
            <a:ext cx="11004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6778" y="3959838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80" dirty="0">
                <a:latin typeface="Cambria Math"/>
                <a:cs typeface="Cambria Math"/>
              </a:rPr>
              <a:t>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06139" y="3756781"/>
            <a:ext cx="1198245" cy="0"/>
          </a:xfrm>
          <a:custGeom>
            <a:avLst/>
            <a:gdLst/>
            <a:ahLst/>
            <a:cxnLst/>
            <a:rect l="l" t="t" r="r" b="b"/>
            <a:pathLst>
              <a:path w="1198245">
                <a:moveTo>
                  <a:pt x="0" y="0"/>
                </a:moveTo>
                <a:lnTo>
                  <a:pt x="119817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30300" y="4442899"/>
            <a:ext cx="269113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Inhomogeneous: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2463" y="1106944"/>
            <a:ext cx="239141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94105" algn="l"/>
                <a:tab pos="2378075" algn="l"/>
              </a:tabLst>
            </a:pP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120" baseline="-16666" dirty="0">
                <a:latin typeface="Cambria Math"/>
                <a:cs typeface="Cambria Math"/>
              </a:rPr>
              <a:t>𝑠 </a:t>
            </a:r>
            <a:r>
              <a:rPr sz="3000" spc="6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u="heavy" spc="-10" dirty="0">
                <a:latin typeface="Times New Roman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5181" y="846650"/>
            <a:ext cx="3867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0851" y="1425770"/>
            <a:ext cx="14674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4200" spc="-30" baseline="1984" dirty="0">
                <a:latin typeface="Cambria Math"/>
                <a:cs typeface="Cambria Math"/>
              </a:rPr>
              <a:t>1</a:t>
            </a:r>
            <a:r>
              <a:rPr sz="4200" spc="30" baseline="1984" dirty="0">
                <a:latin typeface="Cambria Math"/>
                <a:cs typeface="Cambria Math"/>
              </a:rPr>
              <a:t> </a:t>
            </a:r>
            <a:r>
              <a:rPr sz="4200" spc="-37" baseline="1984" dirty="0">
                <a:latin typeface="Cambria Math"/>
                <a:cs typeface="Cambria Math"/>
              </a:rPr>
              <a:t>+</a:t>
            </a:r>
            <a:r>
              <a:rPr sz="4200" spc="7" baseline="1984" dirty="0">
                <a:latin typeface="Cambria Math"/>
                <a:cs typeface="Cambria Math"/>
              </a:rPr>
              <a:t> </a:t>
            </a:r>
            <a:r>
              <a:rPr sz="4200" spc="75" baseline="1984" dirty="0">
                <a:latin typeface="Cambria Math"/>
                <a:cs typeface="Cambria Math"/>
              </a:rPr>
              <a:t>𝐼</a:t>
            </a:r>
            <a:r>
              <a:rPr sz="4200" spc="-7" baseline="1984" dirty="0">
                <a:latin typeface="Cambria Math"/>
                <a:cs typeface="Cambria Math"/>
              </a:rPr>
              <a:t>/</a:t>
            </a:r>
            <a:r>
              <a:rPr sz="4200" spc="-307" baseline="1984" dirty="0">
                <a:latin typeface="Cambria Math"/>
                <a:cs typeface="Cambria Math"/>
              </a:rPr>
              <a:t>𝐼</a:t>
            </a:r>
            <a:r>
              <a:rPr sz="3000" spc="120" baseline="-13888" dirty="0">
                <a:latin typeface="Cambria Math"/>
                <a:cs typeface="Cambria Math"/>
              </a:rPr>
              <a:t>𝑠</a:t>
            </a:r>
            <a:endParaRPr sz="3000" baseline="-13888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3551" y="1304025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77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2096826"/>
            <a:ext cx="230695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b="1" spc="-25" dirty="0">
                <a:latin typeface="Calibri"/>
                <a:cs typeface="Calibri"/>
              </a:rPr>
              <a:t>Mod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10" dirty="0">
                <a:latin typeface="Calibri"/>
                <a:cs typeface="Calibri"/>
              </a:rPr>
              <a:t>ulling: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2210" y="2992825"/>
            <a:ext cx="7359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59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9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1455" y="2723076"/>
            <a:ext cx="33953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r>
              <a:rPr sz="3000" spc="300" baseline="-16666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𝑚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7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2470" y="3124200"/>
            <a:ext cx="22447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𝑚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spc="330" baseline="-16666" dirty="0">
                <a:latin typeface="Cambria Math"/>
                <a:cs typeface="Cambria Math"/>
              </a:rPr>
              <a:t>𝑟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04159" y="3180466"/>
            <a:ext cx="2391410" cy="0"/>
          </a:xfrm>
          <a:custGeom>
            <a:avLst/>
            <a:gdLst/>
            <a:ahLst/>
            <a:cxnLst/>
            <a:rect l="l" t="t" r="r" b="b"/>
            <a:pathLst>
              <a:path w="2391409">
                <a:moveTo>
                  <a:pt x="0" y="0"/>
                </a:moveTo>
                <a:lnTo>
                  <a:pt x="239141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0300" y="3864929"/>
            <a:ext cx="1015301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2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requires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und</a:t>
            </a:r>
            <a:r>
              <a:rPr sz="2800" spc="-10" dirty="0">
                <a:latin typeface="Calibri"/>
                <a:cs typeface="Calibri"/>
              </a:rPr>
              <a:t>ersta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earl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er;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together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they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backbon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88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3</a:t>
            </a:r>
            <a:r>
              <a:rPr spc="-30" dirty="0"/>
              <a:t>2</a:t>
            </a:r>
            <a:r>
              <a:rPr spc="-10" dirty="0"/>
              <a:t>: </a:t>
            </a:r>
            <a:r>
              <a:rPr spc="-25" dirty="0"/>
              <a:t>Conclu</a:t>
            </a:r>
            <a:r>
              <a:rPr dirty="0"/>
              <a:t>d</a:t>
            </a:r>
            <a:r>
              <a:rPr spc="-15" dirty="0"/>
              <a:t>ing</a:t>
            </a:r>
            <a:r>
              <a:rPr spc="-20" dirty="0"/>
              <a:t> Rem</a:t>
            </a:r>
            <a:r>
              <a:rPr spc="-15" dirty="0"/>
              <a:t>arks and </a:t>
            </a:r>
            <a:r>
              <a:rPr spc="-20" dirty="0"/>
              <a:t>Next S</a:t>
            </a:r>
            <a:r>
              <a:rPr spc="-5" dirty="0"/>
              <a:t>t</a:t>
            </a:r>
            <a:r>
              <a:rPr spc="-25" dirty="0"/>
              <a:t>eps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024" rIns="0" bIns="0" rtlCol="0">
            <a:spAutoFit/>
          </a:bodyPr>
          <a:lstStyle/>
          <a:p>
            <a:pPr marL="462915" marR="5080" indent="-228600">
              <a:lnSpc>
                <a:spcPct val="127099"/>
              </a:lnSpc>
              <a:buFont typeface="Symbol"/>
              <a:buChar char=""/>
              <a:tabLst>
                <a:tab pos="463550" algn="l"/>
              </a:tabLst>
            </a:pPr>
            <a:r>
              <a:rPr b="0" spc="-20" dirty="0">
                <a:latin typeface="Calibri"/>
                <a:cs typeface="Calibri"/>
              </a:rPr>
              <a:t>Th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22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freq</a:t>
            </a:r>
            <a:r>
              <a:rPr b="0" spc="-5" dirty="0">
                <a:latin typeface="Calibri"/>
                <a:cs typeface="Calibri"/>
              </a:rPr>
              <a:t>u</a:t>
            </a:r>
            <a:r>
              <a:rPr b="0" spc="-15" dirty="0">
                <a:latin typeface="Calibri"/>
                <a:cs typeface="Calibri"/>
              </a:rPr>
              <a:t>ency</a:t>
            </a:r>
            <a:r>
              <a:rPr b="0" spc="22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composi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21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f</a:t>
            </a:r>
            <a:r>
              <a:rPr b="0" spc="2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spc="-20" dirty="0">
                <a:latin typeface="Calibri"/>
                <a:cs typeface="Calibri"/>
              </a:rPr>
              <a:t>se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22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emi</a:t>
            </a:r>
            <a:r>
              <a:rPr b="0" spc="-20" dirty="0">
                <a:latin typeface="Calibri"/>
                <a:cs typeface="Calibri"/>
              </a:rPr>
              <a:t>ss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2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254" dirty="0">
                <a:latin typeface="Times New Roman"/>
                <a:cs typeface="Times New Roman"/>
              </a:rPr>
              <a:t> </a:t>
            </a:r>
            <a:r>
              <a:rPr spc="-30" dirty="0"/>
              <a:t>n</a:t>
            </a:r>
            <a:r>
              <a:rPr spc="-15" dirty="0"/>
              <a:t>ot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22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15" dirty="0">
                <a:latin typeface="Calibri"/>
                <a:cs typeface="Calibri"/>
              </a:rPr>
              <a:t>imp</a:t>
            </a:r>
            <a:r>
              <a:rPr b="0" spc="-2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22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15" dirty="0">
                <a:latin typeface="Calibri"/>
                <a:cs typeface="Calibri"/>
              </a:rPr>
              <a:t>irect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mirror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f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h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ga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prof</a:t>
            </a:r>
            <a:r>
              <a:rPr b="0" dirty="0">
                <a:latin typeface="Calibri"/>
                <a:cs typeface="Calibri"/>
              </a:rPr>
              <a:t>il</a:t>
            </a:r>
            <a:r>
              <a:rPr b="0" spc="-15" dirty="0">
                <a:latin typeface="Calibri"/>
                <a:cs typeface="Calibri"/>
              </a:rPr>
              <a:t>e;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emerges</a:t>
            </a:r>
            <a:r>
              <a:rPr b="0" spc="-8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fr</a:t>
            </a:r>
            <a:r>
              <a:rPr b="0" spc="-10" dirty="0">
                <a:latin typeface="Calibri"/>
                <a:cs typeface="Calibri"/>
              </a:rPr>
              <a:t>o</a:t>
            </a:r>
            <a:r>
              <a:rPr b="0" spc="-25" dirty="0">
                <a:latin typeface="Calibri"/>
                <a:cs typeface="Calibri"/>
              </a:rPr>
              <a:t>m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rich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nterp</a:t>
            </a:r>
            <a:r>
              <a:rPr b="0" spc="-15" dirty="0">
                <a:latin typeface="Calibri"/>
                <a:cs typeface="Calibri"/>
              </a:rPr>
              <a:t>lay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of:</a:t>
            </a: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0" dirty="0">
                <a:latin typeface="Calibri"/>
                <a:cs typeface="Calibri"/>
              </a:rPr>
              <a:t>Cav</a:t>
            </a:r>
            <a:r>
              <a:rPr b="0" spc="-10" dirty="0">
                <a:latin typeface="Calibri"/>
                <a:cs typeface="Calibri"/>
              </a:rPr>
              <a:t>ity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resonance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</a:t>
            </a:r>
            <a:r>
              <a:rPr b="0" spc="-10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nd</a:t>
            </a:r>
            <a:r>
              <a:rPr b="0" spc="-10" dirty="0">
                <a:latin typeface="Calibri"/>
                <a:cs typeface="Calibri"/>
              </a:rPr>
              <a:t>iti</a:t>
            </a:r>
            <a:r>
              <a:rPr b="0" spc="-20" dirty="0">
                <a:latin typeface="Calibri"/>
                <a:cs typeface="Calibri"/>
              </a:rPr>
              <a:t>ons.</a:t>
            </a:r>
          </a:p>
          <a:p>
            <a:pPr marL="462915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0" dirty="0">
                <a:latin typeface="Calibri"/>
                <a:cs typeface="Calibri"/>
              </a:rPr>
              <a:t>Ga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satur</a:t>
            </a:r>
            <a:r>
              <a:rPr b="0" spc="-10" dirty="0">
                <a:latin typeface="Calibri"/>
                <a:cs typeface="Calibri"/>
              </a:rPr>
              <a:t>ati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Calibri"/>
                <a:cs typeface="Calibri"/>
              </a:rPr>
              <a:t>(</a:t>
            </a:r>
            <a:r>
              <a:rPr b="0" spc="-25" dirty="0">
                <a:latin typeface="Calibri"/>
                <a:cs typeface="Calibri"/>
              </a:rPr>
              <a:t>homogene</a:t>
            </a:r>
            <a:r>
              <a:rPr b="0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vs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nh</a:t>
            </a:r>
            <a:r>
              <a:rPr b="0" spc="-10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mogeneo</a:t>
            </a:r>
            <a:r>
              <a:rPr b="0" spc="-5" dirty="0">
                <a:latin typeface="Calibri"/>
                <a:cs typeface="Calibri"/>
              </a:rPr>
              <a:t>u</a:t>
            </a:r>
            <a:r>
              <a:rPr b="0" spc="-15" dirty="0">
                <a:latin typeface="Calibri"/>
                <a:cs typeface="Calibri"/>
              </a:rPr>
              <a:t>s).</a:t>
            </a: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0" dirty="0">
                <a:latin typeface="Calibri"/>
                <a:cs typeface="Calibri"/>
              </a:rPr>
              <a:t>Spat</a:t>
            </a:r>
            <a:r>
              <a:rPr b="0" spc="-10" dirty="0">
                <a:latin typeface="Calibri"/>
                <a:cs typeface="Calibri"/>
              </a:rPr>
              <a:t>ia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ho</a:t>
            </a:r>
            <a:r>
              <a:rPr b="0" spc="-15" dirty="0">
                <a:latin typeface="Calibri"/>
                <a:cs typeface="Calibri"/>
              </a:rPr>
              <a:t>le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burn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g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and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tr</a:t>
            </a:r>
            <a:r>
              <a:rPr b="0" spc="-5" dirty="0">
                <a:latin typeface="Calibri"/>
                <a:cs typeface="Calibri"/>
              </a:rPr>
              <a:t>a</a:t>
            </a:r>
            <a:r>
              <a:rPr b="0" spc="-20" dirty="0">
                <a:latin typeface="Calibri"/>
                <a:cs typeface="Calibri"/>
              </a:rPr>
              <a:t>nsvers</a:t>
            </a:r>
            <a:r>
              <a:rPr b="0" spc="10" dirty="0">
                <a:latin typeface="Calibri"/>
                <a:cs typeface="Calibri"/>
              </a:rPr>
              <a:t>e</a:t>
            </a:r>
            <a:r>
              <a:rPr b="0" spc="-5" dirty="0">
                <a:latin typeface="Calibri"/>
                <a:cs typeface="Calibri"/>
              </a:rPr>
              <a:t>-</a:t>
            </a:r>
            <a:r>
              <a:rPr b="0" spc="-20" dirty="0">
                <a:latin typeface="Calibri"/>
                <a:cs typeface="Calibri"/>
              </a:rPr>
              <a:t>mode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struc</a:t>
            </a:r>
            <a:r>
              <a:rPr b="0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ure.</a:t>
            </a:r>
          </a:p>
          <a:p>
            <a:pPr marL="462915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25" dirty="0">
                <a:latin typeface="Calibri"/>
                <a:cs typeface="Calibri"/>
              </a:rPr>
              <a:t>D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spers</a:t>
            </a:r>
            <a:r>
              <a:rPr b="0" spc="-15" dirty="0">
                <a:latin typeface="Calibri"/>
                <a:cs typeface="Calibri"/>
              </a:rPr>
              <a:t>ive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frequenc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sh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fts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Calibri"/>
                <a:cs typeface="Calibri"/>
              </a:rPr>
              <a:t>(</a:t>
            </a:r>
            <a:r>
              <a:rPr b="0" spc="-25" dirty="0">
                <a:latin typeface="Calibri"/>
                <a:cs typeface="Calibri"/>
              </a:rPr>
              <a:t>m</a:t>
            </a:r>
            <a:r>
              <a:rPr b="0" spc="-10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pu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ng).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9544050" cy="440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control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evers:</a:t>
            </a:r>
            <a:endParaRPr sz="28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00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Adjust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ge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metry.</a:t>
            </a:r>
            <a:endParaRPr sz="28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14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Shap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temperatur</a:t>
            </a:r>
            <a:r>
              <a:rPr sz="2800" spc="-10" dirty="0">
                <a:latin typeface="Calibri"/>
                <a:cs typeface="Calibri"/>
              </a:rPr>
              <a:t>e,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pressure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mping.</a:t>
            </a:r>
            <a:endParaRPr sz="28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25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irefri</a:t>
            </a:r>
            <a:r>
              <a:rPr sz="2800" spc="-20" dirty="0">
                <a:latin typeface="Calibri"/>
                <a:cs typeface="Calibri"/>
              </a:rPr>
              <a:t>ngen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ters).</a:t>
            </a:r>
            <a:endParaRPr sz="28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Subse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hapte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s/s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extend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ese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epts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mechani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haw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-T</a:t>
            </a:r>
            <a:r>
              <a:rPr sz="2800" spc="-15" dirty="0">
                <a:latin typeface="Calibri"/>
                <a:cs typeface="Calibri"/>
              </a:rPr>
              <a:t>ownes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mit).</a:t>
            </a:r>
            <a:endParaRPr sz="28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2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que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6695" cy="282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Tunab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systems.</a:t>
            </a:r>
            <a:endParaRPr sz="280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Mastery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toda</a:t>
            </a:r>
            <a:r>
              <a:rPr sz="2800" spc="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’s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material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</a:t>
            </a:r>
            <a:r>
              <a:rPr sz="2800" spc="-20" dirty="0">
                <a:latin typeface="Calibri"/>
                <a:cs typeface="Calibri"/>
              </a:rPr>
              <a:t>ip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you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ign,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nos</a:t>
            </a:r>
            <a:r>
              <a:rPr sz="2800" spc="-10" dirty="0">
                <a:latin typeface="Calibri"/>
                <a:cs typeface="Calibri"/>
              </a:rPr>
              <a:t>e,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5" dirty="0">
                <a:latin typeface="Calibri"/>
                <a:cs typeface="Calibri"/>
              </a:rPr>
              <a:t>imi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hi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-20" dirty="0">
                <a:latin typeface="Calibri"/>
                <a:cs typeface="Calibri"/>
              </a:rPr>
              <a:t>-re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ol</a:t>
            </a: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on</a:t>
            </a:r>
            <a:r>
              <a:rPr sz="2800" b="1" spc="29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spect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oscopy</a:t>
            </a:r>
            <a:r>
              <a:rPr sz="2800" b="1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oth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</TotalTime>
  <Words>4984</Words>
  <Application>Microsoft Office PowerPoint</Application>
  <PresentationFormat>Widescreen</PresentationFormat>
  <Paragraphs>655</Paragraphs>
  <Slides>97</Slides>
  <Notes>97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2" baseType="lpstr">
      <vt:lpstr>Calibri</vt:lpstr>
      <vt:lpstr>Cambria Math</vt:lpstr>
      <vt:lpstr>Symbol</vt:lpstr>
      <vt:lpstr>Times New Roman</vt:lpstr>
      <vt:lpstr>Office Theme</vt:lpstr>
      <vt:lpstr>PowerPoint Presentation</vt:lpstr>
      <vt:lpstr>Slide 1: Spectral Characteristics of Laser Emission —</vt:lpstr>
      <vt:lpstr>PowerPoint Presentation</vt:lpstr>
      <vt:lpstr>PowerPoint Presentation</vt:lpstr>
      <vt:lpstr>PowerPoint Presentation</vt:lpstr>
      <vt:lpstr>PowerPoint Presentation</vt:lpstr>
      <vt:lpstr>Slide 2: Passive Fabry–Perot Resonator — Eigenfrequency</vt:lpstr>
      <vt:lpstr>PowerPoint Presentation</vt:lpstr>
      <vt:lpstr>PowerPoint Presentation</vt:lpstr>
      <vt:lpstr>Slide 3: Inserting an Active Medium — Effective Optical</vt:lpstr>
      <vt:lpstr>PowerPoint Presentation</vt:lpstr>
      <vt:lpstr>PowerPoint Presentation</vt:lpstr>
      <vt:lpstr>PowerPoint Presentation</vt:lpstr>
      <vt:lpstr>Slide 4: Anomalous Dispersion and Its Spectroscopic</vt:lpstr>
      <vt:lpstr>PowerPoint Presentation</vt:lpstr>
      <vt:lpstr>PowerPoint Presentation</vt:lpstr>
      <vt:lpstr>PowerPoint Presentation</vt:lpstr>
      <vt:lpstr>Slide 5: Net Round-Trip Gain — Precise Definition</vt:lpstr>
      <vt:lpstr>PowerPoint Presentation</vt:lpstr>
      <vt:lpstr>PowerPoint Presentation</vt:lpstr>
      <vt:lpstr>Slide 6: How a Probe Beam Reveals the Resonator</vt:lpstr>
      <vt:lpstr>PowerPoint Presentation</vt:lpstr>
      <vt:lpstr>PowerPoint Presentation</vt:lpstr>
      <vt:lpstr>PowerPoint Presentation</vt:lpstr>
      <vt:lpstr>PowerPoint Presentation</vt:lpstr>
      <vt:lpstr>Slide 7: Graphical Visualization of the Threshold</vt:lpstr>
      <vt:lpstr>PowerPoint Presentation</vt:lpstr>
      <vt:lpstr>PowerPoint Presentation</vt:lpstr>
      <vt:lpstr>Slide 8: Case Study — Gas Laser With Doppler-Broadened</vt:lpstr>
      <vt:lpstr>PowerPoint Presentation</vt:lpstr>
      <vt:lpstr>PowerPoint Presentation</vt:lpstr>
      <vt:lpstr>Slide 9: Case Study — Gas Laser With Doppler-Broadened</vt:lpstr>
      <vt:lpstr>PowerPoint Presentation</vt:lpstr>
      <vt:lpstr>PowerPoint Presentation</vt:lpstr>
      <vt:lpstr>PowerPoint Presentation</vt:lpstr>
      <vt:lpstr>Slide 10: Example 5.9a — Mode Counting in a 50 cm</vt:lpstr>
      <vt:lpstr>PowerPoint Presentation</vt:lpstr>
      <vt:lpstr>Slide 11: Case Study — Solid-State / Dye Laser Broad Gain</vt:lpstr>
      <vt:lpstr>PowerPoint Presentation</vt:lpstr>
      <vt:lpstr>PowerPoint Presentation</vt:lpstr>
      <vt:lpstr>Slide 12: Passive vs Active Cavity Linewidth and the</vt:lpstr>
      <vt:lpstr>PowerPoint Presentation</vt:lpstr>
      <vt:lpstr>PowerPoint Presentation</vt:lpstr>
      <vt:lpstr>Slide 13: Off-Resonance Regions — Why Threshold Is Not</vt:lpstr>
      <vt:lpstr>PowerPoint Presentation</vt:lpstr>
      <vt:lpstr>Slide 14: Introduction to Gain Saturation — The Basic</vt:lpstr>
      <vt:lpstr>PowerPoint Presentation</vt:lpstr>
      <vt:lpstr>PowerPoint Presentation</vt:lpstr>
      <vt:lpstr>Slide 15: Homogeneous Broadening — Uniform</vt:lpstr>
      <vt:lpstr>PowerPoint Presentation</vt:lpstr>
      <vt:lpstr>PowerPoint Presentation</vt:lpstr>
      <vt:lpstr>Slide 16: Inhomogeneous Broadening — Selective</vt:lpstr>
      <vt:lpstr>PowerPoint Presentation</vt:lpstr>
      <vt:lpstr>PowerPoint Presentation</vt:lpstr>
      <vt:lpstr>PowerPoint Presentation</vt:lpstr>
      <vt:lpstr>Slide 17: Spatial Hole Burning — Standing-Wave</vt:lpstr>
      <vt:lpstr>PowerPoint Presentation</vt:lpstr>
      <vt:lpstr>PowerPoint Presentation</vt:lpstr>
      <vt:lpstr>PowerPoint Presentation</vt:lpstr>
      <vt:lpstr>Slide 18: Quantitative Treatment of Spatial Hole-Burning</vt:lpstr>
      <vt:lpstr>PowerPoint Presentation</vt:lpstr>
      <vt:lpstr>PowerPoint Presentation</vt:lpstr>
      <vt:lpstr>Slide 19: Example 5.10 — Numerical Illustration of Spatial</vt:lpstr>
      <vt:lpstr>PowerPoint Presentation</vt:lpstr>
      <vt:lpstr>PowerPoint Presentation</vt:lpstr>
      <vt:lpstr>Slide 20: Eliminating Spatial Hole Burning — Ring Lasers</vt:lpstr>
      <vt:lpstr>PowerPoint Presentation</vt:lpstr>
      <vt:lpstr>Slide 21: Homogeneous vs Inhomogeneous —</vt:lpstr>
      <vt:lpstr>PowerPoint Presentation</vt:lpstr>
      <vt:lpstr>Slide 22: Designing Cavities to Suppress Higher-Order</vt:lpstr>
      <vt:lpstr>PowerPoint Presentation</vt:lpstr>
      <vt:lpstr>Slide 23: Example 5.11 — HeNe Laser Detailed Mode</vt:lpstr>
      <vt:lpstr>PowerPoint Presentation</vt:lpstr>
      <vt:lpstr>PowerPoint Presentation</vt:lpstr>
      <vt:lpstr>Slide 24: Example 5.12 — Argon-Ion Laser Multimode</vt:lpstr>
      <vt:lpstr>PowerPoint Presentation</vt:lpstr>
      <vt:lpstr>Slide 25: Example 5.13 — Dye Laser Spectral Features</vt:lpstr>
      <vt:lpstr>PowerPoint Presentation</vt:lpstr>
      <vt:lpstr>PowerPoint Presentation</vt:lpstr>
      <vt:lpstr>Slide 26: Non-Uniform Intensity Distribution Within a</vt:lpstr>
      <vt:lpstr>PowerPoint Presentation</vt:lpstr>
      <vt:lpstr>Slide 27: Mode Pulling — Concept Introduction</vt:lpstr>
      <vt:lpstr>PowerPoint Presentation</vt:lpstr>
      <vt:lpstr>Slide 28: Mode Pulling — Mathematical Derivation Step-</vt:lpstr>
      <vt:lpstr>PowerPoint Presentation</vt:lpstr>
      <vt:lpstr>PowerPoint Presentation</vt:lpstr>
      <vt:lpstr>Slide 29: Mode Pulling — Final Formula and Limiting</vt:lpstr>
      <vt:lpstr>PowerPoint Presentation</vt:lpstr>
      <vt:lpstr>PowerPoint Presentation</vt:lpstr>
      <vt:lpstr>Slide 30: Practical Consequences of Mode Pulling</vt:lpstr>
      <vt:lpstr>PowerPoint Presentation</vt:lpstr>
      <vt:lpstr>Slide 31: Summary of Key Quantitative Relationships</vt:lpstr>
      <vt:lpstr>PowerPoint Presentation</vt:lpstr>
      <vt:lpstr>PowerPoint Presentation</vt:lpstr>
      <vt:lpstr>Slide 32: Concluding Remarks and 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Muhammad Ashraf Gondal</cp:lastModifiedBy>
  <cp:revision>27</cp:revision>
  <dcterms:created xsi:type="dcterms:W3CDTF">2025-05-29T18:40:02Z</dcterms:created>
  <dcterms:modified xsi:type="dcterms:W3CDTF">2025-06-09T19:14:56Z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