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722" r:id="rId2"/>
    <p:sldId id="723" r:id="rId3"/>
    <p:sldId id="724" r:id="rId4"/>
    <p:sldId id="725" r:id="rId5"/>
    <p:sldId id="726" r:id="rId6"/>
    <p:sldId id="727" r:id="rId7"/>
    <p:sldId id="728" r:id="rId8"/>
    <p:sldId id="729" r:id="rId9"/>
    <p:sldId id="730" r:id="rId10"/>
    <p:sldId id="731" r:id="rId11"/>
    <p:sldId id="732" r:id="rId12"/>
    <p:sldId id="733" r:id="rId13"/>
    <p:sldId id="734" r:id="rId14"/>
    <p:sldId id="735" r:id="rId15"/>
    <p:sldId id="736" r:id="rId16"/>
    <p:sldId id="737" r:id="rId17"/>
    <p:sldId id="738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46" r:id="rId26"/>
    <p:sldId id="747" r:id="rId27"/>
    <p:sldId id="748" r:id="rId28"/>
    <p:sldId id="749" r:id="rId29"/>
    <p:sldId id="750" r:id="rId30"/>
    <p:sldId id="751" r:id="rId31"/>
    <p:sldId id="752" r:id="rId32"/>
    <p:sldId id="753" r:id="rId33"/>
    <p:sldId id="754" r:id="rId34"/>
    <p:sldId id="755" r:id="rId35"/>
    <p:sldId id="756" r:id="rId36"/>
    <p:sldId id="757" r:id="rId37"/>
    <p:sldId id="758" r:id="rId38"/>
    <p:sldId id="759" r:id="rId39"/>
    <p:sldId id="760" r:id="rId40"/>
    <p:sldId id="761" r:id="rId41"/>
    <p:sldId id="762" r:id="rId42"/>
    <p:sldId id="763" r:id="rId43"/>
    <p:sldId id="764" r:id="rId44"/>
    <p:sldId id="765" r:id="rId45"/>
    <p:sldId id="766" r:id="rId46"/>
    <p:sldId id="767" r:id="rId47"/>
    <p:sldId id="768" r:id="rId48"/>
    <p:sldId id="769" r:id="rId49"/>
    <p:sldId id="770" r:id="rId50"/>
    <p:sldId id="771" r:id="rId51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0" autoAdjust="0"/>
    <p:restoredTop sz="94660"/>
  </p:normalViewPr>
  <p:slideViewPr>
    <p:cSldViewPr>
      <p:cViewPr varScale="1">
        <p:scale>
          <a:sx n="49" d="100"/>
          <a:sy n="49" d="100"/>
        </p:scale>
        <p:origin x="288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944" y="2205868"/>
            <a:ext cx="4276725" cy="71755"/>
          </a:xfrm>
          <a:custGeom>
            <a:avLst/>
            <a:gdLst/>
            <a:ahLst/>
            <a:cxnLst/>
            <a:rect l="l" t="t" r="r" b="b"/>
            <a:pathLst>
              <a:path w="4276725" h="71755">
                <a:moveTo>
                  <a:pt x="0" y="71627"/>
                </a:moveTo>
                <a:lnTo>
                  <a:pt x="4276618" y="71627"/>
                </a:lnTo>
                <a:lnTo>
                  <a:pt x="4276618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7481" y="3891665"/>
            <a:ext cx="7713980" cy="71755"/>
          </a:xfrm>
          <a:custGeom>
            <a:avLst/>
            <a:gdLst/>
            <a:ahLst/>
            <a:cxnLst/>
            <a:rect l="l" t="t" r="r" b="b"/>
            <a:pathLst>
              <a:path w="7713980" h="71754">
                <a:moveTo>
                  <a:pt x="0" y="71627"/>
                </a:moveTo>
                <a:lnTo>
                  <a:pt x="7713847" y="71627"/>
                </a:lnTo>
                <a:lnTo>
                  <a:pt x="771384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4787" y="838200"/>
            <a:ext cx="7741920" cy="450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5.1</a:t>
            </a:r>
            <a:r>
              <a:rPr sz="8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50" dirty="0">
                <a:solidFill>
                  <a:srgbClr val="0000FF"/>
                </a:solidFill>
                <a:latin typeface="Calibri"/>
                <a:cs typeface="Calibri"/>
              </a:rPr>
              <a:t>Fundamenta</a:t>
            </a:r>
            <a:r>
              <a:rPr sz="8700" b="1" spc="-3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8700" b="1" spc="-2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8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Lasers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3224" y="5579053"/>
            <a:ext cx="2844165" cy="71755"/>
          </a:xfrm>
          <a:custGeom>
            <a:avLst/>
            <a:gdLst/>
            <a:ahLst/>
            <a:cxnLst/>
            <a:rect l="l" t="t" r="r" b="b"/>
            <a:pathLst>
              <a:path w="2844165" h="71754">
                <a:moveTo>
                  <a:pt x="0" y="71627"/>
                </a:moveTo>
                <a:lnTo>
                  <a:pt x="2844046" y="71627"/>
                </a:lnTo>
                <a:lnTo>
                  <a:pt x="284404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44" y="268612"/>
            <a:ext cx="10531475" cy="646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355">
              <a:lnSpc>
                <a:spcPct val="127099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QUIRED: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erg</a:t>
            </a:r>
            <a:r>
              <a:rPr sz="1400" spc="-10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-level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iagr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om</a:t>
            </a:r>
            <a:r>
              <a:rPr sz="1400" dirty="0">
                <a:latin typeface="Calibri"/>
                <a:cs typeface="Calibri"/>
              </a:rPr>
              <a:t>pa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i)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st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but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(d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yi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ve)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ith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nve</a:t>
            </a:r>
            <a:r>
              <a:rPr sz="1400" dirty="0">
                <a:latin typeface="Calibri"/>
                <a:cs typeface="Calibri"/>
              </a:rPr>
              <a:t>rted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str</a:t>
            </a:r>
            <a:r>
              <a:rPr sz="1400" spc="-10" dirty="0">
                <a:latin typeface="Calibri"/>
                <a:cs typeface="Calibri"/>
              </a:rPr>
              <a:t>ib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(d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rv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three-level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sc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ar</a:t>
            </a:r>
            <a:r>
              <a:rPr sz="1400" spc="-10" dirty="0">
                <a:latin typeface="Calibri"/>
                <a:cs typeface="Calibri"/>
              </a:rPr>
              <a:t>ro</a:t>
            </a:r>
            <a:r>
              <a:rPr sz="1400" dirty="0">
                <a:latin typeface="Calibri"/>
                <a:cs typeface="Calibri"/>
              </a:rPr>
              <a:t>ws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nd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lat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mi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3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1044" y="268612"/>
            <a:ext cx="10514837" cy="6468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62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4: </a:t>
            </a:r>
            <a:r>
              <a:rPr spc="-20" dirty="0"/>
              <a:t>Energy-</a:t>
            </a:r>
            <a:r>
              <a:rPr spc="-25" dirty="0"/>
              <a:t>Pumping</a:t>
            </a:r>
            <a:r>
              <a:rPr dirty="0"/>
              <a:t> </a:t>
            </a:r>
            <a:r>
              <a:rPr spc="-30" dirty="0"/>
              <a:t>M</a:t>
            </a:r>
            <a:r>
              <a:rPr spc="-15" dirty="0"/>
              <a:t>e</a:t>
            </a:r>
            <a:r>
              <a:rPr spc="-25" dirty="0"/>
              <a:t>ch</a:t>
            </a:r>
            <a:r>
              <a:rPr spc="-10" dirty="0"/>
              <a:t>a</a:t>
            </a:r>
            <a:r>
              <a:rPr spc="-15" dirty="0"/>
              <a:t>nisms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spc="-20" dirty="0"/>
              <a:t>Achi</a:t>
            </a:r>
            <a:r>
              <a:rPr spc="-15" dirty="0"/>
              <a:t>e</a:t>
            </a:r>
            <a:r>
              <a:rPr spc="-20" dirty="0"/>
              <a:t>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60000" cy="370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885" algn="ctr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Inver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ion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db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flashl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ru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ectri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-pressur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xture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Ne,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3000" spc="97" baseline="29166" dirty="0">
                <a:latin typeface="Cambria Math"/>
                <a:cs typeface="Cambria Math"/>
              </a:rPr>
              <a:t>+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Chem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ump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HF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F,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sers.</a:t>
            </a:r>
            <a:endParaRPr sz="2800">
              <a:latin typeface="Calibri"/>
              <a:cs typeface="Calibri"/>
            </a:endParaRPr>
          </a:p>
          <a:p>
            <a:pPr marL="241300" marR="8255" indent="-228600">
              <a:lnSpc>
                <a:spcPct val="1268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  <a:tab pos="2454910" algn="l"/>
                <a:tab pos="4103370" algn="l"/>
                <a:tab pos="4552315" algn="l"/>
                <a:tab pos="5214620" algn="l"/>
                <a:tab pos="6254115" algn="l"/>
                <a:tab pos="6712584" algn="l"/>
                <a:tab pos="8451215" algn="l"/>
                <a:tab pos="9796145" algn="l"/>
              </a:tabLst>
            </a:pPr>
            <a:r>
              <a:rPr sz="2800" spc="-20" dirty="0">
                <a:latin typeface="Calibri"/>
                <a:cs typeface="Calibri"/>
              </a:rPr>
              <a:t>Lase</a:t>
            </a:r>
            <a:r>
              <a:rPr sz="2800" spc="-5" dirty="0">
                <a:latin typeface="Calibri"/>
                <a:cs typeface="Calibri"/>
              </a:rPr>
              <a:t>r-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media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:sapph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ub</a:t>
            </a:r>
            <a:r>
              <a:rPr sz="2800" spc="-1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Nd:YAG.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3015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914400" algn="l"/>
                <a:tab pos="2002155" algn="l"/>
                <a:tab pos="2854960" algn="l"/>
                <a:tab pos="4083050" algn="l"/>
                <a:tab pos="5227955" algn="l"/>
                <a:tab pos="6884034" algn="l"/>
                <a:tab pos="7609205" algn="l"/>
                <a:tab pos="8619490" algn="l"/>
                <a:tab pos="94621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go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depos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lectively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uppe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leti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shor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baseline="-16666" dirty="0">
                <a:latin typeface="Calibri"/>
                <a:cs typeface="Calibri"/>
              </a:rPr>
              <a:t>ef</a:t>
            </a:r>
            <a:r>
              <a:rPr sz="3000" spc="157" baseline="-16666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9" y="2192016"/>
            <a:ext cx="60629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5565" algn="l"/>
                <a:tab pos="3177540" algn="l"/>
                <a:tab pos="4983480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-sty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graphic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2155" y="2123440"/>
            <a:ext cx="4119245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27499"/>
              </a:lnSpc>
              <a:tabLst>
                <a:tab pos="1098550" algn="l"/>
                <a:tab pos="1288415" algn="l"/>
                <a:tab pos="2167890" algn="l"/>
                <a:tab pos="2499360" algn="l"/>
                <a:tab pos="3025775" algn="l"/>
                <a:tab pos="3178810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typ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5" dirty="0">
                <a:latin typeface="Calibri"/>
                <a:cs typeface="Calibri"/>
              </a:rPr>
              <a:t>versus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mp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9" y="2736084"/>
            <a:ext cx="3282950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200"/>
              </a:lnSpc>
              <a:tabLst>
                <a:tab pos="2350770" algn="l"/>
              </a:tabLst>
            </a:pPr>
            <a:r>
              <a:rPr sz="2800" spc="-15" dirty="0">
                <a:latin typeface="Calibri"/>
                <a:cs typeface="Calibri"/>
              </a:rPr>
              <a:t>represen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sers,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evels.]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7707" y="2736084"/>
            <a:ext cx="28086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4394" algn="l"/>
                <a:tab pos="2091689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arrows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5: </a:t>
            </a:r>
            <a:r>
              <a:rPr spc="-20" dirty="0"/>
              <a:t>Spontan</a:t>
            </a:r>
            <a:r>
              <a:rPr spc="-15" dirty="0"/>
              <a:t>e</a:t>
            </a:r>
            <a:r>
              <a:rPr spc="-20" dirty="0"/>
              <a:t>ous vs.</a:t>
            </a:r>
            <a:r>
              <a:rPr spc="-15" dirty="0"/>
              <a:t> St</a:t>
            </a:r>
            <a:r>
              <a:rPr spc="-5" dirty="0"/>
              <a:t>i</a:t>
            </a:r>
            <a:r>
              <a:rPr spc="-25" dirty="0"/>
              <a:t>mulat</a:t>
            </a:r>
            <a:r>
              <a:rPr spc="-5" dirty="0"/>
              <a:t>e</a:t>
            </a:r>
            <a:r>
              <a:rPr spc="-15" dirty="0"/>
              <a:t>d Emission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801370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8995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Microscop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View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Spont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excited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9847" y="3076906"/>
            <a:ext cx="4946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7" baseline="11904" dirty="0">
                <a:latin typeface="Cambria Math"/>
                <a:cs typeface="Cambria Math"/>
              </a:rPr>
              <a:t>𝐴</a:t>
            </a:r>
            <a:r>
              <a:rPr sz="2000" spc="195" dirty="0">
                <a:latin typeface="Cambria Math"/>
                <a:cs typeface="Cambria Math"/>
              </a:rPr>
              <a:t>𝑘𝑖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0408" y="3023840"/>
            <a:ext cx="7613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7" baseline="-17857" dirty="0">
                <a:latin typeface="Cambria Math"/>
                <a:cs typeface="Cambria Math"/>
              </a:rPr>
              <a:t>[</a:t>
            </a:r>
            <a:r>
              <a:rPr sz="4200" spc="-22" baseline="-20833" dirty="0">
                <a:latin typeface="Calibri"/>
                <a:cs typeface="Calibri"/>
              </a:rPr>
              <a:t>s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55" dirty="0">
                <a:latin typeface="Cambria Math"/>
                <a:cs typeface="Cambria Math"/>
              </a:rPr>
              <a:t>1</a:t>
            </a:r>
            <a:r>
              <a:rPr sz="4200" spc="-15" baseline="-17857" dirty="0">
                <a:latin typeface="Cambria Math"/>
                <a:cs typeface="Cambria Math"/>
              </a:rPr>
              <a:t>]</a:t>
            </a:r>
            <a:endParaRPr sz="4200" baseline="-17857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4" y="3717101"/>
            <a:ext cx="8823960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891279">
              <a:lnSpc>
                <a:spcPct val="100000"/>
              </a:lnSpc>
              <a:spcBef>
                <a:spcPts val="1840"/>
              </a:spcBef>
              <a:tabLst>
                <a:tab pos="5304790" algn="l"/>
              </a:tabLst>
            </a:pP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31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7046"/>
            <a:ext cx="10158095" cy="338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Inversion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52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overwhe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mingly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directs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emission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her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  <a:tab pos="1407795" algn="l"/>
                <a:tab pos="2963545" algn="l"/>
                <a:tab pos="4346575" algn="l"/>
                <a:tab pos="5213350" algn="l"/>
                <a:tab pos="6046470" algn="l"/>
                <a:tab pos="6607175" algn="l"/>
                <a:tab pos="7088505" algn="l"/>
                <a:tab pos="9823450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eige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-frequ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ncies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feedba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oop.</a:t>
            </a:r>
            <a:endParaRPr sz="2800">
              <a:latin typeface="Calibri"/>
              <a:cs typeface="Calibri"/>
            </a:endParaRPr>
          </a:p>
          <a:p>
            <a:pPr marL="241300" marR="1143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  <a:tab pos="1327150" algn="l"/>
                <a:tab pos="2973705" algn="l"/>
                <a:tab pos="4690745" algn="l"/>
                <a:tab pos="6280785" algn="l"/>
                <a:tab pos="7932420" algn="l"/>
                <a:tab pos="9154160" algn="l"/>
              </a:tabLst>
            </a:pPr>
            <a:r>
              <a:rPr sz="2800" spc="-15" dirty="0">
                <a:latin typeface="Calibri"/>
                <a:cs typeface="Calibri"/>
              </a:rPr>
              <a:t>Above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timulated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process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dom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maki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output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irect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here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05" y="285750"/>
            <a:ext cx="10549890" cy="627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"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versus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ium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uts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mar</a:t>
            </a:r>
            <a:r>
              <a:rPr sz="2800" spc="-1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enha</a:t>
            </a:r>
            <a:r>
              <a:rPr sz="2800" spc="-20" dirty="0">
                <a:latin typeface="Calibri"/>
                <a:cs typeface="Calibri"/>
              </a:rPr>
              <a:t>nce</a:t>
            </a:r>
            <a:r>
              <a:rPr sz="2800" spc="-15" dirty="0">
                <a:latin typeface="Calibri"/>
                <a:cs typeface="Calibri"/>
              </a:rPr>
              <a:t>ment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  <a:p>
            <a:pPr marL="188595" algn="just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88595" algn="just">
              <a:lnSpc>
                <a:spcPct val="100000"/>
              </a:lnSpc>
              <a:spcBef>
                <a:spcPts val="169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805" y="285750"/>
            <a:ext cx="10546323" cy="6275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6: </a:t>
            </a:r>
            <a:r>
              <a:rPr spc="-40" dirty="0"/>
              <a:t>O</a:t>
            </a:r>
            <a:r>
              <a:rPr spc="-15" dirty="0"/>
              <a:t>ptical Resona</a:t>
            </a:r>
            <a:r>
              <a:rPr spc="-5" dirty="0"/>
              <a:t>t</a:t>
            </a:r>
            <a:r>
              <a:rPr spc="-20" dirty="0"/>
              <a:t>or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Sto</a:t>
            </a:r>
            <a:r>
              <a:rPr spc="-10" dirty="0"/>
              <a:t>r</a:t>
            </a:r>
            <a:r>
              <a:rPr spc="-20" dirty="0"/>
              <a:t>age </a:t>
            </a:r>
            <a:r>
              <a:rPr spc="-15" dirty="0"/>
              <a:t>a</a:t>
            </a:r>
            <a:r>
              <a:rPr spc="-20" dirty="0"/>
              <a:t>nd</a:t>
            </a:r>
            <a:r>
              <a:rPr spc="-25" dirty="0"/>
              <a:t> Mode</a:t>
            </a:r>
            <a:r>
              <a:rPr dirty="0"/>
              <a:t> </a:t>
            </a:r>
            <a:r>
              <a:rPr spc="-20" dirty="0"/>
              <a:t>Se</a:t>
            </a:r>
            <a:r>
              <a:rPr spc="-5" dirty="0"/>
              <a:t>l</a:t>
            </a:r>
            <a:r>
              <a:rPr spc="-20" dirty="0"/>
              <a:t>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715645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avity.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itud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sfy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7312" y="3429122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7366" y="2971488"/>
            <a:ext cx="140906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069">
              <a:lnSpc>
                <a:spcPts val="2745"/>
              </a:lnSpc>
            </a:pPr>
            <a:r>
              <a:rPr sz="2800" spc="-40" dirty="0">
                <a:latin typeface="Cambria Math"/>
                <a:cs typeface="Cambria Math"/>
              </a:rPr>
              <a:t>𝑞𝑐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745"/>
              </a:lnSpc>
              <a:tabLst>
                <a:tab pos="1322705" algn="l"/>
              </a:tabLst>
            </a:pP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q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𝑑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1046" y="3241490"/>
            <a:ext cx="1183754" cy="44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𝑞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ℤ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13" y="4043229"/>
            <a:ext cx="968819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apertu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ransverse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M</a:t>
            </a:r>
            <a:r>
              <a:rPr sz="3000" spc="352" baseline="-16666" dirty="0">
                <a:latin typeface="Cambria Math"/>
                <a:cs typeface="Cambria Math"/>
              </a:rPr>
              <a:t>𝑚</a:t>
            </a:r>
            <a:r>
              <a:rPr sz="3000" spc="585" baseline="-16666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22" y="4720267"/>
            <a:ext cx="17373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Resonator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7949" y="4745353"/>
            <a:ext cx="810958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6465" algn="l"/>
                <a:tab pos="1570355" algn="l"/>
                <a:tab pos="4739005" algn="l"/>
                <a:tab pos="5765165" algn="l"/>
                <a:tab pos="6741159" algn="l"/>
              </a:tabLst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-se</a:t>
            </a:r>
            <a:r>
              <a:rPr sz="2800" spc="-15" dirty="0">
                <a:latin typeface="Calibri"/>
                <a:cs typeface="Calibri"/>
              </a:rPr>
              <a:t>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72" y="5276413"/>
            <a:ext cx="36760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ness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ℱ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22110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20" dirty="0">
                <a:latin typeface="Calibri"/>
                <a:cs typeface="Calibri"/>
              </a:rPr>
              <a:t>-fa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6890" y="1863540"/>
            <a:ext cx="14878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𝑄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7715" y="1603370"/>
            <a:ext cx="2032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stor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655" y="2112768"/>
            <a:ext cx="2993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cycle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80359" y="2051182"/>
            <a:ext cx="2969260" cy="0"/>
          </a:xfrm>
          <a:custGeom>
            <a:avLst/>
            <a:gdLst/>
            <a:ahLst/>
            <a:cxnLst/>
            <a:rect l="l" t="t" r="r" b="b"/>
            <a:pathLst>
              <a:path w="2969259">
                <a:moveTo>
                  <a:pt x="0" y="0"/>
                </a:moveTo>
                <a:lnTo>
                  <a:pt x="296901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2733036"/>
            <a:ext cx="10382250" cy="159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fetime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greater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am</a:t>
            </a:r>
            <a:r>
              <a:rPr sz="2800" spc="-10" dirty="0">
                <a:latin typeface="Calibri"/>
                <a:cs typeface="Calibri"/>
              </a:rPr>
              <a:t>plif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</a:t>
            </a:r>
            <a:r>
              <a:rPr sz="2800" spc="-10" dirty="0">
                <a:latin typeface="Calibri"/>
                <a:cs typeface="Calibri"/>
              </a:rPr>
              <a:t>ss.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70534" algn="l"/>
                <a:tab pos="1901825" algn="l"/>
                <a:tab pos="2988945" algn="l"/>
                <a:tab pos="4196715" algn="l"/>
                <a:tab pos="5715635" algn="l"/>
                <a:tab pos="6793865" algn="l"/>
                <a:tab pos="8439150" algn="l"/>
                <a:tab pos="10073640" algn="l"/>
              </a:tabLst>
            </a:pPr>
            <a:r>
              <a:rPr sz="2800" spc="-20" dirty="0">
                <a:latin typeface="Calibri"/>
                <a:cs typeface="Calibri"/>
              </a:rPr>
              <a:t>Coup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rtial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reflecto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control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extrac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power.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918" y="222885"/>
            <a:ext cx="10515600" cy="640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ram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sever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arrows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outpu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150">
              <a:latin typeface="Times New Roman"/>
              <a:cs typeface="Times New Roman"/>
            </a:endParaRPr>
          </a:p>
          <a:p>
            <a:pPr marL="157480" algn="just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6918" y="222885"/>
            <a:ext cx="10515081" cy="6404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7:</a:t>
            </a:r>
            <a:r>
              <a:rPr spc="-20" dirty="0"/>
              <a:t> Propagation</a:t>
            </a:r>
            <a:r>
              <a:rPr spc="5" dirty="0"/>
              <a:t> </a:t>
            </a:r>
            <a:r>
              <a:rPr spc="-25" dirty="0"/>
              <a:t>Th</a:t>
            </a:r>
            <a:r>
              <a:rPr spc="-10" dirty="0"/>
              <a:t>r</a:t>
            </a:r>
            <a:r>
              <a:rPr spc="-20" dirty="0"/>
              <a:t>ough </a:t>
            </a:r>
            <a:r>
              <a:rPr spc="-25" dirty="0"/>
              <a:t>Ga</a:t>
            </a:r>
            <a:r>
              <a:rPr dirty="0"/>
              <a:t>i</a:t>
            </a:r>
            <a:r>
              <a:rPr spc="-15" dirty="0"/>
              <a:t>n </a:t>
            </a:r>
            <a:r>
              <a:rPr spc="-25" dirty="0"/>
              <a:t>Medium</a:t>
            </a:r>
            <a:r>
              <a:rPr spc="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spc="-15" dirty="0"/>
              <a:t>Intensity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841615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895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Evolution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monoc</a:t>
            </a:r>
            <a:r>
              <a:rPr sz="2800" spc="-10" dirty="0">
                <a:latin typeface="Calibri"/>
                <a:cs typeface="Calibri"/>
              </a:rPr>
              <a:t>hro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𝑧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change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7147" y="3712415"/>
            <a:ext cx="11741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671" y="4238195"/>
            <a:ext cx="402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𝑑𝑧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9844" y="4186559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90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5299" y="3982155"/>
            <a:ext cx="23679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8" y="4799515"/>
            <a:ext cx="719455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748280">
              <a:lnSpc>
                <a:spcPct val="100000"/>
              </a:lnSpc>
              <a:spcBef>
                <a:spcPts val="1810"/>
              </a:spcBef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𝑧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0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1: </a:t>
            </a:r>
            <a:r>
              <a:rPr spc="-20" dirty="0"/>
              <a:t>Lase</a:t>
            </a:r>
            <a:r>
              <a:rPr spc="-10" dirty="0"/>
              <a:t>r</a:t>
            </a:r>
            <a:r>
              <a:rPr spc="-15" dirty="0"/>
              <a:t>s in </a:t>
            </a:r>
            <a:r>
              <a:rPr spc="-20" dirty="0"/>
              <a:t>Spectroscopy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spc="-30" dirty="0"/>
              <a:t>Why</a:t>
            </a:r>
            <a:r>
              <a:rPr spc="-5" dirty="0"/>
              <a:t> </a:t>
            </a:r>
            <a:r>
              <a:rPr spc="-25" dirty="0"/>
              <a:t>T</a:t>
            </a:r>
            <a:r>
              <a:rPr spc="-10" dirty="0"/>
              <a:t>h</a:t>
            </a:r>
            <a:r>
              <a:rPr spc="-25" dirty="0"/>
              <a:t>ey</a:t>
            </a:r>
            <a:r>
              <a:rPr spc="-5" dirty="0"/>
              <a:t> </a:t>
            </a:r>
            <a:r>
              <a:rPr spc="-20" dirty="0"/>
              <a:t>Mat</a:t>
            </a:r>
            <a:r>
              <a:rPr spc="-5" dirty="0"/>
              <a:t>t</a:t>
            </a:r>
            <a:r>
              <a:rPr spc="-20" dirty="0"/>
              <a:t>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41734"/>
            <a:ext cx="10156825" cy="271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636395" algn="l"/>
                <a:tab pos="4232275" algn="l"/>
                <a:tab pos="5833110" algn="l"/>
                <a:tab pos="6769734" algn="l"/>
                <a:tab pos="8556625" algn="l"/>
                <a:tab pos="925449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rov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monochr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44"/>
              </a:spcBef>
            </a:pP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nm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marR="5080" indent="-228600" algn="just">
              <a:lnSpc>
                <a:spcPct val="127499"/>
              </a:lnSpc>
              <a:spcBef>
                <a:spcPts val="104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remely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ral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radiance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exceed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ven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225" baseline="291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0293" y="4730943"/>
            <a:ext cx="61480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416685" algn="l"/>
                <a:tab pos="2930525" algn="l"/>
                <a:tab pos="4089400" algn="l"/>
                <a:tab pos="5813425" algn="l"/>
              </a:tabLst>
            </a:pPr>
            <a:r>
              <a:rPr sz="2800" spc="-15" dirty="0">
                <a:latin typeface="Calibri"/>
                <a:cs typeface="Calibri"/>
              </a:rPr>
              <a:t>Supply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exce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lent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atial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4362" y="4756029"/>
            <a:ext cx="3823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53690" algn="l"/>
              </a:tabLst>
            </a:pPr>
            <a:r>
              <a:rPr sz="2800" spc="-15" dirty="0">
                <a:latin typeface="Calibri"/>
                <a:cs typeface="Calibri"/>
              </a:rPr>
              <a:t>diffract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4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43" y="5298573"/>
            <a:ext cx="7266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enable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tight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focus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17" y="968684"/>
            <a:ext cx="7385684" cy="434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oeff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endParaRPr sz="2800">
              <a:latin typeface="Calibri"/>
              <a:cs typeface="Calibri"/>
            </a:endParaRPr>
          </a:p>
          <a:p>
            <a:pPr marL="3001010" algn="ctr">
              <a:lnSpc>
                <a:spcPct val="100000"/>
              </a:lnSpc>
              <a:spcBef>
                <a:spcPts val="1800"/>
              </a:spcBef>
            </a:pP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6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-120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2800" spc="-265" dirty="0">
                <a:latin typeface="Cambria Math"/>
                <a:cs typeface="Cambria Math"/>
              </a:rPr>
              <a:t>𝑁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r>
              <a:rPr sz="4200" spc="-232" baseline="1984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30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imulat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2999740" algn="ctr">
              <a:lnSpc>
                <a:spcPct val="100000"/>
              </a:lnSpc>
              <a:spcBef>
                <a:spcPts val="1800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265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2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8: </a:t>
            </a:r>
            <a:r>
              <a:rPr spc="-35" dirty="0"/>
              <a:t>R</a:t>
            </a:r>
            <a:r>
              <a:rPr spc="-20" dirty="0"/>
              <a:t>ound-</a:t>
            </a:r>
            <a:r>
              <a:rPr spc="-15" dirty="0"/>
              <a:t>T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15" dirty="0"/>
              <a:t>p Analysis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10" dirty="0"/>
              <a:t>e</a:t>
            </a:r>
            <a:r>
              <a:rPr spc="-20" dirty="0"/>
              <a:t>f</a:t>
            </a:r>
            <a:r>
              <a:rPr spc="-5" dirty="0"/>
              <a:t>i</a:t>
            </a:r>
            <a:r>
              <a:rPr spc="-20" dirty="0"/>
              <a:t>ning </a:t>
            </a:r>
            <a:r>
              <a:rPr spc="-40" dirty="0"/>
              <a:t>G</a:t>
            </a:r>
            <a:r>
              <a:rPr spc="-15" dirty="0"/>
              <a:t>ain </a:t>
            </a:r>
            <a:r>
              <a:rPr spc="-20" dirty="0"/>
              <a:t>&amp; </a:t>
            </a:r>
            <a:r>
              <a:rPr spc="-5" dirty="0"/>
              <a:t>L</a:t>
            </a:r>
            <a:r>
              <a:rPr spc="-20" dirty="0"/>
              <a:t>osses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024" rIns="0" bIns="0" rtlCol="0">
            <a:spAutoFit/>
          </a:bodyPr>
          <a:lstStyle/>
          <a:p>
            <a:pPr marL="462915" indent="-228600">
              <a:lnSpc>
                <a:spcPct val="100000"/>
              </a:lnSpc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Act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ve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medi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eng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h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25" dirty="0">
                <a:latin typeface="Cambria Math"/>
                <a:cs typeface="Cambria Math"/>
              </a:rPr>
              <a:t>𝐿</a:t>
            </a:r>
            <a:r>
              <a:rPr b="0" spc="-10" dirty="0">
                <a:latin typeface="Calibri"/>
                <a:cs typeface="Calibri"/>
              </a:rPr>
              <a:t>;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resona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ength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Cambria Math"/>
                <a:cs typeface="Cambria Math"/>
              </a:rPr>
              <a:t>𝑑</a:t>
            </a:r>
            <a:r>
              <a:rPr b="0" spc="110" dirty="0">
                <a:latin typeface="Cambria Math"/>
                <a:cs typeface="Cambria Math"/>
              </a:rPr>
              <a:t> </a:t>
            </a:r>
            <a:r>
              <a:rPr b="0" spc="-20" dirty="0">
                <a:latin typeface="Calibri"/>
                <a:cs typeface="Calibri"/>
              </a:rPr>
              <a:t>(poss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b</a:t>
            </a:r>
            <a:r>
              <a:rPr b="0" spc="-10" dirty="0">
                <a:latin typeface="Calibri"/>
                <a:cs typeface="Calibri"/>
              </a:rPr>
              <a:t>ly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Cambria Math"/>
                <a:cs typeface="Cambria Math"/>
              </a:rPr>
              <a:t>𝑑</a:t>
            </a:r>
            <a:r>
              <a:rPr b="0" spc="245" dirty="0">
                <a:latin typeface="Cambria Math"/>
                <a:cs typeface="Cambria Math"/>
              </a:rPr>
              <a:t> </a:t>
            </a:r>
            <a:r>
              <a:rPr b="0" spc="-25" dirty="0">
                <a:latin typeface="Cambria Math"/>
                <a:cs typeface="Cambria Math"/>
              </a:rPr>
              <a:t>&gt;</a:t>
            </a:r>
            <a:r>
              <a:rPr b="0" spc="165" dirty="0">
                <a:latin typeface="Cambria Math"/>
                <a:cs typeface="Cambria Math"/>
              </a:rPr>
              <a:t> </a:t>
            </a:r>
            <a:r>
              <a:rPr b="0" spc="25" dirty="0">
                <a:latin typeface="Cambria Math"/>
                <a:cs typeface="Cambria Math"/>
              </a:rPr>
              <a:t>𝐿</a:t>
            </a:r>
            <a:r>
              <a:rPr b="0" spc="-10" dirty="0">
                <a:latin typeface="Calibri"/>
                <a:cs typeface="Calibri"/>
              </a:rPr>
              <a:t>).</a:t>
            </a: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Pure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ove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un</a:t>
            </a:r>
            <a:r>
              <a:rPr b="0" spc="-10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-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rip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(n</a:t>
            </a:r>
            <a:r>
              <a:rPr b="0" spc="-15" dirty="0">
                <a:latin typeface="Calibri"/>
                <a:cs typeface="Calibri"/>
              </a:rPr>
              <a:t>o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extraneo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20" dirty="0">
                <a:latin typeface="Calibri"/>
                <a:cs typeface="Calibri"/>
              </a:rPr>
              <a:t>oss</a:t>
            </a:r>
            <a:r>
              <a:rPr b="0" spc="-5" dirty="0">
                <a:latin typeface="Calibri"/>
                <a:cs typeface="Calibri"/>
              </a:rPr>
              <a:t>)</a:t>
            </a:r>
            <a:r>
              <a:rPr b="0" spc="-10" dirty="0">
                <a:latin typeface="Calibri"/>
                <a:cs typeface="Calibri"/>
              </a:rPr>
              <a:t>:</a:t>
            </a:r>
          </a:p>
          <a:p>
            <a:pPr marL="3511550">
              <a:lnSpc>
                <a:spcPct val="100000"/>
              </a:lnSpc>
              <a:spcBef>
                <a:spcPts val="1800"/>
              </a:spcBef>
            </a:pPr>
            <a:r>
              <a:rPr b="0" spc="85" dirty="0">
                <a:latin typeface="Cambria Math"/>
                <a:cs typeface="Cambria Math"/>
              </a:rPr>
              <a:t>𝐺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r>
              <a:rPr sz="4200" b="0" spc="232" baseline="2976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=</a:t>
            </a:r>
            <a:r>
              <a:rPr sz="2800" b="0" spc="160" dirty="0">
                <a:latin typeface="Cambria Math"/>
                <a:cs typeface="Cambria Math"/>
              </a:rPr>
              <a:t> </a:t>
            </a:r>
            <a:r>
              <a:rPr sz="2800" b="0" spc="-15" dirty="0">
                <a:latin typeface="Cambria Math"/>
                <a:cs typeface="Cambria Math"/>
              </a:rPr>
              <a:t>e</a:t>
            </a:r>
            <a:r>
              <a:rPr sz="2800" b="0" spc="-10" dirty="0">
                <a:latin typeface="Cambria Math"/>
                <a:cs typeface="Cambria Math"/>
              </a:rPr>
              <a:t>xp</a:t>
            </a:r>
            <a:r>
              <a:rPr sz="4200" b="0" spc="-7" baseline="1984" dirty="0">
                <a:latin typeface="Cambria Math"/>
                <a:cs typeface="Cambria Math"/>
              </a:rPr>
              <a:t>[</a:t>
            </a:r>
            <a:r>
              <a:rPr sz="2800" b="0" spc="-25" dirty="0">
                <a:latin typeface="Cambria Math"/>
                <a:cs typeface="Cambria Math"/>
              </a:rPr>
              <a:t>−2</a:t>
            </a:r>
            <a:r>
              <a:rPr sz="2800" b="0" spc="50" dirty="0">
                <a:latin typeface="Cambria Math"/>
                <a:cs typeface="Cambria Math"/>
              </a:rPr>
              <a:t>𝛼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r>
              <a:rPr sz="2800" b="0" spc="25" dirty="0">
                <a:latin typeface="Cambria Math"/>
                <a:cs typeface="Cambria Math"/>
              </a:rPr>
              <a:t>𝐿</a:t>
            </a:r>
            <a:r>
              <a:rPr sz="4200" b="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462915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Re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</a:t>
            </a:r>
            <a:r>
              <a:rPr b="0" spc="-10" dirty="0">
                <a:latin typeface="Calibri"/>
                <a:cs typeface="Calibri"/>
              </a:rPr>
              <a:t>avi</a:t>
            </a:r>
            <a:r>
              <a:rPr b="0" spc="-2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es</a:t>
            </a:r>
            <a:r>
              <a:rPr b="0" spc="-12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hav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str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bute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20" dirty="0">
                <a:latin typeface="Calibri"/>
                <a:cs typeface="Calibri"/>
              </a:rPr>
              <a:t>osse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s</a:t>
            </a:r>
            <a:r>
              <a:rPr b="0" spc="-25" dirty="0">
                <a:latin typeface="Calibri"/>
                <a:cs typeface="Calibri"/>
              </a:rPr>
              <a:t>umm</a:t>
            </a:r>
            <a:r>
              <a:rPr b="0" spc="-10" dirty="0">
                <a:latin typeface="Calibri"/>
                <a:cs typeface="Calibri"/>
              </a:rPr>
              <a:t>ari</a:t>
            </a:r>
            <a:r>
              <a:rPr b="0" spc="-20" dirty="0">
                <a:latin typeface="Calibri"/>
                <a:cs typeface="Calibri"/>
              </a:rPr>
              <a:t>se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b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imens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on</a:t>
            </a:r>
            <a:r>
              <a:rPr b="0" spc="-15" dirty="0">
                <a:latin typeface="Calibri"/>
                <a:cs typeface="Calibri"/>
              </a:rPr>
              <a:t>less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50" dirty="0">
                <a:latin typeface="Cambria Math"/>
                <a:cs typeface="Cambria Math"/>
              </a:rPr>
              <a:t>𝛾</a:t>
            </a:r>
            <a:r>
              <a:rPr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0322" y="4404692"/>
            <a:ext cx="660273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1837689" algn="l"/>
                <a:tab pos="3135630" algn="l"/>
                <a:tab pos="5348605" algn="l"/>
              </a:tabLst>
            </a:pPr>
            <a:r>
              <a:rPr sz="2800" spc="-20" dirty="0">
                <a:latin typeface="Calibri"/>
                <a:cs typeface="Calibri"/>
              </a:rPr>
              <a:t>Source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transm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45" dirty="0">
                <a:latin typeface="Cambria Math"/>
                <a:cs typeface="Cambria Math"/>
              </a:rPr>
              <a:t>𝑅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atteri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1582" y="4431416"/>
            <a:ext cx="32048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35430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on,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4" y="968684"/>
            <a:ext cx="7956550" cy="366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Expon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empty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resonator:</a:t>
            </a:r>
            <a:endParaRPr sz="2800">
              <a:latin typeface="Calibri"/>
              <a:cs typeface="Calibri"/>
            </a:endParaRPr>
          </a:p>
          <a:p>
            <a:pPr marL="2408555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2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82" baseline="29166" dirty="0">
                <a:latin typeface="Cambria Math"/>
                <a:cs typeface="Cambria Math"/>
              </a:rPr>
              <a:t>𝛾𝑦</a:t>
            </a:r>
            <a:endParaRPr sz="3000" baseline="2916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𝑦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ps.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roun</a:t>
            </a:r>
            <a:r>
              <a:rPr sz="2800" spc="-5" dirty="0">
                <a:latin typeface="Calibri"/>
                <a:cs typeface="Calibri"/>
              </a:rPr>
              <a:t>d-</a:t>
            </a:r>
            <a:r>
              <a:rPr sz="2800" spc="-10" dirty="0">
                <a:latin typeface="Calibri"/>
                <a:cs typeface="Calibri"/>
              </a:rPr>
              <a:t>tri</a:t>
            </a:r>
            <a:r>
              <a:rPr sz="2800" spc="-20" dirty="0">
                <a:latin typeface="Calibri"/>
                <a:cs typeface="Calibri"/>
              </a:rPr>
              <a:t>p):</a:t>
            </a:r>
            <a:endParaRPr sz="2800">
              <a:latin typeface="Calibri"/>
              <a:cs typeface="Calibri"/>
            </a:endParaRPr>
          </a:p>
          <a:p>
            <a:pPr marL="2427605" algn="ctr">
              <a:lnSpc>
                <a:spcPct val="100000"/>
              </a:lnSpc>
              <a:spcBef>
                <a:spcPts val="1815"/>
              </a:spcBef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6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−2</a:t>
            </a:r>
            <a:r>
              <a:rPr sz="2800" spc="45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𝛾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9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9: Laser</a:t>
            </a:r>
            <a:r>
              <a:rPr spc="-5" dirty="0"/>
              <a:t> </a:t>
            </a:r>
            <a:r>
              <a:rPr spc="-25" dirty="0"/>
              <a:t>Thr</a:t>
            </a:r>
            <a:r>
              <a:rPr spc="-15" dirty="0"/>
              <a:t>e</a:t>
            </a:r>
            <a:r>
              <a:rPr spc="-20" dirty="0"/>
              <a:t>shold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Step-b</a:t>
            </a:r>
            <a:r>
              <a:rPr spc="-25" dirty="0"/>
              <a:t>y</a:t>
            </a:r>
            <a:r>
              <a:rPr spc="-15" dirty="0"/>
              <a:t>-Step</a:t>
            </a:r>
            <a:r>
              <a:rPr spc="-20" dirty="0"/>
              <a:t> 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20" dirty="0"/>
              <a:t>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64660"/>
            <a:ext cx="7314565" cy="363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dition</a:t>
            </a:r>
            <a:r>
              <a:rPr sz="3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fo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sz="3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Amp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ification</a:t>
            </a:r>
            <a:endParaRPr sz="30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89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Net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ire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>
              <a:latin typeface="Calibri"/>
              <a:cs typeface="Calibri"/>
            </a:endParaRPr>
          </a:p>
          <a:p>
            <a:pPr marL="3061970" algn="ctr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mbria Math"/>
                <a:cs typeface="Cambria Math"/>
              </a:rPr>
              <a:t>−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2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itu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  <a:p>
            <a:pPr marL="3061970" algn="ctr">
              <a:lnSpc>
                <a:spcPct val="100000"/>
              </a:lnSpc>
              <a:spcBef>
                <a:spcPts val="1814"/>
              </a:spcBef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27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spc="30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3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ensity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4738" y="1116398"/>
            <a:ext cx="12084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7363" y="1274948"/>
            <a:ext cx="141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5557" y="846650"/>
            <a:ext cx="28956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6601" y="1355666"/>
            <a:ext cx="2432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9283" y="130402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1514216"/>
            <a:ext cx="6427470" cy="253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49935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205"/>
              </a:spcBef>
              <a:buFont typeface="Calibri"/>
              <a:buAutoNum type="arabicPeriod" startAt="4"/>
              <a:tabLst>
                <a:tab pos="36258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</a:t>
            </a:r>
            <a:r>
              <a:rPr sz="2800" dirty="0">
                <a:latin typeface="Calibri"/>
                <a:cs typeface="Calibri"/>
              </a:rPr>
              <a:t>ol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R="519430" algn="r">
              <a:lnSpc>
                <a:spcPct val="100000"/>
              </a:lnSpc>
              <a:spcBef>
                <a:spcPts val="885"/>
              </a:spcBef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3966210">
              <a:lnSpc>
                <a:spcPct val="100000"/>
              </a:lnSpc>
              <a:spcBef>
                <a:spcPts val="650"/>
              </a:spcBef>
            </a:pPr>
            <a:r>
              <a:rPr sz="4200" spc="0" baseline="37698" dirty="0">
                <a:latin typeface="Cambria Math"/>
                <a:cs typeface="Cambria Math"/>
              </a:rPr>
              <a:t>𝛥</a:t>
            </a:r>
            <a:r>
              <a:rPr sz="4200" spc="-382" baseline="37698" dirty="0">
                <a:latin typeface="Cambria Math"/>
                <a:cs typeface="Cambria Math"/>
              </a:rPr>
              <a:t>𝑁</a:t>
            </a:r>
            <a:r>
              <a:rPr sz="3000" baseline="36111" dirty="0">
                <a:latin typeface="Calibri"/>
                <a:cs typeface="Calibri"/>
              </a:rPr>
              <a:t>thr </a:t>
            </a:r>
            <a:r>
              <a:rPr sz="3000" spc="-44" baseline="36111" dirty="0">
                <a:latin typeface="Calibri"/>
                <a:cs typeface="Calibri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endParaRPr sz="280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500"/>
              </a:spcBef>
              <a:buFont typeface="Calibri"/>
              <a:buAutoNum type="arabicPeriod" startAt="5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122" y="1116398"/>
            <a:ext cx="6019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7194" y="1274948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05783" y="2985394"/>
            <a:ext cx="1215390" cy="0"/>
          </a:xfrm>
          <a:custGeom>
            <a:avLst/>
            <a:gdLst/>
            <a:ahLst/>
            <a:cxnLst/>
            <a:rect l="l" t="t" r="r" b="b"/>
            <a:pathLst>
              <a:path w="1215390">
                <a:moveTo>
                  <a:pt x="0" y="0"/>
                </a:moveTo>
                <a:lnTo>
                  <a:pt x="121493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02230" y="4329815"/>
            <a:ext cx="1986280" cy="456565"/>
          </a:xfrm>
          <a:prstGeom prst="rect">
            <a:avLst/>
          </a:prstGeom>
          <a:ln w="2412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thr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00" y="5030060"/>
            <a:ext cx="880554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symbo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libri"/>
                <a:cs typeface="Calibri"/>
              </a:rPr>
              <a:t>],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],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[cm</a:t>
            </a:r>
            <a:r>
              <a:rPr sz="2800" spc="-20" dirty="0">
                <a:latin typeface="Calibri"/>
                <a:cs typeface="Calibri"/>
              </a:rPr>
              <a:t>]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[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less].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0</a:t>
            </a:r>
            <a:r>
              <a:rPr spc="-20" dirty="0"/>
              <a:t>: Numerical</a:t>
            </a:r>
            <a:r>
              <a:rPr dirty="0"/>
              <a:t> </a:t>
            </a:r>
            <a:r>
              <a:rPr spc="-15" dirty="0"/>
              <a:t>Illustration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He</a:t>
            </a:r>
            <a:r>
              <a:rPr spc="-20" dirty="0">
                <a:latin typeface="Calibri"/>
                <a:cs typeface="Calibri"/>
              </a:rPr>
              <a:t>–</a:t>
            </a:r>
            <a:r>
              <a:rPr spc="-20" dirty="0"/>
              <a:t>Ne</a:t>
            </a:r>
            <a:r>
              <a:rPr spc="-5" dirty="0"/>
              <a:t> </a:t>
            </a:r>
            <a:r>
              <a:rPr spc="-15" dirty="0"/>
              <a:t>Lase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9" y="1754434"/>
            <a:ext cx="5337175" cy="304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Parameters: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%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tri</a:t>
            </a:r>
            <a:r>
              <a:rPr sz="2800" spc="-20" dirty="0">
                <a:latin typeface="Calibri"/>
                <a:cs typeface="Calibri"/>
              </a:rPr>
              <a:t>p)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12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ormu</a:t>
            </a:r>
            <a:r>
              <a:rPr sz="2800" spc="-10" dirty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2348" y="5044440"/>
            <a:ext cx="8025652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315">
              <a:lnSpc>
                <a:spcPct val="100000"/>
              </a:lnSpc>
              <a:tabLst>
                <a:tab pos="2508885" algn="l"/>
                <a:tab pos="451675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sz="2800" u="heavy" spc="-25" dirty="0">
                <a:latin typeface="Cambria Math"/>
                <a:cs typeface="Cambria Math"/>
              </a:rPr>
              <a:t>0</a:t>
            </a:r>
            <a:r>
              <a:rPr sz="2800" u="heavy" spc="-10" dirty="0">
                <a:latin typeface="Cambria Math"/>
                <a:cs typeface="Cambria Math"/>
              </a:rPr>
              <a:t>.</a:t>
            </a:r>
            <a:r>
              <a:rPr sz="2800" u="heavy" spc="-25" dirty="0">
                <a:latin typeface="Cambria Math"/>
                <a:cs typeface="Cambria Math"/>
              </a:rPr>
              <a:t>10</a:t>
            </a:r>
            <a:r>
              <a:rPr sz="2800" u="heavy" spc="-10" dirty="0">
                <a:latin typeface="Times New Roman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4200" spc="-7" baseline="37698" dirty="0">
                <a:latin typeface="Cambria Math"/>
                <a:cs typeface="Cambria Math"/>
              </a:rPr>
              <a:t>𝛥</a:t>
            </a:r>
            <a:r>
              <a:rPr sz="4200" spc="-382" baseline="37698" dirty="0">
                <a:latin typeface="Cambria Math"/>
                <a:cs typeface="Cambria Math"/>
              </a:rPr>
              <a:t>𝑁</a:t>
            </a:r>
            <a:r>
              <a:rPr sz="3000" baseline="36111" dirty="0">
                <a:latin typeface="Calibri"/>
                <a:cs typeface="Calibri"/>
              </a:rPr>
              <a:t>thr </a:t>
            </a:r>
            <a:r>
              <a:rPr sz="3000" spc="-22" baseline="36111" dirty="0">
                <a:latin typeface="Calibri"/>
                <a:cs typeface="Calibri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7" baseline="37698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12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32" baseline="23611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lang="en-US" sz="2800" spc="160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4200" spc="-30" baseline="37698" dirty="0">
                <a:latin typeface="Cambria Math"/>
                <a:cs typeface="Cambria Math"/>
              </a:rPr>
              <a:t>5</a:t>
            </a:r>
            <a:r>
              <a:rPr sz="4200" spc="7" baseline="37698" dirty="0">
                <a:latin typeface="Cambria Math"/>
                <a:cs typeface="Cambria Math"/>
              </a:rPr>
              <a:t> </a:t>
            </a:r>
            <a:r>
              <a:rPr sz="4200" spc="-30" baseline="37698" dirty="0">
                <a:latin typeface="Cambria Math"/>
                <a:cs typeface="Cambria Math"/>
              </a:rPr>
              <a:t>×</a:t>
            </a:r>
            <a:r>
              <a:rPr sz="4200" spc="22" baseline="37698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10</a:t>
            </a:r>
            <a:endParaRPr sz="4200" baseline="37698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7167" y="5244944"/>
            <a:ext cx="1657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Cambria Math"/>
                <a:cs typeface="Cambria Math"/>
              </a:rPr>
              <a:t>9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2051" y="5307709"/>
            <a:ext cx="46100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6773" y="5244944"/>
            <a:ext cx="3575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40" dirty="0">
                <a:latin typeface="Cambria Math"/>
                <a:cs typeface="Cambria Math"/>
              </a:rPr>
              <a:t>3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4288" y="3374257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298" y="968684"/>
            <a:ext cx="8623301" cy="2675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Neon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pressu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𝑝</a:t>
            </a:r>
            <a:r>
              <a:rPr sz="2800" spc="1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.2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mbar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ity</a:t>
            </a:r>
            <a:endParaRPr sz="2800" dirty="0">
              <a:latin typeface="Calibri"/>
              <a:cs typeface="Calibri"/>
            </a:endParaRPr>
          </a:p>
          <a:p>
            <a:pPr marL="1378585" algn="ctr">
              <a:lnSpc>
                <a:spcPct val="100000"/>
              </a:lnSpc>
              <a:spcBef>
                <a:spcPts val="1885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Ne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15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1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Requir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378585" algn="ctr">
              <a:lnSpc>
                <a:spcPct val="100000"/>
              </a:lnSpc>
            </a:pPr>
            <a:r>
              <a:rPr sz="4200" spc="-7" baseline="42658" dirty="0">
                <a:latin typeface="Cambria Math"/>
                <a:cs typeface="Cambria Math"/>
              </a:rPr>
              <a:t>𝛥</a:t>
            </a:r>
            <a:r>
              <a:rPr sz="4200" spc="-382" baseline="42658" dirty="0">
                <a:latin typeface="Cambria Math"/>
                <a:cs typeface="Cambria Math"/>
              </a:rPr>
              <a:t>𝑁</a:t>
            </a:r>
            <a:r>
              <a:rPr sz="3000" baseline="43055" dirty="0">
                <a:latin typeface="Calibri"/>
                <a:cs typeface="Calibri"/>
              </a:rPr>
              <a:t>thr </a:t>
            </a:r>
            <a:r>
              <a:rPr sz="3000" spc="-44" baseline="430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endParaRPr sz="3000" baseline="29166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3429000"/>
            <a:ext cx="11430000" cy="149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10385" algn="ctr">
              <a:lnSpc>
                <a:spcPct val="100000"/>
              </a:lnSpc>
            </a:pPr>
            <a:r>
              <a:rPr sz="4200" spc="-382" baseline="11904" dirty="0">
                <a:latin typeface="Cambria Math"/>
                <a:cs typeface="Cambria Math"/>
              </a:rPr>
              <a:t>𝑁</a:t>
            </a:r>
            <a:r>
              <a:rPr sz="2000" dirty="0">
                <a:latin typeface="Calibri"/>
                <a:cs typeface="Calibri"/>
              </a:rPr>
              <a:t>Ne</a:t>
            </a:r>
          </a:p>
          <a:p>
            <a:pPr marL="12700" marR="5080">
              <a:lnSpc>
                <a:spcPct val="127200"/>
              </a:lnSpc>
              <a:spcBef>
                <a:spcPts val="105"/>
              </a:spcBef>
            </a:pP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remark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bly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small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suff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because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</a:t>
            </a:r>
            <a:r>
              <a:rPr sz="2800" spc="2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moderate.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8600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2646680" algn="l"/>
                <a:tab pos="4380230" algn="l"/>
                <a:tab pos="4809490" algn="l"/>
                <a:tab pos="7429500" algn="l"/>
                <a:tab pos="8985885" algn="l"/>
                <a:tab pos="9390380" algn="l"/>
              </a:tabLst>
            </a:pPr>
            <a:r>
              <a:rPr sz="2800" spc="-25" dirty="0">
                <a:latin typeface="Calibri"/>
                <a:cs typeface="Calibri"/>
              </a:rPr>
              <a:t>Dem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nst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prac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20" dirty="0">
                <a:latin typeface="Calibri"/>
                <a:cs typeface="Calibri"/>
              </a:rPr>
              <a:t>inu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–Ne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1</a:t>
            </a:r>
            <a:r>
              <a:rPr spc="-15" dirty="0"/>
              <a:t>: Fre</a:t>
            </a:r>
            <a:r>
              <a:rPr spc="-20" dirty="0"/>
              <a:t>quency</a:t>
            </a:r>
            <a:r>
              <a:rPr spc="-25" dirty="0"/>
              <a:t> Dep</a:t>
            </a:r>
            <a:r>
              <a:rPr spc="-10" dirty="0"/>
              <a:t>e</a:t>
            </a:r>
            <a:r>
              <a:rPr spc="-20" dirty="0"/>
              <a:t>ndence of </a:t>
            </a:r>
            <a:r>
              <a:rPr spc="-25" dirty="0"/>
              <a:t>Gain</a:t>
            </a:r>
            <a:r>
              <a:rPr spc="2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spc="-15" dirty="0"/>
              <a:t>Line</a:t>
            </a:r>
            <a:r>
              <a:rPr dirty="0"/>
              <a:t> </a:t>
            </a:r>
            <a:r>
              <a:rPr spc="-20" dirty="0"/>
              <a:t>Shape</a:t>
            </a:r>
          </a:p>
        </p:txBody>
      </p:sp>
      <p:sp>
        <p:nvSpPr>
          <p:cNvPr id="3" name="object 3"/>
          <p:cNvSpPr/>
          <p:nvPr/>
        </p:nvSpPr>
        <p:spPr>
          <a:xfrm>
            <a:off x="6697340" y="4050923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754434"/>
            <a:ext cx="10160000" cy="4182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ate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relates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spc="-15" dirty="0">
                <a:latin typeface="Calibri"/>
                <a:cs typeface="Calibri"/>
              </a:rPr>
              <a:t>-coef</a:t>
            </a:r>
            <a:r>
              <a:rPr sz="2800" dirty="0">
                <a:latin typeface="Calibri"/>
                <a:cs typeface="Calibri"/>
              </a:rPr>
              <a:t>fi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geneou</a:t>
            </a:r>
            <a:r>
              <a:rPr sz="2800" spc="-20" dirty="0">
                <a:latin typeface="Calibri"/>
                <a:cs typeface="Calibri"/>
              </a:rPr>
              <a:t>s/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mog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Unsaturated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endParaRPr sz="2800" dirty="0">
              <a:latin typeface="Calibri"/>
              <a:cs typeface="Calibri"/>
            </a:endParaRPr>
          </a:p>
          <a:p>
            <a:pPr marL="1351915" algn="ctr">
              <a:lnSpc>
                <a:spcPts val="2740"/>
              </a:lnSpc>
              <a:spcBef>
                <a:spcPts val="1500"/>
              </a:spcBef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 dirty="0">
              <a:latin typeface="Cambria Math"/>
              <a:cs typeface="Cambria Math"/>
            </a:endParaRPr>
          </a:p>
          <a:p>
            <a:pPr marL="1727200">
              <a:lnSpc>
                <a:spcPts val="2740"/>
              </a:lnSpc>
            </a:pPr>
            <a:r>
              <a:rPr sz="2800" spc="35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r>
              <a:rPr lang="en-US" sz="2800" spc="204" dirty="0">
                <a:latin typeface="Cambria Math"/>
                <a:cs typeface="Cambria Math"/>
              </a:rPr>
              <a:t> c  </a:t>
            </a:r>
            <a:r>
              <a:rPr sz="2800" spc="204" dirty="0">
                <a:latin typeface="Cambria Math"/>
                <a:cs typeface="Cambria Math"/>
              </a:rPr>
              <a:t>)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292" baseline="-16666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14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Peak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amp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Homoge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dening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Lorentz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le,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width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630" dirty="0">
                <a:latin typeface="Cambria Math"/>
                <a:cs typeface="Cambria Math"/>
              </a:rPr>
              <a:t>𝛤</a:t>
            </a:r>
            <a:r>
              <a:rPr sz="3000" spc="172" baseline="-16666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238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2755900" algn="l"/>
                <a:tab pos="4584065" algn="l"/>
                <a:tab pos="6135370" algn="l"/>
                <a:tab pos="6630670" algn="l"/>
                <a:tab pos="8101965" algn="l"/>
                <a:tab pos="9311005" algn="l"/>
              </a:tabLst>
            </a:pPr>
            <a:r>
              <a:rPr sz="2800" spc="-15" dirty="0">
                <a:latin typeface="Calibri"/>
                <a:cs typeface="Calibri"/>
              </a:rPr>
              <a:t>Inhom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geneo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br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adening</a:t>
            </a:r>
            <a:r>
              <a:rPr sz="2800" dirty="0">
                <a:latin typeface="Calibri"/>
                <a:cs typeface="Calibri"/>
              </a:rPr>
              <a:t>	(</a:t>
            </a:r>
            <a:r>
              <a:rPr sz="2800" spc="-15" dirty="0">
                <a:latin typeface="Calibri"/>
                <a:cs typeface="Calibri"/>
              </a:rPr>
              <a:t>Doppler)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Gauss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profil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dth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179" baseline="-16666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0153650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258570" algn="l"/>
                <a:tab pos="2498725" algn="l"/>
                <a:tab pos="3740150" algn="l"/>
                <a:tab pos="4241165" algn="l"/>
                <a:tab pos="5902960" algn="l"/>
                <a:tab pos="6652259" algn="l"/>
                <a:tab pos="7717155" algn="l"/>
                <a:tab pos="8244205" algn="l"/>
                <a:tab pos="9720580" algn="l"/>
              </a:tabLst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precise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control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fre</a:t>
            </a:r>
            <a:r>
              <a:rPr sz="2800" spc="-2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phase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essent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ree,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satura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eterody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techniq</a:t>
            </a:r>
            <a:r>
              <a:rPr sz="2800" spc="-20" dirty="0">
                <a:latin typeface="Calibri"/>
                <a:cs typeface="Calibri"/>
              </a:rPr>
              <a:t>ues.</a:t>
            </a:r>
            <a:endParaRPr sz="2800">
              <a:latin typeface="Calibri"/>
              <a:cs typeface="Calibri"/>
            </a:endParaRPr>
          </a:p>
          <a:p>
            <a:pPr marL="241300" marR="7620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Offer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tun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bil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(via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dye,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:sapphire,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OPO,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virtually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/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molecular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combin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289" y="236900"/>
            <a:ext cx="9994265" cy="645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Ov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ay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Lo</a:t>
            </a:r>
            <a:r>
              <a:rPr sz="1200" spc="-10" dirty="0">
                <a:latin typeface="Calibri"/>
                <a:cs typeface="Calibri"/>
              </a:rPr>
              <a:t>re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zi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Gau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ga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pro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spc="-5" dirty="0">
                <a:latin typeface="Calibri"/>
                <a:cs typeface="Calibri"/>
              </a:rPr>
              <a:t>es,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ot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mal</a:t>
            </a:r>
            <a:r>
              <a:rPr sz="1200" spc="-1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z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d,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ca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qu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cy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mbria Math"/>
                <a:cs typeface="Cambria Math"/>
              </a:rPr>
              <a:t>𝜈</a:t>
            </a:r>
            <a:r>
              <a:rPr sz="1275" spc="82" baseline="-16339" dirty="0">
                <a:latin typeface="Cambria Math"/>
                <a:cs typeface="Cambria Math"/>
              </a:rPr>
              <a:t>0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289" y="236900"/>
            <a:ext cx="9994267" cy="645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2</a:t>
            </a:r>
            <a:r>
              <a:rPr spc="-15" dirty="0"/>
              <a:t>: Resona</a:t>
            </a:r>
            <a:r>
              <a:rPr spc="-5" dirty="0"/>
              <a:t>t</a:t>
            </a:r>
            <a:r>
              <a:rPr spc="-20" dirty="0"/>
              <a:t>or </a:t>
            </a:r>
            <a:r>
              <a:rPr spc="-15" dirty="0"/>
              <a:t>Loss </a:t>
            </a:r>
            <a:r>
              <a:rPr spc="-20" dirty="0"/>
              <a:t>F</a:t>
            </a:r>
            <a:r>
              <a:rPr spc="-15" dirty="0"/>
              <a:t>a</a:t>
            </a:r>
            <a:r>
              <a:rPr spc="-20" dirty="0"/>
              <a:t>ctor</a:t>
            </a:r>
            <a:r>
              <a:rPr spc="20" dirty="0"/>
              <a:t> </a:t>
            </a:r>
            <a:r>
              <a:rPr b="0" u="none" spc="-35" dirty="0">
                <a:latin typeface="Cambria Math"/>
                <a:cs typeface="Cambria Math"/>
              </a:rPr>
              <a:t>𝜸</a:t>
            </a:r>
            <a:r>
              <a:rPr b="0" u="none" spc="20" dirty="0">
                <a:latin typeface="Cambria Math"/>
                <a:cs typeface="Cambria Math"/>
              </a:rPr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Fr</a:t>
            </a:r>
            <a:r>
              <a:rPr spc="-10" dirty="0"/>
              <a:t>e</a:t>
            </a:r>
            <a:r>
              <a:rPr spc="-20" dirty="0"/>
              <a:t>quency</a:t>
            </a:r>
            <a:r>
              <a:rPr spc="-25" dirty="0"/>
              <a:t> </a:t>
            </a:r>
            <a:r>
              <a:rPr spc="-20" dirty="0"/>
              <a:t>Behaviour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9365" cy="403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depend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Diffract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losses vary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ith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ode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order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higher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orde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often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suppress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  <a:p>
            <a:pPr marL="241300" marR="635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  <a:tab pos="1163320" algn="l"/>
                <a:tab pos="2036445" algn="l"/>
                <a:tab pos="3604260" algn="l"/>
                <a:tab pos="4290695" algn="l"/>
                <a:tab pos="5569585" algn="l"/>
                <a:tab pos="6809740" algn="l"/>
                <a:tab pos="7640955" algn="l"/>
                <a:tab pos="924242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efore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ima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gned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onato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eige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ies.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  <a:tab pos="2174240" algn="l"/>
                <a:tab pos="2667635" algn="l"/>
                <a:tab pos="4286250" algn="l"/>
                <a:tab pos="5025390" algn="l"/>
                <a:tab pos="5904865" algn="l"/>
                <a:tab pos="7038340" algn="l"/>
                <a:tab pos="8377555" algn="l"/>
                <a:tab pos="9452610" algn="l"/>
              </a:tabLst>
            </a:pPr>
            <a:r>
              <a:rPr sz="2800" spc="-15" dirty="0">
                <a:latin typeface="Calibri"/>
                <a:cs typeface="Calibri"/>
              </a:rPr>
              <a:t>Intersecti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curves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icta</a:t>
            </a:r>
            <a:r>
              <a:rPr sz="2800" spc="-15" dirty="0">
                <a:latin typeface="Calibri"/>
                <a:cs typeface="Calibri"/>
              </a:rPr>
              <a:t>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tual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spectrum.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682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e-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operat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requi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suppo</a:t>
            </a:r>
            <a:r>
              <a:rPr sz="2800" spc="-10" dirty="0">
                <a:latin typeface="Calibri"/>
                <a:cs typeface="Calibri"/>
              </a:rPr>
              <a:t>rt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224" y="158088"/>
            <a:ext cx="11365865" cy="649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0545" marR="453390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Graph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cross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rete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es.]</a:t>
            </a:r>
            <a:endParaRPr sz="2800">
              <a:latin typeface="Calibri"/>
              <a:cs typeface="Calibri"/>
            </a:endParaRPr>
          </a:p>
          <a:p>
            <a:pPr marL="550545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55054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224" y="158088"/>
            <a:ext cx="11365867" cy="649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3</a:t>
            </a:r>
            <a:r>
              <a:rPr spc="-15" dirty="0"/>
              <a:t>: Enter </a:t>
            </a:r>
            <a:r>
              <a:rPr spc="-20" dirty="0"/>
              <a:t>R</a:t>
            </a:r>
            <a:r>
              <a:rPr spc="-15" dirty="0"/>
              <a:t>ate </a:t>
            </a:r>
            <a:r>
              <a:rPr spc="-20" dirty="0"/>
              <a:t>Equations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Trac</a:t>
            </a:r>
            <a:r>
              <a:rPr spc="-10" dirty="0"/>
              <a:t>k</a:t>
            </a:r>
            <a:r>
              <a:rPr spc="-15" dirty="0"/>
              <a:t>ing</a:t>
            </a:r>
            <a:r>
              <a:rPr spc="-20" dirty="0"/>
              <a:t> </a:t>
            </a:r>
            <a:r>
              <a:rPr spc="-25" dirty="0"/>
              <a:t>Popu</a:t>
            </a:r>
            <a:r>
              <a:rPr dirty="0"/>
              <a:t>l</a:t>
            </a:r>
            <a:r>
              <a:rPr spc="-15" dirty="0"/>
              <a:t>ations</a:t>
            </a:r>
            <a:r>
              <a:rPr spc="-20" dirty="0"/>
              <a:t> </a:t>
            </a:r>
            <a:r>
              <a:rPr spc="-25" dirty="0"/>
              <a:t>&amp;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661409"/>
            <a:ext cx="9000490" cy="387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56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Photons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stem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scheme.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[atoms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187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5" dirty="0">
                <a:latin typeface="Calibri"/>
                <a:cs typeface="Calibri"/>
              </a:rPr>
              <a:t>n-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195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spontan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etween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|2⟩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10158095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[p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Neglect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ntum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oherence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-rate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59699"/>
            <a:ext cx="11098530" cy="644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271780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Fou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ram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arrow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59699"/>
            <a:ext cx="11098285" cy="6448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5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20" dirty="0"/>
              <a:t>1</a:t>
            </a:r>
            <a:r>
              <a:rPr spc="-30" dirty="0"/>
              <a:t>4</a:t>
            </a:r>
            <a:r>
              <a:rPr spc="-10" dirty="0"/>
              <a:t>:</a:t>
            </a:r>
            <a:r>
              <a:rPr spc="-25" dirty="0"/>
              <a:t> Compl</a:t>
            </a:r>
            <a:r>
              <a:rPr spc="-5" dirty="0"/>
              <a:t>e</a:t>
            </a:r>
            <a:r>
              <a:rPr spc="-15" dirty="0"/>
              <a:t>te </a:t>
            </a:r>
            <a:r>
              <a:rPr spc="-20" dirty="0"/>
              <a:t>Rat</a:t>
            </a:r>
            <a:r>
              <a:rPr spc="-10" dirty="0"/>
              <a:t>e</a:t>
            </a:r>
            <a:r>
              <a:rPr spc="-20" dirty="0"/>
              <a:t>-Equation</a:t>
            </a:r>
            <a:r>
              <a:rPr spc="-15" dirty="0"/>
              <a:t> </a:t>
            </a:r>
            <a:r>
              <a:rPr spc="-20" dirty="0"/>
              <a:t>S</a:t>
            </a:r>
            <a:r>
              <a:rPr spc="-15" dirty="0"/>
              <a:t>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525145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6110" y="2375603"/>
            <a:ext cx="699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6548" y="2527015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9555" y="2884621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8813" y="2832994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9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5636" y="2628587"/>
            <a:ext cx="30035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4510" algn="l"/>
                <a:tab pos="99695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30" dirty="0">
                <a:latin typeface="Cambria Math"/>
                <a:cs typeface="Cambria Math"/>
              </a:rPr>
              <a:t>𝑁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4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0254" y="2628588"/>
            <a:ext cx="173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9730" y="2796764"/>
            <a:ext cx="21215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1690" algn="l"/>
                <a:tab pos="1348740" algn="l"/>
              </a:tabLst>
            </a:pPr>
            <a:r>
              <a:rPr sz="2000" spc="40" dirty="0">
                <a:latin typeface="Cambria Math"/>
                <a:cs typeface="Cambria Math"/>
              </a:rPr>
              <a:t>2	1	21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651" y="2645352"/>
            <a:ext cx="3003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0495" algn="l"/>
                <a:tab pos="2032000" algn="l"/>
                <a:tab pos="2763520" algn="l"/>
              </a:tabLst>
            </a:pPr>
            <a:r>
              <a:rPr sz="2800" spc="-4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1022" y="2796764"/>
            <a:ext cx="18910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0685" algn="l"/>
                <a:tab pos="1355090" algn="l"/>
                <a:tab pos="1730375" algn="l"/>
              </a:tabLst>
            </a:pPr>
            <a:r>
              <a:rPr sz="2000" spc="40" dirty="0">
                <a:latin typeface="Cambria Math"/>
                <a:cs typeface="Cambria Math"/>
              </a:rPr>
              <a:t>2	</a:t>
            </a:r>
            <a:r>
              <a:rPr sz="2000" spc="30" dirty="0">
                <a:latin typeface="Cambria Math"/>
                <a:cs typeface="Cambria Math"/>
              </a:rPr>
              <a:t>2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4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8" y="3447353"/>
            <a:ext cx="52895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6265" y="4079699"/>
            <a:ext cx="609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5847" y="4231110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2758" y="4589097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48961" y="453707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46452" y="4349439"/>
            <a:ext cx="2773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7290" algn="l"/>
                <a:tab pos="1647825" algn="l"/>
                <a:tab pos="2527300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3342" y="4332676"/>
            <a:ext cx="15233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271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42818" y="450123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2063" y="4501232"/>
            <a:ext cx="84581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9750" algn="l"/>
              </a:tabLst>
            </a:pPr>
            <a:r>
              <a:rPr sz="2000" spc="40" dirty="0">
                <a:latin typeface="Cambria Math"/>
                <a:cs typeface="Cambria Math"/>
              </a:rPr>
              <a:t>1	</a:t>
            </a:r>
            <a:r>
              <a:rPr sz="2000" spc="30" dirty="0">
                <a:latin typeface="Cambria Math"/>
                <a:cs typeface="Cambria Math"/>
              </a:rPr>
              <a:t>21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7477" y="4349439"/>
            <a:ext cx="16598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1765" algn="l"/>
              </a:tabLst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34110" y="4501232"/>
            <a:ext cx="7086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9415" algn="l"/>
              </a:tabLst>
            </a:pPr>
            <a:r>
              <a:rPr sz="2000" spc="40" dirty="0">
                <a:latin typeface="Cambria Math"/>
                <a:cs typeface="Cambria Math"/>
              </a:rPr>
              <a:t>2	21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08303" y="4349439"/>
            <a:ext cx="9912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1840" algn="l"/>
              </a:tabLst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84757" y="4501232"/>
            <a:ext cx="5556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970" algn="l"/>
              </a:tabLst>
            </a:pPr>
            <a:r>
              <a:rPr sz="2000" spc="40" dirty="0">
                <a:latin typeface="Cambria Math"/>
                <a:cs typeface="Cambria Math"/>
              </a:rPr>
              <a:t>2	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308" y="5151559"/>
            <a:ext cx="43884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avity: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8125" y="925898"/>
            <a:ext cx="4349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𝑑𝑛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8605" y="1434914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0827" y="1383273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93238" y="1178882"/>
            <a:ext cx="41097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−𝛽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44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8" y="1960087"/>
            <a:ext cx="1015746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594995" algn="l"/>
                <a:tab pos="8619490" algn="l"/>
              </a:tabLst>
            </a:pPr>
            <a:r>
              <a:rPr sz="2800" spc="-30" dirty="0">
                <a:latin typeface="Cambria Math"/>
                <a:cs typeface="Cambria Math"/>
              </a:rPr>
              <a:t>𝛽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[s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]: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5" dirty="0">
                <a:latin typeface="Calibri"/>
                <a:cs typeface="Calibri"/>
              </a:rPr>
              <a:t>nsm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ntrac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8" y="3215705"/>
            <a:ext cx="15208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Coup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9535" y="3240790"/>
            <a:ext cx="6720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2410" algn="l"/>
                <a:tab pos="2707640" algn="l"/>
                <a:tab pos="3463290" algn="l"/>
                <a:tab pos="4312920" algn="l"/>
                <a:tab pos="5799455" algn="l"/>
              </a:tabLst>
            </a:pP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matter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7833" y="3214066"/>
            <a:ext cx="153987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1985" algn="l"/>
              </a:tabLst>
            </a:pP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4" y="3756611"/>
            <a:ext cx="2223135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4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2300" y="990563"/>
            <a:ext cx="640397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: Relat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𝜷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to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Ca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ity Loss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5" dirty="0">
                <a:solidFill>
                  <a:srgbClr val="0000FF"/>
                </a:solidFill>
                <a:latin typeface="Cambria Math"/>
                <a:cs typeface="Cambria Math"/>
              </a:rPr>
              <a:t>𝜸</a:t>
            </a:r>
            <a:endParaRPr sz="3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316674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10" dirty="0">
                <a:latin typeface="Calibri"/>
                <a:cs typeface="Calibri"/>
              </a:rPr>
              <a:t>trip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4815" y="2645351"/>
            <a:ext cx="10215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7568" y="2375604"/>
            <a:ext cx="487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7181" y="2884621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0271" y="2832994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27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3447353"/>
            <a:ext cx="6212205" cy="175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rip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Equat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ponent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3710304">
              <a:lnSpc>
                <a:spcPct val="100000"/>
              </a:lnSpc>
              <a:spcBef>
                <a:spcPts val="2020"/>
              </a:spcBef>
            </a:pP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125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67" baseline="29166" dirty="0">
                <a:latin typeface="Cambria Math"/>
                <a:cs typeface="Cambria Math"/>
              </a:rPr>
              <a:t>𝛽𝑡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9502" y="5403389"/>
            <a:ext cx="160401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382" baseline="29166" dirty="0">
                <a:latin typeface="Cambria Math"/>
                <a:cs typeface="Cambria Math"/>
              </a:rPr>
              <a:t>𝛾𝑦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4795" y="5456194"/>
            <a:ext cx="198818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𝑦</a:t>
            </a:r>
            <a:r>
              <a:rPr sz="2800" spc="20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" y="236204"/>
            <a:ext cx="9900285" cy="636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ct val="100000"/>
              </a:lnSpc>
            </a:pPr>
            <a:r>
              <a:rPr sz="400" spc="-10" dirty="0">
                <a:latin typeface="Calibri"/>
                <a:cs typeface="Calibri"/>
              </a:rPr>
              <a:t>[IMA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15" dirty="0">
                <a:latin typeface="Calibri"/>
                <a:cs typeface="Calibri"/>
              </a:rPr>
              <a:t>Q</a:t>
            </a:r>
            <a:r>
              <a:rPr sz="400" spc="-5" dirty="0">
                <a:latin typeface="Calibri"/>
                <a:cs typeface="Calibri"/>
              </a:rPr>
              <a:t>U</a:t>
            </a:r>
            <a:r>
              <a:rPr sz="400" spc="-10" dirty="0">
                <a:latin typeface="Calibri"/>
                <a:cs typeface="Calibri"/>
              </a:rPr>
              <a:t>I</a:t>
            </a:r>
            <a:r>
              <a:rPr sz="400" spc="-5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0" dirty="0">
                <a:latin typeface="Calibri"/>
                <a:cs typeface="Calibri"/>
              </a:rPr>
              <a:t>D</a:t>
            </a:r>
            <a:r>
              <a:rPr sz="400" spc="-5" dirty="0">
                <a:latin typeface="Calibri"/>
                <a:cs typeface="Calibri"/>
              </a:rPr>
              <a:t>: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P</a:t>
            </a:r>
            <a:r>
              <a:rPr sz="400" spc="5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v</a:t>
            </a:r>
            <a:r>
              <a:rPr sz="400" dirty="0">
                <a:latin typeface="Calibri"/>
                <a:cs typeface="Calibri"/>
              </a:rPr>
              <a:t>i</a:t>
            </a:r>
            <a:r>
              <a:rPr sz="400" spc="-10" dirty="0">
                <a:latin typeface="Calibri"/>
                <a:cs typeface="Calibri"/>
              </a:rPr>
              <a:t>d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m</a:t>
            </a:r>
            <a:r>
              <a:rPr sz="400" spc="-10" dirty="0">
                <a:latin typeface="Calibri"/>
                <a:cs typeface="Calibri"/>
              </a:rPr>
              <a:t>on</a:t>
            </a:r>
            <a:r>
              <a:rPr sz="400" spc="-5" dirty="0">
                <a:latin typeface="Calibri"/>
                <a:cs typeface="Calibri"/>
              </a:rPr>
              <a:t>ta</a:t>
            </a:r>
            <a:r>
              <a:rPr sz="400" spc="5" dirty="0">
                <a:latin typeface="Calibri"/>
                <a:cs typeface="Calibri"/>
              </a:rPr>
              <a:t>g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Calibri"/>
                <a:cs typeface="Calibri"/>
              </a:rPr>
              <a:t>-</a:t>
            </a:r>
            <a:r>
              <a:rPr sz="400" spc="-5" dirty="0">
                <a:latin typeface="Calibri"/>
                <a:cs typeface="Calibri"/>
              </a:rPr>
              <a:t>sty</a:t>
            </a:r>
            <a:r>
              <a:rPr sz="400" dirty="0">
                <a:latin typeface="Calibri"/>
                <a:cs typeface="Calibri"/>
              </a:rPr>
              <a:t>l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S</a:t>
            </a:r>
            <a:r>
              <a:rPr sz="400" spc="-5" dirty="0">
                <a:latin typeface="Calibri"/>
                <a:cs typeface="Calibri"/>
              </a:rPr>
              <a:t>li</a:t>
            </a:r>
            <a:r>
              <a:rPr sz="400" dirty="0">
                <a:latin typeface="Calibri"/>
                <a:cs typeface="Calibri"/>
              </a:rPr>
              <a:t>d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b</a:t>
            </a:r>
            <a:r>
              <a:rPr sz="400" spc="-5" dirty="0">
                <a:latin typeface="Calibri"/>
                <a:cs typeface="Calibri"/>
              </a:rPr>
              <a:t>ack</a:t>
            </a:r>
            <a:r>
              <a:rPr sz="400" dirty="0">
                <a:latin typeface="Calibri"/>
                <a:cs typeface="Calibri"/>
              </a:rPr>
              <a:t>gr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dirty="0">
                <a:latin typeface="Calibri"/>
                <a:cs typeface="Calibri"/>
              </a:rPr>
              <a:t>u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dirty="0">
                <a:latin typeface="Calibri"/>
                <a:cs typeface="Calibri"/>
              </a:rPr>
              <a:t>h</a:t>
            </a:r>
            <a:r>
              <a:rPr sz="400" spc="-10" dirty="0">
                <a:latin typeface="Calibri"/>
                <a:cs typeface="Calibri"/>
              </a:rPr>
              <a:t>ow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g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(i)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dirty="0">
                <a:latin typeface="Calibri"/>
                <a:cs typeface="Calibri"/>
              </a:rPr>
              <a:t>rr</a:t>
            </a:r>
            <a:r>
              <a:rPr sz="400" spc="-10" dirty="0">
                <a:latin typeface="Calibri"/>
                <a:cs typeface="Calibri"/>
              </a:rPr>
              <a:t>ow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las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r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v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dirty="0">
                <a:latin typeface="Calibri"/>
                <a:cs typeface="Calibri"/>
              </a:rPr>
              <a:t>r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-10" dirty="0">
                <a:latin typeface="Calibri"/>
                <a:cs typeface="Calibri"/>
              </a:rPr>
              <a:t>u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b</a:t>
            </a:r>
            <a:r>
              <a:rPr sz="400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lamp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dirty="0">
                <a:latin typeface="Calibri"/>
                <a:cs typeface="Calibri"/>
              </a:rPr>
              <a:t>p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ct</a:t>
            </a:r>
            <a:r>
              <a:rPr sz="400" dirty="0">
                <a:latin typeface="Calibri"/>
                <a:cs typeface="Calibri"/>
              </a:rPr>
              <a:t>ru</a:t>
            </a:r>
            <a:r>
              <a:rPr sz="400" spc="-15" dirty="0">
                <a:latin typeface="Calibri"/>
                <a:cs typeface="Calibri"/>
              </a:rPr>
              <a:t>m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(ii)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h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dirty="0">
                <a:latin typeface="Calibri"/>
                <a:cs typeface="Calibri"/>
              </a:rPr>
              <a:t>g</a:t>
            </a:r>
            <a:r>
              <a:rPr sz="400" spc="-10" dirty="0">
                <a:latin typeface="Calibri"/>
                <a:cs typeface="Calibri"/>
              </a:rPr>
              <a:t>h</a:t>
            </a:r>
            <a:r>
              <a:rPr sz="400" spc="-5" dirty="0">
                <a:latin typeface="Calibri"/>
                <a:cs typeface="Calibri"/>
              </a:rPr>
              <a:t>ly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c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lli</a:t>
            </a:r>
            <a:r>
              <a:rPr sz="400" spc="-15" dirty="0">
                <a:latin typeface="Calibri"/>
                <a:cs typeface="Calibri"/>
              </a:rPr>
              <a:t>m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Calibri"/>
                <a:cs typeface="Calibri"/>
              </a:rPr>
              <a:t>b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10" dirty="0">
                <a:latin typeface="Calibri"/>
                <a:cs typeface="Calibri"/>
              </a:rPr>
              <a:t>m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p</a:t>
            </a:r>
            <a:r>
              <a:rPr sz="400" spc="-5" dirty="0">
                <a:latin typeface="Calibri"/>
                <a:cs typeface="Calibri"/>
              </a:rPr>
              <a:t>assi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g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25" dirty="0">
                <a:latin typeface="Calibri"/>
                <a:cs typeface="Calibri"/>
              </a:rPr>
              <a:t>h</a:t>
            </a:r>
            <a:r>
              <a:rPr sz="400" dirty="0">
                <a:latin typeface="Calibri"/>
                <a:cs typeface="Calibri"/>
              </a:rPr>
              <a:t>ro</a:t>
            </a:r>
            <a:r>
              <a:rPr sz="400" spc="-10" dirty="0">
                <a:latin typeface="Calibri"/>
                <a:cs typeface="Calibri"/>
              </a:rPr>
              <a:t>u</a:t>
            </a:r>
            <a:r>
              <a:rPr sz="400" dirty="0">
                <a:latin typeface="Calibri"/>
                <a:cs typeface="Calibri"/>
              </a:rPr>
              <a:t>g</a:t>
            </a:r>
            <a:r>
              <a:rPr sz="400" spc="-5" dirty="0">
                <a:latin typeface="Calibri"/>
                <a:cs typeface="Calibri"/>
              </a:rPr>
              <a:t>h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5" dirty="0">
                <a:latin typeface="Calibri"/>
                <a:cs typeface="Calibri"/>
              </a:rPr>
              <a:t>n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10" dirty="0">
                <a:latin typeface="Calibri"/>
                <a:cs typeface="Calibri"/>
              </a:rPr>
              <a:t>b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5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p</a:t>
            </a:r>
            <a:r>
              <a:rPr sz="400" spc="-5" dirty="0">
                <a:latin typeface="Calibri"/>
                <a:cs typeface="Calibri"/>
              </a:rPr>
              <a:t>ti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n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c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ll,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(iii)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fr</a:t>
            </a:r>
            <a:r>
              <a:rPr sz="400" dirty="0">
                <a:latin typeface="Calibri"/>
                <a:cs typeface="Calibri"/>
              </a:rPr>
              <a:t>e</a:t>
            </a:r>
            <a:r>
              <a:rPr sz="400" spc="-10" dirty="0">
                <a:latin typeface="Calibri"/>
                <a:cs typeface="Calibri"/>
              </a:rPr>
              <a:t>q</a:t>
            </a:r>
            <a:r>
              <a:rPr sz="400" dirty="0">
                <a:latin typeface="Calibri"/>
                <a:cs typeface="Calibri"/>
              </a:rPr>
              <a:t>ue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c</a:t>
            </a:r>
            <a:r>
              <a:rPr sz="400" spc="0" dirty="0">
                <a:latin typeface="Calibri"/>
                <a:cs typeface="Calibri"/>
              </a:rPr>
              <a:t>y</a:t>
            </a:r>
            <a:r>
              <a:rPr sz="400" spc="-10" dirty="0">
                <a:latin typeface="Calibri"/>
                <a:cs typeface="Calibri"/>
              </a:rPr>
              <a:t>-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-10" dirty="0">
                <a:latin typeface="Calibri"/>
                <a:cs typeface="Calibri"/>
              </a:rPr>
              <a:t>un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g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k</a:t>
            </a:r>
            <a:r>
              <a:rPr sz="400" dirty="0">
                <a:latin typeface="Calibri"/>
                <a:cs typeface="Calibri"/>
              </a:rPr>
              <a:t>n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b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y</a:t>
            </a:r>
            <a:r>
              <a:rPr sz="400" spc="-15" dirty="0">
                <a:latin typeface="Calibri"/>
                <a:cs typeface="Calibri"/>
              </a:rPr>
              <a:t>m</a:t>
            </a:r>
            <a:r>
              <a:rPr sz="400" dirty="0">
                <a:latin typeface="Calibri"/>
                <a:cs typeface="Calibri"/>
              </a:rPr>
              <a:t>b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l,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all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la</a:t>
            </a:r>
            <a:r>
              <a:rPr sz="400" spc="-10" dirty="0">
                <a:latin typeface="Calibri"/>
                <a:cs typeface="Calibri"/>
              </a:rPr>
              <a:t>be</a:t>
            </a:r>
            <a:r>
              <a:rPr sz="400" spc="-5" dirty="0">
                <a:latin typeface="Calibri"/>
                <a:cs typeface="Calibri"/>
              </a:rPr>
              <a:t>ll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w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-5" dirty="0">
                <a:latin typeface="Calibri"/>
                <a:cs typeface="Calibri"/>
              </a:rPr>
              <a:t>h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qu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titative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-5" dirty="0">
                <a:latin typeface="Calibri"/>
                <a:cs typeface="Calibri"/>
              </a:rPr>
              <a:t>cal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dirty="0">
                <a:latin typeface="Calibri"/>
                <a:cs typeface="Calibri"/>
              </a:rPr>
              <a:t>.</a:t>
            </a:r>
            <a:r>
              <a:rPr sz="400" spc="-5" dirty="0">
                <a:latin typeface="Calibri"/>
                <a:cs typeface="Calibri"/>
              </a:rPr>
              <a:t>]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L="236220">
              <a:lnSpc>
                <a:spcPct val="100000"/>
              </a:lnSpc>
              <a:spcBef>
                <a:spcPts val="23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180" y="236204"/>
            <a:ext cx="9900025" cy="6368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1658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Hence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2375" y="1791912"/>
            <a:ext cx="615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𝛽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3927" y="197940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1223" y="1521782"/>
            <a:ext cx="142684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95123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9743" y="1791912"/>
            <a:ext cx="5765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9626" y="1521782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72955" y="1979405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0300" y="2593650"/>
            <a:ext cx="19062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Conven</a:t>
            </a:r>
            <a:r>
              <a:rPr sz="2800" spc="-15" dirty="0">
                <a:latin typeface="Calibri"/>
                <a:cs typeface="Calibri"/>
              </a:rPr>
              <a:t>ie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9080" y="2618736"/>
            <a:ext cx="43008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2330" algn="l"/>
                <a:tab pos="2477135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macros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3161" y="2618736"/>
            <a:ext cx="5715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8404" y="2618736"/>
            <a:ext cx="2434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7060" algn="l"/>
              </a:tabLst>
            </a:pP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cient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3161542"/>
            <a:ext cx="502729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micros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6</a:t>
            </a:r>
            <a:r>
              <a:rPr spc="-10" dirty="0"/>
              <a:t>:</a:t>
            </a:r>
            <a:r>
              <a:rPr spc="-15" dirty="0"/>
              <a:t> </a:t>
            </a:r>
            <a:r>
              <a:rPr spc="-20" dirty="0"/>
              <a:t>Stead</a:t>
            </a:r>
            <a:r>
              <a:rPr spc="-15" dirty="0"/>
              <a:t>y-State</a:t>
            </a:r>
            <a:r>
              <a:rPr spc="-20" dirty="0"/>
              <a:t> So</a:t>
            </a:r>
            <a:r>
              <a:rPr spc="-5" dirty="0"/>
              <a:t>l</a:t>
            </a:r>
            <a:r>
              <a:rPr spc="-15" dirty="0"/>
              <a:t>utions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30" dirty="0"/>
              <a:t>Pump</a:t>
            </a:r>
            <a:r>
              <a:rPr spc="0" dirty="0"/>
              <a:t> </a:t>
            </a:r>
            <a:r>
              <a:rPr spc="-30" dirty="0"/>
              <a:t>Pow</a:t>
            </a:r>
            <a:r>
              <a:rPr spc="-10" dirty="0"/>
              <a:t>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B</a:t>
            </a:r>
            <a:r>
              <a:rPr spc="-10" dirty="0"/>
              <a:t>a</a:t>
            </a:r>
            <a:r>
              <a:rPr spc="-15" dirty="0"/>
              <a:t>lance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200515" cy="3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regime: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30" dirty="0">
                <a:latin typeface="Cambria Math"/>
                <a:cs typeface="Cambria Math"/>
              </a:rPr>
              <a:t>/𝑑𝑡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47" baseline="-16666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/𝑑𝑡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𝑛</a:t>
            </a:r>
            <a:r>
              <a:rPr sz="2800" spc="-30" dirty="0">
                <a:latin typeface="Cambria Math"/>
                <a:cs typeface="Cambria Math"/>
              </a:rPr>
              <a:t>/𝑑𝑡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Addin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lation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ance:</a:t>
            </a:r>
            <a:endParaRPr sz="2800">
              <a:latin typeface="Calibri"/>
              <a:cs typeface="Calibri"/>
            </a:endParaRPr>
          </a:p>
          <a:p>
            <a:pPr marL="715645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Addin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uppe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ves:</a:t>
            </a:r>
            <a:endParaRPr sz="2800">
              <a:latin typeface="Calibri"/>
              <a:cs typeface="Calibri"/>
            </a:endParaRPr>
          </a:p>
          <a:p>
            <a:pPr marL="728980" algn="ctr">
              <a:lnSpc>
                <a:spcPct val="100000"/>
              </a:lnSpc>
              <a:spcBef>
                <a:spcPts val="1814"/>
              </a:spcBef>
            </a:pP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44" baseline="-16666" dirty="0">
                <a:latin typeface="Cambria Math"/>
                <a:cs typeface="Cambria Math"/>
              </a:rPr>
              <a:t>2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wer-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sfy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8" y="963998"/>
            <a:ext cx="10379710" cy="224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44" baseline="-16666" dirty="0">
                <a:latin typeface="Cambria Math"/>
                <a:cs typeface="Cambria Math"/>
              </a:rPr>
              <a:t>21</a:t>
            </a:r>
            <a:endParaRPr sz="3000" baseline="-16666">
              <a:latin typeface="Cambria Math"/>
              <a:cs typeface="Cambria Math"/>
            </a:endParaRPr>
          </a:p>
          <a:p>
            <a:pPr marL="469900" marR="5080" indent="-228600">
              <a:lnSpc>
                <a:spcPct val="126899"/>
              </a:lnSpc>
              <a:spcBef>
                <a:spcPts val="89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meani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usefu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oto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utpu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unavo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0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7</a:t>
            </a:r>
            <a:r>
              <a:rPr spc="-15" dirty="0"/>
              <a:t>: Stationary</a:t>
            </a:r>
            <a:r>
              <a:rPr spc="-25" dirty="0"/>
              <a:t> </a:t>
            </a:r>
            <a:r>
              <a:rPr spc="-20" dirty="0"/>
              <a:t>Invers</a:t>
            </a:r>
            <a:r>
              <a:rPr dirty="0"/>
              <a:t>i</a:t>
            </a:r>
            <a:r>
              <a:rPr spc="-20" dirty="0"/>
              <a:t>on</a:t>
            </a:r>
            <a:r>
              <a:rPr spc="-15" dirty="0"/>
              <a:t> </a:t>
            </a:r>
            <a:r>
              <a:rPr spc="-20" dirty="0"/>
              <a:t>Expression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47153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Multi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79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247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10" dirty="0">
                <a:latin typeface="Calibri"/>
                <a:cs typeface="Calibri"/>
              </a:rPr>
              <a:t>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2484" y="2663640"/>
            <a:ext cx="12484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69644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5112" y="2822190"/>
            <a:ext cx="4178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stat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5231" y="2377128"/>
            <a:ext cx="193484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169" y="2886144"/>
            <a:ext cx="326072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2130" algn="l"/>
                <a:tab pos="1724025" algn="l"/>
                <a:tab pos="2451100" algn="l"/>
              </a:tabLst>
            </a:pPr>
            <a:r>
              <a:rPr sz="2800" spc="-30" dirty="0">
                <a:latin typeface="Cambria Math"/>
                <a:cs typeface="Cambria Math"/>
              </a:rPr>
              <a:t>𝐵	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4481" y="3054320"/>
            <a:ext cx="48996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2540" algn="l"/>
                <a:tab pos="2077720" algn="l"/>
                <a:tab pos="3037840" algn="l"/>
                <a:tab pos="3559175" algn="l"/>
                <a:tab pos="4356100" algn="l"/>
                <a:tab pos="4739005" algn="l"/>
              </a:tabLst>
            </a:pPr>
            <a:r>
              <a:rPr sz="2000" spc="40" dirty="0">
                <a:latin typeface="Cambria Math"/>
                <a:cs typeface="Cambria Math"/>
              </a:rPr>
              <a:t>12	1	2	21	1	1	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9257" y="2902908"/>
            <a:ext cx="1424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4820" algn="l"/>
                <a:tab pos="1184910" algn="l"/>
              </a:tabLst>
            </a:pPr>
            <a:r>
              <a:rPr sz="2800" spc="-30" dirty="0">
                <a:latin typeface="Cambria Math"/>
                <a:cs typeface="Cambria Math"/>
              </a:rPr>
              <a:t>𝑅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06880" y="2851282"/>
            <a:ext cx="5098415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4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4" y="3534221"/>
            <a:ext cx="10378440" cy="224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Cont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10"/>
              </a:spcBef>
            </a:pP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endParaRPr sz="3000" baseline="-16666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lower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laser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pty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faster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fi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pont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4" y="968684"/>
            <a:ext cx="10382885" cy="289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presen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criteri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800"/>
              </a:spcBef>
            </a:pP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3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30" dirty="0">
                <a:latin typeface="Cambria Math"/>
                <a:cs typeface="Cambria Math"/>
              </a:rPr>
              <a:t>𝜌</a:t>
            </a:r>
            <a:endParaRPr sz="2800">
              <a:latin typeface="Cambria Math"/>
              <a:cs typeface="Cambria Math"/>
            </a:endParaRPr>
          </a:p>
          <a:p>
            <a:pPr marL="12700" marR="5080">
              <a:lnSpc>
                <a:spcPct val="127099"/>
              </a:lnSpc>
              <a:spcBef>
                <a:spcPts val="735"/>
              </a:spcBef>
              <a:tabLst>
                <a:tab pos="1425575" algn="l"/>
                <a:tab pos="2914650" algn="l"/>
                <a:tab pos="3571240" algn="l"/>
                <a:tab pos="5173980" algn="l"/>
                <a:tab pos="5685790" algn="l"/>
                <a:tab pos="7396480" algn="l"/>
                <a:tab pos="8836025" algn="l"/>
                <a:tab pos="9575165" algn="l"/>
              </a:tabLst>
            </a:pPr>
            <a:r>
              <a:rPr sz="2800" spc="-15" dirty="0">
                <a:latin typeface="Calibri"/>
                <a:cs typeface="Calibri"/>
              </a:rPr>
              <a:t>ensur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nche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modes.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8</a:t>
            </a:r>
            <a:r>
              <a:rPr spc="-10" dirty="0"/>
              <a:t>: </a:t>
            </a:r>
            <a:r>
              <a:rPr spc="-25" dirty="0"/>
              <a:t>Thr</a:t>
            </a:r>
            <a:r>
              <a:rPr spc="-15" dirty="0"/>
              <a:t>eshold Inversion </a:t>
            </a:r>
            <a:r>
              <a:rPr spc="-20" dirty="0"/>
              <a:t>via</a:t>
            </a:r>
            <a:r>
              <a:rPr dirty="0"/>
              <a:t> </a:t>
            </a:r>
            <a:r>
              <a:rPr spc="-20" dirty="0"/>
              <a:t>Rate Equations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6722109" cy="169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  <a:p>
            <a:pPr marL="3211830">
              <a:lnSpc>
                <a:spcPct val="100000"/>
              </a:lnSpc>
              <a:spcBef>
                <a:spcPts val="1810"/>
              </a:spcBef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44" baseline="-16666" dirty="0">
                <a:latin typeface="Cambria Math"/>
                <a:cs typeface="Cambria Math"/>
              </a:rPr>
              <a:t>2</a:t>
            </a:r>
            <a:r>
              <a:rPr sz="3000" spc="247" baseline="-16666" dirty="0">
                <a:latin typeface="Cambria Math"/>
                <a:cs typeface="Cambria Math"/>
              </a:rPr>
              <a:t>1</a:t>
            </a:r>
            <a:r>
              <a:rPr sz="2800" spc="-4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𝛽𝑛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lve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9727" y="3956255"/>
            <a:ext cx="8763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5389" y="3686507"/>
            <a:ext cx="2406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𝛽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0703" y="4195523"/>
            <a:ext cx="9309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3403" y="4143886"/>
            <a:ext cx="915035" cy="0"/>
          </a:xfrm>
          <a:custGeom>
            <a:avLst/>
            <a:gdLst/>
            <a:ahLst/>
            <a:cxnLst/>
            <a:rect l="l" t="t" r="r" b="b"/>
            <a:pathLst>
              <a:path w="915034">
                <a:moveTo>
                  <a:pt x="0" y="0"/>
                </a:moveTo>
                <a:lnTo>
                  <a:pt x="9147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4828357"/>
            <a:ext cx="632460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𝛽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195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351" y="1304025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9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0" y="846650"/>
            <a:ext cx="10387330" cy="267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6185" algn="ctr">
              <a:lnSpc>
                <a:spcPts val="2740"/>
              </a:lnSpc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R="1905" algn="ct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t</a:t>
            </a:r>
            <a:r>
              <a:rPr sz="3000" spc="-15" baseline="-16666" dirty="0">
                <a:latin typeface="Calibri"/>
                <a:cs typeface="Calibri"/>
              </a:rPr>
              <a:t>h</a:t>
            </a:r>
            <a:r>
              <a:rPr sz="3000" baseline="-16666" dirty="0">
                <a:latin typeface="Calibri"/>
                <a:cs typeface="Calibri"/>
              </a:rPr>
              <a:t>r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𝐿𝜎</a:t>
            </a:r>
            <a:endParaRPr sz="4200" baseline="-37698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3075"/>
              </a:spcBef>
              <a:buFont typeface="Symbol"/>
              <a:buChar char=""/>
              <a:tabLst>
                <a:tab pos="470534" algn="l"/>
                <a:tab pos="1652905" algn="l"/>
                <a:tab pos="3061335" algn="l"/>
                <a:tab pos="3541395" algn="l"/>
                <a:tab pos="5102860" algn="l"/>
                <a:tab pos="6369685" algn="l"/>
                <a:tab pos="7245984" algn="l"/>
                <a:tab pos="8754745" algn="l"/>
                <a:tab pos="10052050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2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loss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ba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ance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spc="-15" dirty="0">
                <a:latin typeface="Calibri"/>
                <a:cs typeface="Calibri"/>
              </a:rPr>
              <a:t>confirms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pproa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9</a:t>
            </a:r>
            <a:r>
              <a:rPr spc="-15" dirty="0"/>
              <a:t>: He</a:t>
            </a:r>
            <a:r>
              <a:rPr spc="-20" dirty="0">
                <a:latin typeface="Calibri"/>
                <a:cs typeface="Calibri"/>
              </a:rPr>
              <a:t>–</a:t>
            </a:r>
            <a:r>
              <a:rPr spc="-20" dirty="0"/>
              <a:t>Ne</a:t>
            </a:r>
            <a:r>
              <a:rPr spc="-15" dirty="0"/>
              <a:t> Las</a:t>
            </a:r>
            <a:r>
              <a:rPr spc="-10" dirty="0"/>
              <a:t>e</a:t>
            </a:r>
            <a:r>
              <a:rPr dirty="0"/>
              <a:t>r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Detai</a:t>
            </a:r>
            <a:r>
              <a:rPr spc="0" dirty="0"/>
              <a:t>l</a:t>
            </a:r>
            <a:r>
              <a:rPr spc="-25" dirty="0"/>
              <a:t>ed</a:t>
            </a:r>
            <a:r>
              <a:rPr spc="-5" dirty="0"/>
              <a:t> </a:t>
            </a:r>
            <a:r>
              <a:rPr spc="-25" dirty="0"/>
              <a:t>Power</a:t>
            </a:r>
            <a:r>
              <a:rPr dirty="0"/>
              <a:t> </a:t>
            </a:r>
            <a:r>
              <a:rPr spc="-20" dirty="0"/>
              <a:t>Budget</a:t>
            </a:r>
            <a:r>
              <a:rPr spc="-30" dirty="0"/>
              <a:t> </a:t>
            </a:r>
            <a:r>
              <a:rPr spc="-20" dirty="0"/>
              <a:t>Ex</a:t>
            </a:r>
            <a:r>
              <a:rPr spc="-15" dirty="0"/>
              <a:t>a</a:t>
            </a:r>
            <a:r>
              <a:rPr spc="-25" dirty="0"/>
              <a:t>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3" y="1754434"/>
            <a:ext cx="8917940" cy="374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Given: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Tub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07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87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Incoher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uppe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leti</a:t>
            </a:r>
            <a:r>
              <a:rPr sz="2800" spc="-20" dirty="0">
                <a:latin typeface="Calibri"/>
                <a:cs typeface="Calibri"/>
              </a:rPr>
              <a:t>on):</a:t>
            </a:r>
            <a:endParaRPr sz="2800">
              <a:latin typeface="Calibri"/>
              <a:cs typeface="Calibri"/>
            </a:endParaRPr>
          </a:p>
          <a:p>
            <a:pPr marL="2542540">
              <a:lnSpc>
                <a:spcPct val="100000"/>
              </a:lnSpc>
              <a:spcBef>
                <a:spcPts val="1835"/>
              </a:spcBef>
            </a:pPr>
            <a:r>
              <a:rPr sz="2800" spc="-250" dirty="0">
                <a:latin typeface="Cambria Math"/>
                <a:cs typeface="Cambria Math"/>
              </a:rPr>
              <a:t>𝑁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939673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baseline="-16666" dirty="0">
                <a:latin typeface="Calibri"/>
                <a:cs typeface="Calibri"/>
              </a:rPr>
              <a:t>L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63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oton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9285" y="1860492"/>
            <a:ext cx="815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4186" y="1590362"/>
            <a:ext cx="31369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baseline="-16666" dirty="0">
                <a:latin typeface="Calibri"/>
                <a:cs typeface="Calibri"/>
              </a:rPr>
              <a:t>L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7778" y="2099760"/>
            <a:ext cx="7550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0488" y="204813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02939" y="1807687"/>
            <a:ext cx="249618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12" y="2733858"/>
            <a:ext cx="10381615" cy="292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Requir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  <a:p>
            <a:pPr marL="2174875">
              <a:lnSpc>
                <a:spcPct val="100000"/>
              </a:lnSpc>
              <a:spcBef>
                <a:spcPts val="1850"/>
              </a:spcBef>
            </a:pP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  <a:p>
            <a:pPr marL="469900" marR="5080" indent="-228600">
              <a:lnSpc>
                <a:spcPct val="126899"/>
              </a:lnSpc>
              <a:spcBef>
                <a:spcPts val="89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uoresc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sotrop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spont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ror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52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0</a:t>
            </a:r>
            <a:r>
              <a:rPr spc="-15" dirty="0"/>
              <a:t>: Key</a:t>
            </a:r>
            <a:r>
              <a:rPr spc="-20" dirty="0"/>
              <a:t> Ta</a:t>
            </a:r>
            <a:r>
              <a:rPr spc="-15" dirty="0"/>
              <a:t>k</a:t>
            </a:r>
            <a:r>
              <a:rPr spc="-25" dirty="0"/>
              <a:t>e</a:t>
            </a:r>
            <a:r>
              <a:rPr spc="-15" dirty="0"/>
              <a:t>a</a:t>
            </a:r>
            <a:r>
              <a:rPr spc="-25" dirty="0"/>
              <a:t>ways</a:t>
            </a:r>
            <a:r>
              <a:rPr spc="-5" dirty="0"/>
              <a:t> </a:t>
            </a:r>
            <a:r>
              <a:rPr spc="-20" dirty="0"/>
              <a:t>B</a:t>
            </a:r>
            <a:r>
              <a:rPr spc="-15" dirty="0"/>
              <a:t>e</a:t>
            </a:r>
            <a:r>
              <a:rPr spc="-20" dirty="0"/>
              <a:t>fo</a:t>
            </a:r>
            <a:r>
              <a:rPr spc="-10" dirty="0"/>
              <a:t>r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30" dirty="0"/>
              <a:t>Mo</a:t>
            </a:r>
            <a:r>
              <a:rPr spc="-20" dirty="0"/>
              <a:t>ving</a:t>
            </a:r>
            <a:r>
              <a:rPr spc="0" dirty="0"/>
              <a:t> </a:t>
            </a:r>
            <a:r>
              <a:rPr spc="-3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873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5740400" algn="l"/>
                <a:tab pos="6647180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tative: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thr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nk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s-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960935"/>
            <a:ext cx="9144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0084" y="2986020"/>
            <a:ext cx="9033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76400" algn="l"/>
                <a:tab pos="3011170" algn="l"/>
                <a:tab pos="4435475" algn="l"/>
                <a:tab pos="6527165" algn="l"/>
                <a:tab pos="7054215" algn="l"/>
                <a:tab pos="8475345" algn="l"/>
              </a:tabLst>
            </a:pP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ntu</a:t>
            </a:r>
            <a:r>
              <a:rPr sz="2800" spc="-10" dirty="0">
                <a:latin typeface="Calibri"/>
                <a:cs typeface="Calibri"/>
              </a:rPr>
              <a:t>itive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bookkeep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photon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3527302"/>
            <a:ext cx="10158095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lati</a:t>
            </a:r>
            <a:r>
              <a:rPr sz="2800" spc="-20" dirty="0">
                <a:latin typeface="Calibri"/>
                <a:cs typeface="Calibri"/>
              </a:rPr>
              <a:t>ons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thres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outp</a:t>
            </a:r>
            <a:r>
              <a:rPr sz="2800" spc="-10" dirty="0">
                <a:latin typeface="Calibri"/>
                <a:cs typeface="Calibri"/>
              </a:rPr>
              <a:t>ut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wer-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depopu</a:t>
            </a:r>
            <a:r>
              <a:rPr sz="2800" spc="-10" dirty="0">
                <a:latin typeface="Calibri"/>
                <a:cs typeface="Calibri"/>
              </a:rPr>
              <a:t>lat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cal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igns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favou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thre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9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2: </a:t>
            </a:r>
            <a:r>
              <a:rPr spc="-45" dirty="0"/>
              <a:t>M</a:t>
            </a:r>
            <a:r>
              <a:rPr spc="-20" dirty="0"/>
              <a:t>inimum</a:t>
            </a:r>
            <a:r>
              <a:rPr spc="-25" dirty="0"/>
              <a:t> </a:t>
            </a:r>
            <a:r>
              <a:rPr spc="-10" dirty="0"/>
              <a:t>In</a:t>
            </a:r>
            <a:r>
              <a:rPr spc="-20" dirty="0"/>
              <a:t>gr</a:t>
            </a:r>
            <a:r>
              <a:rPr spc="-15" dirty="0"/>
              <a:t>edients</a:t>
            </a:r>
            <a:r>
              <a:rPr spc="-20" dirty="0"/>
              <a:t> </a:t>
            </a:r>
            <a:r>
              <a:rPr spc="-15" dirty="0"/>
              <a:t>of</a:t>
            </a:r>
            <a:r>
              <a:rPr spc="-20" dirty="0"/>
              <a:t> Any </a:t>
            </a:r>
            <a:r>
              <a:rPr spc="-5" dirty="0"/>
              <a:t>L</a:t>
            </a:r>
            <a:r>
              <a:rPr spc="-15" dirty="0"/>
              <a:t>aser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2" y="1754434"/>
            <a:ext cx="10155555" cy="403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ateri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ght.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5847080" algn="l"/>
              </a:tabLst>
            </a:pPr>
            <a:r>
              <a:rPr sz="2800" spc="-20" dirty="0">
                <a:latin typeface="Calibri"/>
                <a:cs typeface="Calibri"/>
              </a:rPr>
              <a:t>Conta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scret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1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atoms,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les,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d-stat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ente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  <a:tab pos="1424940" algn="l"/>
                <a:tab pos="2464435" algn="l"/>
                <a:tab pos="2981960" algn="l"/>
                <a:tab pos="4365625" algn="l"/>
                <a:tab pos="5553710" algn="l"/>
                <a:tab pos="6712584" algn="l"/>
                <a:tab pos="7501890" algn="l"/>
                <a:tab pos="8564245" algn="l"/>
              </a:tabLst>
            </a:pPr>
            <a:r>
              <a:rPr sz="2800" spc="-20" dirty="0">
                <a:latin typeface="Calibri"/>
                <a:cs typeface="Calibri"/>
              </a:rPr>
              <a:t>Energ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les: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ctrica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flashlamp,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chemi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anoth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4920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chara</a:t>
            </a:r>
            <a:r>
              <a:rPr sz="2800" spc="-10" dirty="0">
                <a:latin typeface="Calibri"/>
                <a:cs typeface="Calibri"/>
              </a:rPr>
              <a:t>cteri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ics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ntertw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output.</a:t>
            </a:r>
            <a:endParaRPr sz="2800">
              <a:latin typeface="Calibri"/>
              <a:cs typeface="Calibri"/>
            </a:endParaRPr>
          </a:p>
          <a:p>
            <a:pPr marL="241300" marR="8255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Mastery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fundam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prer</a:t>
            </a:r>
            <a:r>
              <a:rPr sz="2800" spc="-15" dirty="0">
                <a:latin typeface="Calibri"/>
                <a:cs typeface="Calibri"/>
              </a:rPr>
              <a:t>equis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ersta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archite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tures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sub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equent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58730" cy="2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typi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wo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abr</a:t>
            </a:r>
            <a:r>
              <a:rPr sz="2800" spc="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Pé</a:t>
            </a:r>
            <a:r>
              <a:rPr sz="2800" spc="-20" dirty="0">
                <a:latin typeface="Calibri"/>
                <a:cs typeface="Calibri"/>
              </a:rPr>
              <a:t>ro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12065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rov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eed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ck,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lects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ransverse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309" y="606430"/>
            <a:ext cx="11033125" cy="1516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 marR="414020">
              <a:lnSpc>
                <a:spcPct val="127099"/>
              </a:lnSpc>
              <a:tabLst>
                <a:tab pos="1548130" algn="l"/>
                <a:tab pos="3345179" algn="l"/>
                <a:tab pos="5019040" algn="l"/>
                <a:tab pos="7103109" algn="l"/>
                <a:tab pos="7590790" algn="l"/>
                <a:tab pos="7952740" algn="l"/>
                <a:tab pos="991933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Schemat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Fabr</a:t>
            </a:r>
            <a:r>
              <a:rPr sz="2800" spc="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Pérot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rod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tw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mirrors,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ws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rod,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58" y="2062168"/>
            <a:ext cx="11192510" cy="386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940" marR="414655" indent="-635">
              <a:lnSpc>
                <a:spcPct val="127099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icati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nato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Labe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vities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2800" spc="-10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458" y="2114559"/>
            <a:ext cx="11192499" cy="3809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309" y="606430"/>
            <a:ext cx="11032994" cy="1516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3:</a:t>
            </a:r>
            <a:r>
              <a:rPr spc="-20" dirty="0"/>
              <a:t> The</a:t>
            </a:r>
            <a:r>
              <a:rPr spc="-15" dirty="0"/>
              <a:t> Active</a:t>
            </a:r>
            <a:r>
              <a:rPr spc="-5" dirty="0"/>
              <a:t> </a:t>
            </a:r>
            <a:r>
              <a:rPr spc="-25" dirty="0"/>
              <a:t>Medium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20" dirty="0"/>
              <a:t>ne</a:t>
            </a:r>
            <a:r>
              <a:rPr spc="-10" dirty="0"/>
              <a:t>r</a:t>
            </a:r>
            <a:r>
              <a:rPr spc="-25" dirty="0"/>
              <a:t>gy</a:t>
            </a:r>
            <a:r>
              <a:rPr spc="-15" dirty="0"/>
              <a:t> Levels and</a:t>
            </a:r>
            <a:r>
              <a:rPr spc="-20" dirty="0"/>
              <a:t> Gain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274684" cy="108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Therma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equi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br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tzmann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aw</a:t>
            </a:r>
            <a:endParaRPr sz="2800">
              <a:latin typeface="Calibri"/>
              <a:cs typeface="Calibri"/>
            </a:endParaRPr>
          </a:p>
          <a:p>
            <a:pPr marL="2852420">
              <a:lnSpc>
                <a:spcPct val="100000"/>
              </a:lnSpc>
              <a:spcBef>
                <a:spcPts val="1810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-7" baseline="-16666" dirty="0">
                <a:latin typeface="Calibri"/>
                <a:cs typeface="Calibri"/>
              </a:rPr>
              <a:t>e</a:t>
            </a:r>
            <a:r>
              <a:rPr sz="3000" spc="179" baseline="-16666" dirty="0">
                <a:latin typeface="Calibri"/>
                <a:cs typeface="Calibri"/>
              </a:rPr>
              <a:t>q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70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exp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70" dirty="0">
                <a:latin typeface="Cambria Math"/>
                <a:cs typeface="Cambria Math"/>
              </a:rPr>
              <a:t>𝐸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79" baseline="-16666" dirty="0">
                <a:latin typeface="Calibri"/>
                <a:cs typeface="Calibri"/>
              </a:rPr>
              <a:t>B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4" y="3054320"/>
            <a:ext cx="727710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4884420" algn="l"/>
                <a:tab pos="6171565" algn="l"/>
              </a:tabLst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[c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2579" y="3117346"/>
            <a:ext cx="67367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21535" algn="l"/>
                <a:tab pos="6546215" algn="l"/>
              </a:tabLst>
            </a:pPr>
            <a:r>
              <a:rPr sz="2800" spc="-15" dirty="0">
                <a:latin typeface="Calibri"/>
                <a:cs typeface="Calibri"/>
              </a:rPr>
              <a:t>gro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d-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2006" y="3107386"/>
            <a:ext cx="4699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57" baseline="-16666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13007" y="3117346"/>
            <a:ext cx="1574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tzmann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3603222"/>
            <a:ext cx="8908415" cy="113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constant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23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J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3000" spc="-82" baseline="31944" dirty="0">
                <a:latin typeface="Cambria Math"/>
                <a:cs typeface="Cambria Math"/>
              </a:rPr>
              <a:t>−</a:t>
            </a:r>
            <a:r>
              <a:rPr sz="3000" spc="225" baseline="31944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*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20" dirty="0">
                <a:latin typeface="Calibri"/>
                <a:cs typeface="Calibri"/>
              </a:rPr>
              <a:t>lu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temper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[K</a:t>
            </a:r>
            <a:r>
              <a:rPr sz="2800" spc="-25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1455" y="5154501"/>
            <a:ext cx="75057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44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940" y="4884753"/>
            <a:ext cx="34734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0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k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4896" y="5393709"/>
            <a:ext cx="2432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0898" y="5552259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28644" y="5342132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4">
                <a:moveTo>
                  <a:pt x="0" y="0"/>
                </a:moveTo>
                <a:lnTo>
                  <a:pt x="3355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0350" y="5154493"/>
            <a:ext cx="2571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1998" y="5313043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54920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57" baseline="-16666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degener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𝑗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3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late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eeds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rate:</a:t>
            </a:r>
            <a:endParaRPr sz="2800">
              <a:latin typeface="Calibri"/>
              <a:cs typeface="Calibri"/>
            </a:endParaRPr>
          </a:p>
          <a:p>
            <a:pPr marL="2595880">
              <a:lnSpc>
                <a:spcPct val="100000"/>
              </a:lnSpc>
              <a:spcBef>
                <a:spcPts val="1814"/>
              </a:spcBef>
            </a:pPr>
            <a:r>
              <a:rPr sz="2800" spc="-60" dirty="0">
                <a:latin typeface="Cambria Math"/>
                <a:cs typeface="Cambria Math"/>
              </a:rPr>
              <a:t>𝑊</a:t>
            </a:r>
            <a:r>
              <a:rPr sz="3000" baseline="-16666" dirty="0">
                <a:latin typeface="Calibri"/>
                <a:cs typeface="Calibri"/>
              </a:rPr>
              <a:t>st</a:t>
            </a:r>
            <a:r>
              <a:rPr sz="3000" spc="-15" baseline="-16666" dirty="0">
                <a:latin typeface="Calibri"/>
                <a:cs typeface="Calibri"/>
              </a:rPr>
              <a:t>i</a:t>
            </a:r>
            <a:r>
              <a:rPr sz="3000" baseline="-16666" dirty="0">
                <a:latin typeface="Calibri"/>
                <a:cs typeface="Calibri"/>
              </a:rPr>
              <a:t>m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555" baseline="-16666" dirty="0">
                <a:latin typeface="Cambria Math"/>
                <a:cs typeface="Cambria Math"/>
              </a:rPr>
              <a:t>𝑖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84" baseline="-16666" dirty="0">
                <a:latin typeface="Cambria Math"/>
                <a:cs typeface="Cambria Math"/>
              </a:rPr>
              <a:t>𝑖</a:t>
            </a:r>
            <a:r>
              <a:rPr sz="3000" spc="300" baseline="-16666" dirty="0">
                <a:latin typeface="Cambria Math"/>
                <a:cs typeface="Cambria Math"/>
              </a:rPr>
              <a:t>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241300" marR="5080" indent="-228600">
              <a:lnSpc>
                <a:spcPct val="127899"/>
              </a:lnSpc>
              <a:spcBef>
                <a:spcPts val="8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spc="-15" dirty="0">
                <a:latin typeface="Calibri"/>
                <a:cs typeface="Calibri"/>
              </a:rPr>
              <a:t>-coeff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[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J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].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*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15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[J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4201733"/>
            <a:ext cx="12452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5518" y="4226819"/>
            <a:ext cx="86772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9215" algn="l"/>
                <a:tab pos="3947160" algn="l"/>
                <a:tab pos="4964430" algn="l"/>
                <a:tab pos="5440680" algn="l"/>
                <a:tab pos="7054215" algn="l"/>
                <a:tab pos="8369300" algn="l"/>
              </a:tabLst>
            </a:pP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tromagnetic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47" y="4768220"/>
            <a:ext cx="172656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attenuat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2892</Words>
  <Application>Microsoft Office PowerPoint</Application>
  <PresentationFormat>Widescreen</PresentationFormat>
  <Paragraphs>472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Calibri</vt:lpstr>
      <vt:lpstr>Cambria Math</vt:lpstr>
      <vt:lpstr>Symbol</vt:lpstr>
      <vt:lpstr>Times New Roman</vt:lpstr>
      <vt:lpstr>Office Theme</vt:lpstr>
      <vt:lpstr>PowerPoint Presentation</vt:lpstr>
      <vt:lpstr>Slide 1: Lasers in Spectroscopy — Why They Matter</vt:lpstr>
      <vt:lpstr>PowerPoint Presentation</vt:lpstr>
      <vt:lpstr>PowerPoint Presentation</vt:lpstr>
      <vt:lpstr>Slide 2: Minimum Ingredients of Any Laser</vt:lpstr>
      <vt:lpstr>PowerPoint Presentation</vt:lpstr>
      <vt:lpstr>PowerPoint Presentation</vt:lpstr>
      <vt:lpstr>Slide 3: The Active Medium — Energy Levels and Gain</vt:lpstr>
      <vt:lpstr>PowerPoint Presentation</vt:lpstr>
      <vt:lpstr>PowerPoint Presentation</vt:lpstr>
      <vt:lpstr>Slide 4: Energy-Pumping Mechanisms — Achieving</vt:lpstr>
      <vt:lpstr>PowerPoint Presentation</vt:lpstr>
      <vt:lpstr>Slide 5: Spontaneous vs. Stimulated Emission —</vt:lpstr>
      <vt:lpstr>PowerPoint Presentation</vt:lpstr>
      <vt:lpstr>PowerPoint Presentation</vt:lpstr>
      <vt:lpstr>Slide 6: Optical Resonator — Storage and Mode Selection</vt:lpstr>
      <vt:lpstr>PowerPoint Presentation</vt:lpstr>
      <vt:lpstr>PowerPoint Presentation</vt:lpstr>
      <vt:lpstr>Slide 7: Propagation Through Gain Medium — Intensity</vt:lpstr>
      <vt:lpstr>PowerPoint Presentation</vt:lpstr>
      <vt:lpstr>Slide 8: Round-Trip Analysis — Defining Gain &amp; Losses</vt:lpstr>
      <vt:lpstr>PowerPoint Presentation</vt:lpstr>
      <vt:lpstr>Slide 9: Laser Threshold — Step-by-Step Derivation</vt:lpstr>
      <vt:lpstr>PowerPoint Presentation</vt:lpstr>
      <vt:lpstr>Slide 10: Numerical Illustration — He–Ne Laser Example</vt:lpstr>
      <vt:lpstr>PowerPoint Presentation</vt:lpstr>
      <vt:lpstr>PowerPoint Presentation</vt:lpstr>
      <vt:lpstr>Slide 11: Frequency Dependence of Gain — Line Shape</vt:lpstr>
      <vt:lpstr>PowerPoint Presentation</vt:lpstr>
      <vt:lpstr>PowerPoint Presentation</vt:lpstr>
      <vt:lpstr>Slide 12: Resonator Loss Factor 𝜸 — Frequency Behaviour</vt:lpstr>
      <vt:lpstr>PowerPoint Presentation</vt:lpstr>
      <vt:lpstr>PowerPoint Presentation</vt:lpstr>
      <vt:lpstr>Slide 13: Enter Rate Equations — Tracking Populations &amp;</vt:lpstr>
      <vt:lpstr>PowerPoint Presentation</vt:lpstr>
      <vt:lpstr>PowerPoint Presentation</vt:lpstr>
      <vt:lpstr>Slide 14: Complete Rate-Equation Set</vt:lpstr>
      <vt:lpstr>PowerPoint Presentation</vt:lpstr>
      <vt:lpstr>PowerPoint Presentation</vt:lpstr>
      <vt:lpstr>PowerPoint Presentation</vt:lpstr>
      <vt:lpstr>Slide 16: Steady-State Solutions — Pump Power Balance</vt:lpstr>
      <vt:lpstr>PowerPoint Presentation</vt:lpstr>
      <vt:lpstr>Slide 17: Stationary Inversion Expression</vt:lpstr>
      <vt:lpstr>PowerPoint Presentation</vt:lpstr>
      <vt:lpstr>Slide 18: Threshold Inversion via Rate Equations</vt:lpstr>
      <vt:lpstr>PowerPoint Presentation</vt:lpstr>
      <vt:lpstr>Slide 19: He–Ne Laser — Detailed Power Budget Example</vt:lpstr>
      <vt:lpstr>PowerPoint Presentation</vt:lpstr>
      <vt:lpstr>Slide 20: Key Takeaways Before Moving 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Abul Lais Abul Khair</cp:lastModifiedBy>
  <cp:revision>27</cp:revision>
  <dcterms:created xsi:type="dcterms:W3CDTF">2025-05-29T18:40:02Z</dcterms:created>
  <dcterms:modified xsi:type="dcterms:W3CDTF">2025-06-02T15:32:12Z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