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sldIdLst>
    <p:sldId id="640" r:id="rId2"/>
    <p:sldId id="641" r:id="rId3"/>
    <p:sldId id="642" r:id="rId4"/>
    <p:sldId id="643" r:id="rId5"/>
    <p:sldId id="644" r:id="rId6"/>
    <p:sldId id="645" r:id="rId7"/>
    <p:sldId id="646" r:id="rId8"/>
    <p:sldId id="647" r:id="rId9"/>
    <p:sldId id="648" r:id="rId10"/>
    <p:sldId id="649" r:id="rId11"/>
    <p:sldId id="650" r:id="rId12"/>
    <p:sldId id="651" r:id="rId13"/>
    <p:sldId id="652" r:id="rId14"/>
    <p:sldId id="653" r:id="rId15"/>
    <p:sldId id="654" r:id="rId16"/>
    <p:sldId id="655" r:id="rId17"/>
    <p:sldId id="656" r:id="rId18"/>
    <p:sldId id="657" r:id="rId19"/>
    <p:sldId id="658" r:id="rId20"/>
    <p:sldId id="659" r:id="rId21"/>
    <p:sldId id="660" r:id="rId22"/>
    <p:sldId id="661" r:id="rId23"/>
    <p:sldId id="662" r:id="rId24"/>
    <p:sldId id="663" r:id="rId25"/>
    <p:sldId id="664" r:id="rId26"/>
    <p:sldId id="665" r:id="rId27"/>
    <p:sldId id="666" r:id="rId28"/>
    <p:sldId id="667" r:id="rId29"/>
    <p:sldId id="668" r:id="rId30"/>
    <p:sldId id="669" r:id="rId31"/>
    <p:sldId id="670" r:id="rId32"/>
    <p:sldId id="671" r:id="rId33"/>
    <p:sldId id="672" r:id="rId34"/>
    <p:sldId id="673" r:id="rId35"/>
    <p:sldId id="674" r:id="rId36"/>
    <p:sldId id="675" r:id="rId37"/>
    <p:sldId id="676" r:id="rId38"/>
    <p:sldId id="677" r:id="rId39"/>
    <p:sldId id="678" r:id="rId40"/>
    <p:sldId id="679" r:id="rId41"/>
    <p:sldId id="680" r:id="rId42"/>
    <p:sldId id="681" r:id="rId43"/>
    <p:sldId id="682" r:id="rId44"/>
    <p:sldId id="683" r:id="rId45"/>
    <p:sldId id="684" r:id="rId46"/>
    <p:sldId id="685" r:id="rId47"/>
    <p:sldId id="686" r:id="rId48"/>
    <p:sldId id="687" r:id="rId49"/>
    <p:sldId id="688" r:id="rId50"/>
    <p:sldId id="689" r:id="rId51"/>
    <p:sldId id="690" r:id="rId52"/>
    <p:sldId id="691" r:id="rId53"/>
    <p:sldId id="692" r:id="rId54"/>
    <p:sldId id="693" r:id="rId55"/>
    <p:sldId id="694" r:id="rId56"/>
    <p:sldId id="695" r:id="rId57"/>
    <p:sldId id="696" r:id="rId58"/>
    <p:sldId id="697" r:id="rId59"/>
    <p:sldId id="698" r:id="rId60"/>
    <p:sldId id="699" r:id="rId61"/>
    <p:sldId id="700" r:id="rId62"/>
    <p:sldId id="701" r:id="rId63"/>
    <p:sldId id="702" r:id="rId64"/>
    <p:sldId id="703" r:id="rId65"/>
    <p:sldId id="704" r:id="rId66"/>
    <p:sldId id="705" r:id="rId67"/>
    <p:sldId id="706" r:id="rId68"/>
    <p:sldId id="707" r:id="rId69"/>
    <p:sldId id="708" r:id="rId70"/>
    <p:sldId id="709" r:id="rId71"/>
    <p:sldId id="710" r:id="rId72"/>
    <p:sldId id="711" r:id="rId73"/>
    <p:sldId id="712" r:id="rId74"/>
    <p:sldId id="713" r:id="rId75"/>
    <p:sldId id="714" r:id="rId76"/>
    <p:sldId id="715" r:id="rId77"/>
    <p:sldId id="716" r:id="rId78"/>
    <p:sldId id="717" r:id="rId79"/>
    <p:sldId id="718" r:id="rId80"/>
    <p:sldId id="719" r:id="rId81"/>
    <p:sldId id="720" r:id="rId82"/>
    <p:sldId id="721" r:id="rId83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530" autoAdjust="0"/>
    <p:restoredTop sz="94660"/>
  </p:normalViewPr>
  <p:slideViewPr>
    <p:cSldViewPr>
      <p:cViewPr varScale="1">
        <p:scale>
          <a:sx n="49" d="100"/>
          <a:sy n="49" d="100"/>
        </p:scale>
        <p:origin x="288" y="4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90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933037"/>
            <a:ext cx="10388598" cy="495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319" y="1676329"/>
            <a:ext cx="10373361" cy="4236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03247" y="2010796"/>
            <a:ext cx="3982720" cy="67310"/>
          </a:xfrm>
          <a:custGeom>
            <a:avLst/>
            <a:gdLst/>
            <a:ahLst/>
            <a:cxnLst/>
            <a:rect l="l" t="t" r="r" b="b"/>
            <a:pathLst>
              <a:path w="3982720" h="67310">
                <a:moveTo>
                  <a:pt x="0" y="67055"/>
                </a:moveTo>
                <a:lnTo>
                  <a:pt x="3982486" y="67055"/>
                </a:lnTo>
                <a:lnTo>
                  <a:pt x="398248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64638" y="689610"/>
            <a:ext cx="4060825" cy="273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0">
              <a:lnSpc>
                <a:spcPct val="136500"/>
              </a:lnSpc>
            </a:pPr>
            <a:r>
              <a:rPr sz="8100" b="1" spc="-50" dirty="0">
                <a:solidFill>
                  <a:srgbClr val="0000FF"/>
                </a:solidFill>
                <a:latin typeface="Calibri"/>
                <a:cs typeface="Calibri"/>
              </a:rPr>
              <a:t>Chap</a:t>
            </a:r>
            <a:r>
              <a:rPr sz="8100" b="1" spc="-2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8100" b="1" spc="-17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100" b="1" dirty="0">
                <a:solidFill>
                  <a:srgbClr val="0000FF"/>
                </a:solidFill>
                <a:latin typeface="Calibri"/>
                <a:cs typeface="Calibri"/>
              </a:rPr>
              <a:t>3</a:t>
            </a:r>
            <a:r>
              <a:rPr sz="8100" b="1" spc="-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8100" b="1" spc="-45" dirty="0">
                <a:solidFill>
                  <a:srgbClr val="0000FF"/>
                </a:solidFill>
                <a:latin typeface="Calibri"/>
                <a:cs typeface="Calibri"/>
              </a:rPr>
              <a:t>8</a:t>
            </a:r>
            <a:r>
              <a:rPr sz="81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100" b="1" spc="-5" dirty="0">
                <a:solidFill>
                  <a:srgbClr val="0000FF"/>
                </a:solidFill>
                <a:latin typeface="Calibri"/>
                <a:cs typeface="Calibri"/>
              </a:rPr>
              <a:t>Problems</a:t>
            </a:r>
            <a:endParaRPr sz="81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77339" y="3695060"/>
            <a:ext cx="4036060" cy="67310"/>
          </a:xfrm>
          <a:custGeom>
            <a:avLst/>
            <a:gdLst/>
            <a:ahLst/>
            <a:cxnLst/>
            <a:rect l="l" t="t" r="r" b="b"/>
            <a:pathLst>
              <a:path w="4036059" h="67310">
                <a:moveTo>
                  <a:pt x="0" y="67055"/>
                </a:moveTo>
                <a:lnTo>
                  <a:pt x="4035826" y="67055"/>
                </a:lnTo>
                <a:lnTo>
                  <a:pt x="4035826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3505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81597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3:</a:t>
            </a:r>
            <a:r>
              <a:rPr spc="-20" dirty="0"/>
              <a:t> Deri</a:t>
            </a:r>
            <a:r>
              <a:rPr spc="-15" dirty="0"/>
              <a:t>ving</a:t>
            </a:r>
            <a:r>
              <a:rPr spc="-20" dirty="0"/>
              <a:t> the Na</a:t>
            </a:r>
            <a:r>
              <a:rPr spc="-5" dirty="0"/>
              <a:t>t</a:t>
            </a:r>
            <a:r>
              <a:rPr spc="-15" dirty="0"/>
              <a:t>ural</a:t>
            </a:r>
            <a:r>
              <a:rPr spc="-5" dirty="0"/>
              <a:t> </a:t>
            </a:r>
            <a:r>
              <a:rPr spc="-15" dirty="0"/>
              <a:t>(Lifetime) Lin</a:t>
            </a:r>
            <a:r>
              <a:rPr spc="-10" dirty="0"/>
              <a:t>e</a:t>
            </a:r>
            <a:r>
              <a:rPr spc="-25" dirty="0"/>
              <a:t>width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09319" y="1676329"/>
            <a:ext cx="10373361" cy="1743426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462280" indent="-228600">
              <a:lnSpc>
                <a:spcPct val="100000"/>
              </a:lnSpc>
              <a:buFont typeface="Symbol"/>
              <a:buChar char=""/>
              <a:tabLst>
                <a:tab pos="462915" algn="l"/>
              </a:tabLst>
            </a:pPr>
            <a:r>
              <a:rPr spc="-15" dirty="0"/>
              <a:t>Bas</a:t>
            </a:r>
            <a:r>
              <a:rPr spc="-5" dirty="0"/>
              <a:t>i</a:t>
            </a:r>
            <a:r>
              <a:rPr spc="-15" dirty="0"/>
              <a:t>c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20" dirty="0"/>
              <a:t>pr</a:t>
            </a:r>
            <a:r>
              <a:rPr spc="-10" dirty="0"/>
              <a:t>i</a:t>
            </a:r>
            <a:r>
              <a:rPr spc="-20" dirty="0"/>
              <a:t>nc</a:t>
            </a:r>
            <a:r>
              <a:rPr spc="-10" dirty="0"/>
              <a:t>i</a:t>
            </a:r>
            <a:r>
              <a:rPr spc="-20" dirty="0"/>
              <a:t>p</a:t>
            </a:r>
            <a:r>
              <a:rPr spc="-15" dirty="0"/>
              <a:t>le</a:t>
            </a:r>
          </a:p>
          <a:p>
            <a:pPr marL="46228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Quan</a:t>
            </a:r>
            <a:r>
              <a:rPr spc="-5" dirty="0"/>
              <a:t>t</a:t>
            </a:r>
            <a:r>
              <a:rPr spc="-20" dirty="0"/>
              <a:t>um</a:t>
            </a:r>
            <a:r>
              <a:rPr spc="-5" dirty="0"/>
              <a:t>-</a:t>
            </a:r>
            <a:r>
              <a:rPr spc="-20" dirty="0"/>
              <a:t>mechan</a:t>
            </a:r>
            <a:r>
              <a:rPr spc="-15" dirty="0"/>
              <a:t>i</a:t>
            </a:r>
            <a:r>
              <a:rPr spc="-10" dirty="0"/>
              <a:t>c</a:t>
            </a:r>
            <a:r>
              <a:rPr spc="-15" dirty="0"/>
              <a:t>a</a:t>
            </a:r>
            <a:r>
              <a:rPr spc="-5" dirty="0"/>
              <a:t>l</a:t>
            </a:r>
            <a:r>
              <a:rPr dirty="0"/>
              <a:t>l</a:t>
            </a:r>
            <a:r>
              <a:rPr spc="-10" dirty="0"/>
              <a:t>y,</a:t>
            </a:r>
            <a:r>
              <a:rPr spc="204" dirty="0">
                <a:latin typeface="Times New Roman"/>
                <a:cs typeface="Times New Roman"/>
              </a:rPr>
              <a:t> </a:t>
            </a:r>
            <a:r>
              <a:rPr spc="-20" dirty="0"/>
              <a:t>spontaneou</a:t>
            </a:r>
            <a:r>
              <a:rPr spc="-15" dirty="0"/>
              <a:t>s</a:t>
            </a:r>
            <a:r>
              <a:rPr spc="210" dirty="0">
                <a:latin typeface="Times New Roman"/>
                <a:cs typeface="Times New Roman"/>
              </a:rPr>
              <a:t> </a:t>
            </a:r>
            <a:r>
              <a:rPr spc="-20" dirty="0"/>
              <a:t>de</a:t>
            </a:r>
            <a:r>
              <a:rPr spc="-5" dirty="0"/>
              <a:t>c</a:t>
            </a:r>
            <a:r>
              <a:rPr spc="-15" dirty="0"/>
              <a:t>ay</a:t>
            </a:r>
            <a:r>
              <a:rPr spc="215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0" dirty="0"/>
              <a:t>f</a:t>
            </a:r>
            <a:r>
              <a:rPr spc="200" dirty="0">
                <a:latin typeface="Times New Roman"/>
                <a:cs typeface="Times New Roman"/>
              </a:rPr>
              <a:t> </a:t>
            </a:r>
            <a:r>
              <a:rPr dirty="0"/>
              <a:t>l</a:t>
            </a:r>
            <a:r>
              <a:rPr spc="-15" dirty="0"/>
              <a:t>evel</a:t>
            </a:r>
            <a:r>
              <a:rPr spc="215" dirty="0">
                <a:latin typeface="Times New Roman"/>
                <a:cs typeface="Times New Roman"/>
              </a:rPr>
              <a:t> </a:t>
            </a:r>
            <a:r>
              <a:rPr spc="25" dirty="0"/>
              <a:t>i</a:t>
            </a:r>
            <a:r>
              <a:rPr spc="-30" dirty="0">
                <a:latin typeface="Cambria Math"/>
                <a:cs typeface="Cambria Math"/>
              </a:rPr>
              <a:t>𝑖</a:t>
            </a:r>
            <a:r>
              <a:rPr dirty="0">
                <a:latin typeface="Cambria Math"/>
                <a:cs typeface="Cambria Math"/>
              </a:rPr>
              <a:t> </a:t>
            </a:r>
            <a:r>
              <a:rPr spc="-235" dirty="0">
                <a:latin typeface="Cambria Math"/>
                <a:cs typeface="Cambria Math"/>
              </a:rPr>
              <a:t> </a:t>
            </a:r>
            <a:r>
              <a:rPr spc="-20" dirty="0"/>
              <a:t>w</a:t>
            </a:r>
            <a:r>
              <a:rPr spc="-5" dirty="0"/>
              <a:t>i</a:t>
            </a:r>
            <a:r>
              <a:rPr spc="-15" dirty="0"/>
              <a:t>th</a:t>
            </a:r>
            <a:r>
              <a:rPr spc="200" dirty="0">
                <a:latin typeface="Times New Roman"/>
                <a:cs typeface="Times New Roman"/>
              </a:rPr>
              <a:t> </a:t>
            </a:r>
            <a:r>
              <a:rPr dirty="0"/>
              <a:t>l</a:t>
            </a:r>
            <a:r>
              <a:rPr spc="5" dirty="0"/>
              <a:t>i</a:t>
            </a:r>
            <a:r>
              <a:rPr spc="-15" dirty="0"/>
              <a:t>f</a:t>
            </a:r>
            <a:r>
              <a:rPr spc="-30" dirty="0"/>
              <a:t>e</a:t>
            </a:r>
            <a:r>
              <a:rPr spc="-15" dirty="0"/>
              <a:t>time</a:t>
            </a:r>
          </a:p>
          <a:p>
            <a:pPr marL="5080" indent="457200">
              <a:lnSpc>
                <a:spcPct val="100000"/>
              </a:lnSpc>
              <a:spcBef>
                <a:spcPts val="900"/>
              </a:spcBef>
            </a:pPr>
            <a:r>
              <a:rPr spc="-20" dirty="0">
                <a:latin typeface="Calibri"/>
                <a:cs typeface="Calibri"/>
              </a:rPr>
              <a:t>τ</a:t>
            </a:r>
            <a:r>
              <a:rPr spc="-5" dirty="0">
                <a:latin typeface="Calibri"/>
                <a:cs typeface="Calibri"/>
              </a:rPr>
              <a:t>i</a:t>
            </a:r>
            <a:r>
              <a:rPr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232" baseline="-16666" dirty="0">
                <a:latin typeface="Calibri"/>
                <a:cs typeface="Calibri"/>
              </a:rPr>
              <a:t> </a:t>
            </a:r>
            <a:r>
              <a:rPr sz="2800" dirty="0"/>
              <a:t>i</a:t>
            </a:r>
            <a:r>
              <a:rPr sz="2800" spc="-20" dirty="0"/>
              <a:t>ntrodu</a:t>
            </a:r>
            <a:r>
              <a:rPr sz="2800" spc="-10" dirty="0"/>
              <a:t>c</a:t>
            </a:r>
            <a:r>
              <a:rPr sz="2800" spc="-15" dirty="0"/>
              <a:t>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/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/>
              <a:t>ene</a:t>
            </a:r>
            <a:r>
              <a:rPr sz="2800" spc="-5" dirty="0"/>
              <a:t>r</a:t>
            </a:r>
            <a:r>
              <a:rPr sz="2800" spc="-15" dirty="0"/>
              <a:t>gy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/>
              <a:t>uncerta</a:t>
            </a:r>
            <a:r>
              <a:rPr sz="2800" spc="-5" dirty="0"/>
              <a:t>i</a:t>
            </a:r>
            <a:r>
              <a:rPr sz="2800" spc="-20" dirty="0"/>
              <a:t>nty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9367" y="4520516"/>
            <a:ext cx="107163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21001" y="4250387"/>
            <a:ext cx="2343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ℏ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9749" y="4759785"/>
            <a:ext cx="3848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69413" y="4918335"/>
            <a:ext cx="838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22435" y="4708148"/>
            <a:ext cx="433070" cy="0"/>
          </a:xfrm>
          <a:custGeom>
            <a:avLst/>
            <a:gdLst/>
            <a:ahLst/>
            <a:cxnLst/>
            <a:rect l="l" t="t" r="r" b="b"/>
            <a:pathLst>
              <a:path w="433070">
                <a:moveTo>
                  <a:pt x="0" y="0"/>
                </a:moveTo>
                <a:lnTo>
                  <a:pt x="4328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42562" y="4520509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86658"/>
            <a:ext cx="1038733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8300" algn="l"/>
                <a:tab pos="1911985" algn="l"/>
                <a:tab pos="3310254" algn="l"/>
                <a:tab pos="4017010" algn="l"/>
                <a:tab pos="4968240" algn="l"/>
                <a:tab pos="6464300" algn="l"/>
                <a:tab pos="8303895" algn="l"/>
                <a:tab pos="8933815" algn="l"/>
              </a:tabLst>
            </a:pP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20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tran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ti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betw</a:t>
            </a:r>
            <a:r>
              <a:rPr sz="2800" i="1" spc="-5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en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two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10" dirty="0">
                <a:latin typeface="Calibri"/>
                <a:cs typeface="Calibri"/>
              </a:rPr>
              <a:t>e</a:t>
            </a:r>
            <a:r>
              <a:rPr sz="2800" i="1" spc="-15" dirty="0">
                <a:latin typeface="Calibri"/>
                <a:cs typeface="Calibri"/>
              </a:rPr>
              <a:t>vels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theref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re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ex</a:t>
            </a:r>
            <a:r>
              <a:rPr sz="2800" i="1" spc="-10" dirty="0">
                <a:latin typeface="Calibri"/>
                <a:cs typeface="Calibri"/>
              </a:rPr>
              <a:t>p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r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ences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the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combin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529202"/>
            <a:ext cx="291846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rate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55252" y="3232282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78582" y="3044894"/>
            <a:ext cx="3433445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66695" algn="l"/>
              </a:tabLst>
            </a:pP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6666" dirty="0">
                <a:latin typeface="Calibri"/>
                <a:cs typeface="Calibri"/>
              </a:rPr>
              <a:t>rad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6666" dirty="0">
                <a:latin typeface="Calibri"/>
                <a:cs typeface="Calibri"/>
              </a:rPr>
              <a:t>u </a:t>
            </a:r>
            <a:r>
              <a:rPr sz="3000" spc="-254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13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44" baseline="-37698" dirty="0">
                <a:latin typeface="Cambria Math"/>
                <a:cs typeface="Cambria Math"/>
              </a:rPr>
              <a:t>𝜏</a:t>
            </a:r>
            <a:r>
              <a:rPr sz="4200" baseline="-37698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4200" spc="-44" baseline="-37698" dirty="0">
                <a:latin typeface="Cambria Math"/>
                <a:cs typeface="Cambria Math"/>
              </a:rPr>
              <a:t>𝜏</a:t>
            </a:r>
            <a:r>
              <a:rPr sz="4200" spc="-60" baseline="-37698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98957" y="2774885"/>
            <a:ext cx="9201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10565" algn="l"/>
              </a:tabLst>
            </a:pPr>
            <a:r>
              <a:rPr sz="2800" spc="-20" dirty="0">
                <a:latin typeface="Cambria Math"/>
                <a:cs typeface="Cambria Math"/>
              </a:rPr>
              <a:t>1	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05638" y="3442713"/>
            <a:ext cx="8185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46760" algn="l"/>
              </a:tabLst>
            </a:pPr>
            <a:r>
              <a:rPr sz="2000" dirty="0">
                <a:latin typeface="Calibri"/>
                <a:cs typeface="Calibri"/>
              </a:rPr>
              <a:t>u	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489819" y="3232282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1700" y="3918261"/>
            <a:ext cx="878014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mum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WHM)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ngu</a:t>
            </a:r>
            <a:r>
              <a:rPr sz="2800" spc="-10" dirty="0">
                <a:latin typeface="Calibri"/>
                <a:cs typeface="Calibri"/>
              </a:rPr>
              <a:t>lar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quency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30398" y="1188026"/>
            <a:ext cx="2448560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7" baseline="11904" dirty="0">
                <a:latin typeface="Cambria Math"/>
                <a:cs typeface="Cambria Math"/>
              </a:rPr>
              <a:t>𝛥</a:t>
            </a:r>
            <a:r>
              <a:rPr sz="4200" spc="-52" baseline="11904" dirty="0">
                <a:latin typeface="Cambria Math"/>
                <a:cs typeface="Cambria Math"/>
              </a:rPr>
              <a:t>𝜔</a:t>
            </a:r>
            <a:r>
              <a:rPr sz="2000" dirty="0">
                <a:latin typeface="Calibri"/>
                <a:cs typeface="Calibri"/>
              </a:rPr>
              <a:t>nat 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r>
              <a:rPr sz="4200" spc="262" baseline="11904" dirty="0">
                <a:latin typeface="Cambria Math"/>
                <a:cs typeface="Cambria Math"/>
              </a:rPr>
              <a:t> </a:t>
            </a:r>
            <a:r>
              <a:rPr sz="4200" spc="-944" baseline="11904" dirty="0">
                <a:latin typeface="Cambria Math"/>
                <a:cs typeface="Cambria Math"/>
              </a:rPr>
              <a:t>𝛤</a:t>
            </a:r>
            <a:r>
              <a:rPr sz="2000" dirty="0">
                <a:latin typeface="Calibri"/>
                <a:cs typeface="Calibri"/>
              </a:rPr>
              <a:t>rad 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r>
              <a:rPr sz="4200" spc="240" baseline="11904" dirty="0">
                <a:latin typeface="Cambria Math"/>
                <a:cs typeface="Cambria Math"/>
              </a:rPr>
              <a:t> </a:t>
            </a:r>
            <a:r>
              <a:rPr sz="4200" spc="-44" baseline="-25793" dirty="0">
                <a:latin typeface="Cambria Math"/>
                <a:cs typeface="Cambria Math"/>
              </a:rPr>
              <a:t>𝜏</a:t>
            </a:r>
            <a:endParaRPr sz="4200" baseline="-25793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03435" y="1375653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47141" y="918278"/>
            <a:ext cx="9201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10565" algn="l"/>
              </a:tabLst>
            </a:pPr>
            <a:r>
              <a:rPr sz="2800" spc="-20" dirty="0">
                <a:latin typeface="Cambria Math"/>
                <a:cs typeface="Cambria Math"/>
              </a:rPr>
              <a:t>1	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53821" y="1585844"/>
            <a:ext cx="8185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46760" algn="l"/>
              </a:tabLst>
            </a:pPr>
            <a:r>
              <a:rPr sz="2000" dirty="0">
                <a:latin typeface="Calibri"/>
                <a:cs typeface="Calibri"/>
              </a:rPr>
              <a:t>u	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38004" y="1375653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80891" y="1188026"/>
            <a:ext cx="679450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20"/>
              </a:lnSpc>
              <a:tabLst>
                <a:tab pos="593090" algn="l"/>
              </a:tabLst>
            </a:pPr>
            <a:r>
              <a:rPr sz="2800" spc="-25" dirty="0">
                <a:latin typeface="Cambria Math"/>
                <a:cs typeface="Cambria Math"/>
              </a:rPr>
              <a:t>+	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56870">
              <a:lnSpc>
                <a:spcPts val="2620"/>
              </a:lnSpc>
            </a:pPr>
            <a:r>
              <a:rPr sz="2800" spc="-30" dirty="0">
                <a:latin typeface="Cambria Math"/>
                <a:cs typeface="Cambria Math"/>
              </a:rPr>
              <a:t>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9" y="2061774"/>
            <a:ext cx="8420100" cy="1061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0">
              <a:lnSpc>
                <a:spcPct val="1536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Convert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inear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frequency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Hz)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division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spc="25" dirty="0">
                <a:latin typeface="Calibri"/>
                <a:cs typeface="Calibri"/>
              </a:rPr>
              <a:t>π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Δ</a:t>
            </a:r>
            <a:r>
              <a:rPr sz="2800" spc="-10" dirty="0">
                <a:latin typeface="Calibri"/>
                <a:cs typeface="Calibri"/>
              </a:rPr>
              <a:t>ν</a:t>
            </a:r>
            <a:r>
              <a:rPr sz="2800" spc="-15" dirty="0">
                <a:latin typeface="Calibri"/>
                <a:cs typeface="Calibri"/>
              </a:rPr>
              <a:t>nat=Δωnat2π.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21719" y="3611831"/>
            <a:ext cx="113982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35086" y="3342082"/>
            <a:ext cx="84645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0" baseline="11904" dirty="0">
                <a:latin typeface="Cambria Math"/>
                <a:cs typeface="Cambria Math"/>
              </a:rPr>
              <a:t>𝛥</a:t>
            </a:r>
            <a:r>
              <a:rPr sz="4200" spc="-52" baseline="11904" dirty="0">
                <a:latin typeface="Cambria Math"/>
                <a:cs typeface="Cambria Math"/>
              </a:rPr>
              <a:t>𝜔</a:t>
            </a:r>
            <a:r>
              <a:rPr sz="2000" dirty="0">
                <a:latin typeface="Calibri"/>
                <a:cs typeface="Calibri"/>
              </a:rPr>
              <a:t>nat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43874" y="3851099"/>
            <a:ext cx="4330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47759" y="3799463"/>
            <a:ext cx="833755" cy="0"/>
          </a:xfrm>
          <a:custGeom>
            <a:avLst/>
            <a:gdLst/>
            <a:ahLst/>
            <a:cxnLst/>
            <a:rect l="l" t="t" r="r" b="b"/>
            <a:pathLst>
              <a:path w="833754">
                <a:moveTo>
                  <a:pt x="0" y="0"/>
                </a:moveTo>
                <a:lnTo>
                  <a:pt x="83362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071746" y="3611823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700" y="4415467"/>
            <a:ext cx="4571365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Numer</a:t>
            </a:r>
            <a:r>
              <a:rPr sz="2800" spc="-15" dirty="0">
                <a:latin typeface="Calibri"/>
                <a:cs typeface="Calibri"/>
              </a:rPr>
              <a:t>ic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nsert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,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7224" y="918278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83523" y="1375653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70836" y="1398874"/>
            <a:ext cx="2539365" cy="467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88670" algn="l"/>
              </a:tabLst>
            </a:pP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-44" baseline="-16666" dirty="0">
                <a:latin typeface="Calibri"/>
                <a:cs typeface="Calibri"/>
              </a:rPr>
              <a:t>u	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-22" baseline="23611" dirty="0">
                <a:latin typeface="Cambria Math"/>
                <a:cs typeface="Cambria Math"/>
              </a:rPr>
              <a:t>9</a:t>
            </a:r>
            <a:r>
              <a:rPr sz="3000" spc="217" baseline="23611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81173" y="1188026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16554" y="918278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59636" y="1375653"/>
            <a:ext cx="1737360" cy="0"/>
          </a:xfrm>
          <a:custGeom>
            <a:avLst/>
            <a:gdLst/>
            <a:ahLst/>
            <a:cxnLst/>
            <a:rect l="l" t="t" r="r" b="b"/>
            <a:pathLst>
              <a:path w="1737360">
                <a:moveTo>
                  <a:pt x="0" y="0"/>
                </a:moveTo>
                <a:lnTo>
                  <a:pt x="173735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83355" y="1135221"/>
            <a:ext cx="2837180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72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21623" y="3125602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08944" y="2668212"/>
            <a:ext cx="2463165" cy="948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84">
              <a:lnSpc>
                <a:spcPct val="100000"/>
              </a:lnSpc>
              <a:tabLst>
                <a:tab pos="1482090" algn="l"/>
              </a:tabLst>
            </a:pPr>
            <a:r>
              <a:rPr sz="2800" spc="-20" dirty="0">
                <a:latin typeface="Cambria Math"/>
                <a:cs typeface="Cambria Math"/>
              </a:rPr>
              <a:t>1	1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712470" algn="l"/>
              </a:tabLst>
            </a:pP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-44" baseline="-16666" dirty="0">
                <a:latin typeface="Calibri"/>
                <a:cs typeface="Calibri"/>
              </a:rPr>
              <a:t>l	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-22" baseline="23611" dirty="0">
                <a:latin typeface="Cambria Math"/>
                <a:cs typeface="Cambria Math"/>
              </a:rPr>
              <a:t>9</a:t>
            </a:r>
            <a:r>
              <a:rPr sz="3000" spc="217" baseline="23611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44598" y="2937960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21536" y="3125602"/>
            <a:ext cx="1737360" cy="0"/>
          </a:xfrm>
          <a:custGeom>
            <a:avLst/>
            <a:gdLst/>
            <a:ahLst/>
            <a:cxnLst/>
            <a:rect l="l" t="t" r="r" b="b"/>
            <a:pathLst>
              <a:path w="1737360">
                <a:moveTo>
                  <a:pt x="0" y="0"/>
                </a:moveTo>
                <a:lnTo>
                  <a:pt x="173735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945255" y="2885156"/>
            <a:ext cx="2837180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55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-381000" y="4202802"/>
            <a:ext cx="706882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89325">
              <a:lnSpc>
                <a:spcPct val="100000"/>
              </a:lnSpc>
              <a:spcBef>
                <a:spcPts val="1850"/>
              </a:spcBef>
            </a:pP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6666" dirty="0">
                <a:latin typeface="Calibri"/>
                <a:cs typeface="Calibri"/>
              </a:rPr>
              <a:t>rad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7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28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8" y="1236794"/>
            <a:ext cx="1981200" cy="1207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4075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6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Result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95525">
              <a:lnSpc>
                <a:spcPct val="100000"/>
              </a:lnSpc>
            </a:pPr>
            <a:r>
              <a:rPr sz="2800" b="0" u="none" spc="-10" dirty="0">
                <a:solidFill>
                  <a:srgbClr val="000000"/>
                </a:solidFill>
                <a:latin typeface="Cambria Math"/>
                <a:cs typeface="Cambria Math"/>
              </a:rPr>
              <a:t>7.</a:t>
            </a:r>
            <a:r>
              <a:rPr sz="2800" b="0" u="none" spc="-25" dirty="0">
                <a:solidFill>
                  <a:srgbClr val="000000"/>
                </a:solidFill>
                <a:latin typeface="Cambria Math"/>
                <a:cs typeface="Cambria Math"/>
              </a:rPr>
              <a:t>28</a:t>
            </a:r>
            <a:r>
              <a:rPr sz="2800" b="0" u="none" spc="-20" dirty="0">
                <a:solidFill>
                  <a:srgbClr val="000000"/>
                </a:solidFill>
                <a:latin typeface="Cambria Math"/>
                <a:cs typeface="Cambria Math"/>
              </a:rPr>
              <a:t>0</a:t>
            </a:r>
            <a:r>
              <a:rPr sz="2800" b="0" u="none" spc="10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0" dirty="0">
                <a:solidFill>
                  <a:srgbClr val="000000"/>
                </a:solidFill>
                <a:latin typeface="Cambria Math"/>
                <a:cs typeface="Cambria Math"/>
              </a:rPr>
              <a:t>×</a:t>
            </a:r>
            <a:r>
              <a:rPr sz="2800" b="0" u="none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5" dirty="0">
                <a:solidFill>
                  <a:srgbClr val="000000"/>
                </a:solidFill>
                <a:latin typeface="Cambria Math"/>
                <a:cs typeface="Cambria Math"/>
              </a:rPr>
              <a:t>1</a:t>
            </a:r>
            <a:r>
              <a:rPr sz="2800" b="0" u="none" spc="-20" dirty="0">
                <a:solidFill>
                  <a:srgbClr val="000000"/>
                </a:solidFill>
                <a:latin typeface="Cambria Math"/>
                <a:cs typeface="Cambria Math"/>
              </a:rPr>
              <a:t>0</a:t>
            </a:r>
            <a:r>
              <a:rPr sz="3000" b="0" u="none" spc="60" baseline="29166" dirty="0">
                <a:solidFill>
                  <a:srgbClr val="000000"/>
                </a:solidFill>
                <a:latin typeface="Cambria Math"/>
                <a:cs typeface="Cambria Math"/>
              </a:rPr>
              <a:t>7</a:t>
            </a:r>
            <a:r>
              <a:rPr sz="3000" b="0" u="none" spc="225" baseline="29166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0" dirty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r>
              <a:rPr sz="3000" b="0" u="none" spc="-82" baseline="29166" dirty="0">
                <a:solidFill>
                  <a:srgbClr val="000000"/>
                </a:solidFill>
                <a:latin typeface="Cambria Math"/>
                <a:cs typeface="Cambria Math"/>
              </a:rPr>
              <a:t>−</a:t>
            </a:r>
            <a:r>
              <a:rPr sz="3000" b="0" u="none" spc="60" baseline="29166" dirty="0">
                <a:solidFill>
                  <a:srgbClr val="000000"/>
                </a:solidFill>
                <a:latin typeface="Cambria Math"/>
                <a:cs typeface="Cambria Math"/>
              </a:rPr>
              <a:t>1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63694" y="1476062"/>
            <a:ext cx="4330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97595" y="1424421"/>
            <a:ext cx="2373630" cy="0"/>
          </a:xfrm>
          <a:custGeom>
            <a:avLst/>
            <a:gdLst/>
            <a:ahLst/>
            <a:cxnLst/>
            <a:rect l="l" t="t" r="r" b="b"/>
            <a:pathLst>
              <a:path w="2373629">
                <a:moveTo>
                  <a:pt x="0" y="0"/>
                </a:moveTo>
                <a:lnTo>
                  <a:pt x="237313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57219" y="1236794"/>
            <a:ext cx="456120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65045" algn="l"/>
              </a:tabLst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1.</a:t>
            </a:r>
            <a:r>
              <a:rPr sz="2800" spc="-25" dirty="0">
                <a:latin typeface="Cambria Math"/>
                <a:cs typeface="Cambria Math"/>
              </a:rPr>
              <a:t>15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1.6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87450" y="1183989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7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17" y="2715571"/>
            <a:ext cx="10385425" cy="2261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Natural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FW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632.8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≈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11.6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M</a:t>
            </a:r>
            <a:r>
              <a:rPr sz="2800" b="1" spc="-10" dirty="0">
                <a:latin typeface="Calibri"/>
                <a:cs typeface="Calibri"/>
              </a:rPr>
              <a:t>H</a:t>
            </a:r>
            <a:r>
              <a:rPr sz="2800" b="1" spc="-5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099"/>
              </a:lnSpc>
              <a:spcBef>
                <a:spcPts val="890"/>
              </a:spcBef>
              <a:tabLst>
                <a:tab pos="1365250" algn="l"/>
                <a:tab pos="3218180" algn="l"/>
                <a:tab pos="4441825" algn="l"/>
                <a:tab pos="6211570" algn="l"/>
                <a:tab pos="7034530" algn="l"/>
                <a:tab pos="8848725" algn="l"/>
                <a:tab pos="9470390" algn="l"/>
              </a:tabLst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imple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(f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equency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25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-ax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norma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11.6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MHz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25" dirty="0">
                <a:latin typeface="Calibri"/>
                <a:cs typeface="Calibri"/>
              </a:rPr>
              <a:t>WHM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nnota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ed.]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7443" y="990562"/>
            <a:ext cx="9862820" cy="52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4: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 Calculating</a:t>
            </a:r>
            <a:r>
              <a:rPr sz="3400" b="1" u="heavy" spc="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the Doppler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 W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dth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at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𝑻</a:t>
            </a:r>
            <a:r>
              <a:rPr sz="3400" spc="200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spc="-30" dirty="0">
                <a:solidFill>
                  <a:srgbClr val="0000FF"/>
                </a:solidFill>
                <a:latin typeface="Cambria Math"/>
                <a:cs typeface="Cambria Math"/>
              </a:rPr>
              <a:t>=</a:t>
            </a:r>
            <a:endParaRPr sz="3400" dirty="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647788"/>
            <a:ext cx="5518785" cy="1121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3400" spc="-40" dirty="0">
                <a:solidFill>
                  <a:srgbClr val="0000FF"/>
                </a:solidFill>
                <a:latin typeface="Cambria Math"/>
                <a:cs typeface="Cambria Math"/>
              </a:rPr>
              <a:t>𝟒𝟎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𝟎</a:t>
            </a:r>
            <a:r>
              <a:rPr sz="3400" spc="-165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b="1" spc="-20" dirty="0">
                <a:solidFill>
                  <a:srgbClr val="0000FF"/>
                </a:solidFill>
                <a:latin typeface="Calibri"/>
                <a:cs typeface="Calibri"/>
              </a:rPr>
              <a:t>K</a:t>
            </a:r>
            <a:endParaRPr sz="3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0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Centra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</a:t>
            </a:r>
            <a:r>
              <a:rPr sz="2800" spc="-2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59495" y="3508369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48227" y="3320739"/>
            <a:ext cx="1534795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56030" algn="l"/>
              </a:tabLst>
            </a:pP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44" baseline="-37698" dirty="0">
                <a:latin typeface="Cambria Math"/>
                <a:cs typeface="Cambria Math"/>
              </a:rPr>
              <a:t>𝜆</a:t>
            </a:r>
            <a:r>
              <a:rPr sz="4200" baseline="-37698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32148" y="2997924"/>
            <a:ext cx="366966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36600" algn="l"/>
              </a:tabLst>
            </a:pPr>
            <a:r>
              <a:rPr sz="2800" spc="-30" dirty="0">
                <a:latin typeface="Cambria Math"/>
                <a:cs typeface="Cambria Math"/>
              </a:rPr>
              <a:t>𝑐	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997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8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31208" y="3711426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49037" y="3531586"/>
            <a:ext cx="237617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63</a:t>
            </a:r>
            <a:r>
              <a:rPr sz="2800" spc="-10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.8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-22" baseline="23611" dirty="0">
                <a:latin typeface="Cambria Math"/>
                <a:cs typeface="Cambria Math"/>
              </a:rPr>
              <a:t>9</a:t>
            </a:r>
            <a:r>
              <a:rPr sz="3000" spc="217" baseline="23611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69136" y="3508369"/>
            <a:ext cx="2934335" cy="0"/>
          </a:xfrm>
          <a:custGeom>
            <a:avLst/>
            <a:gdLst/>
            <a:ahLst/>
            <a:cxnLst/>
            <a:rect l="l" t="t" r="r" b="b"/>
            <a:pathLst>
              <a:path w="2934334">
                <a:moveTo>
                  <a:pt x="0" y="0"/>
                </a:moveTo>
                <a:lnTo>
                  <a:pt x="293396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89450" y="3267934"/>
            <a:ext cx="285305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4.</a:t>
            </a:r>
            <a:r>
              <a:rPr sz="2800" spc="-25" dirty="0">
                <a:latin typeface="Cambria Math"/>
                <a:cs typeface="Cambria Math"/>
              </a:rPr>
              <a:t>73</a:t>
            </a:r>
            <a:r>
              <a:rPr sz="2800" spc="-20" dirty="0">
                <a:latin typeface="Cambria Math"/>
                <a:cs typeface="Cambria Math"/>
              </a:rPr>
              <a:t>7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300" y="4194106"/>
            <a:ext cx="9862820" cy="1722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Mass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  <a:p>
            <a:pPr marL="81280">
              <a:lnSpc>
                <a:spcPct val="100000"/>
              </a:lnSpc>
              <a:spcBef>
                <a:spcPts val="1850"/>
              </a:spcBef>
            </a:pPr>
            <a:r>
              <a:rPr sz="2800" spc="-35" dirty="0">
                <a:latin typeface="Cambria Math"/>
                <a:cs typeface="Cambria Math"/>
              </a:rPr>
              <a:t>𝑚</a:t>
            </a:r>
            <a:r>
              <a:rPr sz="3000" baseline="-16666" dirty="0">
                <a:latin typeface="Calibri"/>
                <a:cs typeface="Calibri"/>
              </a:rPr>
              <a:t>Ne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0.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𝑢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0.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1.</a:t>
            </a:r>
            <a:r>
              <a:rPr sz="2800" spc="-25" dirty="0">
                <a:latin typeface="Cambria Math"/>
                <a:cs typeface="Cambria Math"/>
              </a:rPr>
              <a:t>6605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27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5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26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25" dirty="0">
                <a:latin typeface="Calibri"/>
                <a:cs typeface="Calibri"/>
              </a:rPr>
              <a:t>WHM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ormu</a:t>
            </a:r>
            <a:r>
              <a:rPr sz="2800" spc="-15" dirty="0">
                <a:latin typeface="Calibri"/>
                <a:cs typeface="Calibri"/>
              </a:rPr>
              <a:t>la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Gaussian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23870" y="1516194"/>
            <a:ext cx="1607820" cy="413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46931" y="1507050"/>
            <a:ext cx="27178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290" dirty="0">
                <a:latin typeface="Cambria Math"/>
                <a:cs typeface="Cambria Math"/>
              </a:rPr>
              <a:t>√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18465" y="1246446"/>
            <a:ext cx="1248410" cy="413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2𝑘</a:t>
            </a:r>
            <a:r>
              <a:rPr sz="3000" spc="157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-20" dirty="0">
                <a:latin typeface="Cambria Math"/>
                <a:cs typeface="Cambria Math"/>
              </a:rPr>
              <a:t>ln2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69341" y="1755843"/>
            <a:ext cx="29781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𝑚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6521" y="1914394"/>
            <a:ext cx="29146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Ne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72846" y="1727042"/>
            <a:ext cx="327660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4200" spc="142" baseline="-16865" dirty="0">
                <a:latin typeface="Cambria Math"/>
                <a:cs typeface="Cambria Math"/>
              </a:rPr>
              <a:t>𝑐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18447" y="1691121"/>
            <a:ext cx="1249680" cy="0"/>
          </a:xfrm>
          <a:custGeom>
            <a:avLst/>
            <a:gdLst/>
            <a:ahLst/>
            <a:cxnLst/>
            <a:rect l="l" t="t" r="r" b="b"/>
            <a:pathLst>
              <a:path w="1249679">
                <a:moveTo>
                  <a:pt x="0" y="0"/>
                </a:moveTo>
                <a:lnTo>
                  <a:pt x="124967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18447" y="1295400"/>
            <a:ext cx="1249680" cy="0"/>
          </a:xfrm>
          <a:custGeom>
            <a:avLst/>
            <a:gdLst/>
            <a:ahLst/>
            <a:cxnLst/>
            <a:rect l="l" t="t" r="r" b="b"/>
            <a:pathLst>
              <a:path w="1249679">
                <a:moveTo>
                  <a:pt x="0" y="0"/>
                </a:moveTo>
                <a:lnTo>
                  <a:pt x="124967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40051" y="980937"/>
            <a:ext cx="3310890" cy="0"/>
          </a:xfrm>
          <a:custGeom>
            <a:avLst/>
            <a:gdLst/>
            <a:ahLst/>
            <a:cxnLst/>
            <a:rect l="l" t="t" r="r" b="b"/>
            <a:pathLst>
              <a:path w="3310890">
                <a:moveTo>
                  <a:pt x="0" y="0"/>
                </a:moveTo>
                <a:lnTo>
                  <a:pt x="331040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40051" y="2330074"/>
            <a:ext cx="3310890" cy="0"/>
          </a:xfrm>
          <a:custGeom>
            <a:avLst/>
            <a:gdLst/>
            <a:ahLst/>
            <a:cxnLst/>
            <a:rect l="l" t="t" r="r" b="b"/>
            <a:pathLst>
              <a:path w="3310890">
                <a:moveTo>
                  <a:pt x="0" y="0"/>
                </a:moveTo>
                <a:lnTo>
                  <a:pt x="331040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51482" y="969654"/>
            <a:ext cx="0" cy="1372235"/>
          </a:xfrm>
          <a:custGeom>
            <a:avLst/>
            <a:gdLst/>
            <a:ahLst/>
            <a:cxnLst/>
            <a:rect l="l" t="t" r="r" b="b"/>
            <a:pathLst>
              <a:path h="1372235">
                <a:moveTo>
                  <a:pt x="0" y="0"/>
                </a:moveTo>
                <a:lnTo>
                  <a:pt x="0" y="1371849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38993" y="969654"/>
            <a:ext cx="0" cy="1372235"/>
          </a:xfrm>
          <a:custGeom>
            <a:avLst/>
            <a:gdLst/>
            <a:ahLst/>
            <a:cxnLst/>
            <a:rect l="l" t="t" r="r" b="b"/>
            <a:pathLst>
              <a:path h="1372235">
                <a:moveTo>
                  <a:pt x="0" y="0"/>
                </a:moveTo>
                <a:lnTo>
                  <a:pt x="0" y="1371849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01700" y="2620260"/>
            <a:ext cx="9491980" cy="2935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70"/>
              </a:spcBef>
            </a:pP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3000" spc="-44" baseline="-16666" dirty="0">
                <a:latin typeface="Calibri"/>
                <a:cs typeface="Calibri"/>
              </a:rPr>
              <a:t>B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38064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23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195" baseline="31944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Ste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-b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ep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eva</a:t>
            </a:r>
            <a:r>
              <a:rPr sz="2800" spc="-20" dirty="0">
                <a:latin typeface="Calibri"/>
                <a:cs typeface="Calibri"/>
              </a:rPr>
              <a:t>lua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  <a:p>
            <a:pPr marL="905510">
              <a:lnSpc>
                <a:spcPct val="100000"/>
              </a:lnSpc>
              <a:spcBef>
                <a:spcPts val="1970"/>
              </a:spcBef>
            </a:pPr>
            <a:r>
              <a:rPr sz="2800" spc="-10" dirty="0">
                <a:latin typeface="Cambria Math"/>
                <a:cs typeface="Cambria Math"/>
              </a:rPr>
              <a:t>2</a:t>
            </a:r>
            <a:r>
              <a:rPr sz="2800" spc="-25" dirty="0">
                <a:latin typeface="Cambria Math"/>
                <a:cs typeface="Cambria Math"/>
              </a:rPr>
              <a:t>𝑘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-20" dirty="0">
                <a:latin typeface="Cambria Math"/>
                <a:cs typeface="Cambria Math"/>
              </a:rPr>
              <a:t>ln2</a:t>
            </a:r>
            <a:r>
              <a:rPr sz="2800" spc="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38064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23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60" baseline="31944" dirty="0">
                <a:latin typeface="Cambria Math"/>
                <a:cs typeface="Cambria Math"/>
              </a:rPr>
              <a:t>1</a:t>
            </a:r>
            <a:r>
              <a:rPr sz="3000" baseline="31944" dirty="0">
                <a:latin typeface="Cambria Math"/>
                <a:cs typeface="Cambria Math"/>
              </a:rPr>
              <a:t> </a:t>
            </a:r>
            <a:r>
              <a:rPr sz="3000" spc="-240" baseline="31944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6931</a:t>
            </a:r>
            <a:endParaRPr sz="2800">
              <a:latin typeface="Cambria Math"/>
              <a:cs typeface="Cambria Math"/>
            </a:endParaRPr>
          </a:p>
          <a:p>
            <a:pPr marL="927100">
              <a:lnSpc>
                <a:spcPct val="100000"/>
              </a:lnSpc>
              <a:spcBef>
                <a:spcPts val="780"/>
              </a:spcBef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7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65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21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J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2848" y="915765"/>
            <a:ext cx="10304780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𝑚</a:t>
            </a:r>
            <a:r>
              <a:rPr sz="3000" baseline="-16666" dirty="0">
                <a:latin typeface="Calibri"/>
                <a:cs typeface="Calibri"/>
              </a:rPr>
              <a:t>N</a:t>
            </a:r>
            <a:r>
              <a:rPr sz="3000" spc="172" baseline="-16666" dirty="0">
                <a:latin typeface="Calibri"/>
                <a:cs typeface="Calibri"/>
              </a:rPr>
              <a:t>e</a:t>
            </a:r>
            <a:r>
              <a:rPr sz="2800" spc="95" dirty="0">
                <a:latin typeface="Cambria Math"/>
                <a:cs typeface="Cambria Math"/>
              </a:rPr>
              <a:t>𝑐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1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3.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26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997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8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7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01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spc="217" baseline="291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J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60285" y="2046955"/>
            <a:ext cx="956310" cy="467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𝑚</a:t>
            </a:r>
            <a:r>
              <a:rPr sz="3000" baseline="-16666" dirty="0">
                <a:latin typeface="Calibri"/>
                <a:cs typeface="Calibri"/>
              </a:rPr>
              <a:t>N</a:t>
            </a:r>
            <a:r>
              <a:rPr sz="3000" spc="172" baseline="-16666" dirty="0">
                <a:latin typeface="Calibri"/>
                <a:cs typeface="Calibri"/>
              </a:rPr>
              <a:t>e</a:t>
            </a:r>
            <a:r>
              <a:rPr sz="2800" spc="95" dirty="0">
                <a:latin typeface="Cambria Math"/>
                <a:cs typeface="Cambria Math"/>
              </a:rPr>
              <a:t>𝑐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20595" y="2023750"/>
            <a:ext cx="1249680" cy="0"/>
          </a:xfrm>
          <a:custGeom>
            <a:avLst/>
            <a:gdLst/>
            <a:ahLst/>
            <a:cxnLst/>
            <a:rect l="l" t="t" r="r" b="b"/>
            <a:pathLst>
              <a:path w="1249679">
                <a:moveTo>
                  <a:pt x="0" y="0"/>
                </a:moveTo>
                <a:lnTo>
                  <a:pt x="124967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07885" y="1787525"/>
            <a:ext cx="3776345" cy="650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7" baseline="42658" dirty="0">
                <a:latin typeface="Cambria Math"/>
                <a:cs typeface="Cambria Math"/>
              </a:rPr>
              <a:t>2𝑘</a:t>
            </a:r>
            <a:r>
              <a:rPr sz="3000" spc="179" baseline="43055" dirty="0">
                <a:latin typeface="Calibri"/>
                <a:cs typeface="Calibri"/>
              </a:rPr>
              <a:t>B</a:t>
            </a:r>
            <a:r>
              <a:rPr sz="4200" spc="-44" baseline="42658" dirty="0">
                <a:latin typeface="Cambria Math"/>
                <a:cs typeface="Cambria Math"/>
              </a:rPr>
              <a:t>𝑇</a:t>
            </a:r>
            <a:r>
              <a:rPr sz="4200" spc="-30" baseline="42658" dirty="0">
                <a:latin typeface="Cambria Math"/>
                <a:cs typeface="Cambria Math"/>
              </a:rPr>
              <a:t>ln2</a:t>
            </a:r>
            <a:r>
              <a:rPr sz="4200" spc="240" baseline="42658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010283" y="2744602"/>
            <a:ext cx="2082164" cy="0"/>
          </a:xfrm>
          <a:custGeom>
            <a:avLst/>
            <a:gdLst/>
            <a:ahLst/>
            <a:cxnLst/>
            <a:rect l="l" t="t" r="r" b="b"/>
            <a:pathLst>
              <a:path w="2082164">
                <a:moveTo>
                  <a:pt x="0" y="0"/>
                </a:moveTo>
                <a:lnTo>
                  <a:pt x="208178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30290" y="2766284"/>
            <a:ext cx="9458960" cy="2985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2440" algn="ctr">
              <a:lnSpc>
                <a:spcPct val="100000"/>
              </a:lnSpc>
              <a:tabLst>
                <a:tab pos="2916555" algn="l"/>
              </a:tabLst>
            </a:pPr>
            <a:r>
              <a:rPr sz="4200" spc="330" baseline="4960" dirty="0">
                <a:latin typeface="Cambria Math"/>
                <a:cs typeface="Cambria Math"/>
              </a:rPr>
              <a:t>√</a:t>
            </a:r>
            <a:r>
              <a:rPr sz="4200" spc="-225" baseline="49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12</a:t>
            </a:r>
            <a:r>
              <a:rPr sz="3000" baseline="23611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6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471170" algn="ctr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73</a:t>
            </a:r>
            <a:r>
              <a:rPr sz="2800" spc="-20" dirty="0">
                <a:latin typeface="Cambria Math"/>
                <a:cs typeface="Cambria Math"/>
              </a:rPr>
              <a:t>7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5.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6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7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77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spc="21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endParaRPr sz="2800">
              <a:latin typeface="Calibri"/>
              <a:cs typeface="Calibri"/>
            </a:endParaRPr>
          </a:p>
          <a:p>
            <a:pPr marL="698500">
              <a:lnSpc>
                <a:spcPct val="100000"/>
              </a:lnSpc>
              <a:spcBef>
                <a:spcPts val="745"/>
              </a:spcBef>
            </a:pP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15" dirty="0">
                <a:latin typeface="Cambria Math"/>
                <a:cs typeface="Cambria Math"/>
              </a:rPr>
              <a:t>.8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Contr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natura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64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9" baseline="-16666" dirty="0">
                <a:latin typeface="Calibri"/>
                <a:cs typeface="Calibri"/>
              </a:rPr>
              <a:t>D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15" dirty="0">
                <a:latin typeface="Cambria Math"/>
                <a:cs typeface="Cambria Math"/>
              </a:rPr>
              <a:t>.8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20" dirty="0">
                <a:latin typeface="Cambria Math"/>
                <a:cs typeface="Cambria Math"/>
              </a:rPr>
              <a:t>/1</a:t>
            </a:r>
            <a:r>
              <a:rPr sz="2800" spc="-15" dirty="0">
                <a:latin typeface="Cambria Math"/>
                <a:cs typeface="Cambria Math"/>
              </a:rPr>
              <a:t>1.6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41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8684"/>
            <a:ext cx="10380345" cy="2805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0">
              <a:lnSpc>
                <a:spcPct val="153600"/>
              </a:lnSpc>
              <a:buFont typeface="Symbol"/>
              <a:buChar char=""/>
              <a:tabLst>
                <a:tab pos="470534" algn="l"/>
                <a:tab pos="1331595" algn="l"/>
                <a:tab pos="3150235" algn="l"/>
                <a:tab pos="4471670" algn="l"/>
                <a:tab pos="4982210" algn="l"/>
                <a:tab pos="6494780" algn="l"/>
                <a:tab pos="8086725" algn="l"/>
                <a:tab pos="8843645" algn="l"/>
              </a:tabLst>
            </a:pP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ro</a:t>
            </a:r>
            <a:r>
              <a:rPr sz="2800" spc="-15" dirty="0">
                <a:latin typeface="Calibri"/>
                <a:cs typeface="Calibri"/>
              </a:rPr>
              <a:t>adeni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two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order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itu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rger.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Over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Gauss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ler)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-5" dirty="0">
                <a:latin typeface="Calibri"/>
                <a:cs typeface="Calibri"/>
              </a:rPr>
              <a:t>ia</a:t>
            </a:r>
            <a:r>
              <a:rPr sz="2800" spc="-15" dirty="0">
                <a:latin typeface="Calibri"/>
                <a:cs typeface="Calibri"/>
              </a:rPr>
              <a:t>n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800" spc="-15" dirty="0">
                <a:latin typeface="Calibri"/>
                <a:cs typeface="Calibri"/>
              </a:rPr>
              <a:t>(natural)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profiles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same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frequ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ncy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1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igh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ight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≈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2800" spc="-15" dirty="0">
                <a:latin typeface="Calibri"/>
                <a:cs typeface="Calibri"/>
              </a:rPr>
              <a:t>415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ff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rence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FWHM.]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24841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1:</a:t>
            </a:r>
            <a:r>
              <a:rPr spc="-20" dirty="0"/>
              <a:t> </a:t>
            </a:r>
            <a:r>
              <a:rPr spc="-25" dirty="0"/>
              <a:t>Ove</a:t>
            </a:r>
            <a:r>
              <a:rPr spc="-10" dirty="0"/>
              <a:t>r</a:t>
            </a:r>
            <a:r>
              <a:rPr spc="-15" dirty="0"/>
              <a:t>all </a:t>
            </a:r>
            <a:r>
              <a:rPr spc="-20" dirty="0"/>
              <a:t>Roa</a:t>
            </a:r>
            <a:r>
              <a:rPr spc="-15" dirty="0"/>
              <a:t>d</a:t>
            </a:r>
            <a:r>
              <a:rPr spc="-20" dirty="0"/>
              <a:t>-M</a:t>
            </a:r>
            <a:r>
              <a:rPr spc="-15" dirty="0"/>
              <a:t>ap </a:t>
            </a:r>
            <a:r>
              <a:rPr spc="-20" dirty="0"/>
              <a:t>for</a:t>
            </a:r>
            <a:r>
              <a:rPr spc="-5" dirty="0"/>
              <a:t> </a:t>
            </a:r>
            <a:r>
              <a:rPr spc="-25" dirty="0"/>
              <a:t>Problem</a:t>
            </a:r>
            <a:r>
              <a:rPr spc="-10" dirty="0"/>
              <a:t> S</a:t>
            </a:r>
            <a:r>
              <a:rPr spc="-20" dirty="0"/>
              <a:t>et</a:t>
            </a:r>
            <a:r>
              <a:rPr spc="-5" dirty="0"/>
              <a:t> </a:t>
            </a:r>
            <a:r>
              <a:rPr spc="-20"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696" y="1754434"/>
            <a:ext cx="10387965" cy="3455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228600">
              <a:lnSpc>
                <a:spcPct val="127099"/>
              </a:lnSpc>
              <a:buFont typeface="Symbol"/>
              <a:buChar char=""/>
              <a:tabLst>
                <a:tab pos="470534" algn="l"/>
                <a:tab pos="1042669" algn="l"/>
                <a:tab pos="2568575" algn="l"/>
                <a:tab pos="4109085" algn="l"/>
                <a:tab pos="5099050" algn="l"/>
                <a:tab pos="5975985" algn="l"/>
                <a:tab pos="7836534" algn="l"/>
                <a:tab pos="9163685" algn="l"/>
                <a:tab pos="9518015" algn="l"/>
              </a:tabLst>
            </a:pP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ix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mu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tip</a:t>
            </a:r>
            <a:r>
              <a:rPr sz="2800" spc="-15" dirty="0">
                <a:latin typeface="Calibri"/>
                <a:cs typeface="Calibri"/>
              </a:rPr>
              <a:t>art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prob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ms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tak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fro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Demtr</a:t>
            </a:r>
            <a:r>
              <a:rPr sz="2800" dirty="0">
                <a:latin typeface="Calibri"/>
                <a:cs typeface="Calibri"/>
              </a:rPr>
              <a:t>ö</a:t>
            </a:r>
            <a:r>
              <a:rPr sz="2800" spc="-20" dirty="0">
                <a:latin typeface="Calibri"/>
                <a:cs typeface="Calibri"/>
              </a:rPr>
              <a:t>der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Chapte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3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30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Broaden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Shap</a:t>
            </a:r>
            <a:r>
              <a:rPr sz="2800" spc="-5" dirty="0">
                <a:latin typeface="Calibri"/>
                <a:cs typeface="Calibri"/>
              </a:rPr>
              <a:t>es</a:t>
            </a:r>
            <a:r>
              <a:rPr sz="2800" spc="-10" dirty="0">
                <a:latin typeface="Calibri"/>
                <a:cs typeface="Calibri"/>
              </a:rPr>
              <a:t>”).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Ea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su</a:t>
            </a:r>
            <a:r>
              <a:rPr sz="2800" spc="-15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prob</a:t>
            </a:r>
            <a:r>
              <a:rPr sz="2800" spc="-15" dirty="0">
                <a:latin typeface="Calibri"/>
                <a:cs typeface="Calibri"/>
              </a:rPr>
              <a:t>lem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tre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epth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des: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3s</a:t>
            </a:r>
            <a:r>
              <a:rPr sz="2800" spc="-5" dirty="0">
                <a:latin typeface="Calibri"/>
                <a:cs typeface="Calibri"/>
              </a:rPr>
              <a:t>2</a:t>
            </a:r>
            <a:r>
              <a:rPr sz="3000" spc="225" baseline="-16666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libri"/>
                <a:cs typeface="Calibri"/>
              </a:rPr>
              <a:t>→</a:t>
            </a:r>
            <a:r>
              <a:rPr sz="2800" spc="-20" dirty="0">
                <a:latin typeface="Cambria Math"/>
                <a:cs typeface="Cambria Math"/>
              </a:rPr>
              <a:t>→</a:t>
            </a:r>
            <a:r>
              <a:rPr sz="2800" spc="-15" dirty="0">
                <a:latin typeface="Calibri"/>
                <a:cs typeface="Calibri"/>
              </a:rPr>
              <a:t>2p4</a:t>
            </a:r>
            <a:r>
              <a:rPr sz="3000" spc="60" baseline="-16666" dirty="0">
                <a:latin typeface="Cambria Math"/>
                <a:cs typeface="Cambria Math"/>
              </a:rPr>
              <a:t>4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95" baseline="-16666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–Ne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schar</a:t>
            </a:r>
            <a:r>
              <a:rPr sz="280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e.</a:t>
            </a:r>
            <a:endParaRPr sz="2800">
              <a:latin typeface="Calibri"/>
              <a:cs typeface="Calibri"/>
            </a:endParaRPr>
          </a:p>
          <a:p>
            <a:pPr marL="12700" marR="12065">
              <a:lnSpc>
                <a:spcPct val="127200"/>
              </a:lnSpc>
              <a:spcBef>
                <a:spcPts val="894"/>
              </a:spcBef>
              <a:buFont typeface="Calibri"/>
              <a:buAutoNum type="arabicPeriod"/>
              <a:tabLst>
                <a:tab pos="377190" algn="l"/>
              </a:tabLst>
            </a:pPr>
            <a:r>
              <a:rPr sz="2800" spc="-15" dirty="0">
                <a:latin typeface="Calibri"/>
                <a:cs typeface="Calibri"/>
              </a:rPr>
              <a:t>Ident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dom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mech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sm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hre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very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fferen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xper</a:t>
            </a:r>
            <a:r>
              <a:rPr sz="2800" spc="-15" dirty="0">
                <a:latin typeface="Calibri"/>
                <a:cs typeface="Calibri"/>
              </a:rPr>
              <a:t>imen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/astroph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ical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ituat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11633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5:</a:t>
            </a:r>
            <a:r>
              <a:rPr spc="-20" dirty="0"/>
              <a:t> Pr</a:t>
            </a:r>
            <a:r>
              <a:rPr spc="-15" dirty="0"/>
              <a:t>essure </a:t>
            </a:r>
            <a:r>
              <a:rPr spc="-20" dirty="0"/>
              <a:t>B</a:t>
            </a:r>
            <a:r>
              <a:rPr spc="-10" dirty="0"/>
              <a:t>r</a:t>
            </a:r>
            <a:r>
              <a:rPr spc="-20" dirty="0"/>
              <a:t>oaden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-5" dirty="0"/>
              <a:t>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5" dirty="0"/>
              <a:t>Core</a:t>
            </a:r>
            <a:r>
              <a:rPr dirty="0"/>
              <a:t> </a:t>
            </a:r>
            <a:r>
              <a:rPr spc="-20" dirty="0"/>
              <a:t>Formul</a:t>
            </a:r>
            <a:r>
              <a:rPr spc="-15" dirty="0"/>
              <a:t>a</a:t>
            </a:r>
            <a:r>
              <a:rPr spc="-20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4932" y="1753974"/>
            <a:ext cx="6946265" cy="442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Coll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isio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induced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orentz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an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wi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th γco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spc="1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𝜸</a:t>
            </a:r>
            <a:r>
              <a:rPr sz="3225" b="1" spc="-15" baseline="-15503" dirty="0">
                <a:solidFill>
                  <a:srgbClr val="FF0000"/>
                </a:solidFill>
                <a:latin typeface="Calibri"/>
                <a:cs typeface="Calibri"/>
              </a:rPr>
              <a:t>coll</a:t>
            </a:r>
            <a:endParaRPr sz="3225" baseline="-15503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2443476"/>
            <a:ext cx="7700009" cy="2893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18235" algn="l"/>
                <a:tab pos="2667635" algn="l"/>
                <a:tab pos="4605020" algn="l"/>
                <a:tab pos="5508625" algn="l"/>
                <a:tab pos="6621145" algn="l"/>
              </a:tabLst>
            </a:pPr>
            <a:r>
              <a:rPr sz="2800" i="1" spc="-20" dirty="0">
                <a:latin typeface="Calibri"/>
                <a:cs typeface="Calibri"/>
              </a:rPr>
              <a:t>Fo</a:t>
            </a:r>
            <a:r>
              <a:rPr sz="2800" i="1" spc="-10" dirty="0">
                <a:latin typeface="Calibri"/>
                <a:cs typeface="Calibri"/>
              </a:rPr>
              <a:t>r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b</a:t>
            </a:r>
            <a:r>
              <a:rPr sz="2800" i="1" spc="-10" dirty="0">
                <a:latin typeface="Calibri"/>
                <a:cs typeface="Calibri"/>
              </a:rPr>
              <a:t>in</a:t>
            </a:r>
            <a:r>
              <a:rPr sz="2800" i="1" spc="-20" dirty="0">
                <a:latin typeface="Calibri"/>
                <a:cs typeface="Calibri"/>
              </a:rPr>
              <a:t>ar</a:t>
            </a:r>
            <a:r>
              <a:rPr sz="2800" i="1" spc="-15" dirty="0">
                <a:latin typeface="Calibri"/>
                <a:cs typeface="Calibri"/>
              </a:rPr>
              <a:t>y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co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on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the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mpact</a:t>
            </a:r>
            <a:endParaRPr sz="2800">
              <a:latin typeface="Calibri"/>
              <a:cs typeface="Calibri"/>
            </a:endParaRPr>
          </a:p>
          <a:p>
            <a:pPr marL="269875" indent="-257175">
              <a:lnSpc>
                <a:spcPct val="100000"/>
              </a:lnSpc>
              <a:spcBef>
                <a:spcPts val="910"/>
              </a:spcBef>
              <a:buFont typeface="Calibri"/>
              <a:buChar char="*"/>
              <a:tabLst>
                <a:tab pos="270510" algn="l"/>
              </a:tabLst>
            </a:pPr>
            <a:r>
              <a:rPr sz="2800" spc="-20" dirty="0">
                <a:latin typeface="Calibri"/>
                <a:cs typeface="Calibri"/>
              </a:rPr>
              <a:t>(va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when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durat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≪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nvers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):</a:t>
            </a:r>
            <a:endParaRPr sz="2800">
              <a:latin typeface="Calibri"/>
              <a:cs typeface="Calibri"/>
            </a:endParaRPr>
          </a:p>
          <a:p>
            <a:pPr marL="4216400">
              <a:lnSpc>
                <a:spcPct val="100000"/>
              </a:lnSpc>
              <a:spcBef>
                <a:spcPts val="1815"/>
              </a:spcBef>
            </a:pPr>
            <a:r>
              <a:rPr sz="2800" spc="-13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coll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-110" dirty="0">
                <a:latin typeface="Cambria Math"/>
                <a:cs typeface="Cambria Math"/>
              </a:rPr>
              <a:t> 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B</a:t>
            </a:r>
            <a:r>
              <a:rPr sz="3000" spc="202" baseline="-16666" dirty="0">
                <a:latin typeface="Calibri"/>
                <a:cs typeface="Calibri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135" dirty="0">
                <a:latin typeface="Cambria Math"/>
                <a:cs typeface="Cambria Math"/>
              </a:rPr>
              <a:t>‾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spc="-15" dirty="0">
                <a:latin typeface="Calibri"/>
                <a:cs typeface="Calibri"/>
              </a:rPr>
              <a:t>where</a:t>
            </a:r>
            <a:endParaRPr sz="28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7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numbe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dens</a:t>
            </a:r>
            <a:r>
              <a:rPr sz="2800" spc="-10" dirty="0">
                <a:latin typeface="Calibri"/>
                <a:cs typeface="Calibri"/>
              </a:rPr>
              <a:t>ity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pertu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0530" y="2443476"/>
            <a:ext cx="21456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appr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im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43705"/>
            <a:ext cx="551053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B </a:t>
            </a:r>
            <a:r>
              <a:rPr sz="3000" spc="-225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ross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sect</a:t>
            </a:r>
            <a:r>
              <a:rPr sz="2800" spc="-1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cm</a:t>
            </a:r>
            <a:r>
              <a:rPr sz="3000" spc="225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9" y="1618838"/>
            <a:ext cx="5120005" cy="1095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Corresp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quenc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FW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2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5832" y="3143962"/>
            <a:ext cx="115824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0" baseline="11904" dirty="0">
                <a:latin typeface="Cambria Math"/>
                <a:cs typeface="Cambria Math"/>
              </a:rPr>
              <a:t>𝛥</a:t>
            </a:r>
            <a:r>
              <a:rPr sz="4200" spc="-135" baseline="11904" dirty="0">
                <a:latin typeface="Cambria Math"/>
                <a:cs typeface="Cambria Math"/>
              </a:rPr>
              <a:t>𝜈</a:t>
            </a:r>
            <a:r>
              <a:rPr sz="2000" dirty="0">
                <a:latin typeface="Calibri"/>
                <a:cs typeface="Calibri"/>
              </a:rPr>
              <a:t>coll 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endParaRPr sz="4200" baseline="11904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87486" y="2873952"/>
            <a:ext cx="55816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195" baseline="11904" dirty="0">
                <a:latin typeface="Cambria Math"/>
                <a:cs typeface="Cambria Math"/>
              </a:rPr>
              <a:t>𝛾</a:t>
            </a:r>
            <a:r>
              <a:rPr sz="2000" dirty="0">
                <a:latin typeface="Calibri"/>
                <a:cs typeface="Calibri"/>
              </a:rPr>
              <a:t>coll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400159" y="3331586"/>
            <a:ext cx="547370" cy="0"/>
          </a:xfrm>
          <a:custGeom>
            <a:avLst/>
            <a:gdLst/>
            <a:ahLst/>
            <a:cxnLst/>
            <a:rect l="l" t="t" r="r" b="b"/>
            <a:pathLst>
              <a:path w="547370">
                <a:moveTo>
                  <a:pt x="0" y="0"/>
                </a:moveTo>
                <a:lnTo>
                  <a:pt x="5471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552079" y="3143955"/>
            <a:ext cx="482600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262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ts val="2620"/>
              </a:lnSpc>
            </a:pPr>
            <a:r>
              <a:rPr sz="2800" spc="-30" dirty="0">
                <a:latin typeface="Cambria Math"/>
                <a:cs typeface="Cambria Math"/>
              </a:rPr>
              <a:t>𝜋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3945233"/>
            <a:ext cx="3138170" cy="1673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-5" dirty="0">
                <a:solidFill>
                  <a:srgbClr val="FF0000"/>
                </a:solidFill>
                <a:latin typeface="Calibri"/>
                <a:cs typeface="Calibri"/>
              </a:rPr>
              <a:t>Pres</a:t>
            </a:r>
            <a:r>
              <a:rPr sz="3000" b="1" spc="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ure</a:t>
            </a:r>
            <a:r>
              <a:rPr sz="30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sh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spc="-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0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𝜹𝝂</a:t>
            </a:r>
            <a:endParaRPr sz="3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95"/>
              </a:spcBef>
              <a:tabLst>
                <a:tab pos="1672589" algn="l"/>
              </a:tabLst>
            </a:pPr>
            <a:r>
              <a:rPr sz="2800" i="1" spc="-25" dirty="0">
                <a:latin typeface="Calibri"/>
                <a:cs typeface="Calibri"/>
              </a:rPr>
              <a:t>Sam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funct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20" dirty="0">
                <a:latin typeface="Calibri"/>
                <a:cs typeface="Calibri"/>
              </a:rPr>
              <a:t>al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cross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cti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79" baseline="-16666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79082" y="4647817"/>
            <a:ext cx="7181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form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7933" y="4647817"/>
            <a:ext cx="5092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but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87995" y="4647817"/>
            <a:ext cx="6635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w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th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89672" y="4647817"/>
            <a:ext cx="4965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15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0671" y="4647817"/>
            <a:ext cx="6597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00019" y="1174310"/>
            <a:ext cx="7708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44315" y="904562"/>
            <a:ext cx="855344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-95" dirty="0">
                <a:latin typeface="Cambria Math"/>
                <a:cs typeface="Cambria Math"/>
              </a:rPr>
              <a:t> 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S</a:t>
            </a:r>
            <a:r>
              <a:rPr sz="3000" spc="209" baseline="-16666" dirty="0">
                <a:latin typeface="Calibri"/>
                <a:cs typeface="Calibri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57015" y="1361937"/>
            <a:ext cx="847725" cy="0"/>
          </a:xfrm>
          <a:custGeom>
            <a:avLst/>
            <a:gdLst/>
            <a:ahLst/>
            <a:cxnLst/>
            <a:rect l="l" t="t" r="r" b="b"/>
            <a:pathLst>
              <a:path w="847725">
                <a:moveTo>
                  <a:pt x="0" y="0"/>
                </a:moveTo>
                <a:lnTo>
                  <a:pt x="84765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0300" y="1413578"/>
            <a:ext cx="9910445" cy="969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80415" algn="ctr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19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rel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vel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(M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xwe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15" dirty="0">
                <a:latin typeface="Calibri"/>
                <a:cs typeface="Calibri"/>
              </a:rPr>
              <a:t>an)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of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ms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libri"/>
                <a:cs typeface="Calibri"/>
              </a:rPr>
              <a:t>a</a:t>
            </a:r>
            <a:r>
              <a:rPr sz="2800" spc="-30" dirty="0">
                <a:latin typeface="Cambria Math"/>
                <a:cs typeface="Cambria Math"/>
              </a:rPr>
              <a:t>𝑎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pertu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30" dirty="0">
                <a:latin typeface="Cambria Math"/>
                <a:cs typeface="Cambria Math"/>
              </a:rPr>
              <a:t>𝑏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93438" y="1174310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304147" y="3290194"/>
            <a:ext cx="765175" cy="0"/>
          </a:xfrm>
          <a:custGeom>
            <a:avLst/>
            <a:gdLst/>
            <a:ahLst/>
            <a:cxnLst/>
            <a:rect l="l" t="t" r="r" b="b"/>
            <a:pathLst>
              <a:path w="765175">
                <a:moveTo>
                  <a:pt x="0" y="0"/>
                </a:moveTo>
                <a:lnTo>
                  <a:pt x="7650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04147" y="2685166"/>
            <a:ext cx="765175" cy="0"/>
          </a:xfrm>
          <a:custGeom>
            <a:avLst/>
            <a:gdLst/>
            <a:ahLst/>
            <a:cxnLst/>
            <a:rect l="l" t="t" r="r" b="b"/>
            <a:pathLst>
              <a:path w="765175">
                <a:moveTo>
                  <a:pt x="0" y="0"/>
                </a:moveTo>
                <a:lnTo>
                  <a:pt x="7650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90062" y="3093670"/>
            <a:ext cx="2367915" cy="1279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5904">
              <a:lnSpc>
                <a:spcPct val="100000"/>
              </a:lnSpc>
              <a:tabLst>
                <a:tab pos="2281555" algn="l"/>
              </a:tabLst>
            </a:pP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25" dirty="0">
                <a:latin typeface="Cambria Math"/>
                <a:cs typeface="Cambria Math"/>
              </a:rPr>
              <a:t>‾</a:t>
            </a:r>
            <a:r>
              <a:rPr sz="3000" spc="322" baseline="-16666" dirty="0">
                <a:latin typeface="Cambria Math"/>
                <a:cs typeface="Cambria Math"/>
              </a:rPr>
              <a:t>𝑎</a:t>
            </a:r>
            <a:r>
              <a:rPr sz="3000" spc="330" baseline="-16666" dirty="0">
                <a:latin typeface="Cambria Math"/>
                <a:cs typeface="Cambria Math"/>
              </a:rPr>
              <a:t>𝑏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9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355" dirty="0">
                <a:latin typeface="Cambria Math"/>
                <a:cs typeface="Cambria Math"/>
              </a:rPr>
              <a:t>√</a:t>
            </a:r>
            <a:r>
              <a:rPr sz="4200" spc="52" baseline="-37698" dirty="0">
                <a:latin typeface="Cambria Math"/>
                <a:cs typeface="Cambria Math"/>
              </a:rPr>
              <a:t>𝜋</a:t>
            </a:r>
            <a:r>
              <a:rPr sz="4200" spc="-44" baseline="-37698" dirty="0">
                <a:latin typeface="Cambria Math"/>
                <a:cs typeface="Cambria Math"/>
              </a:rPr>
              <a:t>𝜇</a:t>
            </a:r>
            <a:r>
              <a:rPr sz="4200" baseline="-37698" dirty="0">
                <a:latin typeface="Cambria Math"/>
                <a:cs typeface="Cambria Math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3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215" dirty="0">
                <a:latin typeface="Cambria Math"/>
                <a:cs typeface="Cambria Math"/>
              </a:rPr>
              <a:t>𝑚</a:t>
            </a:r>
            <a:r>
              <a:rPr sz="2475" spc="120" baseline="-13468" dirty="0">
                <a:latin typeface="Calibri"/>
                <a:cs typeface="Calibri"/>
              </a:rPr>
              <a:t>a</a:t>
            </a:r>
            <a:r>
              <a:rPr sz="2000" spc="215" dirty="0">
                <a:latin typeface="Cambria Math"/>
                <a:cs typeface="Cambria Math"/>
              </a:rPr>
              <a:t>𝑚</a:t>
            </a:r>
            <a:r>
              <a:rPr sz="2475" baseline="-13468" dirty="0">
                <a:latin typeface="Calibri"/>
                <a:cs typeface="Calibri"/>
              </a:rPr>
              <a:t>b</a:t>
            </a:r>
            <a:endParaRPr sz="2475" baseline="-13468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91461" y="2832804"/>
            <a:ext cx="78549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8</a:t>
            </a:r>
            <a:r>
              <a:rPr sz="2800" spc="-25" dirty="0">
                <a:latin typeface="Cambria Math"/>
                <a:cs typeface="Cambria Math"/>
              </a:rPr>
              <a:t>𝑘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15134" y="3493494"/>
            <a:ext cx="3359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15" dirty="0">
                <a:latin typeface="Cambria Math"/>
                <a:cs typeface="Cambria Math"/>
              </a:rPr>
              <a:t>𝑎𝑏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700" y="4175704"/>
            <a:ext cx="372237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43604" algn="l"/>
              </a:tabLst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reduced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mass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𝜇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01569" y="4327115"/>
            <a:ext cx="3359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15" dirty="0">
                <a:latin typeface="Cambria Math"/>
                <a:cs typeface="Cambria Math"/>
              </a:rPr>
              <a:t>𝑎𝑏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97098" y="4433795"/>
            <a:ext cx="79692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20" dirty="0">
                <a:latin typeface="Cambria Math"/>
                <a:cs typeface="Cambria Math"/>
              </a:rPr>
              <a:t>𝑚 </a:t>
            </a:r>
            <a:r>
              <a:rPr sz="2000" spc="-10" dirty="0">
                <a:latin typeface="Cambria Math"/>
                <a:cs typeface="Cambria Math"/>
              </a:rPr>
              <a:t> </a:t>
            </a:r>
            <a:r>
              <a:rPr sz="2000" spc="-55" dirty="0">
                <a:latin typeface="Cambria Math"/>
                <a:cs typeface="Cambria Math"/>
              </a:rPr>
              <a:t>+</a:t>
            </a:r>
            <a:r>
              <a:rPr sz="2000" spc="220" dirty="0">
                <a:latin typeface="Cambria Math"/>
                <a:cs typeface="Cambria Math"/>
              </a:rPr>
              <a:t>𝑚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34842" y="4526277"/>
            <a:ext cx="669290" cy="236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5465" algn="l"/>
              </a:tabLst>
            </a:pPr>
            <a:r>
              <a:rPr sz="1650" dirty="0">
                <a:latin typeface="Calibri"/>
                <a:cs typeface="Calibri"/>
              </a:rPr>
              <a:t>a	b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09800" y="4363342"/>
            <a:ext cx="891540" cy="0"/>
          </a:xfrm>
          <a:custGeom>
            <a:avLst/>
            <a:gdLst/>
            <a:ahLst/>
            <a:cxnLst/>
            <a:rect l="l" t="t" r="r" b="b"/>
            <a:pathLst>
              <a:path w="891539">
                <a:moveTo>
                  <a:pt x="0" y="0"/>
                </a:moveTo>
                <a:lnTo>
                  <a:pt x="89153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588639" y="4185663"/>
            <a:ext cx="1155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300" y="4974775"/>
            <a:ext cx="320103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procee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need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79075" cy="3551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3220" indent="-350520">
              <a:lnSpc>
                <a:spcPct val="100000"/>
              </a:lnSpc>
              <a:buFont typeface="Calibri"/>
              <a:buAutoNum type="arabicPeriod"/>
              <a:tabLst>
                <a:tab pos="363855" algn="l"/>
              </a:tabLst>
            </a:pPr>
            <a:r>
              <a:rPr sz="2800" spc="-20" dirty="0">
                <a:latin typeface="Calibri"/>
                <a:cs typeface="Calibri"/>
              </a:rPr>
              <a:t>Conver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sure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mber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dens</a:t>
            </a:r>
            <a:r>
              <a:rPr sz="2800" spc="-10" dirty="0">
                <a:latin typeface="Calibri"/>
                <a:cs typeface="Calibri"/>
              </a:rPr>
              <a:t>ities.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late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25" dirty="0">
                <a:latin typeface="Cambria Math"/>
                <a:cs typeface="Cambria Math"/>
              </a:rPr>
              <a:t>‾</a:t>
            </a:r>
            <a:r>
              <a:rPr sz="3000" baseline="-16666" dirty="0">
                <a:latin typeface="Calibri"/>
                <a:cs typeface="Calibri"/>
              </a:rPr>
              <a:t>N</a:t>
            </a:r>
            <a:r>
              <a:rPr sz="3000" spc="-7" baseline="-16666" dirty="0">
                <a:latin typeface="Calibri"/>
                <a:cs typeface="Calibri"/>
              </a:rPr>
              <a:t>e–H</a:t>
            </a:r>
            <a:r>
              <a:rPr sz="3000" baseline="-16666" dirty="0">
                <a:latin typeface="Calibri"/>
                <a:cs typeface="Calibri"/>
              </a:rPr>
              <a:t>e </a:t>
            </a:r>
            <a:r>
              <a:rPr sz="3000" spc="-247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25" dirty="0">
                <a:latin typeface="Cambria Math"/>
                <a:cs typeface="Cambria Math"/>
              </a:rPr>
              <a:t>‾</a:t>
            </a:r>
            <a:r>
              <a:rPr sz="3000" baseline="-16666" dirty="0">
                <a:latin typeface="Calibri"/>
                <a:cs typeface="Calibri"/>
              </a:rPr>
              <a:t>N</a:t>
            </a:r>
            <a:r>
              <a:rPr sz="3000" spc="-7" baseline="-16666" dirty="0">
                <a:latin typeface="Calibri"/>
                <a:cs typeface="Calibri"/>
              </a:rPr>
              <a:t>e–</a:t>
            </a:r>
            <a:r>
              <a:rPr sz="3000" baseline="-16666" dirty="0">
                <a:latin typeface="Calibri"/>
                <a:cs typeface="Calibri"/>
              </a:rPr>
              <a:t>N</a:t>
            </a:r>
            <a:r>
              <a:rPr sz="3000" spc="135" baseline="-16666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4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nser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mu</a:t>
            </a:r>
            <a:r>
              <a:rPr sz="2800" spc="-15" dirty="0">
                <a:latin typeface="Calibri"/>
                <a:cs typeface="Calibri"/>
              </a:rPr>
              <a:t>las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bo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200"/>
              </a:lnSpc>
              <a:spcBef>
                <a:spcPts val="894"/>
              </a:spcBef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Cartoo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nar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two</a:t>
            </a:r>
            <a:r>
              <a:rPr sz="2800" spc="1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atoms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approach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has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rupti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sc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0" dirty="0">
                <a:latin typeface="Calibri"/>
                <a:cs typeface="Calibri"/>
              </a:rPr>
              <a:t>le.]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56451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6:</a:t>
            </a:r>
            <a:r>
              <a:rPr spc="-20" dirty="0"/>
              <a:t> Pr</a:t>
            </a:r>
            <a:r>
              <a:rPr spc="-15" dirty="0"/>
              <a:t>essure </a:t>
            </a:r>
            <a:r>
              <a:rPr spc="-20" dirty="0"/>
              <a:t>B</a:t>
            </a:r>
            <a:r>
              <a:rPr spc="-10" dirty="0"/>
              <a:t>r</a:t>
            </a:r>
            <a:r>
              <a:rPr spc="-20" dirty="0"/>
              <a:t>oaden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-15" dirty="0"/>
              <a:t> </a:t>
            </a:r>
            <a:r>
              <a:rPr spc="-25" dirty="0"/>
              <a:t>Numb</a:t>
            </a:r>
            <a:r>
              <a:rPr spc="-15" dirty="0"/>
              <a:t>e</a:t>
            </a:r>
            <a:r>
              <a:rPr spc="-20" dirty="0"/>
              <a:t>rs</a:t>
            </a:r>
            <a:r>
              <a:rPr spc="-10" dirty="0"/>
              <a:t> </a:t>
            </a:r>
            <a:r>
              <a:rPr spc="5" dirty="0"/>
              <a:t>f</a:t>
            </a:r>
            <a:r>
              <a:rPr spc="-20" dirty="0"/>
              <a:t>or the </a:t>
            </a:r>
            <a:r>
              <a:rPr spc="-15" dirty="0"/>
              <a:t>H</a:t>
            </a:r>
            <a:r>
              <a:rPr spc="-25" dirty="0"/>
              <a:t>eNe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5692140" cy="1133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Mixture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Ste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Numbe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ities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7652" y="3464002"/>
            <a:ext cx="58801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𝑘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10356" y="3412357"/>
            <a:ext cx="568960" cy="0"/>
          </a:xfrm>
          <a:custGeom>
            <a:avLst/>
            <a:gdLst/>
            <a:ahLst/>
            <a:cxnLst/>
            <a:rect l="l" t="t" r="r" b="b"/>
            <a:pathLst>
              <a:path w="568959">
                <a:moveTo>
                  <a:pt x="0" y="0"/>
                </a:moveTo>
                <a:lnTo>
                  <a:pt x="56876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5567" y="3224727"/>
            <a:ext cx="13411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54760" algn="l"/>
              </a:tabLst>
            </a:pP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80793" y="2954725"/>
            <a:ext cx="224154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𝑝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4091883"/>
            <a:ext cx="530987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C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nvers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fact</a:t>
            </a:r>
            <a:r>
              <a:rPr sz="2800" i="1" spc="-10" dirty="0">
                <a:latin typeface="Calibri"/>
                <a:cs typeface="Calibri"/>
              </a:rPr>
              <a:t>or: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mbar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3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0935">
              <a:lnSpc>
                <a:spcPct val="100000"/>
              </a:lnSpc>
            </a:pPr>
            <a:r>
              <a:rPr sz="2800" b="0" u="none" spc="-20" dirty="0">
                <a:solidFill>
                  <a:srgbClr val="000000"/>
                </a:solidFill>
                <a:latin typeface="Cambria Math"/>
                <a:cs typeface="Cambria Math"/>
              </a:rPr>
              <a:t>2</a:t>
            </a:r>
            <a:r>
              <a:rPr sz="2800" b="0" u="none" spc="-150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15" dirty="0">
                <a:solidFill>
                  <a:srgbClr val="000000"/>
                </a:solidFill>
                <a:latin typeface="Calibri"/>
                <a:cs typeface="Calibri"/>
              </a:rPr>
              <a:t>mbar</a:t>
            </a:r>
            <a:r>
              <a:rPr sz="2800" b="0" u="none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u="none" spc="-20" dirty="0">
                <a:solidFill>
                  <a:srgbClr val="000000"/>
                </a:solidFill>
                <a:latin typeface="Cambria Math"/>
                <a:cs typeface="Cambria Math"/>
              </a:rPr>
              <a:t>×</a:t>
            </a:r>
            <a:r>
              <a:rPr sz="2800" b="0" u="none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5" dirty="0">
                <a:solidFill>
                  <a:srgbClr val="000000"/>
                </a:solidFill>
                <a:latin typeface="Cambria Math"/>
                <a:cs typeface="Cambria Math"/>
              </a:rPr>
              <a:t>10</a:t>
            </a:r>
            <a:r>
              <a:rPr sz="2800" b="0" u="none" spc="-20" dirty="0">
                <a:solidFill>
                  <a:srgbClr val="000000"/>
                </a:solidFill>
                <a:latin typeface="Cambria Math"/>
                <a:cs typeface="Cambria Math"/>
              </a:rPr>
              <a:t>0</a:t>
            </a:r>
            <a:r>
              <a:rPr sz="2800" b="0" u="none" spc="-135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15" dirty="0">
                <a:solidFill>
                  <a:srgbClr val="000000"/>
                </a:solidFill>
                <a:latin typeface="Calibri"/>
                <a:cs typeface="Calibri"/>
              </a:rPr>
              <a:t>Pa mba</a:t>
            </a:r>
            <a:r>
              <a:rPr sz="2800" b="0" u="none" dirty="0">
                <a:solidFill>
                  <a:srgbClr val="000000"/>
                </a:solidFill>
                <a:latin typeface="Calibri"/>
                <a:cs typeface="Calibri"/>
              </a:rPr>
              <a:t>r</a:t>
            </a:r>
            <a:r>
              <a:rPr sz="3000" b="0" u="none" spc="-82" baseline="34722" dirty="0">
                <a:solidFill>
                  <a:srgbClr val="000000"/>
                </a:solidFill>
                <a:latin typeface="Cambria Math"/>
                <a:cs typeface="Cambria Math"/>
              </a:rPr>
              <a:t>−</a:t>
            </a:r>
            <a:r>
              <a:rPr sz="3000" b="0" u="none" spc="60" baseline="34722" dirty="0">
                <a:solidFill>
                  <a:srgbClr val="000000"/>
                </a:solidFill>
                <a:latin typeface="Cambria Math"/>
                <a:cs typeface="Cambria Math"/>
              </a:rPr>
              <a:t>1</a:t>
            </a:r>
            <a:endParaRPr sz="3000" baseline="34722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22113" y="1456425"/>
            <a:ext cx="4783455" cy="0"/>
          </a:xfrm>
          <a:custGeom>
            <a:avLst/>
            <a:gdLst/>
            <a:ahLst/>
            <a:cxnLst/>
            <a:rect l="l" t="t" r="r" b="b"/>
            <a:pathLst>
              <a:path w="4783455">
                <a:moveTo>
                  <a:pt x="0" y="0"/>
                </a:moveTo>
                <a:lnTo>
                  <a:pt x="47829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41675" y="1281498"/>
            <a:ext cx="7707630" cy="627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44" baseline="40674" dirty="0">
                <a:latin typeface="Cambria Math"/>
                <a:cs typeface="Cambria Math"/>
              </a:rPr>
              <a:t>𝑛</a:t>
            </a:r>
            <a:r>
              <a:rPr sz="3000" spc="-7" baseline="41666" dirty="0">
                <a:latin typeface="Calibri"/>
                <a:cs typeface="Calibri"/>
              </a:rPr>
              <a:t>H</a:t>
            </a:r>
            <a:r>
              <a:rPr sz="3000" baseline="41666" dirty="0">
                <a:latin typeface="Calibri"/>
                <a:cs typeface="Calibri"/>
              </a:rPr>
              <a:t>e </a:t>
            </a:r>
            <a:r>
              <a:rPr sz="3000" spc="-15" baseline="41666" dirty="0">
                <a:latin typeface="Calibri"/>
                <a:cs typeface="Calibri"/>
              </a:rPr>
              <a:t> </a:t>
            </a:r>
            <a:r>
              <a:rPr sz="4200" spc="-37" baseline="40674" dirty="0">
                <a:latin typeface="Cambria Math"/>
                <a:cs typeface="Cambria Math"/>
              </a:rPr>
              <a:t>=</a:t>
            </a:r>
            <a:r>
              <a:rPr sz="4200" spc="240" baseline="4067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38064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2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23</a:t>
            </a:r>
            <a:r>
              <a:rPr sz="3000" spc="202" baseline="23611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60" baseline="31944" dirty="0">
                <a:latin typeface="Cambria Math"/>
                <a:cs typeface="Cambria Math"/>
              </a:rPr>
              <a:t>1</a:t>
            </a:r>
            <a:r>
              <a:rPr sz="3000" baseline="31944" dirty="0">
                <a:latin typeface="Cambria Math"/>
                <a:cs typeface="Cambria Math"/>
              </a:rPr>
              <a:t> </a:t>
            </a:r>
            <a:r>
              <a:rPr sz="3000" spc="-217" baseline="31944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3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4200" spc="-37" baseline="40674" dirty="0">
                <a:latin typeface="Cambria Math"/>
                <a:cs typeface="Cambria Math"/>
              </a:rPr>
              <a:t>=</a:t>
            </a:r>
            <a:r>
              <a:rPr sz="4200" spc="240" baseline="40674" dirty="0">
                <a:latin typeface="Cambria Math"/>
                <a:cs typeface="Cambria Math"/>
              </a:rPr>
              <a:t> </a:t>
            </a:r>
            <a:r>
              <a:rPr sz="4200" spc="-37" baseline="40674" dirty="0">
                <a:latin typeface="Cambria Math"/>
                <a:cs typeface="Cambria Math"/>
              </a:rPr>
              <a:t>3</a:t>
            </a:r>
            <a:r>
              <a:rPr sz="4200" spc="-15" baseline="40674" dirty="0">
                <a:latin typeface="Cambria Math"/>
                <a:cs typeface="Cambria Math"/>
              </a:rPr>
              <a:t>.</a:t>
            </a:r>
            <a:r>
              <a:rPr sz="4200" spc="-37" baseline="40674" dirty="0">
                <a:latin typeface="Cambria Math"/>
                <a:cs typeface="Cambria Math"/>
              </a:rPr>
              <a:t>6</a:t>
            </a:r>
            <a:r>
              <a:rPr sz="4200" spc="-30" baseline="40674" dirty="0">
                <a:latin typeface="Cambria Math"/>
                <a:cs typeface="Cambria Math"/>
              </a:rPr>
              <a:t>2</a:t>
            </a:r>
            <a:r>
              <a:rPr sz="4200" spc="7" baseline="40674" dirty="0">
                <a:latin typeface="Cambria Math"/>
                <a:cs typeface="Cambria Math"/>
              </a:rPr>
              <a:t> </a:t>
            </a:r>
            <a:r>
              <a:rPr sz="4200" spc="-30" baseline="40674" dirty="0">
                <a:latin typeface="Cambria Math"/>
                <a:cs typeface="Cambria Math"/>
              </a:rPr>
              <a:t>×</a:t>
            </a:r>
            <a:r>
              <a:rPr sz="4200" spc="22" baseline="40674" dirty="0">
                <a:latin typeface="Cambria Math"/>
                <a:cs typeface="Cambria Math"/>
              </a:rPr>
              <a:t> </a:t>
            </a:r>
            <a:r>
              <a:rPr sz="4200" spc="-37" baseline="40674" dirty="0">
                <a:latin typeface="Cambria Math"/>
                <a:cs typeface="Cambria Math"/>
              </a:rPr>
              <a:t>10</a:t>
            </a:r>
            <a:endParaRPr sz="4200" baseline="40674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23661" y="1215993"/>
            <a:ext cx="10115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66115" algn="l"/>
              </a:tabLst>
            </a:pPr>
            <a:r>
              <a:rPr sz="2000" spc="40" dirty="0">
                <a:latin typeface="Cambria Math"/>
                <a:cs typeface="Cambria Math"/>
              </a:rPr>
              <a:t>22	</a:t>
            </a: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3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93993" y="1278758"/>
            <a:ext cx="3092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8014" y="1926559"/>
            <a:ext cx="3594735" cy="1139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16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3000" spc="-44" baseline="-16666" dirty="0">
                <a:latin typeface="Calibri"/>
                <a:cs typeface="Calibri"/>
              </a:rPr>
              <a:t>Ne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17938" y="2627064"/>
            <a:ext cx="529463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(ide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tical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lcu</a:t>
            </a:r>
            <a:r>
              <a:rPr sz="2800" spc="-2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0.2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mbar</a:t>
            </a:r>
            <a:r>
              <a:rPr sz="2800" spc="25" dirty="0">
                <a:latin typeface="Calibri"/>
                <a:cs typeface="Calibri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3267521"/>
            <a:ext cx="10158730" cy="951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7899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Ste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2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spc="204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rel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spee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before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𝑚</a:t>
            </a:r>
            <a:r>
              <a:rPr sz="3000" spc="-7" baseline="-16666" dirty="0">
                <a:latin typeface="Calibri"/>
                <a:cs typeface="Calibri"/>
              </a:rPr>
              <a:t>H</a:t>
            </a:r>
            <a:r>
              <a:rPr sz="3000" baseline="-16666" dirty="0">
                <a:latin typeface="Calibri"/>
                <a:cs typeface="Calibri"/>
              </a:rPr>
              <a:t>e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-1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spc="-25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39184" y="4637864"/>
            <a:ext cx="1697989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44" baseline="11904" dirty="0">
                <a:latin typeface="Cambria Math"/>
                <a:cs typeface="Cambria Math"/>
              </a:rPr>
              <a:t>𝜇</a:t>
            </a:r>
            <a:r>
              <a:rPr sz="2000" spc="-3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5" dirty="0">
                <a:latin typeface="Calibri"/>
                <a:cs typeface="Calibri"/>
              </a:rPr>
              <a:t>H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r>
              <a:rPr sz="4200" spc="240" baseline="11904" dirty="0">
                <a:latin typeface="Cambria Math"/>
                <a:cs typeface="Cambria Math"/>
              </a:rPr>
              <a:t> </a:t>
            </a:r>
            <a:r>
              <a:rPr sz="4200" spc="-44" baseline="-25793" dirty="0">
                <a:latin typeface="Cambria Math"/>
                <a:cs typeface="Cambria Math"/>
              </a:rPr>
              <a:t>𝑚</a:t>
            </a:r>
            <a:endParaRPr sz="4200" baseline="-25793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26051" y="4367735"/>
            <a:ext cx="1211580" cy="439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52" baseline="11904" dirty="0">
                <a:latin typeface="Cambria Math"/>
                <a:cs typeface="Cambria Math"/>
              </a:rPr>
              <a:t>𝑚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114" dirty="0">
                <a:latin typeface="Calibri"/>
                <a:cs typeface="Calibri"/>
              </a:rPr>
              <a:t>e</a:t>
            </a:r>
            <a:r>
              <a:rPr sz="4200" spc="-52" baseline="11904" dirty="0">
                <a:latin typeface="Cambria Math"/>
                <a:cs typeface="Cambria Math"/>
              </a:rPr>
              <a:t>𝑚</a:t>
            </a:r>
            <a:r>
              <a:rPr sz="2000" spc="-5" dirty="0">
                <a:latin typeface="Calibri"/>
                <a:cs typeface="Calibri"/>
              </a:rPr>
              <a:t>He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11395" y="5035683"/>
            <a:ext cx="133667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38225" algn="l"/>
              </a:tabLst>
            </a:pPr>
            <a:r>
              <a:rPr sz="2000" dirty="0">
                <a:latin typeface="Calibri"/>
                <a:cs typeface="Calibri"/>
              </a:rPr>
              <a:t>Ne	</a:t>
            </a:r>
            <a:r>
              <a:rPr sz="2000" spc="-5" dirty="0">
                <a:latin typeface="Calibri"/>
                <a:cs typeface="Calibri"/>
              </a:rPr>
              <a:t>He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95443" y="4877133"/>
            <a:ext cx="6673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𝑚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26919" y="4825496"/>
            <a:ext cx="1624965" cy="0"/>
          </a:xfrm>
          <a:custGeom>
            <a:avLst/>
            <a:gdLst/>
            <a:ahLst/>
            <a:cxnLst/>
            <a:rect l="l" t="t" r="r" b="b"/>
            <a:pathLst>
              <a:path w="1624964">
                <a:moveTo>
                  <a:pt x="0" y="0"/>
                </a:moveTo>
                <a:lnTo>
                  <a:pt x="162458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236594" y="4637857"/>
            <a:ext cx="281622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00300" algn="l"/>
              </a:tabLst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5.</a:t>
            </a:r>
            <a:r>
              <a:rPr sz="2800" spc="-25" dirty="0">
                <a:latin typeface="Cambria Math"/>
                <a:cs typeface="Cambria Math"/>
              </a:rPr>
              <a:t>7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71491" y="4585052"/>
            <a:ext cx="505459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27</a:t>
            </a:r>
            <a:endParaRPr sz="2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2800" y="1410530"/>
            <a:ext cx="1667510" cy="447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1664" baseline="11904" dirty="0">
                <a:latin typeface="Cambria Math"/>
                <a:cs typeface="Cambria Math"/>
              </a:rPr>
              <a:t>𝑣</a:t>
            </a:r>
            <a:r>
              <a:rPr sz="4200" spc="37" baseline="11904" dirty="0">
                <a:latin typeface="Cambria Math"/>
                <a:cs typeface="Cambria Math"/>
              </a:rPr>
              <a:t>‾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e–H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r>
              <a:rPr sz="4200" spc="240" baseline="11904" dirty="0">
                <a:latin typeface="Cambria Math"/>
                <a:cs typeface="Cambria Math"/>
              </a:rPr>
              <a:t> </a:t>
            </a:r>
            <a:r>
              <a:rPr sz="4200" spc="434" baseline="12896" dirty="0">
                <a:latin typeface="Cambria Math"/>
                <a:cs typeface="Cambria Math"/>
              </a:rPr>
              <a:t>√</a:t>
            </a:r>
            <a:endParaRPr sz="4200" baseline="12896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5886" y="1149926"/>
            <a:ext cx="78549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8</a:t>
            </a:r>
            <a:r>
              <a:rPr sz="2800" spc="-25" dirty="0">
                <a:latin typeface="Cambria Math"/>
                <a:cs typeface="Cambria Math"/>
              </a:rPr>
              <a:t>𝑘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530" y="1658942"/>
            <a:ext cx="1141095" cy="439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37" baseline="11904" dirty="0">
                <a:latin typeface="Cambria Math"/>
                <a:cs typeface="Cambria Math"/>
              </a:rPr>
              <a:t>𝜋</a:t>
            </a:r>
            <a:r>
              <a:rPr sz="4200" spc="-44" baseline="11904" dirty="0">
                <a:latin typeface="Cambria Math"/>
                <a:cs typeface="Cambria Math"/>
              </a:rPr>
              <a:t>𝜇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e–He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37232" y="1607301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>
                <a:moveTo>
                  <a:pt x="0" y="0"/>
                </a:moveTo>
                <a:lnTo>
                  <a:pt x="112928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37232" y="1002273"/>
            <a:ext cx="1129665" cy="0"/>
          </a:xfrm>
          <a:custGeom>
            <a:avLst/>
            <a:gdLst/>
            <a:ahLst/>
            <a:cxnLst/>
            <a:rect l="l" t="t" r="r" b="b"/>
            <a:pathLst>
              <a:path w="1129664">
                <a:moveTo>
                  <a:pt x="0" y="0"/>
                </a:moveTo>
                <a:lnTo>
                  <a:pt x="112928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952875" y="1366869"/>
            <a:ext cx="315658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7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75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9267" y="2890716"/>
            <a:ext cx="1672589" cy="447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1664" baseline="11904" dirty="0">
                <a:latin typeface="Cambria Math"/>
                <a:cs typeface="Cambria Math"/>
              </a:rPr>
              <a:t>𝑣</a:t>
            </a:r>
            <a:r>
              <a:rPr sz="4200" spc="37" baseline="11904" dirty="0">
                <a:latin typeface="Cambria Math"/>
                <a:cs typeface="Cambria Math"/>
              </a:rPr>
              <a:t>‾</a:t>
            </a:r>
            <a:r>
              <a:rPr sz="2000" dirty="0">
                <a:latin typeface="Calibri"/>
                <a:cs typeface="Calibri"/>
              </a:rPr>
              <a:t>N</a:t>
            </a:r>
            <a:r>
              <a:rPr sz="2000" spc="-5" dirty="0">
                <a:latin typeface="Calibri"/>
                <a:cs typeface="Calibri"/>
              </a:rPr>
              <a:t>e–</a:t>
            </a:r>
            <a:r>
              <a:rPr sz="2000" spc="-1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r>
              <a:rPr sz="4200" spc="240" baseline="11904" dirty="0">
                <a:latin typeface="Cambria Math"/>
                <a:cs typeface="Cambria Math"/>
              </a:rPr>
              <a:t> </a:t>
            </a:r>
            <a:r>
              <a:rPr sz="4200" spc="434" baseline="12896" dirty="0">
                <a:latin typeface="Cambria Math"/>
                <a:cs typeface="Cambria Math"/>
              </a:rPr>
              <a:t>√</a:t>
            </a:r>
            <a:endParaRPr sz="4200" baseline="12896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08929" y="2630112"/>
            <a:ext cx="78549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8</a:t>
            </a:r>
            <a:r>
              <a:rPr sz="2800" spc="-25" dirty="0">
                <a:latin typeface="Cambria Math"/>
                <a:cs typeface="Cambria Math"/>
              </a:rPr>
              <a:t>𝑘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95569" y="3139390"/>
            <a:ext cx="121920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spc="-35" dirty="0">
                <a:latin typeface="Cambria Math"/>
                <a:cs typeface="Cambria Math"/>
              </a:rPr>
              <a:t>𝑚</a:t>
            </a:r>
            <a:r>
              <a:rPr sz="3000" baseline="-16666" dirty="0">
                <a:latin typeface="Calibri"/>
                <a:cs typeface="Calibri"/>
              </a:rPr>
              <a:t>N</a:t>
            </a:r>
            <a:r>
              <a:rPr sz="3000" spc="172" baseline="-16666" dirty="0">
                <a:latin typeface="Calibri"/>
                <a:cs typeface="Calibri"/>
              </a:rPr>
              <a:t>e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08275" y="3087502"/>
            <a:ext cx="1193800" cy="0"/>
          </a:xfrm>
          <a:custGeom>
            <a:avLst/>
            <a:gdLst/>
            <a:ahLst/>
            <a:cxnLst/>
            <a:rect l="l" t="t" r="r" b="b"/>
            <a:pathLst>
              <a:path w="1193800">
                <a:moveTo>
                  <a:pt x="0" y="0"/>
                </a:moveTo>
                <a:lnTo>
                  <a:pt x="119329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08275" y="2482474"/>
            <a:ext cx="1193800" cy="0"/>
          </a:xfrm>
          <a:custGeom>
            <a:avLst/>
            <a:gdLst/>
            <a:ahLst/>
            <a:cxnLst/>
            <a:rect l="l" t="t" r="r" b="b"/>
            <a:pathLst>
              <a:path w="1193800">
                <a:moveTo>
                  <a:pt x="0" y="0"/>
                </a:moveTo>
                <a:lnTo>
                  <a:pt x="119329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987927" y="2847056"/>
            <a:ext cx="315658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75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704" y="3927413"/>
            <a:ext cx="6860540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0">
              <a:lnSpc>
                <a:spcPct val="154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Ste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3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nduc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entzian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rturbers: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0" y="947234"/>
            <a:ext cx="10188575" cy="406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2880" algn="ctr">
              <a:lnSpc>
                <a:spcPct val="100000"/>
              </a:lnSpc>
            </a:pPr>
            <a:r>
              <a:rPr sz="2800" spc="-13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col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3000" spc="-7" baseline="-16666" dirty="0">
                <a:latin typeface="Calibri"/>
                <a:cs typeface="Calibri"/>
              </a:rPr>
              <a:t>H</a:t>
            </a:r>
            <a:r>
              <a:rPr sz="3000" baseline="-16666" dirty="0">
                <a:latin typeface="Calibri"/>
                <a:cs typeface="Calibri"/>
              </a:rPr>
              <a:t>e</a:t>
            </a:r>
            <a:r>
              <a:rPr sz="3000" spc="195" baseline="-16666" dirty="0">
                <a:latin typeface="Calibri"/>
                <a:cs typeface="Calibri"/>
              </a:rPr>
              <a:t> 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5" dirty="0">
                <a:latin typeface="Calibri"/>
                <a:cs typeface="Calibri"/>
              </a:rPr>
              <a:t>–H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202" baseline="2976" dirty="0">
                <a:latin typeface="Cambria Math"/>
                <a:cs typeface="Cambria Math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25" dirty="0">
                <a:latin typeface="Cambria Math"/>
                <a:cs typeface="Cambria Math"/>
              </a:rPr>
              <a:t>‾</a:t>
            </a:r>
            <a:r>
              <a:rPr sz="3000" baseline="-16666" dirty="0">
                <a:latin typeface="Calibri"/>
                <a:cs typeface="Calibri"/>
              </a:rPr>
              <a:t>N</a:t>
            </a:r>
            <a:r>
              <a:rPr sz="3000" spc="-7" baseline="-16666" dirty="0">
                <a:latin typeface="Calibri"/>
                <a:cs typeface="Calibri"/>
              </a:rPr>
              <a:t>e–</a:t>
            </a:r>
            <a:r>
              <a:rPr sz="3000" spc="-22" baseline="-16666" dirty="0">
                <a:latin typeface="Calibri"/>
                <a:cs typeface="Calibri"/>
              </a:rPr>
              <a:t>He</a:t>
            </a:r>
            <a:endParaRPr sz="3000" baseline="-16666">
              <a:latin typeface="Calibri"/>
              <a:cs typeface="Calibri"/>
            </a:endParaRPr>
          </a:p>
          <a:p>
            <a:pPr marL="872490">
              <a:lnSpc>
                <a:spcPct val="100000"/>
              </a:lnSpc>
              <a:spcBef>
                <a:spcPts val="1725"/>
              </a:spcBef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16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1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40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7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endParaRPr sz="3000" baseline="29166">
              <a:latin typeface="Cambria Math"/>
              <a:cs typeface="Cambria Math"/>
            </a:endParaRPr>
          </a:p>
          <a:p>
            <a:pPr marL="927100">
              <a:lnSpc>
                <a:spcPct val="100000"/>
              </a:lnSpc>
              <a:spcBef>
                <a:spcPts val="780"/>
              </a:spcBef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spc="-20" dirty="0">
                <a:latin typeface="Calibri"/>
                <a:cs typeface="Calibri"/>
              </a:rPr>
              <a:t>Neon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per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urbers</a:t>
            </a:r>
            <a:endParaRPr sz="2800">
              <a:latin typeface="Calibri"/>
              <a:cs typeface="Calibri"/>
            </a:endParaRPr>
          </a:p>
          <a:p>
            <a:pPr marL="184150" algn="ctr">
              <a:lnSpc>
                <a:spcPct val="100000"/>
              </a:lnSpc>
              <a:spcBef>
                <a:spcPts val="1895"/>
              </a:spcBef>
            </a:pPr>
            <a:r>
              <a:rPr sz="2800" spc="-13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col</a:t>
            </a:r>
            <a:r>
              <a:rPr sz="3000" spc="187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40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13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40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endParaRPr sz="3000" baseline="29166">
              <a:latin typeface="Cambria Math"/>
              <a:cs typeface="Cambria Math"/>
            </a:endParaRPr>
          </a:p>
          <a:p>
            <a:pPr marL="927100">
              <a:lnSpc>
                <a:spcPct val="100000"/>
              </a:lnSpc>
              <a:spcBef>
                <a:spcPts val="790"/>
              </a:spcBef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9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469900" indent="-228600">
              <a:lnSpc>
                <a:spcPct val="100000"/>
              </a:lnSpc>
              <a:spcBef>
                <a:spcPts val="1789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Conver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frequenc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FWHM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5823" y="1116398"/>
            <a:ext cx="115824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0" baseline="11904" dirty="0">
                <a:latin typeface="Cambria Math"/>
                <a:cs typeface="Cambria Math"/>
              </a:rPr>
              <a:t>𝛥</a:t>
            </a:r>
            <a:r>
              <a:rPr sz="4200" spc="-135" baseline="11904" dirty="0">
                <a:latin typeface="Cambria Math"/>
                <a:cs typeface="Cambria Math"/>
              </a:rPr>
              <a:t>𝜈</a:t>
            </a:r>
            <a:r>
              <a:rPr sz="2000" dirty="0">
                <a:latin typeface="Calibri"/>
                <a:cs typeface="Calibri"/>
              </a:rPr>
              <a:t>coll 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endParaRPr sz="4200" baseline="11904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87477" y="846650"/>
            <a:ext cx="55816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195" baseline="11904" dirty="0">
                <a:latin typeface="Cambria Math"/>
                <a:cs typeface="Cambria Math"/>
              </a:rPr>
              <a:t>𝛾</a:t>
            </a:r>
            <a:r>
              <a:rPr sz="2000" dirty="0">
                <a:latin typeface="Calibri"/>
                <a:cs typeface="Calibri"/>
              </a:rPr>
              <a:t>coll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00159" y="1304025"/>
            <a:ext cx="547370" cy="0"/>
          </a:xfrm>
          <a:custGeom>
            <a:avLst/>
            <a:gdLst/>
            <a:ahLst/>
            <a:cxnLst/>
            <a:rect l="l" t="t" r="r" b="b"/>
            <a:pathLst>
              <a:path w="547370">
                <a:moveTo>
                  <a:pt x="0" y="0"/>
                </a:moveTo>
                <a:lnTo>
                  <a:pt x="5471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552069" y="1116398"/>
            <a:ext cx="482600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262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ts val="2620"/>
              </a:lnSpc>
            </a:pPr>
            <a:r>
              <a:rPr sz="2800" spc="-30" dirty="0">
                <a:latin typeface="Cambria Math"/>
                <a:cs typeface="Cambria Math"/>
              </a:rPr>
              <a:t>𝜋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3" y="1865599"/>
            <a:ext cx="8024495" cy="3707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85695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col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7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spc="217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 marL="2374900">
              <a:lnSpc>
                <a:spcPct val="100000"/>
              </a:lnSpc>
              <a:spcBef>
                <a:spcPts val="2700"/>
              </a:spcBef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col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20" dirty="0">
                <a:latin typeface="Cambria Math"/>
                <a:cs typeface="Cambria Math"/>
              </a:rPr>
              <a:t>7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4699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5" dirty="0">
                <a:latin typeface="Calibri"/>
                <a:cs typeface="Calibri"/>
              </a:rPr>
              <a:t>Summ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20" dirty="0">
                <a:latin typeface="Calibri"/>
                <a:cs typeface="Calibri"/>
              </a:rPr>
              <a:t>ntr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ons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0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15" dirty="0">
                <a:latin typeface="Calibri"/>
                <a:cs typeface="Calibri"/>
              </a:rPr>
              <a:t>Natura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11.6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MHz.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5" dirty="0">
                <a:latin typeface="Calibri"/>
                <a:cs typeface="Calibri"/>
              </a:rPr>
              <a:t>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4.8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GHz.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3998"/>
            <a:ext cx="10379075" cy="2904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950" indent="-349250">
              <a:lnSpc>
                <a:spcPct val="100000"/>
              </a:lnSpc>
              <a:buFont typeface="Calibri"/>
              <a:buAutoNum type="arabicPeriod" startAt="3"/>
              <a:tabLst>
                <a:tab pos="362585" algn="l"/>
              </a:tabLst>
            </a:pPr>
            <a:r>
              <a:rPr sz="2800" spc="-15" dirty="0">
                <a:latin typeface="Calibri"/>
                <a:cs typeface="Calibri"/>
              </a:rPr>
              <a:t>Pressure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(He)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MHz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(Ne</a:t>
            </a:r>
            <a:r>
              <a:rPr sz="2800" spc="-5" dirty="0">
                <a:latin typeface="Calibri"/>
                <a:cs typeface="Calibri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0"/>
              </a:spcBef>
              <a:buFont typeface="Calibri"/>
              <a:buAutoNum type="arabicPeriod" startAt="3"/>
              <a:tabLst>
                <a:tab pos="362585" algn="l"/>
              </a:tabLst>
            </a:pP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ota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tzia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omp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nen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natura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+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099"/>
              </a:lnSpc>
              <a:spcBef>
                <a:spcPts val="905"/>
              </a:spcBef>
              <a:tabLst>
                <a:tab pos="518795" algn="l"/>
                <a:tab pos="2406015" algn="l"/>
                <a:tab pos="3957320" algn="l"/>
                <a:tab pos="5582285" algn="l"/>
                <a:tab pos="6273165" algn="l"/>
                <a:tab pos="8026400" algn="l"/>
                <a:tab pos="9179560" algn="l"/>
              </a:tabLst>
            </a:pPr>
            <a:r>
              <a:rPr sz="2800" spc="-25" dirty="0">
                <a:latin typeface="Cambria Math"/>
                <a:cs typeface="Cambria Math"/>
              </a:rPr>
              <a:t>⇒	</a:t>
            </a:r>
            <a:r>
              <a:rPr sz="2800" b="1" spc="-20" dirty="0">
                <a:latin typeface="Calibri"/>
                <a:cs typeface="Calibri"/>
              </a:rPr>
              <a:t>He-</a:t>
            </a:r>
            <a:r>
              <a:rPr sz="2800" b="1" spc="-15" dirty="0">
                <a:latin typeface="Calibri"/>
                <a:cs typeface="Calibri"/>
              </a:rPr>
              <a:t>in</a:t>
            </a:r>
            <a:r>
              <a:rPr sz="2800" b="1" dirty="0">
                <a:latin typeface="Calibri"/>
                <a:cs typeface="Calibri"/>
              </a:rPr>
              <a:t>d</a:t>
            </a:r>
            <a:r>
              <a:rPr sz="2800" b="1" spc="-15" dirty="0">
                <a:latin typeface="Calibri"/>
                <a:cs typeface="Calibri"/>
              </a:rPr>
              <a:t>uced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collision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d</a:t>
            </a:r>
            <a:r>
              <a:rPr sz="2800" b="1" spc="-15" dirty="0">
                <a:latin typeface="Calibri"/>
                <a:cs typeface="Calibri"/>
              </a:rPr>
              <a:t>o</a:t>
            </a:r>
            <a:r>
              <a:rPr sz="2800" b="1" spc="-20" dirty="0">
                <a:latin typeface="Calibri"/>
                <a:cs typeface="Calibri"/>
              </a:rPr>
              <a:t>m</a:t>
            </a:r>
            <a:r>
              <a:rPr sz="2800" b="1" spc="-15" dirty="0">
                <a:latin typeface="Calibri"/>
                <a:cs typeface="Calibri"/>
              </a:rPr>
              <a:t>inate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th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Lorent</a:t>
            </a:r>
            <a:r>
              <a:rPr sz="2800" b="1" spc="-5" dirty="0">
                <a:latin typeface="Calibri"/>
                <a:cs typeface="Calibri"/>
              </a:rPr>
              <a:t>z</a:t>
            </a:r>
            <a:r>
              <a:rPr sz="2800" b="1" spc="-15" dirty="0">
                <a:latin typeface="Calibri"/>
                <a:cs typeface="Calibri"/>
              </a:rPr>
              <a:t>ian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widt</a:t>
            </a:r>
            <a:r>
              <a:rPr sz="2800" b="1" spc="-5" dirty="0">
                <a:latin typeface="Calibri"/>
                <a:cs typeface="Calibri"/>
              </a:rPr>
              <a:t>h</a:t>
            </a:r>
            <a:r>
              <a:rPr sz="2800" b="1" spc="-10" dirty="0">
                <a:latin typeface="Calibri"/>
                <a:cs typeface="Calibri"/>
              </a:rPr>
              <a:t>;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Doppler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widt</a:t>
            </a:r>
            <a:r>
              <a:rPr sz="2800" b="1" spc="-15" dirty="0">
                <a:latin typeface="Calibri"/>
                <a:cs typeface="Calibri"/>
              </a:rPr>
              <a:t>h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is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still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the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l</a:t>
            </a:r>
            <a:r>
              <a:rPr sz="2800" b="1" spc="-15" dirty="0">
                <a:latin typeface="Calibri"/>
                <a:cs typeface="Calibri"/>
              </a:rPr>
              <a:t>arg</a:t>
            </a:r>
            <a:r>
              <a:rPr sz="2800" b="1" spc="-20" dirty="0">
                <a:latin typeface="Calibri"/>
                <a:cs typeface="Calibri"/>
              </a:rPr>
              <a:t>es</a:t>
            </a:r>
            <a:r>
              <a:rPr sz="2800" b="1" spc="-10" dirty="0">
                <a:latin typeface="Calibri"/>
                <a:cs typeface="Calibri"/>
              </a:rPr>
              <a:t>t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o</a:t>
            </a:r>
            <a:r>
              <a:rPr sz="2800" b="1" spc="-10" dirty="0">
                <a:latin typeface="Calibri"/>
                <a:cs typeface="Calibri"/>
              </a:rPr>
              <a:t>v</a:t>
            </a:r>
            <a:r>
              <a:rPr sz="2800" b="1" spc="-15" dirty="0">
                <a:latin typeface="Calibri"/>
                <a:cs typeface="Calibri"/>
              </a:rPr>
              <a:t>erall.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6" y="973958"/>
            <a:ext cx="10380980" cy="452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985">
              <a:lnSpc>
                <a:spcPct val="127099"/>
              </a:lnSpc>
              <a:buFont typeface="Calibri"/>
              <a:buAutoNum type="arabicPeriod" startAt="3"/>
              <a:tabLst>
                <a:tab pos="402590" algn="l"/>
              </a:tabLst>
            </a:pPr>
            <a:r>
              <a:rPr sz="2800" spc="-20" dirty="0">
                <a:latin typeface="Calibri"/>
                <a:cs typeface="Calibri"/>
              </a:rPr>
              <a:t>Deta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compar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entzian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</a:t>
            </a:r>
            <a:r>
              <a:rPr sz="2800" dirty="0">
                <a:latin typeface="Calibri"/>
                <a:cs typeface="Calibri"/>
              </a:rPr>
              <a:t>s.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Gaussian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589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ue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turat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(po</a:t>
            </a:r>
            <a:r>
              <a:rPr sz="2800" spc="-15" dirty="0">
                <a:latin typeface="Calibri"/>
                <a:cs typeface="Calibri"/>
              </a:rPr>
              <a:t>wer)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ng.</a:t>
            </a:r>
            <a:endParaRPr sz="2800">
              <a:latin typeface="Calibri"/>
              <a:cs typeface="Calibri"/>
            </a:endParaRPr>
          </a:p>
          <a:p>
            <a:pPr marL="12700" marR="8890">
              <a:lnSpc>
                <a:spcPct val="127099"/>
              </a:lnSpc>
              <a:spcBef>
                <a:spcPts val="905"/>
              </a:spcBef>
              <a:buFont typeface="Calibri"/>
              <a:buAutoNum type="arabicPeriod" startAt="3"/>
              <a:tabLst>
                <a:tab pos="394970" algn="l"/>
              </a:tabLst>
            </a:pPr>
            <a:r>
              <a:rPr sz="2800" spc="-15" dirty="0">
                <a:latin typeface="Calibri"/>
                <a:cs typeface="Calibri"/>
              </a:rPr>
              <a:t>Reson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1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670.8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1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8600"/>
              </a:lnSpc>
              <a:spcBef>
                <a:spcPts val="850"/>
              </a:spcBef>
              <a:buFont typeface="Calibri"/>
              <a:buAutoNum type="arabicPeriod" startAt="3"/>
              <a:tabLst>
                <a:tab pos="405765" algn="l"/>
              </a:tabLst>
            </a:pPr>
            <a:r>
              <a:rPr sz="2800" spc="-20" dirty="0">
                <a:latin typeface="Calibri"/>
                <a:cs typeface="Calibri"/>
              </a:rPr>
              <a:t>Effec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quench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e;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appl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0" dirty="0">
                <a:latin typeface="Cambria Math"/>
                <a:cs typeface="Cambria Math"/>
              </a:rPr>
              <a:t>∗</a:t>
            </a:r>
            <a:r>
              <a:rPr sz="2800" spc="-25" dirty="0">
                <a:latin typeface="Calibri"/>
                <a:cs typeface="Calibri"/>
              </a:rPr>
              <a:t>+N</a:t>
            </a:r>
            <a:r>
              <a:rPr sz="2800" spc="-10" dirty="0">
                <a:latin typeface="Calibri"/>
                <a:cs typeface="Calibri"/>
              </a:rPr>
              <a:t>2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3000" baseline="31944" dirty="0">
                <a:latin typeface="Cambria Math"/>
                <a:cs typeface="Cambria Math"/>
              </a:rPr>
              <a:t>∗</a:t>
            </a:r>
            <a:r>
              <a:rPr sz="3000" spc="97" baseline="31944" dirty="0">
                <a:latin typeface="Cambria Math"/>
                <a:cs typeface="Cambria Math"/>
              </a:rPr>
              <a:t>+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715">
              <a:lnSpc>
                <a:spcPct val="127099"/>
              </a:lnSpc>
              <a:spcBef>
                <a:spcPts val="905"/>
              </a:spcBef>
              <a:buFont typeface="Calibri"/>
              <a:buAutoNum type="arabicPeriod" startAt="3"/>
              <a:tabLst>
                <a:tab pos="387350" algn="l"/>
              </a:tabLst>
            </a:pPr>
            <a:r>
              <a:rPr sz="2800" spc="-20" dirty="0">
                <a:latin typeface="Calibri"/>
                <a:cs typeface="Calibri"/>
              </a:rPr>
              <a:t>Comprehens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budge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opt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om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1</a:t>
            </a:r>
            <a:r>
              <a:rPr sz="2800" spc="-15" dirty="0">
                <a:latin typeface="Calibri"/>
                <a:cs typeface="Calibri"/>
              </a:rPr>
              <a:t>0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mbar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buffe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5" dirty="0">
                <a:latin typeface="Calibri"/>
                <a:cs typeface="Calibri"/>
              </a:rPr>
              <a:t>owe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36639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7:</a:t>
            </a:r>
            <a:r>
              <a:rPr spc="-20" dirty="0"/>
              <a:t> Probl</a:t>
            </a:r>
            <a:r>
              <a:rPr spc="-10" dirty="0"/>
              <a:t>e</a:t>
            </a:r>
            <a:r>
              <a:rPr spc="-30" dirty="0"/>
              <a:t>m</a:t>
            </a:r>
            <a:r>
              <a:rPr spc="-15" dirty="0"/>
              <a:t> 3.2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5" dirty="0">
                <a:latin typeface="Calibri"/>
                <a:cs typeface="Calibri"/>
              </a:rPr>
              <a:t>“</a:t>
            </a:r>
            <a:r>
              <a:rPr spc="-30" dirty="0"/>
              <a:t>Wh</a:t>
            </a:r>
            <a:r>
              <a:rPr dirty="0"/>
              <a:t>i</a:t>
            </a:r>
            <a:r>
              <a:rPr spc="-25" dirty="0"/>
              <a:t>ch</a:t>
            </a:r>
            <a:r>
              <a:rPr spc="-5" dirty="0"/>
              <a:t> </a:t>
            </a:r>
            <a:r>
              <a:rPr spc="-20" dirty="0"/>
              <a:t>Broadening </a:t>
            </a:r>
            <a:r>
              <a:rPr spc="-45" dirty="0"/>
              <a:t>M</a:t>
            </a:r>
            <a:r>
              <a:rPr spc="-25" dirty="0"/>
              <a:t>ec</a:t>
            </a:r>
            <a:r>
              <a:rPr spc="-10" dirty="0"/>
              <a:t>h</a:t>
            </a:r>
            <a:r>
              <a:rPr spc="-20" dirty="0"/>
              <a:t>anism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661409"/>
            <a:ext cx="9307830" cy="3779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25900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Dominat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s?”</a:t>
            </a:r>
            <a:endParaRPr sz="34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Thre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trasti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tuati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yse: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0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2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bea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w</a:t>
            </a:r>
            <a:r>
              <a:rPr sz="2800" spc="-20" dirty="0">
                <a:latin typeface="Calibri"/>
                <a:cs typeface="Calibri"/>
              </a:rPr>
              <a:t>-press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SF</a:t>
            </a:r>
            <a:r>
              <a:rPr sz="2800" spc="0" dirty="0">
                <a:latin typeface="Calibri"/>
                <a:cs typeface="Calibri"/>
              </a:rPr>
              <a:t>6</a:t>
            </a:r>
            <a:r>
              <a:rPr sz="3000" spc="60" baseline="-16666" dirty="0">
                <a:latin typeface="Cambria Math"/>
                <a:cs typeface="Cambria Math"/>
              </a:rPr>
              <a:t>6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gas.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pt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radiat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ld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nters</a:t>
            </a:r>
            <a:r>
              <a:rPr sz="2800" spc="-10" dirty="0">
                <a:latin typeface="Calibri"/>
                <a:cs typeface="Calibri"/>
              </a:rPr>
              <a:t>tel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oud.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4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5" dirty="0">
                <a:latin typeface="Calibri"/>
                <a:cs typeface="Calibri"/>
              </a:rPr>
              <a:t>HeN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3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39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µm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pag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15" dirty="0">
                <a:latin typeface="Calibri"/>
                <a:cs typeface="Calibri"/>
              </a:rPr>
              <a:t>w</a:t>
            </a:r>
            <a:r>
              <a:rPr sz="2800" spc="-20" dirty="0">
                <a:latin typeface="Calibri"/>
                <a:cs typeface="Calibri"/>
              </a:rPr>
              <a:t>-pressur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CH</a:t>
            </a:r>
            <a:r>
              <a:rPr sz="2800" spc="-5" dirty="0">
                <a:latin typeface="Calibri"/>
                <a:cs typeface="Calibri"/>
              </a:rPr>
              <a:t>4</a:t>
            </a:r>
            <a:r>
              <a:rPr sz="3000" spc="225" baseline="-16666" dirty="0">
                <a:latin typeface="Cambria Math"/>
                <a:cs typeface="Cambria Math"/>
              </a:rPr>
              <a:t>4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Appro</a:t>
            </a: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ch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ch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ase: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8600" cy="334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099"/>
              </a:lnSpc>
              <a:buFont typeface="Calibri"/>
              <a:buAutoNum type="arabicPeriod"/>
              <a:tabLst>
                <a:tab pos="498475" algn="l"/>
                <a:tab pos="1953895" algn="l"/>
                <a:tab pos="3329304" algn="l"/>
                <a:tab pos="4822825" algn="l"/>
                <a:tab pos="6601459" algn="l"/>
                <a:tab pos="8662035" algn="l"/>
                <a:tab pos="9422765" algn="l"/>
              </a:tabLst>
            </a:pPr>
            <a:r>
              <a:rPr sz="2800" spc="-20" dirty="0">
                <a:latin typeface="Calibri"/>
                <a:cs typeface="Calibri"/>
              </a:rPr>
              <a:t>Eva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natural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Doppler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collisional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transi</a:t>
            </a:r>
            <a:r>
              <a:rPr sz="2800" b="1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-time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power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(saturation)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umeric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rms.</a:t>
            </a:r>
            <a:endParaRPr sz="2800">
              <a:latin typeface="Calibri"/>
              <a:cs typeface="Calibri"/>
            </a:endParaRPr>
          </a:p>
          <a:p>
            <a:pPr marL="12700" marR="10795">
              <a:lnSpc>
                <a:spcPct val="127099"/>
              </a:lnSpc>
              <a:spcBef>
                <a:spcPts val="905"/>
              </a:spcBef>
              <a:buFont typeface="Calibri"/>
              <a:buAutoNum type="arabicPeriod"/>
              <a:tabLst>
                <a:tab pos="384175" algn="l"/>
              </a:tabLst>
            </a:pPr>
            <a:r>
              <a:rPr sz="2800" spc="-15" dirty="0">
                <a:latin typeface="Calibri"/>
                <a:cs typeface="Calibri"/>
              </a:rPr>
              <a:t>Identify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rgest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rib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n;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that</a:t>
            </a:r>
            <a:r>
              <a:rPr sz="2800" spc="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mechan</a:t>
            </a:r>
            <a:r>
              <a:rPr sz="2800" spc="-15" dirty="0">
                <a:latin typeface="Calibri"/>
                <a:cs typeface="Calibri"/>
              </a:rPr>
              <a:t>is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1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verns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observe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shape.</a:t>
            </a:r>
            <a:endParaRPr sz="2800">
              <a:latin typeface="Calibri"/>
              <a:cs typeface="Calibri"/>
            </a:endParaRPr>
          </a:p>
          <a:p>
            <a:pPr marL="469900" marR="10795" lvl="1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Essent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consta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prov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prob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text;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ical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constan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ill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nserte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x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relevant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2250" cy="2122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27200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  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4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ske</a:t>
            </a:r>
            <a:r>
              <a:rPr sz="2800" spc="-15" dirty="0">
                <a:latin typeface="Calibri"/>
                <a:cs typeface="Calibri"/>
              </a:rPr>
              <a:t>leton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five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2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mechan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ms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lank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um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25" dirty="0">
                <a:latin typeface="Calibri"/>
                <a:cs typeface="Calibri"/>
              </a:rPr>
              <a:t>)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c)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8</a:t>
            </a:r>
            <a:r>
              <a:rPr sz="2800" spc="-15" dirty="0">
                <a:latin typeface="Calibri"/>
                <a:cs typeface="Calibri"/>
              </a:rPr>
              <a:t>–10.]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0864" y="977863"/>
            <a:ext cx="10048875" cy="518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spc="-7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400" b="1" spc="-15" dirty="0">
                <a:solidFill>
                  <a:srgbClr val="0000FF"/>
                </a:solidFill>
                <a:latin typeface="Calibri"/>
                <a:cs typeface="Calibri"/>
              </a:rPr>
              <a:t>8:</a:t>
            </a:r>
            <a:r>
              <a:rPr sz="3400" b="1" spc="-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400" b="1" spc="-25" dirty="0">
                <a:solidFill>
                  <a:srgbClr val="0000FF"/>
                </a:solidFill>
                <a:latin typeface="Calibri"/>
                <a:cs typeface="Calibri"/>
              </a:rPr>
              <a:t>Cas</a:t>
            </a:r>
            <a:r>
              <a:rPr sz="3400" b="1" spc="-2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spc="-8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400" b="1" spc="-15" dirty="0">
                <a:solidFill>
                  <a:srgbClr val="0000FF"/>
                </a:solidFill>
                <a:latin typeface="Calibri"/>
                <a:cs typeface="Calibri"/>
              </a:rPr>
              <a:t>(a)</a:t>
            </a:r>
            <a:r>
              <a:rPr sz="3400" b="1" spc="-8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400" b="1" spc="-20" dirty="0">
                <a:solidFill>
                  <a:srgbClr val="0000FF"/>
                </a:solidFill>
                <a:latin typeface="Calibri"/>
                <a:cs typeface="Calibri"/>
              </a:rPr>
              <a:t>–</a:t>
            </a:r>
            <a:r>
              <a:rPr sz="3400" b="1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spc="-20" dirty="0">
                <a:solidFill>
                  <a:srgbClr val="0000FF"/>
                </a:solidFill>
                <a:latin typeface="Calibri"/>
                <a:cs typeface="Calibri"/>
              </a:rPr>
              <a:t>50</a:t>
            </a:r>
            <a:r>
              <a:rPr sz="3400" b="1" spc="-9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400" b="1" spc="-35" dirty="0">
                <a:solidFill>
                  <a:srgbClr val="0000FF"/>
                </a:solidFill>
                <a:latin typeface="Calibri"/>
                <a:cs typeface="Calibri"/>
              </a:rPr>
              <a:t>W</a:t>
            </a:r>
            <a:r>
              <a:rPr sz="3400" b="1" spc="-7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400" b="1" spc="-30" dirty="0">
                <a:solidFill>
                  <a:srgbClr val="0000FF"/>
                </a:solidFill>
                <a:latin typeface="Calibri"/>
                <a:cs typeface="Calibri"/>
              </a:rPr>
              <a:t>CO</a:t>
            </a:r>
            <a:r>
              <a:rPr sz="3400" b="1" spc="-15" dirty="0">
                <a:solidFill>
                  <a:srgbClr val="0000FF"/>
                </a:solidFill>
                <a:latin typeface="Calibri"/>
                <a:cs typeface="Calibri"/>
              </a:rPr>
              <a:t>2</a:t>
            </a:r>
            <a:r>
              <a:rPr sz="3675" spc="-37" baseline="-15873" dirty="0">
                <a:solidFill>
                  <a:srgbClr val="0000FF"/>
                </a:solidFill>
                <a:latin typeface="Cambria Math"/>
                <a:cs typeface="Cambria Math"/>
              </a:rPr>
              <a:t>𝟐</a:t>
            </a:r>
            <a:r>
              <a:rPr sz="3675" baseline="-15873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675" spc="-247" baseline="-15873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Las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er, λ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=10μ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m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𝝀</a:t>
            </a:r>
            <a:r>
              <a:rPr sz="3400" spc="204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spc="-30" dirty="0">
                <a:solidFill>
                  <a:srgbClr val="0000FF"/>
                </a:solidFill>
                <a:latin typeface="Cambria Math"/>
                <a:cs typeface="Cambria Math"/>
              </a:rPr>
              <a:t>=</a:t>
            </a:r>
            <a:r>
              <a:rPr sz="3400" spc="195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spc="-40" dirty="0">
                <a:solidFill>
                  <a:srgbClr val="0000FF"/>
                </a:solidFill>
                <a:latin typeface="Cambria Math"/>
                <a:cs typeface="Cambria Math"/>
              </a:rPr>
              <a:t>𝟏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𝟎</a:t>
            </a:r>
            <a:r>
              <a:rPr sz="3400" spc="-175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𝝁</a:t>
            </a:r>
            <a:r>
              <a:rPr sz="3400" b="1" spc="-35" dirty="0">
                <a:solidFill>
                  <a:srgbClr val="0000FF"/>
                </a:solidFill>
                <a:latin typeface="Calibri"/>
                <a:cs typeface="Calibri"/>
              </a:rPr>
              <a:t>m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,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83563" y="1389369"/>
            <a:ext cx="4984115" cy="0"/>
          </a:xfrm>
          <a:custGeom>
            <a:avLst/>
            <a:gdLst/>
            <a:ahLst/>
            <a:cxnLst/>
            <a:rect l="l" t="t" r="r" b="b"/>
            <a:pathLst>
              <a:path w="4984115">
                <a:moveTo>
                  <a:pt x="0" y="0"/>
                </a:moveTo>
                <a:lnTo>
                  <a:pt x="4984119" y="0"/>
                </a:lnTo>
              </a:path>
            </a:pathLst>
          </a:custGeom>
          <a:ln w="3022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300" y="1648709"/>
            <a:ext cx="7779384" cy="2530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49475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Focused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SF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6</a:t>
            </a:r>
            <a:r>
              <a:rPr sz="3675" spc="172" baseline="-15873" dirty="0">
                <a:solidFill>
                  <a:srgbClr val="0000FF"/>
                </a:solidFill>
                <a:latin typeface="Cambria Math"/>
                <a:cs typeface="Cambria Math"/>
              </a:rPr>
              <a:t>𝟔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 Sample</a:t>
            </a:r>
            <a:endParaRPr sz="3400">
              <a:latin typeface="Calibri"/>
              <a:cs typeface="Calibri"/>
            </a:endParaRPr>
          </a:p>
          <a:p>
            <a:pPr marL="2148840" algn="ctr">
              <a:lnSpc>
                <a:spcPct val="100000"/>
              </a:lnSpc>
              <a:spcBef>
                <a:spcPts val="2030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– 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aser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intens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ty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at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wa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3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Beam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rad</a:t>
            </a:r>
            <a:r>
              <a:rPr sz="2800" spc="-20" dirty="0">
                <a:latin typeface="Calibri"/>
                <a:cs typeface="Calibri"/>
              </a:rPr>
              <a:t>iu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𝑤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02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Gaussian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bea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ity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2051" y="4675957"/>
            <a:ext cx="7327900" cy="629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062980" algn="l"/>
                <a:tab pos="7241540" algn="l"/>
              </a:tabLst>
            </a:pP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4200" spc="37" baseline="-37698" dirty="0">
                <a:latin typeface="Cambria Math"/>
                <a:cs typeface="Cambria Math"/>
              </a:rPr>
              <a:t>𝜋</a:t>
            </a:r>
            <a:r>
              <a:rPr sz="4200" spc="195" baseline="-37698" dirty="0">
                <a:latin typeface="Cambria Math"/>
                <a:cs typeface="Cambria Math"/>
              </a:rPr>
              <a:t>𝑤</a:t>
            </a:r>
            <a:r>
              <a:rPr sz="3000" spc="60" baseline="-29166" dirty="0">
                <a:latin typeface="Cambria Math"/>
                <a:cs typeface="Cambria Math"/>
              </a:rPr>
              <a:t>2</a:t>
            </a:r>
            <a:r>
              <a:rPr sz="3000" baseline="-29166" dirty="0">
                <a:latin typeface="Cambria Math"/>
                <a:cs typeface="Cambria Math"/>
              </a:rPr>
              <a:t> </a:t>
            </a:r>
            <a:r>
              <a:rPr sz="3000" spc="37" baseline="-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37" baseline="-37698" dirty="0">
                <a:latin typeface="Cambria Math"/>
                <a:cs typeface="Cambria Math"/>
              </a:rPr>
              <a:t>𝜋</a:t>
            </a:r>
            <a:r>
              <a:rPr sz="4200" spc="-22" baseline="-34722" dirty="0">
                <a:latin typeface="Cambria Math"/>
                <a:cs typeface="Cambria Math"/>
              </a:rPr>
              <a:t>(</a:t>
            </a:r>
            <a:r>
              <a:rPr sz="4200" spc="-37" baseline="-37698" dirty="0">
                <a:latin typeface="Cambria Math"/>
                <a:cs typeface="Cambria Math"/>
              </a:rPr>
              <a:t>0</a:t>
            </a:r>
            <a:r>
              <a:rPr sz="4200" spc="-15" baseline="-37698" dirty="0">
                <a:latin typeface="Cambria Math"/>
                <a:cs typeface="Cambria Math"/>
              </a:rPr>
              <a:t>.</a:t>
            </a:r>
            <a:r>
              <a:rPr sz="4200" spc="-37" baseline="-37698" dirty="0">
                <a:latin typeface="Cambria Math"/>
                <a:cs typeface="Cambria Math"/>
              </a:rPr>
              <a:t>02</a:t>
            </a:r>
            <a:r>
              <a:rPr sz="4200" spc="-30" baseline="-37698" dirty="0">
                <a:latin typeface="Cambria Math"/>
                <a:cs typeface="Cambria Math"/>
              </a:rPr>
              <a:t>5</a:t>
            </a:r>
            <a:r>
              <a:rPr sz="4200" spc="-225" baseline="-37698" dirty="0">
                <a:latin typeface="Cambria Math"/>
                <a:cs typeface="Cambria Math"/>
              </a:rPr>
              <a:t> </a:t>
            </a:r>
            <a:r>
              <a:rPr sz="4200" spc="-15" baseline="-37698" dirty="0">
                <a:latin typeface="Calibri"/>
                <a:cs typeface="Calibri"/>
              </a:rPr>
              <a:t>c</a:t>
            </a:r>
            <a:r>
              <a:rPr sz="4200" spc="-44" baseline="-37698" dirty="0">
                <a:latin typeface="Calibri"/>
                <a:cs typeface="Calibri"/>
              </a:rPr>
              <a:t>m</a:t>
            </a:r>
            <a:r>
              <a:rPr sz="4200" spc="-22" baseline="-34722" dirty="0">
                <a:latin typeface="Cambria Math"/>
                <a:cs typeface="Cambria Math"/>
              </a:rPr>
              <a:t>)</a:t>
            </a:r>
            <a:r>
              <a:rPr sz="3000" spc="60" baseline="-29166" dirty="0">
                <a:latin typeface="Cambria Math"/>
                <a:cs typeface="Cambria Math"/>
              </a:rPr>
              <a:t>2</a:t>
            </a:r>
            <a:r>
              <a:rPr sz="3000" baseline="-29166" dirty="0">
                <a:latin typeface="Cambria Math"/>
                <a:cs typeface="Cambria Math"/>
              </a:rPr>
              <a:t> </a:t>
            </a:r>
            <a:r>
              <a:rPr sz="3000" spc="15" baseline="-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71179" y="4406208"/>
            <a:ext cx="293687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40460" algn="l"/>
                <a:tab pos="1466850" algn="l"/>
              </a:tabLst>
            </a:pPr>
            <a:r>
              <a:rPr sz="2800" u="heavy" spc="-10" dirty="0">
                <a:latin typeface="Cambria Math"/>
                <a:cs typeface="Cambria Math"/>
              </a:rPr>
              <a:t> </a:t>
            </a:r>
            <a:r>
              <a:rPr sz="2800" spc="-295" dirty="0">
                <a:latin typeface="Cambria Math"/>
                <a:cs typeface="Cambria Math"/>
              </a:rPr>
              <a:t> </a:t>
            </a:r>
            <a:r>
              <a:rPr sz="2800" u="heavy" spc="-25" dirty="0">
                <a:latin typeface="Cambria Math"/>
                <a:cs typeface="Cambria Math"/>
              </a:rPr>
              <a:t>2</a:t>
            </a:r>
            <a:r>
              <a:rPr sz="2800" u="heavy" spc="-30" dirty="0">
                <a:latin typeface="Cambria Math"/>
                <a:cs typeface="Cambria Math"/>
              </a:rPr>
              <a:t>𝑃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u="heavy" spc="-10" dirty="0">
                <a:latin typeface="Cambria Math"/>
                <a:cs typeface="Cambria Math"/>
              </a:rPr>
              <a:t> 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u="heavy" spc="-20" dirty="0">
                <a:latin typeface="Cambria Math"/>
                <a:cs typeface="Cambria Math"/>
              </a:rPr>
              <a:t>2</a:t>
            </a:r>
            <a:r>
              <a:rPr sz="2800" u="heavy" spc="-15" dirty="0">
                <a:latin typeface="Cambria Math"/>
                <a:cs typeface="Cambria Math"/>
              </a:rPr>
              <a:t> </a:t>
            </a:r>
            <a:r>
              <a:rPr sz="2800" u="heavy" spc="-20" dirty="0">
                <a:latin typeface="Cambria Math"/>
                <a:cs typeface="Cambria Math"/>
              </a:rPr>
              <a:t>×</a:t>
            </a:r>
            <a:r>
              <a:rPr sz="2800" u="heavy" spc="0" dirty="0">
                <a:latin typeface="Cambria Math"/>
                <a:cs typeface="Cambria Math"/>
              </a:rPr>
              <a:t> </a:t>
            </a:r>
            <a:r>
              <a:rPr sz="2800" u="heavy" spc="-25" dirty="0">
                <a:latin typeface="Cambria Math"/>
                <a:cs typeface="Cambria Math"/>
              </a:rPr>
              <a:t>50</a:t>
            </a:r>
            <a:r>
              <a:rPr sz="2800" u="heavy" spc="-160" dirty="0">
                <a:latin typeface="Cambria Math"/>
                <a:cs typeface="Cambria Math"/>
              </a:rPr>
              <a:t> </a:t>
            </a:r>
            <a:r>
              <a:rPr sz="2800" u="heavy" spc="-20" dirty="0">
                <a:latin typeface="Calibri"/>
                <a:cs typeface="Calibri"/>
              </a:rPr>
              <a:t>W 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60467" y="4623152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4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13933" y="4609436"/>
            <a:ext cx="35750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8573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u="none" spc="-15" dirty="0">
                <a:solidFill>
                  <a:srgbClr val="FF0000"/>
                </a:solidFill>
              </a:rPr>
              <a:t>Step</a:t>
            </a:r>
            <a:r>
              <a:rPr sz="3000" u="none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u="none" spc="-20" dirty="0">
                <a:solidFill>
                  <a:srgbClr val="FF0000"/>
                </a:solidFill>
              </a:rPr>
              <a:t>2</a:t>
            </a:r>
            <a:r>
              <a:rPr sz="3000" u="none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u="none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3000" u="none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u="none" spc="-30" dirty="0">
                <a:solidFill>
                  <a:srgbClr val="FF0000"/>
                </a:solidFill>
              </a:rPr>
              <a:t>S</a:t>
            </a:r>
            <a:r>
              <a:rPr sz="3000" u="none" spc="-15" dirty="0">
                <a:solidFill>
                  <a:srgbClr val="FF0000"/>
                </a:solidFill>
              </a:rPr>
              <a:t>atur</a:t>
            </a:r>
            <a:r>
              <a:rPr sz="3000" u="none" spc="-30" dirty="0">
                <a:solidFill>
                  <a:srgbClr val="FF0000"/>
                </a:solidFill>
              </a:rPr>
              <a:t>a</a:t>
            </a:r>
            <a:r>
              <a:rPr sz="3000" u="none" spc="-10" dirty="0">
                <a:solidFill>
                  <a:srgbClr val="FF0000"/>
                </a:solidFill>
              </a:rPr>
              <a:t>ti</a:t>
            </a:r>
            <a:r>
              <a:rPr sz="3000" u="none" spc="-30" dirty="0">
                <a:solidFill>
                  <a:srgbClr val="FF0000"/>
                </a:solidFill>
              </a:rPr>
              <a:t>o</a:t>
            </a:r>
            <a:r>
              <a:rPr sz="3000" u="none" spc="-20" dirty="0">
                <a:solidFill>
                  <a:srgbClr val="FF0000"/>
                </a:solidFill>
              </a:rPr>
              <a:t>n</a:t>
            </a:r>
            <a:r>
              <a:rPr sz="3000" u="none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u="none" spc="-20" dirty="0">
                <a:solidFill>
                  <a:srgbClr val="FF0000"/>
                </a:solidFill>
              </a:rPr>
              <a:t>p</a:t>
            </a:r>
            <a:r>
              <a:rPr sz="3000" u="none" spc="-25" dirty="0">
                <a:solidFill>
                  <a:srgbClr val="FF0000"/>
                </a:solidFill>
              </a:rPr>
              <a:t>a</a:t>
            </a:r>
            <a:r>
              <a:rPr sz="3000" u="none" spc="-5" dirty="0">
                <a:solidFill>
                  <a:srgbClr val="FF0000"/>
                </a:solidFill>
              </a:rPr>
              <a:t>rameter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638650"/>
            <a:ext cx="7248525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Absorpt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cross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0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a </a:t>
            </a:r>
            <a:r>
              <a:rPr sz="3000" spc="-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225" baseline="29166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209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(tw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approxi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3567" y="3243022"/>
            <a:ext cx="61722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33553" y="2973012"/>
            <a:ext cx="4032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ℎ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83939" y="3482290"/>
            <a:ext cx="7054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2𝜎</a:t>
            </a:r>
            <a:r>
              <a:rPr sz="2800" spc="26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63677" y="3640840"/>
            <a:ext cx="1473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96639" y="3430646"/>
            <a:ext cx="687705" cy="0"/>
          </a:xfrm>
          <a:custGeom>
            <a:avLst/>
            <a:gdLst/>
            <a:ahLst/>
            <a:cxnLst/>
            <a:rect l="l" t="t" r="r" b="b"/>
            <a:pathLst>
              <a:path w="687704">
                <a:moveTo>
                  <a:pt x="0" y="0"/>
                </a:moveTo>
                <a:lnTo>
                  <a:pt x="68763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1700" y="4113219"/>
            <a:ext cx="6727190" cy="159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27200"/>
              </a:lnSpc>
              <a:tabLst>
                <a:tab pos="1602740" algn="l"/>
                <a:tab pos="3665220" algn="l"/>
                <a:tab pos="4958080" algn="l"/>
                <a:tab pos="5401310" algn="l"/>
                <a:tab pos="6059170" algn="l"/>
              </a:tabLst>
            </a:pPr>
            <a:r>
              <a:rPr sz="2800" spc="-15" dirty="0">
                <a:latin typeface="Calibri"/>
                <a:cs typeface="Calibri"/>
              </a:rPr>
              <a:t>Requir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ted-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tate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feti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25" dirty="0">
                <a:latin typeface="Cambria Math"/>
                <a:cs typeface="Cambria Math"/>
              </a:rPr>
              <a:t>𝜏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SF</a:t>
            </a:r>
            <a:r>
              <a:rPr sz="2800" spc="-5" dirty="0">
                <a:latin typeface="Calibri"/>
                <a:cs typeface="Calibri"/>
              </a:rPr>
              <a:t>6</a:t>
            </a:r>
            <a:r>
              <a:rPr sz="3000" spc="44" baseline="-16666" dirty="0">
                <a:latin typeface="Cambria Math"/>
                <a:cs typeface="Cambria Math"/>
              </a:rPr>
              <a:t>6 </a:t>
            </a:r>
            <a:r>
              <a:rPr sz="2800" spc="-15" dirty="0">
                <a:latin typeface="Calibri"/>
                <a:cs typeface="Calibri"/>
              </a:rPr>
              <a:t>typi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ssu</a:t>
            </a:r>
            <a:r>
              <a:rPr sz="2800" spc="-15" dirty="0">
                <a:latin typeface="Calibri"/>
                <a:cs typeface="Calibri"/>
              </a:rPr>
              <a:t>me</a:t>
            </a:r>
            <a:endParaRPr sz="2800">
              <a:latin typeface="Calibri"/>
              <a:cs typeface="Calibri"/>
            </a:endParaRPr>
          </a:p>
          <a:p>
            <a:pPr marL="4068445">
              <a:lnSpc>
                <a:spcPct val="100000"/>
              </a:lnSpc>
              <a:spcBef>
                <a:spcPts val="1835"/>
              </a:spcBef>
            </a:pP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00231" y="4113219"/>
            <a:ext cx="3491229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45614" algn="l"/>
                <a:tab pos="2903855" algn="l"/>
                <a:tab pos="3257550" algn="l"/>
              </a:tabLst>
            </a:pPr>
            <a:r>
              <a:rPr sz="2800" spc="-10" dirty="0">
                <a:latin typeface="Calibri"/>
                <a:cs typeface="Calibri"/>
              </a:rPr>
              <a:t>vi</a:t>
            </a:r>
            <a:r>
              <a:rPr sz="2800" spc="-20" dirty="0">
                <a:latin typeface="Calibri"/>
                <a:cs typeface="Calibri"/>
              </a:rPr>
              <a:t>br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modes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54554" y="1116398"/>
            <a:ext cx="5822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09875" y="846650"/>
            <a:ext cx="209550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𝑐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800" spc="-30" dirty="0">
                <a:latin typeface="Cambria Math"/>
                <a:cs typeface="Cambria Math"/>
              </a:rPr>
              <a:t>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22575" y="130402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49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97910" y="1063593"/>
            <a:ext cx="293814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99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4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98189" y="2188152"/>
            <a:ext cx="61341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85514" y="1865599"/>
            <a:ext cx="548957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62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75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34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99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13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3461" y="2398999"/>
            <a:ext cx="474789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14</a:t>
            </a:r>
            <a:r>
              <a:rPr sz="3000" spc="202" baseline="23611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40" baseline="23611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7</a:t>
            </a:r>
            <a:r>
              <a:rPr sz="3000" spc="225" baseline="23611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98213" y="2375794"/>
            <a:ext cx="5476875" cy="0"/>
          </a:xfrm>
          <a:custGeom>
            <a:avLst/>
            <a:gdLst/>
            <a:ahLst/>
            <a:cxnLst/>
            <a:rect l="l" t="t" r="r" b="b"/>
            <a:pathLst>
              <a:path w="5476875">
                <a:moveTo>
                  <a:pt x="0" y="0"/>
                </a:moveTo>
                <a:lnTo>
                  <a:pt x="547637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560950" y="2188152"/>
            <a:ext cx="333311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68830" algn="l"/>
                <a:tab pos="3246755" algn="l"/>
              </a:tabLst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9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9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94705" y="2135347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3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447790" y="2121631"/>
            <a:ext cx="35750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122163" y="3700393"/>
            <a:ext cx="792480" cy="0"/>
          </a:xfrm>
          <a:custGeom>
            <a:avLst/>
            <a:gdLst/>
            <a:ahLst/>
            <a:cxnLst/>
            <a:rect l="l" t="t" r="r" b="b"/>
            <a:pathLst>
              <a:path w="792479">
                <a:moveTo>
                  <a:pt x="0" y="0"/>
                </a:moveTo>
                <a:lnTo>
                  <a:pt x="79247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13562" rIns="0" bIns="0" rtlCol="0">
            <a:spAutoFit/>
          </a:bodyPr>
          <a:lstStyle/>
          <a:p>
            <a:pPr marL="462280" indent="-228600">
              <a:lnSpc>
                <a:spcPct val="100000"/>
              </a:lnSpc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Saturat</a:t>
            </a:r>
            <a:r>
              <a:rPr spc="-5" dirty="0"/>
              <a:t>i</a:t>
            </a:r>
            <a:r>
              <a:rPr spc="-15" dirty="0"/>
              <a:t>on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20" dirty="0"/>
              <a:t>paramet</a:t>
            </a:r>
            <a:r>
              <a:rPr dirty="0"/>
              <a:t>e</a:t>
            </a:r>
            <a:r>
              <a:rPr spc="-10" dirty="0"/>
              <a:t>r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30" dirty="0">
                <a:latin typeface="Cambria Math"/>
                <a:cs typeface="Cambria Math"/>
              </a:rPr>
              <a:t>𝑠</a:t>
            </a:r>
            <a:r>
              <a:rPr spc="225"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=</a:t>
            </a:r>
            <a:r>
              <a:rPr spc="160" dirty="0">
                <a:latin typeface="Cambria Math"/>
                <a:cs typeface="Cambria Math"/>
              </a:rPr>
              <a:t> </a:t>
            </a:r>
            <a:r>
              <a:rPr spc="-204" dirty="0">
                <a:latin typeface="Cambria Math"/>
                <a:cs typeface="Cambria Math"/>
              </a:rPr>
              <a:t>𝐼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r>
              <a:rPr sz="2800" dirty="0"/>
              <a:t>.</a:t>
            </a:r>
            <a:endParaRPr sz="2800">
              <a:latin typeface="Cambria Math"/>
              <a:cs typeface="Cambria Math"/>
            </a:endParaRPr>
          </a:p>
          <a:p>
            <a:pPr marL="5080" marR="5080">
              <a:lnSpc>
                <a:spcPct val="127099"/>
              </a:lnSpc>
              <a:spcBef>
                <a:spcPts val="1260"/>
              </a:spcBef>
              <a:tabLst>
                <a:tab pos="452755" algn="l"/>
                <a:tab pos="1542415" algn="l"/>
                <a:tab pos="3375025" algn="l"/>
                <a:tab pos="4015104" algn="l"/>
                <a:tab pos="5236845" algn="l"/>
                <a:tab pos="5857875" algn="l"/>
                <a:tab pos="7521575" algn="l"/>
                <a:tab pos="8488680" algn="l"/>
                <a:tab pos="8979535" algn="l"/>
              </a:tabLst>
            </a:pPr>
            <a:r>
              <a:rPr spc="-25" dirty="0">
                <a:latin typeface="Cambria Math"/>
                <a:cs typeface="Cambria Math"/>
              </a:rPr>
              <a:t>⇒	</a:t>
            </a:r>
            <a:r>
              <a:rPr b="1" spc="-25" dirty="0">
                <a:latin typeface="Calibri"/>
                <a:cs typeface="Calibri"/>
              </a:rPr>
              <a:t>Powe</a:t>
            </a:r>
            <a:r>
              <a:rPr b="1" spc="-10" dirty="0">
                <a:latin typeface="Calibri"/>
                <a:cs typeface="Calibri"/>
              </a:rPr>
              <a:t>r</a:t>
            </a:r>
            <a:r>
              <a:rPr b="1" dirty="0">
                <a:latin typeface="Times New Roman"/>
                <a:cs typeface="Times New Roman"/>
              </a:rPr>
              <a:t>	</a:t>
            </a:r>
            <a:r>
              <a:rPr b="1" spc="-15" dirty="0">
                <a:latin typeface="Calibri"/>
                <a:cs typeface="Calibri"/>
              </a:rPr>
              <a:t>broadening</a:t>
            </a:r>
            <a:r>
              <a:rPr b="1" dirty="0">
                <a:latin typeface="Times New Roman"/>
                <a:cs typeface="Times New Roman"/>
              </a:rPr>
              <a:t>	</a:t>
            </a:r>
            <a:r>
              <a:rPr spc="-15" dirty="0"/>
              <a:t>wi</a:t>
            </a:r>
            <a:r>
              <a:rPr dirty="0"/>
              <a:t>ll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en</a:t>
            </a:r>
            <a:r>
              <a:rPr spc="-25" dirty="0"/>
              <a:t>l</a:t>
            </a:r>
            <a:r>
              <a:rPr spc="-15" dirty="0"/>
              <a:t>arge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the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5" dirty="0"/>
              <a:t>L</a:t>
            </a:r>
            <a:r>
              <a:rPr spc="-20" dirty="0"/>
              <a:t>orentz</a:t>
            </a:r>
            <a:r>
              <a:rPr spc="-5" dirty="0"/>
              <a:t>i</a:t>
            </a:r>
            <a:r>
              <a:rPr spc="-15" dirty="0"/>
              <a:t>an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w</a:t>
            </a:r>
            <a:r>
              <a:rPr spc="-5" dirty="0"/>
              <a:t>i</a:t>
            </a:r>
            <a:r>
              <a:rPr spc="-20" dirty="0"/>
              <a:t>dt</a:t>
            </a:r>
            <a:r>
              <a:rPr spc="-15" dirty="0"/>
              <a:t>h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b</a:t>
            </a:r>
            <a:r>
              <a:rPr spc="-15" dirty="0"/>
              <a:t>y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z="4200" spc="-37" baseline="-2976" dirty="0">
                <a:latin typeface="Cambria Math"/>
                <a:cs typeface="Cambria Math"/>
              </a:rPr>
              <a:t>√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-1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5" dirty="0">
                <a:latin typeface="Cambria Math"/>
                <a:cs typeface="Cambria Math"/>
              </a:rPr>
              <a:t>.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dirty="0"/>
              <a:t>.</a:t>
            </a:r>
            <a:endParaRPr sz="2800">
              <a:latin typeface="Cambria Math"/>
              <a:cs typeface="Cambria Math"/>
            </a:endParaRPr>
          </a:p>
          <a:p>
            <a:pPr marL="2018030">
              <a:lnSpc>
                <a:spcPct val="100000"/>
              </a:lnSpc>
              <a:spcBef>
                <a:spcPts val="1805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–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lisi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nal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wi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th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at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u="heavy" dirty="0">
                <a:solidFill>
                  <a:srgbClr val="FF0000"/>
                </a:solidFill>
                <a:latin typeface="Cambria Math"/>
                <a:cs typeface="Cambria Math"/>
              </a:rPr>
              <a:t>𝒑</a:t>
            </a:r>
            <a:r>
              <a:rPr sz="3000" u="heavy" spc="175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u="heavy" dirty="0">
                <a:solidFill>
                  <a:srgbClr val="FF0000"/>
                </a:solidFill>
                <a:latin typeface="Cambria Math"/>
                <a:cs typeface="Cambria Math"/>
              </a:rPr>
              <a:t>=</a:t>
            </a:r>
            <a:r>
              <a:rPr sz="3000" u="heavy" spc="17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u="heavy" dirty="0">
                <a:solidFill>
                  <a:srgbClr val="FF0000"/>
                </a:solidFill>
                <a:latin typeface="Cambria Math"/>
                <a:cs typeface="Cambria Math"/>
              </a:rPr>
              <a:t>𝟏</a:t>
            </a:r>
            <a:r>
              <a:rPr sz="3000" u="heavy" spc="-15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mb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99164"/>
            <a:ext cx="322961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Number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ensity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126" y="883761"/>
            <a:ext cx="1860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240" dirty="0">
                <a:latin typeface="Cambria Math"/>
                <a:cs typeface="Cambria Math"/>
              </a:rPr>
              <a:t>𝑝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33442" y="1272381"/>
            <a:ext cx="461009" cy="328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175" dirty="0">
                <a:latin typeface="Cambria Math"/>
                <a:cs typeface="Cambria Math"/>
              </a:rPr>
              <a:t>𝑘</a:t>
            </a:r>
            <a:r>
              <a:rPr sz="2475" spc="120" baseline="-13468" dirty="0">
                <a:latin typeface="Calibri"/>
                <a:cs typeface="Calibri"/>
              </a:rPr>
              <a:t>B</a:t>
            </a:r>
            <a:r>
              <a:rPr sz="2000" spc="60" dirty="0">
                <a:latin typeface="Cambria Math"/>
                <a:cs typeface="Cambria Math"/>
              </a:rPr>
              <a:t>𝑇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46147" y="1201918"/>
            <a:ext cx="441959" cy="0"/>
          </a:xfrm>
          <a:custGeom>
            <a:avLst/>
            <a:gdLst/>
            <a:ahLst/>
            <a:cxnLst/>
            <a:rect l="l" t="t" r="r" b="b"/>
            <a:pathLst>
              <a:path w="441960">
                <a:moveTo>
                  <a:pt x="0" y="0"/>
                </a:moveTo>
                <a:lnTo>
                  <a:pt x="44195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84954">
              <a:lnSpc>
                <a:spcPct val="100000"/>
              </a:lnSpc>
            </a:pPr>
            <a:r>
              <a:rPr sz="2800" b="0" u="none" spc="-25" dirty="0">
                <a:solidFill>
                  <a:srgbClr val="000000"/>
                </a:solidFill>
                <a:latin typeface="Cambria Math"/>
                <a:cs typeface="Cambria Math"/>
              </a:rPr>
              <a:t>=</a:t>
            </a:r>
            <a:r>
              <a:rPr sz="2800" b="0" u="none" spc="160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5" dirty="0">
                <a:solidFill>
                  <a:srgbClr val="000000"/>
                </a:solidFill>
                <a:latin typeface="Cambria Math"/>
                <a:cs typeface="Cambria Math"/>
              </a:rPr>
              <a:t>2</a:t>
            </a:r>
            <a:r>
              <a:rPr sz="2800" b="0" u="none" spc="-10" dirty="0">
                <a:solidFill>
                  <a:srgbClr val="000000"/>
                </a:solidFill>
                <a:latin typeface="Cambria Math"/>
                <a:cs typeface="Cambria Math"/>
              </a:rPr>
              <a:t>.</a:t>
            </a:r>
            <a:r>
              <a:rPr sz="2800" b="0" u="none" spc="-25" dirty="0">
                <a:solidFill>
                  <a:srgbClr val="000000"/>
                </a:solidFill>
                <a:latin typeface="Cambria Math"/>
                <a:cs typeface="Cambria Math"/>
              </a:rPr>
              <a:t>4</a:t>
            </a:r>
            <a:r>
              <a:rPr sz="2800" b="0" u="none" spc="-20" dirty="0">
                <a:solidFill>
                  <a:srgbClr val="000000"/>
                </a:solidFill>
                <a:latin typeface="Cambria Math"/>
                <a:cs typeface="Cambria Math"/>
              </a:rPr>
              <a:t>1</a:t>
            </a:r>
            <a:r>
              <a:rPr sz="2800" b="0" u="none" spc="5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0" dirty="0">
                <a:solidFill>
                  <a:srgbClr val="000000"/>
                </a:solidFill>
                <a:latin typeface="Cambria Math"/>
                <a:cs typeface="Cambria Math"/>
              </a:rPr>
              <a:t>×</a:t>
            </a:r>
            <a:r>
              <a:rPr sz="2800" b="0" u="none" spc="15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5" dirty="0">
                <a:solidFill>
                  <a:srgbClr val="000000"/>
                </a:solidFill>
                <a:latin typeface="Cambria Math"/>
                <a:cs typeface="Cambria Math"/>
              </a:rPr>
              <a:t>1</a:t>
            </a:r>
            <a:r>
              <a:rPr sz="2800" b="0" u="none" spc="-80" dirty="0">
                <a:solidFill>
                  <a:srgbClr val="000000"/>
                </a:solidFill>
                <a:latin typeface="Cambria Math"/>
                <a:cs typeface="Cambria Math"/>
              </a:rPr>
              <a:t>0</a:t>
            </a:r>
            <a:r>
              <a:rPr sz="3000" b="0" u="none" spc="60" baseline="29166" dirty="0">
                <a:solidFill>
                  <a:srgbClr val="000000"/>
                </a:solidFill>
                <a:latin typeface="Cambria Math"/>
                <a:cs typeface="Cambria Math"/>
              </a:rPr>
              <a:t>16</a:t>
            </a:r>
            <a:r>
              <a:rPr sz="3000" b="0" u="none" spc="202" baseline="29166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10" dirty="0">
                <a:solidFill>
                  <a:srgbClr val="000000"/>
                </a:solidFill>
                <a:latin typeface="Calibri"/>
                <a:cs typeface="Calibri"/>
              </a:rPr>
              <a:t>c</a:t>
            </a:r>
            <a:r>
              <a:rPr sz="2800" b="0" u="none" spc="-30" dirty="0">
                <a:solidFill>
                  <a:srgbClr val="000000"/>
                </a:solidFill>
                <a:latin typeface="Calibri"/>
                <a:cs typeface="Calibri"/>
              </a:rPr>
              <a:t>m</a:t>
            </a:r>
            <a:r>
              <a:rPr sz="3000" b="0" u="none" spc="-82" baseline="29166" dirty="0">
                <a:solidFill>
                  <a:srgbClr val="000000"/>
                </a:solidFill>
                <a:latin typeface="Cambria Math"/>
                <a:cs typeface="Cambria Math"/>
              </a:rPr>
              <a:t>−</a:t>
            </a:r>
            <a:r>
              <a:rPr sz="3000" b="0" u="none" spc="232" baseline="29166" dirty="0">
                <a:solidFill>
                  <a:srgbClr val="000000"/>
                </a:solidFill>
                <a:latin typeface="Cambria Math"/>
                <a:cs typeface="Cambria Math"/>
              </a:rPr>
              <a:t>3</a:t>
            </a:r>
            <a:r>
              <a:rPr sz="2800" b="0" u="none" spc="-10" dirty="0">
                <a:solidFill>
                  <a:srgbClr val="000000"/>
                </a:solidFill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8" y="1772635"/>
            <a:ext cx="8701405" cy="2180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rel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spc="3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Broaden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>
              <a:latin typeface="Calibri"/>
              <a:cs typeface="Calibri"/>
            </a:endParaRPr>
          </a:p>
          <a:p>
            <a:pPr marL="1225550">
              <a:lnSpc>
                <a:spcPts val="3275"/>
              </a:lnSpc>
              <a:spcBef>
                <a:spcPts val="1885"/>
              </a:spcBef>
            </a:pPr>
            <a:r>
              <a:rPr sz="2800" spc="-13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coll 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20" dirty="0">
                <a:latin typeface="Cambria Math"/>
                <a:cs typeface="Cambria Math"/>
              </a:rPr>
              <a:t>𝑛</a:t>
            </a:r>
            <a:r>
              <a:rPr sz="2800" spc="-225" dirty="0">
                <a:latin typeface="Cambria Math"/>
                <a:cs typeface="Cambria Math"/>
              </a:rPr>
              <a:t>𝜎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112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30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16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1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40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endParaRPr sz="3000" baseline="29166">
              <a:latin typeface="Cambria Math"/>
              <a:cs typeface="Cambria Math"/>
            </a:endParaRPr>
          </a:p>
          <a:p>
            <a:pPr marL="1424305" algn="ctr">
              <a:lnSpc>
                <a:spcPts val="3275"/>
              </a:lnSpc>
            </a:pPr>
            <a:r>
              <a:rPr sz="2800" spc="-30" dirty="0">
                <a:latin typeface="Cambria Math"/>
                <a:cs typeface="Cambria Math"/>
              </a:rPr>
              <a:t>𝛾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6357" y="3789150"/>
            <a:ext cx="264096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8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44929" y="3841955"/>
            <a:ext cx="115824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7" baseline="11904" dirty="0">
                <a:latin typeface="Cambria Math"/>
                <a:cs typeface="Cambria Math"/>
              </a:rPr>
              <a:t>𝛥</a:t>
            </a:r>
            <a:r>
              <a:rPr sz="4200" spc="-135" baseline="11904" dirty="0">
                <a:latin typeface="Cambria Math"/>
                <a:cs typeface="Cambria Math"/>
              </a:rPr>
              <a:t>𝜈</a:t>
            </a:r>
            <a:r>
              <a:rPr sz="2000" dirty="0">
                <a:latin typeface="Calibri"/>
                <a:cs typeface="Calibri"/>
              </a:rPr>
              <a:t>coll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endParaRPr sz="4200" baseline="11904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76322" y="4081223"/>
            <a:ext cx="2362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𝜋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89019" y="4029586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>
                <a:moveTo>
                  <a:pt x="0" y="0"/>
                </a:moveTo>
                <a:lnTo>
                  <a:pt x="21824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393565" y="3841947"/>
            <a:ext cx="158305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700" y="4652770"/>
            <a:ext cx="3654425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4</a:t>
            </a:r>
            <a:r>
              <a:rPr sz="30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– 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Doppl</a:t>
            </a:r>
            <a:r>
              <a:rPr sz="3000" b="1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0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wi</a:t>
            </a:r>
            <a:r>
              <a:rPr sz="3000" b="1" spc="-3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th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1716" y="1188026"/>
            <a:ext cx="95567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0798" y="918278"/>
            <a:ext cx="54483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2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99106" y="1427294"/>
            <a:ext cx="1892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𝑐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33500" y="1375653"/>
            <a:ext cx="532130" cy="0"/>
          </a:xfrm>
          <a:custGeom>
            <a:avLst/>
            <a:gdLst/>
            <a:ahLst/>
            <a:cxnLst/>
            <a:rect l="l" t="t" r="r" b="b"/>
            <a:pathLst>
              <a:path w="532129">
                <a:moveTo>
                  <a:pt x="0" y="0"/>
                </a:moveTo>
                <a:lnTo>
                  <a:pt x="53187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89988" y="1157721"/>
            <a:ext cx="1728470" cy="0"/>
          </a:xfrm>
          <a:custGeom>
            <a:avLst/>
            <a:gdLst/>
            <a:ahLst/>
            <a:cxnLst/>
            <a:rect l="l" t="t" r="r" b="b"/>
            <a:pathLst>
              <a:path w="1728470">
                <a:moveTo>
                  <a:pt x="0" y="0"/>
                </a:moveTo>
                <a:lnTo>
                  <a:pt x="172847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413634" y="1188026"/>
            <a:ext cx="4985385" cy="47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15" dirty="0">
                <a:latin typeface="Cambria Math"/>
                <a:cs typeface="Cambria Math"/>
              </a:rPr>
              <a:t>√</a:t>
            </a:r>
            <a:r>
              <a:rPr sz="4200" spc="-37" baseline="1984" dirty="0">
                <a:latin typeface="Cambria Math"/>
                <a:cs typeface="Cambria Math"/>
              </a:rPr>
              <a:t>2𝑘</a:t>
            </a:r>
            <a:r>
              <a:rPr sz="3000" spc="179" baseline="-13888" dirty="0">
                <a:latin typeface="Calibri"/>
                <a:cs typeface="Calibri"/>
              </a:rPr>
              <a:t>B</a:t>
            </a:r>
            <a:r>
              <a:rPr sz="4200" spc="-44" baseline="1984" dirty="0">
                <a:latin typeface="Cambria Math"/>
                <a:cs typeface="Cambria Math"/>
              </a:rPr>
              <a:t>𝑇</a:t>
            </a:r>
            <a:r>
              <a:rPr sz="4200" spc="-30" baseline="1984" dirty="0">
                <a:latin typeface="Cambria Math"/>
                <a:cs typeface="Cambria Math"/>
              </a:rPr>
              <a:t>ln2/</a:t>
            </a:r>
            <a:r>
              <a:rPr sz="4200" spc="-44" baseline="1984" dirty="0">
                <a:latin typeface="Cambria Math"/>
                <a:cs typeface="Cambria Math"/>
              </a:rPr>
              <a:t>𝑚</a:t>
            </a:r>
            <a:r>
              <a:rPr sz="4200" spc="330" baseline="1984" dirty="0">
                <a:latin typeface="Cambria Math"/>
                <a:cs typeface="Cambria Math"/>
              </a:rPr>
              <a:t> </a:t>
            </a:r>
            <a:r>
              <a:rPr sz="4200" spc="-30" baseline="1984" dirty="0">
                <a:latin typeface="Cambria Math"/>
                <a:cs typeface="Cambria Math"/>
              </a:rPr>
              <a:t>∼</a:t>
            </a:r>
            <a:r>
              <a:rPr sz="4200" spc="247" baseline="1984" dirty="0">
                <a:latin typeface="Cambria Math"/>
                <a:cs typeface="Cambria Math"/>
              </a:rPr>
              <a:t> </a:t>
            </a:r>
            <a:r>
              <a:rPr sz="4200" spc="-37" baseline="1984" dirty="0">
                <a:latin typeface="Cambria Math"/>
                <a:cs typeface="Cambria Math"/>
              </a:rPr>
              <a:t>5</a:t>
            </a:r>
            <a:r>
              <a:rPr sz="4200" spc="-30" baseline="1984" dirty="0">
                <a:latin typeface="Cambria Math"/>
                <a:cs typeface="Cambria Math"/>
              </a:rPr>
              <a:t>0</a:t>
            </a:r>
            <a:r>
              <a:rPr sz="4200" spc="-225" baseline="1984" dirty="0">
                <a:latin typeface="Cambria Math"/>
                <a:cs typeface="Cambria Math"/>
              </a:rPr>
              <a:t> </a:t>
            </a:r>
            <a:r>
              <a:rPr sz="4200" spc="-30" baseline="1984" dirty="0">
                <a:latin typeface="Calibri"/>
                <a:cs typeface="Calibri"/>
              </a:rPr>
              <a:t>MHz</a:t>
            </a:r>
            <a:r>
              <a:rPr sz="4200" spc="-7" baseline="1984" dirty="0">
                <a:latin typeface="Calibri"/>
                <a:cs typeface="Calibri"/>
              </a:rPr>
              <a:t> </a:t>
            </a:r>
            <a:r>
              <a:rPr sz="4200" spc="-22" baseline="1984" dirty="0">
                <a:latin typeface="Calibri"/>
                <a:cs typeface="Calibri"/>
              </a:rPr>
              <a:t>(for</a:t>
            </a:r>
            <a:r>
              <a:rPr sz="4200" spc="-7" baseline="1984" dirty="0">
                <a:latin typeface="Calibri"/>
                <a:cs typeface="Calibri"/>
              </a:rPr>
              <a:t> </a:t>
            </a:r>
            <a:r>
              <a:rPr sz="4200" spc="-22" baseline="1984" dirty="0">
                <a:latin typeface="Calibri"/>
                <a:cs typeface="Calibri"/>
              </a:rPr>
              <a:t>S</a:t>
            </a:r>
            <a:r>
              <a:rPr sz="4200" spc="-7" baseline="1984" dirty="0">
                <a:latin typeface="Calibri"/>
                <a:cs typeface="Calibri"/>
              </a:rPr>
              <a:t>F</a:t>
            </a:r>
            <a:r>
              <a:rPr sz="3000" spc="232" baseline="-23611" dirty="0">
                <a:latin typeface="Cambria Math"/>
                <a:cs typeface="Cambria Math"/>
              </a:rPr>
              <a:t>6</a:t>
            </a:r>
            <a:r>
              <a:rPr sz="4200" spc="-15" baseline="1984" dirty="0">
                <a:latin typeface="Cambria Math"/>
                <a:cs typeface="Cambria Math"/>
              </a:rPr>
              <a:t>).</a:t>
            </a:r>
            <a:endParaRPr sz="4200" baseline="1984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13" y="1990146"/>
            <a:ext cx="10385425" cy="3672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5" dirty="0">
                <a:latin typeface="Calibri"/>
                <a:cs typeface="Calibri"/>
              </a:rPr>
              <a:t>Dom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mechan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2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Powe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tural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17" baseline="-16666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kely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&lt;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com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siona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dirty="0">
                <a:latin typeface="Calibri"/>
                <a:cs typeface="Calibri"/>
              </a:rPr>
              <a:t>z.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6899"/>
              </a:lnSpc>
              <a:spcBef>
                <a:spcPts val="1065"/>
              </a:spcBef>
              <a:buFont typeface="Symbol"/>
              <a:buChar char=""/>
              <a:tabLst>
                <a:tab pos="470534" algn="l"/>
                <a:tab pos="1818005" algn="l"/>
                <a:tab pos="3670300" algn="l"/>
                <a:tab pos="4688205" algn="l"/>
                <a:tab pos="5356225" algn="l"/>
                <a:tab pos="6702425" algn="l"/>
                <a:tab pos="7157720" algn="l"/>
                <a:tab pos="8037830" algn="l"/>
                <a:tab pos="9639935" algn="l"/>
              </a:tabLst>
            </a:pPr>
            <a:r>
              <a:rPr sz="2800" b="1" spc="-20" dirty="0">
                <a:latin typeface="Calibri"/>
                <a:cs typeface="Calibri"/>
              </a:rPr>
              <a:t>Dopple</a:t>
            </a:r>
            <a:r>
              <a:rPr sz="2800" b="1" spc="-10" dirty="0">
                <a:latin typeface="Calibri"/>
                <a:cs typeface="Calibri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b</a:t>
            </a:r>
            <a:r>
              <a:rPr sz="2800" b="1" spc="-20" dirty="0">
                <a:latin typeface="Calibri"/>
                <a:cs typeface="Calibri"/>
              </a:rPr>
              <a:t>roadenin</a:t>
            </a:r>
            <a:r>
              <a:rPr sz="2800" b="1" spc="-15" dirty="0">
                <a:latin typeface="Calibri"/>
                <a:cs typeface="Calibri"/>
              </a:rPr>
              <a:t>g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edge</a:t>
            </a:r>
            <a:r>
              <a:rPr sz="2800" b="1" spc="-15" dirty="0">
                <a:latin typeface="Calibri"/>
                <a:cs typeface="Calibri"/>
              </a:rPr>
              <a:t>s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out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becau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rge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mole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lar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mass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ght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red</a:t>
            </a:r>
            <a:r>
              <a:rPr sz="2800" spc="-3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Bar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har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compar</a:t>
            </a:r>
            <a:r>
              <a:rPr sz="2800" spc="-2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5" dirty="0">
                <a:latin typeface="Calibri"/>
                <a:cs typeface="Calibri"/>
              </a:rPr>
              <a:t>ur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20" dirty="0">
                <a:latin typeface="Calibri"/>
                <a:cs typeface="Calibri"/>
              </a:rPr>
              <a:t>6</a:t>
            </a:r>
            <a:r>
              <a:rPr sz="3000" spc="225" baseline="-16666" dirty="0">
                <a:latin typeface="Cambria Math"/>
                <a:cs typeface="Cambria Math"/>
              </a:rPr>
              <a:t>6</a:t>
            </a:r>
            <a:r>
              <a:rPr sz="2800" spc="-10" dirty="0">
                <a:latin typeface="Calibri"/>
                <a:cs typeface="Calibri"/>
              </a:rPr>
              <a:t>.]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83883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9:</a:t>
            </a:r>
            <a:r>
              <a:rPr spc="-20" dirty="0"/>
              <a:t> Case</a:t>
            </a:r>
            <a:r>
              <a:rPr spc="-5" dirty="0"/>
              <a:t> </a:t>
            </a:r>
            <a:r>
              <a:rPr spc="-15" dirty="0"/>
              <a:t>(b)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15" dirty="0"/>
              <a:t>Ste</a:t>
            </a:r>
            <a:r>
              <a:rPr spc="-5" dirty="0"/>
              <a:t>l</a:t>
            </a:r>
            <a:r>
              <a:rPr spc="-15" dirty="0"/>
              <a:t>lar</a:t>
            </a:r>
            <a:r>
              <a:rPr spc="-20" dirty="0"/>
              <a:t> Radiation</a:t>
            </a:r>
            <a:r>
              <a:rPr spc="-5" dirty="0"/>
              <a:t> </a:t>
            </a:r>
            <a:r>
              <a:rPr spc="-25" dirty="0"/>
              <a:t>Th</a:t>
            </a:r>
            <a:r>
              <a:rPr spc="-5" dirty="0"/>
              <a:t>r</a:t>
            </a:r>
            <a:r>
              <a:rPr spc="-20" dirty="0"/>
              <a:t>ough </a:t>
            </a:r>
            <a:r>
              <a:rPr spc="-15" dirty="0"/>
              <a:t>Cold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3" y="1661409"/>
            <a:ext cx="8625205" cy="3897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2385" algn="ctr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Interst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ll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H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Cloud</a:t>
            </a:r>
            <a:endParaRPr sz="3400">
              <a:latin typeface="Calibri"/>
              <a:cs typeface="Calibri"/>
            </a:endParaRPr>
          </a:p>
          <a:p>
            <a:pPr marL="1300480" algn="ctr">
              <a:lnSpc>
                <a:spcPct val="100000"/>
              </a:lnSpc>
              <a:spcBef>
                <a:spcPts val="2030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–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sical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rameters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3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Tempera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Atom</a:t>
            </a:r>
            <a:r>
              <a:rPr sz="2800" spc="-15" dirty="0">
                <a:latin typeface="Calibri"/>
                <a:cs typeface="Calibri"/>
              </a:rPr>
              <a:t>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dens</a:t>
            </a:r>
            <a:r>
              <a:rPr sz="2800" spc="-10" dirty="0">
                <a:latin typeface="Calibri"/>
                <a:cs typeface="Calibri"/>
              </a:rPr>
              <a:t>ity: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0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(u</a:t>
            </a:r>
            <a:r>
              <a:rPr sz="2800" spc="-10" dirty="0">
                <a:latin typeface="Calibri"/>
                <a:cs typeface="Calibri"/>
              </a:rPr>
              <a:t>ltra</a:t>
            </a:r>
            <a:r>
              <a:rPr sz="2800" spc="-20" dirty="0">
                <a:latin typeface="Calibri"/>
                <a:cs typeface="Calibri"/>
              </a:rPr>
              <a:t>-h</a:t>
            </a:r>
            <a:r>
              <a:rPr sz="2800" spc="-15" dirty="0">
                <a:latin typeface="Calibri"/>
                <a:cs typeface="Calibri"/>
              </a:rPr>
              <a:t>igh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cuum).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Natural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𝐴</a:t>
            </a:r>
            <a:r>
              <a:rPr sz="2800" spc="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coeff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ents:</a:t>
            </a:r>
            <a:endParaRPr sz="2800">
              <a:latin typeface="Calibri"/>
              <a:cs typeface="Calibri"/>
            </a:endParaRPr>
          </a:p>
          <a:p>
            <a:pPr marL="1306195" algn="ctr">
              <a:lnSpc>
                <a:spcPct val="100000"/>
              </a:lnSpc>
              <a:spcBef>
                <a:spcPts val="1905"/>
              </a:spcBef>
              <a:tabLst>
                <a:tab pos="5185410" algn="l"/>
              </a:tabLst>
            </a:pP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spc="60" baseline="-16666" dirty="0">
                <a:latin typeface="Cambria Math"/>
                <a:cs typeface="Cambria Math"/>
              </a:rPr>
              <a:t>21</a:t>
            </a:r>
            <a:r>
              <a:rPr sz="3000" spc="-172" baseline="-16666" dirty="0">
                <a:latin typeface="Cambria Math"/>
                <a:cs typeface="Cambria Math"/>
              </a:rPr>
              <a:t> </a:t>
            </a:r>
            <a:r>
              <a:rPr sz="3000" baseline="-16666" dirty="0">
                <a:latin typeface="Calibri"/>
                <a:cs typeface="Calibri"/>
              </a:rPr>
              <a:t>cm </a:t>
            </a:r>
            <a:r>
              <a:rPr sz="3000" spc="-5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15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𝐴</a:t>
            </a:r>
            <a:r>
              <a:rPr sz="3000" baseline="-16666" dirty="0">
                <a:latin typeface="Calibri"/>
                <a:cs typeface="Calibri"/>
              </a:rPr>
              <a:t>Lyman</a:t>
            </a:r>
            <a:r>
              <a:rPr sz="3000" spc="-7" baseline="-16666" dirty="0">
                <a:latin typeface="Calibri"/>
                <a:cs typeface="Calibri"/>
              </a:rPr>
              <a:t>‐</a:t>
            </a:r>
            <a:r>
              <a:rPr sz="3000" spc="330" baseline="-16666" dirty="0">
                <a:latin typeface="Cambria Math"/>
                <a:cs typeface="Cambria Math"/>
              </a:rPr>
              <a:t>𝛼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7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spc="21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81384"/>
            <a:ext cx="1015682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evant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hyperf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21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libri"/>
                <a:cs typeface="Calibri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40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ele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tronic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58071" y="3288670"/>
            <a:ext cx="416559" cy="0"/>
          </a:xfrm>
          <a:custGeom>
            <a:avLst/>
            <a:gdLst/>
            <a:ahLst/>
            <a:cxnLst/>
            <a:rect l="l" t="t" r="r" b="b"/>
            <a:pathLst>
              <a:path w="416559">
                <a:moveTo>
                  <a:pt x="0" y="0"/>
                </a:moveTo>
                <a:lnTo>
                  <a:pt x="4160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59151" y="1537530"/>
            <a:ext cx="6891020" cy="2183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121.6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nm.</a:t>
            </a:r>
            <a:endParaRPr sz="2800">
              <a:latin typeface="Calibri"/>
              <a:cs typeface="Calibri"/>
            </a:endParaRPr>
          </a:p>
          <a:p>
            <a:pPr marL="2581910" algn="ctr">
              <a:lnSpc>
                <a:spcPct val="100000"/>
              </a:lnSpc>
              <a:spcBef>
                <a:spcPts val="1805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–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Natural linewidths</a:t>
            </a:r>
            <a:endParaRPr sz="3000">
              <a:latin typeface="Calibri"/>
              <a:cs typeface="Calibri"/>
            </a:endParaRPr>
          </a:p>
          <a:p>
            <a:pPr marR="1466215" algn="r">
              <a:lnSpc>
                <a:spcPts val="2745"/>
              </a:lnSpc>
              <a:spcBef>
                <a:spcPts val="1520"/>
              </a:spcBef>
            </a:pPr>
            <a:r>
              <a:rPr sz="2800" spc="-30" dirty="0">
                <a:latin typeface="Cambria Math"/>
                <a:cs typeface="Cambria Math"/>
              </a:rPr>
              <a:t>𝐴</a:t>
            </a:r>
            <a:endParaRPr sz="2800">
              <a:latin typeface="Cambria Math"/>
              <a:cs typeface="Cambria Math"/>
            </a:endParaRPr>
          </a:p>
          <a:p>
            <a:pPr marL="2581910" algn="ctr">
              <a:lnSpc>
                <a:spcPts val="2745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4200" spc="-37" baseline="-37698" dirty="0">
                <a:latin typeface="Cambria Math"/>
                <a:cs typeface="Cambria Math"/>
              </a:rPr>
              <a:t>2</a:t>
            </a:r>
            <a:r>
              <a:rPr sz="4200" spc="52" baseline="-37698" dirty="0">
                <a:latin typeface="Cambria Math"/>
                <a:cs typeface="Cambria Math"/>
              </a:rPr>
              <a:t>𝜋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63815" y="3951675"/>
            <a:ext cx="76136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7" baseline="11904" dirty="0">
                <a:latin typeface="Cambria Math"/>
                <a:cs typeface="Cambria Math"/>
              </a:rPr>
              <a:t>𝛥</a:t>
            </a:r>
            <a:r>
              <a:rPr sz="4200" spc="-135" baseline="11904" dirty="0">
                <a:latin typeface="Cambria Math"/>
                <a:cs typeface="Cambria Math"/>
              </a:rPr>
              <a:t>𝜈</a:t>
            </a:r>
            <a:r>
              <a:rPr sz="2000" dirty="0">
                <a:latin typeface="Calibri"/>
                <a:cs typeface="Calibri"/>
              </a:rPr>
              <a:t>nat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4439" y="3895823"/>
            <a:ext cx="3607435" cy="446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44" baseline="29166" dirty="0">
                <a:latin typeface="Cambria Math"/>
                <a:cs typeface="Cambria Math"/>
              </a:rPr>
              <a:t>2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r>
              <a:rPr sz="3000" spc="-157" baseline="29166" dirty="0">
                <a:latin typeface="Cambria Math"/>
                <a:cs typeface="Cambria Math"/>
              </a:rPr>
              <a:t> </a:t>
            </a:r>
            <a:r>
              <a:rPr sz="3000" spc="-15" baseline="29166" dirty="0">
                <a:latin typeface="Calibri"/>
                <a:cs typeface="Calibri"/>
              </a:rPr>
              <a:t>c</a:t>
            </a:r>
            <a:r>
              <a:rPr sz="3000" baseline="29166" dirty="0">
                <a:latin typeface="Calibri"/>
                <a:cs typeface="Calibri"/>
              </a:rPr>
              <a:t>m </a:t>
            </a:r>
            <a:r>
              <a:rPr sz="3000" spc="-37" baseline="291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7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16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79489" y="3851626"/>
            <a:ext cx="3448685" cy="490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110" dirty="0">
                <a:latin typeface="Cambria Math"/>
                <a:cs typeface="Cambria Math"/>
              </a:rPr>
              <a:t>𝜈</a:t>
            </a:r>
            <a:r>
              <a:rPr sz="3000" spc="-7" baseline="38888" dirty="0">
                <a:latin typeface="Calibri"/>
                <a:cs typeface="Calibri"/>
              </a:rPr>
              <a:t>L</a:t>
            </a:r>
            <a:r>
              <a:rPr sz="3000" spc="-15" baseline="38888" dirty="0">
                <a:latin typeface="Calibri"/>
                <a:cs typeface="Calibri"/>
              </a:rPr>
              <a:t>y</a:t>
            </a:r>
            <a:r>
              <a:rPr sz="3000" spc="330" baseline="38888" dirty="0">
                <a:latin typeface="Cambria Math"/>
                <a:cs typeface="Cambria Math"/>
              </a:rPr>
              <a:t>𝛼</a:t>
            </a:r>
            <a:r>
              <a:rPr sz="3000" baseline="38888" dirty="0">
                <a:latin typeface="Cambria Math"/>
                <a:cs typeface="Cambria Math"/>
              </a:rPr>
              <a:t> </a:t>
            </a:r>
            <a:r>
              <a:rPr sz="3000" spc="97" baseline="38888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8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8109" y="4131561"/>
            <a:ext cx="3663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nat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4620766"/>
            <a:ext cx="4828540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sz="30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– 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Doppl</a:t>
            </a:r>
            <a:r>
              <a:rPr sz="3000" b="1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0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wi</a:t>
            </a:r>
            <a:r>
              <a:rPr sz="3000" b="1" spc="-30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th</a:t>
            </a:r>
            <a:r>
              <a:rPr sz="30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at</a:t>
            </a:r>
            <a:r>
              <a:rPr sz="30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30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56825" cy="3652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Strateg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every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mental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hys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ev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mbol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phys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constant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10" dirty="0">
                <a:latin typeface="Calibri"/>
                <a:cs typeface="Calibri"/>
              </a:rPr>
              <a:t>its).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27200"/>
              </a:lnSpc>
              <a:spcBef>
                <a:spcPts val="1040"/>
              </a:spcBef>
              <a:buFont typeface="Symbol"/>
              <a:buChar char=""/>
              <a:tabLst>
                <a:tab pos="241935" algn="l"/>
                <a:tab pos="1618615" algn="l"/>
                <a:tab pos="2493645" algn="l"/>
                <a:tab pos="4126865" algn="l"/>
                <a:tab pos="5367020" algn="l"/>
                <a:tab pos="7463790" algn="l"/>
                <a:tab pos="8028305" algn="l"/>
                <a:tab pos="9527540" algn="l"/>
              </a:tabLst>
            </a:pPr>
            <a:r>
              <a:rPr sz="2800" spc="-20" dirty="0">
                <a:latin typeface="Calibri"/>
                <a:cs typeface="Calibri"/>
              </a:rPr>
              <a:t>Deve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num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rica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answer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ste</a:t>
            </a:r>
            <a:r>
              <a:rPr sz="2800" spc="15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10" dirty="0">
                <a:latin typeface="Calibri"/>
                <a:cs typeface="Calibri"/>
              </a:rPr>
              <a:t>by</a:t>
            </a:r>
            <a:r>
              <a:rPr sz="2800" spc="-20" dirty="0">
                <a:latin typeface="Calibri"/>
                <a:cs typeface="Calibri"/>
              </a:rPr>
              <a:t>-step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gebraic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om</a:t>
            </a:r>
            <a:r>
              <a:rPr sz="2800" spc="-15" dirty="0">
                <a:latin typeface="Calibri"/>
                <a:cs typeface="Calibri"/>
              </a:rPr>
              <a:t>itted.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learly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5" dirty="0">
                <a:latin typeface="Calibri"/>
                <a:cs typeface="Calibri"/>
              </a:rPr>
              <a:t>icate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ustrat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ig</a:t>
            </a:r>
            <a:r>
              <a:rPr sz="2800" spc="-20" dirty="0">
                <a:latin typeface="Calibri"/>
                <a:cs typeface="Calibri"/>
              </a:rPr>
              <a:t>ure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would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compr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hens</a:t>
            </a:r>
            <a:r>
              <a:rPr sz="2800" spc="-10" dirty="0">
                <a:latin typeface="Calibri"/>
                <a:cs typeface="Calibri"/>
              </a:rPr>
              <a:t>io</a:t>
            </a:r>
            <a:r>
              <a:rPr sz="2800" spc="-20" dirty="0">
                <a:latin typeface="Calibri"/>
                <a:cs typeface="Calibri"/>
              </a:rPr>
              <a:t>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74594" y="1412054"/>
            <a:ext cx="1861185" cy="447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2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290" dirty="0">
                <a:latin typeface="Cambria Math"/>
                <a:cs typeface="Cambria Math"/>
              </a:rPr>
              <a:t>√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9753" y="1151450"/>
            <a:ext cx="133350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𝑘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40" dirty="0">
                <a:latin typeface="Cambria Math"/>
                <a:cs typeface="Cambria Math"/>
              </a:rPr>
              <a:t>𝑇</a:t>
            </a:r>
            <a:r>
              <a:rPr sz="2800" spc="-20" dirty="0">
                <a:latin typeface="Cambria Math"/>
                <a:cs typeface="Cambria Math"/>
              </a:rPr>
              <a:t>ln2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6641" y="1632046"/>
            <a:ext cx="823594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83234" algn="l"/>
              </a:tabLst>
            </a:pPr>
            <a:r>
              <a:rPr sz="2800" spc="-30" dirty="0">
                <a:latin typeface="Cambria Math"/>
                <a:cs typeface="Cambria Math"/>
              </a:rPr>
              <a:t>𝑚	</a:t>
            </a:r>
            <a:r>
              <a:rPr sz="2800" spc="95" dirty="0">
                <a:latin typeface="Cambria Math"/>
                <a:cs typeface="Cambria Math"/>
              </a:rPr>
              <a:t>𝑐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53821" y="1819398"/>
            <a:ext cx="18415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H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22435" y="1608825"/>
            <a:ext cx="1309370" cy="0"/>
          </a:xfrm>
          <a:custGeom>
            <a:avLst/>
            <a:gdLst/>
            <a:ahLst/>
            <a:cxnLst/>
            <a:rect l="l" t="t" r="r" b="b"/>
            <a:pathLst>
              <a:path w="130937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22435" y="1003797"/>
            <a:ext cx="1309370" cy="0"/>
          </a:xfrm>
          <a:custGeom>
            <a:avLst/>
            <a:gdLst/>
            <a:ahLst/>
            <a:cxnLst/>
            <a:rect l="l" t="t" r="r" b="b"/>
            <a:pathLst>
              <a:path w="130937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18862" y="1421198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2448870"/>
            <a:ext cx="1857375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21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cm: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1336" y="2406619"/>
            <a:ext cx="671830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30" dirty="0">
                <a:latin typeface="Cambria Math"/>
                <a:cs typeface="Cambria Math"/>
              </a:rPr>
              <a:t>2</a:t>
            </a:r>
            <a:r>
              <a:rPr sz="2000" spc="40" dirty="0">
                <a:latin typeface="Cambria Math"/>
                <a:cs typeface="Cambria Math"/>
              </a:rPr>
              <a:t>1</a:t>
            </a:r>
            <a:r>
              <a:rPr sz="2000" spc="-105" dirty="0">
                <a:latin typeface="Cambria Math"/>
                <a:cs typeface="Cambria Math"/>
              </a:rPr>
              <a:t> </a:t>
            </a:r>
            <a:r>
              <a:rPr sz="2000" spc="-10" dirty="0">
                <a:latin typeface="Calibri"/>
                <a:cs typeface="Calibri"/>
              </a:rPr>
              <a:t>cm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90288" y="2463996"/>
            <a:ext cx="150876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.7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297" y="3157792"/>
            <a:ext cx="798195" cy="481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22222" dirty="0">
                <a:latin typeface="Calibri"/>
                <a:cs typeface="Calibri"/>
              </a:rPr>
              <a:t>D</a:t>
            </a:r>
            <a:endParaRPr sz="3000" baseline="-22222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79771" y="3072608"/>
            <a:ext cx="417830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L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220" dirty="0">
                <a:latin typeface="Cambria Math"/>
                <a:cs typeface="Cambria Math"/>
              </a:rPr>
              <a:t>𝛼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90312" y="3172918"/>
            <a:ext cx="157289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.3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300" y="3844668"/>
            <a:ext cx="8446770" cy="1767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4945">
              <a:lnSpc>
                <a:spcPct val="100000"/>
              </a:lnSpc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4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–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lisi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ns</a:t>
            </a:r>
            <a:r>
              <a:rPr sz="3000" b="1" u="heavy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negligi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40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fre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path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ℓ=</a:t>
            </a:r>
            <a:r>
              <a:rPr sz="2800" spc="-5" dirty="0">
                <a:latin typeface="Calibri"/>
                <a:cs typeface="Calibri"/>
              </a:rPr>
              <a:t>1/</a:t>
            </a:r>
            <a:r>
              <a:rPr sz="2800" spc="-15" dirty="0">
                <a:latin typeface="Calibri"/>
                <a:cs typeface="Calibri"/>
              </a:rPr>
              <a:t>(nσ</a:t>
            </a:r>
            <a:r>
              <a:rPr sz="2800" spc="5" dirty="0">
                <a:latin typeface="Calibri"/>
                <a:cs typeface="Calibri"/>
              </a:rPr>
              <a:t>)</a:t>
            </a:r>
            <a:r>
              <a:rPr sz="2800" spc="-30" dirty="0">
                <a:latin typeface="Cambria Math"/>
                <a:cs typeface="Cambria Math"/>
              </a:rPr>
              <a:t>≳</a:t>
            </a:r>
            <a:r>
              <a:rPr sz="2800" spc="-15" dirty="0">
                <a:latin typeface="Calibri"/>
                <a:cs typeface="Calibri"/>
              </a:rPr>
              <a:t>1016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2800" spc="-15" dirty="0">
                <a:latin typeface="Cambria Math"/>
                <a:cs typeface="Cambria Math"/>
              </a:rPr>
              <a:t>ℓ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1/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30" dirty="0">
                <a:latin typeface="Cambria Math"/>
                <a:cs typeface="Cambria Math"/>
              </a:rPr>
              <a:t>𝜎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≳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16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40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Theref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roade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ing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≪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r>
              <a:rPr sz="2800" spc="-10" dirty="0">
                <a:latin typeface="Calibri"/>
                <a:cs typeface="Calibri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≪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8573" rIns="0" bIns="0" rtlCol="0">
            <a:spAutoFit/>
          </a:bodyPr>
          <a:lstStyle/>
          <a:p>
            <a:pPr marL="2702560">
              <a:lnSpc>
                <a:spcPct val="100000"/>
              </a:lnSpc>
            </a:pPr>
            <a:r>
              <a:rPr sz="3000" u="heavy" spc="-15" dirty="0">
                <a:solidFill>
                  <a:srgbClr val="FF0000"/>
                </a:solidFill>
              </a:rPr>
              <a:t>Step</a:t>
            </a:r>
            <a:r>
              <a:rPr sz="3000" u="heavy" spc="-10" dirty="0">
                <a:solidFill>
                  <a:srgbClr val="FF0000"/>
                </a:solidFill>
              </a:rPr>
              <a:t> </a:t>
            </a:r>
            <a:r>
              <a:rPr sz="3000" u="heavy" spc="-20" dirty="0">
                <a:solidFill>
                  <a:srgbClr val="FF0000"/>
                </a:solidFill>
              </a:rPr>
              <a:t>5</a:t>
            </a:r>
            <a:r>
              <a:rPr sz="3000" u="heavy" spc="5" dirty="0">
                <a:solidFill>
                  <a:srgbClr val="FF0000"/>
                </a:solidFill>
              </a:rPr>
              <a:t> </a:t>
            </a:r>
            <a:r>
              <a:rPr sz="3000" u="heavy" dirty="0">
                <a:solidFill>
                  <a:srgbClr val="FF0000"/>
                </a:solidFill>
                <a:latin typeface="Calibri"/>
                <a:cs typeface="Calibri"/>
              </a:rPr>
              <a:t>– </a:t>
            </a:r>
            <a:r>
              <a:rPr sz="3000" u="heavy" spc="-5" dirty="0">
                <a:solidFill>
                  <a:srgbClr val="FF0000"/>
                </a:solidFill>
              </a:rPr>
              <a:t>Dom</a:t>
            </a:r>
            <a:r>
              <a:rPr sz="3000" u="heavy" spc="-10" dirty="0">
                <a:solidFill>
                  <a:srgbClr val="FF0000"/>
                </a:solidFill>
              </a:rPr>
              <a:t>i</a:t>
            </a:r>
            <a:r>
              <a:rPr sz="3000" u="heavy" spc="-20" dirty="0">
                <a:solidFill>
                  <a:srgbClr val="FF0000"/>
                </a:solidFill>
              </a:rPr>
              <a:t>na</a:t>
            </a:r>
            <a:r>
              <a:rPr sz="3000" u="heavy" spc="-10" dirty="0">
                <a:solidFill>
                  <a:srgbClr val="FF0000"/>
                </a:solidFill>
              </a:rPr>
              <a:t>n</a:t>
            </a:r>
            <a:r>
              <a:rPr sz="3000" u="heavy" spc="-15" dirty="0">
                <a:solidFill>
                  <a:srgbClr val="FF0000"/>
                </a:solidFill>
              </a:rPr>
              <a:t>t</a:t>
            </a:r>
            <a:r>
              <a:rPr sz="3000" u="heavy" dirty="0">
                <a:solidFill>
                  <a:srgbClr val="FF0000"/>
                </a:solidFill>
              </a:rPr>
              <a:t> </a:t>
            </a:r>
            <a:r>
              <a:rPr sz="3000" u="heavy" spc="-5" dirty="0">
                <a:solidFill>
                  <a:srgbClr val="FF0000"/>
                </a:solidFill>
              </a:rPr>
              <a:t>me</a:t>
            </a:r>
            <a:r>
              <a:rPr sz="3000" u="heavy" spc="10" dirty="0">
                <a:solidFill>
                  <a:srgbClr val="FF0000"/>
                </a:solidFill>
              </a:rPr>
              <a:t>c</a:t>
            </a:r>
            <a:r>
              <a:rPr sz="3000" u="heavy" spc="-20" dirty="0">
                <a:solidFill>
                  <a:srgbClr val="FF0000"/>
                </a:solidFill>
              </a:rPr>
              <a:t>h</a:t>
            </a:r>
            <a:r>
              <a:rPr sz="3000" u="heavy" spc="-25" dirty="0">
                <a:solidFill>
                  <a:srgbClr val="FF0000"/>
                </a:solidFill>
              </a:rPr>
              <a:t>a</a:t>
            </a:r>
            <a:r>
              <a:rPr sz="3000" u="heavy" spc="-15" dirty="0">
                <a:solidFill>
                  <a:srgbClr val="FF0000"/>
                </a:solidFill>
              </a:rPr>
              <a:t>nisms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638650"/>
            <a:ext cx="9769475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21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cm: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2.7</a:t>
            </a:r>
            <a:r>
              <a:rPr sz="2800" spc="-10" dirty="0">
                <a:latin typeface="Calibri"/>
                <a:cs typeface="Calibri"/>
              </a:rPr>
              <a:t>k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25" dirty="0">
                <a:latin typeface="Cambria Math"/>
                <a:cs typeface="Cambria Math"/>
              </a:rPr>
              <a:t>≫2</a:t>
            </a:r>
            <a:r>
              <a:rPr sz="2800" spc="-15" dirty="0">
                <a:latin typeface="Cambria Math"/>
                <a:cs typeface="Cambria Math"/>
              </a:rPr>
              <a:t>.7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kHz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≫</a:t>
            </a:r>
            <a:r>
              <a:rPr sz="2800" spc="2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natu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-15" dirty="0">
                <a:latin typeface="Calibri"/>
                <a:cs typeface="Calibri"/>
              </a:rPr>
              <a:t>10−15H</a:t>
            </a:r>
            <a:r>
              <a:rPr sz="2800" dirty="0">
                <a:latin typeface="Calibri"/>
                <a:cs typeface="Calibri"/>
              </a:rPr>
              <a:t>z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4" y="2340666"/>
            <a:ext cx="119570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10" dirty="0">
                <a:latin typeface="Calibri"/>
                <a:cs typeface="Calibri"/>
              </a:rPr>
              <a:t>α</a:t>
            </a:r>
            <a:r>
              <a:rPr sz="2800" spc="50" dirty="0">
                <a:latin typeface="Cambria Math"/>
                <a:cs typeface="Cambria Math"/>
              </a:rPr>
              <a:t>𝛼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65747" y="2355792"/>
            <a:ext cx="871855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16355" algn="l"/>
                <a:tab pos="3735070" algn="l"/>
                <a:tab pos="4222115" algn="l"/>
                <a:tab pos="5506720" algn="l"/>
                <a:tab pos="6615430" algn="l"/>
                <a:tab pos="7543800" algn="l"/>
              </a:tabLst>
            </a:pPr>
            <a:r>
              <a:rPr sz="2800" spc="-20" dirty="0">
                <a:latin typeface="Calibri"/>
                <a:cs typeface="Calibri"/>
              </a:rPr>
              <a:t>natura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1.6G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dirty="0">
                <a:latin typeface="Calibri"/>
                <a:cs typeface="Calibri"/>
              </a:rPr>
              <a:t>	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ghtly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ar</a:t>
            </a:r>
            <a:r>
              <a:rPr sz="2800" spc="-3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2896812"/>
            <a:ext cx="7710805" cy="3051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1.3GH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.3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b="1" spc="-20" dirty="0">
                <a:latin typeface="Calibri"/>
                <a:cs typeface="Calibri"/>
              </a:rPr>
              <a:t>Co</a:t>
            </a:r>
            <a:r>
              <a:rPr sz="2800" b="1" spc="-25" dirty="0">
                <a:latin typeface="Calibri"/>
                <a:cs typeface="Calibri"/>
              </a:rPr>
              <a:t>n</a:t>
            </a:r>
            <a:r>
              <a:rPr sz="2800" b="1" spc="-20" dirty="0">
                <a:latin typeface="Calibri"/>
                <a:cs typeface="Calibri"/>
              </a:rPr>
              <a:t>clu</a:t>
            </a:r>
            <a:r>
              <a:rPr sz="2800" b="1" dirty="0">
                <a:latin typeface="Calibri"/>
                <a:cs typeface="Calibri"/>
              </a:rPr>
              <a:t>s</a:t>
            </a:r>
            <a:r>
              <a:rPr sz="2800" b="1" spc="-15" dirty="0">
                <a:latin typeface="Calibri"/>
                <a:cs typeface="Calibri"/>
              </a:rPr>
              <a:t>ion: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15" dirty="0">
                <a:latin typeface="Calibri"/>
                <a:cs typeface="Calibri"/>
              </a:rPr>
              <a:t>21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Dopp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er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d</a:t>
            </a:r>
            <a:r>
              <a:rPr sz="2800" i="1" spc="-5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mi</a:t>
            </a:r>
            <a:r>
              <a:rPr sz="2800" i="1" spc="-20" dirty="0">
                <a:latin typeface="Calibri"/>
                <a:cs typeface="Calibri"/>
              </a:rPr>
              <a:t>nates.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4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10" dirty="0">
                <a:latin typeface="Calibri"/>
                <a:cs typeface="Calibri"/>
              </a:rPr>
              <a:t>α</a:t>
            </a:r>
            <a:r>
              <a:rPr sz="2800" spc="50" dirty="0">
                <a:latin typeface="Cambria Math"/>
                <a:cs typeface="Cambria Math"/>
              </a:rPr>
              <a:t>𝛼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Natural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w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dt</a:t>
            </a:r>
            <a:r>
              <a:rPr sz="2800" i="1" spc="-15" dirty="0">
                <a:latin typeface="Calibri"/>
                <a:cs typeface="Calibri"/>
              </a:rPr>
              <a:t>h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d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mi</a:t>
            </a:r>
            <a:r>
              <a:rPr sz="2800" i="1" spc="-20" dirty="0">
                <a:latin typeface="Calibri"/>
                <a:cs typeface="Calibri"/>
              </a:rPr>
              <a:t>nates.</a:t>
            </a:r>
            <a:endParaRPr sz="2800">
              <a:latin typeface="Calibri"/>
              <a:cs typeface="Calibri"/>
            </a:endParaRPr>
          </a:p>
          <a:p>
            <a:pPr marL="2684145">
              <a:lnSpc>
                <a:spcPct val="100000"/>
              </a:lnSpc>
              <a:spcBef>
                <a:spcPts val="1814"/>
              </a:spcBef>
            </a:pP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Path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length 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9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%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sorp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1778" y="1142841"/>
            <a:ext cx="3212465" cy="484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𝐼</a:t>
            </a:r>
            <a:r>
              <a:rPr sz="2800" spc="25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110" dirty="0">
                <a:latin typeface="Cambria Math"/>
                <a:cs typeface="Cambria Math"/>
              </a:rPr>
              <a:t>𝑒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70" baseline="29166" dirty="0">
                <a:latin typeface="Cambria Math"/>
                <a:cs typeface="Cambria Math"/>
              </a:rPr>
              <a:t>𝑛𝜎𝐿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89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88167" y="925898"/>
            <a:ext cx="7874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ln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03991" y="1434914"/>
            <a:ext cx="54102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0" dirty="0">
                <a:latin typeface="Cambria Math"/>
                <a:cs typeface="Cambria Math"/>
              </a:rPr>
              <a:t>𝑛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a</a:t>
            </a:r>
            <a:endParaRPr sz="3000" baseline="-16666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00843" y="1383273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50155" y="1195646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2022571"/>
            <a:ext cx="3310254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88060" algn="l"/>
              </a:tabLst>
            </a:pPr>
            <a:r>
              <a:rPr sz="2800" spc="-15" dirty="0">
                <a:latin typeface="Calibri"/>
                <a:cs typeface="Calibri"/>
              </a:rPr>
              <a:t>Insert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a </a:t>
            </a:r>
            <a:r>
              <a:rPr sz="3000" spc="-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18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0478" y="2022571"/>
            <a:ext cx="352742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19760" algn="l"/>
                <a:tab pos="1302385" algn="l"/>
                <a:tab pos="1986280" algn="l"/>
              </a:tabLst>
            </a:pPr>
            <a:r>
              <a:rPr sz="2800" spc="-20" dirty="0">
                <a:latin typeface="Calibri"/>
                <a:cs typeface="Calibri"/>
              </a:rPr>
              <a:t>(2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cm)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96824" y="2075376"/>
            <a:ext cx="329057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13485" algn="l"/>
                <a:tab pos="1657985" algn="l"/>
                <a:tab pos="2729865" algn="l"/>
              </a:tabLst>
            </a:pPr>
            <a:r>
              <a:rPr sz="2800" spc="-20" dirty="0">
                <a:latin typeface="Calibri"/>
                <a:cs typeface="Calibri"/>
              </a:rPr>
              <a:t>(L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5" dirty="0">
                <a:latin typeface="Calibri"/>
                <a:cs typeface="Calibri"/>
              </a:rPr>
              <a:t>α</a:t>
            </a:r>
            <a:r>
              <a:rPr sz="2800" spc="50" dirty="0">
                <a:latin typeface="Cambria Math"/>
                <a:cs typeface="Cambria Math"/>
              </a:rPr>
              <a:t>𝛼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obta</a:t>
            </a:r>
            <a:r>
              <a:rPr sz="2800" spc="-15" dirty="0">
                <a:latin typeface="Calibri"/>
                <a:cs typeface="Calibri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2800" spc="2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5" y="2569687"/>
            <a:ext cx="5353685" cy="1100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30" baseline="29166" dirty="0">
                <a:latin typeface="Cambria Math"/>
                <a:cs typeface="Cambria Math"/>
              </a:rPr>
              <a:t>19</a:t>
            </a:r>
            <a:r>
              <a:rPr sz="3000" spc="217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𝐿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16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 res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vely.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7716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0</a:t>
            </a:r>
            <a:r>
              <a:rPr spc="-10" dirty="0"/>
              <a:t>: </a:t>
            </a:r>
            <a:r>
              <a:rPr spc="-25" dirty="0"/>
              <a:t>Case</a:t>
            </a:r>
            <a:r>
              <a:rPr dirty="0"/>
              <a:t> </a:t>
            </a:r>
            <a:r>
              <a:rPr spc="-15" dirty="0"/>
              <a:t>(c) </a:t>
            </a:r>
            <a:r>
              <a:rPr spc="-15" dirty="0">
                <a:latin typeface="Calibri"/>
                <a:cs typeface="Calibri"/>
              </a:rPr>
              <a:t>– </a:t>
            </a:r>
            <a:r>
              <a:rPr spc="-20" dirty="0"/>
              <a:t>3.39</a:t>
            </a:r>
            <a:r>
              <a:rPr spc="-25" dirty="0"/>
              <a:t> µm</a:t>
            </a:r>
            <a:r>
              <a:rPr spc="-10" dirty="0"/>
              <a:t> </a:t>
            </a:r>
            <a:r>
              <a:rPr spc="-15" dirty="0"/>
              <a:t>H</a:t>
            </a:r>
            <a:r>
              <a:rPr spc="-25" dirty="0"/>
              <a:t>eNe</a:t>
            </a:r>
            <a:r>
              <a:rPr spc="-5" dirty="0"/>
              <a:t> </a:t>
            </a:r>
            <a:r>
              <a:rPr spc="-10" dirty="0"/>
              <a:t>B</a:t>
            </a:r>
            <a:r>
              <a:rPr spc="-25" dirty="0"/>
              <a:t>e</a:t>
            </a:r>
            <a:r>
              <a:rPr spc="-15" dirty="0"/>
              <a:t>a</a:t>
            </a:r>
            <a:r>
              <a:rPr spc="-30" dirty="0"/>
              <a:t>m</a:t>
            </a:r>
            <a:r>
              <a:rPr spc="-15" dirty="0"/>
              <a:t> in </a:t>
            </a:r>
            <a:r>
              <a:rPr spc="-20" dirty="0"/>
              <a:t>Lo</a:t>
            </a:r>
            <a:r>
              <a:rPr spc="-10" dirty="0"/>
              <a:t>w</a:t>
            </a:r>
            <a:r>
              <a:rPr spc="-15" dirty="0"/>
              <a:t>-</a:t>
            </a:r>
            <a:r>
              <a:rPr spc="-25" dirty="0"/>
              <a:t>P</a:t>
            </a:r>
            <a:r>
              <a:rPr spc="-10" dirty="0"/>
              <a:t>r</a:t>
            </a:r>
            <a:r>
              <a:rPr spc="-25" dirty="0"/>
              <a:t>essure</a:t>
            </a:r>
          </a:p>
        </p:txBody>
      </p:sp>
      <p:sp>
        <p:nvSpPr>
          <p:cNvPr id="3" name="object 3"/>
          <p:cNvSpPr/>
          <p:nvPr/>
        </p:nvSpPr>
        <p:spPr>
          <a:xfrm>
            <a:off x="5633344" y="2048134"/>
            <a:ext cx="720090" cy="0"/>
          </a:xfrm>
          <a:custGeom>
            <a:avLst/>
            <a:gdLst/>
            <a:ahLst/>
            <a:cxnLst/>
            <a:rect l="l" t="t" r="r" b="b"/>
            <a:pathLst>
              <a:path w="720089">
                <a:moveTo>
                  <a:pt x="0" y="0"/>
                </a:moveTo>
                <a:lnTo>
                  <a:pt x="719638" y="0"/>
                </a:lnTo>
              </a:path>
            </a:pathLst>
          </a:custGeom>
          <a:ln w="30225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297" y="1661409"/>
            <a:ext cx="9760585" cy="3870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1130" algn="ctr">
              <a:lnSpc>
                <a:spcPct val="100000"/>
              </a:lnSpc>
            </a:pPr>
            <a:r>
              <a:rPr sz="3400" b="1" spc="-25" dirty="0">
                <a:solidFill>
                  <a:srgbClr val="0000FF"/>
                </a:solidFill>
                <a:latin typeface="Calibri"/>
                <a:cs typeface="Calibri"/>
              </a:rPr>
              <a:t>CH</a:t>
            </a:r>
            <a:r>
              <a:rPr sz="3400" b="1" spc="-15" dirty="0">
                <a:solidFill>
                  <a:srgbClr val="0000FF"/>
                </a:solidFill>
                <a:latin typeface="Calibri"/>
                <a:cs typeface="Calibri"/>
              </a:rPr>
              <a:t>4</a:t>
            </a:r>
            <a:r>
              <a:rPr sz="3675" spc="-37" baseline="-15873" dirty="0">
                <a:solidFill>
                  <a:srgbClr val="0000FF"/>
                </a:solidFill>
                <a:latin typeface="Cambria Math"/>
                <a:cs typeface="Cambria Math"/>
              </a:rPr>
              <a:t>𝟒</a:t>
            </a:r>
            <a:endParaRPr sz="3675" baseline="-15873">
              <a:latin typeface="Cambria Math"/>
              <a:cs typeface="Cambria Math"/>
            </a:endParaRPr>
          </a:p>
          <a:p>
            <a:pPr marL="168275" algn="ctr">
              <a:lnSpc>
                <a:spcPct val="100000"/>
              </a:lnSpc>
              <a:spcBef>
                <a:spcPts val="2030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– 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ven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par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ete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3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Power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P=</a:t>
            </a:r>
            <a:r>
              <a:rPr sz="2800" dirty="0">
                <a:latin typeface="Calibri"/>
                <a:cs typeface="Calibri"/>
              </a:rPr>
              <a:t>1</a:t>
            </a:r>
            <a:r>
              <a:rPr sz="2800" spc="-20" dirty="0">
                <a:latin typeface="Calibri"/>
                <a:cs typeface="Calibri"/>
              </a:rPr>
              <a:t>0mW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64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iameter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d=1cm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spc="-20" dirty="0">
                <a:latin typeface="Calibri"/>
                <a:cs typeface="Calibri"/>
              </a:rPr>
              <a:t>=d/2=0.5</a:t>
            </a:r>
            <a:r>
              <a:rPr sz="2800" spc="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m.</a:t>
            </a:r>
            <a:r>
              <a:rPr sz="2800" spc="-30" dirty="0">
                <a:latin typeface="Cambria Math"/>
                <a:cs typeface="Cambria Math"/>
              </a:rPr>
              <a:t>𝑑</a:t>
            </a:r>
            <a:r>
              <a:rPr sz="2800" spc="2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𝑤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𝑑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.5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Gas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p=0.</a:t>
            </a:r>
            <a:r>
              <a:rPr sz="2800" dirty="0">
                <a:latin typeface="Calibri"/>
                <a:cs typeface="Calibri"/>
              </a:rPr>
              <a:t>1</a:t>
            </a:r>
            <a:r>
              <a:rPr sz="2800" spc="-15" dirty="0">
                <a:latin typeface="Calibri"/>
                <a:cs typeface="Calibri"/>
              </a:rPr>
              <a:t>mbar</a:t>
            </a:r>
            <a:r>
              <a:rPr sz="2800" spc="0" dirty="0">
                <a:latin typeface="Calibri"/>
                <a:cs typeface="Calibri"/>
              </a:rPr>
              <a:t>.</a:t>
            </a:r>
            <a:r>
              <a:rPr sz="2800" spc="-30" dirty="0">
                <a:latin typeface="Cambria Math"/>
                <a:cs typeface="Cambria Math"/>
              </a:rPr>
              <a:t>𝑝</a:t>
            </a:r>
            <a:r>
              <a:rPr sz="2800" spc="18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mba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Tempera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T=3</a:t>
            </a:r>
            <a:r>
              <a:rPr sz="2800" spc="-5" dirty="0">
                <a:latin typeface="Calibri"/>
                <a:cs typeface="Calibri"/>
              </a:rPr>
              <a:t>0</a:t>
            </a:r>
            <a:r>
              <a:rPr sz="2800" spc="-10" dirty="0">
                <a:latin typeface="Calibri"/>
                <a:cs typeface="Calibri"/>
              </a:rPr>
              <a:t>0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81384"/>
            <a:ext cx="6306820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Ex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ted-s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ate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ifetime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τe=20μs</a:t>
            </a:r>
            <a:r>
              <a:rPr sz="2800" spc="15" dirty="0">
                <a:latin typeface="Calibri"/>
                <a:cs typeface="Calibri"/>
              </a:rPr>
              <a:t>.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e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𝜇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618838"/>
            <a:ext cx="9221470" cy="3768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Col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cross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secti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σb</a:t>
            </a:r>
            <a:r>
              <a:rPr sz="2800" spc="-10" dirty="0">
                <a:latin typeface="Calibri"/>
                <a:cs typeface="Calibri"/>
              </a:rPr>
              <a:t>=</a:t>
            </a:r>
            <a:r>
              <a:rPr sz="2800" spc="-15" dirty="0">
                <a:latin typeface="Calibri"/>
                <a:cs typeface="Calibri"/>
              </a:rPr>
              <a:t>1×10−16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m2</a:t>
            </a:r>
            <a:r>
              <a:rPr sz="2800" spc="20" dirty="0">
                <a:latin typeface="Calibri"/>
                <a:cs typeface="Calibri"/>
              </a:rPr>
              <a:t>.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b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16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44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.</a:t>
            </a:r>
            <a:endParaRPr sz="3000" baseline="29166">
              <a:latin typeface="Cambria Math"/>
              <a:cs typeface="Cambria Math"/>
            </a:endParaRPr>
          </a:p>
          <a:p>
            <a:pPr marL="1162685" algn="ctr">
              <a:lnSpc>
                <a:spcPct val="100000"/>
              </a:lnSpc>
              <a:spcBef>
                <a:spcPts val="1805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–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idt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30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8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5" dirty="0">
                <a:latin typeface="Calibri"/>
                <a:cs typeface="Calibri"/>
              </a:rPr>
              <a:t>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CH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3000" spc="60" baseline="-16666" dirty="0">
                <a:latin typeface="Cambria Math"/>
                <a:cs typeface="Cambria Math"/>
              </a:rPr>
              <a:t>4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mass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m=1</a:t>
            </a:r>
            <a:r>
              <a:rPr sz="2800" spc="-10" dirty="0">
                <a:latin typeface="Calibri"/>
                <a:cs typeface="Calibri"/>
              </a:rPr>
              <a:t>6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30" dirty="0">
                <a:latin typeface="Cambria Math"/>
                <a:cs typeface="Cambria Math"/>
              </a:rPr>
              <a:t>𝑚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45" dirty="0">
                <a:latin typeface="Cambria Math"/>
                <a:cs typeface="Cambria Math"/>
              </a:rPr>
              <a:t>𝑢</a:t>
            </a:r>
            <a:r>
              <a:rPr sz="2800" spc="-10" dirty="0">
                <a:latin typeface="Calibri"/>
                <a:cs typeface="Calibri"/>
              </a:rPr>
              <a:t>):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20" dirty="0">
                <a:latin typeface="Calibri"/>
                <a:cs typeface="Calibri"/>
              </a:rPr>
              <a:t>Δ</a:t>
            </a:r>
            <a:r>
              <a:rPr sz="2800" spc="-10" dirty="0">
                <a:latin typeface="Calibri"/>
                <a:cs typeface="Calibri"/>
              </a:rPr>
              <a:t>ν</a:t>
            </a:r>
            <a:r>
              <a:rPr sz="2800" spc="-15" dirty="0">
                <a:latin typeface="Calibri"/>
                <a:cs typeface="Calibri"/>
              </a:rPr>
              <a:t>D≈140MHz.</a:t>
            </a:r>
            <a:endParaRPr sz="2800">
              <a:latin typeface="Calibri"/>
              <a:cs typeface="Calibri"/>
            </a:endParaRPr>
          </a:p>
          <a:p>
            <a:pPr marL="1165225" algn="ctr">
              <a:lnSpc>
                <a:spcPct val="100000"/>
              </a:lnSpc>
              <a:spcBef>
                <a:spcPts val="1810"/>
              </a:spcBef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14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61950" indent="-349250">
              <a:lnSpc>
                <a:spcPct val="100000"/>
              </a:lnSpc>
              <a:spcBef>
                <a:spcPts val="1645"/>
              </a:spcBef>
              <a:buFont typeface="Calibri"/>
              <a:buAutoNum type="arabicPeriod" startAt="2"/>
              <a:tabLst>
                <a:tab pos="362585" algn="l"/>
              </a:tabLst>
            </a:pP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ransi</a:t>
            </a:r>
            <a:r>
              <a:rPr sz="2800" spc="-5" dirty="0">
                <a:latin typeface="Calibri"/>
                <a:cs typeface="Calibri"/>
              </a:rPr>
              <a:t>t-</a:t>
            </a:r>
            <a:r>
              <a:rPr sz="2800" spc="-15" dirty="0">
                <a:latin typeface="Calibri"/>
                <a:cs typeface="Calibri"/>
              </a:rPr>
              <a:t>time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Δ</a:t>
            </a:r>
            <a:r>
              <a:rPr sz="2800" spc="-15" dirty="0">
                <a:latin typeface="Calibri"/>
                <a:cs typeface="Calibri"/>
              </a:rPr>
              <a:t>νt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tr</a:t>
            </a:r>
            <a:endParaRPr sz="3000" baseline="-16666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92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0" u="none" spc="-20" dirty="0">
                <a:solidFill>
                  <a:srgbClr val="000000"/>
                </a:solidFill>
                <a:latin typeface="Calibri"/>
                <a:cs typeface="Calibri"/>
              </a:rPr>
              <a:t>Δ</a:t>
            </a:r>
            <a:r>
              <a:rPr sz="2800" b="0" u="none" spc="-10" dirty="0">
                <a:solidFill>
                  <a:srgbClr val="000000"/>
                </a:solidFill>
                <a:latin typeface="Calibri"/>
                <a:cs typeface="Calibri"/>
              </a:rPr>
              <a:t>ν</a:t>
            </a:r>
            <a:r>
              <a:rPr sz="2800" b="0" u="none" spc="-15" dirty="0">
                <a:solidFill>
                  <a:srgbClr val="000000"/>
                </a:solidFill>
                <a:latin typeface="Calibri"/>
                <a:cs typeface="Calibri"/>
              </a:rPr>
              <a:t>tr≈0.798ˉvπwˉv</a:t>
            </a:r>
            <a:r>
              <a:rPr sz="2800" b="0" u="none" spc="-10" dirty="0">
                <a:solidFill>
                  <a:srgbClr val="000000"/>
                </a:solidFill>
                <a:latin typeface="Calibri"/>
                <a:cs typeface="Calibri"/>
              </a:rPr>
              <a:t>=</a:t>
            </a:r>
            <a:r>
              <a:rPr sz="2800" b="0" u="none" spc="-15" dirty="0">
                <a:solidFill>
                  <a:srgbClr val="000000"/>
                </a:solidFill>
                <a:latin typeface="Calibri"/>
                <a:cs typeface="Calibri"/>
              </a:rPr>
              <a:t>5×104cm</a:t>
            </a:r>
            <a:r>
              <a:rPr sz="2800" b="0" u="none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u="none" spc="-10" dirty="0">
                <a:solidFill>
                  <a:srgbClr val="000000"/>
                </a:solidFill>
                <a:latin typeface="Calibri"/>
                <a:cs typeface="Calibri"/>
              </a:rPr>
              <a:t>s</a:t>
            </a:r>
            <a:r>
              <a:rPr sz="2800" b="0" u="none" spc="-15" dirty="0">
                <a:solidFill>
                  <a:srgbClr val="000000"/>
                </a:solidFill>
                <a:latin typeface="Calibri"/>
                <a:cs typeface="Calibri"/>
              </a:rPr>
              <a:t>−1=25kHz.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8736" y="1843728"/>
            <a:ext cx="97028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tr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0050" y="2082996"/>
            <a:ext cx="4984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𝜋𝑤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84247" y="2031370"/>
            <a:ext cx="1123315" cy="0"/>
          </a:xfrm>
          <a:custGeom>
            <a:avLst/>
            <a:gdLst/>
            <a:ahLst/>
            <a:cxnLst/>
            <a:rect l="l" t="t" r="r" b="b"/>
            <a:pathLst>
              <a:path w="1123314">
                <a:moveTo>
                  <a:pt x="0" y="0"/>
                </a:moveTo>
                <a:lnTo>
                  <a:pt x="112318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71534" y="1573598"/>
            <a:ext cx="3133725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7" baseline="4960" dirty="0">
                <a:latin typeface="Cambria Math"/>
                <a:cs typeface="Cambria Math"/>
              </a:rPr>
              <a:t>0</a:t>
            </a:r>
            <a:r>
              <a:rPr sz="4200" spc="-15" baseline="4960" dirty="0">
                <a:latin typeface="Cambria Math"/>
                <a:cs typeface="Cambria Math"/>
              </a:rPr>
              <a:t>.</a:t>
            </a:r>
            <a:r>
              <a:rPr sz="4200" spc="-37" baseline="4960" dirty="0">
                <a:latin typeface="Cambria Math"/>
                <a:cs typeface="Cambria Math"/>
              </a:rPr>
              <a:t>79</a:t>
            </a:r>
            <a:r>
              <a:rPr sz="4200" spc="-30" baseline="4960" dirty="0">
                <a:latin typeface="Cambria Math"/>
                <a:cs typeface="Cambria Math"/>
              </a:rPr>
              <a:t>8</a:t>
            </a:r>
            <a:r>
              <a:rPr sz="4200" spc="-202" baseline="4960" dirty="0">
                <a:latin typeface="Cambria Math"/>
                <a:cs typeface="Cambria Math"/>
              </a:rPr>
              <a:t> </a:t>
            </a:r>
            <a:r>
              <a:rPr sz="4200" spc="-1664" baseline="4960" dirty="0">
                <a:latin typeface="Cambria Math"/>
                <a:cs typeface="Cambria Math"/>
              </a:rPr>
              <a:t>𝑣</a:t>
            </a:r>
            <a:r>
              <a:rPr sz="4200" spc="-22" baseline="4960" dirty="0">
                <a:latin typeface="Cambria Math"/>
                <a:cs typeface="Cambria Math"/>
              </a:rPr>
              <a:t>‾</a:t>
            </a:r>
            <a:r>
              <a:rPr sz="4200" spc="450" baseline="4960" dirty="0">
                <a:latin typeface="Cambria Math"/>
                <a:cs typeface="Cambria Math"/>
              </a:rPr>
              <a:t> </a:t>
            </a:r>
            <a:r>
              <a:rPr sz="2000" spc="-790" dirty="0">
                <a:latin typeface="Cambria Math"/>
                <a:cs typeface="Cambria Math"/>
              </a:rPr>
              <a:t>𝑣</a:t>
            </a:r>
            <a:r>
              <a:rPr sz="3000" baseline="1388" dirty="0">
                <a:latin typeface="Cambria Math"/>
                <a:cs typeface="Cambria Math"/>
              </a:rPr>
              <a:t>‾</a:t>
            </a:r>
            <a:r>
              <a:rPr sz="3000" spc="-367" baseline="1388" dirty="0">
                <a:latin typeface="Cambria Math"/>
                <a:cs typeface="Cambria Math"/>
              </a:rPr>
              <a:t> </a:t>
            </a:r>
            <a:r>
              <a:rPr sz="2000" spc="-55" dirty="0">
                <a:latin typeface="Cambria Math"/>
                <a:cs typeface="Cambria Math"/>
              </a:rPr>
              <a:t>=</a:t>
            </a:r>
            <a:r>
              <a:rPr sz="2000" spc="40" dirty="0">
                <a:latin typeface="Cambria Math"/>
                <a:cs typeface="Cambria Math"/>
              </a:rPr>
              <a:t>5</a:t>
            </a:r>
            <a:r>
              <a:rPr sz="2000" spc="-5" dirty="0">
                <a:latin typeface="Cambria Math"/>
                <a:cs typeface="Cambria Math"/>
              </a:rPr>
              <a:t>×</a:t>
            </a:r>
            <a:r>
              <a:rPr sz="2000" spc="40" dirty="0">
                <a:latin typeface="Cambria Math"/>
                <a:cs typeface="Cambria Math"/>
              </a:rPr>
              <a:t>1</a:t>
            </a:r>
            <a:r>
              <a:rPr sz="2000" spc="30" dirty="0">
                <a:latin typeface="Cambria Math"/>
                <a:cs typeface="Cambria Math"/>
              </a:rPr>
              <a:t>0</a:t>
            </a:r>
            <a:r>
              <a:rPr sz="2475" spc="89" baseline="25252" dirty="0">
                <a:latin typeface="Cambria Math"/>
                <a:cs typeface="Cambria Math"/>
              </a:rPr>
              <a:t>4</a:t>
            </a:r>
            <a:r>
              <a:rPr sz="2475" spc="82" baseline="25252" dirty="0">
                <a:latin typeface="Cambria Math"/>
                <a:cs typeface="Cambria Math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m 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475" spc="-7" baseline="25252" dirty="0">
                <a:latin typeface="Cambria Math"/>
                <a:cs typeface="Cambria Math"/>
              </a:rPr>
              <a:t>−</a:t>
            </a:r>
            <a:r>
              <a:rPr sz="2475" spc="89" baseline="25252" dirty="0">
                <a:latin typeface="Cambria Math"/>
                <a:cs typeface="Cambria Math"/>
              </a:rPr>
              <a:t>1</a:t>
            </a:r>
            <a:endParaRPr sz="2475" baseline="25252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7866" y="1843728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85919" y="1843728"/>
            <a:ext cx="107569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kH</a:t>
            </a:r>
            <a:r>
              <a:rPr sz="2800" spc="-2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2650740"/>
            <a:ext cx="3150870" cy="103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3.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Natural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20" dirty="0">
                <a:latin typeface="Calibri"/>
                <a:cs typeface="Calibri"/>
              </a:rPr>
              <a:t>Δ</a:t>
            </a:r>
            <a:r>
              <a:rPr sz="2800" spc="-10" dirty="0">
                <a:latin typeface="Calibri"/>
                <a:cs typeface="Calibri"/>
              </a:rPr>
              <a:t>ν</a:t>
            </a:r>
            <a:r>
              <a:rPr sz="2800" spc="-15" dirty="0">
                <a:latin typeface="Calibri"/>
                <a:cs typeface="Calibri"/>
              </a:rPr>
              <a:t>nat=1</a:t>
            </a:r>
            <a:r>
              <a:rPr sz="2800" spc="-10" dirty="0">
                <a:latin typeface="Calibri"/>
                <a:cs typeface="Calibri"/>
              </a:rPr>
              <a:t>2</a:t>
            </a:r>
            <a:r>
              <a:rPr sz="2800" spc="-15" dirty="0">
                <a:latin typeface="Calibri"/>
                <a:cs typeface="Calibri"/>
              </a:rPr>
              <a:t>πτe=8.0</a:t>
            </a:r>
            <a:r>
              <a:rPr sz="2800" spc="-10" dirty="0">
                <a:latin typeface="Calibri"/>
                <a:cs typeface="Calibri"/>
              </a:rPr>
              <a:t>kHz.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22194" y="4180283"/>
            <a:ext cx="1817370" cy="620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37" baseline="-37698" dirty="0">
                <a:latin typeface="Cambria Math"/>
                <a:cs typeface="Cambria Math"/>
              </a:rPr>
              <a:t>2</a:t>
            </a:r>
            <a:r>
              <a:rPr sz="4200" spc="37" baseline="-37698" dirty="0">
                <a:latin typeface="Cambria Math"/>
                <a:cs typeface="Cambria Math"/>
              </a:rPr>
              <a:t>𝜋</a:t>
            </a:r>
            <a:r>
              <a:rPr sz="4200" spc="-44" baseline="-37698" dirty="0">
                <a:latin typeface="Cambria Math"/>
                <a:cs typeface="Cambria Math"/>
              </a:rPr>
              <a:t>𝜏</a:t>
            </a:r>
            <a:endParaRPr sz="4200" baseline="-37698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97427" y="3910535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14419" y="4578482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49524" y="4367915"/>
            <a:ext cx="720090" cy="0"/>
          </a:xfrm>
          <a:custGeom>
            <a:avLst/>
            <a:gdLst/>
            <a:ahLst/>
            <a:cxnLst/>
            <a:rect l="l" t="t" r="r" b="b"/>
            <a:pathLst>
              <a:path w="720089">
                <a:moveTo>
                  <a:pt x="0" y="0"/>
                </a:moveTo>
                <a:lnTo>
                  <a:pt x="71963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355465" y="4180275"/>
            <a:ext cx="151257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15" dirty="0">
                <a:latin typeface="Cambria Math"/>
                <a:cs typeface="Cambria Math"/>
              </a:rPr>
              <a:t>.0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1700" y="5057773"/>
            <a:ext cx="18434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4.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al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15765"/>
            <a:ext cx="8521700" cy="1100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53900"/>
              </a:lnSpc>
            </a:pPr>
            <a:r>
              <a:rPr sz="2800" i="1" spc="-20" dirty="0">
                <a:latin typeface="Calibri"/>
                <a:cs typeface="Calibri"/>
              </a:rPr>
              <a:t>Number</a:t>
            </a:r>
            <a:r>
              <a:rPr sz="2800" i="1" spc="-8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Calibri"/>
                <a:cs typeface="Calibri"/>
              </a:rPr>
              <a:t>d</a:t>
            </a:r>
            <a:r>
              <a:rPr sz="2800" i="1" spc="-15" dirty="0">
                <a:latin typeface="Calibri"/>
                <a:cs typeface="Calibri"/>
              </a:rPr>
              <a:t>ensity</a:t>
            </a:r>
            <a:r>
              <a:rPr sz="2800" i="1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n=2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42×1014cm−3</a:t>
            </a:r>
            <a:r>
              <a:rPr sz="2800" spc="15" dirty="0">
                <a:latin typeface="Calibri"/>
                <a:cs typeface="Calibri"/>
              </a:rPr>
              <a:t>.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cm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 </a:t>
            </a:r>
            <a:r>
              <a:rPr sz="2800" spc="-20" dirty="0">
                <a:latin typeface="Calibri"/>
                <a:cs typeface="Calibri"/>
              </a:rPr>
              <a:t>Δ</a:t>
            </a:r>
            <a:r>
              <a:rPr sz="2800" spc="-10" dirty="0">
                <a:latin typeface="Calibri"/>
                <a:cs typeface="Calibri"/>
              </a:rPr>
              <a:t>ν</a:t>
            </a:r>
            <a:r>
              <a:rPr sz="2800" spc="-15" dirty="0">
                <a:latin typeface="Calibri"/>
                <a:cs typeface="Calibri"/>
              </a:rPr>
              <a:t>coll=nσbˉvπ=3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spc="-15" dirty="0">
                <a:latin typeface="Calibri"/>
                <a:cs typeface="Calibri"/>
              </a:rPr>
              <a:t>9</a:t>
            </a:r>
            <a:r>
              <a:rPr sz="2800" spc="-1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Hz.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00866" y="2492952"/>
            <a:ext cx="115824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7" baseline="11904" dirty="0">
                <a:latin typeface="Cambria Math"/>
                <a:cs typeface="Cambria Math"/>
              </a:rPr>
              <a:t>𝛥</a:t>
            </a:r>
            <a:r>
              <a:rPr sz="4200" spc="-135" baseline="11904" dirty="0">
                <a:latin typeface="Cambria Math"/>
                <a:cs typeface="Cambria Math"/>
              </a:rPr>
              <a:t>𝜈</a:t>
            </a:r>
            <a:r>
              <a:rPr sz="2000" dirty="0">
                <a:latin typeface="Calibri"/>
                <a:cs typeface="Calibri"/>
              </a:rPr>
              <a:t>coll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endParaRPr sz="4200" baseline="11904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32259" y="2223204"/>
            <a:ext cx="75311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0" dirty="0">
                <a:latin typeface="Cambria Math"/>
                <a:cs typeface="Cambria Math"/>
              </a:rPr>
              <a:t>𝑛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95911" y="2732220"/>
            <a:ext cx="2362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𝜋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44951" y="2680594"/>
            <a:ext cx="746125" cy="0"/>
          </a:xfrm>
          <a:custGeom>
            <a:avLst/>
            <a:gdLst/>
            <a:ahLst/>
            <a:cxnLst/>
            <a:rect l="l" t="t" r="r" b="b"/>
            <a:pathLst>
              <a:path w="746125">
                <a:moveTo>
                  <a:pt x="0" y="0"/>
                </a:moveTo>
                <a:lnTo>
                  <a:pt x="74554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76802" y="2492952"/>
            <a:ext cx="151257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3</a:t>
            </a:r>
            <a:r>
              <a:rPr sz="2800" spc="-15" dirty="0">
                <a:latin typeface="Cambria Math"/>
                <a:cs typeface="Cambria Math"/>
              </a:rPr>
              <a:t>.9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kH</a:t>
            </a:r>
            <a:r>
              <a:rPr sz="2800" spc="-2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695" y="3300226"/>
            <a:ext cx="9194800" cy="2330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0" dirty="0">
                <a:latin typeface="Calibri"/>
                <a:cs typeface="Calibri"/>
              </a:rPr>
              <a:t>R</a:t>
            </a:r>
            <a:r>
              <a:rPr sz="2800" i="1" spc="-10" dirty="0">
                <a:latin typeface="Calibri"/>
                <a:cs typeface="Calibri"/>
              </a:rPr>
              <a:t>atio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spc="-20" dirty="0">
                <a:latin typeface="Calibri"/>
                <a:cs typeface="Calibri"/>
              </a:rPr>
              <a:t>u</a:t>
            </a:r>
            <a:r>
              <a:rPr sz="2800" i="1" spc="-40" dirty="0">
                <a:latin typeface="Calibri"/>
                <a:cs typeface="Calibri"/>
              </a:rPr>
              <a:t>m</a:t>
            </a:r>
            <a:r>
              <a:rPr sz="2800" i="1" spc="-15" dirty="0">
                <a:latin typeface="Calibri"/>
                <a:cs typeface="Calibri"/>
              </a:rPr>
              <a:t>mary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20" dirty="0">
                <a:latin typeface="Calibri"/>
                <a:cs typeface="Calibri"/>
              </a:rPr>
              <a:t>Δ</a:t>
            </a:r>
            <a:r>
              <a:rPr sz="2800" spc="-10" dirty="0">
                <a:latin typeface="Calibri"/>
                <a:cs typeface="Calibri"/>
              </a:rPr>
              <a:t>ν</a:t>
            </a:r>
            <a:r>
              <a:rPr sz="2800" spc="-20" dirty="0">
                <a:latin typeface="Calibri"/>
                <a:cs typeface="Calibri"/>
              </a:rPr>
              <a:t>D:Δ</a:t>
            </a:r>
            <a:r>
              <a:rPr sz="2800" spc="-10" dirty="0">
                <a:latin typeface="Calibri"/>
                <a:cs typeface="Calibri"/>
              </a:rPr>
              <a:t>νtr:</a:t>
            </a:r>
            <a:r>
              <a:rPr sz="2800" spc="-15" dirty="0">
                <a:latin typeface="Calibri"/>
                <a:cs typeface="Calibri"/>
              </a:rPr>
              <a:t>Δνnat:Δ</a:t>
            </a:r>
            <a:r>
              <a:rPr sz="2800" spc="-10" dirty="0">
                <a:latin typeface="Calibri"/>
                <a:cs typeface="Calibri"/>
              </a:rPr>
              <a:t>ν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l=140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Hz:25kH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:8kHz</a:t>
            </a:r>
            <a:r>
              <a:rPr sz="2800" spc="-5" dirty="0">
                <a:latin typeface="Calibri"/>
                <a:cs typeface="Calibri"/>
              </a:rPr>
              <a:t>:</a:t>
            </a:r>
            <a:r>
              <a:rPr sz="2800" spc="-15" dirty="0">
                <a:latin typeface="Calibri"/>
                <a:cs typeface="Calibri"/>
              </a:rPr>
              <a:t>4kHz.</a:t>
            </a:r>
            <a:endParaRPr sz="2800">
              <a:latin typeface="Calibri"/>
              <a:cs typeface="Calibri"/>
            </a:endParaRPr>
          </a:p>
          <a:p>
            <a:pPr marL="1204595">
              <a:lnSpc>
                <a:spcPct val="100000"/>
              </a:lnSpc>
              <a:spcBef>
                <a:spcPts val="1814"/>
              </a:spcBef>
            </a:pP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9" baseline="-16666" dirty="0">
                <a:latin typeface="Calibri"/>
                <a:cs typeface="Calibri"/>
              </a:rPr>
              <a:t>D</a:t>
            </a:r>
            <a:r>
              <a:rPr sz="2800" spc="-10" dirty="0">
                <a:latin typeface="Cambria Math"/>
                <a:cs typeface="Cambria Math"/>
              </a:rPr>
              <a:t>:</a:t>
            </a:r>
            <a:r>
              <a:rPr sz="2800" spc="-15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t</a:t>
            </a:r>
            <a:r>
              <a:rPr sz="3000" spc="172" baseline="-16666" dirty="0">
                <a:latin typeface="Calibri"/>
                <a:cs typeface="Calibri"/>
              </a:rPr>
              <a:t>r</a:t>
            </a:r>
            <a:r>
              <a:rPr sz="2800" spc="-10" dirty="0">
                <a:latin typeface="Cambria Math"/>
                <a:cs typeface="Cambria Math"/>
              </a:rPr>
              <a:t>:</a:t>
            </a:r>
            <a:r>
              <a:rPr sz="2800" spc="-15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</a:t>
            </a:r>
            <a:r>
              <a:rPr sz="3000" spc="179" baseline="-16666" dirty="0">
                <a:latin typeface="Calibri"/>
                <a:cs typeface="Calibri"/>
              </a:rPr>
              <a:t>t</a:t>
            </a:r>
            <a:r>
              <a:rPr sz="2800" spc="-10" dirty="0">
                <a:latin typeface="Cambria Math"/>
                <a:cs typeface="Cambria Math"/>
              </a:rPr>
              <a:t>:</a:t>
            </a:r>
            <a:r>
              <a:rPr sz="2800" spc="-15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coll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14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: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kH</a:t>
            </a:r>
            <a:r>
              <a:rPr sz="2800" spc="-2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: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:</a:t>
            </a:r>
            <a:r>
              <a:rPr sz="2800" spc="-15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i="1" spc="-25" dirty="0">
                <a:latin typeface="Calibri"/>
                <a:cs typeface="Calibri"/>
              </a:rPr>
              <a:t>Dom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mechan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D</a:t>
            </a:r>
            <a:r>
              <a:rPr sz="2800" b="1" spc="-10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ppl</a:t>
            </a:r>
            <a:r>
              <a:rPr sz="2800" b="1" spc="-5" dirty="0">
                <a:latin typeface="Calibri"/>
                <a:cs typeface="Calibri"/>
              </a:rPr>
              <a:t>e</a:t>
            </a:r>
            <a:r>
              <a:rPr sz="2800" b="1" spc="-10" dirty="0">
                <a:latin typeface="Calibri"/>
                <a:cs typeface="Calibri"/>
              </a:rPr>
              <a:t>r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&gt;500</a:t>
            </a:r>
            <a:r>
              <a:rPr sz="2800" dirty="0">
                <a:latin typeface="Calibri"/>
                <a:cs typeface="Calibri"/>
              </a:rPr>
              <a:t>0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500</a:t>
            </a:r>
            <a:r>
              <a:rPr sz="2800" spc="-15" dirty="0">
                <a:latin typeface="Cambria Math"/>
                <a:cs typeface="Cambria Math"/>
              </a:rPr>
              <a:t>0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8088" y="980924"/>
            <a:ext cx="10256520" cy="442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3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– Beam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diamet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eded 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o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ush Δνtr&lt;Δνn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20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𝜟𝝂</a:t>
            </a:r>
            <a:r>
              <a:rPr sz="3225" b="1" spc="-22" baseline="-15503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225" b="1" spc="-15" baseline="-15503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225" b="1" baseline="-15503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25" b="1" spc="-30" baseline="-15503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&lt;</a:t>
            </a:r>
            <a:r>
              <a:rPr sz="3000" spc="175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𝜟𝝂</a:t>
            </a:r>
            <a:r>
              <a:rPr sz="3225" b="1" spc="-22" baseline="-15503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225" b="1" spc="-37" baseline="-15503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225" b="1" spc="-15" baseline="-15503" dirty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endParaRPr sz="3225" baseline="-15503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681602"/>
            <a:ext cx="451866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Δ</a:t>
            </a:r>
            <a:r>
              <a:rPr sz="2800" spc="-10" dirty="0">
                <a:latin typeface="Calibri"/>
                <a:cs typeface="Calibri"/>
              </a:rPr>
              <a:t>ν</a:t>
            </a:r>
            <a:r>
              <a:rPr sz="2800" spc="-15" dirty="0">
                <a:latin typeface="Calibri"/>
                <a:cs typeface="Calibri"/>
              </a:rPr>
              <a:t>tr=0.798ˉvπw&lt;Δ</a:t>
            </a:r>
            <a:r>
              <a:rPr sz="2800" spc="-10" dirty="0">
                <a:latin typeface="Calibri"/>
                <a:cs typeface="Calibri"/>
              </a:rPr>
              <a:t>ν</a:t>
            </a:r>
            <a:r>
              <a:rPr sz="2800" spc="-15" dirty="0">
                <a:latin typeface="Calibri"/>
                <a:cs typeface="Calibri"/>
              </a:rPr>
              <a:t>nat=12πτ</a:t>
            </a:r>
            <a:r>
              <a:rPr sz="2800" spc="-10" dirty="0">
                <a:latin typeface="Calibri"/>
                <a:cs typeface="Calibri"/>
              </a:rPr>
              <a:t>e.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2886" y="2541720"/>
            <a:ext cx="97218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tr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21051" y="2729362"/>
            <a:ext cx="1123315" cy="0"/>
          </a:xfrm>
          <a:custGeom>
            <a:avLst/>
            <a:gdLst/>
            <a:ahLst/>
            <a:cxnLst/>
            <a:rect l="l" t="t" r="r" b="b"/>
            <a:pathLst>
              <a:path w="1123314">
                <a:moveTo>
                  <a:pt x="0" y="0"/>
                </a:moveTo>
                <a:lnTo>
                  <a:pt x="112318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808350" y="2271972"/>
            <a:ext cx="32842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74035" algn="l"/>
              </a:tabLst>
            </a:pPr>
            <a:r>
              <a:rPr sz="2800" spc="-10" dirty="0">
                <a:latin typeface="Cambria Math"/>
                <a:cs typeface="Cambria Math"/>
              </a:rPr>
              <a:t>0.</a:t>
            </a:r>
            <a:r>
              <a:rPr sz="2800" spc="-25" dirty="0">
                <a:latin typeface="Cambria Math"/>
                <a:cs typeface="Cambria Math"/>
              </a:rPr>
              <a:t>79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26867" y="2780988"/>
            <a:ext cx="30873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94915" algn="l"/>
              </a:tabLst>
            </a:pPr>
            <a:r>
              <a:rPr sz="2800" spc="-20" dirty="0">
                <a:latin typeface="Cambria Math"/>
                <a:cs typeface="Cambria Math"/>
              </a:rPr>
              <a:t>𝜋</a:t>
            </a:r>
            <a:r>
              <a:rPr sz="2800" spc="-30" dirty="0">
                <a:latin typeface="Cambria Math"/>
                <a:cs typeface="Cambria Math"/>
              </a:rPr>
              <a:t>𝑤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88847" y="293953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622407" y="2729362"/>
            <a:ext cx="719455" cy="0"/>
          </a:xfrm>
          <a:custGeom>
            <a:avLst/>
            <a:gdLst/>
            <a:ahLst/>
            <a:cxnLst/>
            <a:rect l="l" t="t" r="r" b="b"/>
            <a:pathLst>
              <a:path w="719454">
                <a:moveTo>
                  <a:pt x="0" y="0"/>
                </a:moveTo>
                <a:lnTo>
                  <a:pt x="71932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32123" y="2541720"/>
            <a:ext cx="23971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25550" algn="l"/>
                <a:tab pos="2310765" algn="l"/>
              </a:tabLst>
            </a:pPr>
            <a:r>
              <a:rPr sz="2800" spc="-25" dirty="0">
                <a:latin typeface="Cambria Math"/>
                <a:cs typeface="Cambria Math"/>
              </a:rPr>
              <a:t>&lt;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91338" y="2700270"/>
            <a:ext cx="36639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nat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700" y="3409138"/>
            <a:ext cx="10261600" cy="2410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So</a:t>
            </a:r>
            <a:r>
              <a:rPr sz="2800" spc="-15" dirty="0">
                <a:latin typeface="Calibri"/>
                <a:cs typeface="Calibri"/>
              </a:rPr>
              <a:t>lve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wmi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30" dirty="0">
                <a:latin typeface="Cambria Math"/>
                <a:cs typeface="Cambria Math"/>
              </a:rPr>
              <a:t>𝑤</a:t>
            </a:r>
            <a:r>
              <a:rPr sz="3000" spc="195" baseline="-16666" dirty="0">
                <a:latin typeface="Cambria Math"/>
                <a:cs typeface="Cambria Math"/>
              </a:rPr>
              <a:t>mi</a:t>
            </a:r>
            <a:r>
              <a:rPr sz="3000" spc="367" baseline="-16666" dirty="0">
                <a:latin typeface="Cambria Math"/>
                <a:cs typeface="Cambria Math"/>
              </a:rPr>
              <a:t>n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37160">
              <a:lnSpc>
                <a:spcPct val="100000"/>
              </a:lnSpc>
              <a:spcBef>
                <a:spcPts val="1895"/>
              </a:spcBef>
            </a:pPr>
            <a:r>
              <a:rPr sz="2800" spc="-130" dirty="0">
                <a:latin typeface="Cambria Math"/>
                <a:cs typeface="Cambria Math"/>
              </a:rPr>
              <a:t>𝑤</a:t>
            </a:r>
            <a:r>
              <a:rPr sz="3000" spc="195" baseline="-16666" dirty="0">
                <a:latin typeface="Cambria Math"/>
                <a:cs typeface="Cambria Math"/>
              </a:rPr>
              <a:t>min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3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79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e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0.</a:t>
            </a:r>
            <a:r>
              <a:rPr sz="2800" spc="-25" dirty="0">
                <a:latin typeface="Cambria Math"/>
                <a:cs typeface="Cambria Math"/>
              </a:rPr>
              <a:t>79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4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1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.8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Step</a:t>
            </a:r>
            <a:r>
              <a:rPr sz="30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4</a:t>
            </a:r>
            <a:r>
              <a:rPr sz="30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– </a:t>
            </a:r>
            <a:r>
              <a:rPr sz="3000" b="1" spc="-1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30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saturati</a:t>
            </a:r>
            <a:r>
              <a:rPr sz="3000" b="1" spc="-3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broadeni</a:t>
            </a:r>
            <a:r>
              <a:rPr sz="3000" b="1" spc="-3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0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000" b="1" spc="-30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000" b="1" spc="-20" dirty="0">
                <a:solidFill>
                  <a:srgbClr val="FF0000"/>
                </a:solidFill>
                <a:latin typeface="Calibri"/>
                <a:cs typeface="Calibri"/>
              </a:rPr>
              <a:t>rtant?</a:t>
            </a:r>
            <a:endParaRPr sz="30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204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Beam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2718" y="1184978"/>
            <a:ext cx="5365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𝐼</a:t>
            </a:r>
            <a:r>
              <a:rPr sz="2800" spc="25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56178" y="915230"/>
            <a:ext cx="2457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𝑃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52318" y="1395826"/>
            <a:ext cx="106045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5" dirty="0">
                <a:latin typeface="Cambria Math"/>
                <a:cs typeface="Cambria Math"/>
              </a:rPr>
              <a:t>𝜋</a:t>
            </a:r>
            <a:r>
              <a:rPr sz="2800" spc="130" dirty="0">
                <a:latin typeface="Cambria Math"/>
                <a:cs typeface="Cambria Math"/>
              </a:rPr>
              <a:t>𝑤</a:t>
            </a:r>
            <a:r>
              <a:rPr sz="3000" spc="232" baseline="23611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65019" y="1372605"/>
            <a:ext cx="1036319" cy="0"/>
          </a:xfrm>
          <a:custGeom>
            <a:avLst/>
            <a:gdLst/>
            <a:ahLst/>
            <a:cxnLst/>
            <a:rect l="l" t="t" r="r" b="b"/>
            <a:pathLst>
              <a:path w="1036320">
                <a:moveTo>
                  <a:pt x="0" y="0"/>
                </a:moveTo>
                <a:lnTo>
                  <a:pt x="103631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86175" y="1118457"/>
            <a:ext cx="256286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0.</a:t>
            </a:r>
            <a:r>
              <a:rPr sz="2800" spc="-25" dirty="0">
                <a:latin typeface="Cambria Math"/>
                <a:cs typeface="Cambria Math"/>
              </a:rPr>
              <a:t>01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3000" spc="-60" baseline="31944" dirty="0">
                <a:latin typeface="Cambria Math"/>
                <a:cs typeface="Cambria Math"/>
              </a:rPr>
              <a:t>−</a:t>
            </a:r>
            <a:r>
              <a:rPr sz="3000" spc="232" baseline="31944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8" y="2021047"/>
            <a:ext cx="8022590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6358890" algn="l"/>
              </a:tabLst>
            </a:pP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𝜎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75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10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225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e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𝜇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00630" y="3003493"/>
            <a:ext cx="1292860" cy="620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07" baseline="37698" dirty="0">
                <a:latin typeface="Cambria Math"/>
                <a:cs typeface="Cambria Math"/>
              </a:rPr>
              <a:t>𝐼</a:t>
            </a:r>
            <a:r>
              <a:rPr sz="3000" baseline="36111" dirty="0">
                <a:latin typeface="Calibri"/>
                <a:cs typeface="Calibri"/>
              </a:rPr>
              <a:t>s </a:t>
            </a:r>
            <a:r>
              <a:rPr sz="3000" spc="-15" baseline="36111" dirty="0">
                <a:latin typeface="Calibri"/>
                <a:cs typeface="Calibri"/>
              </a:rPr>
              <a:t> </a:t>
            </a:r>
            <a:r>
              <a:rPr sz="4200" spc="-37" baseline="37698" dirty="0">
                <a:latin typeface="Cambria Math"/>
                <a:cs typeface="Cambria Math"/>
              </a:rPr>
              <a:t>=</a:t>
            </a:r>
            <a:r>
              <a:rPr sz="4200" spc="240" baseline="37698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50" dirty="0">
                <a:latin typeface="Cambria Math"/>
                <a:cs typeface="Cambria Math"/>
              </a:rPr>
              <a:t>𝜎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03691" y="3191134"/>
            <a:ext cx="718185" cy="0"/>
          </a:xfrm>
          <a:custGeom>
            <a:avLst/>
            <a:gdLst/>
            <a:ahLst/>
            <a:cxnLst/>
            <a:rect l="l" t="t" r="r" b="b"/>
            <a:pathLst>
              <a:path w="718185">
                <a:moveTo>
                  <a:pt x="0" y="0"/>
                </a:moveTo>
                <a:lnTo>
                  <a:pt x="71811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55595" y="2680940"/>
            <a:ext cx="632015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29335" algn="l"/>
              </a:tabLst>
            </a:pPr>
            <a:r>
              <a:rPr sz="2800" spc="-25" dirty="0">
                <a:latin typeface="Cambria Math"/>
                <a:cs typeface="Cambria Math"/>
              </a:rPr>
              <a:t>ℎ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6.</a:t>
            </a:r>
            <a:r>
              <a:rPr sz="2800" spc="-25" dirty="0">
                <a:latin typeface="Cambria Math"/>
                <a:cs typeface="Cambria Math"/>
              </a:rPr>
              <a:t>62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75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34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J</a:t>
            </a:r>
            <a:r>
              <a:rPr sz="2800" spc="-170" dirty="0">
                <a:latin typeface="Calibri"/>
                <a:cs typeface="Calibri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13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68980" y="3401572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08250" y="3003493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62269" y="3214602"/>
            <a:ext cx="413956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10</a:t>
            </a:r>
            <a:r>
              <a:rPr sz="3000" spc="209" baseline="23611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40" baseline="23611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5</a:t>
            </a:r>
            <a:r>
              <a:rPr sz="3000" spc="225" baseline="23611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85188" y="3191134"/>
            <a:ext cx="5292090" cy="0"/>
          </a:xfrm>
          <a:custGeom>
            <a:avLst/>
            <a:gdLst/>
            <a:ahLst/>
            <a:cxnLst/>
            <a:rect l="l" t="t" r="r" b="b"/>
            <a:pathLst>
              <a:path w="5292090">
                <a:moveTo>
                  <a:pt x="0" y="0"/>
                </a:moveTo>
                <a:lnTo>
                  <a:pt x="529196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30300" y="3709894"/>
            <a:ext cx="4018915" cy="1148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W</a:t>
            </a:r>
            <a:r>
              <a:rPr sz="2800" spc="-170" dirty="0">
                <a:latin typeface="Calibri"/>
                <a:cs typeface="Calibri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𝑐</a:t>
            </a:r>
            <a:r>
              <a:rPr sz="2800" spc="25" dirty="0">
                <a:latin typeface="Cambria Math"/>
                <a:cs typeface="Cambria Math"/>
              </a:rPr>
              <a:t>𝑚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𝐼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20" dirty="0">
                <a:latin typeface="Cambria Math"/>
                <a:cs typeface="Cambria Math"/>
              </a:rPr>
              <a:t>7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3998"/>
            <a:ext cx="6510655" cy="1590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099"/>
              </a:lnSpc>
              <a:tabLst>
                <a:tab pos="536575" algn="l"/>
                <a:tab pos="2261235" algn="l"/>
                <a:tab pos="4130675" algn="l"/>
                <a:tab pos="6005830" algn="l"/>
              </a:tabLst>
            </a:pPr>
            <a:r>
              <a:rPr sz="2800" spc="-25" dirty="0">
                <a:latin typeface="Cambria Math"/>
                <a:cs typeface="Cambria Math"/>
              </a:rPr>
              <a:t>⇒	</a:t>
            </a:r>
            <a:r>
              <a:rPr sz="2800" spc="-20" dirty="0">
                <a:latin typeface="Calibri"/>
                <a:cs typeface="Calibri"/>
              </a:rPr>
              <a:t>Satur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bute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but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natura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0" dirty="0">
                <a:latin typeface="Calibri"/>
                <a:cs typeface="Calibri"/>
              </a:rPr>
              <a:t>h;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nan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ver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03400" y="973958"/>
            <a:ext cx="11868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remai</a:t>
            </a:r>
            <a:r>
              <a:rPr sz="2800" spc="-20" dirty="0">
                <a:latin typeface="Calibri"/>
                <a:cs typeface="Calibri"/>
              </a:rPr>
              <a:t>ns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84753" y="973958"/>
            <a:ext cx="23025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83105" algn="l"/>
              </a:tabLst>
            </a:pPr>
            <a:r>
              <a:rPr sz="2800" b="1" spc="-20" dirty="0">
                <a:latin typeface="Calibri"/>
                <a:cs typeface="Calibri"/>
              </a:rPr>
              <a:t>com</a:t>
            </a:r>
            <a:r>
              <a:rPr sz="2800" b="1" spc="-15" dirty="0">
                <a:latin typeface="Calibri"/>
                <a:cs typeface="Calibri"/>
              </a:rPr>
              <a:t>p</a:t>
            </a:r>
            <a:r>
              <a:rPr sz="2800" b="1" spc="-10" dirty="0">
                <a:latin typeface="Calibri"/>
                <a:cs typeface="Calibri"/>
              </a:rPr>
              <a:t>a</a:t>
            </a:r>
            <a:r>
              <a:rPr sz="2800" b="1" spc="-20" dirty="0">
                <a:latin typeface="Calibri"/>
                <a:cs typeface="Calibri"/>
              </a:rPr>
              <a:t>rabl</a:t>
            </a:r>
            <a:r>
              <a:rPr sz="2800" b="1" spc="-15" dirty="0">
                <a:latin typeface="Calibri"/>
                <a:cs typeface="Calibri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28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97940" algn="l"/>
                <a:tab pos="3082925" algn="l"/>
                <a:tab pos="4810125" algn="l"/>
                <a:tab pos="6194425" algn="l"/>
                <a:tab pos="6857365" algn="l"/>
                <a:tab pos="7411720" algn="l"/>
                <a:tab pos="8957945" algn="l"/>
                <a:tab pos="9681845" algn="l"/>
              </a:tabLst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1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-cha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ix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pro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ems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their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516502"/>
            <a:ext cx="3652520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200"/>
              </a:lnSpc>
              <a:tabLst>
                <a:tab pos="1200785" algn="l"/>
              </a:tabLst>
            </a:pP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nterco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nect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g)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spc="-10" dirty="0">
                <a:latin typeface="Calibri"/>
                <a:cs typeface="Calibri"/>
              </a:rPr>
              <a:t>]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7060" y="1516502"/>
            <a:ext cx="64865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15745" algn="l"/>
                <a:tab pos="3032760" algn="l"/>
                <a:tab pos="4733925" algn="l"/>
                <a:tab pos="5544185" algn="l"/>
              </a:tabLst>
            </a:pPr>
            <a:r>
              <a:rPr sz="2800" spc="-20" dirty="0">
                <a:latin typeface="Calibri"/>
                <a:cs typeface="Calibri"/>
              </a:rPr>
              <a:t>(n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tural,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pp</a:t>
            </a:r>
            <a:r>
              <a:rPr sz="2800" spc="-10" dirty="0">
                <a:latin typeface="Calibri"/>
                <a:cs typeface="Calibri"/>
              </a:rPr>
              <a:t>ler,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pow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6002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1</a:t>
            </a:r>
            <a:r>
              <a:rPr spc="-10" dirty="0"/>
              <a:t>: </a:t>
            </a:r>
            <a:r>
              <a:rPr spc="-25" dirty="0"/>
              <a:t>P</a:t>
            </a:r>
            <a:r>
              <a:rPr spc="-10" dirty="0"/>
              <a:t>r</a:t>
            </a:r>
            <a:r>
              <a:rPr spc="-20" dirty="0"/>
              <a:t>oblem</a:t>
            </a:r>
            <a:r>
              <a:rPr spc="-25" dirty="0"/>
              <a:t> </a:t>
            </a:r>
            <a:r>
              <a:rPr spc="-15" dirty="0"/>
              <a:t>3.3</a:t>
            </a:r>
            <a:r>
              <a:rPr spc="-5" dirty="0"/>
              <a:t>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dirty="0">
                <a:latin typeface="Calibri"/>
                <a:cs typeface="Calibri"/>
              </a:rPr>
              <a:t> </a:t>
            </a:r>
            <a:r>
              <a:rPr spc="-15" dirty="0"/>
              <a:t>Lorentzian</a:t>
            </a:r>
            <a:r>
              <a:rPr spc="-25" dirty="0"/>
              <a:t> </a:t>
            </a:r>
            <a:r>
              <a:rPr spc="-20" dirty="0"/>
              <a:t>vs.</a:t>
            </a:r>
            <a:r>
              <a:rPr spc="-10" dirty="0"/>
              <a:t> </a:t>
            </a:r>
            <a:r>
              <a:rPr spc="-25" dirty="0"/>
              <a:t>Gau</a:t>
            </a:r>
            <a:r>
              <a:rPr spc="-5" dirty="0"/>
              <a:t>s</a:t>
            </a:r>
            <a:r>
              <a:rPr spc="-15" dirty="0"/>
              <a:t>sian </a:t>
            </a:r>
            <a:r>
              <a:rPr spc="-25" dirty="0"/>
              <a:t>W</a:t>
            </a:r>
            <a:r>
              <a:rPr spc="-15" dirty="0"/>
              <a:t>ings</a:t>
            </a:r>
            <a:r>
              <a:rPr spc="-20" dirty="0"/>
              <a:t> </a:t>
            </a:r>
            <a:r>
              <a:rPr spc="-15" dirty="0"/>
              <a:t>of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4" y="1661409"/>
            <a:ext cx="9993630" cy="3150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795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Na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D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at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589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nm</a:t>
            </a:r>
            <a:endParaRPr sz="34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Centra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ities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omput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at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0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5" dirty="0">
                <a:latin typeface="Calibri"/>
                <a:cs typeface="Calibri"/>
              </a:rPr>
              <a:t>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FWHM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9" baseline="-16666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Fre</a:t>
            </a:r>
            <a:r>
              <a:rPr sz="2800" spc="-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40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𝐿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30" baseline="297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equals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uss</a:t>
            </a:r>
            <a:r>
              <a:rPr sz="2800" spc="-15" dirty="0">
                <a:latin typeface="Calibri"/>
                <a:cs typeface="Calibri"/>
              </a:rPr>
              <a:t>ian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85" dirty="0">
                <a:latin typeface="Cambria Math"/>
                <a:cs typeface="Cambria Math"/>
              </a:rPr>
              <a:t>𝐺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4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15" dirty="0">
                <a:latin typeface="Calibri"/>
                <a:cs typeface="Calibri"/>
              </a:rPr>
              <a:t>Rel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ities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140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47" baseline="-16666" dirty="0">
                <a:latin typeface="Cambria Math"/>
                <a:cs typeface="Cambria Math"/>
              </a:rPr>
              <a:t>0</a:t>
            </a:r>
            <a:r>
              <a:rPr sz="4200" spc="-37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74563" y="5383577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87228" y="5313176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1724" y="4995016"/>
            <a:ext cx="8059420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956550" algn="l"/>
              </a:tabLst>
            </a:pPr>
            <a:r>
              <a:rPr sz="2800" spc="-15" dirty="0">
                <a:latin typeface="Calibri"/>
                <a:cs typeface="Calibri"/>
              </a:rPr>
              <a:t>4.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oduc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p</a:t>
            </a:r>
            <a:r>
              <a:rPr sz="2800" spc="-25" dirty="0">
                <a:latin typeface="Calibri"/>
                <a:cs typeface="Calibri"/>
              </a:rPr>
              <a:t>owe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3000" spc="60" baseline="45833" dirty="0">
                <a:latin typeface="Cambria Math"/>
                <a:cs typeface="Cambria Math"/>
              </a:rPr>
              <a:t>1</a:t>
            </a:r>
            <a:r>
              <a:rPr sz="3000" spc="22" baseline="45833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74996" y="5284087"/>
            <a:ext cx="18224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9" y="968684"/>
            <a:ext cx="10380980" cy="2262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normalis</a:t>
            </a:r>
            <a:r>
              <a:rPr sz="2800" b="1" spc="-10" dirty="0">
                <a:latin typeface="Calibri"/>
                <a:cs typeface="Calibri"/>
              </a:rPr>
              <a:t>e</a:t>
            </a:r>
            <a:r>
              <a:rPr sz="2800" b="1" spc="-15" dirty="0">
                <a:latin typeface="Calibri"/>
                <a:cs typeface="Calibri"/>
              </a:rPr>
              <a:t>d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to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unity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at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line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ce</a:t>
            </a:r>
            <a:r>
              <a:rPr sz="2800" b="1" spc="-5" dirty="0">
                <a:latin typeface="Calibri"/>
                <a:cs typeface="Calibri"/>
              </a:rPr>
              <a:t>n</a:t>
            </a:r>
            <a:r>
              <a:rPr sz="2800" b="1" spc="-10" dirty="0">
                <a:latin typeface="Calibri"/>
                <a:cs typeface="Calibri"/>
              </a:rPr>
              <a:t>tr</a:t>
            </a:r>
            <a:r>
              <a:rPr sz="2800" b="1" spc="-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200"/>
              </a:lnSpc>
              <a:spcBef>
                <a:spcPts val="885"/>
              </a:spcBef>
              <a:tabLst>
                <a:tab pos="1348740" algn="l"/>
                <a:tab pos="3184525" algn="l"/>
                <a:tab pos="4525010" algn="l"/>
                <a:tab pos="5690235" algn="l"/>
                <a:tab pos="6217285" algn="l"/>
                <a:tab pos="8069580" algn="l"/>
                <a:tab pos="9823450" algn="l"/>
              </a:tabLst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EQ</a:t>
            </a:r>
            <a:r>
              <a:rPr sz="2800" spc="-10" dirty="0">
                <a:latin typeface="Calibri"/>
                <a:cs typeface="Calibri"/>
              </a:rPr>
              <a:t>UI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Over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sketc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norm</a:t>
            </a:r>
            <a:r>
              <a:rPr sz="2800" spc="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ze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Lor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ntz</a:t>
            </a:r>
            <a:r>
              <a:rPr sz="2800" spc="-15" dirty="0">
                <a:latin typeface="Calibri"/>
                <a:cs typeface="Calibri"/>
              </a:rPr>
              <a:t>ian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Gaussian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cros</a:t>
            </a:r>
            <a:r>
              <a:rPr sz="2800" spc="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ver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s.]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80022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2</a:t>
            </a:r>
            <a:r>
              <a:rPr spc="-15" dirty="0"/>
              <a:t>: Na </a:t>
            </a:r>
            <a:r>
              <a:rPr spc="-25" dirty="0"/>
              <a:t>D</a:t>
            </a:r>
            <a:r>
              <a:rPr spc="-15" dirty="0"/>
              <a:t> </a:t>
            </a:r>
            <a:r>
              <a:rPr spc="-20" dirty="0"/>
              <a:t>Doppler</a:t>
            </a:r>
            <a:r>
              <a:rPr spc="-25" dirty="0"/>
              <a:t> W</a:t>
            </a:r>
            <a:r>
              <a:rPr spc="-5" dirty="0"/>
              <a:t>i</a:t>
            </a:r>
            <a:r>
              <a:rPr spc="-20" dirty="0"/>
              <a:t>dth</a:t>
            </a:r>
            <a:r>
              <a:rPr spc="-15" dirty="0"/>
              <a:t> at </a:t>
            </a:r>
            <a:r>
              <a:rPr spc="-20" dirty="0"/>
              <a:t>500</a:t>
            </a:r>
            <a:r>
              <a:rPr spc="-15" dirty="0"/>
              <a:t> </a:t>
            </a:r>
            <a:r>
              <a:rPr spc="-20" dirty="0"/>
              <a:t>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16374"/>
            <a:ext cx="7745730" cy="1095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Atom</a:t>
            </a:r>
            <a:r>
              <a:rPr sz="2800" spc="-15" dirty="0">
                <a:latin typeface="Calibri"/>
                <a:cs typeface="Calibri"/>
              </a:rPr>
              <a:t>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mass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Na: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𝑚</a:t>
            </a:r>
            <a:r>
              <a:rPr sz="3000" baseline="-16666" dirty="0">
                <a:latin typeface="Calibri"/>
                <a:cs typeface="Calibri"/>
              </a:rPr>
              <a:t>Na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𝑢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26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Centra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</a:t>
            </a:r>
            <a:r>
              <a:rPr sz="2800" spc="-25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12163" y="3551042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0300" y="3363419"/>
            <a:ext cx="2879090" cy="1280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82775">
              <a:lnSpc>
                <a:spcPct val="100000"/>
              </a:lnSpc>
            </a:pP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4200" spc="-44" baseline="-37698" dirty="0">
                <a:latin typeface="Cambria Math"/>
                <a:cs typeface="Cambria Math"/>
              </a:rPr>
              <a:t>𝜆</a:t>
            </a:r>
            <a:endParaRPr sz="4200" baseline="-37698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364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4806" y="3040596"/>
            <a:ext cx="2562860" cy="942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40"/>
              </a:lnSpc>
              <a:tabLst>
                <a:tab pos="735965" algn="l"/>
              </a:tabLst>
            </a:pPr>
            <a:r>
              <a:rPr sz="2800" spc="-30" dirty="0">
                <a:latin typeface="Cambria Math"/>
                <a:cs typeface="Cambria Math"/>
              </a:rPr>
              <a:t>𝑐	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99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8</a:t>
            </a:r>
            <a:endParaRPr sz="3000" baseline="29166">
              <a:latin typeface="Cambria Math"/>
              <a:cs typeface="Cambria Math"/>
            </a:endParaRPr>
          </a:p>
          <a:p>
            <a:pPr marL="372110">
              <a:lnSpc>
                <a:spcPts val="2005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  <a:p>
            <a:pPr marL="781685">
              <a:lnSpc>
                <a:spcPts val="2620"/>
              </a:lnSpc>
            </a:pPr>
            <a:r>
              <a:rPr sz="2800" spc="-25" dirty="0">
                <a:latin typeface="Cambria Math"/>
                <a:cs typeface="Cambria Math"/>
              </a:rPr>
              <a:t>58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75" baseline="23611" dirty="0">
                <a:latin typeface="Cambria Math"/>
                <a:cs typeface="Cambria Math"/>
              </a:rPr>
              <a:t>−</a:t>
            </a:r>
            <a:r>
              <a:rPr sz="3000" spc="-22" baseline="23611" dirty="0">
                <a:latin typeface="Cambria Math"/>
                <a:cs typeface="Cambria Math"/>
              </a:rPr>
              <a:t>9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83866" y="3754098"/>
            <a:ext cx="1733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0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621407" y="3551042"/>
            <a:ext cx="1829435" cy="0"/>
          </a:xfrm>
          <a:custGeom>
            <a:avLst/>
            <a:gdLst/>
            <a:ahLst/>
            <a:cxnLst/>
            <a:rect l="l" t="t" r="r" b="b"/>
            <a:pathLst>
              <a:path w="1829435">
                <a:moveTo>
                  <a:pt x="0" y="0"/>
                </a:moveTo>
                <a:lnTo>
                  <a:pt x="182906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535297" y="3363411"/>
            <a:ext cx="265620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08530" algn="l"/>
              </a:tabLst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61051" y="3310606"/>
            <a:ext cx="32131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14</a:t>
            </a:r>
            <a:endParaRPr sz="2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11170" y="1410530"/>
            <a:ext cx="2341245" cy="629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30095" algn="l"/>
              </a:tabLst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2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290" dirty="0">
                <a:latin typeface="Cambria Math"/>
                <a:cs typeface="Cambria Math"/>
              </a:rPr>
              <a:t>√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4200" spc="-44" baseline="-37698" dirty="0">
                <a:latin typeface="Cambria Math"/>
                <a:cs typeface="Cambria Math"/>
              </a:rPr>
              <a:t>𝑚</a:t>
            </a:r>
            <a:endParaRPr sz="4200" baseline="-37698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46329" y="1149926"/>
            <a:ext cx="133350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𝑘</a:t>
            </a:r>
            <a:r>
              <a:rPr sz="3000" spc="157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-20" dirty="0">
                <a:latin typeface="Cambria Math"/>
                <a:cs typeface="Cambria Math"/>
              </a:rPr>
              <a:t>ln2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26390" y="1817873"/>
            <a:ext cx="3124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Na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28142" y="1630522"/>
            <a:ext cx="35306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142" baseline="-16865" dirty="0">
                <a:latin typeface="Cambria Math"/>
                <a:cs typeface="Cambria Math"/>
              </a:rPr>
              <a:t>𝑐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59011" y="1607301"/>
            <a:ext cx="1309370" cy="0"/>
          </a:xfrm>
          <a:custGeom>
            <a:avLst/>
            <a:gdLst/>
            <a:ahLst/>
            <a:cxnLst/>
            <a:rect l="l" t="t" r="r" b="b"/>
            <a:pathLst>
              <a:path w="130937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59011" y="1002273"/>
            <a:ext cx="1309370" cy="0"/>
          </a:xfrm>
          <a:custGeom>
            <a:avLst/>
            <a:gdLst/>
            <a:ahLst/>
            <a:cxnLst/>
            <a:rect l="l" t="t" r="r" b="b"/>
            <a:pathLst>
              <a:path w="130937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16355" y="2747996"/>
            <a:ext cx="345376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40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4200" spc="434" baseline="3968" dirty="0">
                <a:latin typeface="Cambria Math"/>
                <a:cs typeface="Cambria Math"/>
              </a:rPr>
              <a:t>√</a:t>
            </a:r>
            <a:endParaRPr sz="4200" baseline="3968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44215" y="2502631"/>
            <a:ext cx="585660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38064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2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23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17" baseline="23611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6931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29426" y="3011647"/>
            <a:ext cx="4674235" cy="409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3.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26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17" baseline="23611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99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232" baseline="23611" dirty="0">
                <a:latin typeface="Cambria Math"/>
                <a:cs typeface="Cambria Math"/>
              </a:rPr>
              <a:t>8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56915" y="2988442"/>
            <a:ext cx="5833110" cy="0"/>
          </a:xfrm>
          <a:custGeom>
            <a:avLst/>
            <a:gdLst/>
            <a:ahLst/>
            <a:cxnLst/>
            <a:rect l="l" t="t" r="r" b="b"/>
            <a:pathLst>
              <a:path w="5833109">
                <a:moveTo>
                  <a:pt x="0" y="0"/>
                </a:moveTo>
                <a:lnTo>
                  <a:pt x="583298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56915" y="2369698"/>
            <a:ext cx="5833110" cy="0"/>
          </a:xfrm>
          <a:custGeom>
            <a:avLst/>
            <a:gdLst/>
            <a:ahLst/>
            <a:cxnLst/>
            <a:rect l="l" t="t" r="r" b="b"/>
            <a:pathLst>
              <a:path w="5833109">
                <a:moveTo>
                  <a:pt x="0" y="0"/>
                </a:moveTo>
                <a:lnTo>
                  <a:pt x="583298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1700" y="3645886"/>
            <a:ext cx="10382885" cy="2277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71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Hz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55"/>
              </a:spcBef>
            </a:pP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1.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469900" marR="5080" indent="-228600">
              <a:lnSpc>
                <a:spcPct val="127099"/>
              </a:lnSpc>
              <a:spcBef>
                <a:spcPts val="88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Natural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(g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ven):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3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3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Lor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ntz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0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star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lat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rela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Gaussian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ore.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83867" y="990563"/>
            <a:ext cx="7204709" cy="5022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1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3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: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Cros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-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Ov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equency</a:t>
            </a:r>
            <a:r>
              <a:rPr sz="3400" b="1" u="heavy" spc="2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40" dirty="0">
                <a:solidFill>
                  <a:srgbClr val="0000FF"/>
                </a:solidFill>
                <a:latin typeface="Cambria Math"/>
                <a:cs typeface="Cambria Math"/>
              </a:rPr>
              <a:t>𝝎</a:t>
            </a:r>
            <a:r>
              <a:rPr sz="3675" b="1" spc="-22" baseline="-15873" dirty="0">
                <a:solidFill>
                  <a:srgbClr val="0000FF"/>
                </a:solidFill>
                <a:latin typeface="Calibri"/>
                <a:cs typeface="Calibri"/>
              </a:rPr>
              <a:t>c</a:t>
            </a:r>
            <a:r>
              <a:rPr sz="3675" b="1" baseline="-15873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675" b="1" spc="-300" baseline="-15873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30" dirty="0">
                <a:solidFill>
                  <a:srgbClr val="0000FF"/>
                </a:solidFill>
                <a:latin typeface="Cambria Math"/>
                <a:cs typeface="Cambria Math"/>
              </a:rPr>
              <a:t>−</a:t>
            </a:r>
            <a:r>
              <a:rPr sz="3400" spc="15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spc="-40" dirty="0">
                <a:solidFill>
                  <a:srgbClr val="0000FF"/>
                </a:solidFill>
                <a:latin typeface="Cambria Math"/>
                <a:cs typeface="Cambria Math"/>
              </a:rPr>
              <a:t>𝝎</a:t>
            </a:r>
            <a:r>
              <a:rPr sz="3675" spc="-37" baseline="-15873" dirty="0">
                <a:solidFill>
                  <a:srgbClr val="0000FF"/>
                </a:solidFill>
                <a:latin typeface="Cambria Math"/>
                <a:cs typeface="Cambria Math"/>
              </a:rPr>
              <a:t>𝟎</a:t>
            </a:r>
            <a:endParaRPr sz="3675" baseline="-15873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01900" y="1764660"/>
            <a:ext cx="51809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Formu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normalized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profi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6983" y="2640780"/>
            <a:ext cx="114744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5" dirty="0">
                <a:latin typeface="Cambria Math"/>
                <a:cs typeface="Cambria Math"/>
              </a:rPr>
              <a:t>𝐿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95474" y="2387796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27708" y="2868392"/>
            <a:ext cx="2545080" cy="467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35" dirty="0">
                <a:latin typeface="Cambria Math"/>
                <a:cs typeface="Cambria Math"/>
              </a:rPr>
              <a:t>𝜔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40401" y="2845186"/>
            <a:ext cx="2533650" cy="0"/>
          </a:xfrm>
          <a:custGeom>
            <a:avLst/>
            <a:gdLst/>
            <a:ahLst/>
            <a:cxnLst/>
            <a:rect l="l" t="t" r="r" b="b"/>
            <a:pathLst>
              <a:path w="2533650">
                <a:moveTo>
                  <a:pt x="0" y="0"/>
                </a:moveTo>
                <a:lnTo>
                  <a:pt x="253315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20415" y="2604740"/>
            <a:ext cx="5364480" cy="491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9745" algn="l"/>
              </a:tabLst>
            </a:pPr>
            <a:r>
              <a:rPr sz="2800" spc="-10" dirty="0">
                <a:latin typeface="Cambria Math"/>
                <a:cs typeface="Cambria Math"/>
              </a:rPr>
              <a:t>,	</a:t>
            </a:r>
            <a:r>
              <a:rPr sz="2800" spc="100" dirty="0">
                <a:latin typeface="Cambria Math"/>
                <a:cs typeface="Cambria Math"/>
              </a:rPr>
              <a:t>𝐺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xp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20" dirty="0">
                <a:latin typeface="Cambria Math"/>
                <a:cs typeface="Cambria Math"/>
              </a:rPr>
              <a:t>−4ln2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𝛥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2800" spc="-5" dirty="0">
                <a:latin typeface="Cambria Math"/>
                <a:cs typeface="Cambria Math"/>
              </a:rPr>
              <a:t>/𝛥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179" baseline="-16666" dirty="0">
                <a:latin typeface="Calibri"/>
                <a:cs typeface="Calibri"/>
              </a:rPr>
              <a:t>D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225" baseline="29166" dirty="0">
                <a:latin typeface="Cambria Math"/>
                <a:cs typeface="Cambria Math"/>
              </a:rPr>
              <a:t>2</a:t>
            </a:r>
            <a:r>
              <a:rPr sz="4200" spc="-7" baseline="1984" dirty="0">
                <a:latin typeface="Cambria Math"/>
                <a:cs typeface="Cambria Math"/>
              </a:rPr>
              <a:t>]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3524963"/>
            <a:ext cx="6114415" cy="1129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2𝜋</a:t>
            </a: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2𝜋</a:t>
            </a:r>
            <a:r>
              <a:rPr sz="2800" spc="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9" baseline="-16666" dirty="0">
                <a:latin typeface="Calibri"/>
                <a:cs typeface="Calibri"/>
              </a:rPr>
              <a:t>D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Set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5" dirty="0">
                <a:solidFill>
                  <a:srgbClr val="FF0000"/>
                </a:solidFill>
                <a:latin typeface="Cambria Math"/>
                <a:cs typeface="Cambria Math"/>
              </a:rPr>
              <a:t>𝑳</a:t>
            </a:r>
            <a:r>
              <a:rPr sz="4500" baseline="2777" dirty="0">
                <a:solidFill>
                  <a:srgbClr val="FF0000"/>
                </a:solidFill>
                <a:latin typeface="Cambria Math"/>
                <a:cs typeface="Cambria Math"/>
              </a:rPr>
              <a:t>(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𝝎</a:t>
            </a:r>
            <a:r>
              <a:rPr sz="3225" b="1" spc="157" baseline="-15503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500" baseline="2777" dirty="0">
                <a:solidFill>
                  <a:srgbClr val="FF0000"/>
                </a:solidFill>
                <a:latin typeface="Cambria Math"/>
                <a:cs typeface="Cambria Math"/>
              </a:rPr>
              <a:t>)</a:t>
            </a:r>
            <a:r>
              <a:rPr sz="4500" spc="254" baseline="2777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=</a:t>
            </a:r>
            <a:r>
              <a:rPr sz="3000" spc="17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𝑮</a:t>
            </a:r>
            <a:r>
              <a:rPr sz="4500" baseline="2777" dirty="0">
                <a:solidFill>
                  <a:srgbClr val="FF0000"/>
                </a:solidFill>
                <a:latin typeface="Cambria Math"/>
                <a:cs typeface="Cambria Math"/>
              </a:rPr>
              <a:t>(</a:t>
            </a:r>
            <a:r>
              <a:rPr sz="3000" dirty="0">
                <a:solidFill>
                  <a:srgbClr val="FF0000"/>
                </a:solidFill>
                <a:latin typeface="Cambria Math"/>
                <a:cs typeface="Cambria Math"/>
              </a:rPr>
              <a:t>𝝎</a:t>
            </a:r>
            <a:r>
              <a:rPr sz="3225" b="1" spc="172" baseline="-15503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500" baseline="2777" dirty="0">
                <a:solidFill>
                  <a:srgbClr val="FF0000"/>
                </a:solidFill>
                <a:latin typeface="Cambria Math"/>
                <a:cs typeface="Cambria Math"/>
              </a:rPr>
              <a:t>)</a:t>
            </a:r>
            <a:endParaRPr sz="4500" baseline="2777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65019" y="5288791"/>
            <a:ext cx="1247140" cy="0"/>
          </a:xfrm>
          <a:custGeom>
            <a:avLst/>
            <a:gdLst/>
            <a:ahLst/>
            <a:cxnLst/>
            <a:rect l="l" t="t" r="r" b="b"/>
            <a:pathLst>
              <a:path w="1247139">
                <a:moveTo>
                  <a:pt x="0" y="0"/>
                </a:moveTo>
                <a:lnTo>
                  <a:pt x="124663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552318" y="4831405"/>
            <a:ext cx="191198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6575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125" dirty="0">
                <a:latin typeface="Cambria Math"/>
                <a:cs typeface="Cambria Math"/>
              </a:rPr>
              <a:t>𝑥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15" baseline="23611" dirty="0">
                <a:latin typeface="Cambria Math"/>
                <a:cs typeface="Cambria Math"/>
              </a:rPr>
              <a:t> </a:t>
            </a:r>
            <a:r>
              <a:rPr sz="4200" spc="-37" baseline="37698" dirty="0">
                <a:latin typeface="Cambria Math"/>
                <a:cs typeface="Cambria Math"/>
              </a:rPr>
              <a:t>=</a:t>
            </a:r>
            <a:r>
              <a:rPr sz="4200" spc="247" baseline="37698" dirty="0">
                <a:latin typeface="Cambria Math"/>
                <a:cs typeface="Cambria Math"/>
              </a:rPr>
              <a:t> </a:t>
            </a:r>
            <a:r>
              <a:rPr sz="4200" spc="-44" baseline="37698" dirty="0">
                <a:latin typeface="Cambria Math"/>
                <a:cs typeface="Cambria Math"/>
              </a:rPr>
              <a:t>𝑒</a:t>
            </a:r>
            <a:endParaRPr sz="4200" baseline="37698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57581" y="4989771"/>
            <a:ext cx="1083310" cy="339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40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4</a:t>
            </a:r>
            <a:r>
              <a:rPr sz="2000" spc="114" dirty="0">
                <a:latin typeface="Cambria Math"/>
                <a:cs typeface="Cambria Math"/>
              </a:rPr>
              <a:t>ln</a:t>
            </a:r>
            <a:r>
              <a:rPr sz="2000" spc="40" dirty="0">
                <a:latin typeface="Cambria Math"/>
                <a:cs typeface="Cambria Math"/>
              </a:rPr>
              <a:t>2</a:t>
            </a:r>
            <a:r>
              <a:rPr sz="2000" spc="-114" dirty="0">
                <a:latin typeface="Cambria Math"/>
                <a:cs typeface="Cambria Math"/>
              </a:rPr>
              <a:t> </a:t>
            </a:r>
            <a:r>
              <a:rPr sz="2000" spc="320" dirty="0">
                <a:latin typeface="Cambria Math"/>
                <a:cs typeface="Cambria Math"/>
              </a:rPr>
              <a:t>𝑦</a:t>
            </a:r>
            <a:r>
              <a:rPr sz="2475" spc="89" baseline="25252" dirty="0">
                <a:latin typeface="Cambria Math"/>
                <a:cs typeface="Cambria Math"/>
              </a:rPr>
              <a:t>2</a:t>
            </a:r>
            <a:endParaRPr sz="2475" baseline="25252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41138" y="5101153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9965" y="1238493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4">
                <a:moveTo>
                  <a:pt x="0" y="0"/>
                </a:moveTo>
                <a:lnTo>
                  <a:pt x="46786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176780" algn="l"/>
              </a:tabLst>
            </a:pPr>
            <a:r>
              <a:rPr sz="2800" b="0" u="none" spc="-20" dirty="0">
                <a:solidFill>
                  <a:srgbClr val="000000"/>
                </a:solidFill>
                <a:latin typeface="Calibri"/>
                <a:cs typeface="Calibri"/>
              </a:rPr>
              <a:t>w</a:t>
            </a:r>
            <a:r>
              <a:rPr sz="2800" b="0" u="none" spc="-5" dirty="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sz="2800" b="0" u="none" spc="-15" dirty="0">
                <a:solidFill>
                  <a:srgbClr val="000000"/>
                </a:solidFill>
                <a:latin typeface="Calibri"/>
                <a:cs typeface="Calibri"/>
              </a:rPr>
              <a:t>th</a:t>
            </a:r>
            <a:r>
              <a:rPr sz="2800" b="0" u="none"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0" u="none" spc="-30" dirty="0">
                <a:solidFill>
                  <a:srgbClr val="000000"/>
                </a:solidFill>
                <a:latin typeface="Cambria Math"/>
                <a:cs typeface="Cambria Math"/>
              </a:rPr>
              <a:t>𝑥</a:t>
            </a:r>
            <a:r>
              <a:rPr sz="2800" b="0" u="none" spc="245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5" dirty="0">
                <a:solidFill>
                  <a:srgbClr val="000000"/>
                </a:solidFill>
                <a:latin typeface="Cambria Math"/>
                <a:cs typeface="Cambria Math"/>
              </a:rPr>
              <a:t>=</a:t>
            </a:r>
            <a:r>
              <a:rPr sz="2800" b="0" u="none" spc="160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3000" b="0" u="none" spc="112" baseline="45833" dirty="0">
                <a:solidFill>
                  <a:srgbClr val="000000"/>
                </a:solidFill>
                <a:latin typeface="Cambria Math"/>
                <a:cs typeface="Cambria Math"/>
              </a:rPr>
              <a:t>𝛥</a:t>
            </a:r>
            <a:r>
              <a:rPr sz="3000" b="0" u="none" spc="315" baseline="45833" dirty="0">
                <a:solidFill>
                  <a:srgbClr val="000000"/>
                </a:solidFill>
                <a:latin typeface="Cambria Math"/>
                <a:cs typeface="Cambria Math"/>
              </a:rPr>
              <a:t>𝜔</a:t>
            </a:r>
            <a:r>
              <a:rPr sz="2475" b="0" u="none" baseline="42087" dirty="0">
                <a:solidFill>
                  <a:srgbClr val="000000"/>
                </a:solidFill>
                <a:latin typeface="Calibri"/>
                <a:cs typeface="Calibri"/>
              </a:rPr>
              <a:t>c</a:t>
            </a:r>
            <a:r>
              <a:rPr sz="2475" b="0" u="none" spc="254" baseline="4208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u="none" spc="-10" dirty="0">
                <a:solidFill>
                  <a:srgbClr val="000000"/>
                </a:solidFill>
                <a:latin typeface="Cambria Math"/>
                <a:cs typeface="Cambria Math"/>
              </a:rPr>
              <a:t>,</a:t>
            </a:r>
            <a:r>
              <a:rPr sz="2800" b="0" u="none" dirty="0">
                <a:solidFill>
                  <a:srgbClr val="000000"/>
                </a:solidFill>
                <a:latin typeface="Cambria Math"/>
                <a:cs typeface="Cambria Math"/>
              </a:rPr>
              <a:t>	</a:t>
            </a:r>
            <a:r>
              <a:rPr sz="2800" b="0" u="none" spc="-30" dirty="0">
                <a:solidFill>
                  <a:srgbClr val="000000"/>
                </a:solidFill>
                <a:latin typeface="Cambria Math"/>
                <a:cs typeface="Cambria Math"/>
              </a:rPr>
              <a:t>𝑦</a:t>
            </a:r>
            <a:r>
              <a:rPr sz="2800" b="0" u="none" spc="204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5" dirty="0">
                <a:solidFill>
                  <a:srgbClr val="000000"/>
                </a:solidFill>
                <a:latin typeface="Cambria Math"/>
                <a:cs typeface="Cambria Math"/>
              </a:rPr>
              <a:t>=</a:t>
            </a:r>
            <a:r>
              <a:rPr sz="2800" b="0" u="none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2800" b="0" u="none" spc="-295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sz="3000" b="0" u="none" spc="112" baseline="45833" dirty="0">
                <a:solidFill>
                  <a:srgbClr val="000000"/>
                </a:solidFill>
                <a:latin typeface="Cambria Math"/>
                <a:cs typeface="Cambria Math"/>
              </a:rPr>
              <a:t>𝛥</a:t>
            </a:r>
            <a:r>
              <a:rPr sz="3000" b="0" u="none" spc="315" baseline="45833" dirty="0">
                <a:solidFill>
                  <a:srgbClr val="000000"/>
                </a:solidFill>
                <a:latin typeface="Cambria Math"/>
                <a:cs typeface="Cambria Math"/>
              </a:rPr>
              <a:t>𝜔</a:t>
            </a:r>
            <a:r>
              <a:rPr sz="2475" b="0" u="none" baseline="42087" dirty="0">
                <a:solidFill>
                  <a:srgbClr val="000000"/>
                </a:solidFill>
                <a:latin typeface="Calibri"/>
                <a:cs typeface="Calibri"/>
              </a:rPr>
              <a:t>c</a:t>
            </a:r>
            <a:r>
              <a:rPr sz="2475" b="0" u="none" spc="-195" baseline="42087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u="none" spc="-10" dirty="0">
                <a:solidFill>
                  <a:srgbClr val="000000"/>
                </a:solidFill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7271" y="1321657"/>
            <a:ext cx="1970405" cy="302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59230" algn="l"/>
              </a:tabLst>
            </a:pPr>
            <a:r>
              <a:rPr sz="2000" spc="75" dirty="0">
                <a:latin typeface="Cambria Math"/>
                <a:cs typeface="Cambria Math"/>
              </a:rPr>
              <a:t>𝛥</a:t>
            </a:r>
            <a:r>
              <a:rPr sz="2000" spc="210" dirty="0">
                <a:latin typeface="Cambria Math"/>
                <a:cs typeface="Cambria Math"/>
              </a:rPr>
              <a:t>𝜔</a:t>
            </a:r>
            <a:r>
              <a:rPr sz="2475" baseline="-13468" dirty="0">
                <a:latin typeface="Calibri"/>
                <a:cs typeface="Calibri"/>
              </a:rPr>
              <a:t>L	</a:t>
            </a:r>
            <a:r>
              <a:rPr sz="2000" spc="75" dirty="0">
                <a:latin typeface="Cambria Math"/>
                <a:cs typeface="Cambria Math"/>
              </a:rPr>
              <a:t>𝛥</a:t>
            </a:r>
            <a:r>
              <a:rPr sz="2000" spc="210" dirty="0">
                <a:latin typeface="Cambria Math"/>
                <a:cs typeface="Cambria Math"/>
              </a:rPr>
              <a:t>𝜔</a:t>
            </a:r>
            <a:r>
              <a:rPr sz="2475" baseline="-13468" dirty="0">
                <a:latin typeface="Calibri"/>
                <a:cs typeface="Calibri"/>
              </a:rPr>
              <a:t>D</a:t>
            </a:r>
            <a:endParaRPr sz="2475" baseline="-13468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46632" y="1238493"/>
            <a:ext cx="509270" cy="0"/>
          </a:xfrm>
          <a:custGeom>
            <a:avLst/>
            <a:gdLst/>
            <a:ahLst/>
            <a:cxnLst/>
            <a:rect l="l" t="t" r="r" b="b"/>
            <a:pathLst>
              <a:path w="509270">
                <a:moveTo>
                  <a:pt x="0" y="0"/>
                </a:moveTo>
                <a:lnTo>
                  <a:pt x="50901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1700" y="1842204"/>
            <a:ext cx="9158605" cy="2202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Subst</a:t>
            </a:r>
            <a:r>
              <a:rPr sz="2800" spc="-15" dirty="0">
                <a:latin typeface="Calibri"/>
                <a:cs typeface="Calibri"/>
              </a:rPr>
              <a:t>itute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179" baseline="-16666" dirty="0">
                <a:latin typeface="Calibri"/>
                <a:cs typeface="Calibri"/>
              </a:rPr>
              <a:t>D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L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179" baseline="-16666" dirty="0">
                <a:latin typeface="Calibri"/>
                <a:cs typeface="Calibri"/>
              </a:rPr>
              <a:t>D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20" dirty="0">
                <a:latin typeface="Cambria Math"/>
                <a:cs typeface="Cambria Math"/>
              </a:rPr>
              <a:t>/10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14</a:t>
            </a:r>
            <a:r>
              <a:rPr sz="2800" spc="-15" dirty="0">
                <a:latin typeface="Cambria Math"/>
                <a:cs typeface="Cambria Math"/>
              </a:rPr>
              <a:t>3.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20" dirty="0">
                <a:latin typeface="Calibri"/>
                <a:cs typeface="Calibri"/>
              </a:rPr>
              <a:t>Henc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𝑦</a:t>
            </a:r>
            <a:r>
              <a:rPr sz="2800" spc="20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𝑥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5" dirty="0">
                <a:latin typeface="Cambria Math"/>
                <a:cs typeface="Cambria Math"/>
              </a:rPr>
              <a:t>14</a:t>
            </a:r>
            <a:r>
              <a:rPr sz="2800" spc="-15" dirty="0">
                <a:latin typeface="Cambria Math"/>
                <a:cs typeface="Cambria Math"/>
              </a:rPr>
              <a:t>3.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aki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natura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og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rithm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bot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ves</a:t>
            </a:r>
            <a:endParaRPr sz="2800">
              <a:latin typeface="Calibri"/>
              <a:cs typeface="Calibri"/>
            </a:endParaRPr>
          </a:p>
          <a:p>
            <a:pPr marR="2617470" algn="r">
              <a:lnSpc>
                <a:spcPct val="100000"/>
              </a:lnSpc>
              <a:spcBef>
                <a:spcPts val="1614"/>
              </a:spcBef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5561" y="4034514"/>
            <a:ext cx="297497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l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125" dirty="0">
                <a:latin typeface="Cambria Math"/>
                <a:cs typeface="Cambria Math"/>
              </a:rPr>
              <a:t>𝑥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)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4ln2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65661" y="3817571"/>
            <a:ext cx="21462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𝑥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73637" y="4298167"/>
            <a:ext cx="76263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14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886316" y="4274951"/>
            <a:ext cx="753110" cy="0"/>
          </a:xfrm>
          <a:custGeom>
            <a:avLst/>
            <a:gdLst/>
            <a:ahLst/>
            <a:cxnLst/>
            <a:rect l="l" t="t" r="r" b="b"/>
            <a:pathLst>
              <a:path w="753109">
                <a:moveTo>
                  <a:pt x="0" y="0"/>
                </a:moveTo>
                <a:lnTo>
                  <a:pt x="75285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725543" y="4087311"/>
            <a:ext cx="6591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700" y="4836512"/>
            <a:ext cx="9912985" cy="1098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Bec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125" dirty="0">
                <a:latin typeface="Cambria Math"/>
                <a:cs typeface="Cambria Math"/>
              </a:rPr>
              <a:t>𝑥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1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≫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approximate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l</a:t>
            </a:r>
            <a:r>
              <a:rPr sz="2800" spc="-10" dirty="0">
                <a:latin typeface="Cambria Math"/>
                <a:cs typeface="Cambria Math"/>
              </a:rPr>
              <a:t>n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125" dirty="0">
                <a:latin typeface="Cambria Math"/>
                <a:cs typeface="Cambria Math"/>
              </a:rPr>
              <a:t>𝑥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1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ln4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2ln</a:t>
            </a:r>
            <a:r>
              <a:rPr sz="2800" spc="60" dirty="0">
                <a:latin typeface="Cambria Math"/>
                <a:cs typeface="Cambria Math"/>
              </a:rPr>
              <a:t>𝑥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Calibri"/>
                <a:cs typeface="Calibri"/>
              </a:rPr>
              <a:t>Iterative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ds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5494" y="976698"/>
            <a:ext cx="134810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𝑥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11</a:t>
            </a:r>
            <a:r>
              <a:rPr sz="2800" spc="-15" dirty="0">
                <a:latin typeface="Cambria Math"/>
                <a:cs typeface="Cambria Math"/>
              </a:rPr>
              <a:t>6,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92855" y="963998"/>
            <a:ext cx="234188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140" dirty="0">
                <a:latin typeface="Cambria Math"/>
                <a:cs typeface="Cambria Math"/>
              </a:rPr>
              <a:t>𝜔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172" baseline="-16666" dirty="0">
                <a:latin typeface="Calibri"/>
                <a:cs typeface="Calibri"/>
              </a:rPr>
              <a:t>L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622166"/>
            <a:ext cx="7492365" cy="16916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Conver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frequenc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offset</a:t>
            </a:r>
            <a:endParaRPr sz="2800">
              <a:latin typeface="Calibri"/>
              <a:cs typeface="Calibri"/>
            </a:endParaRPr>
          </a:p>
          <a:p>
            <a:pPr marL="2907030">
              <a:lnSpc>
                <a:spcPct val="100000"/>
              </a:lnSpc>
              <a:spcBef>
                <a:spcPts val="1814"/>
              </a:spcBef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 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Intensities</a:t>
            </a:r>
            <a:r>
              <a:rPr sz="3000" b="1" spc="-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at</a:t>
            </a:r>
            <a:r>
              <a:rPr sz="30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30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1" spc="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000" b="1" spc="-15" dirty="0">
                <a:solidFill>
                  <a:srgbClr val="FF0000"/>
                </a:solidFill>
                <a:latin typeface="Calibri"/>
                <a:cs typeface="Calibri"/>
              </a:rPr>
              <a:t>ros</a:t>
            </a:r>
            <a:r>
              <a:rPr sz="3000" b="1" spc="-5" dirty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000" b="1" spc="5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000" b="1" dirty="0">
                <a:solidFill>
                  <a:srgbClr val="FF0000"/>
                </a:solidFill>
                <a:latin typeface="Calibri"/>
                <a:cs typeface="Calibri"/>
              </a:rPr>
              <a:t>over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39695" y="3997583"/>
            <a:ext cx="1247140" cy="0"/>
          </a:xfrm>
          <a:custGeom>
            <a:avLst/>
            <a:gdLst/>
            <a:ahLst/>
            <a:cxnLst/>
            <a:rect l="l" t="t" r="r" b="b"/>
            <a:pathLst>
              <a:path w="1247139">
                <a:moveTo>
                  <a:pt x="0" y="0"/>
                </a:moveTo>
                <a:lnTo>
                  <a:pt x="124663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45295" y="3997583"/>
            <a:ext cx="984885" cy="0"/>
          </a:xfrm>
          <a:custGeom>
            <a:avLst/>
            <a:gdLst/>
            <a:ahLst/>
            <a:cxnLst/>
            <a:rect l="l" t="t" r="r" b="b"/>
            <a:pathLst>
              <a:path w="984884">
                <a:moveTo>
                  <a:pt x="0" y="0"/>
                </a:moveTo>
                <a:lnTo>
                  <a:pt x="98450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95704" y="3793187"/>
            <a:ext cx="6800850" cy="636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714490" algn="l"/>
              </a:tabLst>
            </a:pPr>
            <a:r>
              <a:rPr sz="2800" spc="-30" dirty="0">
                <a:latin typeface="Cambria Math"/>
                <a:cs typeface="Cambria Math"/>
              </a:rPr>
              <a:t>𝐼</a:t>
            </a:r>
            <a:r>
              <a:rPr sz="2800" spc="25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𝐿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140" dirty="0">
                <a:latin typeface="Cambria Math"/>
                <a:cs typeface="Cambria Math"/>
              </a:rPr>
              <a:t>𝜔</a:t>
            </a:r>
            <a:r>
              <a:rPr sz="3000" spc="179" baseline="-16666" dirty="0">
                <a:latin typeface="Calibri"/>
                <a:cs typeface="Calibri"/>
              </a:rPr>
              <a:t>c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30" baseline="-37698" dirty="0">
                <a:latin typeface="Cambria Math"/>
                <a:cs typeface="Cambria Math"/>
              </a:rPr>
              <a:t>1</a:t>
            </a:r>
            <a:r>
              <a:rPr sz="4200" spc="7" baseline="-37698" dirty="0">
                <a:latin typeface="Cambria Math"/>
                <a:cs typeface="Cambria Math"/>
              </a:rPr>
              <a:t> </a:t>
            </a:r>
            <a:r>
              <a:rPr sz="4200" spc="-37" baseline="-37698" dirty="0">
                <a:latin typeface="Cambria Math"/>
                <a:cs typeface="Cambria Math"/>
              </a:rPr>
              <a:t>+</a:t>
            </a:r>
            <a:r>
              <a:rPr sz="4200" spc="7" baseline="-37698" dirty="0">
                <a:latin typeface="Cambria Math"/>
                <a:cs typeface="Cambria Math"/>
              </a:rPr>
              <a:t> </a:t>
            </a:r>
            <a:r>
              <a:rPr sz="4200" spc="-30" baseline="-37698" dirty="0">
                <a:latin typeface="Cambria Math"/>
                <a:cs typeface="Cambria Math"/>
              </a:rPr>
              <a:t>4</a:t>
            </a:r>
            <a:r>
              <a:rPr sz="4200" spc="-225" baseline="-37698" dirty="0">
                <a:latin typeface="Cambria Math"/>
                <a:cs typeface="Cambria Math"/>
              </a:rPr>
              <a:t> </a:t>
            </a:r>
            <a:r>
              <a:rPr sz="4200" spc="187" baseline="-37698" dirty="0">
                <a:latin typeface="Cambria Math"/>
                <a:cs typeface="Cambria Math"/>
              </a:rPr>
              <a:t>𝑥</a:t>
            </a:r>
            <a:r>
              <a:rPr sz="3000" spc="60" baseline="-29166" dirty="0">
                <a:latin typeface="Cambria Math"/>
                <a:cs typeface="Cambria Math"/>
              </a:rPr>
              <a:t>2</a:t>
            </a:r>
            <a:r>
              <a:rPr sz="3000" baseline="-29166" dirty="0">
                <a:latin typeface="Cambria Math"/>
                <a:cs typeface="Cambria Math"/>
              </a:rPr>
              <a:t> </a:t>
            </a:r>
            <a:r>
              <a:rPr sz="3000" spc="15" baseline="-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37" baseline="-37698" dirty="0">
                <a:latin typeface="Cambria Math"/>
                <a:cs typeface="Cambria Math"/>
              </a:rPr>
              <a:t>5372</a:t>
            </a:r>
            <a:r>
              <a:rPr sz="4200" spc="-30" baseline="-37698" dirty="0">
                <a:latin typeface="Cambria Math"/>
                <a:cs typeface="Cambria Math"/>
              </a:rPr>
              <a:t>9</a:t>
            </a:r>
            <a:r>
              <a:rPr sz="4200" spc="262" baseline="-37698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51251" y="3540195"/>
            <a:ext cx="17970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86865" algn="l"/>
              </a:tabLst>
            </a:pPr>
            <a:r>
              <a:rPr sz="2800" spc="-20" dirty="0">
                <a:latin typeface="Cambria Math"/>
                <a:cs typeface="Cambria Math"/>
              </a:rPr>
              <a:t>1	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50280" y="3757138"/>
            <a:ext cx="35750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5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700" y="4624957"/>
            <a:ext cx="6307455" cy="106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i="1" spc="-25" dirty="0">
                <a:latin typeface="Calibri"/>
                <a:cs typeface="Calibri"/>
              </a:rPr>
              <a:t>Sam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v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20" dirty="0">
                <a:latin typeface="Calibri"/>
                <a:cs typeface="Calibri"/>
              </a:rPr>
              <a:t>u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f</a:t>
            </a:r>
            <a:r>
              <a:rPr sz="2800" i="1" spc="-10" dirty="0">
                <a:latin typeface="Calibri"/>
                <a:cs typeface="Calibri"/>
              </a:rPr>
              <a:t>or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Ga</a:t>
            </a:r>
            <a:r>
              <a:rPr sz="2800" i="1" spc="-10" dirty="0">
                <a:latin typeface="Calibri"/>
                <a:cs typeface="Calibri"/>
              </a:rPr>
              <a:t>u</a:t>
            </a:r>
            <a:r>
              <a:rPr sz="2800" i="1" spc="-20" dirty="0">
                <a:latin typeface="Calibri"/>
                <a:cs typeface="Calibri"/>
              </a:rPr>
              <a:t>s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b</a:t>
            </a:r>
            <a:r>
              <a:rPr sz="2800" i="1" spc="-15" dirty="0">
                <a:latin typeface="Calibri"/>
                <a:cs typeface="Calibri"/>
              </a:rPr>
              <a:t>y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construct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091304">
              <a:lnSpc>
                <a:spcPct val="100000"/>
              </a:lnSpc>
              <a:spcBef>
                <a:spcPts val="1814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0.1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shift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aw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8" y="963998"/>
            <a:ext cx="7127875" cy="1026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7279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𝛥𝜈′</a:t>
            </a:r>
            <a:r>
              <a:rPr sz="2800" spc="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145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3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spc="-25" dirty="0">
                <a:latin typeface="Calibri"/>
                <a:cs typeface="Calibri"/>
              </a:rPr>
              <a:t>Comput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ity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4496" y="2479236"/>
            <a:ext cx="6705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𝐿′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80798" y="2209488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78590" y="2690084"/>
            <a:ext cx="201295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𝑥</a:t>
            </a:r>
            <a:r>
              <a:rPr sz="4200" spc="-15" baseline="2976" dirty="0">
                <a:latin typeface="Cambria Math"/>
                <a:cs typeface="Cambria Math"/>
              </a:rPr>
              <a:t>)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91283" y="2666878"/>
            <a:ext cx="2001520" cy="0"/>
          </a:xfrm>
          <a:custGeom>
            <a:avLst/>
            <a:gdLst/>
            <a:ahLst/>
            <a:cxnLst/>
            <a:rect l="l" t="t" r="r" b="b"/>
            <a:pathLst>
              <a:path w="2001520">
                <a:moveTo>
                  <a:pt x="0" y="0"/>
                </a:moveTo>
                <a:lnTo>
                  <a:pt x="200127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77386" y="2426431"/>
            <a:ext cx="207962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6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3347470"/>
            <a:ext cx="8519795" cy="2334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Gaussian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endParaRPr sz="2800">
              <a:latin typeface="Calibri"/>
              <a:cs typeface="Calibri"/>
            </a:endParaRPr>
          </a:p>
          <a:p>
            <a:pPr marL="1879600">
              <a:lnSpc>
                <a:spcPct val="100000"/>
              </a:lnSpc>
              <a:spcBef>
                <a:spcPts val="1845"/>
              </a:spcBef>
            </a:pPr>
            <a:r>
              <a:rPr sz="2800" spc="-25" dirty="0">
                <a:latin typeface="Cambria Math"/>
                <a:cs typeface="Cambria Math"/>
              </a:rPr>
              <a:t>𝐺′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e</a:t>
            </a:r>
            <a:r>
              <a:rPr sz="2800" spc="-10" dirty="0">
                <a:latin typeface="Cambria Math"/>
                <a:cs typeface="Cambria Math"/>
              </a:rPr>
              <a:t>xp</a:t>
            </a:r>
            <a:r>
              <a:rPr sz="4200" spc="-7" baseline="1984" dirty="0">
                <a:latin typeface="Cambria Math"/>
                <a:cs typeface="Cambria Math"/>
              </a:rPr>
              <a:t>[</a:t>
            </a:r>
            <a:r>
              <a:rPr sz="2800" spc="-20" dirty="0">
                <a:latin typeface="Cambria Math"/>
                <a:cs typeface="Cambria Math"/>
              </a:rPr>
              <a:t>−4ln2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𝑥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5" dirty="0">
                <a:latin typeface="Cambria Math"/>
                <a:cs typeface="Cambria Math"/>
              </a:rPr>
              <a:t>14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4200" spc="-15" baseline="1984" dirty="0">
                <a:latin typeface="Cambria Math"/>
                <a:cs typeface="Cambria Math"/>
              </a:rPr>
              <a:t>]</a:t>
            </a:r>
            <a:r>
              <a:rPr sz="4200" spc="232" baseline="198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15" dirty="0">
                <a:latin typeface="Cambria Math"/>
                <a:cs typeface="Cambria Math"/>
              </a:rPr>
              <a:t>.6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7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spc="-20" dirty="0">
                <a:latin typeface="Calibri"/>
                <a:cs typeface="Calibri"/>
              </a:rPr>
              <a:t>=</a:t>
            </a:r>
            <a:r>
              <a:rPr sz="2800" spc="-15" dirty="0">
                <a:latin typeface="Calibri"/>
                <a:cs typeface="Calibri"/>
              </a:rPr>
              <a:t>&gt;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tz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dom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ates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2.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6564" y="1093687"/>
            <a:ext cx="10275570" cy="527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912734" algn="l"/>
              </a:tabLst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1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4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: 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Pow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oaden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ng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– Intensity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 for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9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400" b="1" dirty="0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r>
              <a:rPr sz="3400" spc="-30" dirty="0">
                <a:solidFill>
                  <a:srgbClr val="0000FF"/>
                </a:solidFill>
                <a:latin typeface="Cambria Math"/>
                <a:cs typeface="Cambria Math"/>
              </a:rPr>
              <a:t>𝜟</a:t>
            </a:r>
            <a:r>
              <a:rPr sz="3400" spc="-45" dirty="0">
                <a:solidFill>
                  <a:srgbClr val="0000FF"/>
                </a:solidFill>
                <a:latin typeface="Cambria Math"/>
                <a:cs typeface="Cambria Math"/>
              </a:rPr>
              <a:t>𝝂</a:t>
            </a:r>
            <a:r>
              <a:rPr sz="3675" b="1" spc="187" baseline="-15873" dirty="0">
                <a:solidFill>
                  <a:srgbClr val="0000FF"/>
                </a:solidFill>
                <a:latin typeface="Calibri"/>
                <a:cs typeface="Calibri"/>
              </a:rPr>
              <a:t>D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Increase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98808" y="934376"/>
            <a:ext cx="211454" cy="33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25" dirty="0">
                <a:solidFill>
                  <a:srgbClr val="0000FF"/>
                </a:solidFill>
                <a:latin typeface="Cambria Math"/>
                <a:cs typeface="Cambria Math"/>
              </a:rPr>
              <a:t>𝟏</a:t>
            </a:r>
            <a:endParaRPr sz="24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98808" y="1405293"/>
            <a:ext cx="211454" cy="33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25" dirty="0">
                <a:solidFill>
                  <a:srgbClr val="0000FF"/>
                </a:solidFill>
                <a:latin typeface="Cambria Math"/>
                <a:cs typeface="Cambria Math"/>
              </a:rPr>
              <a:t>𝟐</a:t>
            </a:r>
            <a:endParaRPr sz="245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611483" y="1318503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>
                <a:moveTo>
                  <a:pt x="0" y="0"/>
                </a:moveTo>
                <a:lnTo>
                  <a:pt x="186225" y="0"/>
                </a:lnTo>
              </a:path>
            </a:pathLst>
          </a:custGeom>
          <a:ln w="28701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46107" y="2668402"/>
            <a:ext cx="792480" cy="0"/>
          </a:xfrm>
          <a:custGeom>
            <a:avLst/>
            <a:gdLst/>
            <a:ahLst/>
            <a:cxnLst/>
            <a:rect l="l" t="t" r="r" b="b"/>
            <a:pathLst>
              <a:path w="792479">
                <a:moveTo>
                  <a:pt x="0" y="0"/>
                </a:moveTo>
                <a:lnTo>
                  <a:pt x="79247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76983" y="506933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01700" y="1958142"/>
            <a:ext cx="9377680" cy="3543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FWHM</a:t>
            </a:r>
            <a:endParaRPr sz="2800">
              <a:latin typeface="Calibri"/>
              <a:cs typeface="Calibri"/>
            </a:endParaRPr>
          </a:p>
          <a:p>
            <a:pPr marL="1009015" algn="ctr">
              <a:lnSpc>
                <a:spcPct val="100000"/>
              </a:lnSpc>
              <a:spcBef>
                <a:spcPts val="2325"/>
              </a:spcBef>
            </a:pP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5277" dirty="0">
                <a:latin typeface="Calibri"/>
                <a:cs typeface="Calibri"/>
              </a:rPr>
              <a:t>sat </a:t>
            </a:r>
            <a:r>
              <a:rPr sz="3000" spc="-30" baseline="-15277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5277" dirty="0">
                <a:latin typeface="Calibri"/>
                <a:cs typeface="Calibri"/>
              </a:rPr>
              <a:t>na</a:t>
            </a:r>
            <a:r>
              <a:rPr sz="3000" spc="187" baseline="-15277" dirty="0">
                <a:latin typeface="Calibri"/>
                <a:cs typeface="Calibri"/>
              </a:rPr>
              <a:t>t</a:t>
            </a:r>
            <a:r>
              <a:rPr sz="2800" spc="-25" dirty="0">
                <a:latin typeface="Cambria Math"/>
                <a:cs typeface="Cambria Math"/>
              </a:rPr>
              <a:t>√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𝑠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𝐼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232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(o</a:t>
            </a:r>
            <a:r>
              <a:rPr sz="2800" spc="-15" dirty="0">
                <a:latin typeface="Calibri"/>
                <a:cs typeface="Calibri"/>
              </a:rPr>
              <a:t>n-reso</a:t>
            </a:r>
            <a:r>
              <a:rPr sz="2800" spc="-20" dirty="0">
                <a:latin typeface="Calibri"/>
                <a:cs typeface="Calibri"/>
              </a:rPr>
              <a:t>nanc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paramet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r).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requi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  <a:p>
            <a:pPr marR="2422525" algn="ctr">
              <a:lnSpc>
                <a:spcPts val="2740"/>
              </a:lnSpc>
              <a:spcBef>
                <a:spcPts val="1440"/>
              </a:spcBef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  <a:p>
            <a:pPr marL="1009015" algn="ctr">
              <a:lnSpc>
                <a:spcPts val="274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sat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4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4200" spc="-30" baseline="-37698" dirty="0">
                <a:latin typeface="Cambria Math"/>
                <a:cs typeface="Cambria Math"/>
              </a:rPr>
              <a:t>2</a:t>
            </a:r>
            <a:r>
              <a:rPr sz="4200" spc="-225" baseline="-37698" dirty="0">
                <a:latin typeface="Cambria Math"/>
                <a:cs typeface="Cambria Math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71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1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72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23619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So</a:t>
            </a:r>
            <a:r>
              <a:rPr sz="2800" spc="-15" dirty="0">
                <a:latin typeface="Calibri"/>
                <a:cs typeface="Calibri"/>
              </a:rPr>
              <a:t>lve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69436" y="2183580"/>
            <a:ext cx="76263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0" baseline="11904" dirty="0">
                <a:latin typeface="Cambria Math"/>
                <a:cs typeface="Cambria Math"/>
              </a:rPr>
              <a:t>𝛥</a:t>
            </a:r>
            <a:r>
              <a:rPr sz="4200" spc="-135" baseline="11904" dirty="0">
                <a:latin typeface="Cambria Math"/>
                <a:cs typeface="Cambria Math"/>
              </a:rPr>
              <a:t>𝜈</a:t>
            </a:r>
            <a:r>
              <a:rPr sz="2000" dirty="0">
                <a:latin typeface="Calibri"/>
                <a:cs typeface="Calibri"/>
              </a:rPr>
              <a:t>nat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82133" y="2131954"/>
            <a:ext cx="749935" cy="0"/>
          </a:xfrm>
          <a:custGeom>
            <a:avLst/>
            <a:gdLst/>
            <a:ahLst/>
            <a:cxnLst/>
            <a:rect l="l" t="t" r="r" b="b"/>
            <a:pathLst>
              <a:path w="749935">
                <a:moveTo>
                  <a:pt x="0" y="0"/>
                </a:moveTo>
                <a:lnTo>
                  <a:pt x="74980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30324" y="1922770"/>
            <a:ext cx="792480" cy="0"/>
          </a:xfrm>
          <a:custGeom>
            <a:avLst/>
            <a:gdLst/>
            <a:ahLst/>
            <a:cxnLst/>
            <a:rect l="l" t="t" r="r" b="b"/>
            <a:pathLst>
              <a:path w="792479">
                <a:moveTo>
                  <a:pt x="0" y="0"/>
                </a:moveTo>
                <a:lnTo>
                  <a:pt x="79247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86200" y="1674182"/>
            <a:ext cx="3565525" cy="657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46455" algn="l"/>
              </a:tabLst>
            </a:pPr>
            <a:r>
              <a:rPr sz="4200" spc="0" baseline="43650" dirty="0">
                <a:latin typeface="Cambria Math"/>
                <a:cs typeface="Cambria Math"/>
              </a:rPr>
              <a:t>𝛥</a:t>
            </a:r>
            <a:r>
              <a:rPr sz="4200" spc="-135" baseline="43650" dirty="0">
                <a:latin typeface="Cambria Math"/>
                <a:cs typeface="Cambria Math"/>
              </a:rPr>
              <a:t>𝜈</a:t>
            </a:r>
            <a:r>
              <a:rPr sz="3000" baseline="44444" dirty="0">
                <a:latin typeface="Calibri"/>
                <a:cs typeface="Calibri"/>
              </a:rPr>
              <a:t>sat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√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204" dirty="0">
                <a:latin typeface="Cambria Math"/>
                <a:cs typeface="Cambria Math"/>
              </a:rPr>
              <a:t>(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5577" y="1674182"/>
            <a:ext cx="6153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726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24638" y="2183580"/>
            <a:ext cx="4184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10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38259" y="2131954"/>
            <a:ext cx="591820" cy="0"/>
          </a:xfrm>
          <a:custGeom>
            <a:avLst/>
            <a:gdLst/>
            <a:ahLst/>
            <a:cxnLst/>
            <a:rect l="l" t="t" r="r" b="b"/>
            <a:pathLst>
              <a:path w="591820">
                <a:moveTo>
                  <a:pt x="0" y="0"/>
                </a:moveTo>
                <a:lnTo>
                  <a:pt x="59131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16882" y="1593946"/>
            <a:ext cx="2304415" cy="730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796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  <a:tabLst>
                <a:tab pos="428625" algn="l"/>
              </a:tabLst>
            </a:pPr>
            <a:r>
              <a:rPr sz="2800" spc="204" dirty="0">
                <a:latin typeface="Cambria Math"/>
                <a:cs typeface="Cambria Math"/>
              </a:rPr>
              <a:t>)	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526</a:t>
            </a:r>
            <a:r>
              <a:rPr sz="2800" spc="-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300" y="2817678"/>
            <a:ext cx="437261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68545" y="3909191"/>
            <a:ext cx="576580" cy="0"/>
          </a:xfrm>
          <a:custGeom>
            <a:avLst/>
            <a:gdLst/>
            <a:ahLst/>
            <a:cxnLst/>
            <a:rect l="l" t="t" r="r" b="b"/>
            <a:pathLst>
              <a:path w="576580">
                <a:moveTo>
                  <a:pt x="0" y="0"/>
                </a:moveTo>
                <a:lnTo>
                  <a:pt x="57607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663951" y="3451811"/>
            <a:ext cx="3392804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7560">
              <a:lnSpc>
                <a:spcPts val="2740"/>
              </a:lnSpc>
            </a:pPr>
            <a:r>
              <a:rPr sz="2800" spc="-25" dirty="0">
                <a:latin typeface="Cambria Math"/>
                <a:cs typeface="Cambria Math"/>
              </a:rPr>
              <a:t>ℎ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ts val="2740"/>
              </a:lnSpc>
            </a:pP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baseline="-16666" dirty="0">
                <a:latin typeface="Calibri"/>
                <a:cs typeface="Calibri"/>
              </a:rPr>
              <a:t>s 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44" baseline="-37698" dirty="0">
                <a:latin typeface="Cambria Math"/>
                <a:cs typeface="Cambria Math"/>
              </a:rPr>
              <a:t>2𝜎𝜏</a:t>
            </a:r>
            <a:r>
              <a:rPr sz="4200" spc="337" baseline="-37698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15" dirty="0">
                <a:latin typeface="Cambria Math"/>
                <a:cs typeface="Cambria Math"/>
              </a:rPr>
              <a:t>.3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32378" y="3655030"/>
            <a:ext cx="35750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34943" y="3704787"/>
            <a:ext cx="184975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𝜎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10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60964" y="3668746"/>
            <a:ext cx="505459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13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14176" y="3704787"/>
            <a:ext cx="2412365" cy="407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45490" algn="l"/>
              </a:tabLst>
            </a:pP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4200" baseline="2976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48516" y="3668746"/>
            <a:ext cx="22542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2,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0313" y="4523671"/>
            <a:ext cx="6565900" cy="1129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Requir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endParaRPr sz="2800">
              <a:latin typeface="Calibri"/>
              <a:cs typeface="Calibri"/>
            </a:endParaRPr>
          </a:p>
          <a:p>
            <a:pPr marL="3378200">
              <a:lnSpc>
                <a:spcPct val="100000"/>
              </a:lnSpc>
              <a:spcBef>
                <a:spcPts val="1955"/>
              </a:spcBef>
            </a:pPr>
            <a:r>
              <a:rPr sz="2800" spc="-30" dirty="0">
                <a:latin typeface="Cambria Math"/>
                <a:cs typeface="Cambria Math"/>
              </a:rPr>
              <a:t>𝐼</a:t>
            </a:r>
            <a:r>
              <a:rPr sz="2800" spc="25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𝑠</a:t>
            </a: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baseline="-16666" dirty="0">
                <a:latin typeface="Calibri"/>
                <a:cs typeface="Calibri"/>
              </a:rPr>
              <a:t>s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3000" spc="-60" baseline="31944" dirty="0">
                <a:latin typeface="Cambria Math"/>
                <a:cs typeface="Cambria Math"/>
              </a:rPr>
              <a:t>−</a:t>
            </a:r>
            <a:r>
              <a:rPr sz="3000" spc="232" baseline="31944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5836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2:</a:t>
            </a:r>
            <a:r>
              <a:rPr spc="-20" dirty="0"/>
              <a:t> Physical</a:t>
            </a:r>
            <a:r>
              <a:rPr spc="0" dirty="0"/>
              <a:t> </a:t>
            </a:r>
            <a:r>
              <a:rPr spc="-20" dirty="0"/>
              <a:t>Sc</a:t>
            </a:r>
            <a:r>
              <a:rPr spc="-15" dirty="0"/>
              <a:t>e</a:t>
            </a:r>
            <a:r>
              <a:rPr spc="-20" dirty="0"/>
              <a:t>nar</a:t>
            </a:r>
            <a:r>
              <a:rPr spc="-5" dirty="0"/>
              <a:t>i</a:t>
            </a:r>
            <a:r>
              <a:rPr spc="-15" dirty="0"/>
              <a:t>o of</a:t>
            </a:r>
            <a:r>
              <a:rPr spc="-20" dirty="0"/>
              <a:t> </a:t>
            </a:r>
            <a:r>
              <a:rPr spc="-25" dirty="0"/>
              <a:t>P</a:t>
            </a:r>
            <a:r>
              <a:rPr spc="-10" dirty="0"/>
              <a:t>r</a:t>
            </a:r>
            <a:r>
              <a:rPr spc="-20" dirty="0"/>
              <a:t>oblem</a:t>
            </a:r>
            <a:r>
              <a:rPr spc="-25" dirty="0"/>
              <a:t> </a:t>
            </a:r>
            <a:r>
              <a:rPr spc="-15" dirty="0"/>
              <a:t>3.1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764660"/>
            <a:ext cx="10382250" cy="3557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</a:pP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Ne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3s</a:t>
            </a:r>
            <a:r>
              <a:rPr sz="3000" b="1" u="heavy" spc="-35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  <a:r>
              <a:rPr sz="3225" spc="-37" baseline="-15503" dirty="0">
                <a:solidFill>
                  <a:srgbClr val="FF0000"/>
                </a:solidFill>
                <a:latin typeface="Cambria Math"/>
                <a:cs typeface="Cambria Math"/>
              </a:rPr>
              <a:t>𝟐</a:t>
            </a:r>
            <a:r>
              <a:rPr sz="3225" baseline="-15503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225" spc="-202" baseline="-15503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→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2p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4</a:t>
            </a:r>
            <a:r>
              <a:rPr sz="3225" spc="157" baseline="-15503" dirty="0">
                <a:solidFill>
                  <a:srgbClr val="FF0000"/>
                </a:solidFill>
                <a:latin typeface="Cambria Math"/>
                <a:cs typeface="Cambria Math"/>
              </a:rPr>
              <a:t>𝟒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Las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r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Transition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 HeNe </a:t>
            </a:r>
            <a:r>
              <a:rPr sz="3000" b="1" u="heavy" spc="-25" dirty="0">
                <a:solidFill>
                  <a:srgbClr val="FF0000"/>
                </a:solidFill>
                <a:latin typeface="Calibri"/>
                <a:cs typeface="Calibri"/>
              </a:rPr>
              <a:t>Tube</a:t>
            </a:r>
            <a:endParaRPr sz="30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204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Operat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velength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Calibri"/>
                <a:cs typeface="Calibri"/>
              </a:rPr>
              <a:t>λ0=632.</a:t>
            </a:r>
            <a:r>
              <a:rPr sz="2800" spc="-10" dirty="0">
                <a:latin typeface="Calibri"/>
                <a:cs typeface="Calibri"/>
              </a:rPr>
              <a:t>8</a:t>
            </a:r>
            <a:r>
              <a:rPr sz="2800" spc="-20" dirty="0">
                <a:latin typeface="Calibri"/>
                <a:cs typeface="Calibri"/>
              </a:rPr>
              <a:t>nm</a:t>
            </a:r>
            <a:endParaRPr sz="280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1810"/>
              </a:spcBef>
            </a:pP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3000" spc="60" baseline="-16666" dirty="0">
                <a:latin typeface="Cambria Math"/>
                <a:cs typeface="Cambria Math"/>
              </a:rPr>
              <a:t>0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63</a:t>
            </a:r>
            <a:r>
              <a:rPr sz="2800" spc="-5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.8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nm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7099"/>
              </a:lnSpc>
              <a:spcBef>
                <a:spcPts val="735"/>
              </a:spcBef>
              <a:tabLst>
                <a:tab pos="2315210" algn="l"/>
                <a:tab pos="2819400" algn="l"/>
                <a:tab pos="3493135" algn="l"/>
                <a:tab pos="4170679" algn="l"/>
                <a:tab pos="5162550" algn="l"/>
                <a:tab pos="6061075" algn="l"/>
                <a:tab pos="6779895" algn="l"/>
                <a:tab pos="7643495" algn="l"/>
                <a:tab pos="8111490" algn="l"/>
                <a:tab pos="9119870" algn="l"/>
              </a:tabLst>
            </a:pPr>
            <a:r>
              <a:rPr sz="2800" i="1" spc="-20" dirty="0">
                <a:latin typeface="Calibri"/>
                <a:cs typeface="Calibri"/>
              </a:rPr>
              <a:t>C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rresp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nd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to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5" dirty="0">
                <a:latin typeface="Calibri"/>
                <a:cs typeface="Calibri"/>
              </a:rPr>
              <a:t>t</a:t>
            </a:r>
            <a:r>
              <a:rPr sz="2800" i="1" spc="-20" dirty="0">
                <a:latin typeface="Calibri"/>
                <a:cs typeface="Calibri"/>
              </a:rPr>
              <a:t>h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red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5" dirty="0">
                <a:latin typeface="Calibri"/>
                <a:cs typeface="Calibri"/>
              </a:rPr>
              <a:t>He</a:t>
            </a:r>
            <a:r>
              <a:rPr sz="2800" i="1" spc="-3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spc="-15" dirty="0">
                <a:latin typeface="Calibri"/>
                <a:cs typeface="Calibri"/>
              </a:rPr>
              <a:t>er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li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see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many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teachi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spc="-10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b</a:t>
            </a:r>
            <a:r>
              <a:rPr sz="2800" i="1" spc="-20" dirty="0">
                <a:latin typeface="Calibri"/>
                <a:cs typeface="Calibri"/>
              </a:rPr>
              <a:t>or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15" dirty="0">
                <a:latin typeface="Calibri"/>
                <a:cs typeface="Calibri"/>
              </a:rPr>
              <a:t>tories.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7330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099"/>
              </a:lnSpc>
              <a:tabLst>
                <a:tab pos="1640205" algn="l"/>
                <a:tab pos="1984375" algn="l"/>
                <a:tab pos="3863975" algn="l"/>
                <a:tab pos="4975860" algn="l"/>
                <a:tab pos="5558790" algn="l"/>
                <a:tab pos="6264910" algn="l"/>
                <a:tab pos="7143750" algn="l"/>
                <a:tab pos="7541895" algn="l"/>
                <a:tab pos="8821420" algn="l"/>
                <a:tab pos="9304655" algn="l"/>
              </a:tabLst>
            </a:pPr>
            <a:r>
              <a:rPr sz="2800" b="1" spc="-20" dirty="0">
                <a:latin typeface="Calibri"/>
                <a:cs typeface="Calibri"/>
              </a:rPr>
              <a:t>There</a:t>
            </a:r>
            <a:r>
              <a:rPr sz="2800" b="1" spc="-15" dirty="0">
                <a:latin typeface="Calibri"/>
                <a:cs typeface="Calibri"/>
              </a:rPr>
              <a:t>fore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5" dirty="0">
                <a:latin typeface="Calibri"/>
                <a:cs typeface="Calibri"/>
              </a:rPr>
              <a:t>mo</a:t>
            </a:r>
            <a:r>
              <a:rPr sz="2800" b="1" spc="-5" dirty="0">
                <a:latin typeface="Calibri"/>
                <a:cs typeface="Calibri"/>
              </a:rPr>
              <a:t>d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b="1" spc="-5" dirty="0">
                <a:latin typeface="Calibri"/>
                <a:cs typeface="Calibri"/>
              </a:rPr>
              <a:t>r</a:t>
            </a:r>
            <a:r>
              <a:rPr sz="2800" b="1" spc="-15" dirty="0">
                <a:latin typeface="Calibri"/>
                <a:cs typeface="Calibri"/>
              </a:rPr>
              <a:t>ately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str</a:t>
            </a:r>
            <a:r>
              <a:rPr sz="2800" b="1" spc="-5" dirty="0">
                <a:latin typeface="Calibri"/>
                <a:cs typeface="Calibri"/>
              </a:rPr>
              <a:t>o</a:t>
            </a:r>
            <a:r>
              <a:rPr sz="2800" b="1" spc="-15" dirty="0">
                <a:latin typeface="Calibri"/>
                <a:cs typeface="Calibri"/>
              </a:rPr>
              <a:t>ng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0" dirty="0">
                <a:latin typeface="Calibri"/>
                <a:cs typeface="Calibri"/>
              </a:rPr>
              <a:t>c</a:t>
            </a:r>
            <a:r>
              <a:rPr sz="2800" b="1" spc="-25" dirty="0">
                <a:latin typeface="Calibri"/>
                <a:cs typeface="Calibri"/>
              </a:rPr>
              <a:t>w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dye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laser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is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needed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to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Calibri"/>
                <a:cs typeface="Calibri"/>
              </a:rPr>
              <a:t>po</a:t>
            </a:r>
            <a:r>
              <a:rPr sz="2800" b="1" spc="-20" dirty="0">
                <a:latin typeface="Calibri"/>
                <a:cs typeface="Calibri"/>
              </a:rPr>
              <a:t>we</a:t>
            </a:r>
            <a:r>
              <a:rPr sz="2800" b="1" spc="55" dirty="0">
                <a:latin typeface="Calibri"/>
                <a:cs typeface="Calibri"/>
              </a:rPr>
              <a:t>r</a:t>
            </a:r>
            <a:r>
              <a:rPr sz="2800" b="1" spc="-10" dirty="0">
                <a:latin typeface="Calibri"/>
                <a:cs typeface="Calibri"/>
              </a:rPr>
              <a:t>-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broaden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t</a:t>
            </a:r>
            <a:r>
              <a:rPr sz="2800" b="1" spc="-15" dirty="0">
                <a:latin typeface="Calibri"/>
                <a:cs typeface="Calibri"/>
              </a:rPr>
              <a:t>he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Na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D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l</a:t>
            </a:r>
            <a:r>
              <a:rPr sz="2800" b="1" spc="-5" dirty="0">
                <a:latin typeface="Calibri"/>
                <a:cs typeface="Calibri"/>
              </a:rPr>
              <a:t>i</a:t>
            </a:r>
            <a:r>
              <a:rPr sz="2800" b="1" spc="-15" dirty="0">
                <a:latin typeface="Calibri"/>
                <a:cs typeface="Calibri"/>
              </a:rPr>
              <a:t>ne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by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half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Dopple</a:t>
            </a:r>
            <a:r>
              <a:rPr sz="2800" b="1" spc="-10" dirty="0">
                <a:latin typeface="Calibri"/>
                <a:cs typeface="Calibri"/>
              </a:rPr>
              <a:t>r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widt</a:t>
            </a:r>
            <a:r>
              <a:rPr sz="2800" b="1" spc="-15" dirty="0">
                <a:latin typeface="Calibri"/>
                <a:cs typeface="Calibri"/>
              </a:rPr>
              <a:t>h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at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500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K.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43053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5</a:t>
            </a:r>
            <a:r>
              <a:rPr spc="-10" dirty="0"/>
              <a:t>: </a:t>
            </a:r>
            <a:r>
              <a:rPr spc="-25" dirty="0"/>
              <a:t>P</a:t>
            </a:r>
            <a:r>
              <a:rPr spc="-10" dirty="0"/>
              <a:t>r</a:t>
            </a:r>
            <a:r>
              <a:rPr spc="-20" dirty="0"/>
              <a:t>oblem</a:t>
            </a:r>
            <a:r>
              <a:rPr spc="-25" dirty="0"/>
              <a:t> </a:t>
            </a:r>
            <a:r>
              <a:rPr spc="-15" dirty="0"/>
              <a:t>3.4</a:t>
            </a:r>
            <a:r>
              <a:rPr spc="-5" dirty="0"/>
              <a:t>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0" dirty="0"/>
              <a:t>Resona</a:t>
            </a:r>
            <a:r>
              <a:rPr spc="-5" dirty="0"/>
              <a:t>n</a:t>
            </a:r>
            <a:r>
              <a:rPr spc="-25" dirty="0"/>
              <a:t>ce</a:t>
            </a:r>
            <a:r>
              <a:rPr spc="-15" dirty="0"/>
              <a:t> B</a:t>
            </a:r>
            <a:r>
              <a:rPr spc="-10" dirty="0"/>
              <a:t>r</a:t>
            </a:r>
            <a:r>
              <a:rPr spc="-20" dirty="0"/>
              <a:t>oaden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-15" dirty="0"/>
              <a:t> of</a:t>
            </a:r>
            <a:r>
              <a:rPr spc="-20" dirty="0"/>
              <a:t> </a:t>
            </a:r>
            <a:r>
              <a:rPr spc="-15" dirty="0"/>
              <a:t>Li</a:t>
            </a:r>
            <a:r>
              <a:rPr spc="-5" dirty="0"/>
              <a:t> </a:t>
            </a:r>
            <a:r>
              <a:rPr spc="-25" dirty="0"/>
              <a:t>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4154" marR="219710" algn="ctr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(670.8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m)</a:t>
            </a:r>
            <a:endParaRPr sz="3400">
              <a:latin typeface="Calibri"/>
              <a:cs typeface="Calibri"/>
            </a:endParaRPr>
          </a:p>
          <a:p>
            <a:pPr marL="462280" marR="5080" indent="-228600">
              <a:lnSpc>
                <a:spcPct val="126800"/>
              </a:lnSpc>
              <a:spcBef>
                <a:spcPts val="1295"/>
              </a:spcBef>
              <a:buFont typeface="Symbol"/>
              <a:buChar char=""/>
              <a:tabLst>
                <a:tab pos="462915" algn="l"/>
                <a:tab pos="5038090" algn="l"/>
                <a:tab pos="6852920" algn="l"/>
              </a:tabLst>
            </a:pPr>
            <a:r>
              <a:rPr spc="-15" dirty="0"/>
              <a:t>Interact</a:t>
            </a:r>
            <a:r>
              <a:rPr spc="-5" dirty="0"/>
              <a:t>i</a:t>
            </a:r>
            <a:r>
              <a:rPr spc="-20" dirty="0"/>
              <a:t>o</a:t>
            </a:r>
            <a:r>
              <a:rPr spc="-15" dirty="0"/>
              <a:t>n</a:t>
            </a:r>
            <a:r>
              <a:rPr spc="340" dirty="0">
                <a:latin typeface="Times New Roman"/>
                <a:cs typeface="Times New Roman"/>
              </a:rPr>
              <a:t> </a:t>
            </a:r>
            <a:r>
              <a:rPr spc="-20" dirty="0"/>
              <a:t>p</a:t>
            </a:r>
            <a:r>
              <a:rPr spc="-10" dirty="0"/>
              <a:t>o</a:t>
            </a:r>
            <a:r>
              <a:rPr spc="-15" dirty="0"/>
              <a:t>tenti</a:t>
            </a:r>
            <a:r>
              <a:rPr spc="-5" dirty="0"/>
              <a:t>a</a:t>
            </a:r>
            <a:r>
              <a:rPr dirty="0"/>
              <a:t>l</a:t>
            </a:r>
            <a:r>
              <a:rPr spc="345" dirty="0">
                <a:latin typeface="Times New Roman"/>
                <a:cs typeface="Times New Roman"/>
              </a:rPr>
              <a:t> </a:t>
            </a:r>
            <a:r>
              <a:rPr spc="-20" dirty="0"/>
              <a:t>betwee</a:t>
            </a:r>
            <a:r>
              <a:rPr spc="-15" dirty="0"/>
              <a:t>n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dirty="0"/>
              <a:t>i</a:t>
            </a:r>
            <a:r>
              <a:rPr spc="-20" dirty="0"/>
              <a:t>dent</a:t>
            </a:r>
            <a:r>
              <a:rPr spc="-5" dirty="0"/>
              <a:t>i</a:t>
            </a:r>
            <a:r>
              <a:rPr spc="-15" dirty="0"/>
              <a:t>c</a:t>
            </a:r>
            <a:r>
              <a:rPr spc="-10" dirty="0"/>
              <a:t>a</a:t>
            </a:r>
            <a:r>
              <a:rPr dirty="0"/>
              <a:t>l</a:t>
            </a:r>
            <a:r>
              <a:rPr spc="345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0" dirty="0"/>
              <a:t>r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po</a:t>
            </a:r>
            <a:r>
              <a:rPr spc="-10" dirty="0"/>
              <a:t>lar</a:t>
            </a:r>
            <a:r>
              <a:rPr spc="-5" dirty="0"/>
              <a:t>i</a:t>
            </a:r>
            <a:r>
              <a:rPr spc="-10" dirty="0"/>
              <a:t>z</a:t>
            </a:r>
            <a:r>
              <a:rPr spc="-15" dirty="0"/>
              <a:t>able</a:t>
            </a:r>
            <a:r>
              <a:rPr spc="345" dirty="0">
                <a:latin typeface="Times New Roman"/>
                <a:cs typeface="Times New Roman"/>
              </a:rPr>
              <a:t> </a:t>
            </a:r>
            <a:r>
              <a:rPr spc="-15" dirty="0"/>
              <a:t>atoms</a:t>
            </a:r>
            <a:r>
              <a:rPr spc="335" dirty="0">
                <a:latin typeface="Times New Roman"/>
                <a:cs typeface="Times New Roman"/>
              </a:rPr>
              <a:t> </a:t>
            </a:r>
            <a:r>
              <a:rPr dirty="0"/>
              <a:t>i</a:t>
            </a:r>
            <a:r>
              <a:rPr spc="-15" dirty="0"/>
              <a:t>n</a:t>
            </a:r>
            <a:r>
              <a:rPr spc="340" dirty="0">
                <a:latin typeface="Times New Roman"/>
                <a:cs typeface="Times New Roman"/>
              </a:rPr>
              <a:t> </a:t>
            </a:r>
            <a:r>
              <a:rPr spc="-15" dirty="0"/>
              <a:t>an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5" dirty="0"/>
              <a:t>exc</a:t>
            </a:r>
            <a:r>
              <a:rPr spc="-5" dirty="0"/>
              <a:t>i</a:t>
            </a:r>
            <a:r>
              <a:rPr spc="-15" dirty="0"/>
              <a:t>ted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resonance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spc="-10" dirty="0"/>
              <a:t>t</a:t>
            </a:r>
            <a:r>
              <a:rPr spc="-5" dirty="0"/>
              <a:t>r</a:t>
            </a:r>
            <a:r>
              <a:rPr spc="-15" dirty="0"/>
              <a:t>ansit</a:t>
            </a:r>
            <a:r>
              <a:rPr spc="-5" dirty="0"/>
              <a:t>i</a:t>
            </a:r>
            <a:r>
              <a:rPr spc="-20" dirty="0"/>
              <a:t>on: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92979" y="3822143"/>
            <a:ext cx="108331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70" dirty="0">
                <a:latin typeface="Cambria Math"/>
                <a:cs typeface="Cambria Math"/>
              </a:rPr>
              <a:t>𝑉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𝑟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32" baseline="297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24634" y="3569159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49957" y="4049754"/>
            <a:ext cx="35877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150" baseline="-16865" dirty="0">
                <a:latin typeface="Cambria Math"/>
                <a:cs typeface="Cambria Math"/>
              </a:rPr>
              <a:t>𝑟</a:t>
            </a:r>
            <a:r>
              <a:rPr sz="2000" spc="40" dirty="0">
                <a:latin typeface="Cambria Math"/>
                <a:cs typeface="Cambria Math"/>
              </a:rPr>
              <a:t>3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62643" y="4026539"/>
            <a:ext cx="347980" cy="0"/>
          </a:xfrm>
          <a:custGeom>
            <a:avLst/>
            <a:gdLst/>
            <a:ahLst/>
            <a:cxnLst/>
            <a:rect l="l" t="t" r="r" b="b"/>
            <a:pathLst>
              <a:path w="347979">
                <a:moveTo>
                  <a:pt x="0" y="0"/>
                </a:moveTo>
                <a:lnTo>
                  <a:pt x="34747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798950" y="3838899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4637971"/>
            <a:ext cx="664400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Result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mpact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pprox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matio</a:t>
            </a:r>
            <a:r>
              <a:rPr sz="2800" spc="-20" dirty="0">
                <a:latin typeface="Calibri"/>
                <a:cs typeface="Calibri"/>
              </a:rPr>
              <a:t>n):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26054" y="1238318"/>
            <a:ext cx="8718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93090" algn="l"/>
              </a:tabLst>
            </a:pPr>
            <a:r>
              <a:rPr sz="2800" spc="-30" dirty="0">
                <a:latin typeface="Cambria Math"/>
                <a:cs typeface="Cambria Math"/>
              </a:rPr>
              <a:t>𝛾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78454" y="1396868"/>
            <a:ext cx="34036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res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01643" y="915765"/>
            <a:ext cx="1036955" cy="484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45" dirty="0">
                <a:latin typeface="Cambria Math"/>
                <a:cs typeface="Cambria Math"/>
              </a:rPr>
              <a:t>𝑁</a:t>
            </a:r>
            <a:r>
              <a:rPr sz="2800" spc="110" dirty="0">
                <a:latin typeface="Cambria Math"/>
                <a:cs typeface="Cambria Math"/>
              </a:rPr>
              <a:t>𝑒</a:t>
            </a:r>
            <a:r>
              <a:rPr sz="3000" spc="232" baseline="29166" dirty="0">
                <a:latin typeface="Cambria Math"/>
                <a:cs typeface="Cambria Math"/>
              </a:rPr>
              <a:t>2</a:t>
            </a:r>
            <a:r>
              <a:rPr sz="2800" spc="-480" dirty="0">
                <a:latin typeface="Cambria Math"/>
                <a:cs typeface="Cambria Math"/>
              </a:rPr>
              <a:t>𝑓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endParaRPr sz="3000" baseline="-16666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70935" y="1477586"/>
            <a:ext cx="14573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47395" algn="l"/>
                <a:tab pos="1186180" algn="l"/>
              </a:tabLst>
            </a:pP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spc="-30" dirty="0">
                <a:latin typeface="Cambria Math"/>
                <a:cs typeface="Cambria Math"/>
              </a:rPr>
              <a:t>𝜀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𝑚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2697" y="1628998"/>
            <a:ext cx="112966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72440" algn="l"/>
                <a:tab pos="871855" algn="l"/>
              </a:tabLst>
            </a:pPr>
            <a:r>
              <a:rPr sz="2000" spc="40" dirty="0">
                <a:latin typeface="Cambria Math"/>
                <a:cs typeface="Cambria Math"/>
              </a:rPr>
              <a:t>0	</a:t>
            </a:r>
            <a:r>
              <a:rPr sz="2000" spc="40" dirty="0">
                <a:latin typeface="Calibri"/>
                <a:cs typeface="Calibri"/>
              </a:rPr>
              <a:t>e	</a:t>
            </a:r>
            <a:r>
              <a:rPr sz="2000" spc="200" dirty="0">
                <a:latin typeface="Cambria Math"/>
                <a:cs typeface="Cambria Math"/>
              </a:rPr>
              <a:t>𝑖𝑘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83636" y="1425946"/>
            <a:ext cx="1695450" cy="0"/>
          </a:xfrm>
          <a:custGeom>
            <a:avLst/>
            <a:gdLst/>
            <a:ahLst/>
            <a:cxnLst/>
            <a:rect l="l" t="t" r="r" b="b"/>
            <a:pathLst>
              <a:path w="1695450">
                <a:moveTo>
                  <a:pt x="0" y="0"/>
                </a:moveTo>
                <a:lnTo>
                  <a:pt x="169495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367403" y="1238318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2117340"/>
            <a:ext cx="7219950" cy="3782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where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30" dirty="0">
                <a:latin typeface="Cambria Math"/>
                <a:cs typeface="Cambria Math"/>
              </a:rPr>
              <a:t>𝑁</a:t>
            </a:r>
            <a:r>
              <a:rPr sz="2800" spc="9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numbe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dens</a:t>
            </a:r>
            <a:r>
              <a:rPr sz="2800" spc="-10" dirty="0">
                <a:latin typeface="Calibri"/>
                <a:cs typeface="Calibri"/>
              </a:rPr>
              <a:t>ity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pertu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ber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m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30" dirty="0">
                <a:latin typeface="Cambria Math"/>
                <a:cs typeface="Cambria Math"/>
              </a:rPr>
              <a:t>𝑒</a:t>
            </a:r>
            <a:r>
              <a:rPr sz="2800" spc="8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elemen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ary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charge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60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30" baseline="29166" dirty="0">
                <a:latin typeface="Cambria Math"/>
                <a:cs typeface="Cambria Math"/>
              </a:rPr>
              <a:t>19</a:t>
            </a:r>
            <a:r>
              <a:rPr sz="3000" spc="217" baseline="29166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480" dirty="0">
                <a:latin typeface="Cambria Math"/>
                <a:cs typeface="Cambria Math"/>
              </a:rPr>
              <a:t>𝑓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9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os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ill</a:t>
            </a:r>
            <a:r>
              <a:rPr sz="2800" spc="-15" dirty="0">
                <a:latin typeface="Calibri"/>
                <a:cs typeface="Calibri"/>
              </a:rPr>
              <a:t>ator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strengt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ne.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970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𝑚</a:t>
            </a:r>
            <a:r>
              <a:rPr sz="3000" baseline="-16666" dirty="0">
                <a:latin typeface="Calibri"/>
                <a:cs typeface="Calibri"/>
              </a:rPr>
              <a:t>e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9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10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31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9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2𝜋</a:t>
            </a:r>
            <a:r>
              <a:rPr sz="2800" spc="55" dirty="0">
                <a:latin typeface="Cambria Math"/>
                <a:cs typeface="Cambria Math"/>
              </a:rPr>
              <a:t>𝑐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0" dirty="0">
                <a:latin typeface="Cambria Math"/>
                <a:cs typeface="Cambria Math"/>
              </a:rPr>
              <a:t>𝜆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8684"/>
            <a:ext cx="4894580" cy="2376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wo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environments: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ba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ts val="5180"/>
              </a:lnSpc>
              <a:spcBef>
                <a:spcPts val="470"/>
              </a:spcBef>
              <a:buFont typeface="Calibri"/>
              <a:buAutoNum type="arabicPeriod"/>
              <a:tabLst>
                <a:tab pos="362585" algn="l"/>
                <a:tab pos="1456690" algn="l"/>
                <a:tab pos="3396615" algn="l"/>
              </a:tabLst>
            </a:pP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–L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mbar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vapor.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4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Sch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9141" y="2964684"/>
            <a:ext cx="51790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52575" algn="l"/>
                <a:tab pos="3181350" algn="l"/>
              </a:tabLst>
            </a:pP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reso</a:t>
            </a:r>
            <a:r>
              <a:rPr sz="2800" spc="-20" dirty="0">
                <a:latin typeface="Calibri"/>
                <a:cs typeface="Calibri"/>
              </a:rPr>
              <a:t>nan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2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–d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3507490"/>
            <a:ext cx="8895715" cy="103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nteract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betwe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two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atoms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0" dirty="0">
                <a:latin typeface="Calibri"/>
                <a:cs typeface="Calibri"/>
              </a:rPr>
              <a:t>lar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zable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atom.]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5288" y="990563"/>
            <a:ext cx="7359015" cy="5022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974715" algn="l"/>
              </a:tabLst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1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6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: L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–Ar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Broadening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at</a:t>
            </a:r>
            <a:r>
              <a:rPr sz="3400" b="1" u="heavy" spc="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𝒑</a:t>
            </a:r>
            <a:r>
              <a:rPr sz="3675" b="1" spc="-22" baseline="-15873" dirty="0">
                <a:solidFill>
                  <a:srgbClr val="0000FF"/>
                </a:solidFill>
                <a:latin typeface="Calibri"/>
                <a:cs typeface="Calibri"/>
              </a:rPr>
              <a:t>Ar</a:t>
            </a:r>
            <a:r>
              <a:rPr sz="3675" b="1" baseline="-15873" dirty="0">
                <a:solidFill>
                  <a:srgbClr val="0000FF"/>
                </a:solidFill>
                <a:latin typeface="Calibri"/>
                <a:cs typeface="Calibri"/>
              </a:rPr>
              <a:t>	</a:t>
            </a:r>
            <a:r>
              <a:rPr sz="3400" spc="-30" dirty="0">
                <a:solidFill>
                  <a:srgbClr val="0000FF"/>
                </a:solidFill>
                <a:latin typeface="Cambria Math"/>
                <a:cs typeface="Cambria Math"/>
              </a:rPr>
              <a:t>=</a:t>
            </a:r>
            <a:r>
              <a:rPr sz="3400" spc="210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𝟏</a:t>
            </a:r>
            <a:r>
              <a:rPr sz="3400" spc="-190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b="1" spc="-20" dirty="0">
                <a:solidFill>
                  <a:srgbClr val="0000FF"/>
                </a:solidFill>
                <a:latin typeface="Calibri"/>
                <a:cs typeface="Calibri"/>
              </a:rPr>
              <a:t>bar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257302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Number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ensity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5535" y="2694120"/>
            <a:ext cx="86995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baseline="-16666" dirty="0">
                <a:latin typeface="Calibri"/>
                <a:cs typeface="Calibri"/>
              </a:rPr>
              <a:t>Ar </a:t>
            </a:r>
            <a:r>
              <a:rPr sz="3000" spc="-5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3296" y="2424372"/>
            <a:ext cx="224154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𝑝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90416" y="2933388"/>
            <a:ext cx="5873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sz="2800" spc="-30" dirty="0">
                <a:latin typeface="Cambria Math"/>
                <a:cs typeface="Cambria Math"/>
              </a:rPr>
              <a:t>𝑘	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87012" y="3091938"/>
            <a:ext cx="16446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03107" y="2881762"/>
            <a:ext cx="568960" cy="0"/>
          </a:xfrm>
          <a:custGeom>
            <a:avLst/>
            <a:gdLst/>
            <a:ahLst/>
            <a:cxnLst/>
            <a:rect l="l" t="t" r="r" b="b"/>
            <a:pathLst>
              <a:path w="568960">
                <a:moveTo>
                  <a:pt x="0" y="0"/>
                </a:moveTo>
                <a:lnTo>
                  <a:pt x="5684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758314" y="2694120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15970" y="2371567"/>
            <a:ext cx="160337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Pa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22550" y="2933388"/>
            <a:ext cx="14928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10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91687" y="2904968"/>
            <a:ext cx="505459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23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64712" y="2933388"/>
            <a:ext cx="94741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300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135251" y="2881762"/>
            <a:ext cx="2966085" cy="0"/>
          </a:xfrm>
          <a:custGeom>
            <a:avLst/>
            <a:gdLst/>
            <a:ahLst/>
            <a:cxnLst/>
            <a:rect l="l" t="t" r="r" b="b"/>
            <a:pathLst>
              <a:path w="2966084">
                <a:moveTo>
                  <a:pt x="0" y="0"/>
                </a:moveTo>
                <a:lnTo>
                  <a:pt x="296596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186046" y="2694120"/>
            <a:ext cx="251333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16150" algn="l"/>
              </a:tabLst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libri"/>
                <a:cs typeface="Calibri"/>
              </a:rPr>
              <a:t>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19801" y="2641315"/>
            <a:ext cx="101155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66115" algn="l"/>
              </a:tabLst>
            </a:pPr>
            <a:r>
              <a:rPr sz="2000" spc="40" dirty="0">
                <a:latin typeface="Cambria Math"/>
                <a:cs typeface="Cambria Math"/>
              </a:rPr>
              <a:t>25	</a:t>
            </a: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3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288" y="3397482"/>
            <a:ext cx="4005579" cy="1100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30" baseline="29166" dirty="0">
                <a:latin typeface="Cambria Math"/>
                <a:cs typeface="Cambria Math"/>
              </a:rPr>
              <a:t>19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1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Centra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ngu</a:t>
            </a:r>
            <a:r>
              <a:rPr sz="2800" spc="-10" dirty="0">
                <a:latin typeface="Calibri"/>
                <a:cs typeface="Calibri"/>
              </a:rPr>
              <a:t>lar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frequency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11639" y="5037153"/>
            <a:ext cx="912494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300" baseline="-16666" dirty="0">
                <a:latin typeface="Cambria Math"/>
                <a:cs typeface="Cambria Math"/>
              </a:rPr>
              <a:t>𝑖𝑘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9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99192" y="4767405"/>
            <a:ext cx="5956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2𝜋𝑐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94264" y="5276421"/>
            <a:ext cx="2095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11895" y="5224784"/>
            <a:ext cx="582930" cy="0"/>
          </a:xfrm>
          <a:custGeom>
            <a:avLst/>
            <a:gdLst/>
            <a:ahLst/>
            <a:cxnLst/>
            <a:rect l="l" t="t" r="r" b="b"/>
            <a:pathLst>
              <a:path w="582929">
                <a:moveTo>
                  <a:pt x="0" y="0"/>
                </a:moveTo>
                <a:lnTo>
                  <a:pt x="58247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980818" y="5037145"/>
            <a:ext cx="2908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45054" y="4714592"/>
            <a:ext cx="266636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99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8</a:t>
            </a:r>
            <a:endParaRPr sz="3000" baseline="29166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69661" y="5247993"/>
            <a:ext cx="201803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67</a:t>
            </a:r>
            <a:r>
              <a:rPr sz="2800" spc="-15" dirty="0">
                <a:latin typeface="Cambria Math"/>
                <a:cs typeface="Cambria Math"/>
              </a:rPr>
              <a:t>0.8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3611" dirty="0">
                <a:latin typeface="Cambria Math"/>
                <a:cs typeface="Cambria Math"/>
              </a:rPr>
              <a:t>−</a:t>
            </a:r>
            <a:r>
              <a:rPr sz="3000" spc="-22" baseline="23611" dirty="0">
                <a:latin typeface="Cambria Math"/>
                <a:cs typeface="Cambria Math"/>
              </a:rPr>
              <a:t>9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357756" y="5224784"/>
            <a:ext cx="2655570" cy="0"/>
          </a:xfrm>
          <a:custGeom>
            <a:avLst/>
            <a:gdLst/>
            <a:ahLst/>
            <a:cxnLst/>
            <a:rect l="l" t="t" r="r" b="b"/>
            <a:pathLst>
              <a:path w="2655570">
                <a:moveTo>
                  <a:pt x="0" y="0"/>
                </a:moveTo>
                <a:lnTo>
                  <a:pt x="265507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099178" y="5037145"/>
            <a:ext cx="278130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08530" algn="l"/>
                <a:tab pos="2694940" algn="l"/>
              </a:tabLst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925313" y="4984340"/>
            <a:ext cx="86677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21334" algn="l"/>
              </a:tabLst>
            </a:pPr>
            <a:r>
              <a:rPr sz="2000" spc="40" dirty="0">
                <a:latin typeface="Cambria Math"/>
                <a:cs typeface="Cambria Math"/>
              </a:rPr>
              <a:t>15	</a:t>
            </a:r>
            <a:r>
              <a:rPr sz="2000" spc="-55" dirty="0">
                <a:latin typeface="Cambria Math"/>
                <a:cs typeface="Cambria Math"/>
              </a:rPr>
              <a:t>−</a:t>
            </a:r>
            <a:r>
              <a:rPr sz="2000" spc="40" dirty="0">
                <a:latin typeface="Cambria Math"/>
                <a:cs typeface="Cambria Math"/>
              </a:rPr>
              <a:t>1</a:t>
            </a:r>
            <a:endParaRPr sz="2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240220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Insert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re</a:t>
            </a:r>
            <a:r>
              <a:rPr sz="3000" spc="165" baseline="-16666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82939" y="2101474"/>
            <a:ext cx="7195820" cy="0"/>
          </a:xfrm>
          <a:custGeom>
            <a:avLst/>
            <a:gdLst/>
            <a:ahLst/>
            <a:cxnLst/>
            <a:rect l="l" t="t" r="r" b="b"/>
            <a:pathLst>
              <a:path w="7195820">
                <a:moveTo>
                  <a:pt x="0" y="0"/>
                </a:moveTo>
                <a:lnTo>
                  <a:pt x="719568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65575" y="4314575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>
                <a:moveTo>
                  <a:pt x="0" y="0"/>
                </a:moveTo>
                <a:lnTo>
                  <a:pt x="21793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0300" y="1590898"/>
            <a:ext cx="9362440" cy="3742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36240">
              <a:lnSpc>
                <a:spcPct val="100000"/>
              </a:lnSpc>
            </a:pP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30" baseline="29166" dirty="0">
                <a:latin typeface="Cambria Math"/>
                <a:cs typeface="Cambria Math"/>
              </a:rPr>
              <a:t>1</a:t>
            </a:r>
            <a:r>
              <a:rPr sz="3000" spc="195" baseline="29166" dirty="0">
                <a:latin typeface="Cambria Math"/>
                <a:cs typeface="Cambria Math"/>
              </a:rPr>
              <a:t>9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60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30" baseline="29166" dirty="0">
                <a:latin typeface="Cambria Math"/>
                <a:cs typeface="Cambria Math"/>
              </a:rPr>
              <a:t>1</a:t>
            </a:r>
            <a:r>
              <a:rPr sz="3000" spc="195" baseline="29166" dirty="0">
                <a:latin typeface="Cambria Math"/>
                <a:cs typeface="Cambria Math"/>
              </a:rPr>
              <a:t>9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225" baseline="29166" dirty="0">
                <a:latin typeface="Cambria Math"/>
                <a:cs typeface="Cambria Math"/>
              </a:rPr>
              <a:t>2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  <a:p>
            <a:pPr marL="568325" algn="ctr">
              <a:lnSpc>
                <a:spcPct val="100000"/>
              </a:lnSpc>
              <a:spcBef>
                <a:spcPts val="650"/>
              </a:spcBef>
            </a:pPr>
            <a:r>
              <a:rPr sz="4200" spc="-450" baseline="37698" dirty="0">
                <a:latin typeface="Cambria Math"/>
                <a:cs typeface="Cambria Math"/>
              </a:rPr>
              <a:t>𝛾</a:t>
            </a:r>
            <a:r>
              <a:rPr sz="3000" baseline="36111" dirty="0">
                <a:latin typeface="Calibri"/>
                <a:cs typeface="Calibri"/>
              </a:rPr>
              <a:t>re</a:t>
            </a:r>
            <a:r>
              <a:rPr sz="3000" spc="179" baseline="36111" dirty="0">
                <a:latin typeface="Calibri"/>
                <a:cs typeface="Calibri"/>
              </a:rPr>
              <a:t>s</a:t>
            </a:r>
            <a:r>
              <a:rPr sz="4200" spc="-22" baseline="39682" dirty="0">
                <a:latin typeface="Cambria Math"/>
                <a:cs typeface="Cambria Math"/>
              </a:rPr>
              <a:t>(</a:t>
            </a:r>
            <a:r>
              <a:rPr sz="4200" spc="-30" baseline="37698" dirty="0">
                <a:latin typeface="Calibri"/>
                <a:cs typeface="Calibri"/>
              </a:rPr>
              <a:t>A</a:t>
            </a:r>
            <a:r>
              <a:rPr sz="4200" spc="-22" baseline="37698" dirty="0">
                <a:latin typeface="Calibri"/>
                <a:cs typeface="Calibri"/>
              </a:rPr>
              <a:t>r</a:t>
            </a:r>
            <a:r>
              <a:rPr sz="4200" spc="-22" baseline="39682" dirty="0">
                <a:latin typeface="Cambria Math"/>
                <a:cs typeface="Cambria Math"/>
              </a:rPr>
              <a:t>)</a:t>
            </a:r>
            <a:r>
              <a:rPr sz="4200" spc="247" baseline="39682" dirty="0">
                <a:latin typeface="Cambria Math"/>
                <a:cs typeface="Cambria Math"/>
              </a:rPr>
              <a:t> </a:t>
            </a:r>
            <a:r>
              <a:rPr sz="4200" spc="-37" baseline="37698" dirty="0">
                <a:latin typeface="Cambria Math"/>
                <a:cs typeface="Cambria Math"/>
              </a:rPr>
              <a:t>=</a:t>
            </a:r>
            <a:r>
              <a:rPr sz="4200" spc="240" baseline="37698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25" dirty="0">
                <a:latin typeface="Cambria Math"/>
                <a:cs typeface="Cambria Math"/>
              </a:rPr>
              <a:t>𝜋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85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1</a:t>
            </a:r>
            <a:r>
              <a:rPr sz="3000" spc="225" baseline="23611" dirty="0">
                <a:latin typeface="Cambria Math"/>
                <a:cs typeface="Cambria Math"/>
              </a:rPr>
              <a:t>2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-15" baseline="2976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9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3</a:t>
            </a:r>
            <a:r>
              <a:rPr sz="3000" spc="232" baseline="23611" dirty="0">
                <a:latin typeface="Cambria Math"/>
                <a:cs typeface="Cambria Math"/>
              </a:rPr>
              <a:t>1</a:t>
            </a:r>
            <a:r>
              <a:rPr sz="4200" spc="-22" baseline="2976" dirty="0">
                <a:latin typeface="Cambria Math"/>
                <a:cs typeface="Cambria Math"/>
              </a:rPr>
              <a:t>)(</a:t>
            </a:r>
            <a:r>
              <a:rPr sz="2800" spc="-15" dirty="0">
                <a:latin typeface="Cambria Math"/>
                <a:cs typeface="Cambria Math"/>
              </a:rPr>
              <a:t>2.</a:t>
            </a:r>
            <a:r>
              <a:rPr sz="2800" spc="-25" dirty="0">
                <a:latin typeface="Cambria Math"/>
                <a:cs typeface="Cambria Math"/>
              </a:rPr>
              <a:t>8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3611" dirty="0">
                <a:latin typeface="Cambria Math"/>
                <a:cs typeface="Cambria Math"/>
              </a:rPr>
              <a:t>1</a:t>
            </a:r>
            <a:r>
              <a:rPr sz="3000" spc="232" baseline="23611" dirty="0">
                <a:latin typeface="Cambria Math"/>
                <a:cs typeface="Cambria Math"/>
              </a:rPr>
              <a:t>5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endParaRPr sz="4200" baseline="2976">
              <a:latin typeface="Cambria Math"/>
              <a:cs typeface="Cambria Math"/>
            </a:endParaRPr>
          </a:p>
          <a:p>
            <a:pPr marL="698500">
              <a:lnSpc>
                <a:spcPct val="100000"/>
              </a:lnSpc>
              <a:spcBef>
                <a:spcPts val="645"/>
              </a:spcBef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FWHM</a:t>
            </a:r>
            <a:endParaRPr sz="2800">
              <a:latin typeface="Calibri"/>
              <a:cs typeface="Calibri"/>
            </a:endParaRPr>
          </a:p>
          <a:p>
            <a:pPr marL="515620" algn="ctr">
              <a:lnSpc>
                <a:spcPts val="2740"/>
              </a:lnSpc>
              <a:spcBef>
                <a:spcPts val="885"/>
              </a:spcBef>
            </a:pPr>
            <a:r>
              <a:rPr sz="2800" spc="-30" dirty="0">
                <a:latin typeface="Cambria Math"/>
                <a:cs typeface="Cambria Math"/>
              </a:rPr>
              <a:t>𝛾</a:t>
            </a:r>
            <a:endParaRPr sz="2800">
              <a:latin typeface="Cambria Math"/>
              <a:cs typeface="Cambria Math"/>
            </a:endParaRPr>
          </a:p>
          <a:p>
            <a:pPr marL="567055" algn="ctr">
              <a:lnSpc>
                <a:spcPts val="274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re</a:t>
            </a:r>
            <a:r>
              <a:rPr sz="3000" spc="165" baseline="-16666" dirty="0">
                <a:latin typeface="Calibri"/>
                <a:cs typeface="Calibri"/>
              </a:rPr>
              <a:t>s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2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44" baseline="-37698" dirty="0">
                <a:latin typeface="Cambria Math"/>
                <a:cs typeface="Cambria Math"/>
              </a:rPr>
              <a:t>𝜋</a:t>
            </a:r>
            <a:r>
              <a:rPr sz="4200" spc="330" baseline="-37698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30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3.1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boo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.6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mbria Math"/>
                <a:cs typeface="Cambria Math"/>
              </a:rPr>
              <a:t>1.7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dirty="0">
                <a:latin typeface="Calibri"/>
                <a:cs typeface="Calibri"/>
              </a:rPr>
              <a:t>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culati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matches.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48231" y="990563"/>
            <a:ext cx="7493000" cy="5022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758180" algn="l"/>
              </a:tabLst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1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7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: L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–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Li B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roadening</a:t>
            </a:r>
            <a:r>
              <a:rPr sz="3400" b="1" u="heavy" spc="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at</a:t>
            </a:r>
            <a:r>
              <a:rPr sz="3400" b="1" u="heavy" spc="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𝒑</a:t>
            </a:r>
            <a:r>
              <a:rPr sz="3675" b="1" spc="-30" baseline="-15873" dirty="0">
                <a:solidFill>
                  <a:srgbClr val="0000FF"/>
                </a:solidFill>
                <a:latin typeface="Calibri"/>
                <a:cs typeface="Calibri"/>
              </a:rPr>
              <a:t>L</a:t>
            </a:r>
            <a:r>
              <a:rPr sz="3675" b="1" spc="-15" baseline="-15873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675" b="1" baseline="-15873" dirty="0">
                <a:solidFill>
                  <a:srgbClr val="0000FF"/>
                </a:solidFill>
                <a:latin typeface="Calibri"/>
                <a:cs typeface="Calibri"/>
              </a:rPr>
              <a:t>	</a:t>
            </a:r>
            <a:r>
              <a:rPr sz="3400" spc="-30" dirty="0">
                <a:solidFill>
                  <a:srgbClr val="0000FF"/>
                </a:solidFill>
                <a:latin typeface="Cambria Math"/>
                <a:cs typeface="Cambria Math"/>
              </a:rPr>
              <a:t>=</a:t>
            </a:r>
            <a:r>
              <a:rPr sz="3400" spc="195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𝟏</a:t>
            </a:r>
            <a:r>
              <a:rPr sz="3400" spc="-175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b="1" spc="-20" dirty="0">
                <a:solidFill>
                  <a:srgbClr val="0000FF"/>
                </a:solidFill>
                <a:latin typeface="Calibri"/>
                <a:cs typeface="Calibri"/>
              </a:rPr>
              <a:t>mbar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6757670" cy="1697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Number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ensity</a:t>
            </a:r>
            <a:endParaRPr sz="2800">
              <a:latin typeface="Calibri"/>
              <a:cs typeface="Calibri"/>
            </a:endParaRPr>
          </a:p>
          <a:p>
            <a:pPr marL="3185795">
              <a:lnSpc>
                <a:spcPct val="100000"/>
              </a:lnSpc>
              <a:spcBef>
                <a:spcPts val="1845"/>
              </a:spcBef>
            </a:pPr>
            <a:r>
              <a:rPr sz="2800" spc="-254" dirty="0">
                <a:latin typeface="Cambria Math"/>
                <a:cs typeface="Cambria Math"/>
              </a:rPr>
              <a:t>𝑁</a:t>
            </a:r>
            <a:r>
              <a:rPr sz="3000" spc="-7" baseline="-16666" dirty="0">
                <a:latin typeface="Calibri"/>
                <a:cs typeface="Calibri"/>
              </a:rPr>
              <a:t>L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16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Broaden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48793" y="4189427"/>
            <a:ext cx="49466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82" baseline="11904" dirty="0">
                <a:latin typeface="Cambria Math"/>
                <a:cs typeface="Cambria Math"/>
              </a:rPr>
              <a:t>𝑁</a:t>
            </a:r>
            <a:r>
              <a:rPr sz="2000" dirty="0">
                <a:latin typeface="Calibri"/>
                <a:cs typeface="Calibri"/>
              </a:rPr>
              <a:t>Ar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61475" y="4137791"/>
            <a:ext cx="481965" cy="0"/>
          </a:xfrm>
          <a:custGeom>
            <a:avLst/>
            <a:gdLst/>
            <a:ahLst/>
            <a:cxnLst/>
            <a:rect l="l" t="t" r="r" b="b"/>
            <a:pathLst>
              <a:path w="481965">
                <a:moveTo>
                  <a:pt x="0" y="0"/>
                </a:moveTo>
                <a:lnTo>
                  <a:pt x="48158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30288" y="3897354"/>
            <a:ext cx="5063490" cy="1858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8230">
              <a:lnSpc>
                <a:spcPct val="100000"/>
              </a:lnSpc>
            </a:pPr>
            <a:r>
              <a:rPr sz="2800" spc="-300" dirty="0">
                <a:latin typeface="Cambria Math"/>
                <a:cs typeface="Cambria Math"/>
              </a:rPr>
              <a:t>𝛾</a:t>
            </a:r>
            <a:r>
              <a:rPr sz="3000" baseline="-16666" dirty="0">
                <a:latin typeface="Calibri"/>
                <a:cs typeface="Calibri"/>
              </a:rPr>
              <a:t>re</a:t>
            </a:r>
            <a:r>
              <a:rPr sz="3000" spc="165" baseline="-16666" dirty="0">
                <a:latin typeface="Calibri"/>
                <a:cs typeface="Calibri"/>
              </a:rPr>
              <a:t>s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15" dirty="0">
                <a:latin typeface="Calibri"/>
                <a:cs typeface="Calibri"/>
              </a:rPr>
              <a:t>Li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5.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spc="21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1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endParaRPr sz="2800">
              <a:latin typeface="Cambria Math"/>
              <a:cs typeface="Cambria Math"/>
            </a:endParaRPr>
          </a:p>
          <a:p>
            <a:pPr marL="698500">
              <a:lnSpc>
                <a:spcPct val="100000"/>
              </a:lnSpc>
              <a:spcBef>
                <a:spcPts val="2605"/>
              </a:spcBef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6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1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FWHM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83845" y="3680411"/>
            <a:ext cx="42227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-382" baseline="11904" dirty="0">
                <a:latin typeface="Cambria Math"/>
                <a:cs typeface="Cambria Math"/>
              </a:rPr>
              <a:t>𝑁</a:t>
            </a:r>
            <a:r>
              <a:rPr sz="2000" spc="-5" dirty="0">
                <a:latin typeface="Calibri"/>
                <a:cs typeface="Calibri"/>
              </a:rPr>
              <a:t>Li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27906" y="3897346"/>
            <a:ext cx="3152775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5.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22" baseline="29166" dirty="0">
                <a:latin typeface="Cambria Math"/>
                <a:cs typeface="Cambria Math"/>
              </a:rPr>
              <a:t>9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02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</a:t>
            </a:r>
            <a:endParaRPr sz="3000" baseline="29166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8" y="947234"/>
            <a:ext cx="10387965" cy="3480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re</a:t>
            </a:r>
            <a:r>
              <a:rPr sz="3000" spc="165" baseline="-16666" dirty="0">
                <a:latin typeface="Calibri"/>
                <a:cs typeface="Calibri"/>
              </a:rPr>
              <a:t>s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15" dirty="0">
                <a:latin typeface="Calibri"/>
                <a:cs typeface="Calibri"/>
              </a:rPr>
              <a:t>Li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1.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469900" marR="5080" indent="-228600">
              <a:lnSpc>
                <a:spcPct val="126899"/>
              </a:lnSpc>
              <a:spcBef>
                <a:spcPts val="894"/>
              </a:spcBef>
              <a:buFont typeface="Symbol"/>
              <a:buChar char=""/>
              <a:tabLst>
                <a:tab pos="470534" algn="l"/>
                <a:tab pos="2397125" algn="l"/>
                <a:tab pos="3229610" algn="l"/>
                <a:tab pos="4210050" algn="l"/>
                <a:tab pos="4851400" algn="l"/>
                <a:tab pos="5873750" algn="l"/>
                <a:tab pos="6846570" algn="l"/>
                <a:tab pos="8700135" algn="l"/>
                <a:tab pos="9069070" algn="l"/>
              </a:tabLst>
            </a:pPr>
            <a:r>
              <a:rPr sz="2800" spc="-25" dirty="0">
                <a:latin typeface="Calibri"/>
                <a:cs typeface="Calibri"/>
              </a:rPr>
              <a:t>Comp</a:t>
            </a:r>
            <a:r>
              <a:rPr sz="2800" spc="-10" dirty="0">
                <a:latin typeface="Calibri"/>
                <a:cs typeface="Calibri"/>
              </a:rPr>
              <a:t>ari</a:t>
            </a:r>
            <a:r>
              <a:rPr sz="2800" spc="-20" dirty="0">
                <a:latin typeface="Calibri"/>
                <a:cs typeface="Calibri"/>
              </a:rPr>
              <a:t>so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3.1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(boo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val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.7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10" dirty="0">
                <a:latin typeface="Calibri"/>
                <a:cs typeface="Calibri"/>
              </a:rPr>
              <a:t>z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exce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ent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agreeme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t.</a:t>
            </a:r>
            <a:endParaRPr sz="2800">
              <a:latin typeface="Calibri"/>
              <a:cs typeface="Calibri"/>
            </a:endParaRPr>
          </a:p>
          <a:p>
            <a:pPr marL="469900" marR="12700" indent="-228600">
              <a:lnSpc>
                <a:spcPct val="127200"/>
              </a:lnSpc>
              <a:spcBef>
                <a:spcPts val="10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b="1" spc="-15" dirty="0">
                <a:latin typeface="Calibri"/>
                <a:cs typeface="Calibri"/>
              </a:rPr>
              <a:t>Not</a:t>
            </a:r>
            <a:r>
              <a:rPr sz="2800" b="1" spc="-2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Resonance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atoms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order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magn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ker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8796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8</a:t>
            </a:r>
            <a:r>
              <a:rPr spc="-10" dirty="0"/>
              <a:t>: </a:t>
            </a:r>
            <a:r>
              <a:rPr spc="-25" dirty="0"/>
              <a:t>P</a:t>
            </a:r>
            <a:r>
              <a:rPr spc="-10" dirty="0"/>
              <a:t>r</a:t>
            </a:r>
            <a:r>
              <a:rPr spc="-20" dirty="0"/>
              <a:t>oblem</a:t>
            </a:r>
            <a:r>
              <a:rPr spc="-25" dirty="0"/>
              <a:t> </a:t>
            </a:r>
            <a:r>
              <a:rPr spc="-15" dirty="0"/>
              <a:t>3.5</a:t>
            </a:r>
            <a:r>
              <a:rPr spc="-5" dirty="0"/>
              <a:t>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5" dirty="0"/>
              <a:t>Quenching</a:t>
            </a:r>
            <a:r>
              <a:rPr spc="-10" dirty="0"/>
              <a:t> </a:t>
            </a:r>
            <a:r>
              <a:rPr spc="-15" dirty="0"/>
              <a:t>Coll</a:t>
            </a:r>
            <a:r>
              <a:rPr spc="-5" dirty="0"/>
              <a:t>i</a:t>
            </a:r>
            <a:r>
              <a:rPr spc="-15" dirty="0"/>
              <a:t>sions </a:t>
            </a:r>
            <a:r>
              <a:rPr spc="-25" dirty="0"/>
              <a:t>Do</a:t>
            </a:r>
            <a:r>
              <a:rPr spc="-10" dirty="0"/>
              <a:t>u</a:t>
            </a:r>
            <a:r>
              <a:rPr spc="-15" dirty="0"/>
              <a:t>ble</a:t>
            </a:r>
            <a:r>
              <a:rPr spc="-5" dirty="0"/>
              <a:t> </a:t>
            </a:r>
            <a:r>
              <a:rPr spc="-20" dirty="0"/>
              <a:t>the</a:t>
            </a:r>
          </a:p>
        </p:txBody>
      </p:sp>
      <p:sp>
        <p:nvSpPr>
          <p:cNvPr id="3" name="object 3"/>
          <p:cNvSpPr/>
          <p:nvPr/>
        </p:nvSpPr>
        <p:spPr>
          <a:xfrm>
            <a:off x="6441307" y="415912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1700" y="1661409"/>
            <a:ext cx="8552180" cy="3499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2610" algn="ctr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Lin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width</a:t>
            </a:r>
            <a:endParaRPr sz="3400">
              <a:latin typeface="Calibri"/>
              <a:cs typeface="Calibri"/>
            </a:endParaRPr>
          </a:p>
          <a:p>
            <a:pPr marL="1830070" algn="ctr">
              <a:lnSpc>
                <a:spcPct val="100000"/>
              </a:lnSpc>
              <a:spcBef>
                <a:spcPts val="2030"/>
              </a:spcBef>
            </a:pP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Lorentzian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shape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with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two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decay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channels</a:t>
            </a:r>
            <a:endParaRPr sz="30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8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15" dirty="0">
                <a:latin typeface="Calibri"/>
                <a:cs typeface="Calibri"/>
              </a:rPr>
              <a:t>Radi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3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rate</a:t>
            </a:r>
            <a:endParaRPr sz="2800">
              <a:latin typeface="Calibri"/>
              <a:cs typeface="Calibri"/>
            </a:endParaRPr>
          </a:p>
          <a:p>
            <a:pPr marL="5539105">
              <a:lnSpc>
                <a:spcPts val="2740"/>
              </a:lnSpc>
              <a:spcBef>
                <a:spcPts val="1440"/>
              </a:spcBef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  <a:p>
            <a:pPr marL="1834514" algn="ctr">
              <a:lnSpc>
                <a:spcPts val="2740"/>
              </a:lnSpc>
            </a:pP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6666" dirty="0">
                <a:latin typeface="Calibri"/>
                <a:cs typeface="Calibri"/>
              </a:rPr>
              <a:t>rad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260" dirty="0">
                <a:latin typeface="Cambria Math"/>
                <a:cs typeface="Cambria Math"/>
              </a:rPr>
              <a:t> </a:t>
            </a:r>
            <a:r>
              <a:rPr sz="4200" spc="202" baseline="-37698" dirty="0">
                <a:latin typeface="Cambria Math"/>
                <a:cs typeface="Cambria Math"/>
              </a:rPr>
              <a:t>𝜏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61950" indent="-349250">
              <a:lnSpc>
                <a:spcPct val="100000"/>
              </a:lnSpc>
              <a:spcBef>
                <a:spcPts val="2930"/>
              </a:spcBef>
              <a:buFont typeface="Calibri"/>
              <a:buAutoNum type="arabicPeriod" startAt="2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Co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duc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quench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rate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90431" y="1468617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417950" y="1617848"/>
            <a:ext cx="13335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90431" y="1375653"/>
            <a:ext cx="262255" cy="0"/>
          </a:xfrm>
          <a:custGeom>
            <a:avLst/>
            <a:gdLst/>
            <a:ahLst/>
            <a:cxnLst/>
            <a:rect l="l" t="t" r="r" b="b"/>
            <a:pathLst>
              <a:path w="262254">
                <a:moveTo>
                  <a:pt x="0" y="0"/>
                </a:moveTo>
                <a:lnTo>
                  <a:pt x="26212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552063" y="1188026"/>
            <a:ext cx="10877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73380" algn="l"/>
                <a:tab pos="1001394" algn="l"/>
              </a:tabLst>
            </a:pPr>
            <a:r>
              <a:rPr sz="2800" spc="-30" dirty="0">
                <a:latin typeface="Cambria Math"/>
                <a:cs typeface="Cambria Math"/>
              </a:rPr>
              <a:t>𝛤	</a:t>
            </a: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2271" y="1346576"/>
            <a:ext cx="13335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09753" y="918278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77749" y="1459298"/>
            <a:ext cx="1657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𝑡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37025" y="2127382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1700" y="2118048"/>
            <a:ext cx="6297295" cy="233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50545">
              <a:lnSpc>
                <a:spcPct val="153900"/>
              </a:lnSpc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𝑡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40" baseline="-16666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tween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ons.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otal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rate</a:t>
            </a:r>
            <a:endParaRPr sz="2800">
              <a:latin typeface="Calibri"/>
              <a:cs typeface="Calibri"/>
            </a:endParaRPr>
          </a:p>
          <a:p>
            <a:pPr marL="4103370">
              <a:lnSpc>
                <a:spcPct val="100000"/>
              </a:lnSpc>
              <a:spcBef>
                <a:spcPts val="2390"/>
              </a:spcBef>
            </a:pPr>
            <a:r>
              <a:rPr sz="4200" spc="-944" baseline="11904" dirty="0">
                <a:latin typeface="Cambria Math"/>
                <a:cs typeface="Cambria Math"/>
              </a:rPr>
              <a:t>𝛤</a:t>
            </a:r>
            <a:r>
              <a:rPr sz="2000" dirty="0">
                <a:latin typeface="Calibri"/>
                <a:cs typeface="Calibri"/>
              </a:rPr>
              <a:t>tot 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r>
              <a:rPr sz="4200" spc="240" baseline="11904" dirty="0">
                <a:latin typeface="Cambria Math"/>
                <a:cs typeface="Cambria Math"/>
              </a:rPr>
              <a:t> </a:t>
            </a:r>
            <a:r>
              <a:rPr sz="4200" spc="-944" baseline="11904" dirty="0">
                <a:latin typeface="Cambria Math"/>
                <a:cs typeface="Cambria Math"/>
              </a:rPr>
              <a:t>𝛤</a:t>
            </a:r>
            <a:r>
              <a:rPr sz="2000" dirty="0">
                <a:latin typeface="Calibri"/>
                <a:cs typeface="Calibri"/>
              </a:rPr>
              <a:t>rad </a:t>
            </a:r>
            <a:r>
              <a:rPr sz="2000" spc="-170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+</a:t>
            </a:r>
            <a:r>
              <a:rPr sz="4200" spc="7" baseline="11904" dirty="0">
                <a:latin typeface="Cambria Math"/>
                <a:cs typeface="Cambria Math"/>
              </a:rPr>
              <a:t> </a:t>
            </a:r>
            <a:r>
              <a:rPr sz="4200" spc="-944" baseline="11904" dirty="0">
                <a:latin typeface="Cambria Math"/>
                <a:cs typeface="Cambria Math"/>
              </a:rPr>
              <a:t>𝛤</a:t>
            </a:r>
            <a:r>
              <a:rPr sz="2000" spc="120" dirty="0">
                <a:latin typeface="Calibri"/>
                <a:cs typeface="Calibri"/>
              </a:rPr>
              <a:t>c</a:t>
            </a:r>
            <a:r>
              <a:rPr sz="4200" spc="-15" baseline="11904" dirty="0">
                <a:latin typeface="Cambria Math"/>
                <a:cs typeface="Cambria Math"/>
              </a:rPr>
              <a:t>.</a:t>
            </a:r>
            <a:endParaRPr sz="4200" baseline="11904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59493" y="4931997"/>
            <a:ext cx="1081405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5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∝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24654" y="4679012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14686" y="5170276"/>
            <a:ext cx="3029585" cy="478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3000" spc="225" baseline="23611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8055" dirty="0">
                <a:latin typeface="Calibri"/>
                <a:cs typeface="Calibri"/>
              </a:rPr>
              <a:t>tot</a:t>
            </a:r>
            <a:endParaRPr sz="3000" baseline="-18055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127375" y="5136392"/>
            <a:ext cx="3018155" cy="0"/>
          </a:xfrm>
          <a:custGeom>
            <a:avLst/>
            <a:gdLst/>
            <a:ahLst/>
            <a:cxnLst/>
            <a:rect l="l" t="t" r="r" b="b"/>
            <a:pathLst>
              <a:path w="3018154">
                <a:moveTo>
                  <a:pt x="0" y="0"/>
                </a:moveTo>
                <a:lnTo>
                  <a:pt x="3017782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911490" y="4948753"/>
            <a:ext cx="320675" cy="47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60" baseline="-25000" dirty="0">
                <a:latin typeface="Cambria Math"/>
                <a:cs typeface="Cambria Math"/>
              </a:rPr>
              <a:t>2</a:t>
            </a:r>
            <a:r>
              <a:rPr sz="3000" spc="225" baseline="-2500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,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27" y="968684"/>
            <a:ext cx="8111490" cy="3765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9235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Gas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xt</a:t>
            </a:r>
            <a:r>
              <a:rPr sz="2800" spc="-15" dirty="0">
                <a:latin typeface="Calibri"/>
                <a:cs typeface="Calibri"/>
              </a:rPr>
              <a:t>ure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hermod</a:t>
            </a:r>
            <a:r>
              <a:rPr sz="2800" spc="0" dirty="0">
                <a:latin typeface="Calibri"/>
                <a:cs typeface="Calibri"/>
              </a:rPr>
              <a:t>y</a:t>
            </a:r>
            <a:r>
              <a:rPr sz="2800" spc="-25" dirty="0">
                <a:latin typeface="Calibri"/>
                <a:cs typeface="Calibri"/>
              </a:rPr>
              <a:t>nam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parameters</a:t>
            </a:r>
            <a:endParaRPr sz="28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5" dirty="0">
                <a:latin typeface="Calibri"/>
                <a:cs typeface="Calibri"/>
              </a:rPr>
              <a:t>He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rtial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pressur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pHe</a:t>
            </a:r>
            <a:r>
              <a:rPr sz="2800" dirty="0">
                <a:latin typeface="Calibri"/>
                <a:cs typeface="Calibri"/>
              </a:rPr>
              <a:t>=</a:t>
            </a:r>
            <a:r>
              <a:rPr sz="2800" spc="-20" dirty="0">
                <a:latin typeface="Calibri"/>
                <a:cs typeface="Calibri"/>
              </a:rPr>
              <a:t>2mba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14" dirty="0">
                <a:latin typeface="Cambria Math"/>
                <a:cs typeface="Cambria Math"/>
              </a:rPr>
              <a:t>𝑝</a:t>
            </a:r>
            <a:r>
              <a:rPr sz="3000" spc="-7" baseline="-16666" dirty="0">
                <a:latin typeface="Calibri"/>
                <a:cs typeface="Calibri"/>
              </a:rPr>
              <a:t>H</a:t>
            </a:r>
            <a:r>
              <a:rPr sz="3000" baseline="-16666" dirty="0">
                <a:latin typeface="Calibri"/>
                <a:cs typeface="Calibri"/>
              </a:rPr>
              <a:t>e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mba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Neon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art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pressu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pNe=0</a:t>
            </a:r>
            <a:r>
              <a:rPr sz="2800" spc="0" dirty="0">
                <a:latin typeface="Calibri"/>
                <a:cs typeface="Calibri"/>
              </a:rPr>
              <a:t>.</a:t>
            </a:r>
            <a:r>
              <a:rPr sz="2800" spc="-20" dirty="0">
                <a:latin typeface="Calibri"/>
                <a:cs typeface="Calibri"/>
              </a:rPr>
              <a:t>2mba</a:t>
            </a:r>
            <a:r>
              <a:rPr sz="2800" spc="5" dirty="0">
                <a:latin typeface="Calibri"/>
                <a:cs typeface="Calibri"/>
              </a:rPr>
              <a:t>r</a:t>
            </a:r>
            <a:r>
              <a:rPr sz="2800" spc="-114" dirty="0">
                <a:latin typeface="Cambria Math"/>
                <a:cs typeface="Cambria Math"/>
              </a:rPr>
              <a:t>𝑝</a:t>
            </a:r>
            <a:r>
              <a:rPr sz="3000" baseline="-16666" dirty="0">
                <a:latin typeface="Calibri"/>
                <a:cs typeface="Calibri"/>
              </a:rPr>
              <a:t>Ne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.2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mba</a:t>
            </a:r>
            <a:r>
              <a:rPr sz="2800" spc="-15" dirty="0">
                <a:latin typeface="Calibri"/>
                <a:cs typeface="Calibri"/>
              </a:rPr>
              <a:t>r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Abso</a:t>
            </a:r>
            <a:r>
              <a:rPr sz="2800" spc="-20" dirty="0">
                <a:latin typeface="Calibri"/>
                <a:cs typeface="Calibri"/>
              </a:rPr>
              <a:t>lut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temp</a:t>
            </a:r>
            <a:r>
              <a:rPr sz="2800" spc="-10" dirty="0">
                <a:latin typeface="Calibri"/>
                <a:cs typeface="Calibri"/>
              </a:rPr>
              <a:t>er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tur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T=</a:t>
            </a:r>
            <a:r>
              <a:rPr sz="2800" spc="-5" dirty="0">
                <a:latin typeface="Calibri"/>
                <a:cs typeface="Calibri"/>
              </a:rPr>
              <a:t>4</a:t>
            </a:r>
            <a:r>
              <a:rPr sz="2800" spc="-15" dirty="0">
                <a:latin typeface="Calibri"/>
                <a:cs typeface="Calibri"/>
              </a:rPr>
              <a:t>00</a:t>
            </a:r>
            <a:r>
              <a:rPr sz="2800" spc="10" dirty="0">
                <a:latin typeface="Calibri"/>
                <a:cs typeface="Calibri"/>
              </a:rPr>
              <a:t>K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3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K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fet</a:t>
            </a:r>
            <a:r>
              <a:rPr sz="2800" spc="-15" dirty="0">
                <a:latin typeface="Calibri"/>
                <a:cs typeface="Calibri"/>
              </a:rPr>
              <a:t>imes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ven):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Calibri"/>
                <a:cs typeface="Calibri"/>
              </a:rPr>
              <a:t>τu=58</a:t>
            </a:r>
            <a:r>
              <a:rPr sz="2800" spc="-10" dirty="0">
                <a:latin typeface="Calibri"/>
                <a:cs typeface="Calibri"/>
              </a:rPr>
              <a:t>ns(u</a:t>
            </a:r>
            <a:r>
              <a:rPr sz="2800" spc="-15" dirty="0">
                <a:latin typeface="Calibri"/>
                <a:cs typeface="Calibri"/>
              </a:rPr>
              <a:t>pper</a:t>
            </a:r>
            <a:r>
              <a:rPr sz="2800" spc="-5" dirty="0">
                <a:latin typeface="Calibri"/>
                <a:cs typeface="Calibri"/>
              </a:rPr>
              <a:t> 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0" dirty="0">
                <a:latin typeface="Calibri"/>
                <a:cs typeface="Calibri"/>
              </a:rPr>
              <a:t>3</a:t>
            </a:r>
            <a:r>
              <a:rPr sz="2800" spc="-10" dirty="0">
                <a:latin typeface="Calibri"/>
                <a:cs typeface="Calibri"/>
              </a:rPr>
              <a:t>\,s2),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27" y="5000577"/>
            <a:ext cx="161861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τ</a:t>
            </a:r>
            <a:r>
              <a:rPr sz="3000" baseline="-16666" dirty="0">
                <a:latin typeface="Cambria Math"/>
                <a:cs typeface="Cambria Math"/>
              </a:rPr>
              <a:t>u </a:t>
            </a:r>
            <a:r>
              <a:rPr sz="3000" spc="2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ns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49651" y="5000577"/>
            <a:ext cx="323151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mbria Math"/>
                <a:cs typeface="Cambria Math"/>
              </a:rPr>
              <a:t>(u</a:t>
            </a:r>
            <a:r>
              <a:rPr sz="2800" spc="-10" dirty="0">
                <a:latin typeface="Cambria Math"/>
                <a:cs typeface="Cambria Math"/>
              </a:rPr>
              <a:t>p</a:t>
            </a:r>
            <a:r>
              <a:rPr sz="2800" spc="-20" dirty="0">
                <a:latin typeface="Cambria Math"/>
                <a:cs typeface="Cambria Math"/>
              </a:rPr>
              <a:t>p</a:t>
            </a:r>
            <a:r>
              <a:rPr sz="2800" spc="-10" dirty="0">
                <a:latin typeface="Cambria Math"/>
                <a:cs typeface="Cambria Math"/>
              </a:rPr>
              <a:t>e</a:t>
            </a:r>
            <a:r>
              <a:rPr sz="2800" spc="-15" dirty="0">
                <a:latin typeface="Cambria Math"/>
                <a:cs typeface="Cambria Math"/>
              </a:rPr>
              <a:t>r</a:t>
            </a:r>
            <a:r>
              <a:rPr sz="2800" spc="-1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level</a:t>
            </a:r>
            <a:r>
              <a:rPr sz="2800" spc="-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3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s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_2</a:t>
            </a:r>
            <a:r>
              <a:rPr sz="2800" spc="-15" dirty="0">
                <a:latin typeface="Cambria Math"/>
                <a:cs typeface="Cambria Math"/>
              </a:rPr>
              <a:t>)</a:t>
            </a:r>
            <a:r>
              <a:rPr sz="2800" dirty="0">
                <a:latin typeface="Cambria Math"/>
                <a:cs typeface="Cambria Math"/>
              </a:rPr>
              <a:t>)</a:t>
            </a:r>
            <a:r>
              <a:rPr sz="2800" spc="-10" dirty="0">
                <a:latin typeface="Calibri"/>
                <a:cs typeface="Calibri"/>
              </a:rPr>
              <a:t>,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920" rIns="0" bIns="0" rtlCol="0">
            <a:spAutoFit/>
          </a:bodyPr>
          <a:lstStyle/>
          <a:p>
            <a:pPr marL="8660765">
              <a:lnSpc>
                <a:spcPct val="100000"/>
              </a:lnSpc>
            </a:pPr>
            <a:r>
              <a:rPr sz="2800" b="0" u="none" spc="-15" dirty="0">
                <a:solidFill>
                  <a:srgbClr val="000000"/>
                </a:solidFill>
                <a:latin typeface="Calibri"/>
                <a:cs typeface="Calibri"/>
              </a:rPr>
              <a:t>exponent</a:t>
            </a:r>
            <a:r>
              <a:rPr sz="2800" b="0" u="none" spc="-25" dirty="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sz="2800" b="0" u="none" spc="-1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2800" b="0" u="none" dirty="0">
                <a:solidFill>
                  <a:srgbClr val="000000"/>
                </a:solidFill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3602" y="2202058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1700" y="973958"/>
            <a:ext cx="8379459" cy="3559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099"/>
              </a:lnSpc>
              <a:tabLst>
                <a:tab pos="810260" algn="l"/>
                <a:tab pos="2623820" algn="l"/>
                <a:tab pos="4104640" algn="l"/>
                <a:tab pos="5076190" algn="l"/>
                <a:tab pos="7167880" algn="l"/>
              </a:tabLst>
            </a:pP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Lor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ntz</a:t>
            </a:r>
            <a:r>
              <a:rPr sz="2800" spc="-15" dirty="0">
                <a:latin typeface="Calibri"/>
                <a:cs typeface="Calibri"/>
              </a:rPr>
              <a:t>ian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ause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bot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mec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ani</a:t>
            </a:r>
            <a:r>
              <a:rPr sz="2800" spc="-25" dirty="0">
                <a:latin typeface="Calibri"/>
                <a:cs typeface="Calibri"/>
              </a:rPr>
              <a:t>sm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pro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uce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damp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time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mai</a:t>
            </a:r>
            <a:r>
              <a:rPr sz="2800" spc="-20" dirty="0">
                <a:latin typeface="Calibri"/>
                <a:cs typeface="Calibri"/>
              </a:rPr>
              <a:t>n.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sz="2800" spc="-10" dirty="0">
                <a:latin typeface="Calibri"/>
                <a:cs typeface="Calibri"/>
              </a:rPr>
              <a:t>If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𝑡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2800" spc="8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then</a:t>
            </a:r>
            <a:endParaRPr sz="2800">
              <a:latin typeface="Calibri"/>
              <a:cs typeface="Calibri"/>
            </a:endParaRPr>
          </a:p>
          <a:p>
            <a:pPr marL="3032125">
              <a:lnSpc>
                <a:spcPct val="100000"/>
              </a:lnSpc>
              <a:spcBef>
                <a:spcPts val="1810"/>
              </a:spcBef>
            </a:pP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6666" dirty="0">
                <a:latin typeface="Calibri"/>
                <a:cs typeface="Calibri"/>
              </a:rPr>
              <a:t>tot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6666" dirty="0">
                <a:latin typeface="Calibri"/>
                <a:cs typeface="Calibri"/>
              </a:rPr>
              <a:t>rad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tot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</a:t>
            </a:r>
            <a:r>
              <a:rPr sz="3000" spc="179" baseline="-16666" dirty="0">
                <a:latin typeface="Calibri"/>
                <a:cs typeface="Calibri"/>
              </a:rPr>
              <a:t>t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sz="2800" b="1" spc="-20" dirty="0">
                <a:latin typeface="Calibri"/>
                <a:cs typeface="Calibri"/>
              </a:rPr>
              <a:t>Proved</a:t>
            </a:r>
            <a:r>
              <a:rPr sz="2800" b="1" spc="-10" dirty="0">
                <a:latin typeface="Calibri"/>
                <a:cs typeface="Calibri"/>
              </a:rPr>
              <a:t>: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linewidth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</a:t>
            </a:r>
            <a:r>
              <a:rPr sz="2800" b="1" spc="-15" dirty="0">
                <a:latin typeface="Calibri"/>
                <a:cs typeface="Calibri"/>
              </a:rPr>
              <a:t>oubles.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8339" y="925740"/>
            <a:ext cx="8811260" cy="558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1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9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: App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l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ication – Na</a:t>
            </a:r>
            <a:r>
              <a:rPr sz="3675" spc="179" baseline="28344" dirty="0">
                <a:solidFill>
                  <a:srgbClr val="0000FF"/>
                </a:solidFill>
                <a:latin typeface="Cambria Math"/>
                <a:cs typeface="Cambria Math"/>
              </a:rPr>
              <a:t>∗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+N</a:t>
            </a:r>
            <a:r>
              <a:rPr sz="3675" spc="172" baseline="-15873" dirty="0">
                <a:solidFill>
                  <a:srgbClr val="0000FF"/>
                </a:solidFill>
                <a:latin typeface="Cambria Math"/>
                <a:cs typeface="Cambria Math"/>
              </a:rPr>
              <a:t>𝟐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Collisions</a:t>
            </a:r>
            <a:r>
              <a:rPr sz="3400" b="1" u="heavy" spc="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at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400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K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59273" y="3098170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300" y="1754434"/>
            <a:ext cx="6457950" cy="1760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Given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cro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sect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  <a:p>
            <a:pPr marL="3470910">
              <a:lnSpc>
                <a:spcPct val="100000"/>
              </a:lnSpc>
              <a:spcBef>
                <a:spcPts val="1895"/>
              </a:spcBef>
            </a:pP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a </a:t>
            </a:r>
            <a:r>
              <a:rPr sz="3000" spc="-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.</a:t>
            </a:r>
            <a:endParaRPr sz="3000" baseline="29166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87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Cond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𝑡</a:t>
            </a:r>
            <a:r>
              <a:rPr sz="3000" baseline="-16666" dirty="0">
                <a:latin typeface="Calibri"/>
                <a:cs typeface="Calibri"/>
              </a:rPr>
              <a:t>c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𝜏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11551" y="3979295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117468" y="4367781"/>
            <a:ext cx="1473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736975" y="4157603"/>
            <a:ext cx="735330" cy="0"/>
          </a:xfrm>
          <a:custGeom>
            <a:avLst/>
            <a:gdLst/>
            <a:ahLst/>
            <a:cxnLst/>
            <a:rect l="l" t="t" r="r" b="b"/>
            <a:pathLst>
              <a:path w="735329">
                <a:moveTo>
                  <a:pt x="0" y="0"/>
                </a:moveTo>
                <a:lnTo>
                  <a:pt x="73487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998851" y="3969963"/>
            <a:ext cx="21926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73380" algn="l"/>
                <a:tab pos="1571625" algn="l"/>
              </a:tabLst>
            </a:pPr>
            <a:r>
              <a:rPr sz="2800" spc="-30" dirty="0">
                <a:latin typeface="Cambria Math"/>
                <a:cs typeface="Cambria Math"/>
              </a:rPr>
              <a:t>𝑡	</a:t>
            </a:r>
            <a:r>
              <a:rPr sz="2800" spc="-25" dirty="0">
                <a:latin typeface="Cambria Math"/>
                <a:cs typeface="Cambria Math"/>
              </a:rPr>
              <a:t>=	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𝜏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39059" y="4128513"/>
            <a:ext cx="13335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c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92499" y="3700215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24275" y="4209231"/>
            <a:ext cx="7410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0" dirty="0">
                <a:latin typeface="Cambria Math"/>
                <a:cs typeface="Cambria Math"/>
              </a:rPr>
              <a:t>𝑛</a:t>
            </a:r>
            <a:r>
              <a:rPr sz="2800" spc="-30" dirty="0">
                <a:latin typeface="Cambria Math"/>
                <a:cs typeface="Cambria Math"/>
              </a:rPr>
              <a:t>𝜎</a:t>
            </a:r>
            <a:r>
              <a:rPr sz="2800" spc="270" dirty="0">
                <a:latin typeface="Cambria Math"/>
                <a:cs typeface="Cambria Math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696" y="4842187"/>
            <a:ext cx="4265295" cy="1103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So</a:t>
            </a:r>
            <a:r>
              <a:rPr sz="2800" spc="-15" dirty="0">
                <a:latin typeface="Calibri"/>
                <a:cs typeface="Calibri"/>
              </a:rPr>
              <a:t>lve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pressure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0" dirty="0">
                <a:latin typeface="Cambria Math"/>
                <a:cs typeface="Cambria Math"/>
              </a:rPr>
              <a:t>𝑝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15" dirty="0">
                <a:latin typeface="Calibri"/>
                <a:cs typeface="Calibri"/>
              </a:rPr>
              <a:t>1.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Mean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pee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187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400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K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1733" y="1395290"/>
            <a:ext cx="965200" cy="397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105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30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434" baseline="-2976" dirty="0">
                <a:latin typeface="Cambria Math"/>
                <a:cs typeface="Cambria Math"/>
              </a:rPr>
              <a:t>√</a:t>
            </a:r>
            <a:endParaRPr sz="4200" baseline="-2976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52902" y="1125542"/>
            <a:ext cx="78549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8</a:t>
            </a:r>
            <a:r>
              <a:rPr sz="2800" spc="-25" dirty="0">
                <a:latin typeface="Cambria Math"/>
                <a:cs typeface="Cambria Math"/>
              </a:rPr>
              <a:t>𝑘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20898" y="1634558"/>
            <a:ext cx="831850" cy="473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spc="-35" dirty="0">
                <a:latin typeface="Cambria Math"/>
                <a:cs typeface="Cambria Math"/>
              </a:rPr>
              <a:t>𝑚</a:t>
            </a:r>
            <a:r>
              <a:rPr sz="3000" baseline="-16666" dirty="0">
                <a:latin typeface="Calibri"/>
                <a:cs typeface="Calibri"/>
              </a:rPr>
              <a:t>N</a:t>
            </a:r>
            <a:r>
              <a:rPr sz="2475" spc="89" baseline="-33670" dirty="0">
                <a:latin typeface="Cambria Math"/>
                <a:cs typeface="Cambria Math"/>
              </a:rPr>
              <a:t>2</a:t>
            </a:r>
            <a:endParaRPr sz="2475" baseline="-3367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33600" y="1582917"/>
            <a:ext cx="830580" cy="0"/>
          </a:xfrm>
          <a:custGeom>
            <a:avLst/>
            <a:gdLst/>
            <a:ahLst/>
            <a:cxnLst/>
            <a:rect l="l" t="t" r="r" b="b"/>
            <a:pathLst>
              <a:path w="830579">
                <a:moveTo>
                  <a:pt x="0" y="0"/>
                </a:moveTo>
                <a:lnTo>
                  <a:pt x="83057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33600" y="1003797"/>
            <a:ext cx="830580" cy="0"/>
          </a:xfrm>
          <a:custGeom>
            <a:avLst/>
            <a:gdLst/>
            <a:ahLst/>
            <a:cxnLst/>
            <a:rect l="l" t="t" r="r" b="b"/>
            <a:pathLst>
              <a:path w="830579">
                <a:moveTo>
                  <a:pt x="0" y="0"/>
                </a:moveTo>
                <a:lnTo>
                  <a:pt x="83057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50539" y="1342485"/>
            <a:ext cx="2959100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5" dirty="0">
                <a:latin typeface="Cambria Math"/>
                <a:cs typeface="Cambria Math"/>
              </a:rPr>
              <a:t>.9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4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8" y="2454144"/>
            <a:ext cx="21329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2.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Subst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1570" y="3325318"/>
            <a:ext cx="6000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83853" y="3055570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35179" y="3564587"/>
            <a:ext cx="71310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25" dirty="0">
                <a:latin typeface="Cambria Math"/>
                <a:cs typeface="Cambria Math"/>
              </a:rPr>
              <a:t>𝜎</a:t>
            </a:r>
            <a:r>
              <a:rPr sz="3000" spc="179" baseline="-16666" dirty="0">
                <a:latin typeface="Calibri"/>
                <a:cs typeface="Calibri"/>
              </a:rPr>
              <a:t>a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135" dirty="0">
                <a:latin typeface="Cambria Math"/>
                <a:cs typeface="Cambria Math"/>
              </a:rPr>
              <a:t>‾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47871" y="3512942"/>
            <a:ext cx="695325" cy="0"/>
          </a:xfrm>
          <a:custGeom>
            <a:avLst/>
            <a:gdLst/>
            <a:ahLst/>
            <a:cxnLst/>
            <a:rect l="l" t="t" r="r" b="b"/>
            <a:pathLst>
              <a:path w="695325">
                <a:moveTo>
                  <a:pt x="0" y="0"/>
                </a:moveTo>
                <a:lnTo>
                  <a:pt x="69525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730370" y="3325311"/>
            <a:ext cx="9842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700" y="4193992"/>
            <a:ext cx="349313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3.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baseline="-16666" dirty="0">
                <a:latin typeface="Calibri"/>
                <a:cs typeface="Calibri"/>
              </a:rPr>
              <a:t>Na</a:t>
            </a:r>
            <a:r>
              <a:rPr sz="3000" spc="-179" baseline="-16666" dirty="0">
                <a:latin typeface="Calibri"/>
                <a:cs typeface="Calibri"/>
              </a:rPr>
              <a:t> </a:t>
            </a:r>
            <a:r>
              <a:rPr sz="2475" spc="112" baseline="5050" dirty="0">
                <a:latin typeface="Cambria Math"/>
                <a:cs typeface="Cambria Math"/>
              </a:rPr>
              <a:t>∗</a:t>
            </a:r>
            <a:r>
              <a:rPr sz="3000" spc="-7" baseline="-13888" dirty="0">
                <a:latin typeface="Cambria Math"/>
                <a:cs typeface="Cambria Math"/>
              </a:rPr>
              <a:t>(</a:t>
            </a:r>
            <a:r>
              <a:rPr sz="3000" spc="60" baseline="-16666" dirty="0">
                <a:latin typeface="Cambria Math"/>
                <a:cs typeface="Cambria Math"/>
              </a:rPr>
              <a:t>3</a:t>
            </a:r>
            <a:r>
              <a:rPr sz="3000" spc="-157" baseline="-16666" dirty="0">
                <a:latin typeface="Cambria Math"/>
                <a:cs typeface="Cambria Math"/>
              </a:rPr>
              <a:t> </a:t>
            </a:r>
            <a:r>
              <a:rPr sz="3000" spc="375" baseline="-16666" dirty="0">
                <a:latin typeface="Cambria Math"/>
                <a:cs typeface="Cambria Math"/>
              </a:rPr>
              <a:t>𝑝</a:t>
            </a:r>
            <a:r>
              <a:rPr sz="3000" baseline="-13888" dirty="0">
                <a:latin typeface="Cambria Math"/>
                <a:cs typeface="Cambria Math"/>
              </a:rPr>
              <a:t>) 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3183" y="5098105"/>
            <a:ext cx="6000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44926" y="4828357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56791" y="5308953"/>
            <a:ext cx="538607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4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15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17" baseline="23611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</a:t>
            </a:r>
            <a:r>
              <a:rPr sz="2800" spc="-15" dirty="0">
                <a:latin typeface="Cambria Math"/>
                <a:cs typeface="Cambria Math"/>
              </a:rPr>
              <a:t>.9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3611" dirty="0">
                <a:latin typeface="Cambria Math"/>
                <a:cs typeface="Cambria Math"/>
              </a:rPr>
              <a:t>4</a:t>
            </a:r>
            <a:r>
              <a:rPr sz="3000" baseline="23611" dirty="0">
                <a:latin typeface="Cambria Math"/>
                <a:cs typeface="Cambria Math"/>
              </a:rPr>
              <a:t> </a:t>
            </a:r>
            <a:r>
              <a:rPr sz="3000" spc="-217" baseline="23611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.6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3611" dirty="0">
                <a:latin typeface="Cambria Math"/>
                <a:cs typeface="Cambria Math"/>
              </a:rPr>
              <a:t>−</a:t>
            </a:r>
            <a:r>
              <a:rPr sz="3000" spc="60" baseline="23611" dirty="0">
                <a:latin typeface="Cambria Math"/>
                <a:cs typeface="Cambria Math"/>
              </a:rPr>
              <a:t>8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69485" y="5285744"/>
            <a:ext cx="5374640" cy="0"/>
          </a:xfrm>
          <a:custGeom>
            <a:avLst/>
            <a:gdLst/>
            <a:ahLst/>
            <a:cxnLst/>
            <a:rect l="l" t="t" r="r" b="b"/>
            <a:pathLst>
              <a:path w="5374640">
                <a:moveTo>
                  <a:pt x="0" y="0"/>
                </a:moveTo>
                <a:lnTo>
                  <a:pt x="537426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730114" y="5045300"/>
            <a:ext cx="287845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.7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9791700" cy="2875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950" indent="-349250">
              <a:lnSpc>
                <a:spcPct val="100000"/>
              </a:lnSpc>
              <a:buFont typeface="Calibri"/>
              <a:buAutoNum type="arabicPeriod" startAt="4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Con</a:t>
            </a:r>
            <a:r>
              <a:rPr sz="2800" spc="-10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ert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pressu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  <a:p>
            <a:pPr marL="607060">
              <a:lnSpc>
                <a:spcPct val="100000"/>
              </a:lnSpc>
              <a:spcBef>
                <a:spcPts val="1845"/>
              </a:spcBef>
            </a:pPr>
            <a:r>
              <a:rPr sz="2800" spc="-30" dirty="0">
                <a:latin typeface="Cambria Math"/>
                <a:cs typeface="Cambria Math"/>
              </a:rPr>
              <a:t>𝑝</a:t>
            </a:r>
            <a:r>
              <a:rPr sz="2800" spc="19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20" dirty="0">
                <a:latin typeface="Cambria Math"/>
                <a:cs typeface="Cambria Math"/>
              </a:rPr>
              <a:t>𝑛</a:t>
            </a:r>
            <a:r>
              <a:rPr sz="2800" spc="-30" dirty="0">
                <a:latin typeface="Cambria Math"/>
                <a:cs typeface="Cambria Math"/>
              </a:rPr>
              <a:t>𝑘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30" dirty="0">
                <a:latin typeface="Cambria Math"/>
                <a:cs typeface="Cambria Math"/>
              </a:rPr>
              <a:t>𝑇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.7</a:t>
            </a:r>
            <a:r>
              <a:rPr sz="2800" spc="1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17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17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8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16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240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40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4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Pa</a:t>
            </a:r>
            <a:endParaRPr sz="2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745"/>
              </a:spcBef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bar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469900" lvl="1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b="1" spc="-15" dirty="0">
                <a:latin typeface="Calibri"/>
                <a:cs typeface="Calibri"/>
              </a:rPr>
              <a:t>Required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N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pre</a:t>
            </a:r>
            <a:r>
              <a:rPr sz="2800" spc="-2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ure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≈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0.15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for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inew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dth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ub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ing.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63754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0</a:t>
            </a:r>
            <a:r>
              <a:rPr spc="-10" dirty="0"/>
              <a:t>: </a:t>
            </a:r>
            <a:r>
              <a:rPr spc="-20" dirty="0"/>
              <a:t>Visual</a:t>
            </a:r>
            <a:r>
              <a:rPr spc="5" dirty="0"/>
              <a:t>i</a:t>
            </a:r>
            <a:r>
              <a:rPr spc="-25" dirty="0"/>
              <a:t>s</a:t>
            </a:r>
            <a:r>
              <a:rPr spc="-15" dirty="0"/>
              <a:t>ing</a:t>
            </a:r>
            <a:r>
              <a:rPr spc="-20" dirty="0"/>
              <a:t> </a:t>
            </a:r>
            <a:r>
              <a:rPr spc="-30" dirty="0"/>
              <a:t>Qu</a:t>
            </a:r>
            <a:r>
              <a:rPr spc="-15" dirty="0"/>
              <a:t>e</a:t>
            </a:r>
            <a:r>
              <a:rPr spc="-20" dirty="0"/>
              <a:t>nching</a:t>
            </a:r>
            <a:r>
              <a:rPr spc="-25" dirty="0"/>
              <a:t> </a:t>
            </a:r>
            <a:r>
              <a:rPr spc="-15" dirty="0"/>
              <a:t>vs. </a:t>
            </a:r>
            <a:r>
              <a:rPr spc="-20" dirty="0"/>
              <a:t>Radi</a:t>
            </a:r>
            <a:r>
              <a:rPr spc="-5" dirty="0"/>
              <a:t>a</a:t>
            </a:r>
            <a:r>
              <a:rPr spc="-15" dirty="0"/>
              <a:t>tive </a:t>
            </a:r>
            <a:r>
              <a:rPr spc="-25" dirty="0"/>
              <a:t>Decay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759707"/>
            <a:ext cx="10384155" cy="2097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27099"/>
              </a:lnSpc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-15" dirty="0">
                <a:latin typeface="Times New Roman"/>
                <a:cs typeface="Times New Roman"/>
              </a:rPr>
              <a:t>    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4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    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main</a:t>
            </a:r>
            <a:r>
              <a:rPr sz="2800" dirty="0">
                <a:latin typeface="Times New Roman"/>
                <a:cs typeface="Times New Roman"/>
              </a:rPr>
              <a:t>    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    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ill</a:t>
            </a:r>
            <a:r>
              <a:rPr sz="2800" spc="-20" dirty="0">
                <a:latin typeface="Calibri"/>
                <a:cs typeface="Calibri"/>
              </a:rPr>
              <a:t>ustrat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   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unt</a:t>
            </a:r>
            <a:r>
              <a:rPr sz="2800" spc="-15" dirty="0">
                <a:latin typeface="Calibri"/>
                <a:cs typeface="Calibri"/>
              </a:rPr>
              <a:t>reat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exponent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adi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tive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ly)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vs.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faste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with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que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ng;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quenc</a:t>
            </a:r>
            <a:r>
              <a:rPr sz="2800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main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ntz</a:t>
            </a:r>
            <a:r>
              <a:rPr sz="2800" spc="-15" dirty="0">
                <a:latin typeface="Calibri"/>
                <a:cs typeface="Calibri"/>
              </a:rPr>
              <a:t>ian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ub</a:t>
            </a:r>
            <a:r>
              <a:rPr sz="2800" spc="-10" dirty="0">
                <a:latin typeface="Calibri"/>
                <a:cs typeface="Calibri"/>
              </a:rPr>
              <a:t>le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10" dirty="0">
                <a:latin typeface="Calibri"/>
                <a:cs typeface="Calibri"/>
              </a:rPr>
              <a:t>.</a:t>
            </a:r>
            <a:r>
              <a:rPr sz="2800" spc="-10" dirty="0">
                <a:latin typeface="Calibri"/>
                <a:cs typeface="Calibri"/>
              </a:rPr>
              <a:t>]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42418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1</a:t>
            </a:r>
            <a:r>
              <a:rPr spc="-10" dirty="0"/>
              <a:t>: </a:t>
            </a:r>
            <a:r>
              <a:rPr spc="-25" dirty="0"/>
              <a:t>P</a:t>
            </a:r>
            <a:r>
              <a:rPr spc="-10" dirty="0"/>
              <a:t>r</a:t>
            </a:r>
            <a:r>
              <a:rPr spc="-20" dirty="0"/>
              <a:t>oblem</a:t>
            </a:r>
            <a:r>
              <a:rPr spc="-25" dirty="0"/>
              <a:t> </a:t>
            </a:r>
            <a:r>
              <a:rPr spc="-15" dirty="0"/>
              <a:t>3.6</a:t>
            </a:r>
            <a:r>
              <a:rPr spc="-5" dirty="0"/>
              <a:t> </a:t>
            </a:r>
            <a:r>
              <a:rPr spc="-20" dirty="0">
                <a:latin typeface="Calibri"/>
                <a:cs typeface="Calibri"/>
              </a:rPr>
              <a:t>–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0" dirty="0"/>
              <a:t>K Atoms</a:t>
            </a:r>
            <a:r>
              <a:rPr dirty="0"/>
              <a:t> </a:t>
            </a:r>
            <a:r>
              <a:rPr spc="-15" dirty="0"/>
              <a:t>in </a:t>
            </a:r>
            <a:r>
              <a:rPr spc="-20" dirty="0"/>
              <a:t>10</a:t>
            </a:r>
            <a:r>
              <a:rPr spc="-15" dirty="0"/>
              <a:t> </a:t>
            </a:r>
            <a:r>
              <a:rPr spc="-20" dirty="0"/>
              <a:t>mbar Ne Bu</a:t>
            </a:r>
            <a:r>
              <a:rPr spc="-10" dirty="0"/>
              <a:t>f</a:t>
            </a:r>
            <a:r>
              <a:rPr spc="-20" dirty="0"/>
              <a:t>f</a:t>
            </a:r>
            <a:r>
              <a:rPr spc="-15" dirty="0"/>
              <a:t>e</a:t>
            </a:r>
            <a:r>
              <a:rPr dirty="0"/>
              <a:t>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49312"/>
            <a:ext cx="9996805" cy="3213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0325" algn="ctr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Gas,</a:t>
            </a:r>
            <a:r>
              <a:rPr sz="3400" b="1" u="heavy" spc="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𝑻</a:t>
            </a:r>
            <a:r>
              <a:rPr sz="3400" spc="190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spc="-30" dirty="0">
                <a:solidFill>
                  <a:srgbClr val="0000FF"/>
                </a:solidFill>
                <a:latin typeface="Cambria Math"/>
                <a:cs typeface="Cambria Math"/>
              </a:rPr>
              <a:t>=</a:t>
            </a:r>
            <a:r>
              <a:rPr sz="3400" spc="195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spc="-40" dirty="0">
                <a:solidFill>
                  <a:srgbClr val="0000FF"/>
                </a:solidFill>
                <a:latin typeface="Cambria Math"/>
                <a:cs typeface="Cambria Math"/>
              </a:rPr>
              <a:t>𝟑𝟓</a:t>
            </a:r>
            <a:r>
              <a:rPr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𝟎</a:t>
            </a:r>
            <a:r>
              <a:rPr sz="3400" spc="-165" dirty="0">
                <a:solidFill>
                  <a:srgbClr val="0000FF"/>
                </a:solidFill>
                <a:latin typeface="Cambria Math"/>
                <a:cs typeface="Cambria Math"/>
              </a:rPr>
              <a:t> </a:t>
            </a:r>
            <a:r>
              <a:rPr sz="3400" b="1" spc="-20" dirty="0">
                <a:solidFill>
                  <a:srgbClr val="0000FF"/>
                </a:solidFill>
                <a:latin typeface="Calibri"/>
                <a:cs typeface="Calibri"/>
              </a:rPr>
              <a:t>K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cw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powe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rou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15" dirty="0">
                <a:latin typeface="Calibri"/>
                <a:cs typeface="Calibri"/>
              </a:rPr>
              <a:t>100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3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”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(tex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ty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15" dirty="0">
                <a:latin typeface="Calibri"/>
                <a:cs typeface="Calibri"/>
              </a:rPr>
              <a:t>100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MH</a:t>
            </a:r>
            <a:r>
              <a:rPr sz="2800" spc="-20" dirty="0">
                <a:latin typeface="Calibri"/>
                <a:cs typeface="Calibri"/>
              </a:rPr>
              <a:t>z</a:t>
            </a:r>
            <a:r>
              <a:rPr sz="2800" spc="-15" dirty="0">
                <a:latin typeface="Calibri"/>
                <a:cs typeface="Calibri"/>
              </a:rPr>
              <a:t>”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rep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ed).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evant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atom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data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Waveleng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(reson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transitio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~77</a:t>
            </a:r>
            <a:r>
              <a:rPr sz="2800" spc="-15" dirty="0">
                <a:latin typeface="Calibri"/>
                <a:cs typeface="Calibri"/>
              </a:rPr>
              <a:t>0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nm.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fet</a:t>
            </a:r>
            <a:r>
              <a:rPr sz="2800" spc="-15" dirty="0">
                <a:latin typeface="Calibri"/>
                <a:cs typeface="Calibri"/>
              </a:rPr>
              <a:t>ime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𝜏</a:t>
            </a:r>
            <a:r>
              <a:rPr sz="3000" spc="270" baseline="-16666" dirty="0">
                <a:latin typeface="Cambria Math"/>
                <a:cs typeface="Cambria Math"/>
              </a:rPr>
              <a:t>𝑠𝑝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44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68684"/>
            <a:ext cx="10384155" cy="467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228600">
              <a:lnSpc>
                <a:spcPct val="126800"/>
              </a:lnSpc>
              <a:buFont typeface="Symbol"/>
              <a:buChar char=""/>
              <a:tabLst>
                <a:tab pos="470534" algn="l"/>
                <a:tab pos="1123315" algn="l"/>
                <a:tab pos="2574925" algn="l"/>
                <a:tab pos="3864610" algn="l"/>
                <a:tab pos="5273675" algn="l"/>
                <a:tab pos="6776084" algn="l"/>
                <a:tab pos="8739505" algn="l"/>
                <a:tab pos="9444355" algn="l"/>
              </a:tabLst>
            </a:pP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com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natu</a:t>
            </a:r>
            <a:r>
              <a:rPr sz="2800" spc="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Dop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pressure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transi</a:t>
            </a:r>
            <a:r>
              <a:rPr sz="2800" spc="15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15" dirty="0">
                <a:latin typeface="Calibri"/>
                <a:cs typeface="Calibri"/>
              </a:rPr>
              <a:t>time,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power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gs.</a:t>
            </a:r>
            <a:endParaRPr sz="28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Quest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pos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udge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10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mbar.</a:t>
            </a:r>
            <a:endParaRPr sz="2800">
              <a:latin typeface="Calibri"/>
              <a:cs typeface="Calibri"/>
            </a:endParaRPr>
          </a:p>
          <a:p>
            <a:pPr marL="415925" indent="-403225">
              <a:lnSpc>
                <a:spcPct val="100000"/>
              </a:lnSpc>
              <a:spcBef>
                <a:spcPts val="1815"/>
              </a:spcBef>
              <a:buFont typeface="Calibri"/>
              <a:buAutoNum type="arabicPeriod"/>
              <a:tabLst>
                <a:tab pos="416559" algn="l"/>
                <a:tab pos="1308735" algn="l"/>
                <a:tab pos="2693035" algn="l"/>
                <a:tab pos="6593205" algn="l"/>
                <a:tab pos="6903720" algn="l"/>
                <a:tab pos="8289925" algn="l"/>
                <a:tab pos="10076815" algn="l"/>
              </a:tabLst>
            </a:pPr>
            <a:r>
              <a:rPr sz="2800" spc="-20" dirty="0">
                <a:latin typeface="Calibri"/>
                <a:cs typeface="Calibri"/>
              </a:rPr>
              <a:t>Lase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3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ere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&gt;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pressur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w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pressur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1</a:t>
            </a:r>
            <a:r>
              <a:rPr sz="2800" spc="-15" dirty="0">
                <a:latin typeface="Calibri"/>
                <a:cs typeface="Calibri"/>
              </a:rPr>
              <a:t>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mbar.</a:t>
            </a:r>
            <a:endParaRPr sz="2800">
              <a:latin typeface="Calibri"/>
              <a:cs typeface="Calibri"/>
            </a:endParaRPr>
          </a:p>
          <a:p>
            <a:pPr marL="12700" marR="5715">
              <a:lnSpc>
                <a:spcPct val="127099"/>
              </a:lnSpc>
              <a:spcBef>
                <a:spcPts val="905"/>
              </a:spcBef>
              <a:buFont typeface="Calibri"/>
              <a:buAutoNum type="arabicPeriod" startAt="3"/>
              <a:tabLst>
                <a:tab pos="418465" algn="l"/>
                <a:tab pos="1377315" algn="l"/>
                <a:tab pos="2719705" algn="l"/>
                <a:tab pos="3945890" algn="l"/>
                <a:tab pos="4501515" algn="l"/>
                <a:tab pos="5565140" algn="l"/>
                <a:tab pos="7355205" algn="l"/>
                <a:tab pos="7796530" algn="l"/>
                <a:tab pos="9208770" algn="l"/>
              </a:tabLst>
            </a:pPr>
            <a:r>
              <a:rPr sz="2800" spc="-20" dirty="0">
                <a:latin typeface="Calibri"/>
                <a:cs typeface="Calibri"/>
              </a:rPr>
              <a:t>Beam</a:t>
            </a:r>
            <a:r>
              <a:rPr sz="2800" spc="-2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focus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need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powe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overta</a:t>
            </a:r>
            <a:r>
              <a:rPr sz="2800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mbar.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18173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2</a:t>
            </a:r>
            <a:r>
              <a:rPr spc="-15" dirty="0"/>
              <a:t>: Baseline</a:t>
            </a:r>
            <a:r>
              <a:rPr spc="-20" dirty="0"/>
              <a:t> </a:t>
            </a:r>
            <a:r>
              <a:rPr spc="-15" dirty="0"/>
              <a:t>L</a:t>
            </a:r>
            <a:r>
              <a:rPr dirty="0"/>
              <a:t>i</a:t>
            </a:r>
            <a:r>
              <a:rPr spc="-20" dirty="0"/>
              <a:t>newidths</a:t>
            </a:r>
            <a:r>
              <a:rPr spc="-30" dirty="0"/>
              <a:t> </a:t>
            </a:r>
            <a:r>
              <a:rPr spc="-20" dirty="0"/>
              <a:t>for</a:t>
            </a:r>
            <a:r>
              <a:rPr dirty="0"/>
              <a:t> </a:t>
            </a:r>
            <a:r>
              <a:rPr spc="-15" dirty="0"/>
              <a:t>K at </a:t>
            </a:r>
            <a:r>
              <a:rPr spc="-20" dirty="0"/>
              <a:t>770</a:t>
            </a:r>
            <a:r>
              <a:rPr spc="-5" dirty="0"/>
              <a:t> </a:t>
            </a:r>
            <a:r>
              <a:rPr spc="-25" dirty="0"/>
              <a:t>nm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759707"/>
            <a:ext cx="236664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1.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Natural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73782" y="2617920"/>
            <a:ext cx="1817370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-37" baseline="-37698" dirty="0">
                <a:latin typeface="Cambria Math"/>
                <a:cs typeface="Cambria Math"/>
              </a:rPr>
              <a:t>2</a:t>
            </a:r>
            <a:r>
              <a:rPr sz="4200" spc="52" baseline="-37698" dirty="0">
                <a:latin typeface="Cambria Math"/>
                <a:cs typeface="Cambria Math"/>
              </a:rPr>
              <a:t>𝜋</a:t>
            </a:r>
            <a:r>
              <a:rPr sz="4200" spc="-44" baseline="-37698" dirty="0">
                <a:latin typeface="Cambria Math"/>
                <a:cs typeface="Cambria Math"/>
              </a:rPr>
              <a:t>𝜏</a:t>
            </a:r>
            <a:endParaRPr sz="4200" baseline="-37698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28263" y="2348172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1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66007" y="3008600"/>
            <a:ext cx="30924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180" dirty="0">
                <a:latin typeface="Cambria Math"/>
                <a:cs typeface="Cambria Math"/>
              </a:rPr>
              <a:t>𝑠𝑝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299588" y="2805562"/>
            <a:ext cx="879475" cy="0"/>
          </a:xfrm>
          <a:custGeom>
            <a:avLst/>
            <a:gdLst/>
            <a:ahLst/>
            <a:cxnLst/>
            <a:rect l="l" t="t" r="r" b="b"/>
            <a:pathLst>
              <a:path w="879475">
                <a:moveTo>
                  <a:pt x="0" y="0"/>
                </a:moveTo>
                <a:lnTo>
                  <a:pt x="879347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265550" y="2617920"/>
            <a:ext cx="185102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7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3532583"/>
            <a:ext cx="8569960" cy="2364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950" indent="-349250">
              <a:lnSpc>
                <a:spcPct val="100000"/>
              </a:lnSpc>
              <a:buFont typeface="Calibri"/>
              <a:buAutoNum type="arabicPeriod" startAt="2"/>
              <a:tabLst>
                <a:tab pos="362585" algn="l"/>
              </a:tabLst>
            </a:pPr>
            <a:r>
              <a:rPr sz="2800" spc="-25" dirty="0">
                <a:latin typeface="Calibri"/>
                <a:cs typeface="Calibri"/>
              </a:rPr>
              <a:t>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350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K,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𝑚</a:t>
            </a:r>
            <a:r>
              <a:rPr sz="3000" spc="89" baseline="-16666" dirty="0">
                <a:latin typeface="Cambria Math"/>
                <a:cs typeface="Cambria Math"/>
              </a:rPr>
              <a:t>𝐾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12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𝑢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4084954">
              <a:lnSpc>
                <a:spcPct val="100000"/>
              </a:lnSpc>
              <a:spcBef>
                <a:spcPts val="1810"/>
              </a:spcBef>
            </a:pP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361950" indent="-349250">
              <a:lnSpc>
                <a:spcPct val="100000"/>
              </a:lnSpc>
              <a:spcBef>
                <a:spcPts val="1680"/>
              </a:spcBef>
              <a:buFont typeface="Calibri"/>
              <a:buAutoNum type="arabicPeriod" startAt="3"/>
              <a:tabLst>
                <a:tab pos="362585" algn="l"/>
              </a:tabLst>
            </a:pPr>
            <a:r>
              <a:rPr sz="2800" spc="-15" dirty="0">
                <a:latin typeface="Calibri"/>
                <a:cs typeface="Calibri"/>
              </a:rPr>
              <a:t>Pressure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(1</a:t>
            </a:r>
            <a:r>
              <a:rPr sz="2800" spc="-15" dirty="0">
                <a:latin typeface="Calibri"/>
                <a:cs typeface="Calibri"/>
              </a:rPr>
              <a:t>0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mb</a:t>
            </a:r>
            <a:r>
              <a:rPr sz="2800" spc="-10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Ne,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baseline="-16666" dirty="0">
                <a:latin typeface="Calibri"/>
                <a:cs typeface="Calibri"/>
              </a:rPr>
              <a:t>B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3000" spc="225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libri"/>
                <a:cs typeface="Calibri"/>
              </a:rPr>
              <a:t>):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964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𝑛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.9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8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17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43705"/>
            <a:ext cx="3764279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25" dirty="0">
                <a:latin typeface="Cambria Math"/>
                <a:cs typeface="Cambria Math"/>
              </a:rPr>
              <a:t>‾</a:t>
            </a:r>
            <a:r>
              <a:rPr sz="3000" baseline="-16666" dirty="0">
                <a:latin typeface="Calibri"/>
                <a:cs typeface="Calibri"/>
              </a:rPr>
              <a:t>rel </a:t>
            </a:r>
            <a:r>
              <a:rPr sz="3000" spc="-3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5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cm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32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67326" y="1842712"/>
            <a:ext cx="1158240" cy="413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00"/>
              </a:lnSpc>
            </a:pPr>
            <a:r>
              <a:rPr sz="4200" spc="-7" baseline="11904" dirty="0">
                <a:latin typeface="Cambria Math"/>
                <a:cs typeface="Cambria Math"/>
              </a:rPr>
              <a:t>𝛥</a:t>
            </a:r>
            <a:r>
              <a:rPr sz="4200" spc="-135" baseline="11904" dirty="0">
                <a:latin typeface="Cambria Math"/>
                <a:cs typeface="Cambria Math"/>
              </a:rPr>
              <a:t>𝜈</a:t>
            </a:r>
            <a:r>
              <a:rPr sz="2000" dirty="0">
                <a:latin typeface="Calibri"/>
                <a:cs typeface="Calibri"/>
              </a:rPr>
              <a:t>coll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4200" spc="-37" baseline="11904" dirty="0">
                <a:latin typeface="Cambria Math"/>
                <a:cs typeface="Cambria Math"/>
              </a:rPr>
              <a:t>=</a:t>
            </a:r>
            <a:endParaRPr sz="4200" baseline="11904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98719" y="1559882"/>
            <a:ext cx="757555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0" dirty="0">
                <a:latin typeface="Cambria Math"/>
                <a:cs typeface="Cambria Math"/>
              </a:rPr>
              <a:t>𝑛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2800" spc="-1110" dirty="0">
                <a:latin typeface="Cambria Math"/>
                <a:cs typeface="Cambria Math"/>
              </a:rPr>
              <a:t>𝑣</a:t>
            </a:r>
            <a:r>
              <a:rPr sz="2800" spc="-15" dirty="0">
                <a:latin typeface="Cambria Math"/>
                <a:cs typeface="Cambria Math"/>
              </a:rPr>
              <a:t>‾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63895" y="2069280"/>
            <a:ext cx="2362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𝜋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11424" y="2017654"/>
            <a:ext cx="750570" cy="0"/>
          </a:xfrm>
          <a:custGeom>
            <a:avLst/>
            <a:gdLst/>
            <a:ahLst/>
            <a:cxnLst/>
            <a:rect l="l" t="t" r="r" b="b"/>
            <a:pathLst>
              <a:path w="750570">
                <a:moveTo>
                  <a:pt x="0" y="0"/>
                </a:moveTo>
                <a:lnTo>
                  <a:pt x="75011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347846" y="1830012"/>
            <a:ext cx="157543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.9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2625540"/>
            <a:ext cx="10205085" cy="2458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4.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ransi</a:t>
            </a:r>
            <a:r>
              <a:rPr sz="2800" spc="-5" dirty="0">
                <a:latin typeface="Calibri"/>
                <a:cs typeface="Calibri"/>
              </a:rPr>
              <a:t>t-</a:t>
            </a:r>
            <a:r>
              <a:rPr sz="2800" spc="-15" dirty="0">
                <a:latin typeface="Calibri"/>
                <a:cs typeface="Calibri"/>
              </a:rPr>
              <a:t>time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eam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</a:t>
            </a:r>
            <a:r>
              <a:rPr sz="2800" spc="-15" dirty="0">
                <a:latin typeface="Calibri"/>
                <a:cs typeface="Calibri"/>
              </a:rPr>
              <a:t>meter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𝑑</a:t>
            </a:r>
            <a:r>
              <a:rPr sz="2800" spc="25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mm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82245" algn="ctr">
              <a:lnSpc>
                <a:spcPct val="100000"/>
              </a:lnSpc>
              <a:spcBef>
                <a:spcPts val="1815"/>
              </a:spcBef>
            </a:pPr>
            <a:r>
              <a:rPr sz="2800" spc="0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tr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kH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82880" algn="ctr">
              <a:lnSpc>
                <a:spcPct val="100000"/>
              </a:lnSpc>
              <a:spcBef>
                <a:spcPts val="1620"/>
              </a:spcBef>
            </a:pPr>
            <a:r>
              <a:rPr sz="3400" b="1" spc="-20" dirty="0">
                <a:solidFill>
                  <a:srgbClr val="FF0000"/>
                </a:solidFill>
                <a:latin typeface="Calibri"/>
                <a:cs typeface="Calibri"/>
              </a:rPr>
              <a:t>Ranking:</a:t>
            </a:r>
            <a:r>
              <a:rPr sz="34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400" b="1" spc="-25" dirty="0">
                <a:solidFill>
                  <a:srgbClr val="FF0000"/>
                </a:solidFill>
                <a:latin typeface="Calibri"/>
                <a:cs typeface="Calibri"/>
              </a:rPr>
              <a:t>Dopple</a:t>
            </a:r>
            <a:r>
              <a:rPr sz="3400" b="1" spc="-1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4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400" spc="-30" dirty="0">
                <a:solidFill>
                  <a:srgbClr val="FF0000"/>
                </a:solidFill>
                <a:latin typeface="Cambria Math"/>
                <a:cs typeface="Cambria Math"/>
              </a:rPr>
              <a:t>&gt;</a:t>
            </a:r>
            <a:r>
              <a:rPr sz="3400" spc="2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400" b="1" spc="-20" dirty="0">
                <a:solidFill>
                  <a:srgbClr val="FF0000"/>
                </a:solidFill>
                <a:latin typeface="Calibri"/>
                <a:cs typeface="Calibri"/>
              </a:rPr>
              <a:t>collis</a:t>
            </a:r>
            <a:r>
              <a:rPr sz="3400" b="1" spc="1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400" b="1" spc="-20" dirty="0">
                <a:solidFill>
                  <a:srgbClr val="FF0000"/>
                </a:solidFill>
                <a:latin typeface="Calibri"/>
                <a:cs typeface="Calibri"/>
              </a:rPr>
              <a:t>onal</a:t>
            </a:r>
            <a:r>
              <a:rPr sz="3400"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400" spc="-30" dirty="0">
                <a:solidFill>
                  <a:srgbClr val="FF0000"/>
                </a:solidFill>
                <a:latin typeface="Cambria Math"/>
                <a:cs typeface="Cambria Math"/>
              </a:rPr>
              <a:t>&gt;</a:t>
            </a:r>
            <a:r>
              <a:rPr sz="3400" spc="2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400" b="1" spc="-15" dirty="0">
                <a:solidFill>
                  <a:srgbClr val="FF0000"/>
                </a:solidFill>
                <a:latin typeface="Calibri"/>
                <a:cs typeface="Calibri"/>
              </a:rPr>
              <a:t>natural</a:t>
            </a:r>
            <a:r>
              <a:rPr sz="34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400" spc="-30" dirty="0">
                <a:solidFill>
                  <a:srgbClr val="FF0000"/>
                </a:solidFill>
                <a:latin typeface="Cambria Math"/>
                <a:cs typeface="Cambria Math"/>
              </a:rPr>
              <a:t>&gt;</a:t>
            </a:r>
            <a:r>
              <a:rPr sz="3400" spc="2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400" b="1" spc="-15" dirty="0">
                <a:solidFill>
                  <a:srgbClr val="FF0000"/>
                </a:solidFill>
                <a:latin typeface="Calibri"/>
                <a:cs typeface="Calibri"/>
              </a:rPr>
              <a:t>trans</a:t>
            </a:r>
            <a:r>
              <a:rPr sz="3400" b="1" spc="-5" dirty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400" b="1" spc="-15" dirty="0">
                <a:solidFill>
                  <a:srgbClr val="FF0000"/>
                </a:solidFill>
                <a:latin typeface="Calibri"/>
                <a:cs typeface="Calibri"/>
              </a:rPr>
              <a:t>t-time.</a:t>
            </a:r>
            <a:endParaRPr sz="3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69545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3</a:t>
            </a:r>
            <a:r>
              <a:rPr spc="-10" dirty="0"/>
              <a:t>: </a:t>
            </a:r>
            <a:r>
              <a:rPr spc="-30" dirty="0"/>
              <a:t>Pow</a:t>
            </a:r>
            <a:r>
              <a:rPr spc="-15" dirty="0"/>
              <a:t>e</a:t>
            </a:r>
            <a:r>
              <a:rPr dirty="0"/>
              <a:t>r </a:t>
            </a:r>
            <a:r>
              <a:rPr spc="-20" dirty="0"/>
              <a:t>Broad</a:t>
            </a:r>
            <a:r>
              <a:rPr spc="-15" dirty="0"/>
              <a:t>e</a:t>
            </a:r>
            <a:r>
              <a:rPr spc="-20" dirty="0"/>
              <a:t>ning </a:t>
            </a:r>
            <a:r>
              <a:rPr spc="-25" dirty="0"/>
              <a:t>Thr</a:t>
            </a:r>
            <a:r>
              <a:rPr spc="-10" dirty="0"/>
              <a:t>e</a:t>
            </a:r>
            <a:r>
              <a:rPr spc="-15" dirty="0"/>
              <a:t>sholds</a:t>
            </a:r>
          </a:p>
        </p:txBody>
      </p:sp>
      <p:sp>
        <p:nvSpPr>
          <p:cNvPr id="3" name="object 3"/>
          <p:cNvSpPr/>
          <p:nvPr/>
        </p:nvSpPr>
        <p:spPr>
          <a:xfrm>
            <a:off x="5909187" y="2451994"/>
            <a:ext cx="793115" cy="0"/>
          </a:xfrm>
          <a:custGeom>
            <a:avLst/>
            <a:gdLst/>
            <a:ahLst/>
            <a:cxnLst/>
            <a:rect l="l" t="t" r="r" b="b"/>
            <a:pathLst>
              <a:path w="793115">
                <a:moveTo>
                  <a:pt x="0" y="0"/>
                </a:moveTo>
                <a:lnTo>
                  <a:pt x="79279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300" y="1754434"/>
            <a:ext cx="7327900" cy="1144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Saturat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>
              <a:latin typeface="Calibri"/>
              <a:cs typeface="Calibri"/>
            </a:endParaRPr>
          </a:p>
          <a:p>
            <a:pPr marL="2614295">
              <a:lnSpc>
                <a:spcPct val="100000"/>
              </a:lnSpc>
              <a:spcBef>
                <a:spcPts val="2325"/>
              </a:spcBef>
              <a:tabLst>
                <a:tab pos="6059170" algn="l"/>
              </a:tabLst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5277" dirty="0">
                <a:latin typeface="Calibri"/>
                <a:cs typeface="Calibri"/>
              </a:rPr>
              <a:t>sat </a:t>
            </a:r>
            <a:r>
              <a:rPr sz="3000" spc="-15" baseline="-15277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5277" dirty="0">
                <a:latin typeface="Calibri"/>
                <a:cs typeface="Calibri"/>
              </a:rPr>
              <a:t>na</a:t>
            </a:r>
            <a:r>
              <a:rPr sz="3000" spc="179" baseline="-15277" dirty="0">
                <a:latin typeface="Calibri"/>
                <a:cs typeface="Calibri"/>
              </a:rPr>
              <a:t>t</a:t>
            </a:r>
            <a:r>
              <a:rPr sz="2800" spc="-25" dirty="0">
                <a:latin typeface="Cambria Math"/>
                <a:cs typeface="Cambria Math"/>
              </a:rPr>
              <a:t>√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+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30" dirty="0">
                <a:latin typeface="Cambria Math"/>
                <a:cs typeface="Cambria Math"/>
              </a:rPr>
              <a:t>𝑠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55" dirty="0">
                <a:latin typeface="Cambria Math"/>
                <a:cs typeface="Cambria Math"/>
              </a:rPr>
              <a:t>𝐼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spc="187" baseline="-15277" dirty="0">
                <a:latin typeface="Calibri"/>
                <a:cs typeface="Calibri"/>
              </a:rPr>
              <a:t>s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3118870"/>
            <a:ext cx="7628890" cy="2284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05485" algn="l"/>
                <a:tab pos="3601720" algn="l"/>
                <a:tab pos="4128770" algn="l"/>
                <a:tab pos="5344795" algn="l"/>
                <a:tab pos="6796405" algn="l"/>
              </a:tabLst>
            </a:pPr>
            <a:r>
              <a:rPr sz="2800" i="1" spc="-20" dirty="0">
                <a:latin typeface="Calibri"/>
                <a:cs typeface="Calibri"/>
              </a:rPr>
              <a:t>Fo</a:t>
            </a:r>
            <a:r>
              <a:rPr sz="2800" i="1" spc="-10" dirty="0">
                <a:latin typeface="Calibri"/>
                <a:cs typeface="Calibri"/>
              </a:rPr>
              <a:t>r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w</a:t>
            </a:r>
            <a:r>
              <a:rPr sz="2800" i="1" spc="-25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r</a:t>
            </a:r>
            <a:r>
              <a:rPr sz="2800" i="1" spc="-20" dirty="0">
                <a:latin typeface="Calibri"/>
                <a:cs typeface="Calibri"/>
              </a:rPr>
              <a:t>-br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aden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g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to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30" dirty="0">
                <a:latin typeface="Calibri"/>
                <a:cs typeface="Calibri"/>
              </a:rPr>
              <a:t>x</a:t>
            </a:r>
            <a:r>
              <a:rPr sz="2800" i="1" spc="-15" dirty="0">
                <a:latin typeface="Calibri"/>
                <a:cs typeface="Calibri"/>
              </a:rPr>
              <a:t>ceed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pre</a:t>
            </a:r>
            <a:r>
              <a:rPr sz="2800" i="1" dirty="0">
                <a:latin typeface="Calibri"/>
                <a:cs typeface="Calibri"/>
              </a:rPr>
              <a:t>s</a:t>
            </a:r>
            <a:r>
              <a:rPr sz="2800" i="1" spc="-20" dirty="0">
                <a:latin typeface="Calibri"/>
                <a:cs typeface="Calibri"/>
              </a:rPr>
              <a:t>sur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i="1" spc="-20" dirty="0">
                <a:latin typeface="Calibri"/>
                <a:cs typeface="Calibri"/>
              </a:rPr>
              <a:t>w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d</a:t>
            </a:r>
            <a:r>
              <a:rPr sz="2800" i="1" spc="-25" dirty="0">
                <a:latin typeface="Calibri"/>
                <a:cs typeface="Calibri"/>
              </a:rPr>
              <a:t>t</a:t>
            </a:r>
            <a:r>
              <a:rPr sz="2800" i="1" spc="-15" dirty="0">
                <a:latin typeface="Calibri"/>
                <a:cs typeface="Calibri"/>
              </a:rPr>
              <a:t>h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800" spc="-15" dirty="0">
                <a:latin typeface="Calibri"/>
                <a:cs typeface="Calibri"/>
              </a:rPr>
              <a:t>*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.1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mba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neg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gi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ons):</a:t>
            </a:r>
            <a:endParaRPr sz="2800">
              <a:latin typeface="Calibri"/>
              <a:cs typeface="Calibri"/>
            </a:endParaRPr>
          </a:p>
          <a:p>
            <a:pPr marL="3423920">
              <a:lnSpc>
                <a:spcPct val="100000"/>
              </a:lnSpc>
              <a:spcBef>
                <a:spcPts val="1810"/>
              </a:spcBef>
            </a:pP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sat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800" spc="-15" dirty="0">
                <a:latin typeface="Calibri"/>
                <a:cs typeface="Calibri"/>
              </a:rPr>
              <a:t>With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4" dirty="0">
                <a:latin typeface="Cambria Math"/>
                <a:cs typeface="Cambria Math"/>
              </a:rPr>
              <a:t>𝐼</a:t>
            </a:r>
            <a:r>
              <a:rPr sz="3000" spc="172" baseline="-16666" dirty="0">
                <a:latin typeface="Calibri"/>
                <a:cs typeface="Calibri"/>
              </a:rPr>
              <a:t>s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𝐾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232" baseline="31944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𝐼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cm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232" baseline="31944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30243" y="3118870"/>
            <a:ext cx="10801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4195" algn="l"/>
              </a:tabLst>
            </a:pP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t</a:t>
            </a:r>
            <a:r>
              <a:rPr sz="2800" i="1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ow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09937" y="3118870"/>
            <a:ext cx="12769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pres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ure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8583295" cy="103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τl=18ns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15" dirty="0">
                <a:latin typeface="Calibri"/>
                <a:cs typeface="Calibri"/>
              </a:rPr>
              <a:t>lower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level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2</a:t>
            </a:r>
            <a:r>
              <a:rPr sz="2800" spc="-15" dirty="0">
                <a:latin typeface="Calibri"/>
                <a:cs typeface="Calibri"/>
              </a:rPr>
              <a:t>\,p</a:t>
            </a:r>
            <a:r>
              <a:rPr sz="2800" spc="-30" dirty="0">
                <a:latin typeface="Calibri"/>
                <a:cs typeface="Calibri"/>
              </a:rPr>
              <a:t>4</a:t>
            </a:r>
            <a:r>
              <a:rPr sz="2800" spc="-15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800" spc="-20" dirty="0">
                <a:latin typeface="Calibri"/>
                <a:cs typeface="Calibri"/>
              </a:rPr>
              <a:t>$</a:t>
            </a:r>
            <a:r>
              <a:rPr sz="2800" spc="-15" dirty="0">
                <a:latin typeface="Calibri"/>
                <a:cs typeface="Calibri"/>
              </a:rPr>
              <a:t>$\tau</a:t>
            </a:r>
            <a:r>
              <a:rPr sz="2800" spc="-5" dirty="0">
                <a:latin typeface="Calibri"/>
                <a:cs typeface="Calibri"/>
              </a:rPr>
              <a:t>_</a:t>
            </a:r>
            <a:r>
              <a:rPr sz="2800" spc="-15" dirty="0">
                <a:latin typeface="Calibri"/>
                <a:cs typeface="Calibri"/>
              </a:rPr>
              <a:t>\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ext{l</a:t>
            </a:r>
            <a:r>
              <a:rPr sz="2800" dirty="0">
                <a:latin typeface="Calibri"/>
                <a:cs typeface="Calibri"/>
              </a:rPr>
              <a:t>}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=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18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\,\text</a:t>
            </a:r>
            <a:r>
              <a:rPr sz="2800" spc="-5" dirty="0">
                <a:latin typeface="Calibri"/>
                <a:cs typeface="Calibri"/>
              </a:rPr>
              <a:t>{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}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\</a:t>
            </a:r>
            <a:r>
              <a:rPr sz="2800" spc="-20" dirty="0">
                <a:latin typeface="Calibri"/>
                <a:cs typeface="Calibri"/>
              </a:rPr>
              <a:t>qua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\te</a:t>
            </a:r>
            <a:r>
              <a:rPr sz="2800" spc="-10" dirty="0">
                <a:latin typeface="Calibri"/>
                <a:cs typeface="Calibri"/>
              </a:rPr>
              <a:t>xt{(</a:t>
            </a:r>
            <a:r>
              <a:rPr sz="2800" spc="-15" dirty="0">
                <a:latin typeface="Calibri"/>
                <a:cs typeface="Calibri"/>
              </a:rPr>
              <a:t>lower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2</a:t>
            </a:r>
            <a:r>
              <a:rPr sz="2800" spc="-15" dirty="0">
                <a:latin typeface="Calibri"/>
                <a:cs typeface="Calibri"/>
              </a:rPr>
              <a:t>\</a:t>
            </a:r>
            <a:r>
              <a:rPr sz="2800" spc="-20" dirty="0">
                <a:latin typeface="Calibri"/>
                <a:cs typeface="Calibri"/>
              </a:rPr>
              <a:t>,p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6382" y="1630802"/>
            <a:ext cx="965200" cy="422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32" baseline="-16666" dirty="0">
                <a:latin typeface="Cambria Math"/>
                <a:cs typeface="Cambria Math"/>
              </a:rPr>
              <a:t>4</a:t>
            </a:r>
            <a:r>
              <a:rPr sz="2800" spc="-15" dirty="0">
                <a:latin typeface="Calibri"/>
                <a:cs typeface="Calibri"/>
              </a:rPr>
              <a:t>)</a:t>
            </a:r>
            <a:r>
              <a:rPr sz="2800" spc="-5" dirty="0">
                <a:latin typeface="Calibri"/>
                <a:cs typeface="Calibri"/>
              </a:rPr>
              <a:t>)</a:t>
            </a:r>
            <a:r>
              <a:rPr sz="2800" spc="-20" dirty="0">
                <a:latin typeface="Calibri"/>
                <a:cs typeface="Calibri"/>
              </a:rPr>
              <a:t>}.$$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9" y="2282754"/>
            <a:ext cx="171767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Meas</a:t>
            </a:r>
            <a:r>
              <a:rPr sz="2800" spc="-10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red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87793" y="2307840"/>
            <a:ext cx="81991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06245" algn="l"/>
                <a:tab pos="5200650" algn="l"/>
                <a:tab pos="6007735" algn="l"/>
              </a:tabLst>
            </a:pPr>
            <a:r>
              <a:rPr sz="2800" spc="-10" dirty="0">
                <a:latin typeface="Calibri"/>
                <a:cs typeface="Calibri"/>
              </a:rPr>
              <a:t>coll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sio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(press</a:t>
            </a:r>
            <a:r>
              <a:rPr sz="2800" spc="-2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re‐b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oa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ening)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lisio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4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-sh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2840424"/>
            <a:ext cx="9594850" cy="2014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172335" indent="457200">
              <a:lnSpc>
                <a:spcPct val="156500"/>
              </a:lnSpc>
            </a:pPr>
            <a:r>
              <a:rPr lang="fr-FR" sz="2800" spc="-15" dirty="0">
                <a:latin typeface="Calibri"/>
                <a:cs typeface="Calibri"/>
              </a:rPr>
              <a:t>cross</a:t>
            </a:r>
            <a:r>
              <a:rPr lang="fr-FR" sz="2800" spc="-5" dirty="0">
                <a:latin typeface="Calibri"/>
                <a:cs typeface="Calibri"/>
              </a:rPr>
              <a:t> </a:t>
            </a:r>
            <a:r>
              <a:rPr lang="fr-FR" sz="2800" spc="-15" dirty="0">
                <a:latin typeface="Calibri"/>
                <a:cs typeface="Calibri"/>
              </a:rPr>
              <a:t>se</a:t>
            </a:r>
            <a:r>
              <a:rPr lang="fr-FR" sz="2800" spc="-10" dirty="0">
                <a:latin typeface="Calibri"/>
                <a:cs typeface="Calibri"/>
              </a:rPr>
              <a:t>c</a:t>
            </a:r>
            <a:r>
              <a:rPr lang="fr-FR" sz="2800" spc="-15" dirty="0">
                <a:latin typeface="Calibri"/>
                <a:cs typeface="Calibri"/>
              </a:rPr>
              <a:t>tions</a:t>
            </a:r>
            <a:r>
              <a:rPr lang="fr-FR" sz="2800" spc="-5" dirty="0">
                <a:latin typeface="Calibri"/>
                <a:cs typeface="Calibri"/>
              </a:rPr>
              <a:t> </a:t>
            </a:r>
            <a:r>
              <a:rPr lang="fr-FR" sz="2800" spc="-229" dirty="0">
                <a:latin typeface="Cambria Math"/>
                <a:cs typeface="Cambria Math"/>
              </a:rPr>
              <a:t>𝜎</a:t>
            </a:r>
            <a:r>
              <a:rPr lang="fr-FR" sz="3000" spc="179" baseline="-16666" dirty="0">
                <a:latin typeface="Calibri"/>
                <a:cs typeface="Calibri"/>
              </a:rPr>
              <a:t>B</a:t>
            </a:r>
            <a:r>
              <a:rPr lang="fr-FR" sz="4200" spc="-22" baseline="2976" dirty="0">
                <a:latin typeface="Cambria Math"/>
                <a:cs typeface="Cambria Math"/>
              </a:rPr>
              <a:t>(</a:t>
            </a:r>
            <a:r>
              <a:rPr lang="fr-FR" sz="2800" spc="-30" dirty="0">
                <a:latin typeface="Calibri"/>
                <a:cs typeface="Calibri"/>
              </a:rPr>
              <a:t>N</a:t>
            </a:r>
            <a:r>
              <a:rPr lang="fr-FR" sz="2800" spc="-15" dirty="0">
                <a:latin typeface="Calibri"/>
                <a:cs typeface="Calibri"/>
              </a:rPr>
              <a:t>e</a:t>
            </a:r>
            <a:r>
              <a:rPr lang="fr-FR" sz="2800" spc="-25" dirty="0">
                <a:latin typeface="Calibri"/>
                <a:cs typeface="Calibri"/>
              </a:rPr>
              <a:t>–H</a:t>
            </a:r>
            <a:r>
              <a:rPr lang="fr-FR" sz="2800" spc="-15" dirty="0">
                <a:latin typeface="Calibri"/>
                <a:cs typeface="Calibri"/>
              </a:rPr>
              <a:t>e</a:t>
            </a:r>
            <a:r>
              <a:rPr lang="fr-FR" sz="4200" spc="-22" baseline="2976" dirty="0">
                <a:latin typeface="Cambria Math"/>
                <a:cs typeface="Cambria Math"/>
              </a:rPr>
              <a:t>)</a:t>
            </a:r>
            <a:r>
              <a:rPr lang="fr-FR" sz="4200" spc="262" baseline="2976" dirty="0">
                <a:latin typeface="Cambria Math"/>
                <a:cs typeface="Cambria Math"/>
              </a:rPr>
              <a:t> </a:t>
            </a:r>
            <a:r>
              <a:rPr lang="fr-FR" sz="2800" spc="-25" dirty="0">
                <a:latin typeface="Cambria Math"/>
                <a:cs typeface="Cambria Math"/>
              </a:rPr>
              <a:t>≈</a:t>
            </a:r>
            <a:r>
              <a:rPr lang="fr-FR" sz="2800" spc="170" dirty="0">
                <a:latin typeface="Cambria Math"/>
                <a:cs typeface="Cambria Math"/>
              </a:rPr>
              <a:t> </a:t>
            </a:r>
            <a:r>
              <a:rPr lang="fr-FR" sz="2800" spc="-20" dirty="0">
                <a:latin typeface="Cambria Math"/>
                <a:cs typeface="Cambria Math"/>
              </a:rPr>
              <a:t>6</a:t>
            </a:r>
            <a:r>
              <a:rPr lang="fr-FR" sz="2800" spc="5" dirty="0">
                <a:latin typeface="Cambria Math"/>
                <a:cs typeface="Cambria Math"/>
              </a:rPr>
              <a:t> </a:t>
            </a:r>
            <a:r>
              <a:rPr lang="fr-FR" sz="2800" spc="-20" dirty="0">
                <a:latin typeface="Cambria Math"/>
                <a:cs typeface="Cambria Math"/>
              </a:rPr>
              <a:t>×</a:t>
            </a:r>
            <a:r>
              <a:rPr lang="fr-FR" sz="2800" dirty="0">
                <a:latin typeface="Cambria Math"/>
                <a:cs typeface="Cambria Math"/>
              </a:rPr>
              <a:t> </a:t>
            </a:r>
            <a:r>
              <a:rPr lang="fr-FR" sz="2800" spc="-25" dirty="0">
                <a:latin typeface="Cambria Math"/>
                <a:cs typeface="Cambria Math"/>
              </a:rPr>
              <a:t>1</a:t>
            </a:r>
            <a:r>
              <a:rPr lang="fr-FR" sz="2800" spc="-10" dirty="0">
                <a:latin typeface="Cambria Math"/>
                <a:cs typeface="Cambria Math"/>
              </a:rPr>
              <a:t>0</a:t>
            </a:r>
            <a:r>
              <a:rPr lang="fr-FR" sz="3000" spc="-82" baseline="29166" dirty="0">
                <a:latin typeface="Cambria Math"/>
                <a:cs typeface="Cambria Math"/>
              </a:rPr>
              <a:t>−</a:t>
            </a:r>
            <a:r>
              <a:rPr lang="fr-FR" sz="3000" spc="60" baseline="29166" dirty="0">
                <a:latin typeface="Cambria Math"/>
                <a:cs typeface="Cambria Math"/>
              </a:rPr>
              <a:t>14</a:t>
            </a:r>
            <a:r>
              <a:rPr lang="fr-FR" sz="3000" spc="202" baseline="29166" dirty="0">
                <a:latin typeface="Cambria Math"/>
                <a:cs typeface="Cambria Math"/>
              </a:rPr>
              <a:t> </a:t>
            </a:r>
            <a:r>
              <a:rPr lang="fr-FR" sz="2800" spc="-10" dirty="0">
                <a:latin typeface="Calibri"/>
                <a:cs typeface="Calibri"/>
              </a:rPr>
              <a:t>c</a:t>
            </a:r>
            <a:r>
              <a:rPr lang="fr-FR" sz="2800" spc="-30" dirty="0">
                <a:latin typeface="Calibri"/>
                <a:cs typeface="Calibri"/>
              </a:rPr>
              <a:t>m</a:t>
            </a:r>
            <a:r>
              <a:rPr lang="fr-FR" sz="3000" spc="60" baseline="29166" dirty="0">
                <a:latin typeface="Cambria Math"/>
                <a:cs typeface="Cambria Math"/>
              </a:rPr>
              <a:t>2</a:t>
            </a:r>
            <a:r>
              <a:rPr lang="fr-FR" sz="3000" baseline="29166" dirty="0">
                <a:latin typeface="Cambria Math"/>
                <a:cs typeface="Cambria Math"/>
              </a:rPr>
              <a:t>,	</a:t>
            </a:r>
            <a:r>
              <a:rPr lang="fr-FR" sz="2800" spc="-229" dirty="0">
                <a:latin typeface="Cambria Math"/>
                <a:cs typeface="Cambria Math"/>
              </a:rPr>
              <a:t>𝜎</a:t>
            </a:r>
            <a:r>
              <a:rPr lang="fr-FR" sz="3000" spc="179" baseline="-16666" dirty="0">
                <a:latin typeface="Calibri"/>
                <a:cs typeface="Calibri"/>
              </a:rPr>
              <a:t>S</a:t>
            </a:r>
            <a:r>
              <a:rPr lang="fr-FR" sz="4200" spc="-22" baseline="2976" dirty="0">
                <a:latin typeface="Cambria Math"/>
                <a:cs typeface="Cambria Math"/>
              </a:rPr>
              <a:t>(</a:t>
            </a:r>
            <a:r>
              <a:rPr lang="fr-FR" sz="2800" spc="-30" dirty="0">
                <a:latin typeface="Calibri"/>
                <a:cs typeface="Calibri"/>
              </a:rPr>
              <a:t>N</a:t>
            </a:r>
            <a:r>
              <a:rPr lang="fr-FR" sz="2800" spc="-15" dirty="0">
                <a:latin typeface="Calibri"/>
                <a:cs typeface="Calibri"/>
              </a:rPr>
              <a:t>e</a:t>
            </a:r>
            <a:r>
              <a:rPr lang="fr-FR" sz="2800" spc="-25" dirty="0">
                <a:latin typeface="Calibri"/>
                <a:cs typeface="Calibri"/>
              </a:rPr>
              <a:t>–H</a:t>
            </a:r>
            <a:r>
              <a:rPr lang="fr-FR" sz="2800" spc="-15" dirty="0">
                <a:latin typeface="Calibri"/>
                <a:cs typeface="Calibri"/>
              </a:rPr>
              <a:t>e</a:t>
            </a:r>
            <a:r>
              <a:rPr lang="fr-FR" sz="4200" spc="-22" baseline="2976" dirty="0">
                <a:latin typeface="Cambria Math"/>
                <a:cs typeface="Cambria Math"/>
              </a:rPr>
              <a:t>)</a:t>
            </a:r>
            <a:r>
              <a:rPr lang="fr-FR" sz="4200" spc="247" baseline="2976" dirty="0">
                <a:latin typeface="Cambria Math"/>
                <a:cs typeface="Cambria Math"/>
              </a:rPr>
              <a:t> </a:t>
            </a:r>
            <a:r>
              <a:rPr lang="fr-FR" sz="2800" spc="-25" dirty="0">
                <a:latin typeface="Cambria Math"/>
                <a:cs typeface="Cambria Math"/>
              </a:rPr>
              <a:t>≈</a:t>
            </a:r>
            <a:r>
              <a:rPr lang="fr-FR" sz="2800" spc="170" dirty="0">
                <a:latin typeface="Cambria Math"/>
                <a:cs typeface="Cambria Math"/>
              </a:rPr>
              <a:t> </a:t>
            </a:r>
            <a:r>
              <a:rPr lang="fr-FR" sz="2800" spc="-20" dirty="0">
                <a:latin typeface="Cambria Math"/>
                <a:cs typeface="Cambria Math"/>
              </a:rPr>
              <a:t>1</a:t>
            </a:r>
            <a:r>
              <a:rPr lang="fr-FR" sz="2800" spc="5" dirty="0">
                <a:latin typeface="Cambria Math"/>
                <a:cs typeface="Cambria Math"/>
              </a:rPr>
              <a:t> </a:t>
            </a:r>
            <a:r>
              <a:rPr lang="fr-FR" sz="2800" spc="-20" dirty="0">
                <a:latin typeface="Cambria Math"/>
                <a:cs typeface="Cambria Math"/>
              </a:rPr>
              <a:t>×</a:t>
            </a:r>
            <a:r>
              <a:rPr lang="fr-FR" sz="2800" spc="5" dirty="0">
                <a:latin typeface="Cambria Math"/>
                <a:cs typeface="Cambria Math"/>
              </a:rPr>
              <a:t> </a:t>
            </a:r>
            <a:r>
              <a:rPr lang="fr-FR" sz="2800" spc="-25" dirty="0">
                <a:latin typeface="Cambria Math"/>
                <a:cs typeface="Cambria Math"/>
              </a:rPr>
              <a:t>1</a:t>
            </a:r>
            <a:r>
              <a:rPr lang="fr-FR" sz="2800" spc="-10" dirty="0">
                <a:latin typeface="Cambria Math"/>
                <a:cs typeface="Cambria Math"/>
              </a:rPr>
              <a:t>0</a:t>
            </a:r>
            <a:r>
              <a:rPr lang="fr-FR" sz="3000" spc="-82" baseline="29166" dirty="0">
                <a:latin typeface="Cambria Math"/>
                <a:cs typeface="Cambria Math"/>
              </a:rPr>
              <a:t>−</a:t>
            </a:r>
            <a:r>
              <a:rPr lang="fr-FR" sz="3000" spc="60" baseline="29166" dirty="0">
                <a:latin typeface="Cambria Math"/>
                <a:cs typeface="Cambria Math"/>
              </a:rPr>
              <a:t>14</a:t>
            </a:r>
            <a:r>
              <a:rPr lang="fr-FR" sz="3000" spc="202" baseline="29166" dirty="0">
                <a:latin typeface="Cambria Math"/>
                <a:cs typeface="Cambria Math"/>
              </a:rPr>
              <a:t> </a:t>
            </a:r>
            <a:r>
              <a:rPr lang="fr-FR" sz="2800" spc="-10" dirty="0">
                <a:latin typeface="Calibri"/>
                <a:cs typeface="Calibri"/>
              </a:rPr>
              <a:t>c</a:t>
            </a:r>
            <a:r>
              <a:rPr lang="fr-FR" sz="2800" spc="-30" dirty="0">
                <a:latin typeface="Calibri"/>
                <a:cs typeface="Calibri"/>
              </a:rPr>
              <a:t>m</a:t>
            </a:r>
            <a:r>
              <a:rPr lang="fr-FR" sz="3000" spc="60" baseline="29166" dirty="0">
                <a:latin typeface="Cambria Math"/>
                <a:cs typeface="Cambria Math"/>
              </a:rPr>
              <a:t>2</a:t>
            </a:r>
            <a:r>
              <a:rPr lang="fr-FR" sz="3000" baseline="29166" dirty="0">
                <a:latin typeface="Cambria Math"/>
                <a:cs typeface="Cambria Math"/>
              </a:rPr>
              <a:t>,</a:t>
            </a:r>
            <a:r>
              <a:rPr lang="fr-FR" sz="2800" spc="-10" dirty="0">
                <a:latin typeface="Calibri"/>
                <a:cs typeface="Calibri"/>
              </a:rPr>
              <a:t>.</a:t>
            </a:r>
            <a:endParaRPr lang="fr-FR" sz="2800" dirty="0">
              <a:latin typeface="Calibri"/>
              <a:cs typeface="Calibri"/>
            </a:endParaRPr>
          </a:p>
          <a:p>
            <a:pPr marL="791210">
              <a:lnSpc>
                <a:spcPct val="100000"/>
              </a:lnSpc>
              <a:spcBef>
                <a:spcPts val="1845"/>
              </a:spcBef>
              <a:tabLst>
                <a:tab pos="5332095" algn="l"/>
              </a:tabLst>
            </a:pP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79" baseline="-16666" dirty="0">
                <a:latin typeface="Calibri"/>
                <a:cs typeface="Calibri"/>
              </a:rPr>
              <a:t>B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62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13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,	</a:t>
            </a:r>
            <a:r>
              <a:rPr sz="2800" spc="-229" dirty="0">
                <a:latin typeface="Cambria Math"/>
                <a:cs typeface="Cambria Math"/>
              </a:rPr>
              <a:t>𝜎</a:t>
            </a:r>
            <a:r>
              <a:rPr sz="3000" spc="179" baseline="-16666" dirty="0">
                <a:latin typeface="Calibri"/>
                <a:cs typeface="Calibri"/>
              </a:rPr>
              <a:t>S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spc="247" baseline="297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14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81384"/>
            <a:ext cx="6776084" cy="428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mb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r: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re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0" dirty="0">
                <a:latin typeface="Calibri"/>
                <a:cs typeface="Calibri"/>
              </a:rPr>
              <a:t>ire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sat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coll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.9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5485" y="1942788"/>
            <a:ext cx="8369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204" dirty="0">
                <a:latin typeface="Cambria Math"/>
                <a:cs typeface="Cambria Math"/>
              </a:rPr>
              <a:t>(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03413" y="1672658"/>
            <a:ext cx="113855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.9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GHz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66254" y="2182056"/>
            <a:ext cx="141351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6</a:t>
            </a:r>
            <a:r>
              <a:rPr sz="2800" spc="-10" dirty="0">
                <a:latin typeface="Cambria Math"/>
                <a:cs typeface="Cambria Math"/>
              </a:rPr>
              <a:t>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7</a:t>
            </a:r>
            <a:r>
              <a:rPr sz="2800" spc="-1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MHz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78963" y="2130430"/>
            <a:ext cx="1388745" cy="0"/>
          </a:xfrm>
          <a:custGeom>
            <a:avLst/>
            <a:gdLst/>
            <a:ahLst/>
            <a:cxnLst/>
            <a:rect l="l" t="t" r="r" b="b"/>
            <a:pathLst>
              <a:path w="1388745">
                <a:moveTo>
                  <a:pt x="0" y="0"/>
                </a:moveTo>
                <a:lnTo>
                  <a:pt x="138862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54882" y="1942788"/>
            <a:ext cx="18802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49580" algn="l"/>
              </a:tabLst>
            </a:pPr>
            <a:r>
              <a:rPr sz="2800" spc="204" dirty="0">
                <a:latin typeface="Cambria Math"/>
                <a:cs typeface="Cambria Math"/>
              </a:rPr>
              <a:t>)	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2000</a:t>
            </a:r>
            <a:r>
              <a:rPr sz="2800" spc="-5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31666" y="1605122"/>
            <a:ext cx="17335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00" y="2703800"/>
            <a:ext cx="4164329" cy="1113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𝐼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247" baseline="31944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4699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100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mW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13172" y="4570808"/>
            <a:ext cx="5365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𝐼</a:t>
            </a:r>
            <a:r>
              <a:rPr sz="2800" spc="25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2688" y="4300679"/>
            <a:ext cx="5016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22772" y="4781656"/>
            <a:ext cx="67437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25" dirty="0">
                <a:latin typeface="Cambria Math"/>
                <a:cs typeface="Cambria Math"/>
              </a:rPr>
              <a:t>𝜋</a:t>
            </a:r>
            <a:r>
              <a:rPr sz="2800" spc="130" dirty="0">
                <a:latin typeface="Cambria Math"/>
                <a:cs typeface="Cambria Math"/>
              </a:rPr>
              <a:t>𝑤</a:t>
            </a:r>
            <a:r>
              <a:rPr sz="3000" spc="60" baseline="23611" dirty="0">
                <a:latin typeface="Cambria Math"/>
                <a:cs typeface="Cambria Math"/>
              </a:rPr>
              <a:t>2</a:t>
            </a:r>
            <a:endParaRPr sz="3000" baseline="23611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35473" y="4758440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5">
                <a:moveTo>
                  <a:pt x="0" y="0"/>
                </a:moveTo>
                <a:lnTo>
                  <a:pt x="66446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686304" y="4531177"/>
            <a:ext cx="1438910" cy="420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⇒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𝑤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434" baseline="5952" dirty="0">
                <a:latin typeface="Cambria Math"/>
                <a:cs typeface="Cambria Math"/>
              </a:rPr>
              <a:t>√</a:t>
            </a:r>
            <a:endParaRPr sz="4200" baseline="5952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00959" y="4300671"/>
            <a:ext cx="5016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64967" y="4810069"/>
            <a:ext cx="3702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𝜋𝐼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113659" y="4758440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>
                <a:moveTo>
                  <a:pt x="0" y="0"/>
                </a:moveTo>
                <a:lnTo>
                  <a:pt x="48463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12136" y="4122551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>
                <a:moveTo>
                  <a:pt x="0" y="0"/>
                </a:moveTo>
                <a:lnTo>
                  <a:pt x="48463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684651" y="4484468"/>
            <a:ext cx="4194175" cy="476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.8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mm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(for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100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cm</a:t>
            </a:r>
            <a:r>
              <a:rPr sz="3000" spc="-82" baseline="36111" dirty="0">
                <a:latin typeface="Cambria Math"/>
                <a:cs typeface="Cambria Math"/>
              </a:rPr>
              <a:t>−</a:t>
            </a:r>
            <a:r>
              <a:rPr sz="3000" spc="232" baseline="36111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).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81597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2</a:t>
            </a:r>
            <a:r>
              <a:rPr spc="-30" dirty="0"/>
              <a:t>4</a:t>
            </a:r>
            <a:r>
              <a:rPr spc="-15" dirty="0"/>
              <a:t>: Focusi</a:t>
            </a:r>
            <a:r>
              <a:rPr spc="-10" dirty="0"/>
              <a:t>n</a:t>
            </a:r>
            <a:r>
              <a:rPr spc="-20" dirty="0"/>
              <a:t>g for</a:t>
            </a:r>
            <a:r>
              <a:rPr spc="-10" dirty="0"/>
              <a:t> P</a:t>
            </a:r>
            <a:r>
              <a:rPr spc="-20" dirty="0"/>
              <a:t>ower &gt;</a:t>
            </a:r>
            <a:r>
              <a:rPr spc="-25" dirty="0"/>
              <a:t> Doppler</a:t>
            </a:r>
            <a:r>
              <a:rPr spc="0" dirty="0"/>
              <a:t> </a:t>
            </a:r>
            <a:r>
              <a:rPr spc="-15" dirty="0"/>
              <a:t>(10</a:t>
            </a:r>
            <a:r>
              <a:rPr spc="-20" dirty="0"/>
              <a:t> </a:t>
            </a:r>
            <a:r>
              <a:rPr spc="-25" dirty="0"/>
              <a:t>mbar)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7384415" cy="2409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Cond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sat </a:t>
            </a:r>
            <a:r>
              <a:rPr sz="3000" spc="-30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𝛥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baseline="-16666" dirty="0">
                <a:latin typeface="Calibri"/>
                <a:cs typeface="Calibri"/>
              </a:rPr>
              <a:t>D </a:t>
            </a:r>
            <a:r>
              <a:rPr sz="3000" spc="-7" baseline="-16666" dirty="0">
                <a:latin typeface="Calibri"/>
                <a:cs typeface="Calibri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5" dirty="0">
                <a:latin typeface="Calibri"/>
                <a:cs typeface="Calibri"/>
              </a:rPr>
              <a:t>z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64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Requir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𝑠</a:t>
            </a:r>
            <a:r>
              <a:rPr sz="2800" spc="22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-15" dirty="0">
                <a:latin typeface="Cambria Math"/>
                <a:cs typeface="Cambria Math"/>
              </a:rPr>
              <a:t>1.2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GH</a:t>
            </a:r>
            <a:r>
              <a:rPr sz="2800" spc="-10" dirty="0">
                <a:latin typeface="Calibri"/>
                <a:cs typeface="Calibri"/>
              </a:rPr>
              <a:t>z</a:t>
            </a:r>
            <a:r>
              <a:rPr sz="2800" spc="-20" dirty="0">
                <a:latin typeface="Cambria Math"/>
                <a:cs typeface="Cambria Math"/>
              </a:rPr>
              <a:t>/</a:t>
            </a:r>
            <a:r>
              <a:rPr sz="2800" spc="-10" dirty="0">
                <a:latin typeface="Cambria Math"/>
                <a:cs typeface="Cambria Math"/>
              </a:rPr>
              <a:t>6.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20" dirty="0">
                <a:latin typeface="Cambria Math"/>
                <a:cs typeface="Cambria Math"/>
              </a:rPr>
              <a:t>7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4200" baseline="2976" dirty="0">
                <a:latin typeface="Cambria Math"/>
                <a:cs typeface="Cambria Math"/>
              </a:rPr>
              <a:t>)</a:t>
            </a:r>
            <a:r>
              <a:rPr sz="3000" spc="60" baseline="29166" dirty="0">
                <a:latin typeface="Cambria Math"/>
                <a:cs typeface="Cambria Math"/>
              </a:rPr>
              <a:t>2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7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7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</a:t>
            </a:r>
            <a:r>
              <a:rPr sz="2800" spc="-15" dirty="0">
                <a:latin typeface="Cambria Math"/>
                <a:cs typeface="Cambria Math"/>
              </a:rPr>
              <a:t>.5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232" baseline="29166" dirty="0">
                <a:latin typeface="Cambria Math"/>
                <a:cs typeface="Cambria Math"/>
              </a:rPr>
              <a:t>4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𝐼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17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-1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m</a:t>
            </a:r>
            <a:r>
              <a:rPr sz="3000" spc="-82" baseline="31944" dirty="0">
                <a:latin typeface="Cambria Math"/>
                <a:cs typeface="Cambria Math"/>
              </a:rPr>
              <a:t>−</a:t>
            </a:r>
            <a:r>
              <a:rPr sz="3000" spc="232" baseline="31944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Beam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r>
              <a:rPr sz="2800" spc="229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W: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20314" y="4890849"/>
            <a:ext cx="1033144" cy="420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𝑤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4200" spc="434" baseline="5952" dirty="0">
                <a:latin typeface="Cambria Math"/>
                <a:cs typeface="Cambria Math"/>
              </a:rPr>
              <a:t>√</a:t>
            </a:r>
            <a:endParaRPr sz="4200" baseline="5952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29203" y="4660724"/>
            <a:ext cx="5016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𝑃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3211" y="5169741"/>
            <a:ext cx="3702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𝜋𝐼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41903" y="5118104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>
                <a:moveTo>
                  <a:pt x="0" y="0"/>
                </a:moveTo>
                <a:lnTo>
                  <a:pt x="48463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40380" y="4482215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>
                <a:moveTo>
                  <a:pt x="0" y="0"/>
                </a:moveTo>
                <a:lnTo>
                  <a:pt x="48463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112895" y="4930465"/>
            <a:ext cx="155702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.6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2800" spc="-10" dirty="0">
                <a:latin typeface="Cambria Math"/>
                <a:cs typeface="Cambria Math"/>
              </a:rPr>
              <a:t>.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73958"/>
            <a:ext cx="10385425" cy="401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latin typeface="Calibri"/>
                <a:cs typeface="Calibri"/>
              </a:rPr>
              <a:t>Pra</a:t>
            </a:r>
            <a:r>
              <a:rPr sz="2800" b="1" spc="-10" dirty="0">
                <a:latin typeface="Calibri"/>
                <a:cs typeface="Calibri"/>
              </a:rPr>
              <a:t>ctical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takeaway</a:t>
            </a:r>
            <a:endParaRPr sz="2800">
              <a:latin typeface="Calibri"/>
              <a:cs typeface="Calibri"/>
            </a:endParaRPr>
          </a:p>
          <a:p>
            <a:pPr marL="469900" marR="5080" indent="-228600" algn="just">
              <a:lnSpc>
                <a:spcPct val="127200"/>
              </a:lnSpc>
              <a:spcBef>
                <a:spcPts val="105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ght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focus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3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(su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5" dirty="0">
                <a:latin typeface="Calibri"/>
                <a:cs typeface="Calibri"/>
              </a:rPr>
              <a:t>mm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3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tur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modes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ratory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asers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nto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power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spectros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tools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where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wer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nates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ove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bo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dths.</a:t>
            </a:r>
            <a:endParaRPr sz="2800">
              <a:latin typeface="Calibri"/>
              <a:cs typeface="Calibri"/>
            </a:endParaRPr>
          </a:p>
          <a:p>
            <a:pPr marL="469900" marR="6350" indent="-228600" algn="just">
              <a:lnSpc>
                <a:spcPct val="126800"/>
              </a:lnSpc>
              <a:spcBef>
                <a:spcPts val="107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Trad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-of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Sma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1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wai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ncrease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transi</a:t>
            </a:r>
            <a:r>
              <a:rPr sz="2800" spc="2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-time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must</a:t>
            </a:r>
            <a:r>
              <a:rPr sz="2800" spc="1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checked.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6" y="968684"/>
            <a:ext cx="4680585" cy="2376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Goal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3</a:t>
            </a:r>
            <a:r>
              <a:rPr sz="2800" spc="-15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6: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com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ute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00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15" dirty="0">
                <a:latin typeface="Calibri"/>
                <a:cs typeface="Calibri"/>
              </a:rPr>
              <a:t>Natural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fet</a:t>
            </a:r>
            <a:r>
              <a:rPr sz="2800" spc="-15" dirty="0">
                <a:latin typeface="Calibri"/>
                <a:cs typeface="Calibri"/>
              </a:rPr>
              <a:t>ime)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new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61950" indent="-349250">
              <a:lnSpc>
                <a:spcPct val="100000"/>
              </a:lnSpc>
              <a:spcBef>
                <a:spcPts val="1814"/>
              </a:spcBef>
              <a:buFont typeface="Calibri"/>
              <a:buAutoNum type="arabicPeriod"/>
              <a:tabLst>
                <a:tab pos="362585" algn="l"/>
              </a:tabLst>
            </a:pPr>
            <a:r>
              <a:rPr sz="2800" spc="-25" dirty="0">
                <a:latin typeface="Calibri"/>
                <a:cs typeface="Calibri"/>
              </a:rPr>
              <a:t>Do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400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K.</a:t>
            </a:r>
            <a:endParaRPr sz="2800">
              <a:latin typeface="Calibri"/>
              <a:cs typeface="Calibri"/>
            </a:endParaRPr>
          </a:p>
          <a:p>
            <a:pPr marL="629285" indent="-616585">
              <a:lnSpc>
                <a:spcPct val="100000"/>
              </a:lnSpc>
              <a:spcBef>
                <a:spcPts val="1825"/>
              </a:spcBef>
              <a:buFont typeface="Calibri"/>
              <a:buAutoNum type="arabicPeriod"/>
              <a:tabLst>
                <a:tab pos="629920" algn="l"/>
                <a:tab pos="349059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ess</a:t>
            </a:r>
            <a:r>
              <a:rPr sz="2800" spc="-20" dirty="0">
                <a:latin typeface="Calibri"/>
                <a:cs typeface="Calibri"/>
              </a:rPr>
              <a:t>ur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03493" y="2964684"/>
            <a:ext cx="53797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88085" algn="l"/>
                <a:tab pos="2077720" algn="l"/>
                <a:tab pos="3881120" algn="l"/>
                <a:tab pos="4862195" algn="l"/>
              </a:tabLst>
            </a:pP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fre</a:t>
            </a:r>
            <a:r>
              <a:rPr sz="2800" spc="-2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3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96" y="3507490"/>
            <a:ext cx="10379075" cy="2122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contri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+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ntr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ct val="127200"/>
              </a:lnSpc>
              <a:spcBef>
                <a:spcPts val="894"/>
              </a:spcBef>
            </a:pPr>
            <a:r>
              <a:rPr sz="2800" spc="-15" dirty="0">
                <a:latin typeface="Calibri"/>
                <a:cs typeface="Calibri"/>
              </a:rPr>
              <a:t>[IMAGE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REQU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25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Energ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iag</a:t>
            </a:r>
            <a:r>
              <a:rPr sz="2800" spc="-20" dirty="0">
                <a:latin typeface="Calibri"/>
                <a:cs typeface="Calibri"/>
              </a:rPr>
              <a:t>ram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show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3s</a:t>
            </a:r>
            <a:r>
              <a:rPr sz="2800" spc="0" dirty="0">
                <a:latin typeface="Calibri"/>
                <a:cs typeface="Calibri"/>
              </a:rPr>
              <a:t>2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7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2p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3000" spc="44" baseline="-16666" dirty="0">
                <a:latin typeface="Cambria Math"/>
                <a:cs typeface="Cambria Math"/>
              </a:rPr>
              <a:t>4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632.8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arrow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0" dirty="0">
                <a:latin typeface="Calibri"/>
                <a:cs typeface="Calibri"/>
              </a:rPr>
              <a:t>icati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3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path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ground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spc="-10" dirty="0">
                <a:latin typeface="Calibri"/>
                <a:cs typeface="Calibri"/>
              </a:rPr>
              <a:t>]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5047</TotalTime>
  <Words>5068</Words>
  <Application>Microsoft Office PowerPoint</Application>
  <PresentationFormat>Widescreen</PresentationFormat>
  <Paragraphs>704</Paragraphs>
  <Slides>82</Slides>
  <Notes>82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7" baseType="lpstr">
      <vt:lpstr>Calibri</vt:lpstr>
      <vt:lpstr>Cambria Math</vt:lpstr>
      <vt:lpstr>Symbol</vt:lpstr>
      <vt:lpstr>Times New Roman</vt:lpstr>
      <vt:lpstr>Office Theme</vt:lpstr>
      <vt:lpstr>PowerPoint Presentation</vt:lpstr>
      <vt:lpstr>Slide 1: Overall Road-Map for Problem Set 3</vt:lpstr>
      <vt:lpstr>PowerPoint Presentation</vt:lpstr>
      <vt:lpstr>PowerPoint Presentation</vt:lpstr>
      <vt:lpstr>PowerPoint Presentation</vt:lpstr>
      <vt:lpstr>Slide 2: Physical Scenario of Problem 3.1</vt:lpstr>
      <vt:lpstr>PowerPoint Presentation</vt:lpstr>
      <vt:lpstr>PowerPoint Presentation</vt:lpstr>
      <vt:lpstr>PowerPoint Presentation</vt:lpstr>
      <vt:lpstr>PowerPoint Presentation</vt:lpstr>
      <vt:lpstr>Slide 3: Deriving the Natural (Lifetime) Linewidth</vt:lpstr>
      <vt:lpstr>PowerPoint Presentation</vt:lpstr>
      <vt:lpstr>PowerPoint Presentation</vt:lpstr>
      <vt:lpstr>PowerPoint Presentation</vt:lpstr>
      <vt:lpstr>7.280 × 107 s−1</vt:lpstr>
      <vt:lpstr>PowerPoint Presentation</vt:lpstr>
      <vt:lpstr>PowerPoint Presentation</vt:lpstr>
      <vt:lpstr>PowerPoint Presentation</vt:lpstr>
      <vt:lpstr>PowerPoint Presentation</vt:lpstr>
      <vt:lpstr>Slide 5: Pressure Broadening – Core Formulae</vt:lpstr>
      <vt:lpstr>PowerPoint Presentation</vt:lpstr>
      <vt:lpstr>PowerPoint Presentation</vt:lpstr>
      <vt:lpstr>PowerPoint Presentation</vt:lpstr>
      <vt:lpstr>Slide 6: Pressure Broadening Numbers for the HeNe</vt:lpstr>
      <vt:lpstr>2 mbar × 100 Pa mbar−1</vt:lpstr>
      <vt:lpstr>PowerPoint Presentation</vt:lpstr>
      <vt:lpstr>PowerPoint Presentation</vt:lpstr>
      <vt:lpstr>PowerPoint Presentation</vt:lpstr>
      <vt:lpstr>PowerPoint Presentation</vt:lpstr>
      <vt:lpstr>Slide 7: Problem 3.2 – “Which Broadening Mechanism</vt:lpstr>
      <vt:lpstr>PowerPoint Presentation</vt:lpstr>
      <vt:lpstr>PowerPoint Presentation</vt:lpstr>
      <vt:lpstr>PowerPoint Presentation</vt:lpstr>
      <vt:lpstr>Step 2 – Saturation parameter</vt:lpstr>
      <vt:lpstr>PowerPoint Presentation</vt:lpstr>
      <vt:lpstr>= 2.41 × 1016 cm−3.</vt:lpstr>
      <vt:lpstr>PowerPoint Presentation</vt:lpstr>
      <vt:lpstr>Slide 9: Case (b) – Stellar Radiation Through Cold</vt:lpstr>
      <vt:lpstr>PowerPoint Presentation</vt:lpstr>
      <vt:lpstr>PowerPoint Presentation</vt:lpstr>
      <vt:lpstr>Step 5 – Dominant mechanisms</vt:lpstr>
      <vt:lpstr>PowerPoint Presentation</vt:lpstr>
      <vt:lpstr>Slide 10: Case (c) – 3.39 µm HeNe Beam in Low-Pressure</vt:lpstr>
      <vt:lpstr>PowerPoint Presentation</vt:lpstr>
      <vt:lpstr>Δνtr≈0.798ˉvπwˉv=5×104cm s−1=25kHz.</vt:lpstr>
      <vt:lpstr>PowerPoint Presentation</vt:lpstr>
      <vt:lpstr>PowerPoint Presentation</vt:lpstr>
      <vt:lpstr>PowerPoint Presentation</vt:lpstr>
      <vt:lpstr>PowerPoint Presentation</vt:lpstr>
      <vt:lpstr>Slide 11: Problem 3.3 – Lorentzian vs. Gaussian Wings of</vt:lpstr>
      <vt:lpstr>PowerPoint Presentation</vt:lpstr>
      <vt:lpstr>Slide 12: Na D Doppler Width at 500 K</vt:lpstr>
      <vt:lpstr>PowerPoint Presentation</vt:lpstr>
      <vt:lpstr>PowerPoint Presentation</vt:lpstr>
      <vt:lpstr>with 𝑥 = 𝛥𝜔c , 𝑦 =  𝛥𝜔c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Slide 15: Problem 3.4 – Resonance Broadening of Li 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Slide 18: Problem 3.5 – Quenching Collisions Double the</vt:lpstr>
      <vt:lpstr>PowerPoint Presentation</vt:lpstr>
      <vt:lpstr>exponential</vt:lpstr>
      <vt:lpstr>PowerPoint Presentation</vt:lpstr>
      <vt:lpstr>PowerPoint Presentation</vt:lpstr>
      <vt:lpstr>PowerPoint Presentation</vt:lpstr>
      <vt:lpstr>Slide 20: Visualising Quenching vs. Radiative Decay</vt:lpstr>
      <vt:lpstr>Slide 21: Problem 3.6 – K Atoms in 10 mbar Ne Buffer</vt:lpstr>
      <vt:lpstr>PowerPoint Presentation</vt:lpstr>
      <vt:lpstr>Slide 22: Baseline Linewidths for K at 770 nm</vt:lpstr>
      <vt:lpstr>PowerPoint Presentation</vt:lpstr>
      <vt:lpstr>Slide 23: Power Broadening Thresholds</vt:lpstr>
      <vt:lpstr>PowerPoint Presentation</vt:lpstr>
      <vt:lpstr>Slide 24: Focusing for Power &gt; Doppler (10 mbar)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Online2PDF.com</dc:creator>
  <cp:lastModifiedBy>Abul Lais Abul Khair</cp:lastModifiedBy>
  <cp:revision>27</cp:revision>
  <dcterms:created xsi:type="dcterms:W3CDTF">2025-05-29T18:40:02Z</dcterms:created>
  <dcterms:modified xsi:type="dcterms:W3CDTF">2025-06-02T15:34:44Z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2025-05-29T00:00:00Z</vt:filetime>
  </property>
  <property fmtid="{D5CDD505-2E9C-101B-9397-08002B2CF9AE}" pid="3" name="LastSaved">
    <vt:filetime>2025-05-29T00:00:00Z</vt:filetime>
  </property>
</Properties>
</file>